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67" r:id="rId2"/>
    <p:sldId id="265" r:id="rId3"/>
    <p:sldId id="402" r:id="rId4"/>
    <p:sldId id="403" r:id="rId5"/>
    <p:sldId id="415" r:id="rId6"/>
    <p:sldId id="404" r:id="rId7"/>
    <p:sldId id="405" r:id="rId8"/>
    <p:sldId id="406" r:id="rId9"/>
    <p:sldId id="416" r:id="rId10"/>
    <p:sldId id="412" r:id="rId11"/>
    <p:sldId id="413" r:id="rId12"/>
    <p:sldId id="417" r:id="rId13"/>
    <p:sldId id="414" r:id="rId14"/>
    <p:sldId id="418" r:id="rId15"/>
    <p:sldId id="419" r:id="rId16"/>
    <p:sldId id="410" r:id="rId17"/>
    <p:sldId id="411" r:id="rId18"/>
    <p:sldId id="42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419" autoAdjust="0"/>
  </p:normalViewPr>
  <p:slideViewPr>
    <p:cSldViewPr snapToGrid="0">
      <p:cViewPr varScale="1">
        <p:scale>
          <a:sx n="81" d="100"/>
          <a:sy n="81" d="100"/>
        </p:scale>
        <p:origin x="706" y="58"/>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8602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51E87D-9F97-406E-8DA9-26242560AA8E}" type="slidenum">
              <a:rPr lang="en-US" altLang="en-US" sz="1300" smtClean="0"/>
              <a:pPr/>
              <a:t>3</a:t>
            </a:fld>
            <a:endParaRPr lang="en-US" altLang="en-US" sz="1300"/>
          </a:p>
        </p:txBody>
      </p:sp>
    </p:spTree>
    <p:extLst>
      <p:ext uri="{BB962C8B-B14F-4D97-AF65-F5344CB8AC3E}">
        <p14:creationId xmlns:p14="http://schemas.microsoft.com/office/powerpoint/2010/main" val="1414112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983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A7662D-B37B-4D08-85B2-90167004C764}" type="slidenum">
              <a:rPr lang="en-US" altLang="en-US" sz="1300" smtClean="0"/>
              <a:pPr/>
              <a:t>12</a:t>
            </a:fld>
            <a:endParaRPr lang="en-US" altLang="en-US" sz="1300"/>
          </a:p>
        </p:txBody>
      </p:sp>
    </p:spTree>
    <p:extLst>
      <p:ext uri="{BB962C8B-B14F-4D97-AF65-F5344CB8AC3E}">
        <p14:creationId xmlns:p14="http://schemas.microsoft.com/office/powerpoint/2010/main" val="319133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10035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49FD97-0E2F-4404-8142-B307A44332C6}" type="slidenum">
              <a:rPr lang="en-US" altLang="en-US" sz="1300" smtClean="0"/>
              <a:pPr/>
              <a:t>13</a:t>
            </a:fld>
            <a:endParaRPr lang="en-US" altLang="en-US" sz="1300"/>
          </a:p>
        </p:txBody>
      </p:sp>
    </p:spTree>
    <p:extLst>
      <p:ext uri="{BB962C8B-B14F-4D97-AF65-F5344CB8AC3E}">
        <p14:creationId xmlns:p14="http://schemas.microsoft.com/office/powerpoint/2010/main" val="340606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10035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49FD97-0E2F-4404-8142-B307A44332C6}" type="slidenum">
              <a:rPr lang="en-US" altLang="en-US" sz="1300" smtClean="0"/>
              <a:pPr/>
              <a:t>14</a:t>
            </a:fld>
            <a:endParaRPr lang="en-US" altLang="en-US" sz="1300"/>
          </a:p>
        </p:txBody>
      </p:sp>
    </p:spTree>
    <p:extLst>
      <p:ext uri="{BB962C8B-B14F-4D97-AF65-F5344CB8AC3E}">
        <p14:creationId xmlns:p14="http://schemas.microsoft.com/office/powerpoint/2010/main" val="3738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17</a:t>
            </a:r>
          </a:p>
          <a:p>
            <a:pPr marL="220316" indent="-220316">
              <a:buFontTx/>
              <a:buAutoNum type="arabicPlain" startAt="120"/>
              <a:defRPr/>
            </a:pPr>
            <a:r>
              <a:rPr lang="en-US" dirty="0"/>
              <a:t> records per block for the primary index</a:t>
            </a:r>
          </a:p>
          <a:p>
            <a:pPr marL="220316" indent="-220316">
              <a:defRPr/>
            </a:pPr>
            <a:r>
              <a:rPr lang="en-US" dirty="0"/>
              <a:t>100000/120  </a:t>
            </a:r>
            <a:r>
              <a:rPr lang="en-US" dirty="0">
                <a:sym typeface="Wingdings" pitchFamily="2" charset="2"/>
              </a:rPr>
              <a:t> need 834 blocks to hold all the keys and the pointers</a:t>
            </a:r>
          </a:p>
          <a:p>
            <a:pPr>
              <a:defRPr/>
            </a:pPr>
            <a:r>
              <a:rPr lang="en-US" dirty="0"/>
              <a:t>Log 2 of 834 </a:t>
            </a:r>
            <a:r>
              <a:rPr lang="en-US" dirty="0">
                <a:sym typeface="Wingdings" pitchFamily="2" charset="2"/>
              </a:rPr>
              <a:t> 9.7</a:t>
            </a:r>
            <a:endParaRPr lang="en-US" dirty="0"/>
          </a:p>
          <a:p>
            <a:pPr>
              <a:defRPr/>
            </a:pPr>
            <a:r>
              <a:rPr lang="en-US" dirty="0"/>
              <a:t>10+ 1 block accesses = 11</a:t>
            </a:r>
          </a:p>
          <a:p>
            <a:pPr>
              <a:defRPr/>
            </a:pPr>
            <a:endParaRPr lang="en-US" dirty="0"/>
          </a:p>
        </p:txBody>
      </p:sp>
      <p:sp>
        <p:nvSpPr>
          <p:cNvPr id="10240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15963" indent="-274638">
              <a:spcBef>
                <a:spcPct val="30000"/>
              </a:spcBef>
              <a:defRPr kumimoji="1" sz="1200">
                <a:solidFill>
                  <a:schemeClr val="tx1"/>
                </a:solidFill>
                <a:latin typeface="Times New Roman" panose="02020603050405020304" pitchFamily="18" charset="0"/>
              </a:defRPr>
            </a:lvl2pPr>
            <a:lvl3pPr marL="1101725" indent="-219075">
              <a:spcBef>
                <a:spcPct val="30000"/>
              </a:spcBef>
              <a:defRPr kumimoji="1" sz="1200">
                <a:solidFill>
                  <a:schemeClr val="tx1"/>
                </a:solidFill>
                <a:latin typeface="Times New Roman" panose="02020603050405020304" pitchFamily="18" charset="0"/>
              </a:defRPr>
            </a:lvl3pPr>
            <a:lvl4pPr marL="1541463" indent="-219075">
              <a:spcBef>
                <a:spcPct val="30000"/>
              </a:spcBef>
              <a:defRPr kumimoji="1" sz="1200">
                <a:solidFill>
                  <a:schemeClr val="tx1"/>
                </a:solidFill>
                <a:latin typeface="Times New Roman" panose="02020603050405020304" pitchFamily="18" charset="0"/>
              </a:defRPr>
            </a:lvl4pPr>
            <a:lvl5pPr marL="1982788" indent="-219075">
              <a:spcBef>
                <a:spcPct val="30000"/>
              </a:spcBef>
              <a:defRPr kumimoji="1" sz="1200">
                <a:solidFill>
                  <a:schemeClr val="tx1"/>
                </a:solidFill>
                <a:latin typeface="Times New Roman" panose="02020603050405020304" pitchFamily="18" charset="0"/>
              </a:defRPr>
            </a:lvl5pPr>
            <a:lvl6pPr marL="2439988" indent="-219075" eaLnBrk="0" fontAlgn="base" hangingPunct="0">
              <a:spcBef>
                <a:spcPct val="30000"/>
              </a:spcBef>
              <a:spcAft>
                <a:spcPct val="0"/>
              </a:spcAft>
              <a:defRPr kumimoji="1" sz="1200">
                <a:solidFill>
                  <a:schemeClr val="tx1"/>
                </a:solidFill>
                <a:latin typeface="Times New Roman" panose="02020603050405020304" pitchFamily="18" charset="0"/>
              </a:defRPr>
            </a:lvl6pPr>
            <a:lvl7pPr marL="2897188" indent="-219075" eaLnBrk="0" fontAlgn="base" hangingPunct="0">
              <a:spcBef>
                <a:spcPct val="30000"/>
              </a:spcBef>
              <a:spcAft>
                <a:spcPct val="0"/>
              </a:spcAft>
              <a:defRPr kumimoji="1" sz="1200">
                <a:solidFill>
                  <a:schemeClr val="tx1"/>
                </a:solidFill>
                <a:latin typeface="Times New Roman" panose="02020603050405020304" pitchFamily="18" charset="0"/>
              </a:defRPr>
            </a:lvl7pPr>
            <a:lvl8pPr marL="3354388" indent="-219075" eaLnBrk="0" fontAlgn="base" hangingPunct="0">
              <a:spcBef>
                <a:spcPct val="30000"/>
              </a:spcBef>
              <a:spcAft>
                <a:spcPct val="0"/>
              </a:spcAft>
              <a:defRPr kumimoji="1" sz="1200">
                <a:solidFill>
                  <a:schemeClr val="tx1"/>
                </a:solidFill>
                <a:latin typeface="Times New Roman" panose="02020603050405020304" pitchFamily="18" charset="0"/>
              </a:defRPr>
            </a:lvl8pPr>
            <a:lvl9pPr marL="3811588" indent="-2190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EE9589C-896A-4BC2-9339-270E29AB6B03}" type="slidenum">
              <a:rPr kumimoji="0" lang="en-US" altLang="en-US" sz="1300" smtClean="0"/>
              <a:pPr>
                <a:spcBef>
                  <a:spcPct val="0"/>
                </a:spcBef>
              </a:pPr>
              <a:t>15</a:t>
            </a:fld>
            <a:endParaRPr kumimoji="0" lang="en-US" altLang="en-US" sz="1300"/>
          </a:p>
        </p:txBody>
      </p:sp>
    </p:spTree>
    <p:extLst>
      <p:ext uri="{BB962C8B-B14F-4D97-AF65-F5344CB8AC3E}">
        <p14:creationId xmlns:p14="http://schemas.microsoft.com/office/powerpoint/2010/main" val="312001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17</a:t>
            </a:r>
          </a:p>
          <a:p>
            <a:pPr marL="220316" indent="-220316">
              <a:buFontTx/>
              <a:buAutoNum type="arabicPlain" startAt="120"/>
              <a:defRPr/>
            </a:pPr>
            <a:r>
              <a:rPr lang="en-US" dirty="0"/>
              <a:t> records per block for the primary index</a:t>
            </a:r>
          </a:p>
          <a:p>
            <a:pPr marL="220316" indent="-220316">
              <a:defRPr/>
            </a:pPr>
            <a:r>
              <a:rPr lang="en-US" dirty="0"/>
              <a:t>100000/120  </a:t>
            </a:r>
            <a:r>
              <a:rPr lang="en-US" dirty="0">
                <a:sym typeface="Wingdings" pitchFamily="2" charset="2"/>
              </a:rPr>
              <a:t> need 834 blocks to hold all the keys and the pointers</a:t>
            </a:r>
          </a:p>
          <a:p>
            <a:pPr>
              <a:defRPr/>
            </a:pPr>
            <a:r>
              <a:rPr lang="en-US" dirty="0"/>
              <a:t>Log 2 of 834 </a:t>
            </a:r>
            <a:r>
              <a:rPr lang="en-US" dirty="0">
                <a:sym typeface="Wingdings" pitchFamily="2" charset="2"/>
              </a:rPr>
              <a:t> 9.7</a:t>
            </a:r>
            <a:endParaRPr lang="en-US" dirty="0"/>
          </a:p>
          <a:p>
            <a:pPr>
              <a:defRPr/>
            </a:pPr>
            <a:r>
              <a:rPr lang="en-US" dirty="0"/>
              <a:t>10+ 1 block accesses = 11</a:t>
            </a:r>
          </a:p>
          <a:p>
            <a:pPr>
              <a:defRPr/>
            </a:pPr>
            <a:endParaRPr lang="en-US" dirty="0"/>
          </a:p>
        </p:txBody>
      </p:sp>
      <p:sp>
        <p:nvSpPr>
          <p:cNvPr id="10240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15963" indent="-274638">
              <a:spcBef>
                <a:spcPct val="30000"/>
              </a:spcBef>
              <a:defRPr kumimoji="1" sz="1200">
                <a:solidFill>
                  <a:schemeClr val="tx1"/>
                </a:solidFill>
                <a:latin typeface="Times New Roman" panose="02020603050405020304" pitchFamily="18" charset="0"/>
              </a:defRPr>
            </a:lvl2pPr>
            <a:lvl3pPr marL="1101725" indent="-219075">
              <a:spcBef>
                <a:spcPct val="30000"/>
              </a:spcBef>
              <a:defRPr kumimoji="1" sz="1200">
                <a:solidFill>
                  <a:schemeClr val="tx1"/>
                </a:solidFill>
                <a:latin typeface="Times New Roman" panose="02020603050405020304" pitchFamily="18" charset="0"/>
              </a:defRPr>
            </a:lvl3pPr>
            <a:lvl4pPr marL="1541463" indent="-219075">
              <a:spcBef>
                <a:spcPct val="30000"/>
              </a:spcBef>
              <a:defRPr kumimoji="1" sz="1200">
                <a:solidFill>
                  <a:schemeClr val="tx1"/>
                </a:solidFill>
                <a:latin typeface="Times New Roman" panose="02020603050405020304" pitchFamily="18" charset="0"/>
              </a:defRPr>
            </a:lvl4pPr>
            <a:lvl5pPr marL="1982788" indent="-219075">
              <a:spcBef>
                <a:spcPct val="30000"/>
              </a:spcBef>
              <a:defRPr kumimoji="1" sz="1200">
                <a:solidFill>
                  <a:schemeClr val="tx1"/>
                </a:solidFill>
                <a:latin typeface="Times New Roman" panose="02020603050405020304" pitchFamily="18" charset="0"/>
              </a:defRPr>
            </a:lvl5pPr>
            <a:lvl6pPr marL="2439988" indent="-219075" eaLnBrk="0" fontAlgn="base" hangingPunct="0">
              <a:spcBef>
                <a:spcPct val="30000"/>
              </a:spcBef>
              <a:spcAft>
                <a:spcPct val="0"/>
              </a:spcAft>
              <a:defRPr kumimoji="1" sz="1200">
                <a:solidFill>
                  <a:schemeClr val="tx1"/>
                </a:solidFill>
                <a:latin typeface="Times New Roman" panose="02020603050405020304" pitchFamily="18" charset="0"/>
              </a:defRPr>
            </a:lvl6pPr>
            <a:lvl7pPr marL="2897188" indent="-219075" eaLnBrk="0" fontAlgn="base" hangingPunct="0">
              <a:spcBef>
                <a:spcPct val="30000"/>
              </a:spcBef>
              <a:spcAft>
                <a:spcPct val="0"/>
              </a:spcAft>
              <a:defRPr kumimoji="1" sz="1200">
                <a:solidFill>
                  <a:schemeClr val="tx1"/>
                </a:solidFill>
                <a:latin typeface="Times New Roman" panose="02020603050405020304" pitchFamily="18" charset="0"/>
              </a:defRPr>
            </a:lvl7pPr>
            <a:lvl8pPr marL="3354388" indent="-219075" eaLnBrk="0" fontAlgn="base" hangingPunct="0">
              <a:spcBef>
                <a:spcPct val="30000"/>
              </a:spcBef>
              <a:spcAft>
                <a:spcPct val="0"/>
              </a:spcAft>
              <a:defRPr kumimoji="1" sz="1200">
                <a:solidFill>
                  <a:schemeClr val="tx1"/>
                </a:solidFill>
                <a:latin typeface="Times New Roman" panose="02020603050405020304" pitchFamily="18" charset="0"/>
              </a:defRPr>
            </a:lvl8pPr>
            <a:lvl9pPr marL="3811588" indent="-2190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EE9589C-896A-4BC2-9339-270E29AB6B03}" type="slidenum">
              <a:rPr kumimoji="0" lang="en-US" altLang="en-US" sz="1300" smtClean="0"/>
              <a:pPr>
                <a:spcBef>
                  <a:spcPct val="0"/>
                </a:spcBef>
              </a:pPr>
              <a:t>16</a:t>
            </a:fld>
            <a:endParaRPr kumimoji="0" lang="en-US" altLang="en-US" sz="1300"/>
          </a:p>
        </p:txBody>
      </p:sp>
    </p:spTree>
    <p:extLst>
      <p:ext uri="{BB962C8B-B14F-4D97-AF65-F5344CB8AC3E}">
        <p14:creationId xmlns:p14="http://schemas.microsoft.com/office/powerpoint/2010/main" val="3334554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t>25000 blocks needed</a:t>
            </a:r>
          </a:p>
          <a:p>
            <a:r>
              <a:rPr lang="en-US" altLang="en-US" dirty="0"/>
              <a:t>17 bytes per record</a:t>
            </a:r>
          </a:p>
          <a:p>
            <a:r>
              <a:rPr lang="en-US" altLang="en-US" dirty="0"/>
              <a:t>120 pointer per block</a:t>
            </a:r>
          </a:p>
          <a:p>
            <a:r>
              <a:rPr lang="en-US" altLang="en-US" dirty="0"/>
              <a:t>25000/120 = 209</a:t>
            </a:r>
          </a:p>
          <a:p>
            <a:r>
              <a:rPr lang="en-US" altLang="en-US" dirty="0"/>
              <a:t>8 access</a:t>
            </a:r>
          </a:p>
          <a:p>
            <a:r>
              <a:rPr lang="en-US" altLang="en-US" dirty="0"/>
              <a:t>8+1 = 9 block accesses</a:t>
            </a:r>
          </a:p>
        </p:txBody>
      </p:sp>
      <p:sp>
        <p:nvSpPr>
          <p:cNvPr id="10445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15963" indent="-274638">
              <a:spcBef>
                <a:spcPct val="30000"/>
              </a:spcBef>
              <a:defRPr kumimoji="1" sz="1200">
                <a:solidFill>
                  <a:schemeClr val="tx1"/>
                </a:solidFill>
                <a:latin typeface="Times New Roman" panose="02020603050405020304" pitchFamily="18" charset="0"/>
              </a:defRPr>
            </a:lvl2pPr>
            <a:lvl3pPr marL="1101725" indent="-219075">
              <a:spcBef>
                <a:spcPct val="30000"/>
              </a:spcBef>
              <a:defRPr kumimoji="1" sz="1200">
                <a:solidFill>
                  <a:schemeClr val="tx1"/>
                </a:solidFill>
                <a:latin typeface="Times New Roman" panose="02020603050405020304" pitchFamily="18" charset="0"/>
              </a:defRPr>
            </a:lvl3pPr>
            <a:lvl4pPr marL="1541463" indent="-219075">
              <a:spcBef>
                <a:spcPct val="30000"/>
              </a:spcBef>
              <a:defRPr kumimoji="1" sz="1200">
                <a:solidFill>
                  <a:schemeClr val="tx1"/>
                </a:solidFill>
                <a:latin typeface="Times New Roman" panose="02020603050405020304" pitchFamily="18" charset="0"/>
              </a:defRPr>
            </a:lvl4pPr>
            <a:lvl5pPr marL="1982788" indent="-219075">
              <a:spcBef>
                <a:spcPct val="30000"/>
              </a:spcBef>
              <a:defRPr kumimoji="1" sz="1200">
                <a:solidFill>
                  <a:schemeClr val="tx1"/>
                </a:solidFill>
                <a:latin typeface="Times New Roman" panose="02020603050405020304" pitchFamily="18" charset="0"/>
              </a:defRPr>
            </a:lvl5pPr>
            <a:lvl6pPr marL="2439988" indent="-219075" eaLnBrk="0" fontAlgn="base" hangingPunct="0">
              <a:spcBef>
                <a:spcPct val="30000"/>
              </a:spcBef>
              <a:spcAft>
                <a:spcPct val="0"/>
              </a:spcAft>
              <a:defRPr kumimoji="1" sz="1200">
                <a:solidFill>
                  <a:schemeClr val="tx1"/>
                </a:solidFill>
                <a:latin typeface="Times New Roman" panose="02020603050405020304" pitchFamily="18" charset="0"/>
              </a:defRPr>
            </a:lvl6pPr>
            <a:lvl7pPr marL="2897188" indent="-219075" eaLnBrk="0" fontAlgn="base" hangingPunct="0">
              <a:spcBef>
                <a:spcPct val="30000"/>
              </a:spcBef>
              <a:spcAft>
                <a:spcPct val="0"/>
              </a:spcAft>
              <a:defRPr kumimoji="1" sz="1200">
                <a:solidFill>
                  <a:schemeClr val="tx1"/>
                </a:solidFill>
                <a:latin typeface="Times New Roman" panose="02020603050405020304" pitchFamily="18" charset="0"/>
              </a:defRPr>
            </a:lvl7pPr>
            <a:lvl8pPr marL="3354388" indent="-219075" eaLnBrk="0" fontAlgn="base" hangingPunct="0">
              <a:spcBef>
                <a:spcPct val="30000"/>
              </a:spcBef>
              <a:spcAft>
                <a:spcPct val="0"/>
              </a:spcAft>
              <a:defRPr kumimoji="1" sz="1200">
                <a:solidFill>
                  <a:schemeClr val="tx1"/>
                </a:solidFill>
                <a:latin typeface="Times New Roman" panose="02020603050405020304" pitchFamily="18" charset="0"/>
              </a:defRPr>
            </a:lvl8pPr>
            <a:lvl9pPr marL="3811588" indent="-2190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B7EB9F3-E562-48B7-A880-DC38A86E86F1}" type="slidenum">
              <a:rPr kumimoji="0" lang="en-US" altLang="en-US" sz="1300" smtClean="0"/>
              <a:pPr>
                <a:spcBef>
                  <a:spcPct val="0"/>
                </a:spcBef>
              </a:pPr>
              <a:t>17</a:t>
            </a:fld>
            <a:endParaRPr kumimoji="0" lang="en-US" altLang="en-US" sz="1300"/>
          </a:p>
        </p:txBody>
      </p:sp>
    </p:spTree>
    <p:extLst>
      <p:ext uri="{BB962C8B-B14F-4D97-AF65-F5344CB8AC3E}">
        <p14:creationId xmlns:p14="http://schemas.microsoft.com/office/powerpoint/2010/main" val="1812805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t>25000 blocks needed</a:t>
            </a:r>
          </a:p>
          <a:p>
            <a:r>
              <a:rPr lang="en-US" altLang="en-US" dirty="0"/>
              <a:t>17 bytes per record</a:t>
            </a:r>
          </a:p>
          <a:p>
            <a:r>
              <a:rPr lang="en-US" altLang="en-US" dirty="0"/>
              <a:t>120 pointer per block</a:t>
            </a:r>
          </a:p>
          <a:p>
            <a:r>
              <a:rPr lang="en-US" altLang="en-US" dirty="0"/>
              <a:t>25000/120 = 209</a:t>
            </a:r>
          </a:p>
          <a:p>
            <a:r>
              <a:rPr lang="en-US" altLang="en-US" dirty="0"/>
              <a:t>8 access</a:t>
            </a:r>
          </a:p>
          <a:p>
            <a:r>
              <a:rPr lang="en-US" altLang="en-US" dirty="0"/>
              <a:t>8+1 = 9 block accesses</a:t>
            </a:r>
          </a:p>
        </p:txBody>
      </p:sp>
      <p:sp>
        <p:nvSpPr>
          <p:cNvPr id="10445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15963" indent="-274638">
              <a:spcBef>
                <a:spcPct val="30000"/>
              </a:spcBef>
              <a:defRPr kumimoji="1" sz="1200">
                <a:solidFill>
                  <a:schemeClr val="tx1"/>
                </a:solidFill>
                <a:latin typeface="Times New Roman" panose="02020603050405020304" pitchFamily="18" charset="0"/>
              </a:defRPr>
            </a:lvl2pPr>
            <a:lvl3pPr marL="1101725" indent="-219075">
              <a:spcBef>
                <a:spcPct val="30000"/>
              </a:spcBef>
              <a:defRPr kumimoji="1" sz="1200">
                <a:solidFill>
                  <a:schemeClr val="tx1"/>
                </a:solidFill>
                <a:latin typeface="Times New Roman" panose="02020603050405020304" pitchFamily="18" charset="0"/>
              </a:defRPr>
            </a:lvl3pPr>
            <a:lvl4pPr marL="1541463" indent="-219075">
              <a:spcBef>
                <a:spcPct val="30000"/>
              </a:spcBef>
              <a:defRPr kumimoji="1" sz="1200">
                <a:solidFill>
                  <a:schemeClr val="tx1"/>
                </a:solidFill>
                <a:latin typeface="Times New Roman" panose="02020603050405020304" pitchFamily="18" charset="0"/>
              </a:defRPr>
            </a:lvl4pPr>
            <a:lvl5pPr marL="1982788" indent="-219075">
              <a:spcBef>
                <a:spcPct val="30000"/>
              </a:spcBef>
              <a:defRPr kumimoji="1" sz="1200">
                <a:solidFill>
                  <a:schemeClr val="tx1"/>
                </a:solidFill>
                <a:latin typeface="Times New Roman" panose="02020603050405020304" pitchFamily="18" charset="0"/>
              </a:defRPr>
            </a:lvl5pPr>
            <a:lvl6pPr marL="2439988" indent="-219075" eaLnBrk="0" fontAlgn="base" hangingPunct="0">
              <a:spcBef>
                <a:spcPct val="30000"/>
              </a:spcBef>
              <a:spcAft>
                <a:spcPct val="0"/>
              </a:spcAft>
              <a:defRPr kumimoji="1" sz="1200">
                <a:solidFill>
                  <a:schemeClr val="tx1"/>
                </a:solidFill>
                <a:latin typeface="Times New Roman" panose="02020603050405020304" pitchFamily="18" charset="0"/>
              </a:defRPr>
            </a:lvl6pPr>
            <a:lvl7pPr marL="2897188" indent="-219075" eaLnBrk="0" fontAlgn="base" hangingPunct="0">
              <a:spcBef>
                <a:spcPct val="30000"/>
              </a:spcBef>
              <a:spcAft>
                <a:spcPct val="0"/>
              </a:spcAft>
              <a:defRPr kumimoji="1" sz="1200">
                <a:solidFill>
                  <a:schemeClr val="tx1"/>
                </a:solidFill>
                <a:latin typeface="Times New Roman" panose="02020603050405020304" pitchFamily="18" charset="0"/>
              </a:defRPr>
            </a:lvl7pPr>
            <a:lvl8pPr marL="3354388" indent="-219075" eaLnBrk="0" fontAlgn="base" hangingPunct="0">
              <a:spcBef>
                <a:spcPct val="30000"/>
              </a:spcBef>
              <a:spcAft>
                <a:spcPct val="0"/>
              </a:spcAft>
              <a:defRPr kumimoji="1" sz="1200">
                <a:solidFill>
                  <a:schemeClr val="tx1"/>
                </a:solidFill>
                <a:latin typeface="Times New Roman" panose="02020603050405020304" pitchFamily="18" charset="0"/>
              </a:defRPr>
            </a:lvl8pPr>
            <a:lvl9pPr marL="3811588" indent="-2190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B7EB9F3-E562-48B7-A880-DC38A86E86F1}" type="slidenum">
              <a:rPr kumimoji="0" lang="en-US" altLang="en-US" sz="1300" smtClean="0"/>
              <a:pPr>
                <a:spcBef>
                  <a:spcPct val="0"/>
                </a:spcBef>
              </a:pPr>
              <a:t>18</a:t>
            </a:fld>
            <a:endParaRPr kumimoji="0" lang="en-US" altLang="en-US" sz="1300"/>
          </a:p>
        </p:txBody>
      </p:sp>
    </p:spTree>
    <p:extLst>
      <p:ext uri="{BB962C8B-B14F-4D97-AF65-F5344CB8AC3E}">
        <p14:creationId xmlns:p14="http://schemas.microsoft.com/office/powerpoint/2010/main" val="223253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8806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75403C-CC05-4E74-87EE-5AD17ED494D3}" type="slidenum">
              <a:rPr lang="en-US" altLang="en-US" sz="1300" smtClean="0"/>
              <a:pPr/>
              <a:t>4</a:t>
            </a:fld>
            <a:endParaRPr lang="en-US" altLang="en-US" sz="1300"/>
          </a:p>
        </p:txBody>
      </p:sp>
    </p:spTree>
    <p:extLst>
      <p:ext uri="{BB962C8B-B14F-4D97-AF65-F5344CB8AC3E}">
        <p14:creationId xmlns:p14="http://schemas.microsoft.com/office/powerpoint/2010/main" val="267181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8806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75403C-CC05-4E74-87EE-5AD17ED494D3}" type="slidenum">
              <a:rPr lang="en-US" altLang="en-US" sz="1300" smtClean="0"/>
              <a:pPr/>
              <a:t>5</a:t>
            </a:fld>
            <a:endParaRPr lang="en-US" altLang="en-US" sz="1300"/>
          </a:p>
        </p:txBody>
      </p:sp>
    </p:spTree>
    <p:extLst>
      <p:ext uri="{BB962C8B-B14F-4D97-AF65-F5344CB8AC3E}">
        <p14:creationId xmlns:p14="http://schemas.microsoft.com/office/powerpoint/2010/main" val="2125664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9011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E4624E-8468-4EB3-80DA-E413F669D024}" type="slidenum">
              <a:rPr lang="en-US" altLang="en-US" sz="1300" smtClean="0"/>
              <a:pPr/>
              <a:t>6</a:t>
            </a:fld>
            <a:endParaRPr lang="en-US" altLang="en-US" sz="1300"/>
          </a:p>
        </p:txBody>
      </p:sp>
    </p:spTree>
    <p:extLst>
      <p:ext uri="{BB962C8B-B14F-4D97-AF65-F5344CB8AC3E}">
        <p14:creationId xmlns:p14="http://schemas.microsoft.com/office/powerpoint/2010/main" val="961230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9216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7254F7-8C68-428E-86EA-4895D74874C6}" type="slidenum">
              <a:rPr lang="en-US" altLang="en-US" sz="1300" smtClean="0"/>
              <a:pPr/>
              <a:t>7</a:t>
            </a:fld>
            <a:endParaRPr lang="en-US" altLang="en-US" sz="1300"/>
          </a:p>
        </p:txBody>
      </p:sp>
    </p:spTree>
    <p:extLst>
      <p:ext uri="{BB962C8B-B14F-4D97-AF65-F5344CB8AC3E}">
        <p14:creationId xmlns:p14="http://schemas.microsoft.com/office/powerpoint/2010/main" val="426158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9421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4B5576-9D63-44AB-ABF0-97D726C2427B}" type="slidenum">
              <a:rPr lang="en-US" altLang="en-US" sz="1300" smtClean="0"/>
              <a:pPr/>
              <a:t>8</a:t>
            </a:fld>
            <a:endParaRPr lang="en-US" altLang="en-US" sz="1300"/>
          </a:p>
        </p:txBody>
      </p:sp>
    </p:spTree>
    <p:extLst>
      <p:ext uri="{BB962C8B-B14F-4D97-AF65-F5344CB8AC3E}">
        <p14:creationId xmlns:p14="http://schemas.microsoft.com/office/powerpoint/2010/main" val="247086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9626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0FCC9B-BC5E-4AB3-88A5-C0D9C4AABAA4}" type="slidenum">
              <a:rPr lang="en-US" altLang="en-US" sz="1300" smtClean="0"/>
              <a:pPr/>
              <a:t>9</a:t>
            </a:fld>
            <a:endParaRPr lang="en-US" altLang="en-US" sz="1300"/>
          </a:p>
        </p:txBody>
      </p:sp>
    </p:spTree>
    <p:extLst>
      <p:ext uri="{BB962C8B-B14F-4D97-AF65-F5344CB8AC3E}">
        <p14:creationId xmlns:p14="http://schemas.microsoft.com/office/powerpoint/2010/main" val="10935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9626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0FCC9B-BC5E-4AB3-88A5-C0D9C4AABAA4}" type="slidenum">
              <a:rPr lang="en-US" altLang="en-US" sz="1300" smtClean="0"/>
              <a:pPr/>
              <a:t>10</a:t>
            </a:fld>
            <a:endParaRPr lang="en-US" altLang="en-US" sz="1300"/>
          </a:p>
        </p:txBody>
      </p:sp>
    </p:spTree>
    <p:extLst>
      <p:ext uri="{BB962C8B-B14F-4D97-AF65-F5344CB8AC3E}">
        <p14:creationId xmlns:p14="http://schemas.microsoft.com/office/powerpoint/2010/main" val="257218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
        <p:nvSpPr>
          <p:cNvPr id="9830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A7662D-B37B-4D08-85B2-90167004C764}" type="slidenum">
              <a:rPr lang="en-US" altLang="en-US" sz="1300" smtClean="0"/>
              <a:pPr/>
              <a:t>11</a:t>
            </a:fld>
            <a:endParaRPr lang="en-US" altLang="en-US" sz="1300"/>
          </a:p>
        </p:txBody>
      </p:sp>
    </p:spTree>
    <p:extLst>
      <p:ext uri="{BB962C8B-B14F-4D97-AF65-F5344CB8AC3E}">
        <p14:creationId xmlns:p14="http://schemas.microsoft.com/office/powerpoint/2010/main" val="2416033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3</a:t>
            </a:r>
          </a:p>
        </p:txBody>
      </p:sp>
      <p:sp>
        <p:nvSpPr>
          <p:cNvPr id="3" name="Subtitle 2"/>
          <p:cNvSpPr>
            <a:spLocks noGrp="1"/>
          </p:cNvSpPr>
          <p:nvPr>
            <p:ph type="subTitle" idx="1"/>
          </p:nvPr>
        </p:nvSpPr>
        <p:spPr/>
        <p:txBody>
          <a:bodyPr/>
          <a:lstStyle/>
          <a:p>
            <a:r>
              <a:rPr lang="en-US" dirty="0"/>
              <a:t>Adding an INDEX to speed up the finding of records.</a:t>
            </a:r>
          </a:p>
        </p:txBody>
      </p:sp>
      <p:sp>
        <p:nvSpPr>
          <p:cNvPr id="4" name="Footer Placeholder 3"/>
          <p:cNvSpPr>
            <a:spLocks noGrp="1"/>
          </p:cNvSpPr>
          <p:nvPr>
            <p:ph type="ftr" sz="quarter" idx="11"/>
          </p:nvPr>
        </p:nvSpPr>
        <p:spPr/>
        <p:txBody>
          <a:bodyPr/>
          <a:lstStyle/>
          <a:p>
            <a:r>
              <a:rPr lang="en-US"/>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Primary Index</a:t>
            </a:r>
          </a:p>
        </p:txBody>
      </p:sp>
      <p:sp>
        <p:nvSpPr>
          <p:cNvPr id="95235" name="Content Placeholder 2"/>
          <p:cNvSpPr>
            <a:spLocks noGrp="1"/>
          </p:cNvSpPr>
          <p:nvPr>
            <p:ph idx="1"/>
          </p:nvPr>
        </p:nvSpPr>
        <p:spPr/>
        <p:txBody>
          <a:bodyPr/>
          <a:lstStyle/>
          <a:p>
            <a:r>
              <a:rPr lang="en-US" altLang="en-US" dirty="0"/>
              <a:t>Always defined on an ordered data file</a:t>
            </a:r>
          </a:p>
          <a:p>
            <a:r>
              <a:rPr lang="en-US" altLang="en-US" dirty="0"/>
              <a:t>Ordered on the ordering key field (but might not be the primary key of the table)</a:t>
            </a:r>
          </a:p>
          <a:p>
            <a:r>
              <a:rPr lang="en-US" altLang="en-US" dirty="0"/>
              <a:t>Includes one index entry for EACH BLOCK in the data file (not for each record)</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952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AB84830-936F-48EF-A1EE-214E1E6FE244}" type="slidenum">
              <a:rPr lang="en-US" altLang="en-US" sz="2400">
                <a:latin typeface="Times New Roman" panose="02020603050405020304" pitchFamily="18" charset="0"/>
              </a:rPr>
              <a:pPr lvl="1">
                <a:spcBef>
                  <a:spcPct val="0"/>
                </a:spcBef>
                <a:buClrTx/>
                <a:buFontTx/>
                <a:buNone/>
              </a:pPr>
              <a:t>10</a:t>
            </a:fld>
            <a:endParaRPr lang="en-US" altLang="en-US" sz="240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289" y="833436"/>
            <a:ext cx="5486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831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05998" cy="1141073"/>
          </a:xfrm>
        </p:spPr>
        <p:txBody>
          <a:bodyPr/>
          <a:lstStyle/>
          <a:p>
            <a:pPr>
              <a:defRPr/>
            </a:pPr>
            <a:r>
              <a:rPr lang="en-US" dirty="0"/>
              <a:t>Clustering Index</a:t>
            </a:r>
          </a:p>
        </p:txBody>
      </p:sp>
      <p:sp>
        <p:nvSpPr>
          <p:cNvPr id="97283" name="Content Placeholder 2"/>
          <p:cNvSpPr>
            <a:spLocks noGrp="1"/>
          </p:cNvSpPr>
          <p:nvPr>
            <p:ph idx="1"/>
          </p:nvPr>
        </p:nvSpPr>
        <p:spPr>
          <a:xfrm>
            <a:off x="878366" y="1115157"/>
            <a:ext cx="6730679" cy="4609237"/>
          </a:xfrm>
        </p:spPr>
        <p:txBody>
          <a:bodyPr>
            <a:normAutofit/>
          </a:bodyPr>
          <a:lstStyle/>
          <a:p>
            <a:r>
              <a:rPr lang="en-US" altLang="en-US" dirty="0"/>
              <a:t>Defined on an ordered data file</a:t>
            </a:r>
          </a:p>
          <a:p>
            <a:r>
              <a:rPr lang="en-US" altLang="en-US" dirty="0"/>
              <a:t>Ordered on a </a:t>
            </a:r>
            <a:r>
              <a:rPr lang="en-US" altLang="en-US" sz="3200" b="1" dirty="0">
                <a:solidFill>
                  <a:schemeClr val="tx2"/>
                </a:solidFill>
              </a:rPr>
              <a:t>non key </a:t>
            </a:r>
            <a:r>
              <a:rPr lang="en-US" altLang="en-US" dirty="0"/>
              <a:t>field, thus every ordering field might not be distinct</a:t>
            </a:r>
          </a:p>
          <a:p>
            <a:r>
              <a:rPr lang="en-US" altLang="en-US" dirty="0"/>
              <a:t>Includes one index entry for each distinct value in the ordering field</a:t>
            </a:r>
          </a:p>
          <a:p>
            <a:r>
              <a:rPr lang="en-US" altLang="en-US" dirty="0"/>
              <a:t>Insertions and deletions are straightforward if each cluster starts a new block</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972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34EC12B-5A68-4801-B6DD-E829ADACA095}" type="slidenum">
              <a:rPr lang="en-US" altLang="en-US" sz="2400">
                <a:latin typeface="Times New Roman" panose="02020603050405020304" pitchFamily="18" charset="0"/>
              </a:rPr>
              <a:pPr lvl="1">
                <a:spcBef>
                  <a:spcPct val="0"/>
                </a:spcBef>
                <a:buClrTx/>
                <a:buFontTx/>
                <a:buNone/>
              </a:pPr>
              <a:t>11</a:t>
            </a:fld>
            <a:endParaRPr lang="en-US" altLang="en-US" sz="2400"/>
          </a:p>
        </p:txBody>
      </p:sp>
    </p:spTree>
    <p:extLst>
      <p:ext uri="{BB962C8B-B14F-4D97-AF65-F5344CB8AC3E}">
        <p14:creationId xmlns:p14="http://schemas.microsoft.com/office/powerpoint/2010/main" val="115577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05998" cy="1141073"/>
          </a:xfrm>
        </p:spPr>
        <p:txBody>
          <a:bodyPr/>
          <a:lstStyle/>
          <a:p>
            <a:pPr>
              <a:defRPr/>
            </a:pPr>
            <a:r>
              <a:rPr lang="en-US" dirty="0"/>
              <a:t>Clustering Index</a:t>
            </a:r>
          </a:p>
        </p:txBody>
      </p:sp>
      <p:sp>
        <p:nvSpPr>
          <p:cNvPr id="97283" name="Content Placeholder 2"/>
          <p:cNvSpPr>
            <a:spLocks noGrp="1"/>
          </p:cNvSpPr>
          <p:nvPr>
            <p:ph idx="1"/>
          </p:nvPr>
        </p:nvSpPr>
        <p:spPr>
          <a:xfrm>
            <a:off x="878366" y="1115157"/>
            <a:ext cx="6730679" cy="4609237"/>
          </a:xfrm>
        </p:spPr>
        <p:txBody>
          <a:bodyPr>
            <a:normAutofit/>
          </a:bodyPr>
          <a:lstStyle/>
          <a:p>
            <a:r>
              <a:rPr lang="en-US" altLang="en-US" dirty="0"/>
              <a:t>Defined on an ordered data file</a:t>
            </a:r>
          </a:p>
          <a:p>
            <a:r>
              <a:rPr lang="en-US" altLang="en-US" dirty="0"/>
              <a:t>Ordered on a </a:t>
            </a:r>
            <a:r>
              <a:rPr lang="en-US" altLang="en-US" sz="3200" b="1" dirty="0">
                <a:solidFill>
                  <a:schemeClr val="tx2"/>
                </a:solidFill>
              </a:rPr>
              <a:t>non key </a:t>
            </a:r>
            <a:r>
              <a:rPr lang="en-US" altLang="en-US" dirty="0"/>
              <a:t>field, thus every ordering field might not be distinct</a:t>
            </a:r>
          </a:p>
          <a:p>
            <a:r>
              <a:rPr lang="en-US" altLang="en-US" dirty="0"/>
              <a:t>Includes one index entry for each distinct value in the ordering field</a:t>
            </a:r>
          </a:p>
          <a:p>
            <a:r>
              <a:rPr lang="en-US" altLang="en-US" dirty="0"/>
              <a:t>Insertions and deletions are straightforward if each cluster starts a new block</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972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34EC12B-5A68-4801-B6DD-E829ADACA095}" type="slidenum">
              <a:rPr lang="en-US" altLang="en-US" sz="2400">
                <a:latin typeface="Times New Roman" panose="02020603050405020304" pitchFamily="18" charset="0"/>
              </a:rPr>
              <a:pPr lvl="1">
                <a:spcBef>
                  <a:spcPct val="0"/>
                </a:spcBef>
                <a:buClrTx/>
                <a:buFontTx/>
                <a:buNone/>
              </a:pPr>
              <a:t>12</a:t>
            </a:fld>
            <a:endParaRPr lang="en-US" altLang="en-US" sz="24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135" y="570536"/>
            <a:ext cx="556260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33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5578"/>
            <a:ext cx="9905998" cy="1478570"/>
          </a:xfrm>
        </p:spPr>
        <p:txBody>
          <a:bodyPr/>
          <a:lstStyle/>
          <a:p>
            <a:pPr>
              <a:defRPr/>
            </a:pPr>
            <a:r>
              <a:rPr lang="en-US" dirty="0"/>
              <a:t>Secondary Index</a:t>
            </a:r>
          </a:p>
        </p:txBody>
      </p:sp>
      <p:sp>
        <p:nvSpPr>
          <p:cNvPr id="99331" name="Content Placeholder 2"/>
          <p:cNvSpPr>
            <a:spLocks noGrp="1"/>
          </p:cNvSpPr>
          <p:nvPr>
            <p:ph idx="1"/>
          </p:nvPr>
        </p:nvSpPr>
        <p:spPr>
          <a:xfrm>
            <a:off x="1141412" y="1147760"/>
            <a:ext cx="5719368" cy="5065711"/>
          </a:xfrm>
        </p:spPr>
        <p:txBody>
          <a:bodyPr/>
          <a:lstStyle/>
          <a:p>
            <a:r>
              <a:rPr lang="en-US" altLang="en-US" dirty="0"/>
              <a:t>Provides a secondary access for a file which already has  primary access</a:t>
            </a:r>
          </a:p>
          <a:p>
            <a:r>
              <a:rPr lang="en-US" altLang="en-US" dirty="0"/>
              <a:t>Might be on a candidate key or any field</a:t>
            </a:r>
          </a:p>
          <a:p>
            <a:r>
              <a:rPr lang="en-US" altLang="en-US" dirty="0"/>
              <a:t>Can have many secondary indexes</a:t>
            </a:r>
          </a:p>
          <a:p>
            <a:r>
              <a:rPr lang="en-US" altLang="en-US" dirty="0"/>
              <a:t>Includes one entry for each record, hence it is DENSE</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993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13B1BAF-F8E6-416B-BB2F-0B8C8F8BC1F8}" type="slidenum">
              <a:rPr lang="en-US" altLang="en-US" sz="2400">
                <a:latin typeface="Times New Roman" panose="02020603050405020304" pitchFamily="18" charset="0"/>
              </a:rPr>
              <a:pPr lvl="1">
                <a:spcBef>
                  <a:spcPct val="0"/>
                </a:spcBef>
                <a:buClrTx/>
                <a:buFontTx/>
                <a:buNone/>
              </a:pPr>
              <a:t>13</a:t>
            </a:fld>
            <a:endParaRPr lang="en-US" altLang="en-US" sz="24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981" y="330199"/>
            <a:ext cx="5070475"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760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5578"/>
            <a:ext cx="9905998" cy="1478570"/>
          </a:xfrm>
        </p:spPr>
        <p:txBody>
          <a:bodyPr/>
          <a:lstStyle/>
          <a:p>
            <a:pPr>
              <a:defRPr/>
            </a:pPr>
            <a:r>
              <a:rPr lang="en-US" dirty="0"/>
              <a:t>Secondary Index</a:t>
            </a:r>
          </a:p>
        </p:txBody>
      </p:sp>
      <p:sp>
        <p:nvSpPr>
          <p:cNvPr id="99331" name="Content Placeholder 2"/>
          <p:cNvSpPr>
            <a:spLocks noGrp="1"/>
          </p:cNvSpPr>
          <p:nvPr>
            <p:ph idx="1"/>
          </p:nvPr>
        </p:nvSpPr>
        <p:spPr>
          <a:xfrm>
            <a:off x="1141412" y="1147760"/>
            <a:ext cx="5719368" cy="5065711"/>
          </a:xfrm>
        </p:spPr>
        <p:txBody>
          <a:bodyPr/>
          <a:lstStyle/>
          <a:p>
            <a:r>
              <a:rPr lang="en-US" altLang="en-US" dirty="0"/>
              <a:t>Provides a secondary access for a file which already has  primary access</a:t>
            </a:r>
          </a:p>
          <a:p>
            <a:r>
              <a:rPr lang="en-US" altLang="en-US" dirty="0"/>
              <a:t>Might be on a candidate key or any field</a:t>
            </a:r>
          </a:p>
          <a:p>
            <a:r>
              <a:rPr lang="en-US" altLang="en-US" dirty="0"/>
              <a:t>Can have many secondary indexes</a:t>
            </a:r>
          </a:p>
          <a:p>
            <a:r>
              <a:rPr lang="en-US" altLang="en-US" dirty="0"/>
              <a:t>Includes one entry for each record, hence it is DENSE</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993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13B1BAF-F8E6-416B-BB2F-0B8C8F8BC1F8}" type="slidenum">
              <a:rPr lang="en-US" altLang="en-US" sz="2400">
                <a:latin typeface="Times New Roman" panose="02020603050405020304" pitchFamily="18" charset="0"/>
              </a:rPr>
              <a:pPr lvl="1">
                <a:spcBef>
                  <a:spcPct val="0"/>
                </a:spcBef>
                <a:buClrTx/>
                <a:buFontTx/>
                <a:buNone/>
              </a:pPr>
              <a:t>14</a:t>
            </a:fld>
            <a:endParaRPr lang="en-US" altLang="en-US" sz="24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981" y="330199"/>
            <a:ext cx="5070475"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1237" y="158751"/>
            <a:ext cx="6100763"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714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15260"/>
            <a:ext cx="9905998" cy="1478570"/>
          </a:xfrm>
        </p:spPr>
        <p:txBody>
          <a:bodyPr/>
          <a:lstStyle/>
          <a:p>
            <a:pPr>
              <a:defRPr/>
            </a:pPr>
            <a:r>
              <a:rPr lang="en-US" dirty="0"/>
              <a:t>Example</a:t>
            </a:r>
          </a:p>
        </p:txBody>
      </p:sp>
      <p:sp>
        <p:nvSpPr>
          <p:cNvPr id="101379" name="Content Placeholder 2"/>
          <p:cNvSpPr>
            <a:spLocks noGrp="1"/>
          </p:cNvSpPr>
          <p:nvPr>
            <p:ph idx="1"/>
          </p:nvPr>
        </p:nvSpPr>
        <p:spPr>
          <a:xfrm>
            <a:off x="857955" y="1143000"/>
            <a:ext cx="10637207" cy="5105400"/>
          </a:xfrm>
        </p:spPr>
        <p:txBody>
          <a:bodyPr>
            <a:normAutofit/>
          </a:bodyPr>
          <a:lstStyle/>
          <a:p>
            <a:pPr eaLnBrk="1" hangingPunct="1">
              <a:lnSpc>
                <a:spcPct val="80000"/>
              </a:lnSpc>
              <a:buFont typeface="Wingdings" panose="05000000000000000000" pitchFamily="2" charset="2"/>
              <a:buNone/>
            </a:pPr>
            <a:r>
              <a:rPr lang="en-US" altLang="en-US" b="1" dirty="0">
                <a:solidFill>
                  <a:srgbClr val="FFCC00"/>
                </a:solidFill>
              </a:rPr>
              <a:t>QUESTION: Find the worst case search time to find a record if you use a binary search on an dense (one entry for each record) index the following scenario:</a:t>
            </a:r>
            <a:r>
              <a:rPr lang="en-US" altLang="en-US" dirty="0">
                <a:solidFill>
                  <a:srgbClr val="FFCC00"/>
                </a:solidFill>
              </a:rPr>
              <a:t> </a:t>
            </a:r>
            <a:endParaRPr lang="en-US" altLang="en-US" dirty="0"/>
          </a:p>
          <a:p>
            <a:pPr eaLnBrk="1" hangingPunct="1">
              <a:lnSpc>
                <a:spcPct val="80000"/>
              </a:lnSpc>
            </a:pPr>
            <a:r>
              <a:rPr lang="en-US" altLang="en-US" dirty="0"/>
              <a:t>We have100,000 records stored on a disk with block size B = 2048 bytes. </a:t>
            </a:r>
          </a:p>
          <a:p>
            <a:pPr eaLnBrk="1" hangingPunct="1">
              <a:lnSpc>
                <a:spcPct val="80000"/>
              </a:lnSpc>
            </a:pPr>
            <a:r>
              <a:rPr lang="en-US" altLang="en-US" dirty="0"/>
              <a:t>Records are fixed size of R = 500 bytes. </a:t>
            </a:r>
          </a:p>
          <a:p>
            <a:pPr eaLnBrk="1" hangingPunct="1">
              <a:lnSpc>
                <a:spcPct val="80000"/>
              </a:lnSpc>
            </a:pPr>
            <a:r>
              <a:rPr lang="en-US" altLang="en-US" dirty="0"/>
              <a:t>Ordering key field is K = 10 bytes, a block pointer P = 7 bytes, thus size of the primary index record is _________ bytes per record </a:t>
            </a:r>
          </a:p>
          <a:p>
            <a:pPr eaLnBrk="1" hangingPunct="1">
              <a:lnSpc>
                <a:spcPct val="80000"/>
              </a:lnSpc>
            </a:pPr>
            <a:r>
              <a:rPr lang="en-US" altLang="en-US" dirty="0"/>
              <a:t>Blocking Factor for the index file = 2048/17 </a:t>
            </a:r>
          </a:p>
          <a:p>
            <a:pPr eaLnBrk="1" hangingPunct="1">
              <a:lnSpc>
                <a:spcPct val="80000"/>
              </a:lnSpc>
            </a:pPr>
            <a:r>
              <a:rPr lang="en-US" altLang="en-US" dirty="0"/>
              <a:t>Thus we can hold ______ key fields and block pointers on 1 block</a:t>
            </a:r>
          </a:p>
          <a:p>
            <a:pPr eaLnBrk="1" hangingPunct="1">
              <a:lnSpc>
                <a:spcPct val="80000"/>
              </a:lnSpc>
            </a:pPr>
            <a:r>
              <a:rPr lang="en-US" altLang="en-US" dirty="0"/>
              <a:t># of blocks needed for the index is ________________  =   _______ blocks </a:t>
            </a:r>
          </a:p>
          <a:p>
            <a:pPr eaLnBrk="1" hangingPunct="1">
              <a:lnSpc>
                <a:spcPct val="80000"/>
              </a:lnSpc>
            </a:pPr>
            <a:r>
              <a:rPr lang="en-US" altLang="en-US" dirty="0"/>
              <a:t>Binary Search would need approximately log2b = log</a:t>
            </a:r>
            <a:r>
              <a:rPr lang="en-US" altLang="en-US" baseline="-25000" dirty="0"/>
              <a:t>2</a:t>
            </a:r>
            <a:r>
              <a:rPr lang="en-US" altLang="en-US" dirty="0"/>
              <a:t> ______= ____ block accesses + 1 to get to the data = ___ block accesses </a:t>
            </a:r>
          </a:p>
          <a:p>
            <a:endParaRPr lang="en-US" altLang="en-US" dirty="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1013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3D5E02C8-60EA-49FA-9706-D5F8BEBD65D4}" type="slidenum">
              <a:rPr lang="en-US" altLang="en-US" sz="2400">
                <a:latin typeface="Times New Roman" panose="02020603050405020304" pitchFamily="18" charset="0"/>
              </a:rPr>
              <a:pPr lvl="1">
                <a:spcBef>
                  <a:spcPct val="0"/>
                </a:spcBef>
                <a:buClrTx/>
                <a:buFontTx/>
                <a:buNone/>
              </a:pPr>
              <a:t>15</a:t>
            </a:fld>
            <a:endParaRPr lang="en-US" altLang="en-US" sz="2400"/>
          </a:p>
        </p:txBody>
      </p:sp>
      <p:sp>
        <p:nvSpPr>
          <p:cNvPr id="10" name="TextBox 9"/>
          <p:cNvSpPr txBox="1"/>
          <p:nvPr/>
        </p:nvSpPr>
        <p:spPr>
          <a:xfrm>
            <a:off x="4458310" y="2810111"/>
            <a:ext cx="1248937" cy="646331"/>
          </a:xfrm>
          <a:prstGeom prst="rect">
            <a:avLst/>
          </a:prstGeom>
          <a:noFill/>
        </p:spPr>
        <p:txBody>
          <a:bodyPr wrap="square" rtlCol="0">
            <a:spAutoFit/>
          </a:bodyPr>
          <a:lstStyle/>
          <a:p>
            <a:r>
              <a:rPr lang="en-US" sz="3600" b="1" dirty="0">
                <a:solidFill>
                  <a:schemeClr val="accent4"/>
                </a:solidFill>
              </a:rPr>
              <a:t>17</a:t>
            </a:r>
          </a:p>
        </p:txBody>
      </p:sp>
      <p:sp>
        <p:nvSpPr>
          <p:cNvPr id="11" name="TextBox 10"/>
          <p:cNvSpPr txBox="1"/>
          <p:nvPr/>
        </p:nvSpPr>
        <p:spPr>
          <a:xfrm>
            <a:off x="5428084" y="3987989"/>
            <a:ext cx="3106315" cy="646331"/>
          </a:xfrm>
          <a:prstGeom prst="rect">
            <a:avLst/>
          </a:prstGeom>
          <a:noFill/>
        </p:spPr>
        <p:txBody>
          <a:bodyPr wrap="square" rtlCol="0">
            <a:spAutoFit/>
          </a:bodyPr>
          <a:lstStyle/>
          <a:p>
            <a:r>
              <a:rPr lang="en-US" sz="3600" b="1" dirty="0">
                <a:solidFill>
                  <a:schemeClr val="accent4"/>
                </a:solidFill>
              </a:rPr>
              <a:t>100,000/120</a:t>
            </a:r>
          </a:p>
        </p:txBody>
      </p:sp>
      <p:sp>
        <p:nvSpPr>
          <p:cNvPr id="12" name="TextBox 11"/>
          <p:cNvSpPr txBox="1"/>
          <p:nvPr/>
        </p:nvSpPr>
        <p:spPr>
          <a:xfrm>
            <a:off x="3210689" y="3580666"/>
            <a:ext cx="1733545" cy="646331"/>
          </a:xfrm>
          <a:prstGeom prst="rect">
            <a:avLst/>
          </a:prstGeom>
          <a:noFill/>
        </p:spPr>
        <p:txBody>
          <a:bodyPr wrap="square" rtlCol="0">
            <a:spAutoFit/>
          </a:bodyPr>
          <a:lstStyle/>
          <a:p>
            <a:r>
              <a:rPr lang="en-US" sz="3600" b="1" dirty="0">
                <a:solidFill>
                  <a:schemeClr val="accent4"/>
                </a:solidFill>
              </a:rPr>
              <a:t>120</a:t>
            </a:r>
          </a:p>
        </p:txBody>
      </p:sp>
      <p:sp>
        <p:nvSpPr>
          <p:cNvPr id="13" name="TextBox 12"/>
          <p:cNvSpPr txBox="1"/>
          <p:nvPr/>
        </p:nvSpPr>
        <p:spPr>
          <a:xfrm>
            <a:off x="7948510" y="4442097"/>
            <a:ext cx="1565181" cy="646331"/>
          </a:xfrm>
          <a:prstGeom prst="rect">
            <a:avLst/>
          </a:prstGeom>
          <a:noFill/>
        </p:spPr>
        <p:txBody>
          <a:bodyPr wrap="square" rtlCol="0">
            <a:spAutoFit/>
          </a:bodyPr>
          <a:lstStyle/>
          <a:p>
            <a:r>
              <a:rPr lang="en-US" sz="3600" b="1" dirty="0">
                <a:solidFill>
                  <a:schemeClr val="accent4"/>
                </a:solidFill>
              </a:rPr>
              <a:t>834</a:t>
            </a:r>
          </a:p>
        </p:txBody>
      </p:sp>
      <p:sp>
        <p:nvSpPr>
          <p:cNvPr id="14" name="TextBox 13"/>
          <p:cNvSpPr txBox="1"/>
          <p:nvPr/>
        </p:nvSpPr>
        <p:spPr>
          <a:xfrm>
            <a:off x="8731101" y="3987989"/>
            <a:ext cx="1565181" cy="646331"/>
          </a:xfrm>
          <a:prstGeom prst="rect">
            <a:avLst/>
          </a:prstGeom>
          <a:noFill/>
        </p:spPr>
        <p:txBody>
          <a:bodyPr wrap="square" rtlCol="0">
            <a:spAutoFit/>
          </a:bodyPr>
          <a:lstStyle/>
          <a:p>
            <a:r>
              <a:rPr lang="en-US" sz="3600" b="1" dirty="0">
                <a:solidFill>
                  <a:schemeClr val="accent4"/>
                </a:solidFill>
              </a:rPr>
              <a:t>834</a:t>
            </a:r>
          </a:p>
        </p:txBody>
      </p:sp>
      <p:sp>
        <p:nvSpPr>
          <p:cNvPr id="15" name="TextBox 14"/>
          <p:cNvSpPr txBox="1"/>
          <p:nvPr/>
        </p:nvSpPr>
        <p:spPr>
          <a:xfrm>
            <a:off x="9216820" y="4445932"/>
            <a:ext cx="1565181" cy="646331"/>
          </a:xfrm>
          <a:prstGeom prst="rect">
            <a:avLst/>
          </a:prstGeom>
          <a:noFill/>
        </p:spPr>
        <p:txBody>
          <a:bodyPr wrap="square" rtlCol="0">
            <a:spAutoFit/>
          </a:bodyPr>
          <a:lstStyle/>
          <a:p>
            <a:r>
              <a:rPr lang="en-US" sz="3600" b="1" dirty="0">
                <a:solidFill>
                  <a:schemeClr val="accent4"/>
                </a:solidFill>
              </a:rPr>
              <a:t>10</a:t>
            </a:r>
          </a:p>
        </p:txBody>
      </p:sp>
      <p:sp>
        <p:nvSpPr>
          <p:cNvPr id="16" name="TextBox 15"/>
          <p:cNvSpPr txBox="1"/>
          <p:nvPr/>
        </p:nvSpPr>
        <p:spPr>
          <a:xfrm>
            <a:off x="5204164" y="4742671"/>
            <a:ext cx="1565181" cy="646331"/>
          </a:xfrm>
          <a:prstGeom prst="rect">
            <a:avLst/>
          </a:prstGeom>
          <a:noFill/>
        </p:spPr>
        <p:txBody>
          <a:bodyPr wrap="square" rtlCol="0">
            <a:spAutoFit/>
          </a:bodyPr>
          <a:lstStyle/>
          <a:p>
            <a:r>
              <a:rPr lang="en-US" sz="3600" b="1" dirty="0">
                <a:solidFill>
                  <a:schemeClr val="accent4"/>
                </a:solidFill>
              </a:rPr>
              <a:t>11</a:t>
            </a:r>
          </a:p>
        </p:txBody>
      </p:sp>
      <p:sp>
        <p:nvSpPr>
          <p:cNvPr id="3" name="Down Arrow Callout 2"/>
          <p:cNvSpPr/>
          <p:nvPr/>
        </p:nvSpPr>
        <p:spPr>
          <a:xfrm>
            <a:off x="3166739" y="21931"/>
            <a:ext cx="243799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file which is 834 blocks long</a:t>
            </a:r>
          </a:p>
        </p:txBody>
      </p:sp>
      <p:sp>
        <p:nvSpPr>
          <p:cNvPr id="18" name="Down Arrow Callout 17"/>
          <p:cNvSpPr/>
          <p:nvPr/>
        </p:nvSpPr>
        <p:spPr>
          <a:xfrm>
            <a:off x="7630062" y="43031"/>
            <a:ext cx="321228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data on the disk which is 25000 blocks long</a:t>
            </a:r>
          </a:p>
        </p:txBody>
      </p:sp>
    </p:spTree>
    <p:extLst>
      <p:ext uri="{BB962C8B-B14F-4D97-AF65-F5344CB8AC3E}">
        <p14:creationId xmlns:p14="http://schemas.microsoft.com/office/powerpoint/2010/main" val="325369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3"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15260"/>
            <a:ext cx="9905998" cy="1478570"/>
          </a:xfrm>
        </p:spPr>
        <p:txBody>
          <a:bodyPr/>
          <a:lstStyle/>
          <a:p>
            <a:pPr>
              <a:defRPr/>
            </a:pPr>
            <a:r>
              <a:rPr lang="en-US" dirty="0"/>
              <a:t>Example</a:t>
            </a:r>
          </a:p>
        </p:txBody>
      </p:sp>
      <p:sp>
        <p:nvSpPr>
          <p:cNvPr id="101379" name="Content Placeholder 2"/>
          <p:cNvSpPr>
            <a:spLocks noGrp="1"/>
          </p:cNvSpPr>
          <p:nvPr>
            <p:ph idx="1"/>
          </p:nvPr>
        </p:nvSpPr>
        <p:spPr>
          <a:xfrm>
            <a:off x="857955" y="1143000"/>
            <a:ext cx="10637207" cy="5105400"/>
          </a:xfrm>
        </p:spPr>
        <p:txBody>
          <a:bodyPr>
            <a:normAutofit/>
          </a:bodyPr>
          <a:lstStyle/>
          <a:p>
            <a:pPr eaLnBrk="1" hangingPunct="1">
              <a:lnSpc>
                <a:spcPct val="80000"/>
              </a:lnSpc>
              <a:buFont typeface="Wingdings" panose="05000000000000000000" pitchFamily="2" charset="2"/>
              <a:buNone/>
            </a:pPr>
            <a:r>
              <a:rPr lang="en-US" altLang="en-US" b="1" dirty="0">
                <a:solidFill>
                  <a:srgbClr val="FFCC00"/>
                </a:solidFill>
              </a:rPr>
              <a:t>QUESTION: Find the worst case search time to find a record if you use a binary search on an dense (one entry for each record) index the following scenario:</a:t>
            </a:r>
            <a:r>
              <a:rPr lang="en-US" altLang="en-US" dirty="0">
                <a:solidFill>
                  <a:srgbClr val="FFCC00"/>
                </a:solidFill>
              </a:rPr>
              <a:t> </a:t>
            </a:r>
            <a:endParaRPr lang="en-US" altLang="en-US" dirty="0"/>
          </a:p>
          <a:p>
            <a:pPr eaLnBrk="1" hangingPunct="1">
              <a:lnSpc>
                <a:spcPct val="80000"/>
              </a:lnSpc>
            </a:pPr>
            <a:r>
              <a:rPr lang="en-US" altLang="en-US" dirty="0"/>
              <a:t>We have100,000 records stored on a disk with block size B = 2048 bytes. </a:t>
            </a:r>
          </a:p>
          <a:p>
            <a:pPr eaLnBrk="1" hangingPunct="1">
              <a:lnSpc>
                <a:spcPct val="80000"/>
              </a:lnSpc>
            </a:pPr>
            <a:r>
              <a:rPr lang="en-US" altLang="en-US" dirty="0"/>
              <a:t>Records are fixed size of R = 500 bytes. </a:t>
            </a:r>
          </a:p>
          <a:p>
            <a:pPr eaLnBrk="1" hangingPunct="1">
              <a:lnSpc>
                <a:spcPct val="80000"/>
              </a:lnSpc>
            </a:pPr>
            <a:r>
              <a:rPr lang="en-US" altLang="en-US" dirty="0"/>
              <a:t>Ordering key field is K = 10 bytes, a block pointer P = 7 bytes, thus size of the primary index record is _________ bytes per record </a:t>
            </a:r>
          </a:p>
          <a:p>
            <a:pPr eaLnBrk="1" hangingPunct="1">
              <a:lnSpc>
                <a:spcPct val="80000"/>
              </a:lnSpc>
            </a:pPr>
            <a:r>
              <a:rPr lang="en-US" altLang="en-US" dirty="0"/>
              <a:t>Blocking Factor for the index file = 2048/17 </a:t>
            </a:r>
          </a:p>
          <a:p>
            <a:pPr eaLnBrk="1" hangingPunct="1">
              <a:lnSpc>
                <a:spcPct val="80000"/>
              </a:lnSpc>
            </a:pPr>
            <a:r>
              <a:rPr lang="en-US" altLang="en-US" dirty="0"/>
              <a:t>Thus we can hold ______ key fields and block pointers on 1 block</a:t>
            </a:r>
          </a:p>
          <a:p>
            <a:pPr eaLnBrk="1" hangingPunct="1">
              <a:lnSpc>
                <a:spcPct val="80000"/>
              </a:lnSpc>
            </a:pPr>
            <a:r>
              <a:rPr lang="en-US" altLang="en-US" dirty="0"/>
              <a:t># of blocks needed for the index is ________________  =   _______ blocks </a:t>
            </a:r>
          </a:p>
          <a:p>
            <a:pPr eaLnBrk="1" hangingPunct="1">
              <a:lnSpc>
                <a:spcPct val="80000"/>
              </a:lnSpc>
            </a:pPr>
            <a:r>
              <a:rPr lang="en-US" altLang="en-US" dirty="0"/>
              <a:t>Binary Search would need approximately log2b = log</a:t>
            </a:r>
            <a:r>
              <a:rPr lang="en-US" altLang="en-US" baseline="-25000" dirty="0"/>
              <a:t>2</a:t>
            </a:r>
            <a:r>
              <a:rPr lang="en-US" altLang="en-US" dirty="0"/>
              <a:t> ______= ____ block accesses + 1 to get to the data = ___ block accesses </a:t>
            </a:r>
          </a:p>
          <a:p>
            <a:endParaRPr lang="en-US" altLang="en-US" dirty="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1013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3D5E02C8-60EA-49FA-9706-D5F8BEBD65D4}" type="slidenum">
              <a:rPr lang="en-US" altLang="en-US" sz="2400">
                <a:latin typeface="Times New Roman" panose="02020603050405020304" pitchFamily="18" charset="0"/>
              </a:rPr>
              <a:pPr lvl="1">
                <a:spcBef>
                  <a:spcPct val="0"/>
                </a:spcBef>
                <a:buClrTx/>
                <a:buFontTx/>
                <a:buNone/>
              </a:pPr>
              <a:t>16</a:t>
            </a:fld>
            <a:endParaRPr lang="en-US" altLang="en-US" sz="2400"/>
          </a:p>
        </p:txBody>
      </p:sp>
      <p:sp>
        <p:nvSpPr>
          <p:cNvPr id="10" name="TextBox 9"/>
          <p:cNvSpPr txBox="1"/>
          <p:nvPr/>
        </p:nvSpPr>
        <p:spPr>
          <a:xfrm>
            <a:off x="4458310" y="2810111"/>
            <a:ext cx="1248937" cy="646331"/>
          </a:xfrm>
          <a:prstGeom prst="rect">
            <a:avLst/>
          </a:prstGeom>
          <a:noFill/>
        </p:spPr>
        <p:txBody>
          <a:bodyPr wrap="square" rtlCol="0">
            <a:spAutoFit/>
          </a:bodyPr>
          <a:lstStyle/>
          <a:p>
            <a:r>
              <a:rPr lang="en-US" sz="3600" b="1" dirty="0">
                <a:solidFill>
                  <a:schemeClr val="accent4"/>
                </a:solidFill>
              </a:rPr>
              <a:t>17</a:t>
            </a:r>
          </a:p>
        </p:txBody>
      </p:sp>
      <p:sp>
        <p:nvSpPr>
          <p:cNvPr id="11" name="TextBox 10"/>
          <p:cNvSpPr txBox="1"/>
          <p:nvPr/>
        </p:nvSpPr>
        <p:spPr>
          <a:xfrm>
            <a:off x="5428084" y="3987989"/>
            <a:ext cx="3106315" cy="646331"/>
          </a:xfrm>
          <a:prstGeom prst="rect">
            <a:avLst/>
          </a:prstGeom>
          <a:noFill/>
        </p:spPr>
        <p:txBody>
          <a:bodyPr wrap="square" rtlCol="0">
            <a:spAutoFit/>
          </a:bodyPr>
          <a:lstStyle/>
          <a:p>
            <a:r>
              <a:rPr lang="en-US" sz="3600" b="1" dirty="0">
                <a:solidFill>
                  <a:schemeClr val="accent4"/>
                </a:solidFill>
              </a:rPr>
              <a:t>100,000/120</a:t>
            </a:r>
          </a:p>
        </p:txBody>
      </p:sp>
      <p:sp>
        <p:nvSpPr>
          <p:cNvPr id="12" name="TextBox 11"/>
          <p:cNvSpPr txBox="1"/>
          <p:nvPr/>
        </p:nvSpPr>
        <p:spPr>
          <a:xfrm>
            <a:off x="3210689" y="3580666"/>
            <a:ext cx="1733545" cy="646331"/>
          </a:xfrm>
          <a:prstGeom prst="rect">
            <a:avLst/>
          </a:prstGeom>
          <a:noFill/>
        </p:spPr>
        <p:txBody>
          <a:bodyPr wrap="square" rtlCol="0">
            <a:spAutoFit/>
          </a:bodyPr>
          <a:lstStyle/>
          <a:p>
            <a:r>
              <a:rPr lang="en-US" sz="3600" b="1" dirty="0">
                <a:solidFill>
                  <a:schemeClr val="accent4"/>
                </a:solidFill>
              </a:rPr>
              <a:t>120</a:t>
            </a:r>
          </a:p>
        </p:txBody>
      </p:sp>
      <p:sp>
        <p:nvSpPr>
          <p:cNvPr id="13" name="TextBox 12"/>
          <p:cNvSpPr txBox="1"/>
          <p:nvPr/>
        </p:nvSpPr>
        <p:spPr>
          <a:xfrm>
            <a:off x="7948510" y="4442097"/>
            <a:ext cx="1565181" cy="646331"/>
          </a:xfrm>
          <a:prstGeom prst="rect">
            <a:avLst/>
          </a:prstGeom>
          <a:noFill/>
        </p:spPr>
        <p:txBody>
          <a:bodyPr wrap="square" rtlCol="0">
            <a:spAutoFit/>
          </a:bodyPr>
          <a:lstStyle/>
          <a:p>
            <a:r>
              <a:rPr lang="en-US" sz="3600" b="1" dirty="0">
                <a:solidFill>
                  <a:schemeClr val="accent4"/>
                </a:solidFill>
              </a:rPr>
              <a:t>834</a:t>
            </a:r>
          </a:p>
        </p:txBody>
      </p:sp>
      <p:sp>
        <p:nvSpPr>
          <p:cNvPr id="14" name="TextBox 13"/>
          <p:cNvSpPr txBox="1"/>
          <p:nvPr/>
        </p:nvSpPr>
        <p:spPr>
          <a:xfrm>
            <a:off x="8731101" y="3987989"/>
            <a:ext cx="1565181" cy="646331"/>
          </a:xfrm>
          <a:prstGeom prst="rect">
            <a:avLst/>
          </a:prstGeom>
          <a:noFill/>
        </p:spPr>
        <p:txBody>
          <a:bodyPr wrap="square" rtlCol="0">
            <a:spAutoFit/>
          </a:bodyPr>
          <a:lstStyle/>
          <a:p>
            <a:r>
              <a:rPr lang="en-US" sz="3600" b="1" dirty="0">
                <a:solidFill>
                  <a:schemeClr val="accent4"/>
                </a:solidFill>
              </a:rPr>
              <a:t>834</a:t>
            </a:r>
          </a:p>
        </p:txBody>
      </p:sp>
      <p:sp>
        <p:nvSpPr>
          <p:cNvPr id="15" name="TextBox 14"/>
          <p:cNvSpPr txBox="1"/>
          <p:nvPr/>
        </p:nvSpPr>
        <p:spPr>
          <a:xfrm>
            <a:off x="9216820" y="4445932"/>
            <a:ext cx="1565181" cy="646331"/>
          </a:xfrm>
          <a:prstGeom prst="rect">
            <a:avLst/>
          </a:prstGeom>
          <a:noFill/>
        </p:spPr>
        <p:txBody>
          <a:bodyPr wrap="square" rtlCol="0">
            <a:spAutoFit/>
          </a:bodyPr>
          <a:lstStyle/>
          <a:p>
            <a:r>
              <a:rPr lang="en-US" sz="3600" b="1" dirty="0">
                <a:solidFill>
                  <a:schemeClr val="accent4"/>
                </a:solidFill>
              </a:rPr>
              <a:t>10</a:t>
            </a:r>
          </a:p>
        </p:txBody>
      </p:sp>
      <p:sp>
        <p:nvSpPr>
          <p:cNvPr id="16" name="TextBox 15"/>
          <p:cNvSpPr txBox="1"/>
          <p:nvPr/>
        </p:nvSpPr>
        <p:spPr>
          <a:xfrm>
            <a:off x="5204164" y="4742671"/>
            <a:ext cx="1565181" cy="646331"/>
          </a:xfrm>
          <a:prstGeom prst="rect">
            <a:avLst/>
          </a:prstGeom>
          <a:noFill/>
        </p:spPr>
        <p:txBody>
          <a:bodyPr wrap="square" rtlCol="0">
            <a:spAutoFit/>
          </a:bodyPr>
          <a:lstStyle/>
          <a:p>
            <a:r>
              <a:rPr lang="en-US" sz="3600" b="1" dirty="0">
                <a:solidFill>
                  <a:schemeClr val="accent4"/>
                </a:solidFill>
              </a:rPr>
              <a:t>11</a:t>
            </a:r>
          </a:p>
        </p:txBody>
      </p:sp>
      <p:pic>
        <p:nvPicPr>
          <p:cNvPr id="112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809" y="991064"/>
            <a:ext cx="51530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 name="Down Arrow Callout 2"/>
          <p:cNvSpPr/>
          <p:nvPr/>
        </p:nvSpPr>
        <p:spPr>
          <a:xfrm>
            <a:off x="3166739" y="21931"/>
            <a:ext cx="243799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file which is 834 blocks long</a:t>
            </a:r>
          </a:p>
        </p:txBody>
      </p:sp>
      <p:pic>
        <p:nvPicPr>
          <p:cNvPr id="1126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714" y="743414"/>
            <a:ext cx="200025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8" name="Down Arrow Callout 17"/>
          <p:cNvSpPr/>
          <p:nvPr/>
        </p:nvSpPr>
        <p:spPr>
          <a:xfrm>
            <a:off x="7630062" y="43031"/>
            <a:ext cx="321228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data on the disk which is 25000 blocks long</a:t>
            </a:r>
          </a:p>
        </p:txBody>
      </p:sp>
    </p:spTree>
    <p:extLst>
      <p:ext uri="{BB962C8B-B14F-4D97-AF65-F5344CB8AC3E}">
        <p14:creationId xmlns:p14="http://schemas.microsoft.com/office/powerpoint/2010/main" val="136515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par>
                                <p:cTn id="48" presetID="3" presetClass="entr" presetSubtype="10" fill="hold" nodeType="withEffect">
                                  <p:stCondLst>
                                    <p:cond delay="0"/>
                                  </p:stCondLst>
                                  <p:childTnLst>
                                    <p:set>
                                      <p:cBhvr>
                                        <p:cTn id="49" dur="1" fill="hold">
                                          <p:stCondLst>
                                            <p:cond delay="0"/>
                                          </p:stCondLst>
                                        </p:cTn>
                                        <p:tgtEl>
                                          <p:spTgt spid="112642"/>
                                        </p:tgtEl>
                                        <p:attrNameLst>
                                          <p:attrName>style.visibility</p:attrName>
                                        </p:attrNameLst>
                                      </p:cBhvr>
                                      <p:to>
                                        <p:strVal val="visible"/>
                                      </p:to>
                                    </p:set>
                                    <p:animEffect transition="in" filter="blinds(horizontal)">
                                      <p:cBhvr>
                                        <p:cTn id="50" dur="500"/>
                                        <p:tgtEl>
                                          <p:spTgt spid="112642"/>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3" presetClass="entr" presetSubtype="10" fill="hold" nodeType="withEffect">
                                  <p:stCondLst>
                                    <p:cond delay="0"/>
                                  </p:stCondLst>
                                  <p:childTnLst>
                                    <p:set>
                                      <p:cBhvr>
                                        <p:cTn id="59" dur="1" fill="hold">
                                          <p:stCondLst>
                                            <p:cond delay="0"/>
                                          </p:stCondLst>
                                        </p:cTn>
                                        <p:tgtEl>
                                          <p:spTgt spid="112643"/>
                                        </p:tgtEl>
                                        <p:attrNameLst>
                                          <p:attrName>style.visibility</p:attrName>
                                        </p:attrNameLst>
                                      </p:cBhvr>
                                      <p:to>
                                        <p:strVal val="visible"/>
                                      </p:to>
                                    </p:set>
                                    <p:animEffect transition="in" filter="blinds(horizontal)">
                                      <p:cBhvr>
                                        <p:cTn id="60"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3"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830316" y="10469"/>
            <a:ext cx="9837683" cy="8686800"/>
          </a:xfrm>
        </p:spPr>
        <p:txBody>
          <a:bodyPr/>
          <a:lstStyle/>
          <a:p>
            <a:pPr eaLnBrk="1" hangingPunct="1">
              <a:buFont typeface="Wingdings 2" panose="05020102010507070707" pitchFamily="18" charset="2"/>
              <a:buNone/>
            </a:pPr>
            <a:r>
              <a:rPr lang="en-US" altLang="en-US" sz="2000" b="1" dirty="0">
                <a:solidFill>
                  <a:schemeClr val="accent2">
                    <a:lumMod val="40000"/>
                    <a:lumOff val="60000"/>
                  </a:schemeClr>
                </a:solidFill>
              </a:rPr>
              <a:t>QUESTION: Find the worst case search time to find a record if you use a binary search on an sparse (one entry for each BLOCK not each record) index the following scenario: </a:t>
            </a:r>
            <a:endParaRPr lang="en-US" altLang="en-US" sz="2000" dirty="0">
              <a:solidFill>
                <a:schemeClr val="accent2">
                  <a:lumMod val="40000"/>
                  <a:lumOff val="60000"/>
                </a:schemeClr>
              </a:solidFill>
            </a:endParaRPr>
          </a:p>
          <a:p>
            <a:pPr eaLnBrk="1" hangingPunct="1"/>
            <a:r>
              <a:rPr lang="en-US" altLang="en-US" sz="2000" dirty="0"/>
              <a:t>We have 100,000 records stored on a disk with block size B = 2048 bytes. </a:t>
            </a:r>
          </a:p>
          <a:p>
            <a:pPr eaLnBrk="1" hangingPunct="1"/>
            <a:r>
              <a:rPr lang="en-US" altLang="en-US" sz="2000" dirty="0"/>
              <a:t>Records are fixed size of R = 500 bytes. </a:t>
            </a:r>
          </a:p>
          <a:p>
            <a:pPr eaLnBrk="1" hangingPunct="1"/>
            <a:r>
              <a:rPr lang="en-US" altLang="en-US" sz="2000" dirty="0"/>
              <a:t>Blocking Factor for the records = 2048 / 500 = __________ </a:t>
            </a:r>
          </a:p>
          <a:p>
            <a:pPr eaLnBrk="1" hangingPunct="1"/>
            <a:r>
              <a:rPr lang="en-US" altLang="en-US" sz="2000" dirty="0"/>
              <a:t>Number of blocks needed to hold the records = ____________ </a:t>
            </a:r>
          </a:p>
          <a:p>
            <a:pPr eaLnBrk="1" hangingPunct="1"/>
            <a:r>
              <a:rPr lang="en-US" altLang="en-US" sz="2000" dirty="0"/>
              <a:t>Ordering key field is K = 10 bytes, a block pointer P = 7 bytes, thus size of the primary record is _________ bytes per record </a:t>
            </a:r>
          </a:p>
          <a:p>
            <a:pPr eaLnBrk="1" hangingPunct="1"/>
            <a:r>
              <a:rPr lang="en-US" altLang="en-US" sz="2000" dirty="0"/>
              <a:t>Blocking Factor for index = 2048 /17 = ________ </a:t>
            </a:r>
          </a:p>
          <a:p>
            <a:pPr eaLnBrk="1" hangingPunct="1"/>
            <a:r>
              <a:rPr lang="en-US" altLang="en-US" sz="2000" dirty="0"/>
              <a:t>Total number of entries in the index = total number of blocks= ____________ </a:t>
            </a:r>
          </a:p>
          <a:p>
            <a:pPr eaLnBrk="1" hangingPunct="1"/>
            <a:r>
              <a:rPr lang="en-US" altLang="en-US" sz="2000" dirty="0"/>
              <a:t># of blocks needed for the index is = total number of blocks / Blocking Factor for Index =  _______________  =   _______ blocks </a:t>
            </a:r>
          </a:p>
          <a:p>
            <a:pPr eaLnBrk="1" hangingPunct="1"/>
            <a:r>
              <a:rPr lang="en-US" altLang="en-US" sz="2000" dirty="0"/>
              <a:t>Binary Search would need approximately </a:t>
            </a:r>
            <a:r>
              <a:rPr lang="en-US" altLang="en-US" sz="2800" dirty="0"/>
              <a:t>log</a:t>
            </a:r>
            <a:r>
              <a:rPr lang="en-US" altLang="en-US" sz="2800" baseline="-25000" dirty="0"/>
              <a:t>2</a:t>
            </a:r>
            <a:r>
              <a:rPr lang="en-US" altLang="en-US" sz="2800" dirty="0"/>
              <a:t>b = log</a:t>
            </a:r>
            <a:r>
              <a:rPr lang="en-US" altLang="en-US" sz="2800" baseline="-25000" dirty="0"/>
              <a:t>2</a:t>
            </a:r>
            <a:r>
              <a:rPr lang="en-US" altLang="en-US" sz="2800" dirty="0"/>
              <a:t> </a:t>
            </a:r>
            <a:r>
              <a:rPr lang="en-US" altLang="en-US" sz="2000" dirty="0"/>
              <a:t>_______= ____ block accesses + 1 to get to the data = ___ block accesses</a:t>
            </a:r>
          </a:p>
          <a:p>
            <a:endParaRPr lang="en-US" altLang="en-US" sz="2000" dirty="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1034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8D2859F8-B44F-43CC-9035-6205406C3449}" type="slidenum">
              <a:rPr lang="en-US" altLang="en-US" sz="2400">
                <a:latin typeface="Times New Roman" panose="02020603050405020304" pitchFamily="18" charset="0"/>
              </a:rPr>
              <a:pPr lvl="1">
                <a:spcBef>
                  <a:spcPct val="0"/>
                </a:spcBef>
                <a:buClrTx/>
                <a:buFontTx/>
                <a:buNone/>
              </a:pPr>
              <a:t>17</a:t>
            </a:fld>
            <a:endParaRPr lang="en-US" altLang="en-US" sz="2400"/>
          </a:p>
        </p:txBody>
      </p:sp>
      <p:sp>
        <p:nvSpPr>
          <p:cNvPr id="9" name="TextBox 8"/>
          <p:cNvSpPr txBox="1"/>
          <p:nvPr/>
        </p:nvSpPr>
        <p:spPr>
          <a:xfrm>
            <a:off x="6232827" y="1596121"/>
            <a:ext cx="3106315" cy="646331"/>
          </a:xfrm>
          <a:prstGeom prst="rect">
            <a:avLst/>
          </a:prstGeom>
          <a:noFill/>
        </p:spPr>
        <p:txBody>
          <a:bodyPr wrap="square" rtlCol="0">
            <a:spAutoFit/>
          </a:bodyPr>
          <a:lstStyle/>
          <a:p>
            <a:r>
              <a:rPr lang="en-US" sz="3600" b="1" dirty="0">
                <a:solidFill>
                  <a:schemeClr val="accent4"/>
                </a:solidFill>
              </a:rPr>
              <a:t>4</a:t>
            </a:r>
          </a:p>
        </p:txBody>
      </p:sp>
      <p:sp>
        <p:nvSpPr>
          <p:cNvPr id="10" name="TextBox 9"/>
          <p:cNvSpPr txBox="1"/>
          <p:nvPr/>
        </p:nvSpPr>
        <p:spPr>
          <a:xfrm>
            <a:off x="6008527" y="2165774"/>
            <a:ext cx="2210316" cy="646331"/>
          </a:xfrm>
          <a:prstGeom prst="rect">
            <a:avLst/>
          </a:prstGeom>
          <a:noFill/>
        </p:spPr>
        <p:txBody>
          <a:bodyPr wrap="square" rtlCol="0">
            <a:spAutoFit/>
          </a:bodyPr>
          <a:lstStyle/>
          <a:p>
            <a:r>
              <a:rPr lang="en-US" sz="3600" b="1" dirty="0">
                <a:solidFill>
                  <a:schemeClr val="accent4"/>
                </a:solidFill>
              </a:rPr>
              <a:t>25000</a:t>
            </a:r>
          </a:p>
        </p:txBody>
      </p:sp>
      <p:sp>
        <p:nvSpPr>
          <p:cNvPr id="11" name="TextBox 10"/>
          <p:cNvSpPr txBox="1"/>
          <p:nvPr/>
        </p:nvSpPr>
        <p:spPr>
          <a:xfrm>
            <a:off x="2111808" y="2988466"/>
            <a:ext cx="3106315" cy="646331"/>
          </a:xfrm>
          <a:prstGeom prst="rect">
            <a:avLst/>
          </a:prstGeom>
          <a:noFill/>
        </p:spPr>
        <p:txBody>
          <a:bodyPr wrap="square" rtlCol="0">
            <a:spAutoFit/>
          </a:bodyPr>
          <a:lstStyle/>
          <a:p>
            <a:r>
              <a:rPr lang="en-US" sz="3600" b="1" dirty="0">
                <a:solidFill>
                  <a:schemeClr val="accent4"/>
                </a:solidFill>
              </a:rPr>
              <a:t>17</a:t>
            </a:r>
          </a:p>
        </p:txBody>
      </p:sp>
      <p:sp>
        <p:nvSpPr>
          <p:cNvPr id="12" name="TextBox 11"/>
          <p:cNvSpPr txBox="1"/>
          <p:nvPr/>
        </p:nvSpPr>
        <p:spPr>
          <a:xfrm>
            <a:off x="5407917" y="3515407"/>
            <a:ext cx="3106315" cy="646331"/>
          </a:xfrm>
          <a:prstGeom prst="rect">
            <a:avLst/>
          </a:prstGeom>
          <a:noFill/>
        </p:spPr>
        <p:txBody>
          <a:bodyPr wrap="square" rtlCol="0">
            <a:spAutoFit/>
          </a:bodyPr>
          <a:lstStyle/>
          <a:p>
            <a:r>
              <a:rPr lang="en-US" sz="3600" b="1" dirty="0">
                <a:solidFill>
                  <a:schemeClr val="accent4"/>
                </a:solidFill>
              </a:rPr>
              <a:t>120</a:t>
            </a:r>
          </a:p>
        </p:txBody>
      </p:sp>
      <p:sp>
        <p:nvSpPr>
          <p:cNvPr id="13" name="TextBox 12"/>
          <p:cNvSpPr txBox="1"/>
          <p:nvPr/>
        </p:nvSpPr>
        <p:spPr>
          <a:xfrm>
            <a:off x="995153" y="4901701"/>
            <a:ext cx="3106315" cy="646331"/>
          </a:xfrm>
          <a:prstGeom prst="rect">
            <a:avLst/>
          </a:prstGeom>
          <a:noFill/>
        </p:spPr>
        <p:txBody>
          <a:bodyPr wrap="square" rtlCol="0">
            <a:spAutoFit/>
          </a:bodyPr>
          <a:lstStyle/>
          <a:p>
            <a:r>
              <a:rPr lang="en-US" sz="3600" b="1" dirty="0">
                <a:solidFill>
                  <a:schemeClr val="accent4"/>
                </a:solidFill>
              </a:rPr>
              <a:t>25000/120</a:t>
            </a:r>
          </a:p>
        </p:txBody>
      </p:sp>
      <p:sp>
        <p:nvSpPr>
          <p:cNvPr id="14" name="TextBox 13"/>
          <p:cNvSpPr txBox="1"/>
          <p:nvPr/>
        </p:nvSpPr>
        <p:spPr>
          <a:xfrm>
            <a:off x="3664966" y="4899080"/>
            <a:ext cx="3106315" cy="646331"/>
          </a:xfrm>
          <a:prstGeom prst="rect">
            <a:avLst/>
          </a:prstGeom>
          <a:noFill/>
        </p:spPr>
        <p:txBody>
          <a:bodyPr wrap="square" rtlCol="0">
            <a:spAutoFit/>
          </a:bodyPr>
          <a:lstStyle/>
          <a:p>
            <a:r>
              <a:rPr lang="en-US" sz="3600" b="1" dirty="0">
                <a:solidFill>
                  <a:schemeClr val="accent4"/>
                </a:solidFill>
              </a:rPr>
              <a:t>209</a:t>
            </a:r>
          </a:p>
        </p:txBody>
      </p:sp>
      <p:sp>
        <p:nvSpPr>
          <p:cNvPr id="15" name="TextBox 14"/>
          <p:cNvSpPr txBox="1"/>
          <p:nvPr/>
        </p:nvSpPr>
        <p:spPr>
          <a:xfrm>
            <a:off x="7317130" y="5442686"/>
            <a:ext cx="3154484" cy="646331"/>
          </a:xfrm>
          <a:prstGeom prst="rect">
            <a:avLst/>
          </a:prstGeom>
          <a:noFill/>
        </p:spPr>
        <p:txBody>
          <a:bodyPr wrap="square" rtlCol="0">
            <a:spAutoFit/>
          </a:bodyPr>
          <a:lstStyle/>
          <a:p>
            <a:r>
              <a:rPr lang="en-US" sz="3600" b="1" dirty="0">
                <a:solidFill>
                  <a:schemeClr val="accent4"/>
                </a:solidFill>
              </a:rPr>
              <a:t>209   8</a:t>
            </a:r>
          </a:p>
        </p:txBody>
      </p:sp>
      <p:sp>
        <p:nvSpPr>
          <p:cNvPr id="16" name="TextBox 15"/>
          <p:cNvSpPr txBox="1"/>
          <p:nvPr/>
        </p:nvSpPr>
        <p:spPr>
          <a:xfrm>
            <a:off x="3702730" y="5877162"/>
            <a:ext cx="3106315" cy="646331"/>
          </a:xfrm>
          <a:prstGeom prst="rect">
            <a:avLst/>
          </a:prstGeom>
          <a:noFill/>
        </p:spPr>
        <p:txBody>
          <a:bodyPr wrap="square" rtlCol="0">
            <a:spAutoFit/>
          </a:bodyPr>
          <a:lstStyle/>
          <a:p>
            <a:r>
              <a:rPr lang="en-US" sz="3600" b="1" dirty="0">
                <a:solidFill>
                  <a:schemeClr val="accent4"/>
                </a:solidFill>
              </a:rPr>
              <a:t>9</a:t>
            </a:r>
          </a:p>
        </p:txBody>
      </p:sp>
      <p:sp>
        <p:nvSpPr>
          <p:cNvPr id="17" name="TextBox 16"/>
          <p:cNvSpPr txBox="1"/>
          <p:nvPr/>
        </p:nvSpPr>
        <p:spPr>
          <a:xfrm>
            <a:off x="7561684" y="3971790"/>
            <a:ext cx="3106315" cy="646331"/>
          </a:xfrm>
          <a:prstGeom prst="rect">
            <a:avLst/>
          </a:prstGeom>
          <a:noFill/>
        </p:spPr>
        <p:txBody>
          <a:bodyPr wrap="square" rtlCol="0">
            <a:spAutoFit/>
          </a:bodyPr>
          <a:lstStyle/>
          <a:p>
            <a:r>
              <a:rPr lang="en-US" sz="3600" b="1" dirty="0">
                <a:solidFill>
                  <a:schemeClr val="accent4"/>
                </a:solidFill>
              </a:rPr>
              <a:t>25000</a:t>
            </a:r>
          </a:p>
        </p:txBody>
      </p:sp>
      <p:sp>
        <p:nvSpPr>
          <p:cNvPr id="18" name="Down Arrow Callout 17"/>
          <p:cNvSpPr/>
          <p:nvPr/>
        </p:nvSpPr>
        <p:spPr>
          <a:xfrm>
            <a:off x="3166739" y="21931"/>
            <a:ext cx="243799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file which is 209 blocks long</a:t>
            </a:r>
          </a:p>
        </p:txBody>
      </p:sp>
      <p:sp>
        <p:nvSpPr>
          <p:cNvPr id="19" name="Down Arrow Callout 18"/>
          <p:cNvSpPr/>
          <p:nvPr/>
        </p:nvSpPr>
        <p:spPr>
          <a:xfrm>
            <a:off x="7630062" y="43031"/>
            <a:ext cx="321228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data on the disk which is 25000 blocks long</a:t>
            </a:r>
          </a:p>
        </p:txBody>
      </p:sp>
    </p:spTree>
    <p:extLst>
      <p:ext uri="{BB962C8B-B14F-4D97-AF65-F5344CB8AC3E}">
        <p14:creationId xmlns:p14="http://schemas.microsoft.com/office/powerpoint/2010/main" val="293548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830316" y="10469"/>
            <a:ext cx="9837683" cy="8686800"/>
          </a:xfrm>
        </p:spPr>
        <p:txBody>
          <a:bodyPr/>
          <a:lstStyle/>
          <a:p>
            <a:pPr eaLnBrk="1" hangingPunct="1">
              <a:buFont typeface="Wingdings 2" panose="05020102010507070707" pitchFamily="18" charset="2"/>
              <a:buNone/>
            </a:pPr>
            <a:r>
              <a:rPr lang="en-US" altLang="en-US" sz="2000" b="1" dirty="0">
                <a:solidFill>
                  <a:schemeClr val="accent2">
                    <a:lumMod val="40000"/>
                    <a:lumOff val="60000"/>
                  </a:schemeClr>
                </a:solidFill>
              </a:rPr>
              <a:t>QUESTION: Find the worst case search time to find a record if you use a binary search on an sparse (one entry for each BLOCK not each record) index the following scenario: </a:t>
            </a:r>
            <a:endParaRPr lang="en-US" altLang="en-US" sz="2000" dirty="0">
              <a:solidFill>
                <a:schemeClr val="accent2">
                  <a:lumMod val="40000"/>
                  <a:lumOff val="60000"/>
                </a:schemeClr>
              </a:solidFill>
            </a:endParaRPr>
          </a:p>
          <a:p>
            <a:pPr eaLnBrk="1" hangingPunct="1"/>
            <a:r>
              <a:rPr lang="en-US" altLang="en-US" sz="2000" dirty="0"/>
              <a:t>We have 100,000 records stored on a disk with block size B = 2048 bytes. </a:t>
            </a:r>
          </a:p>
          <a:p>
            <a:pPr eaLnBrk="1" hangingPunct="1"/>
            <a:r>
              <a:rPr lang="en-US" altLang="en-US" sz="2000" dirty="0"/>
              <a:t>Records are fixed size of R = 500 bytes. </a:t>
            </a:r>
          </a:p>
          <a:p>
            <a:pPr eaLnBrk="1" hangingPunct="1"/>
            <a:r>
              <a:rPr lang="en-US" altLang="en-US" sz="2000" dirty="0"/>
              <a:t>Blocking Factor for the records = 2048 / 500 = __________ </a:t>
            </a:r>
          </a:p>
          <a:p>
            <a:pPr eaLnBrk="1" hangingPunct="1"/>
            <a:r>
              <a:rPr lang="en-US" altLang="en-US" sz="2000" dirty="0"/>
              <a:t>Number of blocks needed to hold the records = ____________ </a:t>
            </a:r>
          </a:p>
          <a:p>
            <a:pPr eaLnBrk="1" hangingPunct="1"/>
            <a:r>
              <a:rPr lang="en-US" altLang="en-US" sz="2000" dirty="0"/>
              <a:t>Ordering key field is K = 10 bytes, a block pointer P = 7 bytes, thus size of the primary record is _________ bytes per record </a:t>
            </a:r>
          </a:p>
          <a:p>
            <a:pPr eaLnBrk="1" hangingPunct="1"/>
            <a:r>
              <a:rPr lang="en-US" altLang="en-US" sz="2000" dirty="0"/>
              <a:t>Blocking Factor for index = 2048 /17 = ________ </a:t>
            </a:r>
          </a:p>
          <a:p>
            <a:pPr eaLnBrk="1" hangingPunct="1"/>
            <a:r>
              <a:rPr lang="en-US" altLang="en-US" sz="2000" dirty="0"/>
              <a:t>Total number of entries in the index = total number of blocks= ____________ </a:t>
            </a:r>
          </a:p>
          <a:p>
            <a:pPr eaLnBrk="1" hangingPunct="1"/>
            <a:r>
              <a:rPr lang="en-US" altLang="en-US" sz="2000" dirty="0"/>
              <a:t># of blocks needed for the index is = total number of blocks / Blocking Factor for Index =  _______________  =   _______ blocks </a:t>
            </a:r>
          </a:p>
          <a:p>
            <a:pPr eaLnBrk="1" hangingPunct="1"/>
            <a:r>
              <a:rPr lang="en-US" altLang="en-US" sz="2000" dirty="0"/>
              <a:t>Binary Search would need approximately </a:t>
            </a:r>
            <a:r>
              <a:rPr lang="en-US" altLang="en-US" sz="2800" dirty="0"/>
              <a:t>log</a:t>
            </a:r>
            <a:r>
              <a:rPr lang="en-US" altLang="en-US" sz="2800" baseline="-25000" dirty="0"/>
              <a:t>2</a:t>
            </a:r>
            <a:r>
              <a:rPr lang="en-US" altLang="en-US" sz="2800" dirty="0"/>
              <a:t>b = log</a:t>
            </a:r>
            <a:r>
              <a:rPr lang="en-US" altLang="en-US" sz="2800" baseline="-25000" dirty="0"/>
              <a:t>2</a:t>
            </a:r>
            <a:r>
              <a:rPr lang="en-US" altLang="en-US" sz="2800" dirty="0"/>
              <a:t> </a:t>
            </a:r>
            <a:r>
              <a:rPr lang="en-US" altLang="en-US" sz="2000" dirty="0"/>
              <a:t>_______= ____ block accesses + 1 to get to the data = ___ block accesses</a:t>
            </a:r>
          </a:p>
          <a:p>
            <a:endParaRPr lang="en-US" altLang="en-US" sz="2000" dirty="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1034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8D2859F8-B44F-43CC-9035-6205406C3449}" type="slidenum">
              <a:rPr lang="en-US" altLang="en-US" sz="2400">
                <a:latin typeface="Times New Roman" panose="02020603050405020304" pitchFamily="18" charset="0"/>
              </a:rPr>
              <a:pPr lvl="1">
                <a:spcBef>
                  <a:spcPct val="0"/>
                </a:spcBef>
                <a:buClrTx/>
                <a:buFontTx/>
                <a:buNone/>
              </a:pPr>
              <a:t>18</a:t>
            </a:fld>
            <a:endParaRPr lang="en-US" altLang="en-US" sz="2400"/>
          </a:p>
        </p:txBody>
      </p:sp>
      <p:sp>
        <p:nvSpPr>
          <p:cNvPr id="9" name="TextBox 8"/>
          <p:cNvSpPr txBox="1"/>
          <p:nvPr/>
        </p:nvSpPr>
        <p:spPr>
          <a:xfrm>
            <a:off x="6232827" y="1596121"/>
            <a:ext cx="3106315" cy="646331"/>
          </a:xfrm>
          <a:prstGeom prst="rect">
            <a:avLst/>
          </a:prstGeom>
          <a:noFill/>
        </p:spPr>
        <p:txBody>
          <a:bodyPr wrap="square" rtlCol="0">
            <a:spAutoFit/>
          </a:bodyPr>
          <a:lstStyle/>
          <a:p>
            <a:r>
              <a:rPr lang="en-US" sz="3600" b="1" dirty="0">
                <a:solidFill>
                  <a:schemeClr val="accent4"/>
                </a:solidFill>
              </a:rPr>
              <a:t>4</a:t>
            </a:r>
          </a:p>
        </p:txBody>
      </p:sp>
      <p:sp>
        <p:nvSpPr>
          <p:cNvPr id="10" name="TextBox 9"/>
          <p:cNvSpPr txBox="1"/>
          <p:nvPr/>
        </p:nvSpPr>
        <p:spPr>
          <a:xfrm>
            <a:off x="6008527" y="2165774"/>
            <a:ext cx="2210316" cy="646331"/>
          </a:xfrm>
          <a:prstGeom prst="rect">
            <a:avLst/>
          </a:prstGeom>
          <a:noFill/>
        </p:spPr>
        <p:txBody>
          <a:bodyPr wrap="square" rtlCol="0">
            <a:spAutoFit/>
          </a:bodyPr>
          <a:lstStyle/>
          <a:p>
            <a:r>
              <a:rPr lang="en-US" sz="3600" b="1" dirty="0">
                <a:solidFill>
                  <a:schemeClr val="accent4"/>
                </a:solidFill>
              </a:rPr>
              <a:t>25000</a:t>
            </a:r>
          </a:p>
        </p:txBody>
      </p:sp>
      <p:sp>
        <p:nvSpPr>
          <p:cNvPr id="11" name="TextBox 10"/>
          <p:cNvSpPr txBox="1"/>
          <p:nvPr/>
        </p:nvSpPr>
        <p:spPr>
          <a:xfrm>
            <a:off x="2111808" y="2988466"/>
            <a:ext cx="3106315" cy="646331"/>
          </a:xfrm>
          <a:prstGeom prst="rect">
            <a:avLst/>
          </a:prstGeom>
          <a:noFill/>
        </p:spPr>
        <p:txBody>
          <a:bodyPr wrap="square" rtlCol="0">
            <a:spAutoFit/>
          </a:bodyPr>
          <a:lstStyle/>
          <a:p>
            <a:r>
              <a:rPr lang="en-US" sz="3600" b="1" dirty="0">
                <a:solidFill>
                  <a:schemeClr val="accent4"/>
                </a:solidFill>
              </a:rPr>
              <a:t>17</a:t>
            </a:r>
          </a:p>
        </p:txBody>
      </p:sp>
      <p:sp>
        <p:nvSpPr>
          <p:cNvPr id="12" name="TextBox 11"/>
          <p:cNvSpPr txBox="1"/>
          <p:nvPr/>
        </p:nvSpPr>
        <p:spPr>
          <a:xfrm>
            <a:off x="5407917" y="3515407"/>
            <a:ext cx="3106315" cy="646331"/>
          </a:xfrm>
          <a:prstGeom prst="rect">
            <a:avLst/>
          </a:prstGeom>
          <a:noFill/>
        </p:spPr>
        <p:txBody>
          <a:bodyPr wrap="square" rtlCol="0">
            <a:spAutoFit/>
          </a:bodyPr>
          <a:lstStyle/>
          <a:p>
            <a:r>
              <a:rPr lang="en-US" sz="3600" b="1" dirty="0">
                <a:solidFill>
                  <a:schemeClr val="accent4"/>
                </a:solidFill>
              </a:rPr>
              <a:t>120</a:t>
            </a:r>
          </a:p>
        </p:txBody>
      </p:sp>
      <p:sp>
        <p:nvSpPr>
          <p:cNvPr id="13" name="TextBox 12"/>
          <p:cNvSpPr txBox="1"/>
          <p:nvPr/>
        </p:nvSpPr>
        <p:spPr>
          <a:xfrm>
            <a:off x="995153" y="4901701"/>
            <a:ext cx="3106315" cy="646331"/>
          </a:xfrm>
          <a:prstGeom prst="rect">
            <a:avLst/>
          </a:prstGeom>
          <a:noFill/>
        </p:spPr>
        <p:txBody>
          <a:bodyPr wrap="square" rtlCol="0">
            <a:spAutoFit/>
          </a:bodyPr>
          <a:lstStyle/>
          <a:p>
            <a:r>
              <a:rPr lang="en-US" sz="3600" b="1" dirty="0">
                <a:solidFill>
                  <a:schemeClr val="accent4"/>
                </a:solidFill>
              </a:rPr>
              <a:t>25000/120</a:t>
            </a:r>
          </a:p>
        </p:txBody>
      </p:sp>
      <p:sp>
        <p:nvSpPr>
          <p:cNvPr id="14" name="TextBox 13"/>
          <p:cNvSpPr txBox="1"/>
          <p:nvPr/>
        </p:nvSpPr>
        <p:spPr>
          <a:xfrm>
            <a:off x="3664966" y="4899080"/>
            <a:ext cx="3106315" cy="646331"/>
          </a:xfrm>
          <a:prstGeom prst="rect">
            <a:avLst/>
          </a:prstGeom>
          <a:noFill/>
        </p:spPr>
        <p:txBody>
          <a:bodyPr wrap="square" rtlCol="0">
            <a:spAutoFit/>
          </a:bodyPr>
          <a:lstStyle/>
          <a:p>
            <a:r>
              <a:rPr lang="en-US" sz="3600" b="1" dirty="0">
                <a:solidFill>
                  <a:schemeClr val="accent4"/>
                </a:solidFill>
              </a:rPr>
              <a:t>209</a:t>
            </a:r>
          </a:p>
        </p:txBody>
      </p:sp>
      <p:sp>
        <p:nvSpPr>
          <p:cNvPr id="15" name="TextBox 14"/>
          <p:cNvSpPr txBox="1"/>
          <p:nvPr/>
        </p:nvSpPr>
        <p:spPr>
          <a:xfrm>
            <a:off x="7317130" y="5442686"/>
            <a:ext cx="3154484" cy="646331"/>
          </a:xfrm>
          <a:prstGeom prst="rect">
            <a:avLst/>
          </a:prstGeom>
          <a:noFill/>
        </p:spPr>
        <p:txBody>
          <a:bodyPr wrap="square" rtlCol="0">
            <a:spAutoFit/>
          </a:bodyPr>
          <a:lstStyle/>
          <a:p>
            <a:r>
              <a:rPr lang="en-US" sz="3600" b="1" dirty="0">
                <a:solidFill>
                  <a:schemeClr val="accent4"/>
                </a:solidFill>
              </a:rPr>
              <a:t>209   8</a:t>
            </a:r>
          </a:p>
        </p:txBody>
      </p:sp>
      <p:sp>
        <p:nvSpPr>
          <p:cNvPr id="16" name="TextBox 15"/>
          <p:cNvSpPr txBox="1"/>
          <p:nvPr/>
        </p:nvSpPr>
        <p:spPr>
          <a:xfrm>
            <a:off x="3702730" y="5877162"/>
            <a:ext cx="3106315" cy="646331"/>
          </a:xfrm>
          <a:prstGeom prst="rect">
            <a:avLst/>
          </a:prstGeom>
          <a:noFill/>
        </p:spPr>
        <p:txBody>
          <a:bodyPr wrap="square" rtlCol="0">
            <a:spAutoFit/>
          </a:bodyPr>
          <a:lstStyle/>
          <a:p>
            <a:r>
              <a:rPr lang="en-US" sz="3600" b="1" dirty="0">
                <a:solidFill>
                  <a:schemeClr val="accent4"/>
                </a:solidFill>
              </a:rPr>
              <a:t>9</a:t>
            </a:r>
          </a:p>
        </p:txBody>
      </p:sp>
      <p:sp>
        <p:nvSpPr>
          <p:cNvPr id="17" name="TextBox 16"/>
          <p:cNvSpPr txBox="1"/>
          <p:nvPr/>
        </p:nvSpPr>
        <p:spPr>
          <a:xfrm>
            <a:off x="7561684" y="3971790"/>
            <a:ext cx="3106315" cy="646331"/>
          </a:xfrm>
          <a:prstGeom prst="rect">
            <a:avLst/>
          </a:prstGeom>
          <a:noFill/>
        </p:spPr>
        <p:txBody>
          <a:bodyPr wrap="square" rtlCol="0">
            <a:spAutoFit/>
          </a:bodyPr>
          <a:lstStyle/>
          <a:p>
            <a:r>
              <a:rPr lang="en-US" sz="3600" b="1" dirty="0">
                <a:solidFill>
                  <a:schemeClr val="accent4"/>
                </a:solidFill>
              </a:rPr>
              <a:t>25000</a:t>
            </a:r>
          </a:p>
        </p:txBody>
      </p:sp>
      <p:pic>
        <p:nvPicPr>
          <p:cNvPr id="111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389" y="751343"/>
            <a:ext cx="516255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1161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072" y="715465"/>
            <a:ext cx="200025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8" name="Down Arrow Callout 17"/>
          <p:cNvSpPr/>
          <p:nvPr/>
        </p:nvSpPr>
        <p:spPr>
          <a:xfrm>
            <a:off x="3166739" y="21931"/>
            <a:ext cx="243799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file which is 209 blocks long</a:t>
            </a:r>
          </a:p>
        </p:txBody>
      </p:sp>
      <p:sp>
        <p:nvSpPr>
          <p:cNvPr id="19" name="Down Arrow Callout 18"/>
          <p:cNvSpPr/>
          <p:nvPr/>
        </p:nvSpPr>
        <p:spPr>
          <a:xfrm>
            <a:off x="7630062" y="43031"/>
            <a:ext cx="3212285" cy="795337"/>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data on the disk which is 25000 blocks long</a:t>
            </a:r>
          </a:p>
        </p:txBody>
      </p:sp>
    </p:spTree>
    <p:extLst>
      <p:ext uri="{BB962C8B-B14F-4D97-AF65-F5344CB8AC3E}">
        <p14:creationId xmlns:p14="http://schemas.microsoft.com/office/powerpoint/2010/main" val="324876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11618"/>
                                        </p:tgtEl>
                                        <p:attrNameLst>
                                          <p:attrName>style.visibility</p:attrName>
                                        </p:attrNameLst>
                                      </p:cBhvr>
                                      <p:to>
                                        <p:strVal val="visible"/>
                                      </p:to>
                                    </p:set>
                                    <p:animEffect transition="in" filter="blinds(horizontal)">
                                      <p:cBhvr>
                                        <p:cTn id="61" dur="500"/>
                                        <p:tgtEl>
                                          <p:spTgt spid="111618"/>
                                        </p:tgtEl>
                                      </p:cBhvr>
                                    </p:animEffect>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1617"/>
                                        </p:tgtEl>
                                        <p:attrNameLst>
                                          <p:attrName>style.visibility</p:attrName>
                                        </p:attrNameLst>
                                      </p:cBhvr>
                                      <p:to>
                                        <p:strVal val="visible"/>
                                      </p:to>
                                    </p:set>
                                    <p:animEffect transition="in" filter="blinds(horizontal)">
                                      <p:cBhvr>
                                        <p:cTn id="71" dur="500"/>
                                        <p:tgtEl>
                                          <p:spTgt spid="111617"/>
                                        </p:tgtEl>
                                      </p:cBhvr>
                                    </p:animEffect>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Objectives</a:t>
            </a:r>
          </a:p>
        </p:txBody>
      </p:sp>
      <p:sp>
        <p:nvSpPr>
          <p:cNvPr id="3" name="Content Placeholder 2"/>
          <p:cNvSpPr>
            <a:spLocks noGrp="1"/>
          </p:cNvSpPr>
          <p:nvPr>
            <p:ph idx="1"/>
          </p:nvPr>
        </p:nvSpPr>
        <p:spPr>
          <a:xfrm>
            <a:off x="1141412" y="2249487"/>
            <a:ext cx="9905999" cy="3103098"/>
          </a:xfrm>
        </p:spPr>
        <p:txBody>
          <a:bodyPr>
            <a:normAutofit/>
          </a:bodyPr>
          <a:lstStyle/>
          <a:p>
            <a:r>
              <a:rPr lang="en-US" dirty="0"/>
              <a:t>Upon completion of this video, you should be able to:</a:t>
            </a:r>
          </a:p>
          <a:p>
            <a:pPr lvl="1"/>
            <a:r>
              <a:rPr lang="en-US" dirty="0"/>
              <a:t>Define the following types of indices: Primary, Clustered, Secondary, Dense and Sparse</a:t>
            </a:r>
          </a:p>
          <a:p>
            <a:pPr lvl="1"/>
            <a:r>
              <a:rPr lang="en-US" dirty="0"/>
              <a:t>Determine at which times you would use each of the types of indices above</a:t>
            </a:r>
          </a:p>
          <a:p>
            <a:pPr lvl="1"/>
            <a:r>
              <a:rPr lang="en-US" dirty="0"/>
              <a:t>Differentiate between a single level index and a multi level index</a:t>
            </a:r>
          </a:p>
          <a:p>
            <a:pPr lvl="1"/>
            <a:r>
              <a:rPr lang="en-US" dirty="0"/>
              <a:t>Given a number of records, record size and block size, figure out the average number of searches needed to find a record and the worst case scenario for searching for a given record that has a single level index associated with it. </a:t>
            </a:r>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p:txBody>
      </p:sp>
      <p:sp>
        <p:nvSpPr>
          <p:cNvPr id="6" name="Footer Placeholder 5"/>
          <p:cNvSpPr>
            <a:spLocks noGrp="1"/>
          </p:cNvSpPr>
          <p:nvPr>
            <p:ph type="ftr" sz="quarter" idx="11"/>
          </p:nvPr>
        </p:nvSpPr>
        <p:spPr/>
        <p:txBody>
          <a:bodyPr/>
          <a:lstStyle/>
          <a:p>
            <a:r>
              <a:rPr lang="en-US" dirty="0"/>
              <a:t>CS3319</a:t>
            </a:r>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996" y="545366"/>
            <a:ext cx="10709211" cy="1478570"/>
          </a:xfrm>
        </p:spPr>
        <p:txBody>
          <a:bodyPr>
            <a:normAutofit/>
          </a:bodyPr>
          <a:lstStyle/>
          <a:p>
            <a:pPr>
              <a:defRPr/>
            </a:pPr>
            <a:r>
              <a:rPr lang="en-US" dirty="0"/>
              <a:t>WHAT ELSE COULD WE do to speed up searches?</a:t>
            </a:r>
          </a:p>
        </p:txBody>
      </p:sp>
      <p:sp>
        <p:nvSpPr>
          <p:cNvPr id="3" name="Content Placeholder 2"/>
          <p:cNvSpPr>
            <a:spLocks noGrp="1"/>
          </p:cNvSpPr>
          <p:nvPr>
            <p:ph idx="1"/>
          </p:nvPr>
        </p:nvSpPr>
        <p:spPr/>
        <p:txBody>
          <a:bodyPr/>
          <a:lstStyle/>
          <a:p>
            <a:r>
              <a:rPr lang="en-US" altLang="en-US" b="1" dirty="0">
                <a:solidFill>
                  <a:schemeClr val="accent2">
                    <a:lumMod val="40000"/>
                    <a:lumOff val="60000"/>
                  </a:schemeClr>
                </a:solidFill>
              </a:rPr>
              <a:t>QUESTION: if you are looking for something in a large PAPER text book, what do you do?</a:t>
            </a:r>
          </a:p>
          <a:p>
            <a:r>
              <a:rPr lang="en-US" altLang="en-US" dirty="0"/>
              <a:t>ANSWER: use the index!</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849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7595CC8-B502-4677-BA02-0B6112A6FEEA}" type="slidenum">
              <a:rPr lang="en-US" altLang="en-US" sz="2400">
                <a:latin typeface="Times New Roman" panose="02020603050405020304" pitchFamily="18" charset="0"/>
              </a:rPr>
              <a:pPr lvl="1">
                <a:spcBef>
                  <a:spcPct val="0"/>
                </a:spcBef>
                <a:buClrTx/>
                <a:buFontTx/>
                <a:buNone/>
              </a:pPr>
              <a:t>3</a:t>
            </a:fld>
            <a:endParaRPr lang="en-US" altLang="en-US" sz="2400"/>
          </a:p>
        </p:txBody>
      </p:sp>
    </p:spTree>
    <p:extLst>
      <p:ext uri="{BB962C8B-B14F-4D97-AF65-F5344CB8AC3E}">
        <p14:creationId xmlns:p14="http://schemas.microsoft.com/office/powerpoint/2010/main" val="331700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757" y="71437"/>
            <a:ext cx="9905998" cy="1478570"/>
          </a:xfrm>
        </p:spPr>
        <p:txBody>
          <a:bodyPr/>
          <a:lstStyle/>
          <a:p>
            <a:pPr>
              <a:defRPr/>
            </a:pPr>
            <a:r>
              <a:rPr lang="en-US" dirty="0"/>
              <a:t>Index</a:t>
            </a:r>
          </a:p>
        </p:txBody>
      </p:sp>
      <p:sp>
        <p:nvSpPr>
          <p:cNvPr id="87043" name="Content Placeholder 2"/>
          <p:cNvSpPr>
            <a:spLocks noGrp="1"/>
          </p:cNvSpPr>
          <p:nvPr>
            <p:ph idx="1"/>
          </p:nvPr>
        </p:nvSpPr>
        <p:spPr>
          <a:xfrm>
            <a:off x="1141411" y="1106391"/>
            <a:ext cx="9905999" cy="5142007"/>
          </a:xfrm>
        </p:spPr>
        <p:txBody>
          <a:bodyPr>
            <a:normAutofit fontScale="92500" lnSpcReduction="10000"/>
          </a:bodyPr>
          <a:lstStyle/>
          <a:p>
            <a:r>
              <a:rPr lang="en-US" altLang="en-US" dirty="0"/>
              <a:t>More versatile than hashing (can use on a range of values or part of a key)</a:t>
            </a:r>
          </a:p>
          <a:p>
            <a:r>
              <a:rPr lang="en-US" altLang="en-US" dirty="0"/>
              <a:t>Records are stored in one file and the index(</a:t>
            </a:r>
            <a:r>
              <a:rPr lang="en-US" altLang="en-US" dirty="0" err="1"/>
              <a:t>es</a:t>
            </a:r>
            <a:r>
              <a:rPr lang="en-US" altLang="en-US" dirty="0"/>
              <a:t>) is stored in another file, stored in the disk.  </a:t>
            </a:r>
          </a:p>
          <a:p>
            <a:r>
              <a:rPr lang="en-US" altLang="en-US" dirty="0"/>
              <a:t>Load up the index first (hopefully the index can fit all in one block and can load the entire index into Main Memory).  </a:t>
            </a:r>
          </a:p>
          <a:p>
            <a:r>
              <a:rPr lang="en-US" altLang="en-US" dirty="0"/>
              <a:t>We then search the index file for the field (attribute) we are looking for and it tells us where to find the block that holds the complete item (record) associated with that field</a:t>
            </a:r>
          </a:p>
          <a:p>
            <a:r>
              <a:rPr lang="en-US" altLang="en-US" dirty="0"/>
              <a:t>Types of Single-level Ordered Indexes</a:t>
            </a:r>
          </a:p>
          <a:p>
            <a:pPr lvl="1"/>
            <a:r>
              <a:rPr lang="en-US" altLang="en-US" dirty="0"/>
              <a:t>Primary</a:t>
            </a:r>
          </a:p>
          <a:p>
            <a:pPr lvl="1"/>
            <a:r>
              <a:rPr lang="en-US" altLang="en-US" dirty="0"/>
              <a:t>Clustered </a:t>
            </a:r>
          </a:p>
          <a:p>
            <a:pPr lvl="1"/>
            <a:r>
              <a:rPr lang="en-US" altLang="en-US" dirty="0"/>
              <a:t>Secondary</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870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16B8C3C-6453-4031-9AED-E99C890FF296}" type="slidenum">
              <a:rPr lang="en-US" altLang="en-US" sz="2400">
                <a:latin typeface="Times New Roman" panose="02020603050405020304" pitchFamily="18" charset="0"/>
              </a:rPr>
              <a:pPr lvl="1">
                <a:spcBef>
                  <a:spcPct val="0"/>
                </a:spcBef>
                <a:buClrTx/>
                <a:buFontTx/>
                <a:buNone/>
              </a:pPr>
              <a:t>4</a:t>
            </a:fld>
            <a:endParaRPr lang="en-US" altLang="en-US" sz="2400"/>
          </a:p>
        </p:txBody>
      </p:sp>
    </p:spTree>
    <p:extLst>
      <p:ext uri="{BB962C8B-B14F-4D97-AF65-F5344CB8AC3E}">
        <p14:creationId xmlns:p14="http://schemas.microsoft.com/office/powerpoint/2010/main" val="290263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Effect transition="in" filter="barn(inVertical)">
                                      <p:cBhvr>
                                        <p:cTn id="7" dur="500"/>
                                        <p:tgtEl>
                                          <p:spTgt spid="87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7043">
                                            <p:txEl>
                                              <p:pRg st="2" end="2"/>
                                            </p:txEl>
                                          </p:spTgt>
                                        </p:tgtEl>
                                        <p:attrNameLst>
                                          <p:attrName>style.visibility</p:attrName>
                                        </p:attrNameLst>
                                      </p:cBhvr>
                                      <p:to>
                                        <p:strVal val="visible"/>
                                      </p:to>
                                    </p:set>
                                    <p:animEffect transition="in" filter="barn(inVertical)">
                                      <p:cBhvr>
                                        <p:cTn id="12" dur="500"/>
                                        <p:tgtEl>
                                          <p:spTgt spid="87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7043">
                                            <p:txEl>
                                              <p:pRg st="3" end="3"/>
                                            </p:txEl>
                                          </p:spTgt>
                                        </p:tgtEl>
                                        <p:attrNameLst>
                                          <p:attrName>style.visibility</p:attrName>
                                        </p:attrNameLst>
                                      </p:cBhvr>
                                      <p:to>
                                        <p:strVal val="visible"/>
                                      </p:to>
                                    </p:set>
                                    <p:animEffect transition="in" filter="barn(inVertical)">
                                      <p:cBhvr>
                                        <p:cTn id="17" dur="500"/>
                                        <p:tgtEl>
                                          <p:spTgt spid="870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7043">
                                            <p:txEl>
                                              <p:pRg st="4" end="4"/>
                                            </p:txEl>
                                          </p:spTgt>
                                        </p:tgtEl>
                                        <p:attrNameLst>
                                          <p:attrName>style.visibility</p:attrName>
                                        </p:attrNameLst>
                                      </p:cBhvr>
                                      <p:to>
                                        <p:strVal val="visible"/>
                                      </p:to>
                                    </p:set>
                                    <p:animEffect transition="in" filter="barn(inVertical)">
                                      <p:cBhvr>
                                        <p:cTn id="22" dur="500"/>
                                        <p:tgtEl>
                                          <p:spTgt spid="870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animEffect transition="in" filter="barn(inVertical)">
                                      <p:cBhvr>
                                        <p:cTn id="27" dur="500"/>
                                        <p:tgtEl>
                                          <p:spTgt spid="870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7043">
                                            <p:txEl>
                                              <p:pRg st="6" end="6"/>
                                            </p:txEl>
                                          </p:spTgt>
                                        </p:tgtEl>
                                        <p:attrNameLst>
                                          <p:attrName>style.visibility</p:attrName>
                                        </p:attrNameLst>
                                      </p:cBhvr>
                                      <p:to>
                                        <p:strVal val="visible"/>
                                      </p:to>
                                    </p:set>
                                    <p:animEffect transition="in" filter="barn(inVertical)">
                                      <p:cBhvr>
                                        <p:cTn id="32" dur="500"/>
                                        <p:tgtEl>
                                          <p:spTgt spid="870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7043">
                                            <p:txEl>
                                              <p:pRg st="7" end="7"/>
                                            </p:txEl>
                                          </p:spTgt>
                                        </p:tgtEl>
                                        <p:attrNameLst>
                                          <p:attrName>style.visibility</p:attrName>
                                        </p:attrNameLst>
                                      </p:cBhvr>
                                      <p:to>
                                        <p:strVal val="visible"/>
                                      </p:to>
                                    </p:set>
                                    <p:animEffect transition="in" filter="barn(inVertical)">
                                      <p:cBhvr>
                                        <p:cTn id="37" dur="500"/>
                                        <p:tgtEl>
                                          <p:spTgt spid="87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757" y="71437"/>
            <a:ext cx="9905998" cy="1478570"/>
          </a:xfrm>
        </p:spPr>
        <p:txBody>
          <a:bodyPr/>
          <a:lstStyle/>
          <a:p>
            <a:pPr>
              <a:defRPr/>
            </a:pPr>
            <a:r>
              <a:rPr lang="en-US" dirty="0"/>
              <a:t>Index</a:t>
            </a:r>
          </a:p>
        </p:txBody>
      </p:sp>
      <p:sp>
        <p:nvSpPr>
          <p:cNvPr id="87043" name="Content Placeholder 2"/>
          <p:cNvSpPr>
            <a:spLocks noGrp="1"/>
          </p:cNvSpPr>
          <p:nvPr>
            <p:ph idx="1"/>
          </p:nvPr>
        </p:nvSpPr>
        <p:spPr>
          <a:xfrm>
            <a:off x="1141411" y="1106391"/>
            <a:ext cx="9905999" cy="5142007"/>
          </a:xfrm>
        </p:spPr>
        <p:txBody>
          <a:bodyPr>
            <a:normAutofit fontScale="92500" lnSpcReduction="10000"/>
          </a:bodyPr>
          <a:lstStyle/>
          <a:p>
            <a:r>
              <a:rPr lang="en-US" altLang="en-US" dirty="0"/>
              <a:t>More versatile than hashing (can use on a range of values or part of a key)</a:t>
            </a:r>
          </a:p>
          <a:p>
            <a:r>
              <a:rPr lang="en-US" altLang="en-US" dirty="0"/>
              <a:t>Records are stored in one file and the index(</a:t>
            </a:r>
            <a:r>
              <a:rPr lang="en-US" altLang="en-US" dirty="0" err="1"/>
              <a:t>es</a:t>
            </a:r>
            <a:r>
              <a:rPr lang="en-US" altLang="en-US" dirty="0"/>
              <a:t>) is stored in another file, stored in the disk.  </a:t>
            </a:r>
          </a:p>
          <a:p>
            <a:r>
              <a:rPr lang="en-US" altLang="en-US" dirty="0"/>
              <a:t>Load up the index first (hopefully the index can fit all in one block and can load the entire index into Main Memory).  </a:t>
            </a:r>
          </a:p>
          <a:p>
            <a:r>
              <a:rPr lang="en-US" altLang="en-US" dirty="0"/>
              <a:t>We then search the index file for the field (attribute) we are looking for and it tells us where to find the block that holds the complete item (record) associated with that field</a:t>
            </a:r>
          </a:p>
          <a:p>
            <a:r>
              <a:rPr lang="en-US" altLang="en-US" dirty="0"/>
              <a:t>Types of Single-level Ordered Indexes</a:t>
            </a:r>
          </a:p>
          <a:p>
            <a:pPr lvl="1"/>
            <a:r>
              <a:rPr lang="en-US" altLang="en-US" dirty="0"/>
              <a:t>Primary</a:t>
            </a:r>
          </a:p>
          <a:p>
            <a:pPr lvl="1"/>
            <a:r>
              <a:rPr lang="en-US" altLang="en-US" dirty="0"/>
              <a:t>Clustered </a:t>
            </a:r>
          </a:p>
          <a:p>
            <a:pPr lvl="1"/>
            <a:r>
              <a:rPr lang="en-US" altLang="en-US" dirty="0"/>
              <a:t>Secondary</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870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16B8C3C-6453-4031-9AED-E99C890FF296}" type="slidenum">
              <a:rPr lang="en-US" altLang="en-US" sz="2400">
                <a:latin typeface="Times New Roman" panose="02020603050405020304" pitchFamily="18" charset="0"/>
              </a:rPr>
              <a:pPr lvl="1">
                <a:spcBef>
                  <a:spcPct val="0"/>
                </a:spcBef>
                <a:buClrTx/>
                <a:buFontTx/>
                <a:buNone/>
              </a:pPr>
              <a:t>5</a:t>
            </a:fld>
            <a:endParaRPr lang="en-US" altLang="en-US" sz="240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379" y="288916"/>
            <a:ext cx="6477000" cy="617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17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Effect transition="in" filter="barn(inVertical)">
                                      <p:cBhvr>
                                        <p:cTn id="7" dur="500"/>
                                        <p:tgtEl>
                                          <p:spTgt spid="87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7043">
                                            <p:txEl>
                                              <p:pRg st="2" end="2"/>
                                            </p:txEl>
                                          </p:spTgt>
                                        </p:tgtEl>
                                        <p:attrNameLst>
                                          <p:attrName>style.visibility</p:attrName>
                                        </p:attrNameLst>
                                      </p:cBhvr>
                                      <p:to>
                                        <p:strVal val="visible"/>
                                      </p:to>
                                    </p:set>
                                    <p:animEffect transition="in" filter="barn(inVertical)">
                                      <p:cBhvr>
                                        <p:cTn id="12" dur="500"/>
                                        <p:tgtEl>
                                          <p:spTgt spid="87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7043">
                                            <p:txEl>
                                              <p:pRg st="3" end="3"/>
                                            </p:txEl>
                                          </p:spTgt>
                                        </p:tgtEl>
                                        <p:attrNameLst>
                                          <p:attrName>style.visibility</p:attrName>
                                        </p:attrNameLst>
                                      </p:cBhvr>
                                      <p:to>
                                        <p:strVal val="visible"/>
                                      </p:to>
                                    </p:set>
                                    <p:animEffect transition="in" filter="barn(inVertical)">
                                      <p:cBhvr>
                                        <p:cTn id="17" dur="500"/>
                                        <p:tgtEl>
                                          <p:spTgt spid="870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7043">
                                            <p:txEl>
                                              <p:pRg st="4" end="4"/>
                                            </p:txEl>
                                          </p:spTgt>
                                        </p:tgtEl>
                                        <p:attrNameLst>
                                          <p:attrName>style.visibility</p:attrName>
                                        </p:attrNameLst>
                                      </p:cBhvr>
                                      <p:to>
                                        <p:strVal val="visible"/>
                                      </p:to>
                                    </p:set>
                                    <p:animEffect transition="in" filter="barn(inVertical)">
                                      <p:cBhvr>
                                        <p:cTn id="22" dur="500"/>
                                        <p:tgtEl>
                                          <p:spTgt spid="870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animEffect transition="in" filter="barn(inVertical)">
                                      <p:cBhvr>
                                        <p:cTn id="27" dur="500"/>
                                        <p:tgtEl>
                                          <p:spTgt spid="870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7043">
                                            <p:txEl>
                                              <p:pRg st="6" end="6"/>
                                            </p:txEl>
                                          </p:spTgt>
                                        </p:tgtEl>
                                        <p:attrNameLst>
                                          <p:attrName>style.visibility</p:attrName>
                                        </p:attrNameLst>
                                      </p:cBhvr>
                                      <p:to>
                                        <p:strVal val="visible"/>
                                      </p:to>
                                    </p:set>
                                    <p:animEffect transition="in" filter="barn(inVertical)">
                                      <p:cBhvr>
                                        <p:cTn id="32" dur="500"/>
                                        <p:tgtEl>
                                          <p:spTgt spid="870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7043">
                                            <p:txEl>
                                              <p:pRg st="7" end="7"/>
                                            </p:txEl>
                                          </p:spTgt>
                                        </p:tgtEl>
                                        <p:attrNameLst>
                                          <p:attrName>style.visibility</p:attrName>
                                        </p:attrNameLst>
                                      </p:cBhvr>
                                      <p:to>
                                        <p:strVal val="visible"/>
                                      </p:to>
                                    </p:set>
                                    <p:animEffect transition="in" filter="barn(inVertical)">
                                      <p:cBhvr>
                                        <p:cTn id="37" dur="500"/>
                                        <p:tgtEl>
                                          <p:spTgt spid="8704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 does the index look like?</a:t>
            </a:r>
          </a:p>
        </p:txBody>
      </p:sp>
      <p:sp>
        <p:nvSpPr>
          <p:cNvPr id="3" name="Content Placeholder 2"/>
          <p:cNvSpPr>
            <a:spLocks noGrp="1"/>
          </p:cNvSpPr>
          <p:nvPr>
            <p:ph idx="1"/>
          </p:nvPr>
        </p:nvSpPr>
        <p:spPr>
          <a:xfrm>
            <a:off x="1141412" y="2249487"/>
            <a:ext cx="7765521" cy="3541714"/>
          </a:xfrm>
        </p:spPr>
        <p:txBody>
          <a:bodyPr/>
          <a:lstStyle/>
          <a:p>
            <a:r>
              <a:rPr lang="en-US" altLang="en-US" dirty="0">
                <a:sym typeface="Wingdings" panose="05000000000000000000" pitchFamily="2" charset="2"/>
              </a:rPr>
              <a:t>Usually of the form:</a:t>
            </a:r>
            <a:br>
              <a:rPr lang="en-US" altLang="en-US" dirty="0">
                <a:sym typeface="Wingdings" panose="05000000000000000000" pitchFamily="2" charset="2"/>
              </a:rPr>
            </a:br>
            <a:r>
              <a:rPr lang="en-US" altLang="en-US" dirty="0">
                <a:sym typeface="Wingdings" panose="05000000000000000000" pitchFamily="2" charset="2"/>
              </a:rPr>
              <a:t>&lt;field value , pointer to record&gt;</a:t>
            </a:r>
            <a:br>
              <a:rPr lang="en-US" altLang="en-US" dirty="0">
                <a:sym typeface="Wingdings" panose="05000000000000000000" pitchFamily="2" charset="2"/>
              </a:rPr>
            </a:br>
            <a:r>
              <a:rPr lang="en-US" altLang="en-US" dirty="0">
                <a:sym typeface="Wingdings" panose="05000000000000000000" pitchFamily="2" charset="2"/>
              </a:rPr>
              <a:t>e.g.   250012345, pointer to block 45</a:t>
            </a:r>
          </a:p>
          <a:p>
            <a:r>
              <a:rPr lang="en-US" altLang="en-US" dirty="0">
                <a:sym typeface="Wingdings" panose="05000000000000000000" pitchFamily="2" charset="2"/>
              </a:rPr>
              <a:t>Sample Index File:</a:t>
            </a:r>
          </a:p>
          <a:p>
            <a:endParaRPr lang="en-US" altLang="en-US" dirty="0">
              <a:sym typeface="Wingdings" panose="05000000000000000000" pitchFamily="2" charset="2"/>
            </a:endParaRPr>
          </a:p>
          <a:p>
            <a:endParaRPr lang="en-US" altLang="en-US" dirty="0"/>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dirty="0"/>
              <a:t>CS3319</a:t>
            </a:r>
          </a:p>
        </p:txBody>
      </p:sp>
      <p:sp>
        <p:nvSpPr>
          <p:cNvPr id="890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DC253ECE-3591-401D-80A6-7C17C5207AE6}" type="slidenum">
              <a:rPr lang="en-US" altLang="en-US" sz="2400">
                <a:latin typeface="Times New Roman" panose="02020603050405020304" pitchFamily="18" charset="0"/>
              </a:rPr>
              <a:pPr lvl="1">
                <a:spcBef>
                  <a:spcPct val="0"/>
                </a:spcBef>
                <a:buClrTx/>
                <a:buFontTx/>
                <a:buNone/>
              </a:pPr>
              <a:t>6</a:t>
            </a:fld>
            <a:endParaRPr lang="en-US" altLang="en-US" sz="2400"/>
          </a:p>
        </p:txBody>
      </p:sp>
      <p:sp>
        <p:nvSpPr>
          <p:cNvPr id="6" name="TextBox 5"/>
          <p:cNvSpPr txBox="1"/>
          <p:nvPr/>
        </p:nvSpPr>
        <p:spPr>
          <a:xfrm>
            <a:off x="3947267" y="3757512"/>
            <a:ext cx="2711590" cy="2308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250012345, block 45</a:t>
            </a:r>
          </a:p>
          <a:p>
            <a:r>
              <a:rPr lang="en-US" dirty="0"/>
              <a:t>250012347, block 23</a:t>
            </a:r>
          </a:p>
          <a:p>
            <a:r>
              <a:rPr lang="en-US" dirty="0"/>
              <a:t>250012350, block 45</a:t>
            </a:r>
          </a:p>
          <a:p>
            <a:endParaRPr lang="en-US" dirty="0"/>
          </a:p>
          <a:p>
            <a:endParaRPr lang="en-US" dirty="0"/>
          </a:p>
          <a:p>
            <a:endParaRPr lang="en-US" dirty="0"/>
          </a:p>
          <a:p>
            <a:endParaRPr lang="en-US" dirty="0"/>
          </a:p>
          <a:p>
            <a:r>
              <a:rPr lang="en-US" dirty="0"/>
              <a:t>250999998, block 71</a:t>
            </a:r>
          </a:p>
        </p:txBody>
      </p:sp>
    </p:spTree>
    <p:extLst>
      <p:ext uri="{BB962C8B-B14F-4D97-AF65-F5344CB8AC3E}">
        <p14:creationId xmlns:p14="http://schemas.microsoft.com/office/powerpoint/2010/main" val="3955735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More terminology</a:t>
            </a:r>
          </a:p>
        </p:txBody>
      </p:sp>
      <p:sp>
        <p:nvSpPr>
          <p:cNvPr id="91139" name="Content Placeholder 2"/>
          <p:cNvSpPr>
            <a:spLocks noGrp="1"/>
          </p:cNvSpPr>
          <p:nvPr>
            <p:ph idx="1"/>
          </p:nvPr>
        </p:nvSpPr>
        <p:spPr>
          <a:xfrm>
            <a:off x="972079" y="1944686"/>
            <a:ext cx="9905999" cy="3541714"/>
          </a:xfrm>
        </p:spPr>
        <p:txBody>
          <a:bodyPr/>
          <a:lstStyle/>
          <a:p>
            <a:r>
              <a:rPr lang="en-US" altLang="en-US" b="1" dirty="0">
                <a:solidFill>
                  <a:schemeClr val="tx2"/>
                </a:solidFill>
              </a:rPr>
              <a:t>Dense</a:t>
            </a:r>
            <a:r>
              <a:rPr lang="en-US" altLang="en-US" dirty="0"/>
              <a:t> index has an index entry for every search key value</a:t>
            </a:r>
          </a:p>
          <a:p>
            <a:r>
              <a:rPr lang="en-US" altLang="en-US" b="1" dirty="0">
                <a:solidFill>
                  <a:schemeClr val="tx2"/>
                </a:solidFill>
              </a:rPr>
              <a:t>Sparse</a:t>
            </a:r>
            <a:r>
              <a:rPr lang="en-US" altLang="en-US" dirty="0"/>
              <a:t> (non-dense) index has index entry for only some of the search values</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911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CD4A495-3E12-4D29-BE42-7773887017A1}" type="slidenum">
              <a:rPr lang="en-US" altLang="en-US" sz="2400">
                <a:latin typeface="Times New Roman" panose="02020603050405020304" pitchFamily="18" charset="0"/>
              </a:rPr>
              <a:pPr lvl="1">
                <a:spcBef>
                  <a:spcPct val="0"/>
                </a:spcBef>
                <a:buClrTx/>
                <a:buFontTx/>
                <a:buNone/>
              </a:pPr>
              <a:t>7</a:t>
            </a:fld>
            <a:endParaRPr lang="en-US" altLang="en-US" sz="2400"/>
          </a:p>
        </p:txBody>
      </p:sp>
      <p:graphicFrame>
        <p:nvGraphicFramePr>
          <p:cNvPr id="7" name="Group 36"/>
          <p:cNvGraphicFramePr>
            <a:graphicFrameLocks noGrp="1"/>
          </p:cNvGraphicFramePr>
          <p:nvPr/>
        </p:nvGraphicFramePr>
        <p:xfrm>
          <a:off x="2971800" y="3886201"/>
          <a:ext cx="1752600" cy="2560635"/>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365805">
                <a:tc grid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Index File</a:t>
                      </a:r>
                    </a:p>
                  </a:txBody>
                  <a:tcPr marT="45726" marB="45726"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SA9</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1</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SG5</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1</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SG14</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2</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SG37</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2</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SL21</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3</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80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SL41</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3</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8" name="Group 103"/>
          <p:cNvGraphicFramePr>
            <a:graphicFrameLocks noGrp="1"/>
          </p:cNvGraphicFramePr>
          <p:nvPr/>
        </p:nvGraphicFramePr>
        <p:xfrm>
          <a:off x="6553200" y="3657601"/>
          <a:ext cx="3505200" cy="2835275"/>
        </p:xfrm>
        <a:graphic>
          <a:graphicData uri="http://schemas.openxmlformats.org/drawingml/2006/table">
            <a:tbl>
              <a:tblPr/>
              <a:tblGrid>
                <a:gridCol w="2438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22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Data File</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Page (Block)</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SA9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1</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SG5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SG14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2</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SG37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4"/>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SL21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3</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SL41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91191" name="Line 104"/>
          <p:cNvSpPr>
            <a:spLocks noChangeShapeType="1"/>
          </p:cNvSpPr>
          <p:nvPr/>
        </p:nvSpPr>
        <p:spPr bwMode="auto">
          <a:xfrm>
            <a:off x="4724400" y="4419600"/>
            <a:ext cx="16764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2" name="Line 105"/>
          <p:cNvSpPr>
            <a:spLocks noChangeShapeType="1"/>
          </p:cNvSpPr>
          <p:nvPr/>
        </p:nvSpPr>
        <p:spPr bwMode="auto">
          <a:xfrm flipV="1">
            <a:off x="4724400" y="4648200"/>
            <a:ext cx="1752600" cy="2286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3" name="Line 106"/>
          <p:cNvSpPr>
            <a:spLocks noChangeShapeType="1"/>
          </p:cNvSpPr>
          <p:nvPr/>
        </p:nvSpPr>
        <p:spPr bwMode="auto">
          <a:xfrm>
            <a:off x="4724400" y="5181600"/>
            <a:ext cx="1828800" cy="76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4" name="Line 107"/>
          <p:cNvSpPr>
            <a:spLocks noChangeShapeType="1"/>
          </p:cNvSpPr>
          <p:nvPr/>
        </p:nvSpPr>
        <p:spPr bwMode="auto">
          <a:xfrm flipV="1">
            <a:off x="4648200" y="5410200"/>
            <a:ext cx="18288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5" name="Line 108"/>
          <p:cNvSpPr>
            <a:spLocks noChangeShapeType="1"/>
          </p:cNvSpPr>
          <p:nvPr/>
        </p:nvSpPr>
        <p:spPr bwMode="auto">
          <a:xfrm>
            <a:off x="4648200" y="5867400"/>
            <a:ext cx="19050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6" name="Line 109"/>
          <p:cNvSpPr>
            <a:spLocks noChangeShapeType="1"/>
          </p:cNvSpPr>
          <p:nvPr/>
        </p:nvSpPr>
        <p:spPr bwMode="auto">
          <a:xfrm flipV="1">
            <a:off x="4724400" y="6172200"/>
            <a:ext cx="1752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97" name="Text Box 110"/>
          <p:cNvSpPr txBox="1">
            <a:spLocks noChangeArrowheads="1"/>
          </p:cNvSpPr>
          <p:nvPr/>
        </p:nvSpPr>
        <p:spPr bwMode="auto">
          <a:xfrm>
            <a:off x="2875844" y="3301425"/>
            <a:ext cx="29605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b="1" dirty="0">
                <a:solidFill>
                  <a:schemeClr val="tx2"/>
                </a:solidFill>
                <a:latin typeface="Times New Roman" panose="02020603050405020304" pitchFamily="18" charset="0"/>
              </a:rPr>
              <a:t>Dense Index:</a:t>
            </a:r>
          </a:p>
        </p:txBody>
      </p:sp>
    </p:spTree>
    <p:extLst>
      <p:ext uri="{BB962C8B-B14F-4D97-AF65-F5344CB8AC3E}">
        <p14:creationId xmlns:p14="http://schemas.microsoft.com/office/powerpoint/2010/main" val="278890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93187" name="Content Placeholder 2"/>
          <p:cNvSpPr>
            <a:spLocks noGrp="1"/>
          </p:cNvSpPr>
          <p:nvPr>
            <p:ph idx="1"/>
          </p:nvPr>
        </p:nvSpPr>
        <p:spPr/>
        <p:txBody>
          <a:bodyPr/>
          <a:lstStyle/>
          <a:p>
            <a:endParaRPr lang="en-US" altLang="en-US"/>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931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4106D2C-B735-47DE-B2A7-364D8678F231}" type="slidenum">
              <a:rPr lang="en-US" altLang="en-US" sz="2400">
                <a:latin typeface="Times New Roman" panose="02020603050405020304" pitchFamily="18" charset="0"/>
              </a:rPr>
              <a:pPr lvl="1">
                <a:spcBef>
                  <a:spcPct val="0"/>
                </a:spcBef>
                <a:buClrTx/>
                <a:buFontTx/>
                <a:buNone/>
              </a:pPr>
              <a:t>8</a:t>
            </a:fld>
            <a:endParaRPr lang="en-US" altLang="en-US" sz="2400"/>
          </a:p>
        </p:txBody>
      </p:sp>
      <p:graphicFrame>
        <p:nvGraphicFramePr>
          <p:cNvPr id="7" name="Group 31"/>
          <p:cNvGraphicFramePr>
            <a:graphicFrameLocks noGrp="1"/>
          </p:cNvGraphicFramePr>
          <p:nvPr/>
        </p:nvGraphicFramePr>
        <p:xfrm>
          <a:off x="2971800" y="2743200"/>
          <a:ext cx="1752600" cy="1517652"/>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420492">
                <a:tc grid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a:ln>
                            <a:noFill/>
                          </a:ln>
                          <a:solidFill>
                            <a:schemeClr val="tx1"/>
                          </a:solidFill>
                          <a:effectLst/>
                          <a:latin typeface="Times New Roman" pitchFamily="18" charset="0"/>
                        </a:rPr>
                        <a:t>Index File</a:t>
                      </a:r>
                    </a:p>
                  </a:txBody>
                  <a:tcPr marT="45700" marB="4570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5719">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SA9</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1</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719">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SG14</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2</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719">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SL21</a:t>
                      </a:r>
                    </a:p>
                  </a:txBody>
                  <a:tcPr marT="45700" marB="457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rPr>
                        <a:t>3</a:t>
                      </a:r>
                    </a:p>
                  </a:txBody>
                  <a:tcPr marT="45700" marB="457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3207" name="Text Box 27"/>
          <p:cNvSpPr txBox="1">
            <a:spLocks noChangeArrowheads="1"/>
          </p:cNvSpPr>
          <p:nvPr/>
        </p:nvSpPr>
        <p:spPr bwMode="auto">
          <a:xfrm>
            <a:off x="2895600" y="1905000"/>
            <a:ext cx="3200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b="1" dirty="0">
                <a:solidFill>
                  <a:schemeClr val="tx2"/>
                </a:solidFill>
                <a:latin typeface="Times New Roman" panose="02020603050405020304" pitchFamily="18" charset="0"/>
              </a:rPr>
              <a:t>Sparse  Index:</a:t>
            </a:r>
          </a:p>
        </p:txBody>
      </p:sp>
      <p:graphicFrame>
        <p:nvGraphicFramePr>
          <p:cNvPr id="9" name="Group 32"/>
          <p:cNvGraphicFramePr>
            <a:graphicFrameLocks noGrp="1"/>
          </p:cNvGraphicFramePr>
          <p:nvPr/>
        </p:nvGraphicFramePr>
        <p:xfrm>
          <a:off x="6629400" y="2514601"/>
          <a:ext cx="3505200" cy="2835275"/>
        </p:xfrm>
        <a:graphic>
          <a:graphicData uri="http://schemas.openxmlformats.org/drawingml/2006/table">
            <a:tbl>
              <a:tblPr/>
              <a:tblGrid>
                <a:gridCol w="2438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4022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Data File</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Page (Block)</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SA9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1</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SG5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SG14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2</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SG37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4"/>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SL21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3</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842">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All of SL41 Record</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93231" name="Line 55"/>
          <p:cNvSpPr>
            <a:spLocks noChangeShapeType="1"/>
          </p:cNvSpPr>
          <p:nvPr/>
        </p:nvSpPr>
        <p:spPr bwMode="auto">
          <a:xfrm>
            <a:off x="4800600" y="3276600"/>
            <a:ext cx="1752600" cy="76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32" name="Line 56"/>
          <p:cNvSpPr>
            <a:spLocks noChangeShapeType="1"/>
          </p:cNvSpPr>
          <p:nvPr/>
        </p:nvSpPr>
        <p:spPr bwMode="auto">
          <a:xfrm>
            <a:off x="4800600" y="3733800"/>
            <a:ext cx="1828800" cy="3048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33" name="Line 57"/>
          <p:cNvSpPr>
            <a:spLocks noChangeShapeType="1"/>
          </p:cNvSpPr>
          <p:nvPr/>
        </p:nvSpPr>
        <p:spPr bwMode="auto">
          <a:xfrm>
            <a:off x="4800600" y="4038600"/>
            <a:ext cx="1752600" cy="7620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8939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Primary Index</a:t>
            </a:r>
          </a:p>
        </p:txBody>
      </p:sp>
      <p:sp>
        <p:nvSpPr>
          <p:cNvPr id="95235" name="Content Placeholder 2"/>
          <p:cNvSpPr>
            <a:spLocks noGrp="1"/>
          </p:cNvSpPr>
          <p:nvPr>
            <p:ph idx="1"/>
          </p:nvPr>
        </p:nvSpPr>
        <p:spPr/>
        <p:txBody>
          <a:bodyPr/>
          <a:lstStyle/>
          <a:p>
            <a:r>
              <a:rPr lang="en-US" altLang="en-US" dirty="0"/>
              <a:t>Always defined on an ordered data file</a:t>
            </a:r>
          </a:p>
          <a:p>
            <a:r>
              <a:rPr lang="en-US" altLang="en-US" dirty="0"/>
              <a:t>Ordered on the ordering key field (but might not be the primary key of the table)</a:t>
            </a:r>
          </a:p>
          <a:p>
            <a:r>
              <a:rPr lang="en-US" altLang="en-US" dirty="0"/>
              <a:t>Includes one index entry for EACH BLOCK in the data file (not for each record)</a:t>
            </a:r>
          </a:p>
        </p:txBody>
      </p:sp>
      <p:sp>
        <p:nvSpPr>
          <p:cNvPr id="4" name="Date Placeholder 3"/>
          <p:cNvSpPr>
            <a:spLocks noGrp="1"/>
          </p:cNvSpPr>
          <p:nvPr>
            <p:ph type="dt" sz="quarter" idx="4294967295"/>
          </p:nvPr>
        </p:nvSpPr>
        <p:spPr/>
        <p:txBody>
          <a:bodyPr/>
          <a:lstStyle/>
          <a:p>
            <a:pPr>
              <a:defRPr/>
            </a:pPr>
            <a:fld id="{70DE36F8-8C77-4B90-BFFD-AA5945F167B8}" type="datetime1">
              <a:rPr lang="en-US" smtClean="0"/>
              <a:pPr>
                <a:defRPr/>
              </a:pPr>
              <a:t>9/27/2023</a:t>
            </a:fld>
            <a:endParaRPr lang="en-US" dirty="0"/>
          </a:p>
        </p:txBody>
      </p:sp>
      <p:sp>
        <p:nvSpPr>
          <p:cNvPr id="5" name="Footer Placeholder 4"/>
          <p:cNvSpPr>
            <a:spLocks noGrp="1"/>
          </p:cNvSpPr>
          <p:nvPr>
            <p:ph type="ftr" sz="quarter" idx="11"/>
          </p:nvPr>
        </p:nvSpPr>
        <p:spPr/>
        <p:txBody>
          <a:bodyPr/>
          <a:lstStyle/>
          <a:p>
            <a:pPr>
              <a:defRPr/>
            </a:pPr>
            <a:r>
              <a:rPr lang="en-US"/>
              <a:t>CS3319</a:t>
            </a:r>
          </a:p>
        </p:txBody>
      </p:sp>
      <p:sp>
        <p:nvSpPr>
          <p:cNvPr id="952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AB84830-936F-48EF-A1EE-214E1E6FE244}" type="slidenum">
              <a:rPr lang="en-US" altLang="en-US" sz="2400">
                <a:latin typeface="Times New Roman" panose="02020603050405020304" pitchFamily="18" charset="0"/>
              </a:rPr>
              <a:pPr lvl="1">
                <a:spcBef>
                  <a:spcPct val="0"/>
                </a:spcBef>
                <a:buClrTx/>
                <a:buFontTx/>
                <a:buNone/>
              </a:pPr>
              <a:t>9</a:t>
            </a:fld>
            <a:endParaRPr lang="en-US" altLang="en-US" sz="2400"/>
          </a:p>
        </p:txBody>
      </p:sp>
    </p:spTree>
    <p:extLst>
      <p:ext uri="{BB962C8B-B14F-4D97-AF65-F5344CB8AC3E}">
        <p14:creationId xmlns:p14="http://schemas.microsoft.com/office/powerpoint/2010/main" val="2403665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16930</TotalTime>
  <Words>1739</Words>
  <Application>Microsoft Office PowerPoint</Application>
  <PresentationFormat>Widescreen</PresentationFormat>
  <Paragraphs>286</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Gill Sans MT</vt:lpstr>
      <vt:lpstr>Times New Roman</vt:lpstr>
      <vt:lpstr>Tw Cen MT</vt:lpstr>
      <vt:lpstr>Wingdings</vt:lpstr>
      <vt:lpstr>Wingdings 2</vt:lpstr>
      <vt:lpstr>Circuit</vt:lpstr>
      <vt:lpstr>Week 3</vt:lpstr>
      <vt:lpstr>Student Objectives</vt:lpstr>
      <vt:lpstr>WHAT ELSE COULD WE do to speed up searches?</vt:lpstr>
      <vt:lpstr>Index</vt:lpstr>
      <vt:lpstr>Index</vt:lpstr>
      <vt:lpstr>What does the index look like?</vt:lpstr>
      <vt:lpstr>More terminology</vt:lpstr>
      <vt:lpstr>PowerPoint Presentation</vt:lpstr>
      <vt:lpstr>Primary Index</vt:lpstr>
      <vt:lpstr>Primary Index</vt:lpstr>
      <vt:lpstr>Clustering Index</vt:lpstr>
      <vt:lpstr>Clustering Index</vt:lpstr>
      <vt:lpstr>Secondary Index</vt:lpstr>
      <vt:lpstr>Secondary Index</vt:lpstr>
      <vt:lpstr>Example</vt:lpstr>
      <vt:lpstr>Example</vt:lpstr>
      <vt:lpstr>PowerPoint Presentation</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语伦 冯</cp:lastModifiedBy>
  <cp:revision>196</cp:revision>
  <dcterms:created xsi:type="dcterms:W3CDTF">2018-03-21T22:41:40Z</dcterms:created>
  <dcterms:modified xsi:type="dcterms:W3CDTF">2023-09-27T22:11:47Z</dcterms:modified>
</cp:coreProperties>
</file>