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67" r:id="rId2"/>
    <p:sldId id="265" r:id="rId3"/>
    <p:sldId id="435" r:id="rId4"/>
    <p:sldId id="436" r:id="rId5"/>
    <p:sldId id="437" r:id="rId6"/>
    <p:sldId id="438" r:id="rId7"/>
    <p:sldId id="439" r:id="rId8"/>
    <p:sldId id="440" r:id="rId9"/>
    <p:sldId id="441" r:id="rId10"/>
    <p:sldId id="442" r:id="rId11"/>
    <p:sldId id="443" r:id="rId12"/>
    <p:sldId id="444" r:id="rId13"/>
    <p:sldId id="44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216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2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529209-E288-4410-B9B6-E4859F07059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098F48-56E4-4100-8770-10DD5054B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51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5963" indent="-2746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01725" indent="-2190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41463" indent="-2190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82788" indent="-2190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39988" indent="-2190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97188" indent="-2190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54388" indent="-2190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11588" indent="-2190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A2393FF-FBB6-4B8F-9670-40BF37BE5FB8}" type="slidenum">
              <a:rPr kumimoji="0" lang="en-US" altLang="en-US" sz="1300" smtClean="0"/>
              <a:pPr>
                <a:spcBef>
                  <a:spcPct val="0"/>
                </a:spcBef>
              </a:pPr>
              <a:t>5</a:t>
            </a:fld>
            <a:endParaRPr kumimoji="0"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1291743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733280" y="5883274"/>
            <a:ext cx="1314131" cy="365125"/>
          </a:xfrm>
        </p:spPr>
        <p:txBody>
          <a:bodyPr/>
          <a:lstStyle>
            <a:lvl1pPr>
              <a:defRPr sz="10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27921" y="5883274"/>
            <a:ext cx="10194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bitbucket.org/naveenraj16/relational-algebr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32518"/>
            <a:ext cx="8791575" cy="1655762"/>
          </a:xfrm>
        </p:spPr>
        <p:txBody>
          <a:bodyPr/>
          <a:lstStyle/>
          <a:p>
            <a:r>
              <a:rPr lang="en-US" dirty="0" smtClean="0"/>
              <a:t>THE relational algebra - REVIEW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5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1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B151BB63-90B7-4624-BF19-98D4B0A46E65}" type="datetime1">
              <a:rPr lang="en-US"/>
              <a:pPr>
                <a:defRPr/>
              </a:pPr>
              <a:t>7/27/2018</a:t>
            </a:fld>
            <a:endParaRPr lang="en-US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CS319</a:t>
            </a: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2C027531-4A14-4A96-A2B5-1A6988799194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4997" name="Text Box 2"/>
          <p:cNvSpPr txBox="1">
            <a:spLocks noChangeArrowheads="1"/>
          </p:cNvSpPr>
          <p:nvPr/>
        </p:nvSpPr>
        <p:spPr bwMode="auto">
          <a:xfrm>
            <a:off x="1036320" y="1"/>
            <a:ext cx="963168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QUESTION: How many attributes will the following query return?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AA  </a:t>
            </a:r>
            <a:r>
              <a:rPr lang="en-US" alt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          </a:t>
            </a:r>
            <a:r>
              <a:rPr lang="en-US" altLang="en-US" sz="2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BB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QUESTION: How many tuples? List those tuples: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400" b="1" dirty="0">
              <a:solidFill>
                <a:srgbClr val="FFCC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84998" name="Group 6"/>
          <p:cNvGrpSpPr>
            <a:grpSpLocks/>
          </p:cNvGrpSpPr>
          <p:nvPr/>
        </p:nvGrpSpPr>
        <p:grpSpPr bwMode="auto">
          <a:xfrm flipH="1">
            <a:off x="1595120" y="594360"/>
            <a:ext cx="762000" cy="304800"/>
            <a:chOff x="1248" y="2688"/>
            <a:chExt cx="480" cy="192"/>
          </a:xfrm>
        </p:grpSpPr>
        <p:grpSp>
          <p:nvGrpSpPr>
            <p:cNvPr id="85059" name="Group 7"/>
            <p:cNvGrpSpPr>
              <a:grpSpLocks/>
            </p:cNvGrpSpPr>
            <p:nvPr/>
          </p:nvGrpSpPr>
          <p:grpSpPr bwMode="auto">
            <a:xfrm>
              <a:off x="1248" y="2688"/>
              <a:ext cx="288" cy="192"/>
              <a:chOff x="1728" y="3120"/>
              <a:chExt cx="576" cy="384"/>
            </a:xfrm>
          </p:grpSpPr>
          <p:sp>
            <p:nvSpPr>
              <p:cNvPr id="85062" name="AutoShape 8"/>
              <p:cNvSpPr>
                <a:spLocks noChangeArrowheads="1"/>
              </p:cNvSpPr>
              <p:nvPr/>
            </p:nvSpPr>
            <p:spPr bwMode="auto">
              <a:xfrm rot="-5400000">
                <a:off x="1968" y="3168"/>
                <a:ext cx="384" cy="288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rgbClr val="FFCC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5063" name="AutoShape 9"/>
              <p:cNvSpPr>
                <a:spLocks noChangeArrowheads="1"/>
              </p:cNvSpPr>
              <p:nvPr/>
            </p:nvSpPr>
            <p:spPr bwMode="auto">
              <a:xfrm rot="5400000" flipH="1">
                <a:off x="1680" y="3168"/>
                <a:ext cx="384" cy="288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rgbClr val="FFCC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85060" name="Line 10"/>
            <p:cNvSpPr>
              <a:spLocks noChangeShapeType="1"/>
            </p:cNvSpPr>
            <p:nvPr/>
          </p:nvSpPr>
          <p:spPr bwMode="auto">
            <a:xfrm>
              <a:off x="1536" y="2880"/>
              <a:ext cx="192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61" name="Line 11"/>
            <p:cNvSpPr>
              <a:spLocks noChangeShapeType="1"/>
            </p:cNvSpPr>
            <p:nvPr/>
          </p:nvSpPr>
          <p:spPr bwMode="auto">
            <a:xfrm>
              <a:off x="1536" y="2688"/>
              <a:ext cx="192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84999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120" y="594359"/>
            <a:ext cx="3281680" cy="1562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195846"/>
              </p:ext>
            </p:extLst>
          </p:nvPr>
        </p:nvGraphicFramePr>
        <p:xfrm>
          <a:off x="2357120" y="2568258"/>
          <a:ext cx="6096000" cy="2595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92787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9225611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2864476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887353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6832897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0201008"/>
                    </a:ext>
                  </a:extLst>
                </a:gridCol>
              </a:tblGrid>
              <a:tr h="37079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122303709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22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y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z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44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219649883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33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x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x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44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3338128048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33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x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x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33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508169729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11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x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44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2310847339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11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x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33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399516502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22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x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y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NULL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NULL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695985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5061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1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3137A4F1-2342-4169-9ACF-8FB6BCA415FF}" type="datetime1">
              <a:rPr lang="en-US"/>
              <a:pPr>
                <a:defRPr/>
              </a:pPr>
              <a:t>7/27/2018</a:t>
            </a:fld>
            <a:endParaRPr lang="en-US"/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CS319</a:t>
            </a: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D2A92FD5-201C-412D-A3E8-FE06ED6E3E73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6021" name="Text Box 2"/>
          <p:cNvSpPr txBox="1">
            <a:spLocks noChangeArrowheads="1"/>
          </p:cNvSpPr>
          <p:nvPr/>
        </p:nvSpPr>
        <p:spPr bwMode="auto">
          <a:xfrm>
            <a:off x="1706880" y="0"/>
            <a:ext cx="896112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QUESTION: How many attributes will the following query return?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AA              BB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QUESTION: How many tuples? List those tuples:</a:t>
            </a:r>
          </a:p>
        </p:txBody>
      </p:sp>
      <p:grpSp>
        <p:nvGrpSpPr>
          <p:cNvPr id="86022" name="Group 11"/>
          <p:cNvGrpSpPr>
            <a:grpSpLocks/>
          </p:cNvGrpSpPr>
          <p:nvPr/>
        </p:nvGrpSpPr>
        <p:grpSpPr bwMode="auto">
          <a:xfrm>
            <a:off x="2240280" y="632430"/>
            <a:ext cx="1066800" cy="304800"/>
            <a:chOff x="816" y="2832"/>
            <a:chExt cx="672" cy="192"/>
          </a:xfrm>
        </p:grpSpPr>
        <p:grpSp>
          <p:nvGrpSpPr>
            <p:cNvPr id="86083" name="Group 3"/>
            <p:cNvGrpSpPr>
              <a:grpSpLocks/>
            </p:cNvGrpSpPr>
            <p:nvPr/>
          </p:nvGrpSpPr>
          <p:grpSpPr bwMode="auto">
            <a:xfrm flipH="1">
              <a:off x="816" y="2832"/>
              <a:ext cx="480" cy="192"/>
              <a:chOff x="1248" y="2688"/>
              <a:chExt cx="480" cy="192"/>
            </a:xfrm>
          </p:grpSpPr>
          <p:grpSp>
            <p:nvGrpSpPr>
              <p:cNvPr id="86086" name="Group 4"/>
              <p:cNvGrpSpPr>
                <a:grpSpLocks/>
              </p:cNvGrpSpPr>
              <p:nvPr/>
            </p:nvGrpSpPr>
            <p:grpSpPr bwMode="auto">
              <a:xfrm>
                <a:off x="1248" y="2688"/>
                <a:ext cx="288" cy="192"/>
                <a:chOff x="1728" y="3120"/>
                <a:chExt cx="576" cy="384"/>
              </a:xfrm>
            </p:grpSpPr>
            <p:sp>
              <p:nvSpPr>
                <p:cNvPr id="86089" name="AutoShape 5"/>
                <p:cNvSpPr>
                  <a:spLocks noChangeArrowheads="1"/>
                </p:cNvSpPr>
                <p:nvPr/>
              </p:nvSpPr>
              <p:spPr bwMode="auto">
                <a:xfrm rot="-5400000">
                  <a:off x="1968" y="3168"/>
                  <a:ext cx="384" cy="288"/>
                </a:xfrm>
                <a:prstGeom prst="triangle">
                  <a:avLst>
                    <a:gd name="adj" fmla="val 50000"/>
                  </a:avLst>
                </a:prstGeom>
                <a:noFill/>
                <a:ln w="28575">
                  <a:solidFill>
                    <a:srgbClr val="FFCC00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1pPr>
                  <a:lvl2pPr marL="742950" indent="-285750">
                    <a:spcBef>
                      <a:spcPts val="550"/>
                    </a:spcBef>
                    <a:buClr>
                      <a:schemeClr val="accent1"/>
                    </a:buClr>
                    <a:buFont typeface="Verdana" panose="020B0604030504040204" pitchFamily="34" charset="0"/>
                    <a:buChar char="◦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 2" panose="05020102010507070707" pitchFamily="18" charset="2"/>
                    <a:buChar char="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C32D2E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6090" name="AutoShape 6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1680" y="3168"/>
                  <a:ext cx="384" cy="288"/>
                </a:xfrm>
                <a:prstGeom prst="triangle">
                  <a:avLst>
                    <a:gd name="adj" fmla="val 50000"/>
                  </a:avLst>
                </a:prstGeom>
                <a:noFill/>
                <a:ln w="28575">
                  <a:solidFill>
                    <a:srgbClr val="FFCC00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1pPr>
                  <a:lvl2pPr marL="742950" indent="-285750">
                    <a:spcBef>
                      <a:spcPts val="550"/>
                    </a:spcBef>
                    <a:buClr>
                      <a:schemeClr val="accent1"/>
                    </a:buClr>
                    <a:buFont typeface="Verdana" panose="020B0604030504040204" pitchFamily="34" charset="0"/>
                    <a:buChar char="◦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 2" panose="05020102010507070707" pitchFamily="18" charset="2"/>
                    <a:buChar char="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C32D2E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6087" name="Line 7"/>
              <p:cNvSpPr>
                <a:spLocks noChangeShapeType="1"/>
              </p:cNvSpPr>
              <p:nvPr/>
            </p:nvSpPr>
            <p:spPr bwMode="auto">
              <a:xfrm>
                <a:off x="1536" y="2880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088" name="Line 8"/>
              <p:cNvSpPr>
                <a:spLocks noChangeShapeType="1"/>
              </p:cNvSpPr>
              <p:nvPr/>
            </p:nvSpPr>
            <p:spPr bwMode="auto">
              <a:xfrm>
                <a:off x="1536" y="2688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6084" name="Line 9"/>
            <p:cNvSpPr>
              <a:spLocks noChangeShapeType="1"/>
            </p:cNvSpPr>
            <p:nvPr/>
          </p:nvSpPr>
          <p:spPr bwMode="auto">
            <a:xfrm>
              <a:off x="1296" y="2832"/>
              <a:ext cx="192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85" name="Line 10"/>
            <p:cNvSpPr>
              <a:spLocks noChangeShapeType="1"/>
            </p:cNvSpPr>
            <p:nvPr/>
          </p:nvSpPr>
          <p:spPr bwMode="auto">
            <a:xfrm>
              <a:off x="1296" y="3024"/>
              <a:ext cx="192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8602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7697" y="533037"/>
            <a:ext cx="3305520" cy="1574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971800" y="3157538"/>
          <a:ext cx="6096000" cy="2595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92787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9225611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2864476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887353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6832897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0201008"/>
                    </a:ext>
                  </a:extLst>
                </a:gridCol>
              </a:tblGrid>
              <a:tr h="37079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122303709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22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y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z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44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219649883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33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x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x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44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3338128048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33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x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x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33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508169729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11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x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44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2310847339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11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x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33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399516502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22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x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y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NULL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NULL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908965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4522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D4324BF8-4668-4351-9D73-D8132B58A91A}" type="datetime1">
              <a:rPr lang="en-US"/>
              <a:pPr>
                <a:defRPr/>
              </a:pPr>
              <a:t>7/27/2018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CS319</a:t>
            </a: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453FD31A-AB76-47B8-A762-1E28A65DCC2F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7045" name="Text Box 2"/>
          <p:cNvSpPr txBox="1">
            <a:spLocks noChangeArrowheads="1"/>
          </p:cNvSpPr>
          <p:nvPr/>
        </p:nvSpPr>
        <p:spPr bwMode="auto">
          <a:xfrm>
            <a:off x="1259840" y="0"/>
            <a:ext cx="933196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QUESTION: How many attributes will the following query return?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π </a:t>
            </a:r>
            <a:r>
              <a:rPr lang="en-US" altLang="en-US" sz="2400" b="1" baseline="-300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en-US" sz="2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(AA) ∩ π </a:t>
            </a:r>
            <a:r>
              <a:rPr lang="en-US" altLang="en-US" sz="2400" b="1" baseline="-300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en-US" sz="2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(BB)</a:t>
            </a:r>
            <a:r>
              <a:rPr lang="en-US" altLang="en-US" sz="2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QUESTION: How many tuples? List those tuples:</a:t>
            </a:r>
          </a:p>
        </p:txBody>
      </p:sp>
      <p:pic>
        <p:nvPicPr>
          <p:cNvPr id="87046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0856" y="451899"/>
            <a:ext cx="3538529" cy="1685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486400" y="3048000"/>
          <a:ext cx="1016000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888735343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122303709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z</a:t>
                      </a:r>
                      <a:endParaRPr lang="en-US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21964988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x</a:t>
                      </a:r>
                      <a:endParaRPr lang="en-US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3338128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1869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0400" y="288581"/>
            <a:ext cx="11856720" cy="100584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Interesting Project – Relational Algebra Interpreter</a:t>
            </a:r>
            <a:endParaRPr lang="en-US" dirty="0"/>
          </a:p>
        </p:txBody>
      </p:sp>
      <p:sp>
        <p:nvSpPr>
          <p:cNvPr id="90115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Website: </a:t>
            </a:r>
            <a:r>
              <a:rPr lang="en-US" altLang="en-US" smtClean="0">
                <a:hlinkClick r:id="rId2"/>
              </a:rPr>
              <a:t>https://bitbucket.org/naveenraj16/relational-algebra</a:t>
            </a:r>
            <a:r>
              <a:rPr lang="en-US" altLang="en-US" smtClean="0"/>
              <a:t> </a:t>
            </a:r>
          </a:p>
          <a:p>
            <a:pPr lvl="1"/>
            <a:r>
              <a:rPr lang="en-US" altLang="en-US" sz="2400"/>
              <a:t>“This open source project provides an implementation of a relational algebra interpreter. This is a useful tool in introductory database courses where querying through relational algebra is covered. The interpreter assumes a MySQL database. The relational algebra queries are executed over the tables of the MySQL database.”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E10B5309-53C9-4A35-B18E-73B747EA2E87}" type="datetime1">
              <a:rPr lang="en-US" smtClean="0"/>
              <a:pPr>
                <a:defRPr/>
              </a:pPr>
              <a:t>7/27/2018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CS3319</a:t>
            </a:r>
            <a:endParaRPr lang="en-US"/>
          </a:p>
        </p:txBody>
      </p:sp>
      <p:sp>
        <p:nvSpPr>
          <p:cNvPr id="9011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/>
            <a:fld id="{ED9B7254-C6B1-4502-81BF-BEF1F13F2403}" type="slidenum">
              <a:rPr lang="en-US" altLang="en-US" smtClean="0"/>
              <a:pPr lvl="1"/>
              <a:t>13</a:t>
            </a:fld>
            <a:endParaRPr lang="en-US" altLang="en-US" smtClean="0">
              <a:latin typeface="Gill Sans MT" panose="020B05020201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796" y="1193773"/>
            <a:ext cx="9963150" cy="540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6528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1884362"/>
            <a:ext cx="10481628" cy="3998912"/>
          </a:xfrm>
        </p:spPr>
        <p:txBody>
          <a:bodyPr>
            <a:normAutofit/>
          </a:bodyPr>
          <a:lstStyle/>
          <a:p>
            <a:r>
              <a:rPr lang="en-US" dirty="0" smtClean="0"/>
              <a:t>Upon completion of this video, you should be able to:</a:t>
            </a:r>
          </a:p>
          <a:p>
            <a:pPr lvl="1"/>
            <a:r>
              <a:rPr lang="en-US" dirty="0" smtClean="0"/>
              <a:t>List the 9 operations used in Relational Algebra</a:t>
            </a:r>
          </a:p>
          <a:p>
            <a:pPr lvl="1"/>
            <a:r>
              <a:rPr lang="en-US" dirty="0" smtClean="0"/>
              <a:t>Write some relational algebra expressions</a:t>
            </a:r>
          </a:p>
          <a:p>
            <a:pPr lvl="1"/>
            <a:r>
              <a:rPr lang="en-US" dirty="0" smtClean="0"/>
              <a:t>Solve some queries given tables and relational algebra expressions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53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590800" y="0"/>
            <a:ext cx="749935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Summary of Operations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D16B86BB-4D71-4148-B54A-7C3758CAFC89}" type="datetime1">
              <a:rPr lang="en-US" smtClean="0"/>
              <a:pPr>
                <a:defRPr/>
              </a:pPr>
              <a:t>7/27/2018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CS3319</a:t>
            </a:r>
            <a:endParaRPr lang="en-US"/>
          </a:p>
        </p:txBody>
      </p:sp>
      <p:sp>
        <p:nvSpPr>
          <p:cNvPr id="7680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D296D400-4BEE-4244-8BA7-6C097BB3B70D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2400"/>
          </a:p>
        </p:txBody>
      </p:sp>
      <p:pic>
        <p:nvPicPr>
          <p:cNvPr id="76806" name="Picture 11" descr="tbl06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080" y="563880"/>
            <a:ext cx="61722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221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6ED30152-B284-45E5-908B-396372BC1304}" type="datetime1">
              <a:rPr lang="en-US"/>
              <a:pPr>
                <a:defRPr/>
              </a:pPr>
              <a:t>7/27/2018</a:t>
            </a:fld>
            <a:endParaRPr lang="en-US"/>
          </a:p>
        </p:txBody>
      </p:sp>
      <p:sp>
        <p:nvSpPr>
          <p:cNvPr id="7782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13C8A96E-6B6A-4742-8508-A0C20A68885E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779303" y="185921"/>
            <a:ext cx="8080375" cy="533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Final Review Questions</a:t>
            </a:r>
          </a:p>
        </p:txBody>
      </p:sp>
      <p:sp>
        <p:nvSpPr>
          <p:cNvPr id="778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79" y="734537"/>
            <a:ext cx="8077200" cy="3983671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 dirty="0"/>
              <a:t>QUESTION: Write the </a:t>
            </a:r>
            <a:r>
              <a:rPr lang="en-US" altLang="en-US" b="1" dirty="0" smtClean="0"/>
              <a:t>expression</a:t>
            </a:r>
            <a:r>
              <a:rPr lang="en-US" altLang="en-US" b="1" dirty="0" smtClean="0"/>
              <a:t> </a:t>
            </a:r>
            <a:r>
              <a:rPr lang="en-US" altLang="en-US" b="1" dirty="0"/>
              <a:t>to find all the employees </a:t>
            </a:r>
            <a:r>
              <a:rPr lang="en-US" altLang="en-US" b="1" dirty="0" smtClean="0"/>
              <a:t>last names </a:t>
            </a:r>
            <a:r>
              <a:rPr lang="en-US" altLang="en-US" b="1" dirty="0"/>
              <a:t>and </a:t>
            </a:r>
            <a:r>
              <a:rPr lang="en-US" altLang="en-US" b="1" dirty="0" smtClean="0"/>
              <a:t>salaries </a:t>
            </a:r>
            <a:r>
              <a:rPr lang="en-US" altLang="en-US" b="1" dirty="0"/>
              <a:t>who work in Head Office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b="1" dirty="0"/>
          </a:p>
          <a:p>
            <a:pPr>
              <a:buFont typeface="Wingdings" panose="05000000000000000000" pitchFamily="2" charset="2"/>
              <a:buNone/>
            </a:pPr>
            <a:endParaRPr lang="en-US" altLang="en-US" b="1" dirty="0"/>
          </a:p>
          <a:p>
            <a:pPr>
              <a:buFont typeface="Wingdings" panose="05000000000000000000" pitchFamily="2" charset="2"/>
              <a:buNone/>
            </a:pPr>
            <a:endParaRPr lang="en-US" altLang="en-US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smtClean="0"/>
              <a:t>QUESTION</a:t>
            </a:r>
            <a:r>
              <a:rPr lang="en-US" altLang="en-US" b="1" dirty="0"/>
              <a:t>: Write the </a:t>
            </a:r>
            <a:r>
              <a:rPr lang="en-US" altLang="en-US" b="1" dirty="0" smtClean="0"/>
              <a:t>expression </a:t>
            </a:r>
            <a:r>
              <a:rPr lang="en-US" altLang="en-US" b="1" dirty="0"/>
              <a:t>to list the name of each project, along with the name of the department it is assigned to, along with that department managers </a:t>
            </a:r>
            <a:r>
              <a:rPr lang="en-US" altLang="en-US" b="1" dirty="0" smtClean="0"/>
              <a:t>last name</a:t>
            </a:r>
            <a:r>
              <a:rPr lang="en-US" altLang="en-US" b="1" dirty="0"/>
              <a:t>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70919" y="2117749"/>
            <a:ext cx="11174255" cy="1348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HEADOFF1 </a:t>
            </a:r>
            <a:r>
              <a:rPr lang="en-US" alt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baseline="-25000" dirty="0">
                <a:solidFill>
                  <a:schemeClr val="tx2">
                    <a:lumMod val="40000"/>
                    <a:lumOff val="60000"/>
                  </a:schemeClr>
                </a:solidFill>
                <a:latin typeface="Symbol" panose="05050102010706020507" pitchFamily="18" charset="2"/>
              </a:rPr>
              <a:t></a:t>
            </a:r>
            <a:r>
              <a:rPr lang="en-US" altLang="en-US" sz="2400" baseline="-250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baseline="-25000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DeptNumber</a:t>
            </a:r>
            <a:r>
              <a:rPr lang="en-US" alt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400" baseline="-25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en-US" sz="2400" baseline="-25000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deptName</a:t>
            </a:r>
            <a:r>
              <a:rPr lang="en-US" altLang="en-US" sz="2400" baseline="-25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=“Head Office”</a:t>
            </a:r>
            <a:r>
              <a:rPr lang="en-US" alt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DEPARTMENT))</a:t>
            </a:r>
            <a:endParaRPr lang="en-US" altLang="en-US" sz="2400" dirty="0">
              <a:solidFill>
                <a:schemeClr val="tx2">
                  <a:lumMod val="40000"/>
                  <a:lumOff val="60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ANS</a:t>
            </a:r>
            <a:r>
              <a:rPr lang="en-US" alt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baseline="-25000" dirty="0">
                <a:solidFill>
                  <a:schemeClr val="tx2">
                    <a:lumMod val="40000"/>
                    <a:lumOff val="60000"/>
                  </a:schemeClr>
                </a:solidFill>
                <a:latin typeface="Symbol" panose="05050102010706020507" pitchFamily="18" charset="2"/>
              </a:rPr>
              <a:t></a:t>
            </a:r>
            <a:r>
              <a:rPr lang="en-US" altLang="en-US" sz="2400" baseline="-250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baseline="-25000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LastName,Salary</a:t>
            </a:r>
            <a:r>
              <a:rPr lang="en-US" alt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(HEADOFF1         EMPLOYEE)</a:t>
            </a:r>
            <a:endParaRPr lang="en-US" altLang="en-US" sz="2400" dirty="0">
              <a:solidFill>
                <a:schemeClr val="tx2">
                  <a:lumMod val="40000"/>
                  <a:lumOff val="60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	</a:t>
            </a:r>
          </a:p>
        </p:txBody>
      </p:sp>
      <p:grpSp>
        <p:nvGrpSpPr>
          <p:cNvPr id="8" name="Group 10"/>
          <p:cNvGrpSpPr>
            <a:grpSpLocks/>
          </p:cNvGrpSpPr>
          <p:nvPr/>
        </p:nvGrpSpPr>
        <p:grpSpPr bwMode="auto">
          <a:xfrm>
            <a:off x="5181598" y="2739393"/>
            <a:ext cx="374650" cy="174625"/>
            <a:chOff x="377" y="2904"/>
            <a:chExt cx="154" cy="110"/>
          </a:xfrm>
        </p:grpSpPr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noFill/>
            <a:ln w="158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noFill/>
            <a:ln w="158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noFill/>
            <a:ln w="158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noFill/>
            <a:ln w="158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3387" r="8022"/>
          <a:stretch/>
        </p:blipFill>
        <p:spPr>
          <a:xfrm>
            <a:off x="8348296" y="76200"/>
            <a:ext cx="3738609" cy="2397760"/>
          </a:xfrm>
          <a:prstGeom prst="rect">
            <a:avLst/>
          </a:prstGeom>
        </p:spPr>
      </p:pic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84480" y="4690133"/>
            <a:ext cx="12156361" cy="1348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990033"/>
              </a:buClr>
              <a:buSzPct val="60000"/>
              <a:buNone/>
            </a:pPr>
            <a:r>
              <a:rPr lang="en-US" altLang="en-US" sz="1800" dirty="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TEMP </a:t>
            </a:r>
            <a:r>
              <a:rPr lang="en-US" alt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baseline="-25000" dirty="0">
                <a:solidFill>
                  <a:schemeClr val="tx2">
                    <a:lumMod val="40000"/>
                    <a:lumOff val="60000"/>
                  </a:schemeClr>
                </a:solidFill>
                <a:latin typeface="Symbol" panose="05050102010706020507" pitchFamily="18" charset="2"/>
              </a:rPr>
              <a:t></a:t>
            </a:r>
            <a:r>
              <a:rPr lang="en-US" altLang="en-US" sz="2400" baseline="-250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baseline="-25000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DeptName</a:t>
            </a:r>
            <a:r>
              <a:rPr lang="en-US" altLang="en-US" sz="2400" baseline="-25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2400" baseline="-25000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ManagerEmpID,ProjectName</a:t>
            </a:r>
            <a:r>
              <a:rPr lang="en-US" alt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(DEPARTMENT    </a:t>
            </a:r>
            <a:r>
              <a:rPr lang="en-US" altLang="en-US" sz="2400" baseline="-25000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DeptNumber</a:t>
            </a:r>
            <a:r>
              <a:rPr lang="en-US" altLang="en-US" sz="2400" baseline="-25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en-US" sz="2400" baseline="-25000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ManagingDeptNum</a:t>
            </a:r>
            <a:r>
              <a:rPr lang="en-US" alt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PROJECT</a:t>
            </a:r>
            <a:r>
              <a:rPr lang="en-US" alt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)</a:t>
            </a:r>
            <a:endParaRPr lang="en-US" altLang="en-US" sz="2400" dirty="0">
              <a:solidFill>
                <a:schemeClr val="tx2">
                  <a:lumMod val="40000"/>
                  <a:lumOff val="60000"/>
                </a:schemeClr>
              </a:solidFill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rgbClr val="990033"/>
              </a:buClr>
              <a:buSzPct val="60000"/>
              <a:buNone/>
            </a:pPr>
            <a:r>
              <a:rPr lang="en-US" alt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ANS</a:t>
            </a:r>
            <a:r>
              <a:rPr lang="en-US" alt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baseline="-25000" dirty="0">
                <a:solidFill>
                  <a:schemeClr val="tx2">
                    <a:lumMod val="40000"/>
                    <a:lumOff val="60000"/>
                  </a:schemeClr>
                </a:solidFill>
                <a:latin typeface="Symbol" panose="05050102010706020507" pitchFamily="18" charset="2"/>
              </a:rPr>
              <a:t></a:t>
            </a:r>
            <a:r>
              <a:rPr lang="en-US" altLang="en-US" sz="2400" baseline="-250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baseline="-25000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LastName</a:t>
            </a:r>
            <a:r>
              <a:rPr lang="en-US" altLang="en-US" sz="2400" baseline="-25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2400" baseline="-25000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DeptName</a:t>
            </a:r>
            <a:r>
              <a:rPr lang="en-US" altLang="en-US" sz="2400" baseline="-25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2400" baseline="-25000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ProjectName</a:t>
            </a:r>
            <a:r>
              <a:rPr lang="en-US" alt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(TEMP         </a:t>
            </a:r>
            <a:r>
              <a:rPr lang="en-US" altLang="en-US" sz="2400" baseline="-25000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ManagerEmpID</a:t>
            </a:r>
            <a:r>
              <a:rPr lang="en-US" altLang="en-US" sz="2400" baseline="-25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en-US" sz="2400" baseline="-25000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EmpID</a:t>
            </a:r>
            <a:r>
              <a:rPr lang="en-US" alt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  EMPLOYEE)</a:t>
            </a:r>
            <a:endParaRPr lang="en-US" altLang="en-US" sz="2400" dirty="0">
              <a:solidFill>
                <a:schemeClr val="tx2">
                  <a:lumMod val="40000"/>
                  <a:lumOff val="60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 </a:t>
            </a:r>
            <a:endParaRPr lang="en-US" altLang="en-US" sz="2400" dirty="0">
              <a:solidFill>
                <a:schemeClr val="tx2">
                  <a:lumMod val="40000"/>
                  <a:lumOff val="60000"/>
                </a:schemeClr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5" name="Group 10"/>
          <p:cNvGrpSpPr>
            <a:grpSpLocks/>
          </p:cNvGrpSpPr>
          <p:nvPr/>
        </p:nvGrpSpPr>
        <p:grpSpPr bwMode="auto">
          <a:xfrm>
            <a:off x="7583920" y="4864238"/>
            <a:ext cx="374650" cy="174625"/>
            <a:chOff x="377" y="2904"/>
            <a:chExt cx="154" cy="110"/>
          </a:xfrm>
        </p:grpSpPr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noFill/>
            <a:ln w="158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noFill/>
            <a:ln w="158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noFill/>
            <a:ln w="158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noFill/>
            <a:ln w="158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10"/>
          <p:cNvGrpSpPr>
            <a:grpSpLocks/>
          </p:cNvGrpSpPr>
          <p:nvPr/>
        </p:nvGrpSpPr>
        <p:grpSpPr bwMode="auto">
          <a:xfrm>
            <a:off x="5952171" y="5290888"/>
            <a:ext cx="374650" cy="174625"/>
            <a:chOff x="377" y="2904"/>
            <a:chExt cx="154" cy="110"/>
          </a:xfrm>
        </p:grpSpPr>
        <p:sp>
          <p:nvSpPr>
            <p:cNvPr id="21" name="Line 11"/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noFill/>
            <a:ln w="158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12"/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noFill/>
            <a:ln w="158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13"/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noFill/>
            <a:ln w="158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14"/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noFill/>
            <a:ln w="158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5296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Content Placeholder 2"/>
          <p:cNvSpPr>
            <a:spLocks noGrp="1"/>
          </p:cNvSpPr>
          <p:nvPr>
            <p:ph idx="1"/>
          </p:nvPr>
        </p:nvSpPr>
        <p:spPr>
          <a:xfrm>
            <a:off x="1344612" y="225425"/>
            <a:ext cx="9905999" cy="3541714"/>
          </a:xfrm>
        </p:spPr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en-US" altLang="en-US" b="1" dirty="0" smtClean="0">
                <a:latin typeface="Times New Roman" panose="02020603050405020304" pitchFamily="18" charset="0"/>
              </a:rPr>
              <a:t>QUESTION: Retrieve the names of employees who have no dependents.</a:t>
            </a:r>
          </a:p>
          <a:p>
            <a:endParaRPr lang="en-US" altLang="en-US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88893B67-6E4A-4B99-807E-07293524DCC4}" type="datetime1">
              <a:rPr lang="en-US" smtClean="0"/>
              <a:pPr>
                <a:defRPr/>
              </a:pPr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CS3319</a:t>
            </a:r>
            <a:endParaRPr lang="en-US"/>
          </a:p>
        </p:txBody>
      </p:sp>
      <p:sp>
        <p:nvSpPr>
          <p:cNvPr id="7885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D9AA934B-153B-485D-8A9C-53182CA10375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2400"/>
          </a:p>
        </p:txBody>
      </p:sp>
      <p:sp>
        <p:nvSpPr>
          <p:cNvPr id="78855" name="Rectangle 6"/>
          <p:cNvSpPr>
            <a:spLocks noChangeArrowheads="1"/>
          </p:cNvSpPr>
          <p:nvPr/>
        </p:nvSpPr>
        <p:spPr bwMode="auto">
          <a:xfrm>
            <a:off x="1017744" y="1312863"/>
            <a:ext cx="11174255" cy="1791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ALL_EMPS </a:t>
            </a:r>
            <a:r>
              <a:rPr lang="en-US" alt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baseline="-25000" dirty="0">
                <a:solidFill>
                  <a:schemeClr val="tx2">
                    <a:lumMod val="40000"/>
                    <a:lumOff val="60000"/>
                  </a:schemeClr>
                </a:solidFill>
                <a:latin typeface="Symbol" panose="05050102010706020507" pitchFamily="18" charset="2"/>
              </a:rPr>
              <a:t></a:t>
            </a:r>
            <a:r>
              <a:rPr lang="en-US" altLang="en-US" sz="2400" baseline="-250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baseline="-25000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EmpID</a:t>
            </a:r>
            <a:r>
              <a:rPr lang="en-US" alt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(EMPLOYEE</a:t>
            </a:r>
            <a:r>
              <a:rPr lang="en-US" alt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EMPS_WITH_DEPS(</a:t>
            </a:r>
            <a:r>
              <a:rPr lang="en-US" altLang="en-US" sz="2400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EmpID</a:t>
            </a:r>
            <a:r>
              <a:rPr lang="en-US" alt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) </a:t>
            </a:r>
            <a:r>
              <a:rPr lang="en-US" alt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baseline="-25000" dirty="0">
                <a:solidFill>
                  <a:schemeClr val="tx2">
                    <a:lumMod val="40000"/>
                    <a:lumOff val="60000"/>
                  </a:schemeClr>
                </a:solidFill>
                <a:latin typeface="Symbol" panose="05050102010706020507" pitchFamily="18" charset="2"/>
              </a:rPr>
              <a:t></a:t>
            </a:r>
            <a:r>
              <a:rPr lang="en-US" altLang="en-US" sz="2400" baseline="-250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 ESSN</a:t>
            </a:r>
            <a:r>
              <a:rPr lang="en-US" alt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(DEPENDENT)</a:t>
            </a:r>
          </a:p>
          <a:p>
            <a:pPr eaLnBrk="1" hangingPunct="1"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	EMPS_WITHOUT_DEPS </a:t>
            </a:r>
            <a:r>
              <a:rPr lang="en-US" alt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 (ALL_EMPS - EMPS_WITH_DEPS)</a:t>
            </a:r>
          </a:p>
          <a:p>
            <a:pPr eaLnBrk="1" hangingPunct="1"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	RESULT </a:t>
            </a:r>
            <a:r>
              <a:rPr lang="en-US" alt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Symbol" panose="05050102010706020507" pitchFamily="18" charset="2"/>
              </a:rPr>
              <a:t></a:t>
            </a:r>
            <a:r>
              <a:rPr lang="en-US" alt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 LNAME, FNAME (EMPS_WITHOUT_DEPS         EMPLOYEE)</a:t>
            </a:r>
          </a:p>
        </p:txBody>
      </p:sp>
      <p:grpSp>
        <p:nvGrpSpPr>
          <p:cNvPr id="78856" name="Group 10"/>
          <p:cNvGrpSpPr>
            <a:grpSpLocks/>
          </p:cNvGrpSpPr>
          <p:nvPr/>
        </p:nvGrpSpPr>
        <p:grpSpPr bwMode="auto">
          <a:xfrm>
            <a:off x="9190990" y="2781936"/>
            <a:ext cx="374650" cy="174625"/>
            <a:chOff x="377" y="2904"/>
            <a:chExt cx="154" cy="110"/>
          </a:xfrm>
        </p:grpSpPr>
        <p:sp>
          <p:nvSpPr>
            <p:cNvPr id="78858" name="Line 11"/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noFill/>
            <a:ln w="158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59" name="Line 12"/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noFill/>
            <a:ln w="158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60" name="Line 13"/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noFill/>
            <a:ln w="158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61" name="Line 14"/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noFill/>
            <a:ln w="158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t="3387" r="8022"/>
          <a:stretch/>
        </p:blipFill>
        <p:spPr>
          <a:xfrm>
            <a:off x="6725041" y="3310182"/>
            <a:ext cx="5306545" cy="340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20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Date Placeholder 1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549D2736-9936-44D9-AF78-F5DA76F32779}" type="datetime1">
              <a:rPr lang="en-US"/>
              <a:pPr>
                <a:defRPr/>
              </a:pPr>
              <a:t>7/27/2018</a:t>
            </a:fld>
            <a:endParaRPr lang="en-US"/>
          </a:p>
        </p:txBody>
      </p:sp>
      <p:sp>
        <p:nvSpPr>
          <p:cNvPr id="6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CS319</a:t>
            </a: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57602A4F-9F81-4205-82B6-1FDAF2EC6665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0901" name="Text Box 2"/>
          <p:cNvSpPr txBox="1">
            <a:spLocks noChangeArrowheads="1"/>
          </p:cNvSpPr>
          <p:nvPr/>
        </p:nvSpPr>
        <p:spPr bwMode="auto">
          <a:xfrm>
            <a:off x="2590800" y="152400"/>
            <a:ext cx="830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Use the following two tables to answer the following questions:</a:t>
            </a:r>
          </a:p>
        </p:txBody>
      </p:sp>
      <p:graphicFrame>
        <p:nvGraphicFramePr>
          <p:cNvPr id="103535" name="Group 111"/>
          <p:cNvGraphicFramePr>
            <a:graphicFrameLocks noGrp="1"/>
          </p:cNvGraphicFramePr>
          <p:nvPr/>
        </p:nvGraphicFramePr>
        <p:xfrm>
          <a:off x="2590800" y="990601"/>
          <a:ext cx="2743200" cy="2378075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56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6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z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6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33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6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6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0934" name="Text Box 49"/>
          <p:cNvSpPr txBox="1">
            <a:spLocks noChangeArrowheads="1"/>
          </p:cNvSpPr>
          <p:nvPr/>
        </p:nvSpPr>
        <p:spPr bwMode="auto">
          <a:xfrm>
            <a:off x="6019800" y="609600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Table BB:</a:t>
            </a:r>
          </a:p>
        </p:txBody>
      </p:sp>
      <p:sp>
        <p:nvSpPr>
          <p:cNvPr id="80935" name="Text Box 50"/>
          <p:cNvSpPr txBox="1">
            <a:spLocks noChangeArrowheads="1"/>
          </p:cNvSpPr>
          <p:nvPr/>
        </p:nvSpPr>
        <p:spPr bwMode="auto">
          <a:xfrm>
            <a:off x="2743200" y="609600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Table AA:</a:t>
            </a:r>
          </a:p>
        </p:txBody>
      </p:sp>
      <p:graphicFrame>
        <p:nvGraphicFramePr>
          <p:cNvPr id="103537" name="Group 113"/>
          <p:cNvGraphicFramePr>
            <a:graphicFrameLocks noGrp="1"/>
          </p:cNvGraphicFramePr>
          <p:nvPr/>
        </p:nvGraphicFramePr>
        <p:xfrm>
          <a:off x="6172200" y="990601"/>
          <a:ext cx="2057400" cy="19018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54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4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44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z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4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44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4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33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853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2D3FFA90-0748-48B9-9B6B-8101121034BD}" type="datetime1">
              <a:rPr lang="en-US"/>
              <a:pPr>
                <a:defRPr/>
              </a:pPr>
              <a:t>7/27/2018</a:t>
            </a:fld>
            <a:endParaRPr 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CS319</a:t>
            </a: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6389F49F-3E1D-43F7-99E6-1F8FE22B051F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1925" name="Text Box 2"/>
          <p:cNvSpPr txBox="1">
            <a:spLocks noChangeArrowheads="1"/>
          </p:cNvSpPr>
          <p:nvPr/>
        </p:nvSpPr>
        <p:spPr bwMode="auto">
          <a:xfrm>
            <a:off x="1513840" y="0"/>
            <a:ext cx="915416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QUESTION: How many attributes will the following query return?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AA         BB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QUESTION: How many tuples? List those tuples:</a:t>
            </a:r>
          </a:p>
        </p:txBody>
      </p:sp>
      <p:grpSp>
        <p:nvGrpSpPr>
          <p:cNvPr id="81926" name="Group 5"/>
          <p:cNvGrpSpPr>
            <a:grpSpLocks/>
          </p:cNvGrpSpPr>
          <p:nvPr/>
        </p:nvGrpSpPr>
        <p:grpSpPr bwMode="auto">
          <a:xfrm>
            <a:off x="2159000" y="632430"/>
            <a:ext cx="457200" cy="304800"/>
            <a:chOff x="1728" y="3120"/>
            <a:chExt cx="576" cy="384"/>
          </a:xfrm>
        </p:grpSpPr>
        <p:sp>
          <p:nvSpPr>
            <p:cNvPr id="81980" name="AutoShape 3"/>
            <p:cNvSpPr>
              <a:spLocks noChangeArrowheads="1"/>
            </p:cNvSpPr>
            <p:nvPr/>
          </p:nvSpPr>
          <p:spPr bwMode="auto">
            <a:xfrm rot="-5400000">
              <a:off x="1968" y="3168"/>
              <a:ext cx="384" cy="288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FFCC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81" name="AutoShape 4"/>
            <p:cNvSpPr>
              <a:spLocks noChangeArrowheads="1"/>
            </p:cNvSpPr>
            <p:nvPr/>
          </p:nvSpPr>
          <p:spPr bwMode="auto">
            <a:xfrm rot="5400000" flipH="1">
              <a:off x="1680" y="3168"/>
              <a:ext cx="384" cy="288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FFCC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endParaRPr>
            </a:p>
          </p:txBody>
        </p:sp>
      </p:grpSp>
      <p:pic>
        <p:nvPicPr>
          <p:cNvPr id="8192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231" y="423934"/>
            <a:ext cx="3305047" cy="1573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157564"/>
              </p:ext>
            </p:extLst>
          </p:nvPr>
        </p:nvGraphicFramePr>
        <p:xfrm>
          <a:off x="2077720" y="2385379"/>
          <a:ext cx="6096000" cy="2224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92787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9225611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2864476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887353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6832897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0201008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122303709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22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y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z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44</a:t>
                      </a:r>
                      <a:endParaRPr lang="en-US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219649883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33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x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x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44</a:t>
                      </a:r>
                      <a:endParaRPr lang="en-US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3338128048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33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x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x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33</a:t>
                      </a:r>
                      <a:endParaRPr lang="en-US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508169729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11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x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44</a:t>
                      </a:r>
                      <a:endParaRPr lang="en-US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2310847339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11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x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33</a:t>
                      </a:r>
                      <a:endParaRPr lang="en-US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399516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604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E1D22DDB-9914-4B4D-9836-EAE010DB1E7B}" type="datetime1">
              <a:rPr lang="en-US"/>
              <a:pPr>
                <a:defRPr/>
              </a:pPr>
              <a:t>7/27/2018</a:t>
            </a:fld>
            <a:endParaRPr 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CS319</a:t>
            </a: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A2F34ACE-5702-44D5-9BCC-19095D567E4D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2949" name="Text Box 6"/>
          <p:cNvSpPr txBox="1">
            <a:spLocks noChangeArrowheads="1"/>
          </p:cNvSpPr>
          <p:nvPr/>
        </p:nvSpPr>
        <p:spPr bwMode="auto">
          <a:xfrm>
            <a:off x="1361440" y="228600"/>
            <a:ext cx="930656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QUESTION: How many attributes will the following query return?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AA         </a:t>
            </a:r>
            <a:r>
              <a:rPr lang="en-US" altLang="en-US" sz="2400" b="1" baseline="-250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C=D</a:t>
            </a:r>
            <a:r>
              <a:rPr lang="en-US" altLang="en-US" sz="2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BB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QUESTION: How many tuples? List those tuples:</a:t>
            </a:r>
          </a:p>
        </p:txBody>
      </p:sp>
      <p:grpSp>
        <p:nvGrpSpPr>
          <p:cNvPr id="82950" name="Group 7"/>
          <p:cNvGrpSpPr>
            <a:grpSpLocks/>
          </p:cNvGrpSpPr>
          <p:nvPr/>
        </p:nvGrpSpPr>
        <p:grpSpPr bwMode="auto">
          <a:xfrm>
            <a:off x="1960880" y="861030"/>
            <a:ext cx="457200" cy="304800"/>
            <a:chOff x="1728" y="3120"/>
            <a:chExt cx="576" cy="384"/>
          </a:xfrm>
        </p:grpSpPr>
        <p:sp>
          <p:nvSpPr>
            <p:cNvPr id="83003" name="AutoShape 8"/>
            <p:cNvSpPr>
              <a:spLocks noChangeArrowheads="1"/>
            </p:cNvSpPr>
            <p:nvPr/>
          </p:nvSpPr>
          <p:spPr bwMode="auto">
            <a:xfrm rot="-5400000">
              <a:off x="1968" y="3168"/>
              <a:ext cx="384" cy="288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FFCC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3004" name="AutoShape 9"/>
            <p:cNvSpPr>
              <a:spLocks noChangeArrowheads="1"/>
            </p:cNvSpPr>
            <p:nvPr/>
          </p:nvSpPr>
          <p:spPr bwMode="auto">
            <a:xfrm rot="5400000" flipH="1">
              <a:off x="1680" y="3168"/>
              <a:ext cx="384" cy="288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FFCC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pic>
        <p:nvPicPr>
          <p:cNvPr id="8295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848" y="690880"/>
            <a:ext cx="3349752" cy="1595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971800" y="3157538"/>
          <a:ext cx="6095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927879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59225611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72864476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88873534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36832897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6020100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453712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AA.D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BB.D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303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649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128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169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847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660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1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29CD18E7-076F-4304-8485-9749345295F6}" type="datetime1">
              <a:rPr lang="en-US"/>
              <a:pPr>
                <a:defRPr/>
              </a:pPr>
              <a:t>7/27/2018</a:t>
            </a:fld>
            <a:endParaRPr lang="en-US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CS319</a:t>
            </a: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2B1DFD5A-F500-4C10-8D97-2C66DD80902D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3973" name="Text Box 2"/>
          <p:cNvSpPr txBox="1">
            <a:spLocks noChangeArrowheads="1"/>
          </p:cNvSpPr>
          <p:nvPr/>
        </p:nvSpPr>
        <p:spPr bwMode="auto">
          <a:xfrm>
            <a:off x="1463040" y="152401"/>
            <a:ext cx="905256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QUESTION: How many attributes will the following query return?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AA             BB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QUESTION: How many tuples? List those tuples: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400" b="1" dirty="0">
              <a:solidFill>
                <a:schemeClr val="tx2">
                  <a:lumMod val="40000"/>
                  <a:lumOff val="60000"/>
                </a:schemeClr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83974" name="Group 9"/>
          <p:cNvGrpSpPr>
            <a:grpSpLocks/>
          </p:cNvGrpSpPr>
          <p:nvPr/>
        </p:nvGrpSpPr>
        <p:grpSpPr bwMode="auto">
          <a:xfrm>
            <a:off x="2174240" y="787400"/>
            <a:ext cx="762000" cy="304800"/>
            <a:chOff x="1248" y="2688"/>
            <a:chExt cx="480" cy="192"/>
          </a:xfrm>
        </p:grpSpPr>
        <p:grpSp>
          <p:nvGrpSpPr>
            <p:cNvPr id="84028" name="Group 3"/>
            <p:cNvGrpSpPr>
              <a:grpSpLocks/>
            </p:cNvGrpSpPr>
            <p:nvPr/>
          </p:nvGrpSpPr>
          <p:grpSpPr bwMode="auto">
            <a:xfrm>
              <a:off x="1248" y="2688"/>
              <a:ext cx="288" cy="192"/>
              <a:chOff x="1728" y="3120"/>
              <a:chExt cx="576" cy="384"/>
            </a:xfrm>
          </p:grpSpPr>
          <p:sp>
            <p:nvSpPr>
              <p:cNvPr id="84031" name="AutoShape 4"/>
              <p:cNvSpPr>
                <a:spLocks noChangeArrowheads="1"/>
              </p:cNvSpPr>
              <p:nvPr/>
            </p:nvSpPr>
            <p:spPr bwMode="auto">
              <a:xfrm rot="-5400000">
                <a:off x="1968" y="3168"/>
                <a:ext cx="384" cy="288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rgbClr val="FFCC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tx2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4032" name="AutoShape 5"/>
              <p:cNvSpPr>
                <a:spLocks noChangeArrowheads="1"/>
              </p:cNvSpPr>
              <p:nvPr/>
            </p:nvSpPr>
            <p:spPr bwMode="auto">
              <a:xfrm rot="5400000" flipH="1">
                <a:off x="1680" y="3168"/>
                <a:ext cx="384" cy="288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rgbClr val="FFCC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tx2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84029" name="Line 6"/>
            <p:cNvSpPr>
              <a:spLocks noChangeShapeType="1"/>
            </p:cNvSpPr>
            <p:nvPr/>
          </p:nvSpPr>
          <p:spPr bwMode="auto">
            <a:xfrm>
              <a:off x="1536" y="2880"/>
              <a:ext cx="192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84030" name="Line 8"/>
            <p:cNvSpPr>
              <a:spLocks noChangeShapeType="1"/>
            </p:cNvSpPr>
            <p:nvPr/>
          </p:nvSpPr>
          <p:spPr bwMode="auto">
            <a:xfrm>
              <a:off x="1536" y="2688"/>
              <a:ext cx="192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pic>
        <p:nvPicPr>
          <p:cNvPr id="8397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032" y="621883"/>
            <a:ext cx="3473768" cy="165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971800" y="3157539"/>
          <a:ext cx="6096000" cy="2224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92787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9225611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2864476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887353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6832897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0201008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122303709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22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y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z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44</a:t>
                      </a:r>
                      <a:endParaRPr lang="en-US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219649883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33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x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x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44</a:t>
                      </a:r>
                      <a:endParaRPr lang="en-US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3338128048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33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x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x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33</a:t>
                      </a:r>
                      <a:endParaRPr lang="en-US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508169729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11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x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44</a:t>
                      </a:r>
                      <a:endParaRPr lang="en-US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2310847339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11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x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33</a:t>
                      </a:r>
                      <a:endParaRPr lang="en-US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399516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000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19908</TotalTime>
  <Words>603</Words>
  <Application>Microsoft Office PowerPoint</Application>
  <PresentationFormat>Widescreen</PresentationFormat>
  <Paragraphs>314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Gill Sans MT</vt:lpstr>
      <vt:lpstr>Symbol</vt:lpstr>
      <vt:lpstr>Times New Roman</vt:lpstr>
      <vt:lpstr>Trebuchet MS</vt:lpstr>
      <vt:lpstr>Tw Cen MT</vt:lpstr>
      <vt:lpstr>Wingdings</vt:lpstr>
      <vt:lpstr>Wingdings 2</vt:lpstr>
      <vt:lpstr>Circuit</vt:lpstr>
      <vt:lpstr>Week 4</vt:lpstr>
      <vt:lpstr>Student Objectives</vt:lpstr>
      <vt:lpstr>Summary of Operations</vt:lpstr>
      <vt:lpstr>Final Review 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Interesting Project – Relational Algebra Interpreter</vt:lpstr>
    </vt:vector>
  </TitlesOfParts>
  <Company>UWO CSD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K. Reid</dc:creator>
  <cp:lastModifiedBy>Laura K. Reid</cp:lastModifiedBy>
  <cp:revision>249</cp:revision>
  <dcterms:created xsi:type="dcterms:W3CDTF">2018-03-21T22:41:40Z</dcterms:created>
  <dcterms:modified xsi:type="dcterms:W3CDTF">2018-07-27T20:31:14Z</dcterms:modified>
</cp:coreProperties>
</file>