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7" r:id="rId2"/>
    <p:sldId id="265" r:id="rId3"/>
    <p:sldId id="430" r:id="rId4"/>
    <p:sldId id="424" r:id="rId5"/>
    <p:sldId id="425" r:id="rId6"/>
    <p:sldId id="426" r:id="rId7"/>
    <p:sldId id="427" r:id="rId8"/>
    <p:sldId id="428" r:id="rId9"/>
    <p:sldId id="4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THE relational algebra Binary operation </a:t>
            </a:r>
            <a:r>
              <a:rPr lang="en-US" dirty="0" smtClean="0"/>
              <a:t>of Cartesian Product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762" y="6208223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6700" y="641497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153" y="1884362"/>
            <a:ext cx="10608886" cy="39989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a relational algebra expression that uses </a:t>
            </a:r>
            <a:r>
              <a:rPr lang="en-US" dirty="0" smtClean="0"/>
              <a:t>CARTESIAN PRODUCT </a:t>
            </a:r>
            <a:r>
              <a:rPr lang="en-US" dirty="0" smtClean="0"/>
              <a:t>given two tables and a query.</a:t>
            </a:r>
          </a:p>
          <a:p>
            <a:pPr lvl="1"/>
            <a:r>
              <a:rPr lang="en-US" dirty="0" smtClean="0"/>
              <a:t>Given 2 tables and a </a:t>
            </a:r>
            <a:r>
              <a:rPr lang="en-US" dirty="0" smtClean="0"/>
              <a:t>CARTESIAN PRODUCT </a:t>
            </a:r>
            <a:r>
              <a:rPr lang="en-US" dirty="0" smtClean="0"/>
              <a:t>relational algebra expression, show the new table that would be returned once the expression is performed.</a:t>
            </a:r>
            <a:endParaRPr lang="en-US" dirty="0"/>
          </a:p>
          <a:p>
            <a:pPr lvl="1"/>
            <a:r>
              <a:rPr lang="en-US" dirty="0" smtClean="0"/>
              <a:t>Determin</a:t>
            </a:r>
            <a:r>
              <a:rPr lang="en-US" dirty="0" smtClean="0"/>
              <a:t>e how many attributes/columns will be in the resulting table when two tables are CARTESIAN PRODUCTED together.</a:t>
            </a:r>
          </a:p>
          <a:p>
            <a:pPr lvl="1"/>
            <a:r>
              <a:rPr lang="en-US" dirty="0"/>
              <a:t>Determine how many </a:t>
            </a:r>
            <a:r>
              <a:rPr lang="en-US" dirty="0" smtClean="0"/>
              <a:t>row </a:t>
            </a:r>
            <a:r>
              <a:rPr lang="en-US" dirty="0"/>
              <a:t>will be in the resulting table when two tables are CARTESIAN PRODUCTED together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Identify patterns in a CARTESIAN PRODUCT resulting table will help determine the answer to queries.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27" y="-86202"/>
            <a:ext cx="9905998" cy="983774"/>
          </a:xfrm>
        </p:spPr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68" y="681800"/>
            <a:ext cx="10441246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Creates a new table from the given 2 tables where every row in the new table is a match of each row from each table.</a:t>
            </a:r>
          </a:p>
          <a:p>
            <a:r>
              <a:rPr lang="en-US" dirty="0" smtClean="0"/>
              <a:t>The new table will have all the attributes of the first</a:t>
            </a:r>
            <a:br>
              <a:rPr lang="en-US" dirty="0" smtClean="0"/>
            </a:br>
            <a:r>
              <a:rPr lang="en-US" dirty="0" smtClean="0"/>
              <a:t>table AND all the attributes of the second table</a:t>
            </a:r>
            <a:endParaRPr lang="en-US" dirty="0"/>
          </a:p>
          <a:p>
            <a:r>
              <a:rPr lang="en-US" dirty="0" smtClean="0"/>
              <a:t>The new table’s number of rows will equal first table’s number </a:t>
            </a:r>
            <a:br>
              <a:rPr lang="en-US" dirty="0" smtClean="0"/>
            </a:br>
            <a:r>
              <a:rPr lang="en-US" dirty="0" smtClean="0"/>
              <a:t>of rows * the second  table’s number of rows.</a:t>
            </a:r>
          </a:p>
          <a:p>
            <a:r>
              <a:rPr lang="en-US" dirty="0" smtClean="0"/>
              <a:t>Symbol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X</a:t>
            </a:r>
            <a:endParaRPr lang="en-US" sz="4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Example Expression: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Table1 X Table2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52966" y="4120070"/>
            <a:ext cx="325120" cy="944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7000" y="5048545"/>
            <a:ext cx="207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for Cartesian Product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37925" y="4191190"/>
            <a:ext cx="213359" cy="873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3127" y="5048545"/>
            <a:ext cx="230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Table Name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621215" y="4120070"/>
            <a:ext cx="648495" cy="1088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1482" y="493341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Table Name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75800"/>
              </p:ext>
            </p:extLst>
          </p:nvPr>
        </p:nvGraphicFramePr>
        <p:xfrm>
          <a:off x="343268" y="4120070"/>
          <a:ext cx="10704144" cy="265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82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68033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216037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  <a:gridCol w="1200607">
                  <a:extLst>
                    <a:ext uri="{9D8B030D-6E8A-4147-A177-3AD203B41FA5}">
                      <a16:colId xmlns:a16="http://schemas.microsoft.com/office/drawing/2014/main" val="1337824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00406378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994084860"/>
                    </a:ext>
                  </a:extLst>
                </a:gridCol>
                <a:gridCol w="1890712">
                  <a:extLst>
                    <a:ext uri="{9D8B030D-6E8A-4147-A177-3AD203B41FA5}">
                      <a16:colId xmlns:a16="http://schemas.microsoft.com/office/drawing/2014/main" val="2182816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Table2.ID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Table2.FirstName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Table2.LastName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Table2.Age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909"/>
                  </a:ext>
                </a:extLst>
              </a:tr>
              <a:tr h="433512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7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5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8936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9711" y="38218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376161" y="1387982"/>
            <a:ext cx="144489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Table1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67056"/>
              </p:ext>
            </p:extLst>
          </p:nvPr>
        </p:nvGraphicFramePr>
        <p:xfrm>
          <a:off x="7452360" y="2871301"/>
          <a:ext cx="4450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376161" y="2573325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Table2</a:t>
            </a:r>
            <a:endParaRPr lang="en-US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97652"/>
              </p:ext>
            </p:extLst>
          </p:nvPr>
        </p:nvGraphicFramePr>
        <p:xfrm>
          <a:off x="7470735" y="1148895"/>
          <a:ext cx="445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7394536" y="862563"/>
            <a:ext cx="144489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83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AFF7C25-2596-45C8-8CF4-110B60432607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676DB59-61A6-463A-B0D7-1D3B313D76C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24057" name="Group 153"/>
          <p:cNvGraphicFramePr>
            <a:graphicFrameLocks noGrp="1"/>
          </p:cNvGraphicFramePr>
          <p:nvPr/>
        </p:nvGraphicFramePr>
        <p:xfrm>
          <a:off x="2819400" y="990601"/>
          <a:ext cx="2590800" cy="142716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3971" name="Group 67"/>
          <p:cNvGraphicFramePr>
            <a:graphicFrameLocks noGrp="1"/>
          </p:cNvGraphicFramePr>
          <p:nvPr/>
        </p:nvGraphicFramePr>
        <p:xfrm>
          <a:off x="6553200" y="838201"/>
          <a:ext cx="1905000" cy="1901840"/>
        </p:xfrm>
        <a:graphic>
          <a:graphicData uri="http://schemas.openxmlformats.org/drawingml/2006/table">
            <a:tbl>
              <a:tblPr/>
              <a:tblGrid>
                <a:gridCol w="105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Horse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20" name="Text Box 65"/>
          <p:cNvSpPr txBox="1">
            <a:spLocks noChangeArrowheads="1"/>
          </p:cNvSpPr>
          <p:nvPr/>
        </p:nvSpPr>
        <p:spPr bwMode="auto">
          <a:xfrm>
            <a:off x="2667000" y="609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Table AA:</a:t>
            </a:r>
          </a:p>
        </p:txBody>
      </p:sp>
      <p:sp>
        <p:nvSpPr>
          <p:cNvPr id="46121" name="Text Box 66"/>
          <p:cNvSpPr txBox="1">
            <a:spLocks noChangeArrowheads="1"/>
          </p:cNvSpPr>
          <p:nvPr/>
        </p:nvSpPr>
        <p:spPr bwMode="auto">
          <a:xfrm>
            <a:off x="6400800" y="457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Table BB:</a:t>
            </a:r>
          </a:p>
        </p:txBody>
      </p:sp>
      <p:graphicFrame>
        <p:nvGraphicFramePr>
          <p:cNvPr id="124054" name="Group 150"/>
          <p:cNvGraphicFramePr>
            <a:graphicFrameLocks noGrp="1"/>
          </p:cNvGraphicFramePr>
          <p:nvPr/>
        </p:nvGraphicFramePr>
        <p:xfrm>
          <a:off x="3505200" y="3200400"/>
          <a:ext cx="4648200" cy="3328990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AA.A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BB.A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Horse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Horse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72" name="Text Box 151"/>
          <p:cNvSpPr txBox="1">
            <a:spLocks noChangeArrowheads="1"/>
          </p:cNvSpPr>
          <p:nvPr/>
        </p:nvSpPr>
        <p:spPr bwMode="auto">
          <a:xfrm>
            <a:off x="3505200" y="2819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AA </a:t>
            </a:r>
            <a:r>
              <a:rPr lang="en-US" altLang="en-US" sz="2400" b="1" dirty="0">
                <a:latin typeface="Arial" panose="020B0604020202020204" pitchFamily="34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</a:rPr>
              <a:t> BB</a:t>
            </a:r>
          </a:p>
        </p:txBody>
      </p:sp>
      <p:sp>
        <p:nvSpPr>
          <p:cNvPr id="46173" name="Text Box 155"/>
          <p:cNvSpPr txBox="1">
            <a:spLocks noChangeArrowheads="1"/>
          </p:cNvSpPr>
          <p:nvPr/>
        </p:nvSpPr>
        <p:spPr bwMode="auto">
          <a:xfrm>
            <a:off x="2590800" y="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Example of Cartesian Product:</a:t>
            </a:r>
          </a:p>
        </p:txBody>
      </p:sp>
    </p:spTree>
    <p:extLst>
      <p:ext uri="{BB962C8B-B14F-4D97-AF65-F5344CB8AC3E}">
        <p14:creationId xmlns:p14="http://schemas.microsoft.com/office/powerpoint/2010/main" val="163967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5513107-D6A0-408C-A406-30074EB2DF00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17AFBFB-32B1-402A-B017-D57E1A09B69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09" name="Text Box 2"/>
          <p:cNvSpPr txBox="1">
            <a:spLocks noChangeArrowheads="1"/>
          </p:cNvSpPr>
          <p:nvPr/>
        </p:nvSpPr>
        <p:spPr bwMode="auto">
          <a:xfrm>
            <a:off x="2743200" y="1524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Department </a:t>
            </a:r>
            <a:r>
              <a:rPr lang="en-US" altLang="en-US" sz="2400" b="1" dirty="0">
                <a:latin typeface="Arial Black" panose="020B0A04020102020204" pitchFamily="34" charset="0"/>
              </a:rPr>
              <a:t>X</a:t>
            </a:r>
            <a:r>
              <a:rPr lang="en-US" altLang="en-US" sz="2400" b="1" dirty="0">
                <a:latin typeface="Times New Roman" panose="02020603050405020304" pitchFamily="18" charset="0"/>
              </a:rPr>
              <a:t> Project: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2514600" y="5257800"/>
            <a:ext cx="6858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QUESTION: How many tuples are above</a:t>
            </a:r>
            <a:r>
              <a:rPr lang="en-US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How many columns/attributes are there?</a:t>
            </a:r>
            <a:endParaRPr lang="en-US" altLang="en-US" sz="24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Where did </a:t>
            </a:r>
            <a:r>
              <a:rPr lang="en-US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those numbers 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come from?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583" y="596663"/>
            <a:ext cx="9091749" cy="474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85" y="596663"/>
            <a:ext cx="10083714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FDF11C6F-09F2-4DF1-A76C-1D70DB7F5584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348C59E-5E2B-4DB8-9C41-12921BAB93B8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287971" y="129819"/>
            <a:ext cx="106172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QUESTION: What would the following relational algebra expression result in?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 (</a:t>
            </a:r>
            <a:r>
              <a:rPr lang="en-US" alt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LastName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FN)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π </a:t>
            </a:r>
            <a:r>
              <a:rPr lang="en-US" alt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LastName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FirstName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(σ </a:t>
            </a:r>
            <a:r>
              <a:rPr lang="en-US" altLang="en-US" sz="24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EmpID</a:t>
            </a:r>
            <a:r>
              <a:rPr lang="en-US" alt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&gt; 4 (Employee))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 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π </a:t>
            </a:r>
            <a:r>
              <a:rPr lang="en-US" alt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FirstName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Salary, Sex (σ Sex = “M” (Employee))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Result 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Temp1 X Temp2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45809"/>
              </p:ext>
            </p:extLst>
          </p:nvPr>
        </p:nvGraphicFramePr>
        <p:xfrm>
          <a:off x="60372" y="3071062"/>
          <a:ext cx="23571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54">
                  <a:extLst>
                    <a:ext uri="{9D8B030D-6E8A-4147-A177-3AD203B41FA5}">
                      <a16:colId xmlns:a16="http://schemas.microsoft.com/office/drawing/2014/main" val="2274892359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val="1432774583"/>
                    </a:ext>
                  </a:extLst>
                </a:gridCol>
              </a:tblGrid>
              <a:tr h="352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3890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29281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2388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6282" r="15782"/>
          <a:stretch/>
        </p:blipFill>
        <p:spPr>
          <a:xfrm>
            <a:off x="3304168" y="2668270"/>
            <a:ext cx="7102998" cy="1736403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74395"/>
              </p:ext>
            </p:extLst>
          </p:nvPr>
        </p:nvGraphicFramePr>
        <p:xfrm>
          <a:off x="133530" y="4556807"/>
          <a:ext cx="27098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84">
                  <a:extLst>
                    <a:ext uri="{9D8B030D-6E8A-4147-A177-3AD203B41FA5}">
                      <a16:colId xmlns:a16="http://schemas.microsoft.com/office/drawing/2014/main" val="2274892359"/>
                    </a:ext>
                  </a:extLst>
                </a:gridCol>
                <a:gridCol w="864163">
                  <a:extLst>
                    <a:ext uri="{9D8B030D-6E8A-4147-A177-3AD203B41FA5}">
                      <a16:colId xmlns:a16="http://schemas.microsoft.com/office/drawing/2014/main" val="1432774583"/>
                    </a:ext>
                  </a:extLst>
                </a:gridCol>
                <a:gridCol w="582568">
                  <a:extLst>
                    <a:ext uri="{9D8B030D-6E8A-4147-A177-3AD203B41FA5}">
                      <a16:colId xmlns:a16="http://schemas.microsoft.com/office/drawing/2014/main" val="98358607"/>
                    </a:ext>
                  </a:extLst>
                </a:gridCol>
              </a:tblGrid>
              <a:tr h="1980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23890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629281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Waylan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23888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r>
                        <a:rPr lang="en-US" dirty="0" smtClean="0"/>
                        <a:t>Monty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3453"/>
                  </a:ext>
                </a:extLst>
              </a:tr>
              <a:tr h="352003"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0435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2747844"/>
            <a:ext cx="98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372" y="4238636"/>
            <a:ext cx="98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16080" y="4607968"/>
            <a:ext cx="98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68" y="4496981"/>
            <a:ext cx="4760197" cy="23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3D78D1B-38D3-4004-9AC2-B35A09FC5D43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F703B33-3207-43C9-BB29-33DFDCD5E38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852940" y="0"/>
            <a:ext cx="106299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QUESTION: What would the following relational algebra expression result in?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π </a:t>
            </a:r>
            <a:r>
              <a:rPr lang="en-US" alt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DeptName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ManagerEmpID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(Department)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LastName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FirstName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EmpID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(Employee)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Result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 X Temp1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6" y="1785104"/>
            <a:ext cx="3440335" cy="1208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245" y="611003"/>
            <a:ext cx="3339973" cy="1839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261" y="2562259"/>
            <a:ext cx="6028571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878B89D-D140-4AEF-BA8B-161A0AB2303C}" type="datetime1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71210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0EBBB0B-3EE8-4F34-8F6E-2B8119CC74E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801777" y="-88774"/>
            <a:ext cx="96393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QUESTION: Do you notice any patterns in the resulting relationship (Hint: Look for attributes that are equal)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dirty="0" smtClean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QUESTION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: Suppose I asked you to give me the name of the managers of the 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departments and their department names,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how could you use the above result to answer my query (question)?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50" y="263195"/>
            <a:ext cx="6028571" cy="42285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12265" y="1907176"/>
            <a:ext cx="5841336" cy="2002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9522" y="2877654"/>
            <a:ext cx="5841336" cy="2002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9522" y="3245704"/>
            <a:ext cx="5841336" cy="2002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09509" y="2007324"/>
            <a:ext cx="500681" cy="34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070008" y="2018573"/>
            <a:ext cx="500681" cy="34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409509" y="2982281"/>
            <a:ext cx="500681" cy="34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70008" y="2993530"/>
            <a:ext cx="500681" cy="34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409509" y="3435458"/>
            <a:ext cx="500681" cy="34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070008" y="3446707"/>
            <a:ext cx="500681" cy="3478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67246" y="5305754"/>
            <a:ext cx="9292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0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FirstName,LastName</a:t>
            </a:r>
            <a:r>
              <a:rPr lang="en-US" altLang="en-US" sz="20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EmpID</a:t>
            </a:r>
            <a:r>
              <a:rPr lang="en-US" altLang="en-US" sz="20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(Employee)</a:t>
            </a:r>
            <a:b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baseline="-25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0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DeptName,ManagerEmpID</a:t>
            </a:r>
            <a:r>
              <a:rPr lang="en-US" altLang="en-US" sz="20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(Department)</a:t>
            </a:r>
            <a:b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Temp3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(Temp1 X Temp2)</a:t>
            </a:r>
            <a:b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ANSWER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baseline="-25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000" b="1" baseline="-25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FirstName,LastName</a:t>
            </a:r>
            <a:r>
              <a:rPr lang="en-US" altLang="en-US" sz="2000" b="1" baseline="-25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DeptName</a:t>
            </a:r>
            <a:r>
              <a:rPr lang="en-US" altLang="en-US" sz="20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σEmpID</a:t>
            </a:r>
            <a:r>
              <a:rPr lang="en-US" altLang="en-US" sz="2000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=</a:t>
            </a:r>
            <a:r>
              <a:rPr lang="en-US" altLang="en-US" sz="2000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ManagerEmpID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 Temp3))</a:t>
            </a:r>
            <a:endParaRPr lang="en-US" alt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27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-203094"/>
            <a:ext cx="9905998" cy="1478570"/>
          </a:xfrm>
        </p:spPr>
        <p:txBody>
          <a:bodyPr/>
          <a:lstStyle/>
          <a:p>
            <a:r>
              <a:rPr lang="en-US" dirty="0" smtClean="0"/>
              <a:t>The power of Cartesian Product!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1" y="717214"/>
            <a:ext cx="9905999" cy="3541714"/>
          </a:xfrm>
        </p:spPr>
        <p:txBody>
          <a:bodyPr/>
          <a:lstStyle/>
          <a:p>
            <a:r>
              <a:rPr lang="en-US" dirty="0" smtClean="0"/>
              <a:t>If you use a Cartesian Product WITH a Selection (and some Projections to limit down the number of attributes), you can join your tables together to figure out things like:</a:t>
            </a:r>
          </a:p>
          <a:p>
            <a:pPr lvl="1"/>
            <a:r>
              <a:rPr lang="en-US" dirty="0" smtClean="0"/>
              <a:t>Who is managing the departments?</a:t>
            </a:r>
          </a:p>
          <a:p>
            <a:pPr lvl="1"/>
            <a:r>
              <a:rPr lang="en-US" dirty="0" smtClean="0"/>
              <a:t>What are the names of the projects that Homer work on, and for how long on each?</a:t>
            </a:r>
          </a:p>
          <a:p>
            <a:pPr lvl="1"/>
            <a:r>
              <a:rPr lang="en-US" dirty="0" smtClean="0"/>
              <a:t>What projects are managed by the “Head Office” Department?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75057" y="6463029"/>
            <a:ext cx="6239309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9566" y="4713064"/>
            <a:ext cx="106767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This is how you would answer the second query above 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i="1" dirty="0"/>
              <a:t>What are the names of the projects that Homer work on, and for how long on each?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Temp11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0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EmpID</a:t>
            </a:r>
            <a:r>
              <a:rPr lang="en-US" altLang="en-US" sz="20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σFirstName</a:t>
            </a:r>
            <a:r>
              <a:rPr lang="en-US" altLang="en-US" sz="2000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=“Homer”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 Employee)</a:t>
            </a:r>
            <a:b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Temp22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(Temp1 X </a:t>
            </a:r>
            <a:r>
              <a:rPr lang="en-US" altLang="en-US" sz="20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WorksOn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X Project)</a:t>
            </a:r>
            <a:b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ANSWER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baseline="-25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0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Project.ProjectName,Hours</a:t>
            </a:r>
            <a:r>
              <a:rPr lang="en-US" altLang="en-US" sz="20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σ(</a:t>
            </a:r>
            <a:r>
              <a:rPr lang="en-US" altLang="en-US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EmpID</a:t>
            </a:r>
            <a:r>
              <a:rPr lang="en-US" altLang="en-US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=</a:t>
            </a:r>
            <a:r>
              <a:rPr lang="en-US" altLang="en-US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EmpSSNum</a:t>
            </a:r>
            <a:r>
              <a:rPr lang="en-US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AND </a:t>
            </a:r>
            <a:r>
              <a:rPr lang="en-US" altLang="en-US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WorksOn.ProjectNum</a:t>
            </a:r>
            <a:r>
              <a:rPr lang="en-US" altLang="en-US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=</a:t>
            </a:r>
            <a:r>
              <a:rPr lang="en-US" altLang="en-US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Project.ProjectNum</a:t>
            </a:r>
            <a:r>
              <a:rPr lang="en-US" altLang="en-US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en-US" altLang="en-US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(Temp22))</a:t>
            </a:r>
            <a:endParaRPr lang="en-US" alt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838" t="3714" r="6501" b="3436"/>
          <a:stretch/>
        </p:blipFill>
        <p:spPr>
          <a:xfrm>
            <a:off x="953719" y="38945"/>
            <a:ext cx="7323908" cy="457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272" r="13188" b="5419"/>
          <a:stretch/>
        </p:blipFill>
        <p:spPr>
          <a:xfrm>
            <a:off x="3954084" y="7711"/>
            <a:ext cx="7170492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20030</TotalTime>
  <Words>666</Words>
  <Application>Microsoft Office PowerPoint</Application>
  <PresentationFormat>Widescreen</PresentationFormat>
  <Paragraphs>242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Trebuchet MS</vt:lpstr>
      <vt:lpstr>Tw Cen MT</vt:lpstr>
      <vt:lpstr>Wingdings</vt:lpstr>
      <vt:lpstr>Circuit</vt:lpstr>
      <vt:lpstr>Week 4</vt:lpstr>
      <vt:lpstr>Student Objectives</vt:lpstr>
      <vt:lpstr>Cartesian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power of Cartesian Product! 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239</cp:revision>
  <dcterms:created xsi:type="dcterms:W3CDTF">2018-03-21T22:41:40Z</dcterms:created>
  <dcterms:modified xsi:type="dcterms:W3CDTF">2018-07-23T16:08:58Z</dcterms:modified>
</cp:coreProperties>
</file>