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7" r:id="rId2"/>
    <p:sldId id="265" r:id="rId3"/>
    <p:sldId id="415" r:id="rId4"/>
    <p:sldId id="430" r:id="rId5"/>
    <p:sldId id="434" r:id="rId6"/>
    <p:sldId id="429" r:id="rId7"/>
    <p:sldId id="431" r:id="rId8"/>
    <p:sldId id="43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8791575" cy="1655762"/>
          </a:xfrm>
        </p:spPr>
        <p:txBody>
          <a:bodyPr/>
          <a:lstStyle/>
          <a:p>
            <a:r>
              <a:rPr lang="en-US" dirty="0" smtClean="0"/>
              <a:t>THE relational algebra Binary operation OF Division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Identify the symbol for DIVISION</a:t>
            </a:r>
          </a:p>
          <a:p>
            <a:pPr lvl="1"/>
            <a:r>
              <a:rPr lang="en-US" dirty="0"/>
              <a:t>Given 2 tables and a DIVISION relational algebra expression, show the new table that would be returned once the expression is performed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Write a relational algebra expression that uses DIVISION given two tables and a query.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653" y="0"/>
            <a:ext cx="9905998" cy="642258"/>
          </a:xfrm>
        </p:spPr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732" y="570410"/>
            <a:ext cx="11020108" cy="465340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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returns a new table that contains: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Columns: only the columns (i.e. attributes)  that were in R that were NOT in S</a:t>
            </a:r>
          </a:p>
          <a:p>
            <a:pPr lvl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Rows: only the rows (i.e. tuples) from the remaining columns in R that match EVERY SINGLE row in 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The columns in S MUST be a subset of the columns in R. </a:t>
            </a:r>
          </a:p>
          <a:p>
            <a:r>
              <a:rPr lang="en-US" dirty="0" smtClean="0"/>
              <a:t>R MUST have more columns than S</a:t>
            </a:r>
          </a:p>
          <a:p>
            <a:r>
              <a:rPr lang="en-US" altLang="en-US" dirty="0" smtClean="0"/>
              <a:t>Division </a:t>
            </a:r>
            <a:r>
              <a:rPr lang="en-US" altLang="en-US" dirty="0"/>
              <a:t>can be expressed as</a:t>
            </a:r>
            <a:r>
              <a:rPr lang="en-US" altLang="en-US" dirty="0" smtClean="0"/>
              <a:t>: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L1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π y (R)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L2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π y  ((S x L1) - R)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L1 – L2</a:t>
            </a:r>
          </a:p>
          <a:p>
            <a:r>
              <a:rPr lang="en-US" dirty="0" smtClean="0"/>
              <a:t>Symbol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</a:t>
            </a:r>
            <a:endParaRPr lang="en-US" sz="4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Example Expression: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Table1 </a:t>
            </a:r>
            <a:r>
              <a:rPr lang="en-US" altLang="en-US" sz="4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</a:t>
            </a:r>
            <a:r>
              <a:rPr lang="en-US" alt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Table2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19213" y="5161919"/>
            <a:ext cx="325120" cy="944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96419" y="6021347"/>
            <a:ext cx="185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for DIVISION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22000" y="5077562"/>
            <a:ext cx="28455" cy="9787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260" y="6163121"/>
            <a:ext cx="230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Table Name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926303" y="5129118"/>
            <a:ext cx="648495" cy="1088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0113" y="610680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Table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5E5DB89-F5DA-4EB6-B54E-36B415894CDF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B2EB983-84D7-4180-9234-65678E203F4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3733" name="Text Box 2"/>
          <p:cNvSpPr txBox="1">
            <a:spLocks noChangeArrowheads="1"/>
          </p:cNvSpPr>
          <p:nvPr/>
        </p:nvSpPr>
        <p:spPr bwMode="auto">
          <a:xfrm>
            <a:off x="1305560" y="381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Example of Division:</a:t>
            </a:r>
          </a:p>
        </p:txBody>
      </p:sp>
      <p:graphicFrame>
        <p:nvGraphicFramePr>
          <p:cNvPr id="11580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90763"/>
              </p:ext>
            </p:extLst>
          </p:nvPr>
        </p:nvGraphicFramePr>
        <p:xfrm>
          <a:off x="2438400" y="1143000"/>
          <a:ext cx="1574800" cy="5467384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577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38359"/>
              </p:ext>
            </p:extLst>
          </p:nvPr>
        </p:nvGraphicFramePr>
        <p:xfrm>
          <a:off x="4607560" y="1143000"/>
          <a:ext cx="889000" cy="1978024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790" name="Text Box 33"/>
          <p:cNvSpPr txBox="1">
            <a:spLocks noChangeArrowheads="1"/>
          </p:cNvSpPr>
          <p:nvPr/>
        </p:nvSpPr>
        <p:spPr bwMode="auto">
          <a:xfrm>
            <a:off x="2296160" y="685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Table AA:</a:t>
            </a:r>
          </a:p>
        </p:txBody>
      </p:sp>
      <p:sp>
        <p:nvSpPr>
          <p:cNvPr id="73791" name="Text Box 34"/>
          <p:cNvSpPr txBox="1">
            <a:spLocks noChangeArrowheads="1"/>
          </p:cNvSpPr>
          <p:nvPr/>
        </p:nvSpPr>
        <p:spPr bwMode="auto">
          <a:xfrm>
            <a:off x="4404360" y="685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Table BB:</a:t>
            </a:r>
          </a:p>
        </p:txBody>
      </p:sp>
      <p:sp>
        <p:nvSpPr>
          <p:cNvPr id="73792" name="Text Box 35"/>
          <p:cNvSpPr txBox="1">
            <a:spLocks noChangeArrowheads="1"/>
          </p:cNvSpPr>
          <p:nvPr/>
        </p:nvSpPr>
        <p:spPr bwMode="auto">
          <a:xfrm>
            <a:off x="1141411" y="353080"/>
            <a:ext cx="6586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will 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CC 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</a:t>
            </a: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BB</a:t>
            </a: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return?</a:t>
            </a:r>
          </a:p>
        </p:txBody>
      </p:sp>
      <p:graphicFrame>
        <p:nvGraphicFramePr>
          <p:cNvPr id="11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4273"/>
              </p:ext>
            </p:extLst>
          </p:nvPr>
        </p:nvGraphicFramePr>
        <p:xfrm>
          <a:off x="7594600" y="1747520"/>
          <a:ext cx="685800" cy="148351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7137400" y="136652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Table 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CC: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9653" y="0"/>
            <a:ext cx="9905998" cy="77216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51596"/>
              </p:ext>
            </p:extLst>
          </p:nvPr>
        </p:nvGraphicFramePr>
        <p:xfrm>
          <a:off x="1141411" y="1390895"/>
          <a:ext cx="2841308" cy="421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27">
                  <a:extLst>
                    <a:ext uri="{9D8B030D-6E8A-4147-A177-3AD203B41FA5}">
                      <a16:colId xmlns:a16="http://schemas.microsoft.com/office/drawing/2014/main" val="4078434333"/>
                    </a:ext>
                  </a:extLst>
                </a:gridCol>
                <a:gridCol w="710327">
                  <a:extLst>
                    <a:ext uri="{9D8B030D-6E8A-4147-A177-3AD203B41FA5}">
                      <a16:colId xmlns:a16="http://schemas.microsoft.com/office/drawing/2014/main" val="3296495673"/>
                    </a:ext>
                  </a:extLst>
                </a:gridCol>
                <a:gridCol w="485935">
                  <a:extLst>
                    <a:ext uri="{9D8B030D-6E8A-4147-A177-3AD203B41FA5}">
                      <a16:colId xmlns:a16="http://schemas.microsoft.com/office/drawing/2014/main" val="3352040414"/>
                    </a:ext>
                  </a:extLst>
                </a:gridCol>
                <a:gridCol w="934719">
                  <a:extLst>
                    <a:ext uri="{9D8B030D-6E8A-4147-A177-3AD203B41FA5}">
                      <a16:colId xmlns:a16="http://schemas.microsoft.com/office/drawing/2014/main" val="1454946571"/>
                    </a:ext>
                  </a:extLst>
                </a:gridCol>
              </a:tblGrid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57356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2855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5353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58364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42418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021956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51105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owl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50128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owl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75669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owl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68598"/>
                  </a:ext>
                </a:extLst>
              </a:tr>
            </a:tbl>
          </a:graphicData>
        </a:graphic>
      </p:graphicFrame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1029653" y="944386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Table AA:</a:t>
            </a: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4240744" y="91528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Table BB: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992509" y="519952"/>
            <a:ext cx="6586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will 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CC 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</a:t>
            </a: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BB</a:t>
            </a: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return?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8045139" y="259994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Table 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CC: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30381"/>
              </p:ext>
            </p:extLst>
          </p:nvPr>
        </p:nvGraphicFramePr>
        <p:xfrm>
          <a:off x="4356739" y="1401586"/>
          <a:ext cx="1524000" cy="12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18">
                  <a:extLst>
                    <a:ext uri="{9D8B030D-6E8A-4147-A177-3AD203B41FA5}">
                      <a16:colId xmlns:a16="http://schemas.microsoft.com/office/drawing/2014/main" val="3296495673"/>
                    </a:ext>
                  </a:extLst>
                </a:gridCol>
                <a:gridCol w="868682">
                  <a:extLst>
                    <a:ext uri="{9D8B030D-6E8A-4147-A177-3AD203B41FA5}">
                      <a16:colId xmlns:a16="http://schemas.microsoft.com/office/drawing/2014/main" val="1454946571"/>
                    </a:ext>
                  </a:extLst>
                </a:gridCol>
              </a:tblGrid>
              <a:tr h="39496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57356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2855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535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85837"/>
              </p:ext>
            </p:extLst>
          </p:nvPr>
        </p:nvGraphicFramePr>
        <p:xfrm>
          <a:off x="8045139" y="3065995"/>
          <a:ext cx="1524000" cy="12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18">
                  <a:extLst>
                    <a:ext uri="{9D8B030D-6E8A-4147-A177-3AD203B41FA5}">
                      <a16:colId xmlns:a16="http://schemas.microsoft.com/office/drawing/2014/main" val="3296495673"/>
                    </a:ext>
                  </a:extLst>
                </a:gridCol>
                <a:gridCol w="868682">
                  <a:extLst>
                    <a:ext uri="{9D8B030D-6E8A-4147-A177-3AD203B41FA5}">
                      <a16:colId xmlns:a16="http://schemas.microsoft.com/office/drawing/2014/main" val="1454946571"/>
                    </a:ext>
                  </a:extLst>
                </a:gridCol>
              </a:tblGrid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57356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2855"/>
                  </a:ext>
                </a:extLst>
              </a:tr>
              <a:tr h="421768">
                <a:tc>
                  <a:txBody>
                    <a:bodyPr/>
                    <a:lstStyle/>
                    <a:p>
                      <a:r>
                        <a:rPr lang="en-US" dirty="0" smtClean="0"/>
                        <a:t>owl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1391920" y="381000"/>
            <a:ext cx="10017760" cy="4800600"/>
          </a:xfrm>
        </p:spPr>
        <p:txBody>
          <a:bodyPr/>
          <a:lstStyle/>
          <a:p>
            <a:r>
              <a:rPr lang="en-US" altLang="en-US" dirty="0" smtClean="0"/>
              <a:t>Type of query might be: </a:t>
            </a:r>
            <a:r>
              <a:rPr lang="en-US" alt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Find SSN’s of people who work on </a:t>
            </a:r>
            <a:r>
              <a:rPr lang="en-US" altLang="en-US" sz="44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all</a:t>
            </a:r>
            <a:r>
              <a:rPr lang="en-US" alt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of Smith’s projects </a:t>
            </a:r>
          </a:p>
          <a:p>
            <a:r>
              <a:rPr lang="en-US" altLang="en-US" dirty="0" smtClean="0"/>
              <a:t>Result of: SSN_PNOS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 SMITH_PNO</a:t>
            </a:r>
            <a:r>
              <a:rPr lang="en-US" alt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88893B67-6E4A-4B99-807E-07293524DCC4}" type="datetime1">
              <a:rPr lang="en-US" smtClean="0"/>
              <a:pPr>
                <a:defRPr/>
              </a:pPr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727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C8F7A1A-9600-4A1D-B389-F0BAC782256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/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3581400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7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18BF983-5E57-4E8A-8BAA-7067FFD56CEF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CS319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CA16F2C-D08D-484B-9811-63B45CF9D06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199"/>
            <a:ext cx="9159240" cy="6172200"/>
          </a:xfrm>
        </p:spPr>
        <p:txBody>
          <a:bodyPr/>
          <a:lstStyle/>
          <a:p>
            <a:r>
              <a:rPr lang="en-US" altLang="en-US" sz="2800" dirty="0"/>
              <a:t>Useful for situations where the term "</a:t>
            </a:r>
            <a:r>
              <a:rPr lang="en-US" altLang="en-US" sz="2800" b="1" i="1" dirty="0"/>
              <a:t>ALL</a:t>
            </a:r>
            <a:r>
              <a:rPr lang="en-US" altLang="en-US" sz="2800" dirty="0"/>
              <a:t>" is used, for example: </a:t>
            </a:r>
          </a:p>
          <a:p>
            <a:pPr lvl="1"/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Find the first and last names of employees who work on 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the projects that Dave Leno works on. </a:t>
            </a:r>
          </a:p>
          <a:p>
            <a:pPr lvl="1">
              <a:buFontTx/>
              <a:buNone/>
            </a:pPr>
            <a:r>
              <a:rPr lang="en-US" altLang="en-US" sz="2400" b="1" dirty="0"/>
              <a:t>the answer would be like this:</a:t>
            </a:r>
            <a:r>
              <a:rPr lang="en-US" altLang="en-US" sz="24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Leno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π </a:t>
            </a:r>
            <a:r>
              <a:rPr lang="en-US" altLang="en-US" sz="2000" b="1" baseline="-30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EmplD</a:t>
            </a:r>
            <a:r>
              <a:rPr lang="en-US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(σ </a:t>
            </a:r>
            <a:r>
              <a:rPr lang="en-US" altLang="en-US" sz="2000" b="1" baseline="-30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sz="2000" b="1" baseline="-30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“Leno”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(Employee))</a:t>
            </a:r>
            <a:endParaRPr lang="en-US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Leno_Proj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π </a:t>
            </a:r>
            <a:r>
              <a:rPr lang="en-US" altLang="en-US" sz="2000" b="1" baseline="-30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ProjectNumber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Works_On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⋈ </a:t>
            </a:r>
            <a:r>
              <a:rPr lang="en-US" altLang="en-US" sz="2000" b="1" baseline="-30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EmpIDSSNum</a:t>
            </a:r>
            <a:r>
              <a:rPr lang="en-US" altLang="en-US" sz="2000" b="1" baseline="-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000" b="1" baseline="-30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= </a:t>
            </a:r>
            <a:r>
              <a:rPr lang="en-US" altLang="en-US" sz="2000" b="1" baseline="-30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EmpID</a:t>
            </a:r>
            <a:r>
              <a:rPr lang="en-US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Leno)</a:t>
            </a:r>
            <a:endParaRPr lang="en-US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All_Proj</a:t>
            </a:r>
            <a:r>
              <a:rPr lang="en-US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 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π </a:t>
            </a:r>
            <a:r>
              <a:rPr lang="en-US" altLang="en-US" sz="2000" b="1" baseline="-30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EmpIDSSNum</a:t>
            </a:r>
            <a:r>
              <a:rPr lang="en-US" altLang="en-US" sz="2000" b="1" baseline="-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b="1" baseline="-30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ProjectNumber</a:t>
            </a:r>
            <a:r>
              <a:rPr lang="en-US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Works_On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LenoPROJ</a:t>
            </a:r>
            <a:r>
              <a:rPr lang="en-US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All_Proj</a:t>
            </a:r>
            <a:r>
              <a:rPr lang="en-US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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Leno_Proj</a:t>
            </a:r>
            <a:endParaRPr lang="en-US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π </a:t>
            </a:r>
            <a:r>
              <a:rPr lang="en-US" altLang="en-US" sz="2000" b="1" baseline="-30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FirstName,LastName</a:t>
            </a:r>
            <a:r>
              <a:rPr lang="en-US" altLang="en-US" sz="2000" b="1" baseline="-30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LenoPROJ</a:t>
            </a:r>
            <a:r>
              <a:rPr lang="en-US" alt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</a:rPr>
              <a:t>⋈</a:t>
            </a:r>
            <a:r>
              <a:rPr lang="en-US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Employee)</a:t>
            </a:r>
            <a:endParaRPr lang="en-US" alt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17E6DA3-61F5-4FC9-8443-C3EA4F865E3B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6132C7C-CCFC-4C1D-B1E1-D892991FE77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5781" name="Text Box 1026"/>
          <p:cNvSpPr txBox="1">
            <a:spLocks noChangeArrowheads="1"/>
          </p:cNvSpPr>
          <p:nvPr/>
        </p:nvSpPr>
        <p:spPr bwMode="auto">
          <a:xfrm>
            <a:off x="999170" y="-59511"/>
            <a:ext cx="105019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Write the relational algebra to find the project names of any projects that also have all the employees working on them that work on the project named “Acct6”.</a:t>
            </a: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999170" y="946329"/>
            <a:ext cx="83058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Acct6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4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ProjectNumber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altLang="en-US" sz="24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=“Acct6”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(Project))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Acct6_Emp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400" b="1" baseline="-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EmpSSNum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Works_On</a:t>
            </a:r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 Unicode MS" pitchFamily="34" charset="-128"/>
                <a:ea typeface="Arial Unicode MS" pitchFamily="34" charset="-128"/>
              </a:rPr>
              <a:t>⋈ </a:t>
            </a:r>
            <a:r>
              <a:rPr lang="en-US" altLang="en-US" sz="2400" b="1" dirty="0">
                <a:latin typeface="Arial Unicode MS" pitchFamily="34" charset="-128"/>
                <a:ea typeface="Arial Unicode MS" pitchFamily="34" charset="-128"/>
              </a:rPr>
              <a:t>Acct6)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latin typeface="Arial Unicode MS" pitchFamily="34" charset="-128"/>
                <a:ea typeface="Arial Unicode MS" pitchFamily="34" charset="-128"/>
              </a:rPr>
              <a:t>ProjNums</a:t>
            </a:r>
            <a:r>
              <a:rPr lang="en-US" altLang="en-US" sz="2400" b="1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400" b="1" baseline="-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EmpSSNum,ProjectNumber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Works_On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AllAcct6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ProjNums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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Acct6_Emp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π</a:t>
            </a:r>
            <a:r>
              <a:rPr lang="en-US" altLang="en-US" sz="24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altLang="en-US" sz="2400" b="1" baseline="-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AllAcct6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latin typeface="Arial Unicode MS" pitchFamily="34" charset="-128"/>
                <a:ea typeface="Arial Unicode MS" pitchFamily="34" charset="-128"/>
              </a:rPr>
              <a:t>⋈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41"/>
          <a:stretch/>
        </p:blipFill>
        <p:spPr>
          <a:xfrm>
            <a:off x="5746434" y="2987040"/>
            <a:ext cx="6445566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5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5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5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19754</TotalTime>
  <Words>518</Words>
  <Application>Microsoft Office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Unicode MS</vt:lpstr>
      <vt:lpstr>Calibri</vt:lpstr>
      <vt:lpstr>Gill Sans MT</vt:lpstr>
      <vt:lpstr>Symbol</vt:lpstr>
      <vt:lpstr>Times New Roman</vt:lpstr>
      <vt:lpstr>Trebuchet MS</vt:lpstr>
      <vt:lpstr>Tw Cen MT</vt:lpstr>
      <vt:lpstr>Wingdings</vt:lpstr>
      <vt:lpstr>Circuit</vt:lpstr>
      <vt:lpstr>Week 4</vt:lpstr>
      <vt:lpstr>Student Objectives</vt:lpstr>
      <vt:lpstr>DIVISION</vt:lpstr>
      <vt:lpstr>PowerPoint Presentation</vt:lpstr>
      <vt:lpstr>Another example</vt:lpstr>
      <vt:lpstr>PowerPoint Presentation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238</cp:revision>
  <dcterms:created xsi:type="dcterms:W3CDTF">2018-03-21T22:41:40Z</dcterms:created>
  <dcterms:modified xsi:type="dcterms:W3CDTF">2018-07-27T18:44:28Z</dcterms:modified>
</cp:coreProperties>
</file>