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2"/>
    <p:sldId id="265" r:id="rId3"/>
    <p:sldId id="415" r:id="rId4"/>
    <p:sldId id="424" r:id="rId5"/>
    <p:sldId id="425" r:id="rId6"/>
    <p:sldId id="42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061" autoAdjust="0"/>
  </p:normalViewPr>
  <p:slideViewPr>
    <p:cSldViewPr snapToGrid="0">
      <p:cViewPr varScale="1">
        <p:scale>
          <a:sx n="88" d="100"/>
          <a:sy n="88" d="100"/>
        </p:scale>
        <p:origin x="10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THE relational algebra Binary operation OF </a:t>
            </a:r>
            <a:r>
              <a:rPr lang="en-US" dirty="0" err="1" smtClean="0"/>
              <a:t>INTERSECTIOn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Identify the symbol for INTERSECTION</a:t>
            </a:r>
          </a:p>
          <a:p>
            <a:pPr lvl="1"/>
            <a:r>
              <a:rPr lang="en-US" dirty="0" smtClean="0"/>
              <a:t>Write a relational algebra expression that uses INTERSECTION given two tables and a query.</a:t>
            </a:r>
          </a:p>
          <a:p>
            <a:pPr lvl="1"/>
            <a:r>
              <a:rPr lang="en-US" dirty="0" smtClean="0"/>
              <a:t>Given 2 tables and a INTERSECTION relational algebra expression, show the new table that would be returned once the expression is performed.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198"/>
            <a:ext cx="9905998" cy="983774"/>
          </a:xfrm>
        </p:spPr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372" y="945817"/>
            <a:ext cx="9833928" cy="38668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Creates a new table from the given 2 tables that includes only the identical rows from both tables (no repeats). </a:t>
            </a:r>
          </a:p>
          <a:p>
            <a:r>
              <a:rPr lang="en-US" dirty="0" smtClean="0"/>
              <a:t>The 2 Tables MUST be union compatible</a:t>
            </a:r>
          </a:p>
          <a:p>
            <a:r>
              <a:rPr lang="en-US" altLang="en-US" dirty="0" smtClean="0"/>
              <a:t>Intersection </a:t>
            </a:r>
            <a:r>
              <a:rPr lang="en-US" altLang="en-US" dirty="0"/>
              <a:t>can be expressed as: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800" dirty="0"/>
              <a:t>  </a:t>
            </a:r>
            <a:r>
              <a:rPr lang="en-US" altLang="en-US" sz="2800" b="1" dirty="0"/>
              <a:t>(R U S) - ((R - S) U (S - R</a:t>
            </a:r>
            <a:r>
              <a:rPr lang="en-US" altLang="en-US" sz="2800" b="1" dirty="0" smtClean="0"/>
              <a:t>))</a:t>
            </a:r>
            <a:endParaRPr lang="en-US" dirty="0" smtClean="0"/>
          </a:p>
          <a:p>
            <a:r>
              <a:rPr lang="en-US" dirty="0" smtClean="0"/>
              <a:t>Symbol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∩</a:t>
            </a:r>
          </a:p>
          <a:p>
            <a:r>
              <a:rPr lang="en-US" dirty="0" smtClean="0"/>
              <a:t>Example Expression: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Table1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∩</a:t>
            </a:r>
            <a:r>
              <a:rPr lang="en-US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Table2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4764126"/>
            <a:ext cx="325120" cy="944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399" y="5886122"/>
            <a:ext cx="185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INTERSECTION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76405" y="4889807"/>
            <a:ext cx="213359" cy="873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4134" y="5801950"/>
            <a:ext cx="23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05546" y="4878100"/>
            <a:ext cx="648495" cy="1088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3668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Table Name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09129"/>
              </p:ext>
            </p:extLst>
          </p:nvPr>
        </p:nvGraphicFramePr>
        <p:xfrm>
          <a:off x="7452360" y="1674314"/>
          <a:ext cx="445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24651"/>
              </p:ext>
            </p:extLst>
          </p:nvPr>
        </p:nvGraphicFramePr>
        <p:xfrm>
          <a:off x="7452360" y="5302518"/>
          <a:ext cx="4450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90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4850" y="50036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376161" y="1387982"/>
            <a:ext cx="144489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Table1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84923"/>
              </p:ext>
            </p:extLst>
          </p:nvPr>
        </p:nvGraphicFramePr>
        <p:xfrm>
          <a:off x="7429795" y="3439986"/>
          <a:ext cx="445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Milhouse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467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376161" y="3143397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388950" y="4946565"/>
            <a:ext cx="5352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b="1" baseline="-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(Table1)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∩ </a:t>
            </a:r>
            <a:r>
              <a:rPr lang="en-US" b="1" dirty="0" smtClean="0"/>
              <a:t>(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Table2))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59446"/>
              </p:ext>
            </p:extLst>
          </p:nvPr>
        </p:nvGraphicFramePr>
        <p:xfrm>
          <a:off x="7212918" y="5465087"/>
          <a:ext cx="122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8840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70678" y="51788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1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  <p:bldP spid="18" grpId="1"/>
      <p:bldP spid="6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08494E9-7F28-4F48-BA6A-14DFCBAE2912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C640CBD-7330-4949-BB9C-B1DCEAEC64D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7589" name="Text Box 2"/>
          <p:cNvSpPr txBox="1">
            <a:spLocks noChangeArrowheads="1"/>
          </p:cNvSpPr>
          <p:nvPr/>
        </p:nvSpPr>
        <p:spPr bwMode="auto">
          <a:xfrm>
            <a:off x="1607127" y="197137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Example of Intersection:</a:t>
            </a:r>
          </a:p>
        </p:txBody>
      </p:sp>
      <p:graphicFrame>
        <p:nvGraphicFramePr>
          <p:cNvPr id="11266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47115"/>
              </p:ext>
            </p:extLst>
          </p:nvPr>
        </p:nvGraphicFramePr>
        <p:xfrm>
          <a:off x="1911927" y="1101436"/>
          <a:ext cx="838200" cy="332899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b16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68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4034"/>
              </p:ext>
            </p:extLst>
          </p:nvPr>
        </p:nvGraphicFramePr>
        <p:xfrm>
          <a:off x="3661063" y="1073437"/>
          <a:ext cx="838200" cy="197802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b13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620" name="Text Box 44"/>
          <p:cNvSpPr txBox="1">
            <a:spLocks noChangeArrowheads="1"/>
          </p:cNvSpPr>
          <p:nvPr/>
        </p:nvSpPr>
        <p:spPr bwMode="auto">
          <a:xfrm>
            <a:off x="1607127" y="720436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AA:</a:t>
            </a:r>
          </a:p>
        </p:txBody>
      </p:sp>
      <p:sp>
        <p:nvSpPr>
          <p:cNvPr id="67621" name="Text Box 45"/>
          <p:cNvSpPr txBox="1">
            <a:spLocks noChangeArrowheads="1"/>
          </p:cNvSpPr>
          <p:nvPr/>
        </p:nvSpPr>
        <p:spPr bwMode="auto">
          <a:xfrm>
            <a:off x="3432463" y="692437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BB:</a:t>
            </a:r>
          </a:p>
        </p:txBody>
      </p:sp>
      <p:sp>
        <p:nvSpPr>
          <p:cNvPr id="67622" name="Text Box 46"/>
          <p:cNvSpPr txBox="1">
            <a:spLocks noChangeArrowheads="1"/>
          </p:cNvSpPr>
          <p:nvPr/>
        </p:nvSpPr>
        <p:spPr bwMode="auto">
          <a:xfrm>
            <a:off x="5105399" y="1219201"/>
            <a:ext cx="6607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will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CC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AA 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BB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return?</a:t>
            </a:r>
          </a:p>
        </p:txBody>
      </p:sp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22843"/>
              </p:ext>
            </p:extLst>
          </p:nvPr>
        </p:nvGraphicFramePr>
        <p:xfrm>
          <a:off x="7462751" y="2602558"/>
          <a:ext cx="838200" cy="148351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7234151" y="222155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CC: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8C5F07A-6139-4906-975F-F46BD82FD0E5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180B76D-EF06-4740-918F-0FD44F50553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54480" y="76200"/>
            <a:ext cx="8884920" cy="3733800"/>
          </a:xfrm>
        </p:spPr>
        <p:txBody>
          <a:bodyPr/>
          <a:lstStyle/>
          <a:p>
            <a:r>
              <a:rPr lang="en-US" altLang="en-US" dirty="0" smtClean="0"/>
              <a:t>useful in situation with the word </a:t>
            </a:r>
            <a:r>
              <a:rPr lang="en-US" altLang="en-US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both</a:t>
            </a:r>
            <a:r>
              <a:rPr lang="en-US" altLang="en-US" dirty="0" smtClean="0"/>
              <a:t> or </a:t>
            </a:r>
            <a:r>
              <a:rPr lang="en-US" altLang="en-US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and</a:t>
            </a:r>
            <a:r>
              <a:rPr lang="en-US" altLang="en-US" dirty="0" smtClean="0"/>
              <a:t>, such as list the people who work on 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BOTH project X and project 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ProjectX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0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ProjectNumber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(σ </a:t>
            </a:r>
            <a:r>
              <a:rPr lang="en-US" altLang="en-US" sz="20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altLang="en-US" sz="20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 = “X”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(Project))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ProjectY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0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ProjectNumber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(σ </a:t>
            </a:r>
            <a:r>
              <a:rPr lang="en-US" altLang="en-US" sz="20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altLang="en-US" sz="20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 = “Y”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(Project))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WorksOnX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0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SSN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ProjectX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 Unicode MS" pitchFamily="34" charset="-128"/>
                <a:ea typeface="Arial Unicode MS" pitchFamily="34" charset="-128"/>
              </a:rPr>
              <a:t>⋈ </a:t>
            </a:r>
            <a:r>
              <a:rPr lang="en-US" altLang="en-US" sz="2000" b="1" dirty="0" err="1">
                <a:latin typeface="Arial Unicode MS" pitchFamily="34" charset="-128"/>
                <a:ea typeface="Arial Unicode MS" pitchFamily="34" charset="-128"/>
              </a:rPr>
              <a:t>Works_On</a:t>
            </a:r>
            <a:r>
              <a:rPr lang="en-US" altLang="en-US" sz="2000" b="1" dirty="0"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WorksOnY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0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SSN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ProjectY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 Unicode MS" pitchFamily="34" charset="-128"/>
                <a:ea typeface="Arial Unicode MS" pitchFamily="34" charset="-128"/>
              </a:rPr>
              <a:t>⋈ </a:t>
            </a:r>
            <a:r>
              <a:rPr lang="en-US" altLang="en-US" sz="2000" b="1" dirty="0" err="1">
                <a:latin typeface="Arial Unicode MS" pitchFamily="34" charset="-128"/>
                <a:ea typeface="Arial Unicode MS" pitchFamily="34" charset="-128"/>
              </a:rPr>
              <a:t>Works_On</a:t>
            </a:r>
            <a:r>
              <a:rPr lang="en-US" altLang="en-US" sz="2000" b="1" dirty="0"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lang="en-US" altLang="en-US" sz="20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0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WorksOnX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∩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WorksOnY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 dirty="0">
                <a:latin typeface="Arial Unicode MS" pitchFamily="34" charset="-128"/>
                <a:ea typeface="Arial Unicode MS" pitchFamily="34" charset="-128"/>
              </a:rPr>
              <a:t>⋈ Employee)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A58D5F7-BD17-4A8E-8E20-4D973BD052DB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E335B54-CB04-49FA-BBF1-E51168BA408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7" name="Text Box 2"/>
          <p:cNvSpPr txBox="1">
            <a:spLocks noChangeArrowheads="1"/>
          </p:cNvSpPr>
          <p:nvPr/>
        </p:nvSpPr>
        <p:spPr bwMode="auto">
          <a:xfrm>
            <a:off x="753687" y="-47563"/>
            <a:ext cx="110420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Write the relational algebra to find the project name of all projects that </a:t>
            </a: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BOTH Simpson </a:t>
            </a: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AND Smithers work on: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53687" y="800063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TempSimp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EmpID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4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= “Simpson”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(Employee))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TempSmit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smtClean="0">
                <a:latin typeface="Arial" panose="020B0604020202020204" pitchFamily="34" charset="0"/>
                <a:cs typeface="Arial" panose="020B0604020202020204" pitchFamily="34" charset="0"/>
              </a:rPr>
              <a:t>EmpID</a:t>
            </a: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4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= “Smithers”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(Employee))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WorksOnSimp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ProjectNumber</a:t>
            </a:r>
            <a:r>
              <a:rPr lang="en-US" altLang="en-US" sz="24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TempSimp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 Unicode MS" pitchFamily="34" charset="-128"/>
                <a:ea typeface="Arial Unicode MS" pitchFamily="34" charset="-128"/>
              </a:rPr>
              <a:t>⋈ </a:t>
            </a:r>
            <a:r>
              <a:rPr lang="en-US" altLang="en-US" sz="2400" b="1" dirty="0" err="1">
                <a:latin typeface="Arial Unicode MS" pitchFamily="34" charset="-128"/>
                <a:ea typeface="Arial Unicode MS" pitchFamily="34" charset="-128"/>
              </a:rPr>
              <a:t>Works_On</a:t>
            </a:r>
            <a:r>
              <a:rPr lang="en-US" altLang="en-US" sz="2400" b="1" dirty="0"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WorksOnSmit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ProjectNumber</a:t>
            </a:r>
            <a:r>
              <a:rPr lang="en-US" altLang="en-US" sz="24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TempSmit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 Unicode MS" pitchFamily="34" charset="-128"/>
                <a:ea typeface="Arial Unicode MS" pitchFamily="34" charset="-128"/>
              </a:rPr>
              <a:t>⋈ </a:t>
            </a:r>
            <a:r>
              <a:rPr lang="en-US" altLang="en-US" sz="2400" b="1" dirty="0" err="1">
                <a:latin typeface="Arial Unicode MS" pitchFamily="34" charset="-128"/>
                <a:ea typeface="Arial Unicode MS" pitchFamily="34" charset="-128"/>
              </a:rPr>
              <a:t>Works_On</a:t>
            </a:r>
            <a:r>
              <a:rPr lang="en-US" altLang="en-US" sz="2400" b="1" dirty="0"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WorksOnSimp∩WorksOnSmit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 dirty="0">
                <a:latin typeface="Arial Unicode MS" pitchFamily="34" charset="-128"/>
                <a:ea typeface="Arial Unicode MS" pitchFamily="34" charset="-128"/>
              </a:rPr>
              <a:t>⋈ Project)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90" y="3108288"/>
            <a:ext cx="6141184" cy="37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19759</TotalTime>
  <Words>409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Unicode MS</vt:lpstr>
      <vt:lpstr>Calibri</vt:lpstr>
      <vt:lpstr>Symbol</vt:lpstr>
      <vt:lpstr>Times New Roman</vt:lpstr>
      <vt:lpstr>Trebuchet MS</vt:lpstr>
      <vt:lpstr>Tw Cen MT</vt:lpstr>
      <vt:lpstr>Wingdings</vt:lpstr>
      <vt:lpstr>Circuit</vt:lpstr>
      <vt:lpstr>Week 4</vt:lpstr>
      <vt:lpstr>Student Objectives</vt:lpstr>
      <vt:lpstr>INTERSECTION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233</cp:revision>
  <dcterms:created xsi:type="dcterms:W3CDTF">2018-03-21T22:41:40Z</dcterms:created>
  <dcterms:modified xsi:type="dcterms:W3CDTF">2018-07-27T18:36:36Z</dcterms:modified>
</cp:coreProperties>
</file>