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7" r:id="rId2"/>
    <p:sldId id="265" r:id="rId3"/>
    <p:sldId id="430" r:id="rId4"/>
    <p:sldId id="432" r:id="rId5"/>
    <p:sldId id="443" r:id="rId6"/>
    <p:sldId id="433" r:id="rId7"/>
    <p:sldId id="435" r:id="rId8"/>
    <p:sldId id="436" r:id="rId9"/>
    <p:sldId id="437" r:id="rId10"/>
    <p:sldId id="438" r:id="rId11"/>
    <p:sldId id="439" r:id="rId12"/>
    <p:sldId id="441" r:id="rId13"/>
    <p:sldId id="44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08" y="558"/>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7/23/2018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4</a:t>
            </a:r>
            <a:endParaRPr lang="en-US" dirty="0"/>
          </a:p>
        </p:txBody>
      </p:sp>
      <p:sp>
        <p:nvSpPr>
          <p:cNvPr id="3" name="Subtitle 2"/>
          <p:cNvSpPr>
            <a:spLocks noGrp="1"/>
          </p:cNvSpPr>
          <p:nvPr>
            <p:ph type="subTitle" idx="1"/>
          </p:nvPr>
        </p:nvSpPr>
        <p:spPr>
          <a:xfrm>
            <a:off x="1876424" y="3632518"/>
            <a:ext cx="8791575" cy="1655762"/>
          </a:xfrm>
        </p:spPr>
        <p:txBody>
          <a:bodyPr/>
          <a:lstStyle/>
          <a:p>
            <a:r>
              <a:rPr lang="en-US" dirty="0" smtClean="0"/>
              <a:t>THE relational algebra Binary operation </a:t>
            </a:r>
            <a:r>
              <a:rPr lang="en-US" dirty="0" smtClean="0"/>
              <a:t>of INNER JOIN (Natural Join and </a:t>
            </a:r>
            <a:r>
              <a:rPr lang="en-US" dirty="0" err="1" smtClean="0"/>
              <a:t>equi</a:t>
            </a:r>
            <a:r>
              <a:rPr lang="en-US" dirty="0" smtClean="0"/>
              <a:t> join)</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quarter" idx="4294967295"/>
          </p:nvPr>
        </p:nvSpPr>
        <p:spPr/>
        <p:txBody>
          <a:bodyPr/>
          <a:lstStyle/>
          <a:p>
            <a:pPr>
              <a:defRPr/>
            </a:pPr>
            <a:fld id="{C03DFB5A-5AC0-49AB-B838-FB58E8E420AA}" type="datetime1">
              <a:rPr lang="en-US"/>
              <a:pPr>
                <a:defRPr/>
              </a:pPr>
              <a:t>7/23/2018</a:t>
            </a:fld>
            <a:endParaRPr lang="en-US"/>
          </a:p>
        </p:txBody>
      </p:sp>
      <p:sp>
        <p:nvSpPr>
          <p:cNvPr id="4" name="Footer Placeholder 2"/>
          <p:cNvSpPr>
            <a:spLocks noGrp="1"/>
          </p:cNvSpPr>
          <p:nvPr>
            <p:ph type="ftr" sz="quarter" idx="11"/>
          </p:nvPr>
        </p:nvSpPr>
        <p:spPr/>
        <p:txBody>
          <a:bodyPr/>
          <a:lstStyle/>
          <a:p>
            <a:pPr>
              <a:defRPr/>
            </a:pPr>
            <a:r>
              <a:rPr lang="en-US"/>
              <a:t>CS319</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ABD244CB-2BC4-493A-AB3E-700689BFCB52}" type="slidenum">
              <a:rPr lang="en-US" altLang="en-US" sz="2400">
                <a:latin typeface="Times New Roman" panose="02020603050405020304" pitchFamily="18" charset="0"/>
              </a:rPr>
              <a:pPr lvl="1">
                <a:spcBef>
                  <a:spcPct val="0"/>
                </a:spcBef>
                <a:buClrTx/>
                <a:buFontTx/>
                <a:buNone/>
              </a:pPr>
              <a:t>10</a:t>
            </a:fld>
            <a:endParaRPr lang="en-US" altLang="en-US" sz="2400">
              <a:latin typeface="Times New Roman" panose="02020603050405020304" pitchFamily="18" charset="0"/>
            </a:endParaRPr>
          </a:p>
        </p:txBody>
      </p:sp>
      <p:sp>
        <p:nvSpPr>
          <p:cNvPr id="57349" name="Rectangle 3"/>
          <p:cNvSpPr>
            <a:spLocks noChangeArrowheads="1"/>
          </p:cNvSpPr>
          <p:nvPr/>
        </p:nvSpPr>
        <p:spPr bwMode="auto">
          <a:xfrm>
            <a:off x="1518920" y="274321"/>
            <a:ext cx="9453880" cy="206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spcBef>
                <a:spcPct val="50000"/>
              </a:spcBef>
              <a:spcAft>
                <a:spcPts val="500"/>
              </a:spcAft>
              <a:buClrTx/>
              <a:buSzTx/>
              <a:buNone/>
            </a:pPr>
            <a:r>
              <a:rPr lang="en-US" altLang="en-US" sz="2400" b="1" dirty="0">
                <a:solidFill>
                  <a:schemeClr val="tx2">
                    <a:lumMod val="75000"/>
                  </a:schemeClr>
                </a:solidFill>
                <a:latin typeface="Times New Roman" panose="02020603050405020304" pitchFamily="18" charset="0"/>
              </a:rPr>
              <a:t>QUESTION: What will be the difference that will result in the answers in the following two relation algebra expressions?</a:t>
            </a:r>
          </a:p>
          <a:p>
            <a:pPr>
              <a:spcBef>
                <a:spcPct val="50000"/>
              </a:spcBef>
              <a:spcAft>
                <a:spcPts val="500"/>
              </a:spcAft>
              <a:buClrTx/>
              <a:buSzTx/>
              <a:buNone/>
            </a:pPr>
            <a:r>
              <a:rPr lang="en-US" altLang="en-US" sz="2400" b="1" dirty="0">
                <a:latin typeface="Times New Roman" panose="02020603050405020304" pitchFamily="18" charset="0"/>
              </a:rPr>
              <a:t>Expression 1: Employee </a:t>
            </a:r>
            <a:r>
              <a:rPr lang="en-US" altLang="en-US" sz="2400" b="1" dirty="0">
                <a:latin typeface="Arial Unicode MS" pitchFamily="34" charset="-128"/>
                <a:ea typeface="Arial Unicode MS" pitchFamily="34" charset="-128"/>
              </a:rPr>
              <a:t>⋈</a:t>
            </a:r>
            <a:r>
              <a:rPr lang="en-US" altLang="en-US" sz="2400" b="1" dirty="0">
                <a:latin typeface="Times New Roman" panose="02020603050405020304" pitchFamily="18" charset="0"/>
              </a:rPr>
              <a:t> Department </a:t>
            </a:r>
          </a:p>
          <a:p>
            <a:pPr>
              <a:spcBef>
                <a:spcPct val="50000"/>
              </a:spcBef>
              <a:spcAft>
                <a:spcPts val="500"/>
              </a:spcAft>
              <a:buClrTx/>
              <a:buSzTx/>
              <a:buNone/>
            </a:pPr>
            <a:r>
              <a:rPr lang="en-US" altLang="en-US" sz="2400" b="1" dirty="0">
                <a:latin typeface="Times New Roman" panose="02020603050405020304" pitchFamily="18" charset="0"/>
              </a:rPr>
              <a:t>Expression 2: Employee </a:t>
            </a:r>
            <a:r>
              <a:rPr lang="en-US" altLang="en-US" sz="2400" b="1" dirty="0">
                <a:latin typeface="Arial Unicode MS" pitchFamily="34" charset="-128"/>
                <a:ea typeface="Arial Unicode MS" pitchFamily="34" charset="-128"/>
              </a:rPr>
              <a:t>⋈</a:t>
            </a:r>
            <a:r>
              <a:rPr lang="en-US" altLang="en-US" sz="2400" b="1" dirty="0">
                <a:latin typeface="Times New Roman" panose="02020603050405020304" pitchFamily="18" charset="0"/>
              </a:rPr>
              <a:t> </a:t>
            </a:r>
            <a:r>
              <a:rPr lang="en-US" altLang="en-US" sz="2400" b="1" baseline="-25000" dirty="0" err="1">
                <a:latin typeface="Times New Roman" panose="02020603050405020304" pitchFamily="18" charset="0"/>
              </a:rPr>
              <a:t>DeptNumber</a:t>
            </a:r>
            <a:r>
              <a:rPr lang="en-US" altLang="en-US" sz="2400" b="1" baseline="-25000" dirty="0">
                <a:latin typeface="Times New Roman" panose="02020603050405020304" pitchFamily="18" charset="0"/>
              </a:rPr>
              <a:t> = </a:t>
            </a:r>
            <a:r>
              <a:rPr lang="en-US" altLang="en-US" sz="2400" b="1" baseline="-25000" dirty="0" err="1">
                <a:latin typeface="Times New Roman" panose="02020603050405020304" pitchFamily="18" charset="0"/>
              </a:rPr>
              <a:t>DeptNumber</a:t>
            </a:r>
            <a:r>
              <a:rPr lang="en-US" altLang="en-US" sz="2400" b="1" dirty="0">
                <a:latin typeface="Times New Roman" panose="02020603050405020304" pitchFamily="18" charset="0"/>
              </a:rPr>
              <a:t> Department</a:t>
            </a:r>
          </a:p>
        </p:txBody>
      </p:sp>
      <p:pic>
        <p:nvPicPr>
          <p:cNvPr id="2" name="Picture 1"/>
          <p:cNvPicPr>
            <a:picLocks noChangeAspect="1"/>
          </p:cNvPicPr>
          <p:nvPr/>
        </p:nvPicPr>
        <p:blipFill>
          <a:blip r:embed="rId2"/>
          <a:stretch>
            <a:fillRect/>
          </a:stretch>
        </p:blipFill>
        <p:spPr>
          <a:xfrm>
            <a:off x="215166" y="4636961"/>
            <a:ext cx="12061387" cy="1428875"/>
          </a:xfrm>
          <a:prstGeom prst="rect">
            <a:avLst/>
          </a:prstGeom>
        </p:spPr>
      </p:pic>
      <p:pic>
        <p:nvPicPr>
          <p:cNvPr id="6" name="Picture 5"/>
          <p:cNvPicPr>
            <a:picLocks noChangeAspect="1"/>
          </p:cNvPicPr>
          <p:nvPr/>
        </p:nvPicPr>
        <p:blipFill>
          <a:blip r:embed="rId3"/>
          <a:stretch>
            <a:fillRect/>
          </a:stretch>
        </p:blipFill>
        <p:spPr>
          <a:xfrm>
            <a:off x="342431" y="2823395"/>
            <a:ext cx="10461151" cy="1331724"/>
          </a:xfrm>
          <a:prstGeom prst="rect">
            <a:avLst/>
          </a:prstGeom>
        </p:spPr>
      </p:pic>
    </p:spTree>
    <p:extLst>
      <p:ext uri="{BB962C8B-B14F-4D97-AF65-F5344CB8AC3E}">
        <p14:creationId xmlns:p14="http://schemas.microsoft.com/office/powerpoint/2010/main" val="202345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4294967295"/>
          </p:nvPr>
        </p:nvSpPr>
        <p:spPr/>
        <p:txBody>
          <a:bodyPr/>
          <a:lstStyle/>
          <a:p>
            <a:pPr>
              <a:defRPr/>
            </a:pPr>
            <a:fld id="{B1113BA2-909E-4569-B47F-17088B09E4A8}" type="datetime1">
              <a:rPr lang="en-US"/>
              <a:pPr>
                <a:defRPr/>
              </a:pPr>
              <a:t>7/23/2018</a:t>
            </a:fld>
            <a:endParaRPr lang="en-US"/>
          </a:p>
        </p:txBody>
      </p:sp>
      <p:sp>
        <p:nvSpPr>
          <p:cNvPr id="5" name="Footer Placeholder 2"/>
          <p:cNvSpPr>
            <a:spLocks noGrp="1"/>
          </p:cNvSpPr>
          <p:nvPr>
            <p:ph type="ftr" sz="quarter" idx="11"/>
          </p:nvPr>
        </p:nvSpPr>
        <p:spPr>
          <a:xfrm>
            <a:off x="161718" y="6391275"/>
            <a:ext cx="6239309" cy="365125"/>
          </a:xfrm>
        </p:spPr>
        <p:txBody>
          <a:bodyPr/>
          <a:lstStyle/>
          <a:p>
            <a:pPr>
              <a:defRPr/>
            </a:pPr>
            <a:r>
              <a:rPr lang="en-US" dirty="0"/>
              <a:t>CS319</a:t>
            </a:r>
          </a:p>
        </p:txBody>
      </p:sp>
      <p:sp>
        <p:nvSpPr>
          <p:cNvPr id="58372" name="Slide Number Placeholder 3"/>
          <p:cNvSpPr>
            <a:spLocks noGrp="1"/>
          </p:cNvSpPr>
          <p:nvPr>
            <p:ph type="sldNum" sz="quarter" idx="12"/>
          </p:nvPr>
        </p:nvSpPr>
        <p:spPr bwMode="auto">
          <a:xfrm>
            <a:off x="10830561" y="6391275"/>
            <a:ext cx="101949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3BD0BCF1-B44A-4CA9-8BF4-6F4355F229BD}" type="slidenum">
              <a:rPr lang="en-US" altLang="en-US" sz="2400">
                <a:latin typeface="Times New Roman" panose="02020603050405020304" pitchFamily="18" charset="0"/>
              </a:rPr>
              <a:pPr lvl="1">
                <a:spcBef>
                  <a:spcPct val="0"/>
                </a:spcBef>
                <a:buClrTx/>
                <a:buFontTx/>
                <a:buNone/>
              </a:pPr>
              <a:t>11</a:t>
            </a:fld>
            <a:endParaRPr lang="en-US" altLang="en-US" sz="2400" dirty="0">
              <a:latin typeface="Times New Roman" panose="02020603050405020304" pitchFamily="18" charset="0"/>
            </a:endParaRPr>
          </a:p>
        </p:txBody>
      </p:sp>
      <p:sp>
        <p:nvSpPr>
          <p:cNvPr id="58373" name="Rectangle 2"/>
          <p:cNvSpPr>
            <a:spLocks noChangeArrowheads="1"/>
          </p:cNvSpPr>
          <p:nvPr/>
        </p:nvSpPr>
        <p:spPr bwMode="auto">
          <a:xfrm>
            <a:off x="1600200" y="152401"/>
            <a:ext cx="91440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solidFill>
                  <a:schemeClr val="tx2">
                    <a:lumMod val="75000"/>
                  </a:schemeClr>
                </a:solidFill>
                <a:latin typeface="Times New Roman" panose="02020603050405020304" pitchFamily="18" charset="0"/>
              </a:rPr>
              <a:t>QUESTION: What will the following expression return?</a:t>
            </a:r>
          </a:p>
          <a:p>
            <a:pPr eaLnBrk="1" hangingPunct="1">
              <a:spcBef>
                <a:spcPct val="50000"/>
              </a:spcBef>
              <a:buClrTx/>
              <a:buSzTx/>
              <a:buFontTx/>
              <a:buNone/>
            </a:pPr>
            <a:r>
              <a:rPr lang="en-US" altLang="en-US" sz="2000" b="1" dirty="0">
                <a:latin typeface="Arial" panose="020B0604020202020204" pitchFamily="34" charset="0"/>
                <a:cs typeface="Arial" panose="020B0604020202020204" pitchFamily="34" charset="0"/>
              </a:rPr>
              <a:t>Temp(LN, FN, SSN) </a:t>
            </a:r>
            <a:r>
              <a:rPr lang="en-US" altLang="en-US" sz="2000" dirty="0">
                <a:latin typeface="Arial" panose="020B0604020202020204" pitchFamily="34" charset="0"/>
                <a:cs typeface="Arial" panose="020B0604020202020204" pitchFamily="34" charset="0"/>
                <a:sym typeface="Symbol" panose="05050102010706020507" pitchFamily="18" charset="2"/>
              </a:rPr>
              <a:t></a:t>
            </a:r>
            <a:r>
              <a:rPr lang="en-US" altLang="en-US" sz="2000"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π </a:t>
            </a:r>
            <a:r>
              <a:rPr lang="en-US" altLang="en-US" sz="2000" b="1" baseline="-30000" dirty="0" err="1" smtClean="0">
                <a:latin typeface="Arial" panose="020B0604020202020204" pitchFamily="34" charset="0"/>
                <a:cs typeface="Arial" panose="020B0604020202020204" pitchFamily="34" charset="0"/>
              </a:rPr>
              <a:t>LastName,FirstName,EmpID</a:t>
            </a:r>
            <a:r>
              <a:rPr lang="en-US" altLang="en-US" sz="2000" b="1" dirty="0" smtClean="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(Employee)</a:t>
            </a:r>
            <a:endParaRPr lang="en-US" altLang="en-US" sz="2000" dirty="0">
              <a:latin typeface="Times New Roman" panose="02020603050405020304" pitchFamily="18" charset="0"/>
              <a:cs typeface="Times New Roman" panose="02020603050405020304" pitchFamily="18" charset="0"/>
            </a:endParaRPr>
          </a:p>
          <a:p>
            <a:pPr eaLnBrk="1" hangingPunct="1">
              <a:spcBef>
                <a:spcPct val="50000"/>
              </a:spcBef>
              <a:buClrTx/>
              <a:buSzTx/>
              <a:buFontTx/>
              <a:buNone/>
            </a:pPr>
            <a:r>
              <a:rPr lang="en-US" altLang="en-US" sz="2000" b="1" dirty="0">
                <a:latin typeface="Arial" panose="020B0604020202020204" pitchFamily="34" charset="0"/>
                <a:cs typeface="Arial" panose="020B0604020202020204" pitchFamily="34" charset="0"/>
              </a:rPr>
              <a:t>Result </a:t>
            </a:r>
            <a:r>
              <a:rPr lang="en-US" altLang="en-US" sz="2000" dirty="0">
                <a:latin typeface="Arial" panose="020B0604020202020204" pitchFamily="34" charset="0"/>
                <a:cs typeface="Arial" panose="020B0604020202020204" pitchFamily="34" charset="0"/>
                <a:sym typeface="Symbol" panose="05050102010706020507" pitchFamily="18" charset="2"/>
              </a:rPr>
              <a: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Temp</a:t>
            </a:r>
            <a:r>
              <a:rPr lang="en-US" altLang="en-US" sz="2000" b="1" dirty="0" err="1">
                <a:latin typeface="Arial Unicode MS" pitchFamily="34" charset="-128"/>
                <a:ea typeface="Arial Unicode MS" pitchFamily="34" charset="-128"/>
              </a:rPr>
              <a:t>⋈</a:t>
            </a:r>
            <a:r>
              <a:rPr lang="en-US" altLang="en-US" sz="2000" b="1" baseline="-30000" dirty="0" err="1">
                <a:latin typeface="Arial" panose="020B0604020202020204" pitchFamily="34" charset="0"/>
                <a:cs typeface="Arial" panose="020B0604020202020204" pitchFamily="34" charset="0"/>
              </a:rPr>
              <a:t>SSN</a:t>
            </a:r>
            <a:r>
              <a:rPr lang="en-US" altLang="en-US" sz="2000" b="1" baseline="-30000" dirty="0">
                <a:latin typeface="Arial" panose="020B0604020202020204" pitchFamily="34" charset="0"/>
                <a:cs typeface="Arial" panose="020B0604020202020204" pitchFamily="34" charset="0"/>
              </a:rPr>
              <a:t>=</a:t>
            </a:r>
            <a:r>
              <a:rPr lang="en-US" altLang="en-US" sz="2000" b="1" baseline="-30000" dirty="0" err="1">
                <a:latin typeface="Arial" panose="020B0604020202020204" pitchFamily="34" charset="0"/>
                <a:cs typeface="Arial" panose="020B0604020202020204" pitchFamily="34" charset="0"/>
              </a:rPr>
              <a:t>SuperSSN</a:t>
            </a:r>
            <a:r>
              <a:rPr lang="en-US" altLang="en-US" sz="2000" b="1" dirty="0">
                <a:latin typeface="Arial Unicode MS" pitchFamily="34" charset="-128"/>
                <a:ea typeface="Arial Unicode MS" pitchFamily="34" charset="-128"/>
              </a:rPr>
              <a:t>(</a:t>
            </a:r>
            <a:r>
              <a:rPr lang="en-US" altLang="en-US" sz="2000" b="1" dirty="0">
                <a:latin typeface="Arial" panose="020B0604020202020204" pitchFamily="34" charset="0"/>
                <a:cs typeface="Arial" panose="020B0604020202020204" pitchFamily="34" charset="0"/>
              </a:rPr>
              <a:t>π </a:t>
            </a:r>
            <a:r>
              <a:rPr lang="en-US" altLang="en-US" sz="2000" b="1" baseline="-30000" dirty="0" err="1" smtClean="0">
                <a:latin typeface="Arial" panose="020B0604020202020204" pitchFamily="34" charset="0"/>
                <a:cs typeface="Arial" panose="020B0604020202020204" pitchFamily="34" charset="0"/>
              </a:rPr>
              <a:t>LastName,FirstName,SuperSSN,EmpID</a:t>
            </a:r>
            <a:r>
              <a:rPr lang="en-US" altLang="en-US" sz="2000" b="1" dirty="0" smtClean="0">
                <a:latin typeface="Arial" panose="020B0604020202020204" pitchFamily="34" charset="0"/>
                <a:cs typeface="Arial" panose="020B0604020202020204" pitchFamily="34" charset="0"/>
              </a:rPr>
              <a:t>(Employee</a:t>
            </a:r>
            <a:r>
              <a:rPr lang="en-US" altLang="en-US" sz="2000" b="1" dirty="0">
                <a:latin typeface="Arial" panose="020B0604020202020204" pitchFamily="34" charset="0"/>
                <a:cs typeface="Arial" panose="020B0604020202020204" pitchFamily="34" charset="0"/>
              </a:rPr>
              <a:t>))</a:t>
            </a:r>
          </a:p>
          <a:p>
            <a:pPr eaLnBrk="1" hangingPunct="1">
              <a:spcBef>
                <a:spcPct val="50000"/>
              </a:spcBef>
              <a:buClrTx/>
              <a:buSzTx/>
              <a:buFontTx/>
              <a:buNone/>
            </a:pPr>
            <a:endParaRPr lang="en-US" altLang="en-US" sz="2000" dirty="0">
              <a:latin typeface="Times New Roman" panose="02020603050405020304" pitchFamily="18" charset="0"/>
            </a:endParaRPr>
          </a:p>
        </p:txBody>
      </p:sp>
      <p:sp>
        <p:nvSpPr>
          <p:cNvPr id="58374" name="Rectangle 3"/>
          <p:cNvSpPr>
            <a:spLocks noChangeArrowheads="1"/>
          </p:cNvSpPr>
          <p:nvPr/>
        </p:nvSpPr>
        <p:spPr bwMode="auto">
          <a:xfrm>
            <a:off x="1280160" y="4762222"/>
            <a:ext cx="9464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solidFill>
                  <a:schemeClr val="tx2">
                    <a:lumMod val="75000"/>
                  </a:schemeClr>
                </a:solidFill>
                <a:latin typeface="Times New Roman" panose="02020603050405020304" pitchFamily="18" charset="0"/>
              </a:rPr>
              <a:t>QUESTION: In English, what does the above expression represent?</a:t>
            </a:r>
          </a:p>
        </p:txBody>
      </p:sp>
      <p:sp>
        <p:nvSpPr>
          <p:cNvPr id="10" name="TextBox 9"/>
          <p:cNvSpPr txBox="1"/>
          <p:nvPr/>
        </p:nvSpPr>
        <p:spPr>
          <a:xfrm>
            <a:off x="1402080" y="5349527"/>
            <a:ext cx="9540240" cy="830997"/>
          </a:xfrm>
          <a:prstGeom prst="rect">
            <a:avLst/>
          </a:prstGeom>
          <a:noFill/>
        </p:spPr>
        <p:txBody>
          <a:bodyPr wrap="square" rtlCol="0">
            <a:spAutoFit/>
          </a:bodyPr>
          <a:lstStyle/>
          <a:p>
            <a:r>
              <a:rPr lang="en-US" sz="2400" b="1" dirty="0" smtClean="0"/>
              <a:t>ANSWER: Show me the id and first and last names of the supervisors and the ids and first and last names of the employees that they supervise.</a:t>
            </a:r>
            <a:endParaRPr lang="en-US" sz="2400" b="1" dirty="0"/>
          </a:p>
        </p:txBody>
      </p:sp>
      <p:pic>
        <p:nvPicPr>
          <p:cNvPr id="3" name="Picture 2"/>
          <p:cNvPicPr>
            <a:picLocks noChangeAspect="1"/>
          </p:cNvPicPr>
          <p:nvPr/>
        </p:nvPicPr>
        <p:blipFill>
          <a:blip r:embed="rId2"/>
          <a:stretch>
            <a:fillRect/>
          </a:stretch>
        </p:blipFill>
        <p:spPr>
          <a:xfrm>
            <a:off x="467360" y="1609179"/>
            <a:ext cx="2662374" cy="1304264"/>
          </a:xfrm>
          <a:prstGeom prst="rect">
            <a:avLst/>
          </a:prstGeom>
        </p:spPr>
      </p:pic>
      <p:pic>
        <p:nvPicPr>
          <p:cNvPr id="6" name="Picture 5"/>
          <p:cNvPicPr>
            <a:picLocks noChangeAspect="1"/>
          </p:cNvPicPr>
          <p:nvPr/>
        </p:nvPicPr>
        <p:blipFill rotWithShape="1">
          <a:blip r:embed="rId3"/>
          <a:srcRect t="65940" r="15160"/>
          <a:stretch/>
        </p:blipFill>
        <p:spPr>
          <a:xfrm>
            <a:off x="4361774" y="1609179"/>
            <a:ext cx="6778666" cy="1660736"/>
          </a:xfrm>
          <a:prstGeom prst="rect">
            <a:avLst/>
          </a:prstGeom>
        </p:spPr>
      </p:pic>
      <p:pic>
        <p:nvPicPr>
          <p:cNvPr id="7" name="Picture 6"/>
          <p:cNvPicPr>
            <a:picLocks noChangeAspect="1"/>
          </p:cNvPicPr>
          <p:nvPr/>
        </p:nvPicPr>
        <p:blipFill rotWithShape="1">
          <a:blip r:embed="rId4"/>
          <a:srcRect b="24341"/>
          <a:stretch/>
        </p:blipFill>
        <p:spPr>
          <a:xfrm>
            <a:off x="1280160" y="3503987"/>
            <a:ext cx="9200000" cy="1160110"/>
          </a:xfrm>
          <a:prstGeom prst="rect">
            <a:avLst/>
          </a:prstGeom>
        </p:spPr>
      </p:pic>
    </p:spTree>
    <p:extLst>
      <p:ext uri="{BB962C8B-B14F-4D97-AF65-F5344CB8AC3E}">
        <p14:creationId xmlns:p14="http://schemas.microsoft.com/office/powerpoint/2010/main" val="57948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quarter" idx="4294967295"/>
          </p:nvPr>
        </p:nvSpPr>
        <p:spPr/>
        <p:txBody>
          <a:bodyPr/>
          <a:lstStyle/>
          <a:p>
            <a:pPr>
              <a:defRPr/>
            </a:pPr>
            <a:fld id="{12F6BEE2-9B55-4B85-ACE3-1F5D55A99ACA}" type="datetime1">
              <a:rPr lang="en-US"/>
              <a:pPr>
                <a:defRPr/>
              </a:pPr>
              <a:t>7/23/2018</a:t>
            </a:fld>
            <a:endParaRPr lang="en-US"/>
          </a:p>
        </p:txBody>
      </p:sp>
      <p:sp>
        <p:nvSpPr>
          <p:cNvPr id="4" name="Footer Placeholder 2"/>
          <p:cNvSpPr>
            <a:spLocks noGrp="1"/>
          </p:cNvSpPr>
          <p:nvPr>
            <p:ph type="ftr" sz="quarter" idx="11"/>
          </p:nvPr>
        </p:nvSpPr>
        <p:spPr/>
        <p:txBody>
          <a:bodyPr/>
          <a:lstStyle/>
          <a:p>
            <a:pPr>
              <a:defRPr/>
            </a:pPr>
            <a:r>
              <a:rPr lang="en-US"/>
              <a:t>CS319</a:t>
            </a:r>
          </a:p>
        </p:txBody>
      </p:sp>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6C8CEC02-61F0-46D4-AC7F-9535A7A60B3B}" type="slidenum">
              <a:rPr lang="en-US" altLang="en-US" sz="2400">
                <a:latin typeface="Times New Roman" panose="02020603050405020304" pitchFamily="18" charset="0"/>
              </a:rPr>
              <a:pPr lvl="1">
                <a:spcBef>
                  <a:spcPct val="0"/>
                </a:spcBef>
                <a:buClrTx/>
                <a:buFontTx/>
                <a:buNone/>
              </a:pPr>
              <a:t>12</a:t>
            </a:fld>
            <a:endParaRPr lang="en-US" altLang="en-US" sz="2400">
              <a:latin typeface="Times New Roman" panose="02020603050405020304" pitchFamily="18" charset="0"/>
            </a:endParaRPr>
          </a:p>
        </p:txBody>
      </p:sp>
      <p:sp>
        <p:nvSpPr>
          <p:cNvPr id="60421" name="Rectangle 3"/>
          <p:cNvSpPr>
            <a:spLocks noChangeArrowheads="1"/>
          </p:cNvSpPr>
          <p:nvPr/>
        </p:nvSpPr>
        <p:spPr bwMode="auto">
          <a:xfrm>
            <a:off x="955040" y="99367"/>
            <a:ext cx="1113536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solidFill>
                  <a:schemeClr val="tx2">
                    <a:lumMod val="75000"/>
                  </a:schemeClr>
                </a:solidFill>
                <a:latin typeface="Times New Roman" panose="02020603050405020304" pitchFamily="18" charset="0"/>
              </a:rPr>
              <a:t>QUESTION: Write the Relational Algebra expression to print the department name, and the manager's first and last name:</a:t>
            </a:r>
          </a:p>
          <a:p>
            <a:pPr eaLnBrk="1" hangingPunct="1">
              <a:spcBef>
                <a:spcPct val="50000"/>
              </a:spcBef>
              <a:buClrTx/>
              <a:buSzTx/>
              <a:buFontTx/>
              <a:buNone/>
            </a:pPr>
            <a:endParaRPr lang="en-US" altLang="en-US" sz="2400" b="1" dirty="0">
              <a:solidFill>
                <a:schemeClr val="accent1"/>
              </a:solidFill>
              <a:latin typeface="Times New Roman" panose="02020603050405020304" pitchFamily="18" charset="0"/>
            </a:endParaRPr>
          </a:p>
          <a:p>
            <a:pPr eaLnBrk="1" hangingPunct="1">
              <a:spcBef>
                <a:spcPct val="50000"/>
              </a:spcBef>
              <a:buClrTx/>
              <a:buSzTx/>
              <a:buFontTx/>
              <a:buNone/>
            </a:pPr>
            <a:r>
              <a:rPr lang="en-US" altLang="en-US" sz="2400" b="1" dirty="0" smtClean="0">
                <a:solidFill>
                  <a:schemeClr val="tx2">
                    <a:lumMod val="75000"/>
                  </a:schemeClr>
                </a:solidFill>
                <a:latin typeface="Times New Roman" panose="02020603050405020304" pitchFamily="18" charset="0"/>
              </a:rPr>
              <a:t>QUESTION</a:t>
            </a:r>
            <a:r>
              <a:rPr lang="en-US" altLang="en-US" sz="2400" b="1" dirty="0">
                <a:solidFill>
                  <a:schemeClr val="tx2">
                    <a:lumMod val="75000"/>
                  </a:schemeClr>
                </a:solidFill>
                <a:latin typeface="Times New Roman" panose="02020603050405020304" pitchFamily="18" charset="0"/>
              </a:rPr>
              <a:t>: Write the Relational Algebra expression to display department names of departments who have people making more than 4,000 dollars.</a:t>
            </a:r>
          </a:p>
        </p:txBody>
      </p:sp>
      <p:sp>
        <p:nvSpPr>
          <p:cNvPr id="60423" name="Rectangle 6"/>
          <p:cNvSpPr>
            <a:spLocks noChangeArrowheads="1"/>
          </p:cNvSpPr>
          <p:nvPr/>
        </p:nvSpPr>
        <p:spPr bwMode="auto">
          <a:xfrm>
            <a:off x="955040" y="236791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b="1" dirty="0">
                <a:latin typeface="Arial" panose="020B0604020202020204" pitchFamily="34" charset="0"/>
              </a:rPr>
              <a:t>TEMP </a:t>
            </a:r>
            <a:r>
              <a:rPr lang="en-US" altLang="en-US" sz="2400" b="1" dirty="0">
                <a:latin typeface="Arial" panose="020B0604020202020204" pitchFamily="34" charset="0"/>
                <a:sym typeface="Wingdings" panose="05000000000000000000" pitchFamily="2" charset="2"/>
              </a:rPr>
              <a:t> </a:t>
            </a:r>
            <a:r>
              <a:rPr lang="en-US" altLang="en-US" sz="2400" b="1" dirty="0">
                <a:latin typeface="Arial" panose="020B0604020202020204" pitchFamily="34" charset="0"/>
                <a:cs typeface="Arial" panose="020B0604020202020204" pitchFamily="34" charset="0"/>
              </a:rPr>
              <a:t>π </a:t>
            </a:r>
            <a:r>
              <a:rPr lang="en-US" altLang="en-US" sz="2400" b="1" baseline="-30000" dirty="0">
                <a:latin typeface="Arial" panose="020B0604020202020204" pitchFamily="34" charset="0"/>
                <a:cs typeface="Arial" panose="020B0604020202020204" pitchFamily="34" charset="0"/>
              </a:rPr>
              <a:t> </a:t>
            </a:r>
            <a:r>
              <a:rPr lang="en-US" altLang="en-US" sz="2400" b="1" baseline="-30000" dirty="0" err="1">
                <a:latin typeface="Arial" panose="020B0604020202020204" pitchFamily="34" charset="0"/>
                <a:cs typeface="Arial" panose="020B0604020202020204" pitchFamily="34" charset="0"/>
              </a:rPr>
              <a:t>DeptNumber</a:t>
            </a:r>
            <a:r>
              <a:rPr lang="en-US" altLang="en-US" sz="2400" b="1" dirty="0">
                <a:latin typeface="Arial" panose="020B0604020202020204" pitchFamily="34" charset="0"/>
                <a:cs typeface="Arial" panose="020B0604020202020204" pitchFamily="34" charset="0"/>
              </a:rPr>
              <a:t> </a:t>
            </a:r>
            <a:r>
              <a:rPr lang="en-US" altLang="en-US" sz="2400" b="1" dirty="0">
                <a:latin typeface="Arial" panose="020B0604020202020204" pitchFamily="34" charset="0"/>
                <a:sym typeface="Wingdings" panose="05000000000000000000" pitchFamily="2" charset="2"/>
              </a:rPr>
              <a:t>(</a:t>
            </a:r>
            <a:r>
              <a:rPr lang="en-US" altLang="en-US" sz="2400" b="1" dirty="0">
                <a:latin typeface="Arial" panose="020B0604020202020204" pitchFamily="34" charset="0"/>
              </a:rPr>
              <a:t>σ </a:t>
            </a:r>
            <a:r>
              <a:rPr lang="en-US" altLang="en-US" sz="2400" b="1" baseline="-30000" dirty="0">
                <a:latin typeface="Helvetica" panose="020B0604020202020204" pitchFamily="34" charset="0"/>
                <a:cs typeface="Arial" panose="020B0604020202020204" pitchFamily="34" charset="0"/>
              </a:rPr>
              <a:t>Salary &gt; 4000 </a:t>
            </a:r>
            <a:r>
              <a:rPr lang="en-US" altLang="en-US" sz="2400" b="1" dirty="0">
                <a:latin typeface="Arial" panose="020B0604020202020204" pitchFamily="34" charset="0"/>
              </a:rPr>
              <a:t>(Employee))</a:t>
            </a:r>
            <a:endParaRPr lang="en-US" altLang="en-US" sz="2400" b="1" dirty="0">
              <a:latin typeface="Arial" panose="020B0604020202020204" pitchFamily="34" charset="0"/>
              <a:cs typeface="Arial" panose="020B0604020202020204" pitchFamily="34" charset="0"/>
            </a:endParaRPr>
          </a:p>
          <a:p>
            <a:pP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ANSWER</a:t>
            </a:r>
            <a:r>
              <a:rPr lang="en-US" altLang="en-US" sz="2400" b="1" dirty="0">
                <a:latin typeface="Arial" panose="020B0604020202020204" pitchFamily="34" charset="0"/>
                <a:cs typeface="Arial" panose="020B0604020202020204" pitchFamily="34" charset="0"/>
                <a:sym typeface="Wingdings" panose="05000000000000000000" pitchFamily="2" charset="2"/>
              </a:rPr>
              <a:t> </a:t>
            </a:r>
            <a:r>
              <a:rPr lang="en-US" altLang="en-US" sz="2400" b="1" dirty="0">
                <a:latin typeface="Arial" panose="020B0604020202020204" pitchFamily="34" charset="0"/>
                <a:cs typeface="Arial" panose="020B0604020202020204" pitchFamily="34" charset="0"/>
              </a:rPr>
              <a:t>π </a:t>
            </a:r>
            <a:r>
              <a:rPr lang="en-US" altLang="en-US" sz="2400" b="1" baseline="-30000" dirty="0" err="1">
                <a:latin typeface="Arial" panose="020B0604020202020204" pitchFamily="34" charset="0"/>
                <a:cs typeface="Arial" panose="020B0604020202020204" pitchFamily="34" charset="0"/>
              </a:rPr>
              <a:t>DeptName</a:t>
            </a:r>
            <a:r>
              <a:rPr lang="en-US" altLang="en-US" sz="2400" b="1" dirty="0">
                <a:latin typeface="Arial" panose="020B0604020202020204" pitchFamily="34" charset="0"/>
                <a:cs typeface="Arial" panose="020B0604020202020204" pitchFamily="34" charset="0"/>
              </a:rPr>
              <a:t> (TEMP </a:t>
            </a:r>
            <a:r>
              <a:rPr lang="en-US" altLang="en-US" sz="2400" b="1" dirty="0">
                <a:latin typeface="Arial Unicode MS" pitchFamily="34" charset="-128"/>
                <a:ea typeface="Arial Unicode MS" pitchFamily="34" charset="-128"/>
              </a:rPr>
              <a:t>⋈ </a:t>
            </a:r>
            <a:r>
              <a:rPr lang="en-US" altLang="en-US" sz="2400" b="1" dirty="0">
                <a:latin typeface="Arial" panose="020B0604020202020204" pitchFamily="34" charset="0"/>
                <a:cs typeface="Arial" panose="020B0604020202020204" pitchFamily="34" charset="0"/>
              </a:rPr>
              <a:t>Department)</a:t>
            </a:r>
            <a:endParaRPr lang="en-US" altLang="en-US" sz="2400" dirty="0">
              <a:latin typeface="Times New Roman" panose="02020603050405020304" pitchFamily="18" charset="0"/>
            </a:endParaRPr>
          </a:p>
        </p:txBody>
      </p:sp>
      <p:sp>
        <p:nvSpPr>
          <p:cNvPr id="2" name="Rectangle 1"/>
          <p:cNvSpPr/>
          <p:nvPr/>
        </p:nvSpPr>
        <p:spPr>
          <a:xfrm>
            <a:off x="955040" y="848711"/>
            <a:ext cx="9321164" cy="461665"/>
          </a:xfrm>
          <a:prstGeom prst="rect">
            <a:avLst/>
          </a:prstGeom>
        </p:spPr>
        <p:txBody>
          <a:bodyPr wrap="square">
            <a:spAutoFit/>
          </a:bodyPr>
          <a:lstStyle/>
          <a:p>
            <a:pPr>
              <a:spcBef>
                <a:spcPct val="50000"/>
              </a:spcBef>
            </a:pPr>
            <a:r>
              <a:rPr lang="en-US" altLang="en-US" sz="2400" b="1" dirty="0">
                <a:solidFill>
                  <a:schemeClr val="accent1"/>
                </a:solidFill>
                <a:latin typeface="Times New Roman" panose="02020603050405020304" pitchFamily="18" charset="0"/>
              </a:rPr>
              <a:t> </a:t>
            </a:r>
            <a:r>
              <a:rPr lang="en-US" altLang="en-US" sz="2000" b="1" dirty="0">
                <a:latin typeface="Arial" panose="020B0604020202020204" pitchFamily="34" charset="0"/>
                <a:cs typeface="Arial" panose="020B0604020202020204" pitchFamily="34" charset="0"/>
              </a:rPr>
              <a:t>π </a:t>
            </a:r>
            <a:r>
              <a:rPr lang="en-US" altLang="en-US" sz="2000" b="1" baseline="-30000" dirty="0" err="1">
                <a:latin typeface="Arial" panose="020B0604020202020204" pitchFamily="34" charset="0"/>
                <a:cs typeface="Arial" panose="020B0604020202020204" pitchFamily="34" charset="0"/>
              </a:rPr>
              <a:t>DeptName</a:t>
            </a:r>
            <a:r>
              <a:rPr lang="en-US" altLang="en-US" sz="2000" b="1" baseline="-30000" dirty="0">
                <a:latin typeface="Arial" panose="020B0604020202020204" pitchFamily="34" charset="0"/>
                <a:cs typeface="Arial" panose="020B0604020202020204" pitchFamily="34" charset="0"/>
              </a:rPr>
              <a:t>, </a:t>
            </a:r>
            <a:r>
              <a:rPr lang="en-US" altLang="en-US" sz="2000" b="1" baseline="-30000" dirty="0" err="1">
                <a:latin typeface="Arial" panose="020B0604020202020204" pitchFamily="34" charset="0"/>
                <a:cs typeface="Arial" panose="020B0604020202020204" pitchFamily="34" charset="0"/>
              </a:rPr>
              <a:t>LastName</a:t>
            </a:r>
            <a:r>
              <a:rPr lang="en-US" altLang="en-US" sz="2000" b="1" baseline="-30000" dirty="0">
                <a:latin typeface="Arial" panose="020B0604020202020204" pitchFamily="34" charset="0"/>
                <a:cs typeface="Arial" panose="020B0604020202020204" pitchFamily="34" charset="0"/>
              </a:rPr>
              <a:t>, </a:t>
            </a:r>
            <a:r>
              <a:rPr lang="en-US" altLang="en-US" sz="2000" b="1" baseline="-30000" dirty="0" err="1">
                <a:latin typeface="Arial" panose="020B0604020202020204" pitchFamily="34" charset="0"/>
                <a:cs typeface="Arial" panose="020B0604020202020204" pitchFamily="34" charset="0"/>
              </a:rPr>
              <a:t>FirstName</a:t>
            </a:r>
            <a:r>
              <a:rPr lang="en-US" altLang="en-US" sz="2000" b="1" dirty="0">
                <a:latin typeface="Arial" panose="020B0604020202020204" pitchFamily="34" charset="0"/>
                <a:cs typeface="Arial" panose="020B0604020202020204" pitchFamily="34" charset="0"/>
              </a:rPr>
              <a:t> </a:t>
            </a:r>
            <a:r>
              <a:rPr lang="en-US" altLang="en-US" sz="2400" b="1" dirty="0">
                <a:latin typeface="Arial" panose="020B0604020202020204" pitchFamily="34" charset="0"/>
                <a:cs typeface="Arial" panose="020B0604020202020204" pitchFamily="34" charset="0"/>
              </a:rPr>
              <a:t>(Employee </a:t>
            </a:r>
            <a:r>
              <a:rPr lang="en-US" altLang="en-US" sz="2400" b="1" dirty="0">
                <a:latin typeface="Arial Unicode MS" pitchFamily="34" charset="-128"/>
                <a:ea typeface="Arial Unicode MS" pitchFamily="34" charset="-128"/>
              </a:rPr>
              <a:t>⋈</a:t>
            </a:r>
            <a:r>
              <a:rPr lang="en-US" altLang="en-US" sz="2400" b="1" baseline="-30000" dirty="0">
                <a:latin typeface="Arial" panose="020B0604020202020204" pitchFamily="34" charset="0"/>
                <a:cs typeface="Arial" panose="020B0604020202020204" pitchFamily="34" charset="0"/>
              </a:rPr>
              <a:t> </a:t>
            </a:r>
            <a:r>
              <a:rPr lang="en-US" altLang="en-US" b="1" baseline="-30000" dirty="0" err="1" smtClean="0">
                <a:latin typeface="Arial" panose="020B0604020202020204" pitchFamily="34" charset="0"/>
                <a:cs typeface="Arial" panose="020B0604020202020204" pitchFamily="34" charset="0"/>
              </a:rPr>
              <a:t>EmpID</a:t>
            </a:r>
            <a:r>
              <a:rPr lang="en-US" altLang="en-US" b="1" baseline="-30000" dirty="0" smtClean="0">
                <a:latin typeface="Arial" panose="020B0604020202020204" pitchFamily="34" charset="0"/>
                <a:cs typeface="Arial" panose="020B0604020202020204" pitchFamily="34" charset="0"/>
              </a:rPr>
              <a:t> </a:t>
            </a:r>
            <a:r>
              <a:rPr lang="en-US" altLang="en-US" b="1" baseline="-30000" dirty="0">
                <a:latin typeface="Arial" panose="020B0604020202020204" pitchFamily="34" charset="0"/>
                <a:cs typeface="Arial" panose="020B0604020202020204" pitchFamily="34" charset="0"/>
              </a:rPr>
              <a:t>= </a:t>
            </a:r>
            <a:r>
              <a:rPr lang="en-US" altLang="en-US" b="1" baseline="-30000" dirty="0" err="1" smtClean="0">
                <a:latin typeface="Arial" panose="020B0604020202020204" pitchFamily="34" charset="0"/>
                <a:cs typeface="Arial" panose="020B0604020202020204" pitchFamily="34" charset="0"/>
              </a:rPr>
              <a:t>ManagerEmpID</a:t>
            </a:r>
            <a:r>
              <a:rPr lang="en-US" altLang="en-US" b="1" dirty="0" smtClean="0">
                <a:latin typeface="Arial Unicode MS" pitchFamily="34" charset="-128"/>
                <a:ea typeface="Arial Unicode MS" pitchFamily="34" charset="-128"/>
              </a:rPr>
              <a:t> </a:t>
            </a:r>
            <a:r>
              <a:rPr lang="en-US" altLang="en-US" sz="2400" b="1" dirty="0">
                <a:latin typeface="Arial" panose="020B0604020202020204" pitchFamily="34" charset="0"/>
                <a:cs typeface="Arial" panose="020B0604020202020204" pitchFamily="34" charset="0"/>
              </a:rPr>
              <a:t>Department)</a:t>
            </a:r>
            <a:endParaRPr lang="en-US" altLang="en-US" sz="2400" dirty="0">
              <a:latin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518213" y="3157035"/>
            <a:ext cx="6572187" cy="4012876"/>
          </a:xfrm>
          <a:prstGeom prst="rect">
            <a:avLst/>
          </a:prstGeom>
        </p:spPr>
      </p:pic>
    </p:spTree>
    <p:extLst>
      <p:ext uri="{BB962C8B-B14F-4D97-AF65-F5344CB8AC3E}">
        <p14:creationId xmlns:p14="http://schemas.microsoft.com/office/powerpoint/2010/main" val="214956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421">
                                            <p:txEl>
                                              <p:pRg st="2" end="2"/>
                                            </p:txEl>
                                          </p:spTgt>
                                        </p:tgtEl>
                                        <p:attrNameLst>
                                          <p:attrName>style.visibility</p:attrName>
                                        </p:attrNameLst>
                                      </p:cBhvr>
                                      <p:to>
                                        <p:strVal val="visible"/>
                                      </p:to>
                                    </p:set>
                                    <p:animEffect transition="in" filter="barn(inVertical)">
                                      <p:cBhvr>
                                        <p:cTn id="12" dur="500"/>
                                        <p:tgtEl>
                                          <p:spTgt spid="604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0423"/>
                                        </p:tgtEl>
                                        <p:attrNameLst>
                                          <p:attrName>style.visibility</p:attrName>
                                        </p:attrNameLst>
                                      </p:cBhvr>
                                      <p:to>
                                        <p:strVal val="visible"/>
                                      </p:to>
                                    </p:set>
                                    <p:animEffect transition="in" filter="barn(inVertical)">
                                      <p:cBhvr>
                                        <p:cTn id="17"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quarter" idx="4294967295"/>
          </p:nvPr>
        </p:nvSpPr>
        <p:spPr/>
        <p:txBody>
          <a:bodyPr/>
          <a:lstStyle/>
          <a:p>
            <a:pPr>
              <a:defRPr/>
            </a:pPr>
            <a:fld id="{B0DF6593-48BA-48BE-B783-2067C0E7A7B0}" type="datetime1">
              <a:rPr lang="en-US"/>
              <a:pPr>
                <a:defRPr/>
              </a:pPr>
              <a:t>7/23/2018</a:t>
            </a:fld>
            <a:endParaRPr lang="en-US"/>
          </a:p>
        </p:txBody>
      </p:sp>
      <p:sp>
        <p:nvSpPr>
          <p:cNvPr id="4" name="Footer Placeholder 2"/>
          <p:cNvSpPr>
            <a:spLocks noGrp="1"/>
          </p:cNvSpPr>
          <p:nvPr>
            <p:ph type="ftr" sz="quarter" idx="11"/>
          </p:nvPr>
        </p:nvSpPr>
        <p:spPr/>
        <p:txBody>
          <a:bodyPr/>
          <a:lstStyle/>
          <a:p>
            <a:pPr>
              <a:defRPr/>
            </a:pPr>
            <a:r>
              <a:rPr lang="en-US"/>
              <a:t>CS319</a:t>
            </a: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B0BC7A2-74B1-465B-91CE-9473C604A918}" type="slidenum">
              <a:rPr lang="en-US" altLang="en-US" sz="2400">
                <a:latin typeface="Times New Roman" panose="02020603050405020304" pitchFamily="18" charset="0"/>
              </a:rPr>
              <a:pPr lvl="1">
                <a:spcBef>
                  <a:spcPct val="0"/>
                </a:spcBef>
                <a:buClrTx/>
                <a:buFontTx/>
                <a:buNone/>
              </a:pPr>
              <a:t>13</a:t>
            </a:fld>
            <a:endParaRPr lang="en-US" altLang="en-US" sz="2400">
              <a:latin typeface="Times New Roman" panose="02020603050405020304" pitchFamily="18" charset="0"/>
            </a:endParaRPr>
          </a:p>
        </p:txBody>
      </p:sp>
      <p:sp>
        <p:nvSpPr>
          <p:cNvPr id="61445" name="Rectangle 1026"/>
          <p:cNvSpPr>
            <a:spLocks noChangeArrowheads="1"/>
          </p:cNvSpPr>
          <p:nvPr/>
        </p:nvSpPr>
        <p:spPr bwMode="auto">
          <a:xfrm>
            <a:off x="1148080" y="0"/>
            <a:ext cx="1035304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solidFill>
                  <a:schemeClr val="tx2">
                    <a:lumMod val="75000"/>
                  </a:schemeClr>
                </a:solidFill>
                <a:latin typeface="Times New Roman" panose="02020603050405020304" pitchFamily="18" charset="0"/>
              </a:rPr>
              <a:t>QUESTION: Write the Relational Algebra expression to print the first and last name of all employees, the name of the projects they work on and the number of hours they work on each project. </a:t>
            </a:r>
            <a:r>
              <a:rPr lang="en-US" altLang="en-US" sz="2400" b="1" i="1" dirty="0">
                <a:solidFill>
                  <a:schemeClr val="tx2">
                    <a:lumMod val="75000"/>
                  </a:schemeClr>
                </a:solidFill>
                <a:latin typeface="Times New Roman" panose="02020603050405020304" pitchFamily="18" charset="0"/>
              </a:rPr>
              <a:t>(This is a join for a many to many relationship)</a:t>
            </a:r>
          </a:p>
        </p:txBody>
      </p:sp>
      <p:sp>
        <p:nvSpPr>
          <p:cNvPr id="61446" name="Rectangle 5"/>
          <p:cNvSpPr>
            <a:spLocks noChangeArrowheads="1"/>
          </p:cNvSpPr>
          <p:nvPr/>
        </p:nvSpPr>
        <p:spPr bwMode="auto">
          <a:xfrm>
            <a:off x="1141410" y="1569660"/>
            <a:ext cx="101361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b="1" dirty="0">
                <a:latin typeface="Arial" panose="020B0604020202020204" pitchFamily="34" charset="0"/>
              </a:rPr>
              <a:t>TEMP</a:t>
            </a:r>
            <a:r>
              <a:rPr lang="en-US" altLang="en-US" sz="2400" b="1" dirty="0">
                <a:latin typeface="Arial" panose="020B0604020202020204" pitchFamily="34" charset="0"/>
              </a:rPr>
              <a:t> </a:t>
            </a:r>
            <a:r>
              <a:rPr lang="en-US" altLang="en-US" sz="2400" b="1" dirty="0">
                <a:latin typeface="Arial" panose="020B0604020202020204" pitchFamily="34" charset="0"/>
                <a:sym typeface="Wingdings" panose="05000000000000000000" pitchFamily="2" charset="2"/>
              </a:rPr>
              <a:t> </a:t>
            </a:r>
            <a:r>
              <a:rPr lang="en-US" altLang="en-US" sz="2400" b="1" dirty="0">
                <a:latin typeface="Arial" panose="020B0604020202020204" pitchFamily="34" charset="0"/>
                <a:cs typeface="Arial" panose="020B0604020202020204" pitchFamily="34" charset="0"/>
              </a:rPr>
              <a:t>π </a:t>
            </a:r>
            <a:r>
              <a:rPr lang="en-US" altLang="en-US" sz="1800" b="1" baseline="-30000" dirty="0" err="1">
                <a:latin typeface="Arial" panose="020B0604020202020204" pitchFamily="34" charset="0"/>
                <a:cs typeface="Arial" panose="020B0604020202020204" pitchFamily="34" charset="0"/>
              </a:rPr>
              <a:t>FirstName</a:t>
            </a:r>
            <a:r>
              <a:rPr lang="en-US" altLang="en-US" sz="1800" b="1" baseline="-30000" dirty="0">
                <a:latin typeface="Arial" panose="020B0604020202020204" pitchFamily="34" charset="0"/>
                <a:cs typeface="Arial" panose="020B0604020202020204" pitchFamily="34" charset="0"/>
              </a:rPr>
              <a:t>, </a:t>
            </a:r>
            <a:r>
              <a:rPr lang="en-US" altLang="en-US" sz="1800" b="1" baseline="-30000" dirty="0" err="1">
                <a:latin typeface="Arial" panose="020B0604020202020204" pitchFamily="34" charset="0"/>
                <a:cs typeface="Arial" panose="020B0604020202020204" pitchFamily="34" charset="0"/>
              </a:rPr>
              <a:t>LastName</a:t>
            </a:r>
            <a:r>
              <a:rPr lang="en-US" altLang="en-US" sz="1800" b="1" baseline="-30000" dirty="0">
                <a:latin typeface="Arial" panose="020B0604020202020204" pitchFamily="34" charset="0"/>
                <a:cs typeface="Arial" panose="020B0604020202020204" pitchFamily="34" charset="0"/>
              </a:rPr>
              <a:t>, </a:t>
            </a:r>
            <a:r>
              <a:rPr lang="en-US" altLang="en-US" sz="1800" b="1" baseline="-30000" dirty="0" err="1">
                <a:latin typeface="Arial" panose="020B0604020202020204" pitchFamily="34" charset="0"/>
                <a:cs typeface="Arial" panose="020B0604020202020204" pitchFamily="34" charset="0"/>
              </a:rPr>
              <a:t>ProjectNumber,Hours</a:t>
            </a:r>
            <a:r>
              <a:rPr lang="en-US" altLang="en-US" sz="1800" b="1"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(EMPLOYEE </a:t>
            </a:r>
            <a:r>
              <a:rPr lang="en-US" altLang="en-US" sz="2000" b="1" dirty="0">
                <a:latin typeface="Arial Unicode MS" pitchFamily="34" charset="-128"/>
                <a:ea typeface="Arial Unicode MS" pitchFamily="34" charset="-128"/>
              </a:rPr>
              <a:t>⋈ </a:t>
            </a:r>
            <a:r>
              <a:rPr lang="en-US" altLang="en-US" sz="2000" b="1" baseline="-25000" dirty="0" err="1">
                <a:latin typeface="Arial Unicode MS" pitchFamily="34" charset="-128"/>
                <a:ea typeface="Arial Unicode MS" pitchFamily="34" charset="-128"/>
              </a:rPr>
              <a:t>E</a:t>
            </a:r>
            <a:r>
              <a:rPr lang="en-US" altLang="en-US" sz="2000" b="1" baseline="-25000" dirty="0" err="1" smtClean="0">
                <a:latin typeface="Arial Unicode MS" pitchFamily="34" charset="-128"/>
                <a:ea typeface="Arial Unicode MS" pitchFamily="34" charset="-128"/>
              </a:rPr>
              <a:t>mpID</a:t>
            </a:r>
            <a:r>
              <a:rPr lang="en-US" altLang="en-US" sz="2000" b="1" baseline="-25000" dirty="0" smtClean="0">
                <a:latin typeface="Arial Unicode MS" pitchFamily="34" charset="-128"/>
                <a:ea typeface="Arial Unicode MS" pitchFamily="34" charset="-128"/>
              </a:rPr>
              <a:t>=</a:t>
            </a:r>
            <a:r>
              <a:rPr lang="en-US" altLang="en-US" sz="2000" b="1" baseline="-25000" dirty="0" err="1" smtClean="0">
                <a:latin typeface="Arial Unicode MS" pitchFamily="34" charset="-128"/>
                <a:ea typeface="Arial Unicode MS" pitchFamily="34" charset="-128"/>
              </a:rPr>
              <a:t>EmpSSNNumber</a:t>
            </a:r>
            <a:r>
              <a:rPr lang="en-US" altLang="en-US" sz="2000" b="1" dirty="0" err="1" smtClean="0">
                <a:latin typeface="Arial Unicode MS" pitchFamily="34" charset="-128"/>
                <a:ea typeface="Arial Unicode MS" pitchFamily="34" charset="-128"/>
              </a:rPr>
              <a:t>WORKSON</a:t>
            </a:r>
            <a:r>
              <a:rPr lang="en-US" altLang="en-US" sz="2000" b="1" dirty="0">
                <a:latin typeface="Arial" panose="020B0604020202020204" pitchFamily="34" charset="0"/>
                <a:cs typeface="Arial" panose="020B0604020202020204" pitchFamily="34" charset="0"/>
              </a:rPr>
              <a:t>)</a:t>
            </a:r>
          </a:p>
          <a:p>
            <a:pPr eaLnBrk="1" hangingPunct="1">
              <a:spcBef>
                <a:spcPct val="0"/>
              </a:spcBef>
              <a:buClrTx/>
              <a:buSzTx/>
              <a:buFontTx/>
              <a:buNone/>
            </a:pPr>
            <a:r>
              <a:rPr lang="en-US" altLang="en-US" sz="2000" b="1" dirty="0">
                <a:latin typeface="Arial" panose="020B0604020202020204" pitchFamily="34" charset="0"/>
                <a:cs typeface="Arial" panose="020B0604020202020204" pitchFamily="34" charset="0"/>
              </a:rPr>
              <a:t>ANSWER</a:t>
            </a:r>
            <a:r>
              <a:rPr lang="en-US" altLang="en-US" sz="2400" b="1" dirty="0">
                <a:latin typeface="Arial" panose="020B0604020202020204" pitchFamily="34" charset="0"/>
                <a:cs typeface="Arial" panose="020B0604020202020204" pitchFamily="34" charset="0"/>
                <a:sym typeface="Wingdings" panose="05000000000000000000" pitchFamily="2" charset="2"/>
              </a:rPr>
              <a:t> </a:t>
            </a:r>
            <a:r>
              <a:rPr lang="en-US" altLang="en-US" sz="2400" b="1" dirty="0">
                <a:latin typeface="Arial" panose="020B0604020202020204" pitchFamily="34" charset="0"/>
                <a:cs typeface="Arial" panose="020B0604020202020204" pitchFamily="34" charset="0"/>
              </a:rPr>
              <a:t>π </a:t>
            </a:r>
            <a:r>
              <a:rPr lang="en-US" altLang="en-US" sz="1800" b="1" baseline="-30000" dirty="0" err="1">
                <a:latin typeface="Arial" panose="020B0604020202020204" pitchFamily="34" charset="0"/>
                <a:cs typeface="Arial" panose="020B0604020202020204" pitchFamily="34" charset="0"/>
              </a:rPr>
              <a:t>FirstName</a:t>
            </a:r>
            <a:r>
              <a:rPr lang="en-US" altLang="en-US" sz="1800" b="1" baseline="-30000" dirty="0">
                <a:latin typeface="Arial" panose="020B0604020202020204" pitchFamily="34" charset="0"/>
                <a:cs typeface="Arial" panose="020B0604020202020204" pitchFamily="34" charset="0"/>
              </a:rPr>
              <a:t>, </a:t>
            </a:r>
            <a:r>
              <a:rPr lang="en-US" altLang="en-US" sz="1800" b="1" baseline="-30000" dirty="0" err="1">
                <a:latin typeface="Arial" panose="020B0604020202020204" pitchFamily="34" charset="0"/>
                <a:cs typeface="Arial" panose="020B0604020202020204" pitchFamily="34" charset="0"/>
              </a:rPr>
              <a:t>LastName</a:t>
            </a:r>
            <a:r>
              <a:rPr lang="en-US" altLang="en-US" sz="1800" b="1" baseline="-30000" dirty="0">
                <a:latin typeface="Arial" panose="020B0604020202020204" pitchFamily="34" charset="0"/>
                <a:cs typeface="Arial" panose="020B0604020202020204" pitchFamily="34" charset="0"/>
              </a:rPr>
              <a:t>, </a:t>
            </a:r>
            <a:r>
              <a:rPr lang="en-US" altLang="en-US" sz="1800" b="1" baseline="-30000" dirty="0" err="1">
                <a:latin typeface="Arial" panose="020B0604020202020204" pitchFamily="34" charset="0"/>
                <a:cs typeface="Arial" panose="020B0604020202020204" pitchFamily="34" charset="0"/>
              </a:rPr>
              <a:t>Hours,ProjectName</a:t>
            </a:r>
            <a:r>
              <a:rPr lang="en-US" altLang="en-US" sz="2000" b="1" dirty="0">
                <a:latin typeface="Arial" panose="020B0604020202020204" pitchFamily="34" charset="0"/>
                <a:cs typeface="Arial" panose="020B0604020202020204" pitchFamily="34" charset="0"/>
              </a:rPr>
              <a:t> (TEMP </a:t>
            </a:r>
            <a:r>
              <a:rPr lang="en-US" altLang="en-US" sz="2000" b="1" dirty="0">
                <a:latin typeface="Arial Unicode MS" pitchFamily="34" charset="-128"/>
                <a:ea typeface="Arial Unicode MS" pitchFamily="34" charset="-128"/>
              </a:rPr>
              <a:t>⋈ </a:t>
            </a:r>
            <a:r>
              <a:rPr lang="en-US" altLang="en-US" sz="2000" b="1" dirty="0">
                <a:latin typeface="Arial" panose="020B0604020202020204" pitchFamily="34" charset="0"/>
                <a:cs typeface="Arial" panose="020B0604020202020204" pitchFamily="34" charset="0"/>
              </a:rPr>
              <a:t>PROJECT)</a:t>
            </a:r>
            <a:endParaRPr lang="en-US" altLang="en-US" sz="2000" dirty="0">
              <a:latin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4923369" y="2400657"/>
            <a:ext cx="7055272" cy="4307840"/>
          </a:xfrm>
          <a:prstGeom prst="rect">
            <a:avLst/>
          </a:prstGeom>
        </p:spPr>
      </p:pic>
      <p:sp>
        <p:nvSpPr>
          <p:cNvPr id="2" name="Rectangle 1"/>
          <p:cNvSpPr/>
          <p:nvPr/>
        </p:nvSpPr>
        <p:spPr>
          <a:xfrm>
            <a:off x="406215" y="3182758"/>
            <a:ext cx="11836770" cy="1077218"/>
          </a:xfrm>
          <a:prstGeom prst="rect">
            <a:avLst/>
          </a:prstGeom>
        </p:spPr>
        <p:txBody>
          <a:bodyPr wrap="square">
            <a:spAutoFit/>
          </a:bodyPr>
          <a:lstStyle/>
          <a:p>
            <a:pPr>
              <a:spcBef>
                <a:spcPct val="0"/>
              </a:spcBef>
            </a:pPr>
            <a:r>
              <a:rPr lang="en-US" altLang="en-US" sz="2000" b="1" dirty="0" smtClean="0">
                <a:latin typeface="Arial" panose="020B0604020202020204" pitchFamily="34" charset="0"/>
                <a:cs typeface="Arial" panose="020B0604020202020204" pitchFamily="34" charset="0"/>
              </a:rPr>
              <a:t>OR</a:t>
            </a:r>
          </a:p>
          <a:p>
            <a:pPr>
              <a:spcBef>
                <a:spcPct val="0"/>
              </a:spcBef>
            </a:pPr>
            <a:endParaRPr lang="en-US" altLang="en-US" sz="2000" b="1" dirty="0" smtClean="0">
              <a:latin typeface="Arial" panose="020B0604020202020204" pitchFamily="34" charset="0"/>
              <a:cs typeface="Arial" panose="020B0604020202020204" pitchFamily="34" charset="0"/>
            </a:endParaRPr>
          </a:p>
          <a:p>
            <a:pPr>
              <a:spcBef>
                <a:spcPct val="0"/>
              </a:spcBef>
            </a:pPr>
            <a:r>
              <a:rPr lang="en-US" altLang="en-US" sz="2000" b="1" dirty="0" smtClean="0">
                <a:latin typeface="Arial" panose="020B0604020202020204" pitchFamily="34" charset="0"/>
                <a:cs typeface="Arial" panose="020B0604020202020204" pitchFamily="34" charset="0"/>
              </a:rPr>
              <a:t>ANSWER</a:t>
            </a:r>
            <a:r>
              <a:rPr lang="en-US" altLang="en-US" sz="2400" b="1" dirty="0">
                <a:latin typeface="Arial" panose="020B0604020202020204" pitchFamily="34" charset="0"/>
                <a:cs typeface="Arial" panose="020B0604020202020204" pitchFamily="34" charset="0"/>
                <a:sym typeface="Wingdings" panose="05000000000000000000" pitchFamily="2" charset="2"/>
              </a:rPr>
              <a:t> </a:t>
            </a:r>
            <a:r>
              <a:rPr lang="en-US" altLang="en-US" sz="2400" b="1" dirty="0">
                <a:latin typeface="Arial" panose="020B0604020202020204" pitchFamily="34" charset="0"/>
                <a:cs typeface="Arial" panose="020B0604020202020204" pitchFamily="34" charset="0"/>
              </a:rPr>
              <a:t>π </a:t>
            </a:r>
            <a:r>
              <a:rPr lang="en-US" altLang="en-US" b="1" baseline="-30000" dirty="0" err="1">
                <a:latin typeface="Arial" panose="020B0604020202020204" pitchFamily="34" charset="0"/>
                <a:cs typeface="Arial" panose="020B0604020202020204" pitchFamily="34" charset="0"/>
              </a:rPr>
              <a:t>FirstName</a:t>
            </a:r>
            <a:r>
              <a:rPr lang="en-US" altLang="en-US" b="1" baseline="-30000" dirty="0">
                <a:latin typeface="Arial" panose="020B0604020202020204" pitchFamily="34" charset="0"/>
                <a:cs typeface="Arial" panose="020B0604020202020204" pitchFamily="34" charset="0"/>
              </a:rPr>
              <a:t>, </a:t>
            </a:r>
            <a:r>
              <a:rPr lang="en-US" altLang="en-US" b="1" baseline="-30000" dirty="0" err="1">
                <a:latin typeface="Arial" panose="020B0604020202020204" pitchFamily="34" charset="0"/>
                <a:cs typeface="Arial" panose="020B0604020202020204" pitchFamily="34" charset="0"/>
              </a:rPr>
              <a:t>LastName</a:t>
            </a:r>
            <a:r>
              <a:rPr lang="en-US" altLang="en-US" b="1" baseline="-30000" dirty="0">
                <a:latin typeface="Arial" panose="020B0604020202020204" pitchFamily="34" charset="0"/>
                <a:cs typeface="Arial" panose="020B0604020202020204" pitchFamily="34" charset="0"/>
              </a:rPr>
              <a:t>, </a:t>
            </a:r>
            <a:r>
              <a:rPr lang="en-US" altLang="en-US" b="1" baseline="-30000" dirty="0" err="1">
                <a:latin typeface="Arial" panose="020B0604020202020204" pitchFamily="34" charset="0"/>
                <a:cs typeface="Arial" panose="020B0604020202020204" pitchFamily="34" charset="0"/>
              </a:rPr>
              <a:t>Hours,ProjectName</a:t>
            </a:r>
            <a:r>
              <a:rPr lang="en-US" altLang="en-US" sz="2000" b="1" dirty="0">
                <a:latin typeface="Arial" panose="020B0604020202020204" pitchFamily="34" charset="0"/>
                <a:cs typeface="Arial" panose="020B0604020202020204" pitchFamily="34" charset="0"/>
              </a:rPr>
              <a:t> </a:t>
            </a:r>
            <a:r>
              <a:rPr lang="en-US" altLang="en-US" sz="2000" b="1" dirty="0" smtClean="0">
                <a:latin typeface="Arial" panose="020B0604020202020204" pitchFamily="34" charset="0"/>
                <a:cs typeface="Arial" panose="020B0604020202020204" pitchFamily="34" charset="0"/>
              </a:rPr>
              <a:t>(EMPLOYEE </a:t>
            </a:r>
            <a:r>
              <a:rPr lang="en-US" altLang="en-US" sz="2000" b="1" dirty="0">
                <a:latin typeface="Arial Unicode MS" pitchFamily="34" charset="-128"/>
                <a:ea typeface="Arial Unicode MS" pitchFamily="34" charset="-128"/>
              </a:rPr>
              <a:t>⋈ </a:t>
            </a:r>
            <a:r>
              <a:rPr lang="en-US" altLang="en-US" sz="2000" b="1" baseline="-25000" dirty="0" err="1">
                <a:latin typeface="Arial Unicode MS" pitchFamily="34" charset="-128"/>
                <a:ea typeface="Arial Unicode MS" pitchFamily="34" charset="-128"/>
              </a:rPr>
              <a:t>EmpID</a:t>
            </a:r>
            <a:r>
              <a:rPr lang="en-US" altLang="en-US" sz="2000" b="1" baseline="-25000" dirty="0">
                <a:latin typeface="Arial Unicode MS" pitchFamily="34" charset="-128"/>
                <a:ea typeface="Arial Unicode MS" pitchFamily="34" charset="-128"/>
              </a:rPr>
              <a:t>=</a:t>
            </a:r>
            <a:r>
              <a:rPr lang="en-US" altLang="en-US" sz="2000" b="1" baseline="-25000" dirty="0" err="1">
                <a:latin typeface="Arial Unicode MS" pitchFamily="34" charset="-128"/>
                <a:ea typeface="Arial Unicode MS" pitchFamily="34" charset="-128"/>
              </a:rPr>
              <a:t>EmpSSNNumber</a:t>
            </a:r>
            <a:r>
              <a:rPr lang="en-US" altLang="en-US" sz="2000" b="1" dirty="0" err="1" smtClean="0">
                <a:latin typeface="Arial Unicode MS" pitchFamily="34" charset="-128"/>
                <a:ea typeface="Arial Unicode MS" pitchFamily="34" charset="-128"/>
              </a:rPr>
              <a:t>WORKSON</a:t>
            </a:r>
            <a:r>
              <a:rPr lang="en-US" altLang="en-US" sz="2000" b="1" dirty="0" smtClean="0">
                <a:latin typeface="Arial Unicode MS" pitchFamily="34" charset="-128"/>
                <a:ea typeface="Arial Unicode MS" pitchFamily="34" charset="-128"/>
              </a:rPr>
              <a:t> </a:t>
            </a:r>
            <a:r>
              <a:rPr lang="en-US" altLang="en-US" sz="2000" b="1" dirty="0" smtClean="0">
                <a:latin typeface="Arial" panose="020B0604020202020204" pitchFamily="34" charset="0"/>
                <a:cs typeface="Arial" panose="020B0604020202020204" pitchFamily="34" charset="0"/>
              </a:rPr>
              <a:t> </a:t>
            </a:r>
            <a:r>
              <a:rPr lang="en-US" altLang="en-US" sz="2000" b="1" dirty="0">
                <a:latin typeface="Arial Unicode MS" pitchFamily="34" charset="-128"/>
                <a:ea typeface="Arial Unicode MS" pitchFamily="34" charset="-128"/>
              </a:rPr>
              <a:t>⋈ </a:t>
            </a:r>
            <a:r>
              <a:rPr lang="en-US" altLang="en-US" sz="2000" b="1" dirty="0" smtClean="0">
                <a:latin typeface="Arial" panose="020B0604020202020204" pitchFamily="34" charset="0"/>
                <a:cs typeface="Arial" panose="020B0604020202020204" pitchFamily="34" charset="0"/>
              </a:rPr>
              <a:t>PROJECT</a:t>
            </a:r>
            <a:r>
              <a:rPr lang="en-US" altLang="en-US" sz="2000" b="1" dirty="0">
                <a:latin typeface="Arial" panose="020B0604020202020204" pitchFamily="34" charset="0"/>
                <a:cs typeface="Arial" panose="020B0604020202020204" pitchFamily="34" charset="0"/>
              </a:rPr>
              <a:t>)</a:t>
            </a:r>
            <a:endParaRPr lang="en-US" altLang="en-US" sz="2000" dirty="0">
              <a:latin typeface="Times New Roman" panose="02020603050405020304" pitchFamily="18" charset="0"/>
            </a:endParaRPr>
          </a:p>
        </p:txBody>
      </p:sp>
    </p:spTree>
    <p:extLst>
      <p:ext uri="{BB962C8B-B14F-4D97-AF65-F5344CB8AC3E}">
        <p14:creationId xmlns:p14="http://schemas.microsoft.com/office/powerpoint/2010/main" val="82912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46">
                                            <p:txEl>
                                              <p:pRg st="0" end="0"/>
                                            </p:txEl>
                                          </p:spTgt>
                                        </p:tgtEl>
                                        <p:attrNameLst>
                                          <p:attrName>style.visibility</p:attrName>
                                        </p:attrNameLst>
                                      </p:cBhvr>
                                      <p:to>
                                        <p:strVal val="visible"/>
                                      </p:to>
                                    </p:set>
                                    <p:animEffect transition="in" filter="wipe(down)">
                                      <p:cBhvr>
                                        <p:cTn id="7" dur="500"/>
                                        <p:tgtEl>
                                          <p:spTgt spid="614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46">
                                            <p:txEl>
                                              <p:pRg st="1" end="1"/>
                                            </p:txEl>
                                          </p:spTgt>
                                        </p:tgtEl>
                                        <p:attrNameLst>
                                          <p:attrName>style.visibility</p:attrName>
                                        </p:attrNameLst>
                                      </p:cBhvr>
                                      <p:to>
                                        <p:strVal val="visible"/>
                                      </p:to>
                                    </p:set>
                                    <p:animEffect transition="in" filter="wipe(down)">
                                      <p:cBhvr>
                                        <p:cTn id="12" dur="500"/>
                                        <p:tgtEl>
                                          <p:spTgt spid="614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nodeType="clickEffect">
                                  <p:stCondLst>
                                    <p:cond delay="0"/>
                                  </p:stCondLst>
                                  <p:childTnLst>
                                    <p:animEffect transition="out" filter="randombar(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1" y="1884362"/>
            <a:ext cx="10481628" cy="3998912"/>
          </a:xfrm>
        </p:spPr>
        <p:txBody>
          <a:bodyPr>
            <a:normAutofit/>
          </a:bodyPr>
          <a:lstStyle/>
          <a:p>
            <a:r>
              <a:rPr lang="en-US" dirty="0" smtClean="0"/>
              <a:t>Upon completion of this video, you should be able to:</a:t>
            </a:r>
          </a:p>
          <a:p>
            <a:pPr lvl="1"/>
            <a:r>
              <a:rPr lang="en-US" dirty="0" smtClean="0"/>
              <a:t>Identify the symbols for natural join and </a:t>
            </a:r>
            <a:r>
              <a:rPr lang="en-US" dirty="0" err="1" smtClean="0"/>
              <a:t>equi</a:t>
            </a:r>
            <a:r>
              <a:rPr lang="en-US" dirty="0" smtClean="0"/>
              <a:t> join.</a:t>
            </a:r>
          </a:p>
          <a:p>
            <a:pPr lvl="1"/>
            <a:r>
              <a:rPr lang="en-US" dirty="0" smtClean="0"/>
              <a:t>Determine if the join will be possible based on the given tables and join information.</a:t>
            </a:r>
          </a:p>
          <a:p>
            <a:pPr lvl="1"/>
            <a:r>
              <a:rPr lang="en-US" dirty="0" smtClean="0"/>
              <a:t>Write </a:t>
            </a:r>
            <a:r>
              <a:rPr lang="en-US" dirty="0" smtClean="0"/>
              <a:t>a relational algebra expression that uses </a:t>
            </a:r>
            <a:r>
              <a:rPr lang="en-US" dirty="0" smtClean="0"/>
              <a:t>JOINS </a:t>
            </a:r>
            <a:r>
              <a:rPr lang="en-US" dirty="0" smtClean="0"/>
              <a:t>given two tables </a:t>
            </a:r>
            <a:r>
              <a:rPr lang="en-US" dirty="0" smtClean="0"/>
              <a:t>based on a given query</a:t>
            </a:r>
            <a:r>
              <a:rPr lang="en-US" dirty="0" smtClean="0"/>
              <a:t>.</a:t>
            </a:r>
          </a:p>
          <a:p>
            <a:pPr lvl="1"/>
            <a:r>
              <a:rPr lang="en-US" dirty="0" smtClean="0"/>
              <a:t>Given 2 tables and a </a:t>
            </a:r>
            <a:r>
              <a:rPr lang="en-US" dirty="0" smtClean="0"/>
              <a:t>JOIN </a:t>
            </a:r>
            <a:r>
              <a:rPr lang="en-US" dirty="0" smtClean="0"/>
              <a:t>relational algebra expression, show the new table that would be returned once the expression is performed.</a:t>
            </a:r>
            <a:endParaRPr lang="en-US" dirty="0"/>
          </a:p>
          <a:p>
            <a:pPr lvl="1"/>
            <a:r>
              <a:rPr lang="en-US" dirty="0" smtClean="0"/>
              <a:t>Given a JOIN relational algebra expression and two tables, explain in simple English what query is answered by the expression. </a:t>
            </a: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smtClean="0"/>
          </a:p>
        </p:txBody>
      </p:sp>
      <p:sp>
        <p:nvSpPr>
          <p:cNvPr id="6" name="Footer Placeholder 5"/>
          <p:cNvSpPr>
            <a:spLocks noGrp="1"/>
          </p:cNvSpPr>
          <p:nvPr>
            <p:ph type="ftr" sz="quarter" idx="11"/>
          </p:nvPr>
        </p:nvSpPr>
        <p:spPr/>
        <p:txBody>
          <a:bodyPr/>
          <a:lstStyle/>
          <a:p>
            <a:r>
              <a:rPr lang="en-US" dirty="0"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127" y="-86202"/>
            <a:ext cx="9905998" cy="983774"/>
          </a:xfrm>
        </p:spPr>
        <p:txBody>
          <a:bodyPr/>
          <a:lstStyle/>
          <a:p>
            <a:r>
              <a:rPr lang="en-US" dirty="0" smtClean="0"/>
              <a:t>JOIN</a:t>
            </a:r>
            <a:endParaRPr lang="en-US" dirty="0"/>
          </a:p>
        </p:txBody>
      </p:sp>
      <p:sp>
        <p:nvSpPr>
          <p:cNvPr id="3" name="Content Placeholder 2"/>
          <p:cNvSpPr>
            <a:spLocks noGrp="1"/>
          </p:cNvSpPr>
          <p:nvPr>
            <p:ph idx="1"/>
          </p:nvPr>
        </p:nvSpPr>
        <p:spPr>
          <a:xfrm>
            <a:off x="893127" y="693323"/>
            <a:ext cx="11213603" cy="2755680"/>
          </a:xfrm>
        </p:spPr>
        <p:txBody>
          <a:bodyPr>
            <a:normAutofit fontScale="85000" lnSpcReduction="10000"/>
          </a:bodyPr>
          <a:lstStyle/>
          <a:p>
            <a:r>
              <a:rPr lang="en-US" dirty="0" smtClean="0"/>
              <a:t>A join is just a Cartesian Product </a:t>
            </a:r>
            <a:r>
              <a:rPr lang="en-US" b="1" dirty="0" smtClean="0">
                <a:solidFill>
                  <a:schemeClr val="tx2">
                    <a:lumMod val="40000"/>
                    <a:lumOff val="60000"/>
                  </a:schemeClr>
                </a:solidFill>
              </a:rPr>
              <a:t>X</a:t>
            </a:r>
            <a:r>
              <a:rPr lang="en-US" dirty="0" smtClean="0"/>
              <a:t> with a Selection </a:t>
            </a:r>
            <a:r>
              <a:rPr lang="en-US" altLang="en-US" b="1" dirty="0" smtClean="0">
                <a:solidFill>
                  <a:schemeClr val="tx2">
                    <a:lumMod val="40000"/>
                    <a:lumOff val="60000"/>
                  </a:schemeClr>
                </a:solidFill>
                <a:latin typeface="Arial" panose="020B0604020202020204" pitchFamily="34" charset="0"/>
              </a:rPr>
              <a:t>σ</a:t>
            </a:r>
            <a:r>
              <a:rPr lang="en-US" altLang="en-US" b="1" baseline="-25000" dirty="0" smtClean="0">
                <a:solidFill>
                  <a:schemeClr val="tx2">
                    <a:lumMod val="40000"/>
                    <a:lumOff val="60000"/>
                  </a:schemeClr>
                </a:solidFill>
                <a:latin typeface="Arial" panose="020B0604020202020204" pitchFamily="34" charset="0"/>
              </a:rPr>
              <a:t>  </a:t>
            </a:r>
            <a:r>
              <a:rPr lang="en-US" dirty="0" smtClean="0"/>
              <a:t>to find matches. The selection will remove some of the rows/tuples from the returned Cartesian Product. </a:t>
            </a:r>
          </a:p>
          <a:p>
            <a:r>
              <a:rPr lang="en-US" dirty="0" smtClean="0"/>
              <a:t>The attributes that will be in the new table depends on if you are doing an </a:t>
            </a:r>
            <a:r>
              <a:rPr lang="en-US" dirty="0" err="1" smtClean="0"/>
              <a:t>equi</a:t>
            </a:r>
            <a:r>
              <a:rPr lang="en-US" dirty="0" smtClean="0"/>
              <a:t> join or a natural join</a:t>
            </a:r>
            <a:endParaRPr lang="en-US" dirty="0"/>
          </a:p>
          <a:p>
            <a:r>
              <a:rPr lang="en-US" dirty="0" smtClean="0"/>
              <a:t>Symbol </a:t>
            </a:r>
            <a:r>
              <a:rPr lang="en-US" dirty="0" smtClean="0">
                <a:sym typeface="Wingdings" panose="05000000000000000000" pitchFamily="2" charset="2"/>
              </a:rPr>
              <a:t> </a:t>
            </a:r>
            <a:r>
              <a:rPr lang="en-US" altLang="en-US" sz="4400" b="1" dirty="0" smtClean="0">
                <a:latin typeface="Arial Unicode MS" pitchFamily="34" charset="-128"/>
                <a:ea typeface="Arial Unicode MS" pitchFamily="34" charset="-128"/>
              </a:rPr>
              <a:t> </a:t>
            </a:r>
            <a:r>
              <a:rPr lang="en-US" altLang="en-US" sz="6400" dirty="0">
                <a:solidFill>
                  <a:schemeClr val="tx2">
                    <a:lumMod val="40000"/>
                    <a:lumOff val="60000"/>
                  </a:schemeClr>
                </a:solidFill>
                <a:latin typeface="Arial Unicode MS" pitchFamily="34" charset="-128"/>
                <a:ea typeface="Arial Unicode MS" pitchFamily="34" charset="-128"/>
              </a:rPr>
              <a:t>⋈</a:t>
            </a:r>
            <a:endParaRPr lang="en-US" sz="6400" dirty="0" smtClean="0">
              <a:solidFill>
                <a:schemeClr val="tx2">
                  <a:lumMod val="40000"/>
                  <a:lumOff val="60000"/>
                </a:schemeClr>
              </a:solidFill>
            </a:endParaRPr>
          </a:p>
          <a:p>
            <a:r>
              <a:rPr lang="en-US" dirty="0" smtClean="0"/>
              <a:t>Example Expression: </a:t>
            </a:r>
          </a:p>
          <a:p>
            <a:pPr marL="0" indent="0">
              <a:buNone/>
            </a:pPr>
            <a:endParaRPr lang="en-US" sz="3200" dirty="0"/>
          </a:p>
        </p:txBody>
      </p:sp>
      <p:sp>
        <p:nvSpPr>
          <p:cNvPr id="4" name="Footer Placeholder 3"/>
          <p:cNvSpPr>
            <a:spLocks noGrp="1"/>
          </p:cNvSpPr>
          <p:nvPr>
            <p:ph type="ftr" sz="quarter" idx="11"/>
          </p:nvPr>
        </p:nvSpPr>
        <p:spPr>
          <a:xfrm>
            <a:off x="134444" y="6450715"/>
            <a:ext cx="6239309" cy="365125"/>
          </a:xfrm>
        </p:spPr>
        <p:txBody>
          <a:bodyPr/>
          <a:lstStyle/>
          <a:p>
            <a:r>
              <a:rPr lang="en-US" dirty="0" smtClean="0"/>
              <a:t>CS3319</a:t>
            </a:r>
            <a:endParaRPr lang="en-US" dirty="0"/>
          </a:p>
        </p:txBody>
      </p:sp>
      <p:sp>
        <p:nvSpPr>
          <p:cNvPr id="5" name="Slide Number Placeholder 4"/>
          <p:cNvSpPr>
            <a:spLocks noGrp="1"/>
          </p:cNvSpPr>
          <p:nvPr>
            <p:ph type="sldNum" sz="quarter" idx="12"/>
          </p:nvPr>
        </p:nvSpPr>
        <p:spPr>
          <a:xfrm>
            <a:off x="10715413" y="6450715"/>
            <a:ext cx="1314131" cy="347132"/>
          </a:xfrm>
        </p:spPr>
        <p:txBody>
          <a:bodyPr/>
          <a:lstStyle/>
          <a:p>
            <a:fld id="{6D22F896-40B5-4ADD-8801-0D06FADFA095}" type="slidenum">
              <a:rPr lang="en-US" smtClean="0"/>
              <a:pPr/>
              <a:t>3</a:t>
            </a:fld>
            <a:endParaRPr lang="en-US" dirty="0"/>
          </a:p>
        </p:txBody>
      </p:sp>
      <p:cxnSp>
        <p:nvCxnSpPr>
          <p:cNvPr id="7" name="Straight Arrow Connector 6"/>
          <p:cNvCxnSpPr/>
          <p:nvPr/>
        </p:nvCxnSpPr>
        <p:spPr>
          <a:xfrm flipV="1">
            <a:off x="1752966" y="4199149"/>
            <a:ext cx="509332" cy="8658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29028" y="4659594"/>
            <a:ext cx="2561705" cy="461665"/>
          </a:xfrm>
          <a:prstGeom prst="rect">
            <a:avLst/>
          </a:prstGeom>
          <a:noFill/>
        </p:spPr>
        <p:txBody>
          <a:bodyPr wrap="square" rtlCol="0">
            <a:spAutoFit/>
          </a:bodyPr>
          <a:lstStyle/>
          <a:p>
            <a:r>
              <a:rPr lang="en-US" sz="1200" dirty="0" smtClean="0"/>
              <a:t>Symbol for </a:t>
            </a:r>
            <a:r>
              <a:rPr lang="en-US" sz="1200" dirty="0" smtClean="0"/>
              <a:t>Join and maybe a subscript saying which column to join on. </a:t>
            </a:r>
            <a:endParaRPr lang="en-US" sz="1200" dirty="0"/>
          </a:p>
        </p:txBody>
      </p:sp>
      <p:cxnSp>
        <p:nvCxnSpPr>
          <p:cNvPr id="10" name="Straight Arrow Connector 9"/>
          <p:cNvCxnSpPr/>
          <p:nvPr/>
        </p:nvCxnSpPr>
        <p:spPr>
          <a:xfrm flipH="1" flipV="1">
            <a:off x="4922701" y="4144095"/>
            <a:ext cx="254870" cy="6665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93127" y="5048545"/>
            <a:ext cx="2309812" cy="369332"/>
          </a:xfrm>
          <a:prstGeom prst="rect">
            <a:avLst/>
          </a:prstGeom>
          <a:noFill/>
        </p:spPr>
        <p:txBody>
          <a:bodyPr wrap="square" rtlCol="0">
            <a:spAutoFit/>
          </a:bodyPr>
          <a:lstStyle/>
          <a:p>
            <a:r>
              <a:rPr lang="en-US" dirty="0" smtClean="0"/>
              <a:t>First Table Name</a:t>
            </a:r>
            <a:endParaRPr lang="en-US" dirty="0"/>
          </a:p>
        </p:txBody>
      </p:sp>
      <p:cxnSp>
        <p:nvCxnSpPr>
          <p:cNvPr id="13" name="Straight Arrow Connector 12"/>
          <p:cNvCxnSpPr/>
          <p:nvPr/>
        </p:nvCxnSpPr>
        <p:spPr>
          <a:xfrm flipV="1">
            <a:off x="8490541" y="3958510"/>
            <a:ext cx="824245" cy="8671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51774" y="4779981"/>
            <a:ext cx="2499360" cy="369332"/>
          </a:xfrm>
          <a:prstGeom prst="rect">
            <a:avLst/>
          </a:prstGeom>
          <a:noFill/>
        </p:spPr>
        <p:txBody>
          <a:bodyPr wrap="square" rtlCol="0">
            <a:spAutoFit/>
          </a:bodyPr>
          <a:lstStyle/>
          <a:p>
            <a:r>
              <a:rPr lang="en-US" dirty="0" smtClean="0"/>
              <a:t>Second Table Name</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985458561"/>
              </p:ext>
            </p:extLst>
          </p:nvPr>
        </p:nvGraphicFramePr>
        <p:xfrm>
          <a:off x="1213739" y="4953219"/>
          <a:ext cx="3528439" cy="741680"/>
        </p:xfrm>
        <a:graphic>
          <a:graphicData uri="http://schemas.openxmlformats.org/drawingml/2006/table">
            <a:tbl>
              <a:tblPr firstRow="1" bandRow="1">
                <a:tableStyleId>{5C22544A-7EE6-4342-B048-85BDC9FD1C3A}</a:tableStyleId>
              </a:tblPr>
              <a:tblGrid>
                <a:gridCol w="513024">
                  <a:extLst>
                    <a:ext uri="{9D8B030D-6E8A-4147-A177-3AD203B41FA5}">
                      <a16:colId xmlns:a16="http://schemas.microsoft.com/office/drawing/2014/main" val="376508286"/>
                    </a:ext>
                  </a:extLst>
                </a:gridCol>
                <a:gridCol w="1184114">
                  <a:extLst>
                    <a:ext uri="{9D8B030D-6E8A-4147-A177-3AD203B41FA5}">
                      <a16:colId xmlns:a16="http://schemas.microsoft.com/office/drawing/2014/main" val="3983549060"/>
                    </a:ext>
                  </a:extLst>
                </a:gridCol>
                <a:gridCol w="1135559">
                  <a:extLst>
                    <a:ext uri="{9D8B030D-6E8A-4147-A177-3AD203B41FA5}">
                      <a16:colId xmlns:a16="http://schemas.microsoft.com/office/drawing/2014/main" val="1017009731"/>
                    </a:ext>
                  </a:extLst>
                </a:gridCol>
                <a:gridCol w="695742">
                  <a:extLst>
                    <a:ext uri="{9D8B030D-6E8A-4147-A177-3AD203B41FA5}">
                      <a16:colId xmlns:a16="http://schemas.microsoft.com/office/drawing/2014/main" val="3136126528"/>
                    </a:ext>
                  </a:extLst>
                </a:gridCol>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Age</a:t>
                      </a:r>
                      <a:endParaRPr lang="en-US" dirty="0"/>
                    </a:p>
                  </a:txBody>
                  <a:tcPr/>
                </a:tc>
                <a:extLst>
                  <a:ext uri="{0D108BD9-81ED-4DB2-BD59-A6C34878D82A}">
                    <a16:rowId xmlns:a16="http://schemas.microsoft.com/office/drawing/2014/main" val="1022586858"/>
                  </a:ext>
                </a:extLst>
              </a:tr>
              <a:tr h="370840">
                <a:tc>
                  <a:txBody>
                    <a:bodyPr/>
                    <a:lstStyle/>
                    <a:p>
                      <a:r>
                        <a:rPr lang="en-US" dirty="0" smtClean="0"/>
                        <a:t>24</a:t>
                      </a:r>
                      <a:endParaRPr lang="en-US" dirty="0"/>
                    </a:p>
                  </a:txBody>
                  <a:tcPr/>
                </a:tc>
                <a:tc>
                  <a:txBody>
                    <a:bodyPr/>
                    <a:lstStyle/>
                    <a:p>
                      <a:r>
                        <a:rPr lang="en-US" dirty="0" smtClean="0"/>
                        <a:t>Gene</a:t>
                      </a:r>
                      <a:endParaRPr lang="en-US" dirty="0"/>
                    </a:p>
                  </a:txBody>
                  <a:tcPr/>
                </a:tc>
                <a:tc>
                  <a:txBody>
                    <a:bodyPr/>
                    <a:lstStyle/>
                    <a:p>
                      <a:r>
                        <a:rPr lang="en-US" dirty="0" smtClean="0"/>
                        <a:t>Simpson</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2858676909"/>
                  </a:ext>
                </a:extLst>
              </a:tr>
            </a:tbl>
          </a:graphicData>
        </a:graphic>
      </p:graphicFrame>
      <p:sp>
        <p:nvSpPr>
          <p:cNvPr id="18" name="TextBox 17"/>
          <p:cNvSpPr txBox="1"/>
          <p:nvPr/>
        </p:nvSpPr>
        <p:spPr>
          <a:xfrm>
            <a:off x="1169684" y="4617516"/>
            <a:ext cx="3695343" cy="369332"/>
          </a:xfrm>
          <a:prstGeom prst="rect">
            <a:avLst/>
          </a:prstGeom>
          <a:noFill/>
        </p:spPr>
        <p:txBody>
          <a:bodyPr wrap="square" rtlCol="0">
            <a:spAutoFit/>
          </a:bodyPr>
          <a:lstStyle/>
          <a:p>
            <a:r>
              <a:rPr lang="en-US" b="1" dirty="0" smtClean="0"/>
              <a:t>ANSWER FOR Table1 </a:t>
            </a:r>
            <a:r>
              <a:rPr lang="en-US" altLang="en-US" b="1" dirty="0">
                <a:latin typeface="Arial Unicode MS" pitchFamily="34" charset="-128"/>
                <a:ea typeface="Arial Unicode MS" pitchFamily="34" charset="-128"/>
              </a:rPr>
              <a:t>⋈</a:t>
            </a:r>
            <a:r>
              <a:rPr lang="en-US" b="1" dirty="0" smtClean="0"/>
              <a:t> Table2</a:t>
            </a:r>
            <a:endParaRPr lang="en-US" b="1" dirty="0"/>
          </a:p>
        </p:txBody>
      </p:sp>
      <p:graphicFrame>
        <p:nvGraphicFramePr>
          <p:cNvPr id="20" name="Table 19"/>
          <p:cNvGraphicFramePr>
            <a:graphicFrameLocks noGrp="1"/>
          </p:cNvGraphicFramePr>
          <p:nvPr>
            <p:extLst>
              <p:ext uri="{D42A27DB-BD31-4B8C-83A1-F6EECF244321}">
                <p14:modId xmlns:p14="http://schemas.microsoft.com/office/powerpoint/2010/main" val="234368202"/>
              </p:ext>
            </p:extLst>
          </p:nvPr>
        </p:nvGraphicFramePr>
        <p:xfrm>
          <a:off x="6449952" y="1898781"/>
          <a:ext cx="4450080" cy="1112520"/>
        </p:xfrm>
        <a:graphic>
          <a:graphicData uri="http://schemas.openxmlformats.org/drawingml/2006/table">
            <a:tbl>
              <a:tblPr firstRow="1" bandRow="1">
                <a:tableStyleId>{5C22544A-7EE6-4342-B048-85BDC9FD1C3A}</a:tableStyleId>
              </a:tblPr>
              <a:tblGrid>
                <a:gridCol w="680720">
                  <a:extLst>
                    <a:ext uri="{9D8B030D-6E8A-4147-A177-3AD203B41FA5}">
                      <a16:colId xmlns:a16="http://schemas.microsoft.com/office/drawing/2014/main" val="376508286"/>
                    </a:ext>
                  </a:extLst>
                </a:gridCol>
                <a:gridCol w="1229360">
                  <a:extLst>
                    <a:ext uri="{9D8B030D-6E8A-4147-A177-3AD203B41FA5}">
                      <a16:colId xmlns:a16="http://schemas.microsoft.com/office/drawing/2014/main" val="3983549060"/>
                    </a:ext>
                  </a:extLst>
                </a:gridCol>
                <a:gridCol w="1427480">
                  <a:extLst>
                    <a:ext uri="{9D8B030D-6E8A-4147-A177-3AD203B41FA5}">
                      <a16:colId xmlns:a16="http://schemas.microsoft.com/office/drawing/2014/main" val="1017009731"/>
                    </a:ext>
                  </a:extLst>
                </a:gridCol>
                <a:gridCol w="1112520">
                  <a:extLst>
                    <a:ext uri="{9D8B030D-6E8A-4147-A177-3AD203B41FA5}">
                      <a16:colId xmlns:a16="http://schemas.microsoft.com/office/drawing/2014/main" val="3136126528"/>
                    </a:ext>
                  </a:extLst>
                </a:gridCol>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Age</a:t>
                      </a:r>
                      <a:endParaRPr lang="en-US" dirty="0"/>
                    </a:p>
                  </a:txBody>
                  <a:tcPr/>
                </a:tc>
                <a:extLst>
                  <a:ext uri="{0D108BD9-81ED-4DB2-BD59-A6C34878D82A}">
                    <a16:rowId xmlns:a16="http://schemas.microsoft.com/office/drawing/2014/main" val="1022586858"/>
                  </a:ext>
                </a:extLst>
              </a:tr>
              <a:tr h="370840">
                <a:tc>
                  <a:txBody>
                    <a:bodyPr/>
                    <a:lstStyle/>
                    <a:p>
                      <a:r>
                        <a:rPr lang="en-US" dirty="0" smtClean="0"/>
                        <a:t>33</a:t>
                      </a:r>
                      <a:endParaRPr lang="en-US" dirty="0"/>
                    </a:p>
                  </a:txBody>
                  <a:tcPr/>
                </a:tc>
                <a:tc>
                  <a:txBody>
                    <a:bodyPr/>
                    <a:lstStyle/>
                    <a:p>
                      <a:r>
                        <a:rPr lang="en-US" dirty="0" smtClean="0"/>
                        <a:t>Marg</a:t>
                      </a:r>
                      <a:endParaRPr lang="en-US" dirty="0"/>
                    </a:p>
                  </a:txBody>
                  <a:tcPr/>
                </a:tc>
                <a:tc>
                  <a:txBody>
                    <a:bodyPr/>
                    <a:lstStyle/>
                    <a:p>
                      <a:r>
                        <a:rPr lang="en-US" dirty="0" smtClean="0"/>
                        <a:t>Jones</a:t>
                      </a:r>
                      <a:endParaRPr lang="en-US" dirty="0"/>
                    </a:p>
                  </a:txBody>
                  <a:tcPr/>
                </a:tc>
                <a:tc>
                  <a:txBody>
                    <a:bodyPr/>
                    <a:lstStyle/>
                    <a:p>
                      <a:r>
                        <a:rPr lang="en-US" dirty="0" smtClean="0"/>
                        <a:t>28</a:t>
                      </a:r>
                      <a:endParaRPr lang="en-US" dirty="0"/>
                    </a:p>
                  </a:txBody>
                  <a:tcPr/>
                </a:tc>
                <a:extLst>
                  <a:ext uri="{0D108BD9-81ED-4DB2-BD59-A6C34878D82A}">
                    <a16:rowId xmlns:a16="http://schemas.microsoft.com/office/drawing/2014/main" val="935482275"/>
                  </a:ext>
                </a:extLst>
              </a:tr>
              <a:tr h="370840">
                <a:tc>
                  <a:txBody>
                    <a:bodyPr/>
                    <a:lstStyle/>
                    <a:p>
                      <a:r>
                        <a:rPr lang="en-US" dirty="0" smtClean="0"/>
                        <a:t>24</a:t>
                      </a:r>
                      <a:endParaRPr lang="en-US" dirty="0"/>
                    </a:p>
                  </a:txBody>
                  <a:tcPr/>
                </a:tc>
                <a:tc>
                  <a:txBody>
                    <a:bodyPr/>
                    <a:lstStyle/>
                    <a:p>
                      <a:r>
                        <a:rPr lang="en-US" dirty="0" smtClean="0"/>
                        <a:t>Gene</a:t>
                      </a:r>
                      <a:endParaRPr lang="en-US" dirty="0"/>
                    </a:p>
                  </a:txBody>
                  <a:tcPr/>
                </a:tc>
                <a:tc>
                  <a:txBody>
                    <a:bodyPr/>
                    <a:lstStyle/>
                    <a:p>
                      <a:r>
                        <a:rPr lang="en-US" dirty="0" smtClean="0"/>
                        <a:t>Simpson</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2412408856"/>
                  </a:ext>
                </a:extLst>
              </a:tr>
            </a:tbl>
          </a:graphicData>
        </a:graphic>
      </p:graphicFrame>
      <p:sp>
        <p:nvSpPr>
          <p:cNvPr id="21" name="Rectangle 20"/>
          <p:cNvSpPr/>
          <p:nvPr/>
        </p:nvSpPr>
        <p:spPr>
          <a:xfrm>
            <a:off x="6373753" y="1600805"/>
            <a:ext cx="1444895" cy="369332"/>
          </a:xfrm>
          <a:prstGeom prst="rect">
            <a:avLst/>
          </a:prstGeom>
        </p:spPr>
        <p:txBody>
          <a:bodyPr wrap="square">
            <a:spAutoFit/>
          </a:bodyPr>
          <a:lstStyle/>
          <a:p>
            <a:r>
              <a:rPr lang="en-US" b="1" dirty="0" smtClean="0"/>
              <a:t>Table2</a:t>
            </a:r>
            <a:endParaRPr lang="en-US" b="1" dirty="0"/>
          </a:p>
        </p:txBody>
      </p:sp>
      <p:graphicFrame>
        <p:nvGraphicFramePr>
          <p:cNvPr id="22" name="Table 21"/>
          <p:cNvGraphicFramePr>
            <a:graphicFrameLocks noGrp="1"/>
          </p:cNvGraphicFramePr>
          <p:nvPr>
            <p:extLst>
              <p:ext uri="{D42A27DB-BD31-4B8C-83A1-F6EECF244321}">
                <p14:modId xmlns:p14="http://schemas.microsoft.com/office/powerpoint/2010/main" val="1800080098"/>
              </p:ext>
            </p:extLst>
          </p:nvPr>
        </p:nvGraphicFramePr>
        <p:xfrm>
          <a:off x="1351108" y="1592664"/>
          <a:ext cx="4450080" cy="1483360"/>
        </p:xfrm>
        <a:graphic>
          <a:graphicData uri="http://schemas.openxmlformats.org/drawingml/2006/table">
            <a:tbl>
              <a:tblPr firstRow="1" bandRow="1">
                <a:tableStyleId>{5C22544A-7EE6-4342-B048-85BDC9FD1C3A}</a:tableStyleId>
              </a:tblPr>
              <a:tblGrid>
                <a:gridCol w="680720">
                  <a:extLst>
                    <a:ext uri="{9D8B030D-6E8A-4147-A177-3AD203B41FA5}">
                      <a16:colId xmlns:a16="http://schemas.microsoft.com/office/drawing/2014/main" val="376508286"/>
                    </a:ext>
                  </a:extLst>
                </a:gridCol>
                <a:gridCol w="1229360">
                  <a:extLst>
                    <a:ext uri="{9D8B030D-6E8A-4147-A177-3AD203B41FA5}">
                      <a16:colId xmlns:a16="http://schemas.microsoft.com/office/drawing/2014/main" val="3983549060"/>
                    </a:ext>
                  </a:extLst>
                </a:gridCol>
                <a:gridCol w="1427480">
                  <a:extLst>
                    <a:ext uri="{9D8B030D-6E8A-4147-A177-3AD203B41FA5}">
                      <a16:colId xmlns:a16="http://schemas.microsoft.com/office/drawing/2014/main" val="1017009731"/>
                    </a:ext>
                  </a:extLst>
                </a:gridCol>
                <a:gridCol w="1112520">
                  <a:extLst>
                    <a:ext uri="{9D8B030D-6E8A-4147-A177-3AD203B41FA5}">
                      <a16:colId xmlns:a16="http://schemas.microsoft.com/office/drawing/2014/main" val="3136126528"/>
                    </a:ext>
                  </a:extLst>
                </a:gridCol>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Age</a:t>
                      </a:r>
                      <a:endParaRPr lang="en-US" dirty="0"/>
                    </a:p>
                  </a:txBody>
                  <a:tcPr/>
                </a:tc>
                <a:extLst>
                  <a:ext uri="{0D108BD9-81ED-4DB2-BD59-A6C34878D82A}">
                    <a16:rowId xmlns:a16="http://schemas.microsoft.com/office/drawing/2014/main" val="1022586858"/>
                  </a:ext>
                </a:extLst>
              </a:tr>
              <a:tr h="370840">
                <a:tc>
                  <a:txBody>
                    <a:bodyPr/>
                    <a:lstStyle/>
                    <a:p>
                      <a:r>
                        <a:rPr lang="en-US" dirty="0" smtClean="0"/>
                        <a:t>12</a:t>
                      </a:r>
                      <a:endParaRPr lang="en-US" dirty="0"/>
                    </a:p>
                  </a:txBody>
                  <a:tcPr/>
                </a:tc>
                <a:tc>
                  <a:txBody>
                    <a:bodyPr/>
                    <a:lstStyle/>
                    <a:p>
                      <a:r>
                        <a:rPr lang="en-US" dirty="0" smtClean="0"/>
                        <a:t>Homer</a:t>
                      </a:r>
                      <a:endParaRPr lang="en-US" dirty="0"/>
                    </a:p>
                  </a:txBody>
                  <a:tcPr/>
                </a:tc>
                <a:tc>
                  <a:txBody>
                    <a:bodyPr/>
                    <a:lstStyle/>
                    <a:p>
                      <a:r>
                        <a:rPr lang="en-US" dirty="0" smtClean="0"/>
                        <a:t>Smith</a:t>
                      </a:r>
                      <a:endParaRPr lang="en-US" dirty="0"/>
                    </a:p>
                  </a:txBody>
                  <a:tcPr/>
                </a:tc>
                <a:tc>
                  <a:txBody>
                    <a:bodyPr/>
                    <a:lstStyle/>
                    <a:p>
                      <a:r>
                        <a:rPr lang="en-US" dirty="0" smtClean="0"/>
                        <a:t>24</a:t>
                      </a:r>
                      <a:endParaRPr lang="en-US" dirty="0"/>
                    </a:p>
                  </a:txBody>
                  <a:tcPr/>
                </a:tc>
                <a:extLst>
                  <a:ext uri="{0D108BD9-81ED-4DB2-BD59-A6C34878D82A}">
                    <a16:rowId xmlns:a16="http://schemas.microsoft.com/office/drawing/2014/main" val="935482275"/>
                  </a:ext>
                </a:extLst>
              </a:tr>
              <a:tr h="370840">
                <a:tc>
                  <a:txBody>
                    <a:bodyPr/>
                    <a:lstStyle/>
                    <a:p>
                      <a:r>
                        <a:rPr lang="en-US" dirty="0" smtClean="0"/>
                        <a:t>24</a:t>
                      </a:r>
                      <a:endParaRPr lang="en-US" dirty="0"/>
                    </a:p>
                  </a:txBody>
                  <a:tcPr/>
                </a:tc>
                <a:tc>
                  <a:txBody>
                    <a:bodyPr/>
                    <a:lstStyle/>
                    <a:p>
                      <a:r>
                        <a:rPr lang="en-US" dirty="0" smtClean="0"/>
                        <a:t>Gene</a:t>
                      </a:r>
                      <a:endParaRPr lang="en-US" dirty="0"/>
                    </a:p>
                  </a:txBody>
                  <a:tcPr/>
                </a:tc>
                <a:tc>
                  <a:txBody>
                    <a:bodyPr/>
                    <a:lstStyle/>
                    <a:p>
                      <a:r>
                        <a:rPr lang="en-US" dirty="0" smtClean="0"/>
                        <a:t>Simpson</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2412408856"/>
                  </a:ext>
                </a:extLst>
              </a:tr>
              <a:tr h="370840">
                <a:tc>
                  <a:txBody>
                    <a:bodyPr/>
                    <a:lstStyle/>
                    <a:p>
                      <a:r>
                        <a:rPr lang="en-US" dirty="0" smtClean="0"/>
                        <a:t>45</a:t>
                      </a:r>
                      <a:endParaRPr lang="en-US" dirty="0"/>
                    </a:p>
                  </a:txBody>
                  <a:tcPr/>
                </a:tc>
                <a:tc>
                  <a:txBody>
                    <a:bodyPr/>
                    <a:lstStyle/>
                    <a:p>
                      <a:r>
                        <a:rPr lang="en-US" dirty="0" smtClean="0"/>
                        <a:t>Walter</a:t>
                      </a:r>
                      <a:endParaRPr lang="en-US" dirty="0"/>
                    </a:p>
                  </a:txBody>
                  <a:tcPr/>
                </a:tc>
                <a:tc>
                  <a:txBody>
                    <a:bodyPr/>
                    <a:lstStyle/>
                    <a:p>
                      <a:r>
                        <a:rPr lang="en-US" dirty="0" smtClean="0"/>
                        <a:t>Reid</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187466950"/>
                  </a:ext>
                </a:extLst>
              </a:tr>
            </a:tbl>
          </a:graphicData>
        </a:graphic>
      </p:graphicFrame>
      <p:sp>
        <p:nvSpPr>
          <p:cNvPr id="23" name="Rectangle 22"/>
          <p:cNvSpPr/>
          <p:nvPr/>
        </p:nvSpPr>
        <p:spPr>
          <a:xfrm>
            <a:off x="1256534" y="1311918"/>
            <a:ext cx="1444895" cy="406265"/>
          </a:xfrm>
          <a:prstGeom prst="rect">
            <a:avLst/>
          </a:prstGeom>
        </p:spPr>
        <p:txBody>
          <a:bodyPr wrap="square">
            <a:spAutoFit/>
          </a:bodyPr>
          <a:lstStyle/>
          <a:p>
            <a:r>
              <a:rPr lang="en-US" b="1" dirty="0" smtClean="0"/>
              <a:t>Table1</a:t>
            </a:r>
            <a:endParaRPr lang="en-US" b="1" dirty="0"/>
          </a:p>
        </p:txBody>
      </p:sp>
      <p:graphicFrame>
        <p:nvGraphicFramePr>
          <p:cNvPr id="24" name="Table 23"/>
          <p:cNvGraphicFramePr>
            <a:graphicFrameLocks noGrp="1"/>
          </p:cNvGraphicFramePr>
          <p:nvPr>
            <p:extLst>
              <p:ext uri="{D42A27DB-BD31-4B8C-83A1-F6EECF244321}">
                <p14:modId xmlns:p14="http://schemas.microsoft.com/office/powerpoint/2010/main" val="2618653821"/>
              </p:ext>
            </p:extLst>
          </p:nvPr>
        </p:nvGraphicFramePr>
        <p:xfrm>
          <a:off x="995602" y="4986848"/>
          <a:ext cx="9995740" cy="1478280"/>
        </p:xfrm>
        <a:graphic>
          <a:graphicData uri="http://schemas.openxmlformats.org/drawingml/2006/table">
            <a:tbl>
              <a:tblPr firstRow="1" bandRow="1">
                <a:tableStyleId>{5C22544A-7EE6-4342-B048-85BDC9FD1C3A}</a:tableStyleId>
              </a:tblPr>
              <a:tblGrid>
                <a:gridCol w="513024">
                  <a:extLst>
                    <a:ext uri="{9D8B030D-6E8A-4147-A177-3AD203B41FA5}">
                      <a16:colId xmlns:a16="http://schemas.microsoft.com/office/drawing/2014/main" val="376508286"/>
                    </a:ext>
                  </a:extLst>
                </a:gridCol>
                <a:gridCol w="1184114">
                  <a:extLst>
                    <a:ext uri="{9D8B030D-6E8A-4147-A177-3AD203B41FA5}">
                      <a16:colId xmlns:a16="http://schemas.microsoft.com/office/drawing/2014/main" val="3983549060"/>
                    </a:ext>
                  </a:extLst>
                </a:gridCol>
                <a:gridCol w="1135559">
                  <a:extLst>
                    <a:ext uri="{9D8B030D-6E8A-4147-A177-3AD203B41FA5}">
                      <a16:colId xmlns:a16="http://schemas.microsoft.com/office/drawing/2014/main" val="1017009731"/>
                    </a:ext>
                  </a:extLst>
                </a:gridCol>
                <a:gridCol w="695742">
                  <a:extLst>
                    <a:ext uri="{9D8B030D-6E8A-4147-A177-3AD203B41FA5}">
                      <a16:colId xmlns:a16="http://schemas.microsoft.com/office/drawing/2014/main" val="3136126528"/>
                    </a:ext>
                  </a:extLst>
                </a:gridCol>
                <a:gridCol w="1147157">
                  <a:extLst>
                    <a:ext uri="{9D8B030D-6E8A-4147-A177-3AD203B41FA5}">
                      <a16:colId xmlns:a16="http://schemas.microsoft.com/office/drawing/2014/main" val="133782406"/>
                    </a:ext>
                  </a:extLst>
                </a:gridCol>
                <a:gridCol w="2019992">
                  <a:extLst>
                    <a:ext uri="{9D8B030D-6E8A-4147-A177-3AD203B41FA5}">
                      <a16:colId xmlns:a16="http://schemas.microsoft.com/office/drawing/2014/main" val="1400406378"/>
                    </a:ext>
                  </a:extLst>
                </a:gridCol>
                <a:gridCol w="1978429">
                  <a:extLst>
                    <a:ext uri="{9D8B030D-6E8A-4147-A177-3AD203B41FA5}">
                      <a16:colId xmlns:a16="http://schemas.microsoft.com/office/drawing/2014/main" val="2994084860"/>
                    </a:ext>
                  </a:extLst>
                </a:gridCol>
                <a:gridCol w="1321723">
                  <a:extLst>
                    <a:ext uri="{9D8B030D-6E8A-4147-A177-3AD203B41FA5}">
                      <a16:colId xmlns:a16="http://schemas.microsoft.com/office/drawing/2014/main" val="2182816308"/>
                    </a:ext>
                  </a:extLst>
                </a:gridCol>
              </a:tblGrid>
              <a:tr h="310406">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Age</a:t>
                      </a:r>
                      <a:endParaRPr lang="en-US" dirty="0"/>
                    </a:p>
                  </a:txBody>
                  <a:tcPr/>
                </a:tc>
                <a:tc>
                  <a:txBody>
                    <a:bodyPr/>
                    <a:lstStyle/>
                    <a:p>
                      <a:r>
                        <a:rPr lang="en-US" dirty="0" smtClean="0"/>
                        <a:t>Table2.ID</a:t>
                      </a:r>
                      <a:endParaRPr lang="en-US" dirty="0"/>
                    </a:p>
                  </a:txBody>
                  <a:tcPr/>
                </a:tc>
                <a:tc>
                  <a:txBody>
                    <a:bodyPr/>
                    <a:lstStyle/>
                    <a:p>
                      <a:r>
                        <a:rPr lang="en-US" dirty="0" smtClean="0"/>
                        <a:t>Table2.FirstName</a:t>
                      </a:r>
                      <a:endParaRPr lang="en-US" dirty="0"/>
                    </a:p>
                  </a:txBody>
                  <a:tcPr/>
                </a:tc>
                <a:tc>
                  <a:txBody>
                    <a:bodyPr/>
                    <a:lstStyle/>
                    <a:p>
                      <a:r>
                        <a:rPr lang="en-US" dirty="0" smtClean="0"/>
                        <a:t>Table2.LastName</a:t>
                      </a:r>
                      <a:endParaRPr lang="en-US" dirty="0"/>
                    </a:p>
                  </a:txBody>
                  <a:tcPr/>
                </a:tc>
                <a:tc>
                  <a:txBody>
                    <a:bodyPr/>
                    <a:lstStyle/>
                    <a:p>
                      <a:r>
                        <a:rPr lang="en-US" dirty="0" smtClean="0"/>
                        <a:t>Table2.Age</a:t>
                      </a:r>
                      <a:endParaRPr lang="en-US" dirty="0"/>
                    </a:p>
                  </a:txBody>
                  <a:tcPr/>
                </a:tc>
                <a:extLst>
                  <a:ext uri="{0D108BD9-81ED-4DB2-BD59-A6C34878D82A}">
                    <a16:rowId xmlns:a16="http://schemas.microsoft.com/office/drawing/2014/main" val="1022586858"/>
                  </a:ext>
                </a:extLst>
              </a:tr>
              <a:tr h="370840">
                <a:tc>
                  <a:txBody>
                    <a:bodyPr/>
                    <a:lstStyle/>
                    <a:p>
                      <a:r>
                        <a:rPr lang="en-US" dirty="0" smtClean="0"/>
                        <a:t>12</a:t>
                      </a:r>
                      <a:endParaRPr lang="en-US" dirty="0"/>
                    </a:p>
                  </a:txBody>
                  <a:tcPr/>
                </a:tc>
                <a:tc>
                  <a:txBody>
                    <a:bodyPr/>
                    <a:lstStyle/>
                    <a:p>
                      <a:r>
                        <a:rPr lang="en-US" dirty="0" smtClean="0"/>
                        <a:t>Homer</a:t>
                      </a:r>
                      <a:endParaRPr lang="en-US" dirty="0"/>
                    </a:p>
                  </a:txBody>
                  <a:tcPr/>
                </a:tc>
                <a:tc>
                  <a:txBody>
                    <a:bodyPr/>
                    <a:lstStyle/>
                    <a:p>
                      <a:r>
                        <a:rPr lang="en-US" dirty="0" smtClean="0"/>
                        <a:t>Smith</a:t>
                      </a:r>
                      <a:endParaRPr lang="en-US" dirty="0"/>
                    </a:p>
                  </a:txBody>
                  <a:tcPr/>
                </a:tc>
                <a:tc>
                  <a:txBody>
                    <a:bodyPr/>
                    <a:lstStyle/>
                    <a:p>
                      <a:r>
                        <a:rPr lang="en-US" dirty="0" smtClean="0"/>
                        <a:t>24</a:t>
                      </a:r>
                      <a:endParaRPr lang="en-US" dirty="0"/>
                    </a:p>
                  </a:txBody>
                  <a:tcPr/>
                </a:tc>
                <a:tc>
                  <a:txBody>
                    <a:bodyPr/>
                    <a:lstStyle/>
                    <a:p>
                      <a:r>
                        <a:rPr lang="en-US" dirty="0" smtClean="0"/>
                        <a:t>24</a:t>
                      </a:r>
                      <a:endParaRPr lang="en-US" dirty="0"/>
                    </a:p>
                  </a:txBody>
                  <a:tcPr/>
                </a:tc>
                <a:tc>
                  <a:txBody>
                    <a:bodyPr/>
                    <a:lstStyle/>
                    <a:p>
                      <a:r>
                        <a:rPr lang="en-US" dirty="0" smtClean="0"/>
                        <a:t>Gene</a:t>
                      </a:r>
                      <a:endParaRPr lang="en-US" dirty="0"/>
                    </a:p>
                  </a:txBody>
                  <a:tcPr/>
                </a:tc>
                <a:tc>
                  <a:txBody>
                    <a:bodyPr/>
                    <a:lstStyle/>
                    <a:p>
                      <a:r>
                        <a:rPr lang="en-US" dirty="0" smtClean="0"/>
                        <a:t>Simpson</a:t>
                      </a:r>
                      <a:endParaRPr lang="en-US" dirty="0"/>
                    </a:p>
                  </a:txBody>
                  <a:tcPr/>
                </a:tc>
                <a:tc>
                  <a:txBody>
                    <a:bodyPr/>
                    <a:lstStyle/>
                    <a:p>
                      <a:r>
                        <a:rPr lang="en-US" dirty="0" smtClean="0"/>
                        <a:t>13</a:t>
                      </a:r>
                      <a:endParaRPr lang="en-US" dirty="0"/>
                    </a:p>
                  </a:txBody>
                  <a:tcPr/>
                </a:tc>
                <a:extLst>
                  <a:ext uri="{0D108BD9-81ED-4DB2-BD59-A6C34878D82A}">
                    <a16:rowId xmlns:a16="http://schemas.microsoft.com/office/drawing/2014/main" val="2858676909"/>
                  </a:ext>
                </a:extLst>
              </a:tr>
              <a:tr h="370840">
                <a:tc>
                  <a:txBody>
                    <a:bodyPr/>
                    <a:lstStyle/>
                    <a:p>
                      <a:r>
                        <a:rPr lang="en-US" dirty="0" smtClean="0"/>
                        <a:t>24</a:t>
                      </a:r>
                      <a:endParaRPr lang="en-US" dirty="0"/>
                    </a:p>
                  </a:txBody>
                  <a:tcPr/>
                </a:tc>
                <a:tc>
                  <a:txBody>
                    <a:bodyPr/>
                    <a:lstStyle/>
                    <a:p>
                      <a:r>
                        <a:rPr lang="en-US" dirty="0" smtClean="0"/>
                        <a:t>Gene</a:t>
                      </a:r>
                      <a:endParaRPr lang="en-US" dirty="0"/>
                    </a:p>
                  </a:txBody>
                  <a:tcPr/>
                </a:tc>
                <a:tc>
                  <a:txBody>
                    <a:bodyPr/>
                    <a:lstStyle/>
                    <a:p>
                      <a:r>
                        <a:rPr lang="en-US" dirty="0" smtClean="0"/>
                        <a:t>Simpson</a:t>
                      </a:r>
                      <a:endParaRPr lang="en-US" dirty="0"/>
                    </a:p>
                  </a:txBody>
                  <a:tcPr/>
                </a:tc>
                <a:tc>
                  <a:txBody>
                    <a:bodyPr/>
                    <a:lstStyle/>
                    <a:p>
                      <a:r>
                        <a:rPr lang="en-US" dirty="0" smtClean="0"/>
                        <a:t>33</a:t>
                      </a:r>
                      <a:endParaRPr lang="en-US" dirty="0"/>
                    </a:p>
                  </a:txBody>
                  <a:tcPr/>
                </a:tc>
                <a:tc>
                  <a:txBody>
                    <a:bodyPr/>
                    <a:lstStyle/>
                    <a:p>
                      <a:r>
                        <a:rPr lang="en-US" dirty="0" smtClean="0"/>
                        <a:t>33</a:t>
                      </a:r>
                      <a:endParaRPr lang="en-US" dirty="0"/>
                    </a:p>
                  </a:txBody>
                  <a:tcPr/>
                </a:tc>
                <a:tc>
                  <a:txBody>
                    <a:bodyPr/>
                    <a:lstStyle/>
                    <a:p>
                      <a:r>
                        <a:rPr lang="en-US" dirty="0" smtClean="0"/>
                        <a:t>Marg</a:t>
                      </a:r>
                      <a:endParaRPr lang="en-US" dirty="0"/>
                    </a:p>
                  </a:txBody>
                  <a:tcPr/>
                </a:tc>
                <a:tc>
                  <a:txBody>
                    <a:bodyPr/>
                    <a:lstStyle/>
                    <a:p>
                      <a:r>
                        <a:rPr lang="en-US" dirty="0" smtClean="0"/>
                        <a:t>Jones</a:t>
                      </a:r>
                      <a:endParaRPr lang="en-US" dirty="0"/>
                    </a:p>
                  </a:txBody>
                  <a:tcPr/>
                </a:tc>
                <a:tc>
                  <a:txBody>
                    <a:bodyPr/>
                    <a:lstStyle/>
                    <a:p>
                      <a:r>
                        <a:rPr lang="en-US" dirty="0" smtClean="0"/>
                        <a:t>28</a:t>
                      </a:r>
                      <a:endParaRPr lang="en-US" dirty="0"/>
                    </a:p>
                  </a:txBody>
                  <a:tcPr/>
                </a:tc>
                <a:extLst>
                  <a:ext uri="{0D108BD9-81ED-4DB2-BD59-A6C34878D82A}">
                    <a16:rowId xmlns:a16="http://schemas.microsoft.com/office/drawing/2014/main" val="311038192"/>
                  </a:ext>
                </a:extLst>
              </a:tr>
              <a:tr h="370840">
                <a:tc>
                  <a:txBody>
                    <a:bodyPr/>
                    <a:lstStyle/>
                    <a:p>
                      <a:r>
                        <a:rPr lang="en-US" dirty="0" smtClean="0"/>
                        <a:t>45</a:t>
                      </a:r>
                      <a:endParaRPr lang="en-US" dirty="0"/>
                    </a:p>
                  </a:txBody>
                  <a:tcPr/>
                </a:tc>
                <a:tc>
                  <a:txBody>
                    <a:bodyPr/>
                    <a:lstStyle/>
                    <a:p>
                      <a:r>
                        <a:rPr lang="en-US" dirty="0" smtClean="0"/>
                        <a:t>Walter</a:t>
                      </a:r>
                      <a:endParaRPr lang="en-US" dirty="0"/>
                    </a:p>
                  </a:txBody>
                  <a:tcPr/>
                </a:tc>
                <a:tc>
                  <a:txBody>
                    <a:bodyPr/>
                    <a:lstStyle/>
                    <a:p>
                      <a:r>
                        <a:rPr lang="en-US" dirty="0" smtClean="0"/>
                        <a:t>Reid</a:t>
                      </a:r>
                      <a:endParaRPr lang="en-US" dirty="0"/>
                    </a:p>
                  </a:txBody>
                  <a:tcPr/>
                </a:tc>
                <a:tc>
                  <a:txBody>
                    <a:bodyPr/>
                    <a:lstStyle/>
                    <a:p>
                      <a:r>
                        <a:rPr lang="en-US" dirty="0" smtClean="0"/>
                        <a:t>33</a:t>
                      </a:r>
                      <a:endParaRPr lang="en-US" dirty="0"/>
                    </a:p>
                  </a:txBody>
                  <a:tcPr/>
                </a:tc>
                <a:tc>
                  <a:txBody>
                    <a:bodyPr/>
                    <a:lstStyle/>
                    <a:p>
                      <a:r>
                        <a:rPr lang="en-US" dirty="0" smtClean="0"/>
                        <a:t>33</a:t>
                      </a:r>
                      <a:endParaRPr lang="en-US" dirty="0"/>
                    </a:p>
                  </a:txBody>
                  <a:tcPr/>
                </a:tc>
                <a:tc>
                  <a:txBody>
                    <a:bodyPr/>
                    <a:lstStyle/>
                    <a:p>
                      <a:r>
                        <a:rPr lang="en-US" dirty="0" smtClean="0"/>
                        <a:t>Marg</a:t>
                      </a:r>
                      <a:endParaRPr lang="en-US" dirty="0"/>
                    </a:p>
                  </a:txBody>
                  <a:tcPr/>
                </a:tc>
                <a:tc>
                  <a:txBody>
                    <a:bodyPr/>
                    <a:lstStyle/>
                    <a:p>
                      <a:r>
                        <a:rPr lang="en-US" dirty="0" smtClean="0"/>
                        <a:t>Jones</a:t>
                      </a:r>
                      <a:endParaRPr lang="en-US" dirty="0"/>
                    </a:p>
                  </a:txBody>
                  <a:tcPr/>
                </a:tc>
                <a:tc>
                  <a:txBody>
                    <a:bodyPr/>
                    <a:lstStyle/>
                    <a:p>
                      <a:r>
                        <a:rPr lang="en-US" dirty="0" smtClean="0"/>
                        <a:t>28</a:t>
                      </a:r>
                      <a:endParaRPr lang="en-US" dirty="0"/>
                    </a:p>
                  </a:txBody>
                  <a:tcPr/>
                </a:tc>
                <a:extLst>
                  <a:ext uri="{0D108BD9-81ED-4DB2-BD59-A6C34878D82A}">
                    <a16:rowId xmlns:a16="http://schemas.microsoft.com/office/drawing/2014/main" val="3571414076"/>
                  </a:ext>
                </a:extLst>
              </a:tr>
            </a:tbl>
          </a:graphicData>
        </a:graphic>
      </p:graphicFrame>
      <p:sp>
        <p:nvSpPr>
          <p:cNvPr id="25" name="TextBox 24"/>
          <p:cNvSpPr txBox="1"/>
          <p:nvPr/>
        </p:nvSpPr>
        <p:spPr>
          <a:xfrm>
            <a:off x="4829028" y="4257799"/>
            <a:ext cx="3995128" cy="369332"/>
          </a:xfrm>
          <a:prstGeom prst="rect">
            <a:avLst/>
          </a:prstGeom>
          <a:noFill/>
        </p:spPr>
        <p:txBody>
          <a:bodyPr wrap="square" rtlCol="0">
            <a:spAutoFit/>
          </a:bodyPr>
          <a:lstStyle/>
          <a:p>
            <a:r>
              <a:rPr lang="en-US" b="1" dirty="0" smtClean="0"/>
              <a:t>ANSWER FOR Table1 </a:t>
            </a:r>
            <a:r>
              <a:rPr lang="en-US" altLang="en-US" b="1" dirty="0" smtClean="0">
                <a:latin typeface="Arial Unicode MS" pitchFamily="34" charset="-128"/>
                <a:ea typeface="Arial Unicode MS" pitchFamily="34" charset="-128"/>
              </a:rPr>
              <a:t>⋈ </a:t>
            </a:r>
            <a:r>
              <a:rPr lang="en-US" altLang="en-US" b="1" baseline="-25000" dirty="0" smtClean="0">
                <a:latin typeface="Arial Unicode MS" pitchFamily="34" charset="-128"/>
                <a:ea typeface="Arial Unicode MS" pitchFamily="34" charset="-128"/>
              </a:rPr>
              <a:t>Age=ID</a:t>
            </a:r>
            <a:r>
              <a:rPr lang="en-US" b="1" baseline="-25000" dirty="0" smtClean="0"/>
              <a:t> </a:t>
            </a:r>
            <a:r>
              <a:rPr lang="en-US" b="1" dirty="0" smtClean="0"/>
              <a:t>Table2</a:t>
            </a:r>
            <a:endParaRPr lang="en-US" b="1" dirty="0"/>
          </a:p>
        </p:txBody>
      </p:sp>
      <p:sp>
        <p:nvSpPr>
          <p:cNvPr id="27" name="Rectangle 26"/>
          <p:cNvSpPr/>
          <p:nvPr/>
        </p:nvSpPr>
        <p:spPr>
          <a:xfrm>
            <a:off x="1752966" y="3197379"/>
            <a:ext cx="10974117" cy="954107"/>
          </a:xfrm>
          <a:prstGeom prst="rect">
            <a:avLst/>
          </a:prstGeom>
        </p:spPr>
        <p:txBody>
          <a:bodyPr wrap="square">
            <a:spAutoFit/>
          </a:bodyPr>
          <a:lstStyle/>
          <a:p>
            <a:r>
              <a:rPr lang="en-US" altLang="en-US" sz="2800" b="1" dirty="0" smtClean="0">
                <a:solidFill>
                  <a:srgbClr val="FFCC00"/>
                </a:solidFill>
                <a:latin typeface="Arial" panose="020B0604020202020204" pitchFamily="34" charset="0"/>
              </a:rPr>
              <a:t>Table1</a:t>
            </a:r>
            <a:r>
              <a:rPr lang="en-US" altLang="en-US" sz="2800" dirty="0" smtClean="0">
                <a:solidFill>
                  <a:schemeClr val="accent2">
                    <a:lumMod val="60000"/>
                    <a:lumOff val="40000"/>
                  </a:schemeClr>
                </a:solidFill>
                <a:latin typeface="Arial" panose="020B0604020202020204" pitchFamily="34" charset="0"/>
              </a:rPr>
              <a:t> </a:t>
            </a:r>
            <a:r>
              <a:rPr lang="en-US" altLang="en-US" sz="2800" dirty="0">
                <a:solidFill>
                  <a:schemeClr val="accent2">
                    <a:lumMod val="60000"/>
                    <a:lumOff val="40000"/>
                  </a:schemeClr>
                </a:solidFill>
                <a:latin typeface="Arial Unicode MS" pitchFamily="34" charset="-128"/>
                <a:ea typeface="Arial Unicode MS" pitchFamily="34" charset="-128"/>
              </a:rPr>
              <a:t>⋈</a:t>
            </a:r>
            <a:r>
              <a:rPr lang="en-US" altLang="en-US" sz="2800" dirty="0">
                <a:solidFill>
                  <a:schemeClr val="accent2">
                    <a:lumMod val="60000"/>
                    <a:lumOff val="40000"/>
                  </a:schemeClr>
                </a:solidFill>
                <a:latin typeface="Arial" panose="020B0604020202020204" pitchFamily="34" charset="0"/>
              </a:rPr>
              <a:t> </a:t>
            </a:r>
            <a:r>
              <a:rPr lang="en-US" altLang="en-US" sz="2800" b="1" dirty="0">
                <a:solidFill>
                  <a:srgbClr val="FFCC00"/>
                </a:solidFill>
                <a:latin typeface="Arial" panose="020B0604020202020204" pitchFamily="34" charset="0"/>
              </a:rPr>
              <a:t>Table2   (natural join)</a:t>
            </a:r>
            <a:br>
              <a:rPr lang="en-US" altLang="en-US" sz="2800" b="1" dirty="0">
                <a:solidFill>
                  <a:srgbClr val="FFCC00"/>
                </a:solidFill>
                <a:latin typeface="Arial" panose="020B0604020202020204" pitchFamily="34" charset="0"/>
              </a:rPr>
            </a:br>
            <a:r>
              <a:rPr lang="en-US" altLang="en-US" sz="2800" b="1" dirty="0" smtClean="0">
                <a:solidFill>
                  <a:srgbClr val="FFCC00"/>
                </a:solidFill>
                <a:latin typeface="Arial" panose="020B0604020202020204" pitchFamily="34" charset="0"/>
              </a:rPr>
              <a:t>Table1</a:t>
            </a:r>
            <a:r>
              <a:rPr lang="en-US" altLang="en-US" sz="2800" dirty="0" smtClean="0">
                <a:solidFill>
                  <a:schemeClr val="accent2">
                    <a:lumMod val="60000"/>
                    <a:lumOff val="40000"/>
                  </a:schemeClr>
                </a:solidFill>
                <a:latin typeface="Arial" panose="020B0604020202020204" pitchFamily="34" charset="0"/>
              </a:rPr>
              <a:t> </a:t>
            </a:r>
            <a:r>
              <a:rPr lang="en-US" altLang="en-US" sz="2800" dirty="0">
                <a:solidFill>
                  <a:schemeClr val="accent2">
                    <a:lumMod val="60000"/>
                    <a:lumOff val="40000"/>
                  </a:schemeClr>
                </a:solidFill>
                <a:latin typeface="Arial Unicode MS" pitchFamily="34" charset="-128"/>
                <a:ea typeface="Arial Unicode MS" pitchFamily="34" charset="-128"/>
              </a:rPr>
              <a:t>⋈</a:t>
            </a:r>
            <a:r>
              <a:rPr lang="en-US" altLang="en-US" sz="2800" dirty="0">
                <a:solidFill>
                  <a:schemeClr val="accent2">
                    <a:lumMod val="60000"/>
                    <a:lumOff val="40000"/>
                  </a:schemeClr>
                </a:solidFill>
                <a:latin typeface="Arial" panose="020B0604020202020204" pitchFamily="34" charset="0"/>
              </a:rPr>
              <a:t> </a:t>
            </a:r>
            <a:r>
              <a:rPr lang="en-US" altLang="en-US" sz="2800" baseline="-25000" dirty="0">
                <a:solidFill>
                  <a:schemeClr val="accent2">
                    <a:lumMod val="60000"/>
                    <a:lumOff val="40000"/>
                  </a:schemeClr>
                </a:solidFill>
                <a:latin typeface="Arial" panose="020B0604020202020204" pitchFamily="34" charset="0"/>
              </a:rPr>
              <a:t>columnnametable1=columnnametable2</a:t>
            </a:r>
            <a:r>
              <a:rPr lang="en-US" altLang="en-US" sz="2800" b="1" dirty="0">
                <a:solidFill>
                  <a:srgbClr val="FFCC00"/>
                </a:solidFill>
                <a:latin typeface="Arial" panose="020B0604020202020204" pitchFamily="34" charset="0"/>
              </a:rPr>
              <a:t>Table2   (</a:t>
            </a:r>
            <a:r>
              <a:rPr lang="en-US" altLang="en-US" sz="2800" b="1" dirty="0" err="1">
                <a:solidFill>
                  <a:srgbClr val="FFCC00"/>
                </a:solidFill>
                <a:latin typeface="Arial" panose="020B0604020202020204" pitchFamily="34" charset="0"/>
              </a:rPr>
              <a:t>equi</a:t>
            </a:r>
            <a:r>
              <a:rPr lang="en-US" altLang="en-US" sz="2800" b="1" dirty="0">
                <a:solidFill>
                  <a:srgbClr val="FFCC00"/>
                </a:solidFill>
                <a:latin typeface="Arial" panose="020B0604020202020204" pitchFamily="34" charset="0"/>
              </a:rPr>
              <a:t> join)</a:t>
            </a:r>
            <a:endParaRPr lang="en-US" sz="2800" dirty="0"/>
          </a:p>
        </p:txBody>
      </p:sp>
    </p:spTree>
    <p:extLst>
      <p:ext uri="{BB962C8B-B14F-4D97-AF65-F5344CB8AC3E}">
        <p14:creationId xmlns:p14="http://schemas.microsoft.com/office/powerpoint/2010/main" val="263835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6" presetClass="exit" presetSubtype="21" fill="hold" grpId="1" nodeType="withEffect">
                                  <p:stCondLst>
                                    <p:cond delay="0"/>
                                  </p:stCondLst>
                                  <p:childTnLst>
                                    <p:animEffect transition="out" filter="barn(inVertical)">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par>
                                <p:cTn id="41" presetID="16" presetClass="exit" presetSubtype="21" fill="hold" nodeType="withEffect">
                                  <p:stCondLst>
                                    <p:cond delay="0"/>
                                  </p:stCondLst>
                                  <p:childTnLst>
                                    <p:animEffect transition="out" filter="barn(inVertical)">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par>
                                <p:cTn id="44" presetID="16" presetClass="exit" presetSubtype="21" fill="hold" nodeType="withEffect">
                                  <p:stCondLst>
                                    <p:cond delay="0"/>
                                  </p:stCondLst>
                                  <p:childTnLst>
                                    <p:animEffect transition="out" filter="barn(inVertical)">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22" presetClass="exit" presetSubtype="4" fill="hold" grpId="1" nodeType="withEffect">
                                  <p:stCondLst>
                                    <p:cond delay="0"/>
                                  </p:stCondLst>
                                  <p:childTnLst>
                                    <p:animEffect transition="out" filter="wipe(down)">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22" presetClass="exit" presetSubtype="4" fill="hold" grpId="1" nodeType="withEffect">
                                  <p:stCondLst>
                                    <p:cond delay="0"/>
                                  </p:stCondLst>
                                  <p:childTnLst>
                                    <p:animEffect transition="out" filter="wipe(down)">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3" presetClass="exit" presetSubtype="32" fill="hold" grpId="0" nodeType="clickEffect">
                                  <p:stCondLst>
                                    <p:cond delay="0"/>
                                  </p:stCondLst>
                                  <p:childTnLst>
                                    <p:anim calcmode="lin" valueType="num">
                                      <p:cBhvr>
                                        <p:cTn id="56" dur="500"/>
                                        <p:tgtEl>
                                          <p:spTgt spid="3">
                                            <p:txEl>
                                              <p:pRg st="0" end="0"/>
                                            </p:txEl>
                                          </p:spTgt>
                                        </p:tgtEl>
                                        <p:attrNameLst>
                                          <p:attrName>ppt_w</p:attrName>
                                        </p:attrNameLst>
                                      </p:cBhvr>
                                      <p:tavLst>
                                        <p:tav tm="0">
                                          <p:val>
                                            <p:strVal val="ppt_w"/>
                                          </p:val>
                                        </p:tav>
                                        <p:tav tm="100000">
                                          <p:val>
                                            <p:fltVal val="0"/>
                                          </p:val>
                                        </p:tav>
                                      </p:tavLst>
                                    </p:anim>
                                    <p:anim calcmode="lin" valueType="num">
                                      <p:cBhvr>
                                        <p:cTn id="57"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58" dur="500"/>
                                        <p:tgtEl>
                                          <p:spTgt spid="3">
                                            <p:txEl>
                                              <p:pRg st="0" end="0"/>
                                            </p:txEl>
                                          </p:spTgt>
                                        </p:tgtEl>
                                      </p:cBhvr>
                                    </p:animEffect>
                                    <p:set>
                                      <p:cBhvr>
                                        <p:cTn id="59" dur="1" fill="hold">
                                          <p:stCondLst>
                                            <p:cond delay="499"/>
                                          </p:stCondLst>
                                        </p:cTn>
                                        <p:tgtEl>
                                          <p:spTgt spid="3">
                                            <p:txEl>
                                              <p:pRg st="0" end="0"/>
                                            </p:txEl>
                                          </p:spTgt>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3">
                                            <p:txEl>
                                              <p:pRg st="1" end="1"/>
                                            </p:txEl>
                                          </p:spTgt>
                                        </p:tgtEl>
                                        <p:attrNameLst>
                                          <p:attrName>ppt_w</p:attrName>
                                        </p:attrNameLst>
                                      </p:cBhvr>
                                      <p:tavLst>
                                        <p:tav tm="0">
                                          <p:val>
                                            <p:strVal val="ppt_w"/>
                                          </p:val>
                                        </p:tav>
                                        <p:tav tm="100000">
                                          <p:val>
                                            <p:fltVal val="0"/>
                                          </p:val>
                                        </p:tav>
                                      </p:tavLst>
                                    </p:anim>
                                    <p:anim calcmode="lin" valueType="num">
                                      <p:cBhvr>
                                        <p:cTn id="62"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63" dur="500"/>
                                        <p:tgtEl>
                                          <p:spTgt spid="3">
                                            <p:txEl>
                                              <p:pRg st="1" end="1"/>
                                            </p:txEl>
                                          </p:spTgt>
                                        </p:tgtEl>
                                      </p:cBhvr>
                                    </p:animEffect>
                                    <p:set>
                                      <p:cBhvr>
                                        <p:cTn id="64" dur="1" fill="hold">
                                          <p:stCondLst>
                                            <p:cond delay="499"/>
                                          </p:stCondLst>
                                        </p:cTn>
                                        <p:tgtEl>
                                          <p:spTgt spid="3">
                                            <p:txEl>
                                              <p:pRg st="1" end="1"/>
                                            </p:txEl>
                                          </p:spTgt>
                                        </p:tgtEl>
                                        <p:attrNameLst>
                                          <p:attrName>style.visibility</p:attrName>
                                        </p:attrNameLst>
                                      </p:cBhvr>
                                      <p:to>
                                        <p:strVal val="hidden"/>
                                      </p:to>
                                    </p:set>
                                  </p:childTnLst>
                                </p:cTn>
                              </p:par>
                              <p:par>
                                <p:cTn id="65" presetID="53" presetClass="exit" presetSubtype="32" fill="hold" grpId="0" nodeType="withEffect">
                                  <p:stCondLst>
                                    <p:cond delay="0"/>
                                  </p:stCondLst>
                                  <p:childTnLst>
                                    <p:anim calcmode="lin" valueType="num">
                                      <p:cBhvr>
                                        <p:cTn id="66" dur="500"/>
                                        <p:tgtEl>
                                          <p:spTgt spid="3">
                                            <p:txEl>
                                              <p:pRg st="2" end="2"/>
                                            </p:txEl>
                                          </p:spTgt>
                                        </p:tgtEl>
                                        <p:attrNameLst>
                                          <p:attrName>ppt_w</p:attrName>
                                        </p:attrNameLst>
                                      </p:cBhvr>
                                      <p:tavLst>
                                        <p:tav tm="0">
                                          <p:val>
                                            <p:strVal val="ppt_w"/>
                                          </p:val>
                                        </p:tav>
                                        <p:tav tm="100000">
                                          <p:val>
                                            <p:fltVal val="0"/>
                                          </p:val>
                                        </p:tav>
                                      </p:tavLst>
                                    </p:anim>
                                    <p:anim calcmode="lin" valueType="num">
                                      <p:cBhvr>
                                        <p:cTn id="67"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68" dur="500"/>
                                        <p:tgtEl>
                                          <p:spTgt spid="3">
                                            <p:txEl>
                                              <p:pRg st="2" end="2"/>
                                            </p:txEl>
                                          </p:spTgt>
                                        </p:tgtEl>
                                      </p:cBhvr>
                                    </p:animEffect>
                                    <p:set>
                                      <p:cBhvr>
                                        <p:cTn id="69" dur="1" fill="hold">
                                          <p:stCondLst>
                                            <p:cond delay="499"/>
                                          </p:stCondLst>
                                        </p:cTn>
                                        <p:tgtEl>
                                          <p:spTgt spid="3">
                                            <p:txEl>
                                              <p:pRg st="2" end="2"/>
                                            </p:txEl>
                                          </p:spTgt>
                                        </p:tgtEl>
                                        <p:attrNameLst>
                                          <p:attrName>style.visibility</p:attrName>
                                        </p:attrNameLst>
                                      </p:cBhvr>
                                      <p:to>
                                        <p:strVal val="hidden"/>
                                      </p:to>
                                    </p:set>
                                  </p:childTnLst>
                                </p:cTn>
                              </p:par>
                              <p:par>
                                <p:cTn id="70" presetID="53" presetClass="exit" presetSubtype="32" fill="hold" grpId="0" nodeType="withEffect">
                                  <p:stCondLst>
                                    <p:cond delay="0"/>
                                  </p:stCondLst>
                                  <p:childTnLst>
                                    <p:anim calcmode="lin" valueType="num">
                                      <p:cBhvr>
                                        <p:cTn id="71" dur="500"/>
                                        <p:tgtEl>
                                          <p:spTgt spid="3">
                                            <p:txEl>
                                              <p:pRg st="3" end="3"/>
                                            </p:txEl>
                                          </p:spTgt>
                                        </p:tgtEl>
                                        <p:attrNameLst>
                                          <p:attrName>ppt_w</p:attrName>
                                        </p:attrNameLst>
                                      </p:cBhvr>
                                      <p:tavLst>
                                        <p:tav tm="0">
                                          <p:val>
                                            <p:strVal val="ppt_w"/>
                                          </p:val>
                                        </p:tav>
                                        <p:tav tm="100000">
                                          <p:val>
                                            <p:fltVal val="0"/>
                                          </p:val>
                                        </p:tav>
                                      </p:tavLst>
                                    </p:anim>
                                    <p:anim calcmode="lin" valueType="num">
                                      <p:cBhvr>
                                        <p:cTn id="72"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73" dur="500"/>
                                        <p:tgtEl>
                                          <p:spTgt spid="3">
                                            <p:txEl>
                                              <p:pRg st="3" end="3"/>
                                            </p:txEl>
                                          </p:spTgt>
                                        </p:tgtEl>
                                      </p:cBhvr>
                                    </p:animEffect>
                                    <p:set>
                                      <p:cBhvr>
                                        <p:cTn id="74"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par>
                                <p:cTn id="80" presetID="22" presetClass="entr" presetSubtype="4"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down)">
                                      <p:cBhvr>
                                        <p:cTn id="85" dur="500"/>
                                        <p:tgtEl>
                                          <p:spTgt spid="21"/>
                                        </p:tgtEl>
                                      </p:cBhvr>
                                    </p:animEffect>
                                  </p:childTnLst>
                                </p:cTn>
                              </p:par>
                              <p:par>
                                <p:cTn id="86" presetID="22" presetClass="entr" presetSubtype="4"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down)">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1000"/>
                                        <p:tgtEl>
                                          <p:spTgt spid="17"/>
                                        </p:tgtEl>
                                      </p:cBhvr>
                                    </p:animEffect>
                                    <p:anim calcmode="lin" valueType="num">
                                      <p:cBhvr>
                                        <p:cTn id="94" dur="1000" fill="hold"/>
                                        <p:tgtEl>
                                          <p:spTgt spid="17"/>
                                        </p:tgtEl>
                                        <p:attrNameLst>
                                          <p:attrName>ppt_x</p:attrName>
                                        </p:attrNameLst>
                                      </p:cBhvr>
                                      <p:tavLst>
                                        <p:tav tm="0">
                                          <p:val>
                                            <p:strVal val="#ppt_x"/>
                                          </p:val>
                                        </p:tav>
                                        <p:tav tm="100000">
                                          <p:val>
                                            <p:strVal val="#ppt_x"/>
                                          </p:val>
                                        </p:tav>
                                      </p:tavLst>
                                    </p:anim>
                                    <p:anim calcmode="lin" valueType="num">
                                      <p:cBhvr>
                                        <p:cTn id="95" dur="1000" fill="hold"/>
                                        <p:tgtEl>
                                          <p:spTgt spid="17"/>
                                        </p:tgtEl>
                                        <p:attrNameLst>
                                          <p:attrName>ppt_y</p:attrName>
                                        </p:attrNameLst>
                                      </p:cBhvr>
                                      <p:tavLst>
                                        <p:tav tm="0">
                                          <p:val>
                                            <p:strVal val="#ppt_y+.1"/>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additive="base">
                                        <p:cTn id="98" dur="500" fill="hold"/>
                                        <p:tgtEl>
                                          <p:spTgt spid="18"/>
                                        </p:tgtEl>
                                        <p:attrNameLst>
                                          <p:attrName>ppt_x</p:attrName>
                                        </p:attrNameLst>
                                      </p:cBhvr>
                                      <p:tavLst>
                                        <p:tav tm="0">
                                          <p:val>
                                            <p:strVal val="#ppt_x"/>
                                          </p:val>
                                        </p:tav>
                                        <p:tav tm="100000">
                                          <p:val>
                                            <p:strVal val="#ppt_x"/>
                                          </p:val>
                                        </p:tav>
                                      </p:tavLst>
                                    </p:anim>
                                    <p:anim calcmode="lin" valueType="num">
                                      <p:cBhvr additive="base">
                                        <p:cTn id="9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xit" presetSubtype="4" fill="hold" grpId="1" nodeType="clickEffect">
                                  <p:stCondLst>
                                    <p:cond delay="0"/>
                                  </p:stCondLst>
                                  <p:childTnLst>
                                    <p:animEffect transition="out" filter="wipe(down)">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par>
                                <p:cTn id="105" presetID="6" presetClass="exit" presetSubtype="32" fill="hold" nodeType="withEffect">
                                  <p:stCondLst>
                                    <p:cond delay="0"/>
                                  </p:stCondLst>
                                  <p:childTnLst>
                                    <p:animEffect transition="out" filter="circle(out)">
                                      <p:cBhvr>
                                        <p:cTn id="106" dur="2000"/>
                                        <p:tgtEl>
                                          <p:spTgt spid="17"/>
                                        </p:tgtEl>
                                      </p:cBhvr>
                                    </p:animEffect>
                                    <p:set>
                                      <p:cBhvr>
                                        <p:cTn id="107" dur="1" fill="hold">
                                          <p:stCondLst>
                                            <p:cond delay="1999"/>
                                          </p:stCondLst>
                                        </p:cTn>
                                        <p:tgtEl>
                                          <p:spTgt spid="1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 calcmode="lin" valueType="num">
                                      <p:cBhvr additive="base">
                                        <p:cTn id="112" dur="500" fill="hold"/>
                                        <p:tgtEl>
                                          <p:spTgt spid="25"/>
                                        </p:tgtEl>
                                        <p:attrNameLst>
                                          <p:attrName>ppt_x</p:attrName>
                                        </p:attrNameLst>
                                      </p:cBhvr>
                                      <p:tavLst>
                                        <p:tav tm="0">
                                          <p:val>
                                            <p:strVal val="#ppt_x"/>
                                          </p:val>
                                        </p:tav>
                                        <p:tav tm="100000">
                                          <p:val>
                                            <p:strVal val="#ppt_x"/>
                                          </p:val>
                                        </p:tav>
                                      </p:tavLst>
                                    </p:anim>
                                    <p:anim calcmode="lin" valueType="num">
                                      <p:cBhvr additive="base">
                                        <p:cTn id="1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fade">
                                      <p:cBhvr>
                                        <p:cTn id="118" dur="1000"/>
                                        <p:tgtEl>
                                          <p:spTgt spid="24"/>
                                        </p:tgtEl>
                                      </p:cBhvr>
                                    </p:animEffect>
                                    <p:anim calcmode="lin" valueType="num">
                                      <p:cBhvr>
                                        <p:cTn id="119" dur="1000" fill="hold"/>
                                        <p:tgtEl>
                                          <p:spTgt spid="24"/>
                                        </p:tgtEl>
                                        <p:attrNameLst>
                                          <p:attrName>ppt_x</p:attrName>
                                        </p:attrNameLst>
                                      </p:cBhvr>
                                      <p:tavLst>
                                        <p:tav tm="0">
                                          <p:val>
                                            <p:strVal val="#ppt_x"/>
                                          </p:val>
                                        </p:tav>
                                        <p:tav tm="100000">
                                          <p:val>
                                            <p:strVal val="#ppt_x"/>
                                          </p:val>
                                        </p:tav>
                                      </p:tavLst>
                                    </p:anim>
                                    <p:anim calcmode="lin" valueType="num">
                                      <p:cBhvr>
                                        <p:cTn id="1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8" grpId="1"/>
      <p:bldP spid="11" grpId="0"/>
      <p:bldP spid="11" grpId="1"/>
      <p:bldP spid="14" grpId="0"/>
      <p:bldP spid="14" grpId="1"/>
      <p:bldP spid="18" grpId="0"/>
      <p:bldP spid="18" grpId="1"/>
      <p:bldP spid="21" grpId="0"/>
      <p:bldP spid="23"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fld id="{80D97598-7509-4E08-895F-4C155CC559B5}" type="datetime1">
              <a:rPr lang="en-US"/>
              <a:pPr>
                <a:defRPr/>
              </a:pPr>
              <a:t>7/23/2018</a:t>
            </a:fld>
            <a:endParaRPr lang="en-US"/>
          </a:p>
        </p:txBody>
      </p:sp>
      <p:sp>
        <p:nvSpPr>
          <p:cNvPr id="5" name="Footer Placeholder 4"/>
          <p:cNvSpPr>
            <a:spLocks noGrp="1"/>
          </p:cNvSpPr>
          <p:nvPr>
            <p:ph type="ftr" sz="quarter" idx="11"/>
          </p:nvPr>
        </p:nvSpPr>
        <p:spPr/>
        <p:txBody>
          <a:bodyPr/>
          <a:lstStyle/>
          <a:p>
            <a:pPr>
              <a:defRPr/>
            </a:pPr>
            <a:r>
              <a:rPr lang="en-US"/>
              <a:t>CS319</a:t>
            </a:r>
          </a:p>
        </p:txBody>
      </p:sp>
      <p:sp>
        <p:nvSpPr>
          <p:cNvPr id="512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A4ACBF1-C8D4-4D2B-A0D1-1A4E6E4C2616}" type="slidenum">
              <a:rPr lang="en-US" altLang="en-US" sz="2400">
                <a:latin typeface="Times New Roman" panose="02020603050405020304" pitchFamily="18" charset="0"/>
              </a:rPr>
              <a:pPr lvl="1">
                <a:spcBef>
                  <a:spcPct val="0"/>
                </a:spcBef>
                <a:buClrTx/>
                <a:buFontTx/>
                <a:buNone/>
              </a:pPr>
              <a:t>4</a:t>
            </a:fld>
            <a:endParaRPr lang="en-US" altLang="en-US" sz="2400">
              <a:latin typeface="Times New Roman" panose="02020603050405020304" pitchFamily="18" charset="0"/>
            </a:endParaRPr>
          </a:p>
        </p:txBody>
      </p:sp>
      <p:sp>
        <p:nvSpPr>
          <p:cNvPr id="99330" name="Rectangle 2"/>
          <p:cNvSpPr>
            <a:spLocks noGrp="1" noChangeArrowheads="1"/>
          </p:cNvSpPr>
          <p:nvPr>
            <p:ph type="title"/>
          </p:nvPr>
        </p:nvSpPr>
        <p:spPr>
          <a:xfrm>
            <a:off x="1219200" y="0"/>
            <a:ext cx="7470775" cy="685800"/>
          </a:xfrm>
        </p:spPr>
        <p:txBody>
          <a:bodyPr>
            <a:normAutofit/>
          </a:bodyPr>
          <a:lstStyle/>
          <a:p>
            <a:pPr>
              <a:defRPr/>
            </a:pPr>
            <a:r>
              <a:rPr lang="en-US" dirty="0" smtClean="0"/>
              <a:t>MORE ON Joins</a:t>
            </a:r>
            <a:endParaRPr lang="en-US" dirty="0"/>
          </a:p>
        </p:txBody>
      </p:sp>
      <p:sp>
        <p:nvSpPr>
          <p:cNvPr id="51206" name="Rectangle 3"/>
          <p:cNvSpPr>
            <a:spLocks noGrp="1" noChangeArrowheads="1"/>
          </p:cNvSpPr>
          <p:nvPr>
            <p:ph type="body" idx="1"/>
          </p:nvPr>
        </p:nvSpPr>
        <p:spPr>
          <a:xfrm>
            <a:off x="1141411" y="914399"/>
            <a:ext cx="9448800" cy="5334000"/>
          </a:xfrm>
        </p:spPr>
        <p:txBody>
          <a:bodyPr/>
          <a:lstStyle/>
          <a:p>
            <a:pPr>
              <a:lnSpc>
                <a:spcPct val="80000"/>
              </a:lnSpc>
            </a:pPr>
            <a:r>
              <a:rPr lang="en-US" altLang="en-US" dirty="0" smtClean="0"/>
              <a:t>R </a:t>
            </a:r>
            <a:r>
              <a:rPr lang="en-US" altLang="en-US" b="1" dirty="0" smtClean="0">
                <a:latin typeface="Arial Unicode MS" pitchFamily="34" charset="-128"/>
                <a:ea typeface="Arial Unicode MS" pitchFamily="34" charset="-128"/>
              </a:rPr>
              <a:t>⋈</a:t>
            </a:r>
            <a:r>
              <a:rPr lang="en-US" altLang="en-US" dirty="0" smtClean="0"/>
              <a:t> </a:t>
            </a:r>
            <a:r>
              <a:rPr lang="en-US" altLang="en-US" baseline="-25000" dirty="0" smtClean="0"/>
              <a:t>Boolean formula</a:t>
            </a:r>
            <a:r>
              <a:rPr lang="en-US" altLang="en-US" dirty="0" smtClean="0"/>
              <a:t> S: Produces a relation that contains tuples satisfying a condition from the Cartesian Product of R X S where the formula can contain comparisons using one of &lt;,&lt;=,&gt;,&gt;=,=,&lt;&gt; connected by and, or and not</a:t>
            </a:r>
          </a:p>
          <a:p>
            <a:pPr>
              <a:lnSpc>
                <a:spcPct val="80000"/>
              </a:lnSpc>
            </a:pPr>
            <a:r>
              <a:rPr lang="en-US" altLang="en-US" dirty="0" smtClean="0"/>
              <a:t>Example</a:t>
            </a:r>
            <a:r>
              <a:rPr lang="en-US" altLang="en-US" dirty="0" smtClean="0"/>
              <a:t>:</a:t>
            </a:r>
            <a:br>
              <a:rPr lang="en-US" altLang="en-US" dirty="0" smtClean="0"/>
            </a:br>
            <a:r>
              <a:rPr lang="en-US" altLang="en-US" dirty="0" smtClean="0"/>
              <a:t/>
            </a:r>
            <a:br>
              <a:rPr lang="en-US" altLang="en-US" dirty="0" smtClean="0"/>
            </a:br>
            <a:r>
              <a:rPr lang="en-US" altLang="en-US" b="1" i="1" dirty="0">
                <a:latin typeface="Arial Unicode MS" pitchFamily="34" charset="-128"/>
                <a:ea typeface="Arial Unicode MS" pitchFamily="34" charset="-128"/>
              </a:rPr>
              <a:t>       </a:t>
            </a:r>
            <a:r>
              <a:rPr lang="en-US" altLang="en-US" b="1" i="1" dirty="0">
                <a:latin typeface="Arial" panose="020B0604020202020204" pitchFamily="34" charset="0"/>
                <a:ea typeface="Arial Unicode MS" pitchFamily="34" charset="-128"/>
                <a:cs typeface="Arial" panose="020B0604020202020204" pitchFamily="34" charset="0"/>
              </a:rPr>
              <a:t>Department</a:t>
            </a:r>
            <a:r>
              <a:rPr lang="en-US" altLang="en-US" b="1" i="1" dirty="0">
                <a:latin typeface="Arial Unicode MS" pitchFamily="34" charset="-128"/>
                <a:ea typeface="Arial Unicode MS" pitchFamily="34" charset="-128"/>
              </a:rPr>
              <a:t> ⋈</a:t>
            </a:r>
            <a:r>
              <a:rPr lang="en-US" altLang="en-US" b="1" i="1" baseline="-30000" dirty="0">
                <a:latin typeface="Arial Unicode MS" pitchFamily="34" charset="-128"/>
                <a:ea typeface="Arial Unicode MS" pitchFamily="34" charset="-128"/>
              </a:rPr>
              <a:t> </a:t>
            </a:r>
            <a:r>
              <a:rPr lang="en-US" altLang="en-US" b="1" i="1" baseline="-30000" dirty="0" err="1">
                <a:latin typeface="Arial" panose="020B0604020202020204" pitchFamily="34" charset="0"/>
                <a:cs typeface="Arial" panose="020B0604020202020204" pitchFamily="34" charset="0"/>
              </a:rPr>
              <a:t>ManagerSSN</a:t>
            </a:r>
            <a:r>
              <a:rPr lang="en-US" altLang="en-US" b="1" i="1" baseline="-30000" dirty="0">
                <a:latin typeface="Arial" panose="020B0604020202020204" pitchFamily="34" charset="0"/>
                <a:cs typeface="Arial" panose="020B0604020202020204" pitchFamily="34" charset="0"/>
              </a:rPr>
              <a:t> = </a:t>
            </a:r>
            <a:r>
              <a:rPr lang="en-US" altLang="en-US" b="1" i="1" baseline="-30000" dirty="0" err="1">
                <a:latin typeface="Arial" panose="020B0604020202020204" pitchFamily="34" charset="0"/>
                <a:cs typeface="Arial" panose="020B0604020202020204" pitchFamily="34" charset="0"/>
              </a:rPr>
              <a:t>SuperSSN</a:t>
            </a:r>
            <a:r>
              <a:rPr lang="en-US" altLang="en-US" b="1" i="1" dirty="0">
                <a:latin typeface="Arial" panose="020B0604020202020204" pitchFamily="34" charset="0"/>
                <a:cs typeface="Arial" panose="020B0604020202020204" pitchFamily="34" charset="0"/>
              </a:rPr>
              <a:t> Employee</a:t>
            </a:r>
            <a:r>
              <a:rPr lang="en-US" altLang="en-US" b="1" i="1" dirty="0"/>
              <a:t> </a:t>
            </a:r>
            <a:r>
              <a:rPr lang="en-US" altLang="en-US" b="1" i="1" dirty="0" smtClean="0"/>
              <a:t/>
            </a:r>
            <a:br>
              <a:rPr lang="en-US" altLang="en-US" b="1" i="1" dirty="0" smtClean="0"/>
            </a:br>
            <a:r>
              <a:rPr lang="en-US" altLang="en-US" i="1" dirty="0" smtClean="0"/>
              <a:t/>
            </a:r>
            <a:br>
              <a:rPr lang="en-US" altLang="en-US" i="1" dirty="0" smtClean="0"/>
            </a:br>
            <a:r>
              <a:rPr lang="en-US" altLang="en-US" i="1" dirty="0" smtClean="0"/>
              <a:t>      </a:t>
            </a:r>
            <a:r>
              <a:rPr lang="en-US" altLang="en-US" i="1" dirty="0" smtClean="0">
                <a:latin typeface="Arial" panose="020B0604020202020204" pitchFamily="34" charset="0"/>
                <a:ea typeface="Arial Unicode MS"/>
                <a:cs typeface="Arial" panose="020B0604020202020204" pitchFamily="34" charset="0"/>
              </a:rPr>
              <a:t> </a:t>
            </a:r>
            <a:r>
              <a:rPr lang="en-US" altLang="en-US" sz="2800" b="1" i="1" dirty="0" smtClean="0">
                <a:latin typeface="Arial" panose="020B0604020202020204" pitchFamily="34" charset="0"/>
                <a:ea typeface="Arial Unicode MS"/>
                <a:cs typeface="Arial" panose="020B0604020202020204" pitchFamily="34" charset="0"/>
              </a:rPr>
              <a:t>Staff</a:t>
            </a:r>
            <a:r>
              <a:rPr lang="en-US" altLang="en-US" b="1" i="1" dirty="0" smtClean="0">
                <a:latin typeface="Arial" panose="020B0604020202020204" pitchFamily="34" charset="0"/>
                <a:ea typeface="Arial Unicode MS"/>
                <a:cs typeface="Arial" panose="020B0604020202020204" pitchFamily="34" charset="0"/>
              </a:rPr>
              <a:t> </a:t>
            </a:r>
            <a:r>
              <a:rPr lang="en-US" altLang="en-US" b="1" i="1" dirty="0">
                <a:latin typeface="Arial Unicode MS" pitchFamily="34" charset="-128"/>
                <a:ea typeface="Arial Unicode MS" pitchFamily="34" charset="-128"/>
              </a:rPr>
              <a:t>⋈</a:t>
            </a:r>
            <a:r>
              <a:rPr lang="en-US" altLang="en-US" b="1" i="1" baseline="-30000" dirty="0">
                <a:latin typeface="Arial Unicode MS" pitchFamily="34" charset="-128"/>
                <a:ea typeface="Arial Unicode MS" pitchFamily="34" charset="-128"/>
              </a:rPr>
              <a:t> </a:t>
            </a:r>
            <a:r>
              <a:rPr lang="en-US" altLang="en-US" b="1" i="1" baseline="-30000" dirty="0" smtClean="0">
                <a:latin typeface="Arial" panose="020B0604020202020204" pitchFamily="34" charset="0"/>
                <a:cs typeface="Arial" panose="020B0604020202020204" pitchFamily="34" charset="0"/>
              </a:rPr>
              <a:t>Salary &gt; Salary and </a:t>
            </a:r>
            <a:r>
              <a:rPr lang="en-US" altLang="en-US" b="1" i="1" baseline="-30000" dirty="0" err="1" smtClean="0">
                <a:latin typeface="Arial" panose="020B0604020202020204" pitchFamily="34" charset="0"/>
                <a:cs typeface="Arial" panose="020B0604020202020204" pitchFamily="34" charset="0"/>
              </a:rPr>
              <a:t>JobLevel</a:t>
            </a:r>
            <a:r>
              <a:rPr lang="en-US" altLang="en-US" b="1" i="1" baseline="-30000" dirty="0" smtClean="0">
                <a:latin typeface="Arial" panose="020B0604020202020204" pitchFamily="34" charset="0"/>
                <a:cs typeface="Arial" panose="020B0604020202020204" pitchFamily="34" charset="0"/>
              </a:rPr>
              <a:t>=</a:t>
            </a:r>
            <a:r>
              <a:rPr lang="en-US" altLang="en-US" b="1" i="1" baseline="-30000" dirty="0" err="1" smtClean="0">
                <a:latin typeface="Arial" panose="020B0604020202020204" pitchFamily="34" charset="0"/>
                <a:cs typeface="Arial" panose="020B0604020202020204" pitchFamily="34" charset="0"/>
              </a:rPr>
              <a:t>JobLevel</a:t>
            </a:r>
            <a:r>
              <a:rPr lang="en-US" altLang="en-US" b="1" i="1" dirty="0" smtClean="0">
                <a:latin typeface="Arial" panose="020B0604020202020204" pitchFamily="34" charset="0"/>
                <a:cs typeface="Arial" panose="020B0604020202020204" pitchFamily="34" charset="0"/>
              </a:rPr>
              <a:t> Manager</a:t>
            </a:r>
            <a:endParaRPr lang="en-US" altLang="en-US" i="1" dirty="0"/>
          </a:p>
        </p:txBody>
      </p:sp>
    </p:spTree>
    <p:extLst>
      <p:ext uri="{BB962C8B-B14F-4D97-AF65-F5344CB8AC3E}">
        <p14:creationId xmlns:p14="http://schemas.microsoft.com/office/powerpoint/2010/main" val="3987476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66533" y="0"/>
            <a:ext cx="9905998" cy="1478570"/>
          </a:xfrm>
        </p:spPr>
        <p:txBody>
          <a:bodyPr/>
          <a:lstStyle/>
          <a:p>
            <a:pPr>
              <a:defRPr/>
            </a:pPr>
            <a:r>
              <a:rPr lang="en-US" dirty="0" smtClean="0"/>
              <a:t>Natural Join More Info:</a:t>
            </a:r>
            <a:endParaRPr lang="en-US" dirty="0"/>
          </a:p>
        </p:txBody>
      </p:sp>
      <p:sp>
        <p:nvSpPr>
          <p:cNvPr id="62467" name="Content Placeholder 8"/>
          <p:cNvSpPr>
            <a:spLocks noGrp="1"/>
          </p:cNvSpPr>
          <p:nvPr>
            <p:ph idx="1"/>
          </p:nvPr>
        </p:nvSpPr>
        <p:spPr>
          <a:xfrm>
            <a:off x="1239520" y="1166322"/>
            <a:ext cx="9575800" cy="5029200"/>
          </a:xfrm>
        </p:spPr>
        <p:txBody>
          <a:bodyPr>
            <a:normAutofit/>
          </a:bodyPr>
          <a:lstStyle/>
          <a:p>
            <a:r>
              <a:rPr lang="en-US" altLang="en-US" sz="2800" dirty="0"/>
              <a:t>If the two tables being joined have the same attribute </a:t>
            </a:r>
            <a:r>
              <a:rPr lang="en-US" altLang="en-US" sz="2800" dirty="0" smtClean="0"/>
              <a:t>name(s), </a:t>
            </a:r>
            <a:r>
              <a:rPr lang="en-US" altLang="en-US" sz="2800" dirty="0"/>
              <a:t>it is a natural join and the attribute will only show up ONCE in the resulting table</a:t>
            </a:r>
          </a:p>
          <a:p>
            <a:r>
              <a:rPr lang="en-US" altLang="en-US" sz="2800" dirty="0"/>
              <a:t>The natural join includes EACH pair of attributes with the same name, “AND” </a:t>
            </a:r>
            <a:r>
              <a:rPr lang="en-US" altLang="en-US" sz="2800" dirty="0" err="1"/>
              <a:t>ed</a:t>
            </a:r>
            <a:r>
              <a:rPr lang="en-US" altLang="en-US" sz="2800" dirty="0"/>
              <a:t> together, for example:</a:t>
            </a:r>
          </a:p>
          <a:p>
            <a:pPr lvl="1"/>
            <a:r>
              <a:rPr lang="en-US" altLang="en-US" dirty="0" smtClean="0"/>
              <a:t>Q </a:t>
            </a:r>
            <a:r>
              <a:rPr lang="en-US" altLang="en-US" dirty="0" smtClean="0">
                <a:sym typeface="Symbol" panose="05050102010706020507" pitchFamily="18" charset="2"/>
              </a:rPr>
              <a:t></a:t>
            </a:r>
            <a:r>
              <a:rPr lang="en-US" altLang="en-US" dirty="0" smtClean="0"/>
              <a:t> R(A,B,C,D) </a:t>
            </a:r>
            <a:r>
              <a:rPr lang="en-US" altLang="en-US" b="1" dirty="0" smtClean="0">
                <a:latin typeface="Arial Unicode MS" pitchFamily="34" charset="-128"/>
                <a:ea typeface="Arial Unicode MS" pitchFamily="34" charset="-128"/>
              </a:rPr>
              <a:t>⋈</a:t>
            </a:r>
            <a:r>
              <a:rPr lang="en-US" altLang="en-US" dirty="0" smtClean="0"/>
              <a:t> S(C,D,E)</a:t>
            </a:r>
          </a:p>
          <a:p>
            <a:pPr lvl="1"/>
            <a:r>
              <a:rPr lang="en-US" altLang="en-US" dirty="0" smtClean="0"/>
              <a:t>Result would only keep one copy of each pair</a:t>
            </a:r>
          </a:p>
          <a:p>
            <a:pPr lvl="2"/>
            <a:r>
              <a:rPr lang="en-US" altLang="en-US" dirty="0" smtClean="0"/>
              <a:t>R.C=S.C AND R.D = S.D</a:t>
            </a:r>
          </a:p>
          <a:p>
            <a:pPr lvl="1"/>
            <a:r>
              <a:rPr lang="en-US" altLang="en-US" dirty="0" smtClean="0"/>
              <a:t> and would give: Q(A,B,C,D,E)</a:t>
            </a:r>
          </a:p>
          <a:p>
            <a:pPr marL="457200" lvl="1" indent="0">
              <a:buNone/>
            </a:pPr>
            <a:endParaRPr lang="en-US" altLang="en-US" dirty="0" smtClean="0"/>
          </a:p>
        </p:txBody>
      </p:sp>
      <p:sp>
        <p:nvSpPr>
          <p:cNvPr id="2" name="Date Placeholder 1"/>
          <p:cNvSpPr>
            <a:spLocks noGrp="1"/>
          </p:cNvSpPr>
          <p:nvPr>
            <p:ph type="dt" sz="quarter" idx="4294967295"/>
          </p:nvPr>
        </p:nvSpPr>
        <p:spPr/>
        <p:txBody>
          <a:bodyPr/>
          <a:lstStyle/>
          <a:p>
            <a:pPr>
              <a:defRPr/>
            </a:pPr>
            <a:fld id="{D16B86BB-4D71-4148-B54A-7C3758CAFC89}" type="datetime1">
              <a:rPr lang="en-US" smtClean="0"/>
              <a:pPr>
                <a:defRPr/>
              </a:pPr>
              <a:t>7/23/2018</a:t>
            </a:fld>
            <a:endParaRPr lang="en-US" dirty="0"/>
          </a:p>
        </p:txBody>
      </p:sp>
      <p:sp>
        <p:nvSpPr>
          <p:cNvPr id="3" name="Footer Placeholder 2"/>
          <p:cNvSpPr>
            <a:spLocks noGrp="1"/>
          </p:cNvSpPr>
          <p:nvPr>
            <p:ph type="ftr" sz="quarter" idx="11"/>
          </p:nvPr>
        </p:nvSpPr>
        <p:spPr/>
        <p:txBody>
          <a:bodyPr/>
          <a:lstStyle/>
          <a:p>
            <a:pPr>
              <a:defRPr/>
            </a:pPr>
            <a:r>
              <a:rPr lang="en-US" smtClean="0"/>
              <a:t>CS3319</a:t>
            </a:r>
            <a:endParaRPr lang="en-US"/>
          </a:p>
        </p:txBody>
      </p:sp>
      <p:sp>
        <p:nvSpPr>
          <p:cNvPr id="624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2BC7ED91-C0F9-4FD1-BA2E-11E767EC37DB}" type="slidenum">
              <a:rPr lang="en-US" altLang="en-US" sz="2400">
                <a:latin typeface="Times New Roman" panose="02020603050405020304" pitchFamily="18" charset="0"/>
              </a:rPr>
              <a:pPr lvl="1">
                <a:spcBef>
                  <a:spcPct val="0"/>
                </a:spcBef>
                <a:buClrTx/>
                <a:buFontTx/>
                <a:buNone/>
              </a:pPr>
              <a:t>5</a:t>
            </a:fld>
            <a:endParaRPr lang="en-US" altLang="en-US" sz="2400"/>
          </a:p>
        </p:txBody>
      </p:sp>
    </p:spTree>
    <p:extLst>
      <p:ext uri="{BB962C8B-B14F-4D97-AF65-F5344CB8AC3E}">
        <p14:creationId xmlns:p14="http://schemas.microsoft.com/office/powerpoint/2010/main" val="2285397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1D5B93BE-7915-4CE4-8745-D92990ACC5FD}" type="datetime1">
              <a:rPr lang="en-US"/>
              <a:pPr>
                <a:defRPr/>
              </a:pPr>
              <a:t>7/23/2018</a:t>
            </a:fld>
            <a:endParaRPr lang="en-US"/>
          </a:p>
        </p:txBody>
      </p:sp>
      <p:sp>
        <p:nvSpPr>
          <p:cNvPr id="4" name="Footer Placeholder 4"/>
          <p:cNvSpPr>
            <a:spLocks noGrp="1"/>
          </p:cNvSpPr>
          <p:nvPr>
            <p:ph type="ftr" sz="quarter" idx="11"/>
          </p:nvPr>
        </p:nvSpPr>
        <p:spPr>
          <a:xfrm>
            <a:off x="0" y="6482872"/>
            <a:ext cx="6239309" cy="365125"/>
          </a:xfrm>
        </p:spPr>
        <p:txBody>
          <a:bodyPr/>
          <a:lstStyle/>
          <a:p>
            <a:pPr>
              <a:defRPr/>
            </a:pPr>
            <a:r>
              <a:rPr lang="en-US" dirty="0"/>
              <a:t>CS319</a:t>
            </a:r>
          </a:p>
        </p:txBody>
      </p:sp>
      <p:sp>
        <p:nvSpPr>
          <p:cNvPr id="52228" name="Slide Number Placeholder 5"/>
          <p:cNvSpPr>
            <a:spLocks noGrp="1"/>
          </p:cNvSpPr>
          <p:nvPr>
            <p:ph type="sldNum" sz="quarter" idx="12"/>
          </p:nvPr>
        </p:nvSpPr>
        <p:spPr bwMode="auto">
          <a:xfrm>
            <a:off x="10735628" y="6384961"/>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3F7277EF-DC02-48F2-BB4E-D2A200017DA7}" type="slidenum">
              <a:rPr lang="en-US" altLang="en-US" sz="2400">
                <a:latin typeface="Times New Roman" panose="02020603050405020304" pitchFamily="18" charset="0"/>
              </a:rPr>
              <a:pPr lvl="1">
                <a:spcBef>
                  <a:spcPct val="0"/>
                </a:spcBef>
                <a:buClrTx/>
                <a:buFontTx/>
                <a:buNone/>
              </a:pPr>
              <a:t>6</a:t>
            </a:fld>
            <a:endParaRPr lang="en-US" altLang="en-US" sz="2400" dirty="0">
              <a:latin typeface="Times New Roman" panose="02020603050405020304" pitchFamily="18" charset="0"/>
            </a:endParaRPr>
          </a:p>
        </p:txBody>
      </p:sp>
      <p:sp>
        <p:nvSpPr>
          <p:cNvPr id="52229" name="Rectangle 3"/>
          <p:cNvSpPr>
            <a:spLocks noGrp="1" noChangeArrowheads="1"/>
          </p:cNvSpPr>
          <p:nvPr>
            <p:ph type="body" idx="1"/>
          </p:nvPr>
        </p:nvSpPr>
        <p:spPr>
          <a:xfrm>
            <a:off x="607900" y="7217"/>
            <a:ext cx="11162349" cy="5715000"/>
          </a:xfrm>
        </p:spPr>
        <p:txBody>
          <a:bodyPr>
            <a:normAutofit/>
          </a:bodyPr>
          <a:lstStyle/>
          <a:p>
            <a:r>
              <a:rPr lang="en-US" altLang="en-US" b="1" dirty="0" err="1" smtClean="0">
                <a:solidFill>
                  <a:schemeClr val="accent2">
                    <a:lumMod val="40000"/>
                    <a:lumOff val="60000"/>
                  </a:schemeClr>
                </a:solidFill>
              </a:rPr>
              <a:t>Equi</a:t>
            </a:r>
            <a:r>
              <a:rPr lang="en-US" altLang="en-US" b="1" dirty="0" smtClean="0">
                <a:solidFill>
                  <a:schemeClr val="accent2">
                    <a:lumMod val="40000"/>
                    <a:lumOff val="60000"/>
                  </a:schemeClr>
                </a:solidFill>
              </a:rPr>
              <a:t> Join:</a:t>
            </a:r>
            <a:r>
              <a:rPr lang="en-US" altLang="en-US" dirty="0" smtClean="0">
                <a:solidFill>
                  <a:schemeClr val="accent2">
                    <a:lumMod val="40000"/>
                    <a:lumOff val="60000"/>
                  </a:schemeClr>
                </a:solidFill>
              </a:rPr>
              <a:t> </a:t>
            </a:r>
            <a:r>
              <a:rPr lang="en-US" altLang="en-US" dirty="0" smtClean="0"/>
              <a:t>when all of the comparisons are  =, then it is called an </a:t>
            </a:r>
            <a:r>
              <a:rPr lang="en-US" altLang="en-US" dirty="0" err="1" smtClean="0"/>
              <a:t>equi</a:t>
            </a:r>
            <a:r>
              <a:rPr lang="en-US" altLang="en-US" dirty="0" smtClean="0"/>
              <a:t> </a:t>
            </a:r>
            <a:r>
              <a:rPr lang="en-US" altLang="en-US" dirty="0" smtClean="0"/>
              <a:t>join and pairs of the attributes are returned that are equal (i.e. attribute from both sides of the equals are returned).</a:t>
            </a:r>
          </a:p>
          <a:p>
            <a:r>
              <a:rPr lang="en-US" altLang="en-US" b="1" dirty="0" smtClean="0">
                <a:solidFill>
                  <a:schemeClr val="accent2">
                    <a:lumMod val="40000"/>
                    <a:lumOff val="60000"/>
                  </a:schemeClr>
                </a:solidFill>
              </a:rPr>
              <a:t>Natural </a:t>
            </a:r>
            <a:r>
              <a:rPr lang="en-US" altLang="en-US" b="1" dirty="0">
                <a:solidFill>
                  <a:schemeClr val="accent2">
                    <a:lumMod val="40000"/>
                    <a:lumOff val="60000"/>
                  </a:schemeClr>
                </a:solidFill>
              </a:rPr>
              <a:t>Join:</a:t>
            </a:r>
            <a:r>
              <a:rPr lang="en-US" altLang="en-US" dirty="0">
                <a:solidFill>
                  <a:schemeClr val="accent2">
                    <a:lumMod val="40000"/>
                    <a:lumOff val="60000"/>
                  </a:schemeClr>
                </a:solidFill>
              </a:rPr>
              <a:t> </a:t>
            </a:r>
            <a:r>
              <a:rPr lang="en-US" altLang="en-US" dirty="0"/>
              <a:t>when all of the comparisons are  </a:t>
            </a:r>
            <a:r>
              <a:rPr lang="en-US" altLang="en-US" dirty="0" smtClean="0"/>
              <a:t>= and it matches any attribute in Table1 that has the same name as the attribute in Table2.  The attribute is only shown once. </a:t>
            </a:r>
            <a:endParaRPr lang="en-US" altLang="en-US" dirty="0"/>
          </a:p>
          <a:p>
            <a:pPr marL="0" indent="0">
              <a:buNone/>
            </a:pPr>
            <a:endParaRPr lang="en-US" altLang="en-US" b="1" dirty="0" smtClean="0"/>
          </a:p>
        </p:txBody>
      </p:sp>
      <p:graphicFrame>
        <p:nvGraphicFramePr>
          <p:cNvPr id="6" name="Table 5"/>
          <p:cNvGraphicFramePr>
            <a:graphicFrameLocks noGrp="1"/>
          </p:cNvGraphicFramePr>
          <p:nvPr>
            <p:extLst>
              <p:ext uri="{D42A27DB-BD31-4B8C-83A1-F6EECF244321}">
                <p14:modId xmlns:p14="http://schemas.microsoft.com/office/powerpoint/2010/main" val="1082581435"/>
              </p:ext>
            </p:extLst>
          </p:nvPr>
        </p:nvGraphicFramePr>
        <p:xfrm>
          <a:off x="1141411" y="2653426"/>
          <a:ext cx="2594335" cy="1483360"/>
        </p:xfrm>
        <a:graphic>
          <a:graphicData uri="http://schemas.openxmlformats.org/drawingml/2006/table">
            <a:tbl>
              <a:tblPr firstRow="1" bandRow="1">
                <a:tableStyleId>{5C22544A-7EE6-4342-B048-85BDC9FD1C3A}</a:tableStyleId>
              </a:tblPr>
              <a:tblGrid>
                <a:gridCol w="396850">
                  <a:extLst>
                    <a:ext uri="{9D8B030D-6E8A-4147-A177-3AD203B41FA5}">
                      <a16:colId xmlns:a16="http://schemas.microsoft.com/office/drawing/2014/main" val="376508286"/>
                    </a:ext>
                  </a:extLst>
                </a:gridCol>
                <a:gridCol w="716700">
                  <a:extLst>
                    <a:ext uri="{9D8B030D-6E8A-4147-A177-3AD203B41FA5}">
                      <a16:colId xmlns:a16="http://schemas.microsoft.com/office/drawing/2014/main" val="3983549060"/>
                    </a:ext>
                  </a:extLst>
                </a:gridCol>
                <a:gridCol w="832201">
                  <a:extLst>
                    <a:ext uri="{9D8B030D-6E8A-4147-A177-3AD203B41FA5}">
                      <a16:colId xmlns:a16="http://schemas.microsoft.com/office/drawing/2014/main" val="1017009731"/>
                    </a:ext>
                  </a:extLst>
                </a:gridCol>
                <a:gridCol w="648584">
                  <a:extLst>
                    <a:ext uri="{9D8B030D-6E8A-4147-A177-3AD203B41FA5}">
                      <a16:colId xmlns:a16="http://schemas.microsoft.com/office/drawing/2014/main" val="3136126528"/>
                    </a:ext>
                  </a:extLst>
                </a:gridCol>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22586858"/>
                  </a:ext>
                </a:extLst>
              </a:tr>
              <a:tr h="370840">
                <a:tc>
                  <a:txBody>
                    <a:bodyPr/>
                    <a:lstStyle/>
                    <a:p>
                      <a:r>
                        <a:rPr lang="en-US" dirty="0" smtClean="0"/>
                        <a:t>7</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22</a:t>
                      </a:r>
                      <a:endParaRPr lang="en-US" dirty="0"/>
                    </a:p>
                  </a:txBody>
                  <a:tcPr/>
                </a:tc>
                <a:extLst>
                  <a:ext uri="{0D108BD9-81ED-4DB2-BD59-A6C34878D82A}">
                    <a16:rowId xmlns:a16="http://schemas.microsoft.com/office/drawing/2014/main" val="935482275"/>
                  </a:ext>
                </a:extLst>
              </a:tr>
              <a:tr h="370840">
                <a:tc>
                  <a:txBody>
                    <a:bodyPr/>
                    <a:lstStyle/>
                    <a:p>
                      <a:r>
                        <a:rPr lang="en-US" dirty="0" smtClean="0"/>
                        <a:t>8</a:t>
                      </a:r>
                      <a:endParaRPr lang="en-US" dirty="0"/>
                    </a:p>
                  </a:txBody>
                  <a:tcPr/>
                </a:tc>
                <a:tc>
                  <a:txBody>
                    <a:bodyPr/>
                    <a:lstStyle/>
                    <a:p>
                      <a:r>
                        <a:rPr lang="en-US" dirty="0" smtClean="0"/>
                        <a:t>Dog</a:t>
                      </a:r>
                      <a:endParaRPr lang="en-US" dirty="0"/>
                    </a:p>
                  </a:txBody>
                  <a:tcPr/>
                </a:tc>
                <a:tc>
                  <a:txBody>
                    <a:bodyPr/>
                    <a:lstStyle/>
                    <a:p>
                      <a:r>
                        <a:rPr lang="en-US" dirty="0" smtClean="0"/>
                        <a:t>Pink</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2412408856"/>
                  </a:ext>
                </a:extLst>
              </a:tr>
              <a:tr h="370840">
                <a:tc>
                  <a:txBody>
                    <a:bodyPr/>
                    <a:lstStyle/>
                    <a:p>
                      <a:r>
                        <a:rPr lang="en-US" dirty="0" smtClean="0"/>
                        <a:t>9</a:t>
                      </a:r>
                      <a:endParaRPr lang="en-US" dirty="0"/>
                    </a:p>
                  </a:txBody>
                  <a:tcPr/>
                </a:tc>
                <a:tc>
                  <a:txBody>
                    <a:bodyPr/>
                    <a:lstStyle/>
                    <a:p>
                      <a:r>
                        <a:rPr lang="en-US" dirty="0" smtClean="0"/>
                        <a:t>Cow</a:t>
                      </a:r>
                      <a:endParaRPr lang="en-US" dirty="0"/>
                    </a:p>
                  </a:txBody>
                  <a:tcPr/>
                </a:tc>
                <a:tc>
                  <a:txBody>
                    <a:bodyPr/>
                    <a:lstStyle/>
                    <a:p>
                      <a:r>
                        <a:rPr lang="en-US" dirty="0" smtClean="0"/>
                        <a:t>Red</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187466950"/>
                  </a:ext>
                </a:extLst>
              </a:tr>
            </a:tbl>
          </a:graphicData>
        </a:graphic>
      </p:graphicFrame>
      <p:sp>
        <p:nvSpPr>
          <p:cNvPr id="7" name="Rectangle 6"/>
          <p:cNvSpPr/>
          <p:nvPr/>
        </p:nvSpPr>
        <p:spPr>
          <a:xfrm>
            <a:off x="1016356" y="2313732"/>
            <a:ext cx="1444895" cy="406265"/>
          </a:xfrm>
          <a:prstGeom prst="rect">
            <a:avLst/>
          </a:prstGeom>
        </p:spPr>
        <p:txBody>
          <a:bodyPr wrap="square">
            <a:spAutoFit/>
          </a:bodyPr>
          <a:lstStyle/>
          <a:p>
            <a:r>
              <a:rPr lang="en-US" b="1" dirty="0" smtClean="0"/>
              <a:t>Table1</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380514885"/>
              </p:ext>
            </p:extLst>
          </p:nvPr>
        </p:nvGraphicFramePr>
        <p:xfrm>
          <a:off x="1141411" y="4530761"/>
          <a:ext cx="3244376" cy="1854200"/>
        </p:xfrm>
        <a:graphic>
          <a:graphicData uri="http://schemas.openxmlformats.org/drawingml/2006/table">
            <a:tbl>
              <a:tblPr firstRow="1" bandRow="1">
                <a:tableStyleId>{5C22544A-7EE6-4342-B048-85BDC9FD1C3A}</a:tableStyleId>
              </a:tblPr>
              <a:tblGrid>
                <a:gridCol w="375753">
                  <a:extLst>
                    <a:ext uri="{9D8B030D-6E8A-4147-A177-3AD203B41FA5}">
                      <a16:colId xmlns:a16="http://schemas.microsoft.com/office/drawing/2014/main" val="376508286"/>
                    </a:ext>
                  </a:extLst>
                </a:gridCol>
                <a:gridCol w="678599">
                  <a:extLst>
                    <a:ext uri="{9D8B030D-6E8A-4147-A177-3AD203B41FA5}">
                      <a16:colId xmlns:a16="http://schemas.microsoft.com/office/drawing/2014/main" val="3983549060"/>
                    </a:ext>
                  </a:extLst>
                </a:gridCol>
                <a:gridCol w="787960">
                  <a:extLst>
                    <a:ext uri="{9D8B030D-6E8A-4147-A177-3AD203B41FA5}">
                      <a16:colId xmlns:a16="http://schemas.microsoft.com/office/drawing/2014/main" val="1017009731"/>
                    </a:ext>
                  </a:extLst>
                </a:gridCol>
                <a:gridCol w="787960">
                  <a:extLst>
                    <a:ext uri="{9D8B030D-6E8A-4147-A177-3AD203B41FA5}">
                      <a16:colId xmlns:a16="http://schemas.microsoft.com/office/drawing/2014/main" val="478738007"/>
                    </a:ext>
                  </a:extLst>
                </a:gridCol>
                <a:gridCol w="614104">
                  <a:extLst>
                    <a:ext uri="{9D8B030D-6E8A-4147-A177-3AD203B41FA5}">
                      <a16:colId xmlns:a16="http://schemas.microsoft.com/office/drawing/2014/main" val="3136126528"/>
                    </a:ext>
                  </a:extLst>
                </a:gridCol>
              </a:tblGrid>
              <a:tr h="370840">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c>
                  <a:txBody>
                    <a:bodyPr/>
                    <a:lstStyle/>
                    <a:p>
                      <a:r>
                        <a:rPr lang="en-US" dirty="0" smtClean="0"/>
                        <a:t>F</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22586858"/>
                  </a:ext>
                </a:extLst>
              </a:tr>
              <a:tr h="370840">
                <a:tc>
                  <a:txBody>
                    <a:bodyPr/>
                    <a:lstStyle/>
                    <a:p>
                      <a:r>
                        <a:rPr lang="en-US" dirty="0" smtClean="0"/>
                        <a:t>6</a:t>
                      </a:r>
                      <a:endParaRPr lang="en-US" dirty="0"/>
                    </a:p>
                  </a:txBody>
                  <a:tcPr/>
                </a:tc>
                <a:tc>
                  <a:txBody>
                    <a:bodyPr/>
                    <a:lstStyle/>
                    <a:p>
                      <a:r>
                        <a:rPr lang="en-US" dirty="0" smtClean="0"/>
                        <a:t>Cow</a:t>
                      </a:r>
                      <a:endParaRPr lang="en-US" dirty="0"/>
                    </a:p>
                  </a:txBody>
                  <a:tcPr/>
                </a:tc>
                <a:tc>
                  <a:txBody>
                    <a:bodyPr/>
                    <a:lstStyle/>
                    <a:p>
                      <a:r>
                        <a:rPr lang="en-US" dirty="0" smtClean="0"/>
                        <a:t>Blue</a:t>
                      </a:r>
                      <a:endParaRPr lang="en-US" dirty="0"/>
                    </a:p>
                  </a:txBody>
                  <a:tcPr/>
                </a:tc>
                <a:tc>
                  <a:txBody>
                    <a:bodyPr/>
                    <a:lstStyle/>
                    <a:p>
                      <a:r>
                        <a:rPr lang="en-US" dirty="0" smtClean="0"/>
                        <a:t>Hat</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935482275"/>
                  </a:ext>
                </a:extLst>
              </a:tr>
              <a:tr h="370840">
                <a:tc>
                  <a:txBody>
                    <a:bodyPr/>
                    <a:lstStyle/>
                    <a:p>
                      <a:r>
                        <a:rPr lang="en-US" dirty="0" smtClean="0"/>
                        <a:t>6</a:t>
                      </a:r>
                      <a:endParaRPr lang="en-US" dirty="0"/>
                    </a:p>
                  </a:txBody>
                  <a:tcPr/>
                </a:tc>
                <a:tc>
                  <a:txBody>
                    <a:bodyPr/>
                    <a:lstStyle/>
                    <a:p>
                      <a:r>
                        <a:rPr lang="en-US" dirty="0" smtClean="0"/>
                        <a:t>Cow</a:t>
                      </a:r>
                      <a:endParaRPr lang="en-US" dirty="0"/>
                    </a:p>
                  </a:txBody>
                  <a:tcPr/>
                </a:tc>
                <a:tc>
                  <a:txBody>
                    <a:bodyPr/>
                    <a:lstStyle/>
                    <a:p>
                      <a:r>
                        <a:rPr lang="en-US" dirty="0" smtClean="0"/>
                        <a:t>Blue</a:t>
                      </a:r>
                      <a:endParaRPr lang="en-US" dirty="0"/>
                    </a:p>
                  </a:txBody>
                  <a:tcPr/>
                </a:tc>
                <a:tc>
                  <a:txBody>
                    <a:bodyPr/>
                    <a:lstStyle/>
                    <a:p>
                      <a:r>
                        <a:rPr lang="en-US" dirty="0" smtClean="0"/>
                        <a:t>Sock</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2412408856"/>
                  </a:ext>
                </a:extLst>
              </a:tr>
              <a:tr h="370840">
                <a:tc>
                  <a:txBody>
                    <a:bodyPr/>
                    <a:lstStyle/>
                    <a:p>
                      <a:r>
                        <a:rPr lang="en-US" dirty="0" smtClean="0"/>
                        <a:t>8</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Shoe</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187466950"/>
                  </a:ext>
                </a:extLst>
              </a:tr>
              <a:tr h="370840">
                <a:tc>
                  <a:txBody>
                    <a:bodyPr/>
                    <a:lstStyle/>
                    <a:p>
                      <a:r>
                        <a:rPr lang="en-US" dirty="0" smtClean="0"/>
                        <a:t>8</a:t>
                      </a:r>
                      <a:endParaRPr lang="en-US" dirty="0"/>
                    </a:p>
                  </a:txBody>
                  <a:tcPr/>
                </a:tc>
                <a:tc>
                  <a:txBody>
                    <a:bodyPr/>
                    <a:lstStyle/>
                    <a:p>
                      <a:r>
                        <a:rPr lang="en-US" dirty="0" smtClean="0"/>
                        <a:t>Cat</a:t>
                      </a:r>
                      <a:endParaRPr lang="en-US" dirty="0"/>
                    </a:p>
                  </a:txBody>
                  <a:tcPr/>
                </a:tc>
                <a:tc>
                  <a:txBody>
                    <a:bodyPr/>
                    <a:lstStyle/>
                    <a:p>
                      <a:r>
                        <a:rPr lang="en-US" dirty="0" smtClean="0"/>
                        <a:t>Pink</a:t>
                      </a:r>
                      <a:endParaRPr lang="en-US" dirty="0"/>
                    </a:p>
                  </a:txBody>
                  <a:tcPr/>
                </a:tc>
                <a:tc>
                  <a:txBody>
                    <a:bodyPr/>
                    <a:lstStyle/>
                    <a:p>
                      <a:r>
                        <a:rPr lang="en-US" dirty="0" smtClean="0"/>
                        <a:t>Hat</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117348395"/>
                  </a:ext>
                </a:extLst>
              </a:tr>
            </a:tbl>
          </a:graphicData>
        </a:graphic>
      </p:graphicFrame>
      <p:sp>
        <p:nvSpPr>
          <p:cNvPr id="9" name="Rectangle 8"/>
          <p:cNvSpPr/>
          <p:nvPr/>
        </p:nvSpPr>
        <p:spPr>
          <a:xfrm>
            <a:off x="1016357" y="4250287"/>
            <a:ext cx="1444895" cy="369332"/>
          </a:xfrm>
          <a:prstGeom prst="rect">
            <a:avLst/>
          </a:prstGeom>
        </p:spPr>
        <p:txBody>
          <a:bodyPr wrap="square">
            <a:spAutoFit/>
          </a:bodyPr>
          <a:lstStyle/>
          <a:p>
            <a:r>
              <a:rPr lang="en-US" b="1" dirty="0" smtClean="0"/>
              <a:t>Table2</a:t>
            </a:r>
            <a:endParaRPr lang="en-US" b="1" dirty="0"/>
          </a:p>
        </p:txBody>
      </p:sp>
      <p:sp>
        <p:nvSpPr>
          <p:cNvPr id="2" name="Rectangle 1"/>
          <p:cNvSpPr/>
          <p:nvPr/>
        </p:nvSpPr>
        <p:spPr>
          <a:xfrm>
            <a:off x="6669480" y="2400649"/>
            <a:ext cx="5167377" cy="523220"/>
          </a:xfrm>
          <a:prstGeom prst="rect">
            <a:avLst/>
          </a:prstGeom>
        </p:spPr>
        <p:txBody>
          <a:bodyPr wrap="none">
            <a:spAutoFit/>
          </a:bodyPr>
          <a:lstStyle/>
          <a:p>
            <a:r>
              <a:rPr lang="en-US" altLang="en-US" i="1" dirty="0">
                <a:latin typeface="Arial" panose="020B0604020202020204" pitchFamily="34" charset="0"/>
                <a:ea typeface="Arial Unicode MS"/>
                <a:cs typeface="Arial" panose="020B0604020202020204" pitchFamily="34" charset="0"/>
              </a:rPr>
              <a:t> </a:t>
            </a:r>
            <a:r>
              <a:rPr lang="en-US" altLang="en-US" sz="2800" b="1" i="1" dirty="0" smtClean="0">
                <a:latin typeface="Arial" panose="020B0604020202020204" pitchFamily="34" charset="0"/>
                <a:ea typeface="Arial Unicode MS"/>
                <a:cs typeface="Arial" panose="020B0604020202020204" pitchFamily="34" charset="0"/>
              </a:rPr>
              <a:t>Answer </a:t>
            </a:r>
            <a:r>
              <a:rPr lang="en-US" altLang="en-US" sz="2800" b="1" i="1" dirty="0" smtClean="0">
                <a:latin typeface="Arial" panose="020B0604020202020204" pitchFamily="34" charset="0"/>
                <a:ea typeface="Arial Unicode MS"/>
                <a:cs typeface="Arial" panose="020B0604020202020204" pitchFamily="34" charset="0"/>
                <a:sym typeface="Wingdings" panose="05000000000000000000" pitchFamily="2" charset="2"/>
              </a:rPr>
              <a:t> T</a:t>
            </a:r>
            <a:r>
              <a:rPr lang="en-US" altLang="en-US" sz="2800" b="1" i="1" dirty="0" smtClean="0">
                <a:latin typeface="Arial" panose="020B0604020202020204" pitchFamily="34" charset="0"/>
                <a:ea typeface="Arial Unicode MS"/>
                <a:cs typeface="Arial" panose="020B0604020202020204" pitchFamily="34" charset="0"/>
              </a:rPr>
              <a:t>able1 </a:t>
            </a:r>
            <a:r>
              <a:rPr lang="en-US" altLang="en-US" sz="2800" b="1" i="1" dirty="0">
                <a:latin typeface="Arial Unicode MS" pitchFamily="34" charset="-128"/>
                <a:ea typeface="Arial Unicode MS" pitchFamily="34" charset="-128"/>
              </a:rPr>
              <a:t>⋈</a:t>
            </a:r>
            <a:r>
              <a:rPr lang="en-US" altLang="en-US" sz="2800" b="1" i="1" baseline="-30000" dirty="0">
                <a:latin typeface="Arial Unicode MS" pitchFamily="34" charset="-128"/>
                <a:ea typeface="Arial Unicode MS" pitchFamily="34" charset="-128"/>
              </a:rPr>
              <a:t> </a:t>
            </a:r>
            <a:r>
              <a:rPr lang="en-US" altLang="en-US" b="1" i="1" baseline="-30000" dirty="0" smtClean="0">
                <a:latin typeface="Arial" panose="020B0604020202020204" pitchFamily="34" charset="0"/>
                <a:cs typeface="Arial" panose="020B0604020202020204" pitchFamily="34" charset="0"/>
              </a:rPr>
              <a:t>D &lt; D</a:t>
            </a:r>
            <a:r>
              <a:rPr lang="en-US" altLang="en-US" b="1" i="1" dirty="0" smtClean="0">
                <a:latin typeface="Arial" panose="020B0604020202020204" pitchFamily="34" charset="0"/>
                <a:cs typeface="Arial" panose="020B0604020202020204" pitchFamily="34" charset="0"/>
              </a:rPr>
              <a:t> </a:t>
            </a:r>
            <a:r>
              <a:rPr lang="en-US" altLang="en-US" sz="2800" b="1" i="1" dirty="0" smtClean="0">
                <a:latin typeface="Arial" panose="020B0604020202020204" pitchFamily="34" charset="0"/>
                <a:cs typeface="Arial" panose="020B0604020202020204" pitchFamily="34" charset="0"/>
              </a:rPr>
              <a:t>Table1</a:t>
            </a:r>
            <a:endParaRPr lang="en-US" sz="2800" dirty="0"/>
          </a:p>
        </p:txBody>
      </p:sp>
      <p:sp>
        <p:nvSpPr>
          <p:cNvPr id="11" name="Rectangle 10"/>
          <p:cNvSpPr/>
          <p:nvPr/>
        </p:nvSpPr>
        <p:spPr>
          <a:xfrm>
            <a:off x="4480439" y="2491123"/>
            <a:ext cx="4705712" cy="523220"/>
          </a:xfrm>
          <a:prstGeom prst="rect">
            <a:avLst/>
          </a:prstGeom>
        </p:spPr>
        <p:txBody>
          <a:bodyPr wrap="none">
            <a:spAutoFit/>
          </a:bodyPr>
          <a:lstStyle/>
          <a:p>
            <a:r>
              <a:rPr lang="en-US" altLang="en-US" i="1" dirty="0" smtClean="0">
                <a:latin typeface="Arial" panose="020B0604020202020204" pitchFamily="34" charset="0"/>
                <a:ea typeface="Arial Unicode MS"/>
                <a:cs typeface="Arial" panose="020B0604020202020204" pitchFamily="34" charset="0"/>
              </a:rPr>
              <a:t> </a:t>
            </a:r>
            <a:r>
              <a:rPr lang="en-US" altLang="en-US" sz="2800" b="1" i="1" dirty="0" smtClean="0">
                <a:latin typeface="Arial" panose="020B0604020202020204" pitchFamily="34" charset="0"/>
                <a:ea typeface="Arial Unicode MS"/>
                <a:cs typeface="Arial" panose="020B0604020202020204" pitchFamily="34" charset="0"/>
              </a:rPr>
              <a:t>Answer </a:t>
            </a:r>
            <a:r>
              <a:rPr lang="en-US" altLang="en-US" sz="2800" b="1" i="1" dirty="0" smtClean="0">
                <a:latin typeface="Arial" panose="020B0604020202020204" pitchFamily="34" charset="0"/>
                <a:ea typeface="Arial Unicode MS"/>
                <a:cs typeface="Arial" panose="020B0604020202020204" pitchFamily="34" charset="0"/>
                <a:sym typeface="Wingdings" panose="05000000000000000000" pitchFamily="2" charset="2"/>
              </a:rPr>
              <a:t> T</a:t>
            </a:r>
            <a:r>
              <a:rPr lang="en-US" altLang="en-US" sz="2800" b="1" i="1" dirty="0" smtClean="0">
                <a:latin typeface="Arial" panose="020B0604020202020204" pitchFamily="34" charset="0"/>
                <a:ea typeface="Arial Unicode MS"/>
                <a:cs typeface="Arial" panose="020B0604020202020204" pitchFamily="34" charset="0"/>
              </a:rPr>
              <a:t>able1 </a:t>
            </a:r>
            <a:r>
              <a:rPr lang="en-US" altLang="en-US" sz="2800" b="1" i="1" dirty="0">
                <a:latin typeface="Arial Unicode MS" pitchFamily="34" charset="-128"/>
                <a:ea typeface="Arial Unicode MS" pitchFamily="34" charset="-128"/>
              </a:rPr>
              <a:t>⋈</a:t>
            </a:r>
            <a:r>
              <a:rPr lang="en-US" altLang="en-US" sz="2800" b="1" i="1" baseline="-30000" dirty="0">
                <a:latin typeface="Arial Unicode MS" pitchFamily="34" charset="-128"/>
                <a:ea typeface="Arial Unicode MS" pitchFamily="34" charset="-128"/>
              </a:rPr>
              <a:t> </a:t>
            </a:r>
            <a:r>
              <a:rPr lang="en-US" altLang="en-US" sz="2800" b="1" i="1" dirty="0" smtClean="0">
                <a:latin typeface="Arial" panose="020B0604020202020204" pitchFamily="34" charset="0"/>
                <a:cs typeface="Arial" panose="020B0604020202020204" pitchFamily="34" charset="0"/>
              </a:rPr>
              <a:t>Table2</a:t>
            </a:r>
            <a:endParaRPr lang="en-US" sz="2800" dirty="0"/>
          </a:p>
        </p:txBody>
      </p:sp>
      <p:graphicFrame>
        <p:nvGraphicFramePr>
          <p:cNvPr id="16" name="Table 15"/>
          <p:cNvGraphicFramePr>
            <a:graphicFrameLocks noGrp="1"/>
          </p:cNvGraphicFramePr>
          <p:nvPr>
            <p:extLst>
              <p:ext uri="{D42A27DB-BD31-4B8C-83A1-F6EECF244321}">
                <p14:modId xmlns:p14="http://schemas.microsoft.com/office/powerpoint/2010/main" val="2135910291"/>
              </p:ext>
            </p:extLst>
          </p:nvPr>
        </p:nvGraphicFramePr>
        <p:xfrm>
          <a:off x="4719478" y="3313985"/>
          <a:ext cx="3988336" cy="741680"/>
        </p:xfrm>
        <a:graphic>
          <a:graphicData uri="http://schemas.openxmlformats.org/drawingml/2006/table">
            <a:tbl>
              <a:tblPr firstRow="1" bandRow="1">
                <a:tableStyleId>{5C22544A-7EE6-4342-B048-85BDC9FD1C3A}</a:tableStyleId>
              </a:tblPr>
              <a:tblGrid>
                <a:gridCol w="388398">
                  <a:extLst>
                    <a:ext uri="{9D8B030D-6E8A-4147-A177-3AD203B41FA5}">
                      <a16:colId xmlns:a16="http://schemas.microsoft.com/office/drawing/2014/main" val="376508286"/>
                    </a:ext>
                  </a:extLst>
                </a:gridCol>
                <a:gridCol w="701436">
                  <a:extLst>
                    <a:ext uri="{9D8B030D-6E8A-4147-A177-3AD203B41FA5}">
                      <a16:colId xmlns:a16="http://schemas.microsoft.com/office/drawing/2014/main" val="3983549060"/>
                    </a:ext>
                  </a:extLst>
                </a:gridCol>
                <a:gridCol w="814479">
                  <a:extLst>
                    <a:ext uri="{9D8B030D-6E8A-4147-A177-3AD203B41FA5}">
                      <a16:colId xmlns:a16="http://schemas.microsoft.com/office/drawing/2014/main" val="1017009731"/>
                    </a:ext>
                  </a:extLst>
                </a:gridCol>
                <a:gridCol w="814479">
                  <a:extLst>
                    <a:ext uri="{9D8B030D-6E8A-4147-A177-3AD203B41FA5}">
                      <a16:colId xmlns:a16="http://schemas.microsoft.com/office/drawing/2014/main" val="478738007"/>
                    </a:ext>
                  </a:extLst>
                </a:gridCol>
                <a:gridCol w="634772">
                  <a:extLst>
                    <a:ext uri="{9D8B030D-6E8A-4147-A177-3AD203B41FA5}">
                      <a16:colId xmlns:a16="http://schemas.microsoft.com/office/drawing/2014/main" val="3136126528"/>
                    </a:ext>
                  </a:extLst>
                </a:gridCol>
                <a:gridCol w="634772">
                  <a:extLst>
                    <a:ext uri="{9D8B030D-6E8A-4147-A177-3AD203B41FA5}">
                      <a16:colId xmlns:a16="http://schemas.microsoft.com/office/drawing/2014/main" val="3020504307"/>
                    </a:ext>
                  </a:extLst>
                </a:gridCol>
              </a:tblGrid>
              <a:tr h="370840">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c>
                  <a:txBody>
                    <a:bodyPr/>
                    <a:lstStyle/>
                    <a:p>
                      <a:r>
                        <a:rPr lang="en-US" dirty="0" smtClean="0"/>
                        <a:t>F</a:t>
                      </a:r>
                      <a:endParaRPr lang="en-US" dirty="0"/>
                    </a:p>
                  </a:txBody>
                  <a:tcPr/>
                </a:tc>
                <a:tc>
                  <a:txBody>
                    <a:bodyPr/>
                    <a:lstStyle/>
                    <a:p>
                      <a:r>
                        <a:rPr lang="en-US" dirty="0" smtClean="0"/>
                        <a:t>D</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22586858"/>
                  </a:ext>
                </a:extLst>
              </a:tr>
              <a:tr h="370840">
                <a:tc>
                  <a:txBody>
                    <a:bodyPr/>
                    <a:lstStyle/>
                    <a:p>
                      <a:r>
                        <a:rPr lang="en-US" dirty="0" smtClean="0"/>
                        <a:t>8</a:t>
                      </a:r>
                      <a:endParaRPr lang="en-US" dirty="0"/>
                    </a:p>
                  </a:txBody>
                  <a:tcPr/>
                </a:tc>
                <a:tc>
                  <a:txBody>
                    <a:bodyPr/>
                    <a:lstStyle/>
                    <a:p>
                      <a:r>
                        <a:rPr lang="en-US" dirty="0" smtClean="0"/>
                        <a:t>Cat</a:t>
                      </a:r>
                      <a:endParaRPr lang="en-US" dirty="0"/>
                    </a:p>
                  </a:txBody>
                  <a:tcPr/>
                </a:tc>
                <a:tc>
                  <a:txBody>
                    <a:bodyPr/>
                    <a:lstStyle/>
                    <a:p>
                      <a:r>
                        <a:rPr lang="en-US" dirty="0" smtClean="0"/>
                        <a:t>Pink</a:t>
                      </a:r>
                      <a:endParaRPr lang="en-US" dirty="0"/>
                    </a:p>
                  </a:txBody>
                  <a:tcPr/>
                </a:tc>
                <a:tc>
                  <a:txBody>
                    <a:bodyPr/>
                    <a:lstStyle/>
                    <a:p>
                      <a:r>
                        <a:rPr lang="en-US" dirty="0" smtClean="0"/>
                        <a:t>Hat</a:t>
                      </a:r>
                      <a:endParaRPr lang="en-US" dirty="0"/>
                    </a:p>
                  </a:txBody>
                  <a:tcPr/>
                </a:tc>
                <a:tc>
                  <a:txBody>
                    <a:bodyPr/>
                    <a:lstStyle/>
                    <a:p>
                      <a:r>
                        <a:rPr lang="en-US" dirty="0" smtClean="0"/>
                        <a:t>33</a:t>
                      </a:r>
                      <a:endParaRPr lang="en-US" dirty="0"/>
                    </a:p>
                  </a:txBody>
                  <a:tcPr/>
                </a:tc>
                <a:tc>
                  <a:txBody>
                    <a:bodyPr/>
                    <a:lstStyle/>
                    <a:p>
                      <a:r>
                        <a:rPr lang="en-US" dirty="0" smtClean="0"/>
                        <a:t>Dog</a:t>
                      </a:r>
                      <a:endParaRPr lang="en-US" dirty="0"/>
                    </a:p>
                  </a:txBody>
                  <a:tcPr/>
                </a:tc>
                <a:extLst>
                  <a:ext uri="{0D108BD9-81ED-4DB2-BD59-A6C34878D82A}">
                    <a16:rowId xmlns:a16="http://schemas.microsoft.com/office/drawing/2014/main" val="187466950"/>
                  </a:ext>
                </a:extLst>
              </a:tr>
            </a:tbl>
          </a:graphicData>
        </a:graphic>
      </p:graphicFrame>
      <p:sp>
        <p:nvSpPr>
          <p:cNvPr id="17" name="Rectangle 16"/>
          <p:cNvSpPr/>
          <p:nvPr/>
        </p:nvSpPr>
        <p:spPr>
          <a:xfrm>
            <a:off x="4649063" y="3009588"/>
            <a:ext cx="1444895" cy="369332"/>
          </a:xfrm>
          <a:prstGeom prst="rect">
            <a:avLst/>
          </a:prstGeom>
        </p:spPr>
        <p:txBody>
          <a:bodyPr wrap="square">
            <a:spAutoFit/>
          </a:bodyPr>
          <a:lstStyle/>
          <a:p>
            <a:r>
              <a:rPr lang="en-US" b="1" dirty="0" smtClean="0"/>
              <a:t>Answer</a:t>
            </a:r>
            <a:endParaRPr lang="en-US" b="1" dirty="0"/>
          </a:p>
        </p:txBody>
      </p:sp>
      <p:sp>
        <p:nvSpPr>
          <p:cNvPr id="18" name="Rectangle 17"/>
          <p:cNvSpPr/>
          <p:nvPr/>
        </p:nvSpPr>
        <p:spPr>
          <a:xfrm>
            <a:off x="4498174" y="2552989"/>
            <a:ext cx="5130507" cy="523220"/>
          </a:xfrm>
          <a:prstGeom prst="rect">
            <a:avLst/>
          </a:prstGeom>
        </p:spPr>
        <p:txBody>
          <a:bodyPr wrap="none">
            <a:spAutoFit/>
          </a:bodyPr>
          <a:lstStyle/>
          <a:p>
            <a:r>
              <a:rPr lang="en-US" altLang="en-US" i="1" dirty="0" smtClean="0">
                <a:latin typeface="Arial" panose="020B0604020202020204" pitchFamily="34" charset="0"/>
                <a:ea typeface="Arial Unicode MS"/>
                <a:cs typeface="Arial" panose="020B0604020202020204" pitchFamily="34" charset="0"/>
              </a:rPr>
              <a:t> </a:t>
            </a:r>
            <a:r>
              <a:rPr lang="en-US" altLang="en-US" sz="2800" b="1" i="1" dirty="0" smtClean="0">
                <a:latin typeface="Arial" panose="020B0604020202020204" pitchFamily="34" charset="0"/>
                <a:ea typeface="Arial Unicode MS"/>
                <a:cs typeface="Arial" panose="020B0604020202020204" pitchFamily="34" charset="0"/>
              </a:rPr>
              <a:t>Answer </a:t>
            </a:r>
            <a:r>
              <a:rPr lang="en-US" altLang="en-US" sz="2800" b="1" i="1" dirty="0" smtClean="0">
                <a:latin typeface="Arial" panose="020B0604020202020204" pitchFamily="34" charset="0"/>
                <a:ea typeface="Arial Unicode MS"/>
                <a:cs typeface="Arial" panose="020B0604020202020204" pitchFamily="34" charset="0"/>
                <a:sym typeface="Wingdings" panose="05000000000000000000" pitchFamily="2" charset="2"/>
              </a:rPr>
              <a:t> T</a:t>
            </a:r>
            <a:r>
              <a:rPr lang="en-US" altLang="en-US" sz="2800" b="1" i="1" dirty="0" smtClean="0">
                <a:latin typeface="Arial" panose="020B0604020202020204" pitchFamily="34" charset="0"/>
                <a:ea typeface="Arial Unicode MS"/>
                <a:cs typeface="Arial" panose="020B0604020202020204" pitchFamily="34" charset="0"/>
              </a:rPr>
              <a:t>able1 </a:t>
            </a:r>
            <a:r>
              <a:rPr lang="en-US" altLang="en-US" sz="2800" b="1" i="1" dirty="0">
                <a:latin typeface="Arial Unicode MS" pitchFamily="34" charset="-128"/>
                <a:ea typeface="Arial Unicode MS" pitchFamily="34" charset="-128"/>
              </a:rPr>
              <a:t>⋈</a:t>
            </a:r>
            <a:r>
              <a:rPr lang="en-US" altLang="en-US" sz="2800" b="1" i="1" baseline="-30000" dirty="0">
                <a:latin typeface="Arial Unicode MS" pitchFamily="34" charset="-128"/>
                <a:ea typeface="Arial Unicode MS" pitchFamily="34" charset="-128"/>
              </a:rPr>
              <a:t> </a:t>
            </a:r>
            <a:r>
              <a:rPr lang="en-US" altLang="en-US" sz="2800" b="1" i="1" baseline="-30000" dirty="0" smtClean="0">
                <a:latin typeface="Arial Unicode MS" pitchFamily="34" charset="-128"/>
                <a:ea typeface="Arial Unicode MS" pitchFamily="34" charset="-128"/>
              </a:rPr>
              <a:t>A=A</a:t>
            </a:r>
            <a:r>
              <a:rPr lang="en-US" altLang="en-US" sz="2800" b="1" i="1" dirty="0" smtClean="0">
                <a:latin typeface="Arial" panose="020B0604020202020204" pitchFamily="34" charset="0"/>
                <a:cs typeface="Arial" panose="020B0604020202020204" pitchFamily="34" charset="0"/>
              </a:rPr>
              <a:t>Table2</a:t>
            </a:r>
            <a:endParaRPr lang="en-US" sz="2800" dirty="0"/>
          </a:p>
        </p:txBody>
      </p:sp>
      <p:graphicFrame>
        <p:nvGraphicFramePr>
          <p:cNvPr id="19" name="Table 18"/>
          <p:cNvGraphicFramePr>
            <a:graphicFrameLocks noGrp="1"/>
          </p:cNvGraphicFramePr>
          <p:nvPr>
            <p:extLst>
              <p:ext uri="{D42A27DB-BD31-4B8C-83A1-F6EECF244321}">
                <p14:modId xmlns:p14="http://schemas.microsoft.com/office/powerpoint/2010/main" val="4086909540"/>
              </p:ext>
            </p:extLst>
          </p:nvPr>
        </p:nvGraphicFramePr>
        <p:xfrm>
          <a:off x="3860799" y="3322320"/>
          <a:ext cx="7928256" cy="1104185"/>
        </p:xfrm>
        <a:graphic>
          <a:graphicData uri="http://schemas.openxmlformats.org/drawingml/2006/table">
            <a:tbl>
              <a:tblPr firstRow="1" bandRow="1">
                <a:tableStyleId>{5C22544A-7EE6-4342-B048-85BDC9FD1C3A}</a:tableStyleId>
              </a:tblPr>
              <a:tblGrid>
                <a:gridCol w="904241">
                  <a:extLst>
                    <a:ext uri="{9D8B030D-6E8A-4147-A177-3AD203B41FA5}">
                      <a16:colId xmlns:a16="http://schemas.microsoft.com/office/drawing/2014/main" val="3424582671"/>
                    </a:ext>
                  </a:extLst>
                </a:gridCol>
                <a:gridCol w="955040">
                  <a:extLst>
                    <a:ext uri="{9D8B030D-6E8A-4147-A177-3AD203B41FA5}">
                      <a16:colId xmlns:a16="http://schemas.microsoft.com/office/drawing/2014/main" val="376508286"/>
                    </a:ext>
                  </a:extLst>
                </a:gridCol>
                <a:gridCol w="904240">
                  <a:extLst>
                    <a:ext uri="{9D8B030D-6E8A-4147-A177-3AD203B41FA5}">
                      <a16:colId xmlns:a16="http://schemas.microsoft.com/office/drawing/2014/main" val="3983549060"/>
                    </a:ext>
                  </a:extLst>
                </a:gridCol>
                <a:gridCol w="1087120">
                  <a:extLst>
                    <a:ext uri="{9D8B030D-6E8A-4147-A177-3AD203B41FA5}">
                      <a16:colId xmlns:a16="http://schemas.microsoft.com/office/drawing/2014/main" val="1017009731"/>
                    </a:ext>
                  </a:extLst>
                </a:gridCol>
                <a:gridCol w="792480">
                  <a:extLst>
                    <a:ext uri="{9D8B030D-6E8A-4147-A177-3AD203B41FA5}">
                      <a16:colId xmlns:a16="http://schemas.microsoft.com/office/drawing/2014/main" val="478738007"/>
                    </a:ext>
                  </a:extLst>
                </a:gridCol>
                <a:gridCol w="853440">
                  <a:extLst>
                    <a:ext uri="{9D8B030D-6E8A-4147-A177-3AD203B41FA5}">
                      <a16:colId xmlns:a16="http://schemas.microsoft.com/office/drawing/2014/main" val="3136126528"/>
                    </a:ext>
                  </a:extLst>
                </a:gridCol>
                <a:gridCol w="568960">
                  <a:extLst>
                    <a:ext uri="{9D8B030D-6E8A-4147-A177-3AD203B41FA5}">
                      <a16:colId xmlns:a16="http://schemas.microsoft.com/office/drawing/2014/main" val="3020504307"/>
                    </a:ext>
                  </a:extLst>
                </a:gridCol>
                <a:gridCol w="944880">
                  <a:extLst>
                    <a:ext uri="{9D8B030D-6E8A-4147-A177-3AD203B41FA5}">
                      <a16:colId xmlns:a16="http://schemas.microsoft.com/office/drawing/2014/main" val="2413707602"/>
                    </a:ext>
                  </a:extLst>
                </a:gridCol>
                <a:gridCol w="917855">
                  <a:extLst>
                    <a:ext uri="{9D8B030D-6E8A-4147-A177-3AD203B41FA5}">
                      <a16:colId xmlns:a16="http://schemas.microsoft.com/office/drawing/2014/main" val="2137080591"/>
                    </a:ext>
                  </a:extLst>
                </a:gridCol>
              </a:tblGrid>
              <a:tr h="362505">
                <a:tc>
                  <a:txBody>
                    <a:bodyPr/>
                    <a:lstStyle/>
                    <a:p>
                      <a:r>
                        <a:rPr lang="en-US" sz="1400" dirty="0" smtClean="0"/>
                        <a:t>Table1.A</a:t>
                      </a:r>
                      <a:endParaRPr lang="en-US" sz="1400" dirty="0"/>
                    </a:p>
                  </a:txBody>
                  <a:tcPr/>
                </a:tc>
                <a:tc>
                  <a:txBody>
                    <a:bodyPr/>
                    <a:lstStyle/>
                    <a:p>
                      <a:r>
                        <a:rPr lang="en-US" sz="1400" dirty="0" smtClean="0"/>
                        <a:t>Table2.A</a:t>
                      </a:r>
                      <a:endParaRPr lang="en-US" sz="1400" dirty="0"/>
                    </a:p>
                  </a:txBody>
                  <a:tcPr/>
                </a:tc>
                <a:tc>
                  <a:txBody>
                    <a:bodyPr/>
                    <a:lstStyle/>
                    <a:p>
                      <a:r>
                        <a:rPr lang="en-US" sz="1400" dirty="0" smtClean="0"/>
                        <a:t>E</a:t>
                      </a:r>
                      <a:endParaRPr lang="en-US" sz="1400" dirty="0"/>
                    </a:p>
                  </a:txBody>
                  <a:tcPr/>
                </a:tc>
                <a:tc>
                  <a:txBody>
                    <a:bodyPr/>
                    <a:lstStyle/>
                    <a:p>
                      <a:r>
                        <a:rPr lang="en-US" sz="1400" dirty="0" smtClean="0"/>
                        <a:t>Table1.C</a:t>
                      </a:r>
                      <a:endParaRPr lang="en-US" sz="1400" dirty="0"/>
                    </a:p>
                  </a:txBody>
                  <a:tcPr/>
                </a:tc>
                <a:tc>
                  <a:txBody>
                    <a:bodyPr/>
                    <a:lstStyle/>
                    <a:p>
                      <a:r>
                        <a:rPr lang="en-US" sz="1400" dirty="0" smtClean="0"/>
                        <a:t>F</a:t>
                      </a:r>
                      <a:endParaRPr lang="en-US" sz="1400" dirty="0"/>
                    </a:p>
                  </a:txBody>
                  <a:tcPr/>
                </a:tc>
                <a:tc>
                  <a:txBody>
                    <a:bodyPr/>
                    <a:lstStyle/>
                    <a:p>
                      <a:r>
                        <a:rPr lang="en-US" sz="1400" dirty="0" smtClean="0"/>
                        <a:t>Table1.D</a:t>
                      </a:r>
                      <a:endParaRPr lang="en-US" sz="1400" dirty="0"/>
                    </a:p>
                  </a:txBody>
                  <a:tcPr/>
                </a:tc>
                <a:tc>
                  <a:txBody>
                    <a:bodyPr/>
                    <a:lstStyle/>
                    <a:p>
                      <a:r>
                        <a:rPr lang="en-US" sz="1400" dirty="0" smtClean="0"/>
                        <a:t>B</a:t>
                      </a:r>
                      <a:endParaRPr lang="en-US" sz="1400" dirty="0"/>
                    </a:p>
                  </a:txBody>
                  <a:tcPr/>
                </a:tc>
                <a:tc>
                  <a:txBody>
                    <a:bodyPr/>
                    <a:lstStyle/>
                    <a:p>
                      <a:r>
                        <a:rPr lang="en-US" sz="1400" dirty="0" smtClean="0"/>
                        <a:t>Table2.C</a:t>
                      </a:r>
                      <a:endParaRPr lang="en-US" sz="1400" dirty="0"/>
                    </a:p>
                  </a:txBody>
                  <a:tcPr/>
                </a:tc>
                <a:tc>
                  <a:txBody>
                    <a:bodyPr/>
                    <a:lstStyle/>
                    <a:p>
                      <a:r>
                        <a:rPr lang="en-US" sz="1400" dirty="0" smtClean="0"/>
                        <a:t>Table2.D</a:t>
                      </a:r>
                      <a:endParaRPr lang="en-US" sz="1400" dirty="0"/>
                    </a:p>
                  </a:txBody>
                  <a:tcPr/>
                </a:tc>
                <a:extLst>
                  <a:ext uri="{0D108BD9-81ED-4DB2-BD59-A6C34878D82A}">
                    <a16:rowId xmlns:a16="http://schemas.microsoft.com/office/drawing/2014/main" val="1022586858"/>
                  </a:ext>
                </a:extLst>
              </a:tr>
              <a:tr h="370840">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Shoe</a:t>
                      </a:r>
                      <a:endParaRPr lang="en-US" dirty="0"/>
                    </a:p>
                  </a:txBody>
                  <a:tcPr/>
                </a:tc>
                <a:tc>
                  <a:txBody>
                    <a:bodyPr/>
                    <a:lstStyle/>
                    <a:p>
                      <a:r>
                        <a:rPr lang="en-US" dirty="0" smtClean="0"/>
                        <a:t>33</a:t>
                      </a:r>
                      <a:endParaRPr lang="en-US" dirty="0"/>
                    </a:p>
                  </a:txBody>
                  <a:tcPr/>
                </a:tc>
                <a:tc>
                  <a:txBody>
                    <a:bodyPr/>
                    <a:lstStyle/>
                    <a:p>
                      <a:r>
                        <a:rPr lang="en-US" dirty="0" smtClean="0"/>
                        <a:t>Dog</a:t>
                      </a:r>
                      <a:endParaRPr lang="en-US" dirty="0"/>
                    </a:p>
                  </a:txBody>
                  <a:tcPr/>
                </a:tc>
                <a:tc>
                  <a:txBody>
                    <a:bodyPr/>
                    <a:lstStyle/>
                    <a:p>
                      <a:r>
                        <a:rPr lang="en-US" dirty="0" smtClean="0"/>
                        <a:t>Pink</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187466950"/>
                  </a:ext>
                </a:extLst>
              </a:tr>
              <a:tr h="370840">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Cat</a:t>
                      </a:r>
                      <a:endParaRPr lang="en-US" dirty="0"/>
                    </a:p>
                  </a:txBody>
                  <a:tcPr/>
                </a:tc>
                <a:tc>
                  <a:txBody>
                    <a:bodyPr/>
                    <a:lstStyle/>
                    <a:p>
                      <a:r>
                        <a:rPr lang="en-US" dirty="0" smtClean="0"/>
                        <a:t>Pink</a:t>
                      </a:r>
                      <a:endParaRPr lang="en-US" dirty="0"/>
                    </a:p>
                  </a:txBody>
                  <a:tcPr/>
                </a:tc>
                <a:tc>
                  <a:txBody>
                    <a:bodyPr/>
                    <a:lstStyle/>
                    <a:p>
                      <a:r>
                        <a:rPr lang="en-US" dirty="0" smtClean="0"/>
                        <a:t>Hat</a:t>
                      </a:r>
                      <a:endParaRPr lang="en-US" dirty="0"/>
                    </a:p>
                  </a:txBody>
                  <a:tcPr/>
                </a:tc>
                <a:tc>
                  <a:txBody>
                    <a:bodyPr/>
                    <a:lstStyle/>
                    <a:p>
                      <a:r>
                        <a:rPr lang="en-US" dirty="0" smtClean="0"/>
                        <a:t>33</a:t>
                      </a:r>
                      <a:endParaRPr lang="en-US" dirty="0"/>
                    </a:p>
                  </a:txBody>
                  <a:tcPr/>
                </a:tc>
                <a:tc>
                  <a:txBody>
                    <a:bodyPr/>
                    <a:lstStyle/>
                    <a:p>
                      <a:r>
                        <a:rPr lang="en-US" dirty="0" smtClean="0"/>
                        <a:t>Dog</a:t>
                      </a:r>
                      <a:endParaRPr lang="en-US" dirty="0"/>
                    </a:p>
                  </a:txBody>
                  <a:tcPr/>
                </a:tc>
                <a:tc>
                  <a:txBody>
                    <a:bodyPr/>
                    <a:lstStyle/>
                    <a:p>
                      <a:r>
                        <a:rPr lang="en-US" dirty="0" smtClean="0"/>
                        <a:t>Pink</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1016314918"/>
                  </a:ext>
                </a:extLst>
              </a:tr>
            </a:tbl>
          </a:graphicData>
        </a:graphic>
      </p:graphicFrame>
      <p:sp>
        <p:nvSpPr>
          <p:cNvPr id="20" name="Rectangle 19"/>
          <p:cNvSpPr/>
          <p:nvPr/>
        </p:nvSpPr>
        <p:spPr>
          <a:xfrm>
            <a:off x="4668552" y="2524012"/>
            <a:ext cx="5130507" cy="523220"/>
          </a:xfrm>
          <a:prstGeom prst="rect">
            <a:avLst/>
          </a:prstGeom>
        </p:spPr>
        <p:txBody>
          <a:bodyPr wrap="none">
            <a:spAutoFit/>
          </a:bodyPr>
          <a:lstStyle/>
          <a:p>
            <a:r>
              <a:rPr lang="en-US" altLang="en-US" i="1" dirty="0" smtClean="0">
                <a:latin typeface="Arial" panose="020B0604020202020204" pitchFamily="34" charset="0"/>
                <a:ea typeface="Arial Unicode MS"/>
                <a:cs typeface="Arial" panose="020B0604020202020204" pitchFamily="34" charset="0"/>
              </a:rPr>
              <a:t> </a:t>
            </a:r>
            <a:r>
              <a:rPr lang="en-US" altLang="en-US" sz="2800" b="1" i="1" dirty="0" smtClean="0">
                <a:latin typeface="Arial" panose="020B0604020202020204" pitchFamily="34" charset="0"/>
                <a:ea typeface="Arial Unicode MS"/>
                <a:cs typeface="Arial" panose="020B0604020202020204" pitchFamily="34" charset="0"/>
              </a:rPr>
              <a:t>Answer </a:t>
            </a:r>
            <a:r>
              <a:rPr lang="en-US" altLang="en-US" sz="2800" b="1" i="1" dirty="0" smtClean="0">
                <a:latin typeface="Arial" panose="020B0604020202020204" pitchFamily="34" charset="0"/>
                <a:ea typeface="Arial Unicode MS"/>
                <a:cs typeface="Arial" panose="020B0604020202020204" pitchFamily="34" charset="0"/>
                <a:sym typeface="Wingdings" panose="05000000000000000000" pitchFamily="2" charset="2"/>
              </a:rPr>
              <a:t> T</a:t>
            </a:r>
            <a:r>
              <a:rPr lang="en-US" altLang="en-US" sz="2800" b="1" i="1" dirty="0" smtClean="0">
                <a:latin typeface="Arial" panose="020B0604020202020204" pitchFamily="34" charset="0"/>
                <a:ea typeface="Arial Unicode MS"/>
                <a:cs typeface="Arial" panose="020B0604020202020204" pitchFamily="34" charset="0"/>
              </a:rPr>
              <a:t>able1 </a:t>
            </a:r>
            <a:r>
              <a:rPr lang="en-US" altLang="en-US" sz="2800" b="1" i="1" dirty="0">
                <a:latin typeface="Arial Unicode MS" pitchFamily="34" charset="-128"/>
                <a:ea typeface="Arial Unicode MS" pitchFamily="34" charset="-128"/>
              </a:rPr>
              <a:t>⋈</a:t>
            </a:r>
            <a:r>
              <a:rPr lang="en-US" altLang="en-US" sz="2800" b="1" i="1" baseline="-30000" dirty="0">
                <a:latin typeface="Arial Unicode MS" pitchFamily="34" charset="-128"/>
                <a:ea typeface="Arial Unicode MS" pitchFamily="34" charset="-128"/>
              </a:rPr>
              <a:t> </a:t>
            </a:r>
            <a:r>
              <a:rPr lang="en-US" altLang="en-US" sz="2800" b="1" i="1" baseline="-30000" dirty="0" smtClean="0">
                <a:latin typeface="Arial Unicode MS" pitchFamily="34" charset="-128"/>
                <a:ea typeface="Arial Unicode MS" pitchFamily="34" charset="-128"/>
              </a:rPr>
              <a:t>C=C</a:t>
            </a:r>
            <a:r>
              <a:rPr lang="en-US" altLang="en-US" sz="2800" b="1" i="1" dirty="0" smtClean="0">
                <a:latin typeface="Arial" panose="020B0604020202020204" pitchFamily="34" charset="0"/>
                <a:cs typeface="Arial" panose="020B0604020202020204" pitchFamily="34" charset="0"/>
              </a:rPr>
              <a:t>Table2</a:t>
            </a:r>
            <a:endParaRPr lang="en-US" sz="2800" dirty="0"/>
          </a:p>
        </p:txBody>
      </p:sp>
      <p:graphicFrame>
        <p:nvGraphicFramePr>
          <p:cNvPr id="22" name="Table 21"/>
          <p:cNvGraphicFramePr>
            <a:graphicFrameLocks noGrp="1"/>
          </p:cNvGraphicFramePr>
          <p:nvPr>
            <p:extLst>
              <p:ext uri="{D42A27DB-BD31-4B8C-83A1-F6EECF244321}">
                <p14:modId xmlns:p14="http://schemas.microsoft.com/office/powerpoint/2010/main" val="2943672479"/>
              </p:ext>
            </p:extLst>
          </p:nvPr>
        </p:nvGraphicFramePr>
        <p:xfrm>
          <a:off x="4409597" y="3364985"/>
          <a:ext cx="7837820" cy="1794898"/>
        </p:xfrm>
        <a:graphic>
          <a:graphicData uri="http://schemas.openxmlformats.org/drawingml/2006/table">
            <a:tbl>
              <a:tblPr firstRow="1" bandRow="1">
                <a:tableStyleId>{5C22544A-7EE6-4342-B048-85BDC9FD1C3A}</a:tableStyleId>
              </a:tblPr>
              <a:tblGrid>
                <a:gridCol w="889753">
                  <a:extLst>
                    <a:ext uri="{9D8B030D-6E8A-4147-A177-3AD203B41FA5}">
                      <a16:colId xmlns:a16="http://schemas.microsoft.com/office/drawing/2014/main" val="3424582671"/>
                    </a:ext>
                  </a:extLst>
                </a:gridCol>
                <a:gridCol w="716532">
                  <a:extLst>
                    <a:ext uri="{9D8B030D-6E8A-4147-A177-3AD203B41FA5}">
                      <a16:colId xmlns:a16="http://schemas.microsoft.com/office/drawing/2014/main" val="2497361778"/>
                    </a:ext>
                  </a:extLst>
                </a:gridCol>
                <a:gridCol w="924560">
                  <a:extLst>
                    <a:ext uri="{9D8B030D-6E8A-4147-A177-3AD203B41FA5}">
                      <a16:colId xmlns:a16="http://schemas.microsoft.com/office/drawing/2014/main" val="376508286"/>
                    </a:ext>
                  </a:extLst>
                </a:gridCol>
                <a:gridCol w="914400">
                  <a:extLst>
                    <a:ext uri="{9D8B030D-6E8A-4147-A177-3AD203B41FA5}">
                      <a16:colId xmlns:a16="http://schemas.microsoft.com/office/drawing/2014/main" val="3983549060"/>
                    </a:ext>
                  </a:extLst>
                </a:gridCol>
                <a:gridCol w="1076960">
                  <a:extLst>
                    <a:ext uri="{9D8B030D-6E8A-4147-A177-3AD203B41FA5}">
                      <a16:colId xmlns:a16="http://schemas.microsoft.com/office/drawing/2014/main" val="1017009731"/>
                    </a:ext>
                  </a:extLst>
                </a:gridCol>
                <a:gridCol w="680720">
                  <a:extLst>
                    <a:ext uri="{9D8B030D-6E8A-4147-A177-3AD203B41FA5}">
                      <a16:colId xmlns:a16="http://schemas.microsoft.com/office/drawing/2014/main" val="478738007"/>
                    </a:ext>
                  </a:extLst>
                </a:gridCol>
                <a:gridCol w="904240">
                  <a:extLst>
                    <a:ext uri="{9D8B030D-6E8A-4147-A177-3AD203B41FA5}">
                      <a16:colId xmlns:a16="http://schemas.microsoft.com/office/drawing/2014/main" val="3136126528"/>
                    </a:ext>
                  </a:extLst>
                </a:gridCol>
                <a:gridCol w="800914">
                  <a:extLst>
                    <a:ext uri="{9D8B030D-6E8A-4147-A177-3AD203B41FA5}">
                      <a16:colId xmlns:a16="http://schemas.microsoft.com/office/drawing/2014/main" val="3020504307"/>
                    </a:ext>
                  </a:extLst>
                </a:gridCol>
                <a:gridCol w="929741">
                  <a:extLst>
                    <a:ext uri="{9D8B030D-6E8A-4147-A177-3AD203B41FA5}">
                      <a16:colId xmlns:a16="http://schemas.microsoft.com/office/drawing/2014/main" val="2413707602"/>
                    </a:ext>
                  </a:extLst>
                </a:gridCol>
              </a:tblGrid>
              <a:tr h="311538">
                <a:tc>
                  <a:txBody>
                    <a:bodyPr/>
                    <a:lstStyle/>
                    <a:p>
                      <a:r>
                        <a:rPr lang="en-US" sz="1400" dirty="0" smtClean="0"/>
                        <a:t>Table1.A</a:t>
                      </a:r>
                      <a:endParaRPr lang="en-US" sz="1400" dirty="0"/>
                    </a:p>
                  </a:txBody>
                  <a:tcPr/>
                </a:tc>
                <a:tc>
                  <a:txBody>
                    <a:bodyPr/>
                    <a:lstStyle/>
                    <a:p>
                      <a:r>
                        <a:rPr lang="en-US" sz="1400" dirty="0" smtClean="0"/>
                        <a:t>B</a:t>
                      </a:r>
                      <a:endParaRPr lang="en-US" sz="1400" dirty="0"/>
                    </a:p>
                  </a:txBody>
                  <a:tcPr/>
                </a:tc>
                <a:tc>
                  <a:txBody>
                    <a:bodyPr/>
                    <a:lstStyle/>
                    <a:p>
                      <a:r>
                        <a:rPr lang="en-US" sz="1400" dirty="0" smtClean="0"/>
                        <a:t>Table1.C</a:t>
                      </a:r>
                      <a:endParaRPr lang="en-US" sz="1400" dirty="0"/>
                    </a:p>
                  </a:txBody>
                  <a:tcPr/>
                </a:tc>
                <a:tc>
                  <a:txBody>
                    <a:bodyPr/>
                    <a:lstStyle/>
                    <a:p>
                      <a:r>
                        <a:rPr lang="en-US" sz="1400" dirty="0" smtClean="0"/>
                        <a:t>Table1.D</a:t>
                      </a:r>
                      <a:endParaRPr lang="en-US" sz="1400" dirty="0"/>
                    </a:p>
                  </a:txBody>
                  <a:tcPr/>
                </a:tc>
                <a:tc>
                  <a:txBody>
                    <a:bodyPr/>
                    <a:lstStyle/>
                    <a:p>
                      <a:r>
                        <a:rPr lang="en-US" sz="1400" dirty="0" smtClean="0"/>
                        <a:t>Table2.A</a:t>
                      </a:r>
                      <a:endParaRPr lang="en-US" sz="1400" dirty="0"/>
                    </a:p>
                  </a:txBody>
                  <a:tcPr/>
                </a:tc>
                <a:tc>
                  <a:txBody>
                    <a:bodyPr/>
                    <a:lstStyle/>
                    <a:p>
                      <a:r>
                        <a:rPr lang="en-US" sz="1400" dirty="0" smtClean="0"/>
                        <a:t>E</a:t>
                      </a:r>
                      <a:endParaRPr lang="en-US" sz="1400" dirty="0"/>
                    </a:p>
                  </a:txBody>
                  <a:tcPr/>
                </a:tc>
                <a:tc>
                  <a:txBody>
                    <a:bodyPr/>
                    <a:lstStyle/>
                    <a:p>
                      <a:r>
                        <a:rPr lang="en-US" sz="1400" dirty="0" smtClean="0"/>
                        <a:t>Table2.C</a:t>
                      </a:r>
                      <a:endParaRPr lang="en-US" sz="1400" dirty="0"/>
                    </a:p>
                  </a:txBody>
                  <a:tcPr/>
                </a:tc>
                <a:tc>
                  <a:txBody>
                    <a:bodyPr/>
                    <a:lstStyle/>
                    <a:p>
                      <a:r>
                        <a:rPr lang="en-US" sz="1400" dirty="0" smtClean="0"/>
                        <a:t>F</a:t>
                      </a:r>
                      <a:endParaRPr lang="en-US" sz="1400" dirty="0"/>
                    </a:p>
                  </a:txBody>
                  <a:tcPr/>
                </a:tc>
                <a:tc>
                  <a:txBody>
                    <a:bodyPr/>
                    <a:lstStyle/>
                    <a:p>
                      <a:r>
                        <a:rPr lang="en-US" sz="1400" dirty="0" smtClean="0"/>
                        <a:t>Table2.D</a:t>
                      </a:r>
                      <a:endParaRPr lang="en-US" sz="1400" dirty="0"/>
                    </a:p>
                  </a:txBody>
                  <a:tcPr/>
                </a:tc>
                <a:extLst>
                  <a:ext uri="{0D108BD9-81ED-4DB2-BD59-A6C34878D82A}">
                    <a16:rowId xmlns:a16="http://schemas.microsoft.com/office/drawing/2014/main" val="1022586858"/>
                  </a:ext>
                </a:extLst>
              </a:tr>
              <a:tr h="370840">
                <a:tc>
                  <a:txBody>
                    <a:bodyPr/>
                    <a:lstStyle/>
                    <a:p>
                      <a:r>
                        <a:rPr lang="en-US" dirty="0" smtClean="0"/>
                        <a:t>7</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22</a:t>
                      </a:r>
                      <a:endParaRPr lang="en-US" dirty="0"/>
                    </a:p>
                  </a:txBody>
                  <a:tcPr/>
                </a:tc>
                <a:tc>
                  <a:txBody>
                    <a:bodyPr/>
                    <a:lstStyle/>
                    <a:p>
                      <a:r>
                        <a:rPr lang="en-US" dirty="0" smtClean="0"/>
                        <a:t>8</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Shoe</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187466950"/>
                  </a:ext>
                </a:extLst>
              </a:tr>
              <a:tr h="370840">
                <a:tc>
                  <a:txBody>
                    <a:bodyPr/>
                    <a:lstStyle/>
                    <a:p>
                      <a:r>
                        <a:rPr lang="en-US" dirty="0" smtClean="0"/>
                        <a:t>7</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22</a:t>
                      </a:r>
                      <a:endParaRPr lang="en-US" dirty="0"/>
                    </a:p>
                  </a:txBody>
                  <a:tcPr/>
                </a:tc>
                <a:tc>
                  <a:txBody>
                    <a:bodyPr/>
                    <a:lstStyle/>
                    <a:p>
                      <a:r>
                        <a:rPr lang="en-US" dirty="0" smtClean="0"/>
                        <a:t>8</a:t>
                      </a:r>
                      <a:endParaRPr lang="en-US" dirty="0"/>
                    </a:p>
                  </a:txBody>
                  <a:tcPr/>
                </a:tc>
                <a:tc>
                  <a:txBody>
                    <a:bodyPr/>
                    <a:lstStyle/>
                    <a:p>
                      <a:r>
                        <a:rPr lang="en-US" dirty="0" smtClean="0"/>
                        <a:t>Cat</a:t>
                      </a:r>
                      <a:endParaRPr lang="en-US" dirty="0"/>
                    </a:p>
                  </a:txBody>
                  <a:tcPr/>
                </a:tc>
                <a:tc>
                  <a:txBody>
                    <a:bodyPr/>
                    <a:lstStyle/>
                    <a:p>
                      <a:r>
                        <a:rPr lang="en-US" dirty="0" smtClean="0"/>
                        <a:t>Pink</a:t>
                      </a:r>
                      <a:endParaRPr lang="en-US" dirty="0"/>
                    </a:p>
                  </a:txBody>
                  <a:tcPr/>
                </a:tc>
                <a:tc>
                  <a:txBody>
                    <a:bodyPr/>
                    <a:lstStyle/>
                    <a:p>
                      <a:r>
                        <a:rPr lang="en-US" dirty="0" smtClean="0"/>
                        <a:t>Hat</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1016314918"/>
                  </a:ext>
                </a:extLst>
              </a:tr>
              <a:tr h="370840">
                <a:tc>
                  <a:txBody>
                    <a:bodyPr/>
                    <a:lstStyle/>
                    <a:p>
                      <a:r>
                        <a:rPr lang="en-US" dirty="0" smtClean="0"/>
                        <a:t>8</a:t>
                      </a:r>
                      <a:endParaRPr lang="en-US" dirty="0"/>
                    </a:p>
                  </a:txBody>
                  <a:tcPr/>
                </a:tc>
                <a:tc>
                  <a:txBody>
                    <a:bodyPr/>
                    <a:lstStyle/>
                    <a:p>
                      <a:r>
                        <a:rPr lang="en-US" dirty="0" smtClean="0"/>
                        <a:t>Dog</a:t>
                      </a:r>
                      <a:endParaRPr lang="en-US" dirty="0"/>
                    </a:p>
                  </a:txBody>
                  <a:tcPr/>
                </a:tc>
                <a:tc>
                  <a:txBody>
                    <a:bodyPr/>
                    <a:lstStyle/>
                    <a:p>
                      <a:r>
                        <a:rPr lang="en-US" dirty="0" smtClean="0"/>
                        <a:t>Pink</a:t>
                      </a:r>
                      <a:endParaRPr lang="en-US" dirty="0"/>
                    </a:p>
                  </a:txBody>
                  <a:tcPr/>
                </a:tc>
                <a:tc>
                  <a:txBody>
                    <a:bodyPr/>
                    <a:lstStyle/>
                    <a:p>
                      <a:r>
                        <a:rPr lang="en-US" dirty="0" smtClean="0"/>
                        <a:t>33</a:t>
                      </a:r>
                      <a:endParaRPr lang="en-US" dirty="0"/>
                    </a:p>
                  </a:txBody>
                  <a:tcPr/>
                </a:tc>
                <a:tc>
                  <a:txBody>
                    <a:bodyPr/>
                    <a:lstStyle/>
                    <a:p>
                      <a:r>
                        <a:rPr lang="en-US" dirty="0" smtClean="0"/>
                        <a:t>8</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Shoe</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2514159411"/>
                  </a:ext>
                </a:extLst>
              </a:tr>
              <a:tr h="370840">
                <a:tc>
                  <a:txBody>
                    <a:bodyPr/>
                    <a:lstStyle/>
                    <a:p>
                      <a:r>
                        <a:rPr lang="en-US" dirty="0" smtClean="0"/>
                        <a:t>8</a:t>
                      </a:r>
                      <a:endParaRPr lang="en-US" dirty="0"/>
                    </a:p>
                  </a:txBody>
                  <a:tcPr/>
                </a:tc>
                <a:tc>
                  <a:txBody>
                    <a:bodyPr/>
                    <a:lstStyle/>
                    <a:p>
                      <a:r>
                        <a:rPr lang="en-US" dirty="0" smtClean="0"/>
                        <a:t>Dog</a:t>
                      </a:r>
                      <a:endParaRPr lang="en-US" dirty="0"/>
                    </a:p>
                  </a:txBody>
                  <a:tcPr/>
                </a:tc>
                <a:tc>
                  <a:txBody>
                    <a:bodyPr/>
                    <a:lstStyle/>
                    <a:p>
                      <a:r>
                        <a:rPr lang="en-US" dirty="0" smtClean="0"/>
                        <a:t>Pink</a:t>
                      </a:r>
                      <a:endParaRPr lang="en-US" dirty="0"/>
                    </a:p>
                  </a:txBody>
                  <a:tcPr/>
                </a:tc>
                <a:tc>
                  <a:txBody>
                    <a:bodyPr/>
                    <a:lstStyle/>
                    <a:p>
                      <a:r>
                        <a:rPr lang="en-US" dirty="0" smtClean="0"/>
                        <a:t>33</a:t>
                      </a:r>
                      <a:endParaRPr lang="en-US" dirty="0"/>
                    </a:p>
                  </a:txBody>
                  <a:tcPr/>
                </a:tc>
                <a:tc>
                  <a:txBody>
                    <a:bodyPr/>
                    <a:lstStyle/>
                    <a:p>
                      <a:r>
                        <a:rPr lang="en-US" dirty="0" smtClean="0"/>
                        <a:t>8</a:t>
                      </a:r>
                      <a:endParaRPr lang="en-US" dirty="0"/>
                    </a:p>
                  </a:txBody>
                  <a:tcPr/>
                </a:tc>
                <a:tc>
                  <a:txBody>
                    <a:bodyPr/>
                    <a:lstStyle/>
                    <a:p>
                      <a:r>
                        <a:rPr lang="en-US" dirty="0" smtClean="0"/>
                        <a:t>Cat</a:t>
                      </a:r>
                      <a:endParaRPr lang="en-US" dirty="0"/>
                    </a:p>
                  </a:txBody>
                  <a:tcPr/>
                </a:tc>
                <a:tc>
                  <a:txBody>
                    <a:bodyPr/>
                    <a:lstStyle/>
                    <a:p>
                      <a:r>
                        <a:rPr lang="en-US" dirty="0" smtClean="0"/>
                        <a:t>Pink</a:t>
                      </a:r>
                      <a:endParaRPr lang="en-US" dirty="0"/>
                    </a:p>
                  </a:txBody>
                  <a:tcPr/>
                </a:tc>
                <a:tc>
                  <a:txBody>
                    <a:bodyPr/>
                    <a:lstStyle/>
                    <a:p>
                      <a:r>
                        <a:rPr lang="en-US" dirty="0" smtClean="0"/>
                        <a:t>Hat</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183618952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64931254"/>
              </p:ext>
            </p:extLst>
          </p:nvPr>
        </p:nvGraphicFramePr>
        <p:xfrm>
          <a:off x="4719478" y="4718409"/>
          <a:ext cx="7218059" cy="1424058"/>
        </p:xfrm>
        <a:graphic>
          <a:graphicData uri="http://schemas.openxmlformats.org/drawingml/2006/table">
            <a:tbl>
              <a:tblPr firstRow="1" bandRow="1">
                <a:tableStyleId>{5C22544A-7EE6-4342-B048-85BDC9FD1C3A}</a:tableStyleId>
              </a:tblPr>
              <a:tblGrid>
                <a:gridCol w="603900">
                  <a:extLst>
                    <a:ext uri="{9D8B030D-6E8A-4147-A177-3AD203B41FA5}">
                      <a16:colId xmlns:a16="http://schemas.microsoft.com/office/drawing/2014/main" val="3424582671"/>
                    </a:ext>
                  </a:extLst>
                </a:gridCol>
                <a:gridCol w="802640">
                  <a:extLst>
                    <a:ext uri="{9D8B030D-6E8A-4147-A177-3AD203B41FA5}">
                      <a16:colId xmlns:a16="http://schemas.microsoft.com/office/drawing/2014/main" val="2497361778"/>
                    </a:ext>
                  </a:extLst>
                </a:gridCol>
                <a:gridCol w="762000">
                  <a:extLst>
                    <a:ext uri="{9D8B030D-6E8A-4147-A177-3AD203B41FA5}">
                      <a16:colId xmlns:a16="http://schemas.microsoft.com/office/drawing/2014/main" val="376508286"/>
                    </a:ext>
                  </a:extLst>
                </a:gridCol>
                <a:gridCol w="843280">
                  <a:extLst>
                    <a:ext uri="{9D8B030D-6E8A-4147-A177-3AD203B41FA5}">
                      <a16:colId xmlns:a16="http://schemas.microsoft.com/office/drawing/2014/main" val="3983549060"/>
                    </a:ext>
                  </a:extLst>
                </a:gridCol>
                <a:gridCol w="1148080">
                  <a:extLst>
                    <a:ext uri="{9D8B030D-6E8A-4147-A177-3AD203B41FA5}">
                      <a16:colId xmlns:a16="http://schemas.microsoft.com/office/drawing/2014/main" val="1017009731"/>
                    </a:ext>
                  </a:extLst>
                </a:gridCol>
                <a:gridCol w="1056640">
                  <a:extLst>
                    <a:ext uri="{9D8B030D-6E8A-4147-A177-3AD203B41FA5}">
                      <a16:colId xmlns:a16="http://schemas.microsoft.com/office/drawing/2014/main" val="478738007"/>
                    </a:ext>
                  </a:extLst>
                </a:gridCol>
                <a:gridCol w="1036320">
                  <a:extLst>
                    <a:ext uri="{9D8B030D-6E8A-4147-A177-3AD203B41FA5}">
                      <a16:colId xmlns:a16="http://schemas.microsoft.com/office/drawing/2014/main" val="3136126528"/>
                    </a:ext>
                  </a:extLst>
                </a:gridCol>
                <a:gridCol w="965199">
                  <a:extLst>
                    <a:ext uri="{9D8B030D-6E8A-4147-A177-3AD203B41FA5}">
                      <a16:colId xmlns:a16="http://schemas.microsoft.com/office/drawing/2014/main" val="3020504307"/>
                    </a:ext>
                  </a:extLst>
                </a:gridCol>
              </a:tblGrid>
              <a:tr h="311538">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C</a:t>
                      </a:r>
                      <a:endParaRPr lang="en-US" sz="1400" dirty="0"/>
                    </a:p>
                  </a:txBody>
                  <a:tcPr/>
                </a:tc>
                <a:tc>
                  <a:txBody>
                    <a:bodyPr/>
                    <a:lstStyle/>
                    <a:p>
                      <a:r>
                        <a:rPr lang="en-US" sz="1400" dirty="0" smtClean="0"/>
                        <a:t>D</a:t>
                      </a:r>
                      <a:endParaRPr lang="en-US" sz="1400" dirty="0"/>
                    </a:p>
                  </a:txBody>
                  <a:tcPr/>
                </a:tc>
                <a:tc>
                  <a:txBody>
                    <a:bodyPr/>
                    <a:lstStyle/>
                    <a:p>
                      <a:r>
                        <a:rPr lang="en-US" sz="1400" dirty="0" smtClean="0"/>
                        <a:t>Table1.A</a:t>
                      </a:r>
                      <a:endParaRPr lang="en-US" sz="1400" dirty="0"/>
                    </a:p>
                  </a:txBody>
                  <a:tcPr/>
                </a:tc>
                <a:tc>
                  <a:txBody>
                    <a:bodyPr/>
                    <a:lstStyle/>
                    <a:p>
                      <a:r>
                        <a:rPr lang="en-US" sz="1400" dirty="0" smtClean="0"/>
                        <a:t>Table1.B</a:t>
                      </a:r>
                      <a:endParaRPr lang="en-US" sz="1400" dirty="0"/>
                    </a:p>
                  </a:txBody>
                  <a:tcPr/>
                </a:tc>
                <a:tc>
                  <a:txBody>
                    <a:bodyPr/>
                    <a:lstStyle/>
                    <a:p>
                      <a:r>
                        <a:rPr lang="en-US" sz="1400" dirty="0" smtClean="0"/>
                        <a:t>Table1.C</a:t>
                      </a:r>
                      <a:endParaRPr lang="en-US" sz="1400" dirty="0"/>
                    </a:p>
                  </a:txBody>
                  <a:tcPr/>
                </a:tc>
                <a:tc>
                  <a:txBody>
                    <a:bodyPr/>
                    <a:lstStyle/>
                    <a:p>
                      <a:r>
                        <a:rPr lang="en-US" sz="1400" dirty="0" smtClean="0"/>
                        <a:t>Table1.D</a:t>
                      </a:r>
                      <a:endParaRPr lang="en-US" sz="1400" dirty="0"/>
                    </a:p>
                  </a:txBody>
                  <a:tcPr/>
                </a:tc>
                <a:extLst>
                  <a:ext uri="{0D108BD9-81ED-4DB2-BD59-A6C34878D82A}">
                    <a16:rowId xmlns:a16="http://schemas.microsoft.com/office/drawing/2014/main" val="1022586858"/>
                  </a:ext>
                </a:extLst>
              </a:tr>
              <a:tr h="370840">
                <a:tc>
                  <a:txBody>
                    <a:bodyPr/>
                    <a:lstStyle/>
                    <a:p>
                      <a:r>
                        <a:rPr lang="en-US" dirty="0" smtClean="0"/>
                        <a:t>7</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22</a:t>
                      </a:r>
                      <a:endParaRPr lang="en-US" dirty="0"/>
                    </a:p>
                  </a:txBody>
                  <a:tcPr/>
                </a:tc>
                <a:tc>
                  <a:txBody>
                    <a:bodyPr/>
                    <a:lstStyle/>
                    <a:p>
                      <a:r>
                        <a:rPr lang="en-US" dirty="0" smtClean="0"/>
                        <a:t>8</a:t>
                      </a:r>
                      <a:endParaRPr lang="en-US" dirty="0"/>
                    </a:p>
                  </a:txBody>
                  <a:tcPr/>
                </a:tc>
                <a:tc>
                  <a:txBody>
                    <a:bodyPr/>
                    <a:lstStyle/>
                    <a:p>
                      <a:r>
                        <a:rPr lang="en-US" dirty="0" smtClean="0"/>
                        <a:t>Dog</a:t>
                      </a:r>
                      <a:endParaRPr lang="en-US" dirty="0"/>
                    </a:p>
                  </a:txBody>
                  <a:tcPr/>
                </a:tc>
                <a:tc>
                  <a:txBody>
                    <a:bodyPr/>
                    <a:lstStyle/>
                    <a:p>
                      <a:r>
                        <a:rPr lang="en-US" dirty="0" smtClean="0"/>
                        <a:t>Pink</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187466950"/>
                  </a:ext>
                </a:extLst>
              </a:tr>
              <a:tr h="370840">
                <a:tc>
                  <a:txBody>
                    <a:bodyPr/>
                    <a:lstStyle/>
                    <a:p>
                      <a:r>
                        <a:rPr lang="en-US" dirty="0" smtClean="0"/>
                        <a:t>7</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22</a:t>
                      </a:r>
                      <a:endParaRPr lang="en-US" dirty="0"/>
                    </a:p>
                  </a:txBody>
                  <a:tcPr/>
                </a:tc>
                <a:tc>
                  <a:txBody>
                    <a:bodyPr/>
                    <a:lstStyle/>
                    <a:p>
                      <a:r>
                        <a:rPr lang="en-US" dirty="0" smtClean="0"/>
                        <a:t>9</a:t>
                      </a:r>
                      <a:endParaRPr lang="en-US" dirty="0"/>
                    </a:p>
                  </a:txBody>
                  <a:tcPr/>
                </a:tc>
                <a:tc>
                  <a:txBody>
                    <a:bodyPr/>
                    <a:lstStyle/>
                    <a:p>
                      <a:r>
                        <a:rPr lang="en-US" dirty="0" smtClean="0"/>
                        <a:t>Cow</a:t>
                      </a:r>
                      <a:endParaRPr lang="en-US" dirty="0"/>
                    </a:p>
                  </a:txBody>
                  <a:tcPr/>
                </a:tc>
                <a:tc>
                  <a:txBody>
                    <a:bodyPr/>
                    <a:lstStyle/>
                    <a:p>
                      <a:r>
                        <a:rPr lang="en-US" dirty="0" smtClean="0"/>
                        <a:t>Red</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1016314918"/>
                  </a:ext>
                </a:extLst>
              </a:tr>
              <a:tr h="370840">
                <a:tc>
                  <a:txBody>
                    <a:bodyPr/>
                    <a:lstStyle/>
                    <a:p>
                      <a:r>
                        <a:rPr lang="en-US" dirty="0" smtClean="0"/>
                        <a:t>8</a:t>
                      </a:r>
                      <a:endParaRPr lang="en-US" dirty="0"/>
                    </a:p>
                  </a:txBody>
                  <a:tcPr/>
                </a:tc>
                <a:tc>
                  <a:txBody>
                    <a:bodyPr/>
                    <a:lstStyle/>
                    <a:p>
                      <a:r>
                        <a:rPr lang="en-US" dirty="0" smtClean="0"/>
                        <a:t>Dog</a:t>
                      </a:r>
                      <a:endParaRPr lang="en-US" dirty="0"/>
                    </a:p>
                  </a:txBody>
                  <a:tcPr/>
                </a:tc>
                <a:tc>
                  <a:txBody>
                    <a:bodyPr/>
                    <a:lstStyle/>
                    <a:p>
                      <a:r>
                        <a:rPr lang="en-US" dirty="0" smtClean="0"/>
                        <a:t>Pink</a:t>
                      </a:r>
                      <a:endParaRPr lang="en-US" dirty="0"/>
                    </a:p>
                  </a:txBody>
                  <a:tcPr/>
                </a:tc>
                <a:tc>
                  <a:txBody>
                    <a:bodyPr/>
                    <a:lstStyle/>
                    <a:p>
                      <a:r>
                        <a:rPr lang="en-US" dirty="0" smtClean="0"/>
                        <a:t>33</a:t>
                      </a:r>
                      <a:endParaRPr lang="en-US" dirty="0"/>
                    </a:p>
                  </a:txBody>
                  <a:tcPr/>
                </a:tc>
                <a:tc>
                  <a:txBody>
                    <a:bodyPr/>
                    <a:lstStyle/>
                    <a:p>
                      <a:r>
                        <a:rPr lang="en-US" dirty="0" smtClean="0"/>
                        <a:t>9</a:t>
                      </a:r>
                      <a:endParaRPr lang="en-US" dirty="0"/>
                    </a:p>
                  </a:txBody>
                  <a:tcPr/>
                </a:tc>
                <a:tc>
                  <a:txBody>
                    <a:bodyPr/>
                    <a:lstStyle/>
                    <a:p>
                      <a:r>
                        <a:rPr lang="en-US" dirty="0" smtClean="0"/>
                        <a:t>Cow</a:t>
                      </a:r>
                      <a:endParaRPr lang="en-US" dirty="0"/>
                    </a:p>
                  </a:txBody>
                  <a:tcPr/>
                </a:tc>
                <a:tc>
                  <a:txBody>
                    <a:bodyPr/>
                    <a:lstStyle/>
                    <a:p>
                      <a:r>
                        <a:rPr lang="en-US" dirty="0" smtClean="0"/>
                        <a:t>Red</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2514159411"/>
                  </a:ext>
                </a:extLst>
              </a:tr>
            </a:tbl>
          </a:graphicData>
        </a:graphic>
      </p:graphicFrame>
      <p:sp>
        <p:nvSpPr>
          <p:cNvPr id="25" name="Rectangle 24"/>
          <p:cNvSpPr/>
          <p:nvPr/>
        </p:nvSpPr>
        <p:spPr>
          <a:xfrm>
            <a:off x="4683547" y="2399716"/>
            <a:ext cx="5983754" cy="523220"/>
          </a:xfrm>
          <a:prstGeom prst="rect">
            <a:avLst/>
          </a:prstGeom>
        </p:spPr>
        <p:txBody>
          <a:bodyPr wrap="none">
            <a:spAutoFit/>
          </a:bodyPr>
          <a:lstStyle/>
          <a:p>
            <a:r>
              <a:rPr lang="en-US" altLang="en-US" i="1" dirty="0" smtClean="0">
                <a:latin typeface="Arial" panose="020B0604020202020204" pitchFamily="34" charset="0"/>
                <a:ea typeface="Arial Unicode MS"/>
                <a:cs typeface="Arial" panose="020B0604020202020204" pitchFamily="34" charset="0"/>
              </a:rPr>
              <a:t> </a:t>
            </a:r>
            <a:r>
              <a:rPr lang="en-US" altLang="en-US" sz="2800" b="1" i="1" dirty="0" smtClean="0">
                <a:latin typeface="Arial" panose="020B0604020202020204" pitchFamily="34" charset="0"/>
                <a:ea typeface="Arial Unicode MS"/>
                <a:cs typeface="Arial" panose="020B0604020202020204" pitchFamily="34" charset="0"/>
              </a:rPr>
              <a:t>Answer </a:t>
            </a:r>
            <a:r>
              <a:rPr lang="en-US" altLang="en-US" sz="2800" b="1" i="1" dirty="0" smtClean="0">
                <a:latin typeface="Arial" panose="020B0604020202020204" pitchFamily="34" charset="0"/>
                <a:ea typeface="Arial Unicode MS"/>
                <a:cs typeface="Arial" panose="020B0604020202020204" pitchFamily="34" charset="0"/>
                <a:sym typeface="Wingdings" panose="05000000000000000000" pitchFamily="2" charset="2"/>
              </a:rPr>
              <a:t> (</a:t>
            </a:r>
            <a:r>
              <a:rPr lang="en-US" altLang="en-US" sz="2800" b="1" dirty="0" smtClean="0">
                <a:solidFill>
                  <a:schemeClr val="tx2">
                    <a:lumMod val="20000"/>
                    <a:lumOff val="80000"/>
                  </a:schemeClr>
                </a:solidFill>
                <a:latin typeface="Times New Roman" panose="02020603050405020304" pitchFamily="18" charset="0"/>
              </a:rPr>
              <a:t>π A (</a:t>
            </a:r>
            <a:r>
              <a:rPr lang="en-US" altLang="en-US" sz="2800" b="1" i="1" dirty="0" smtClean="0">
                <a:latin typeface="Arial" panose="020B0604020202020204" pitchFamily="34" charset="0"/>
                <a:ea typeface="Arial Unicode MS"/>
                <a:cs typeface="Arial" panose="020B0604020202020204" pitchFamily="34" charset="0"/>
                <a:sym typeface="Wingdings" panose="05000000000000000000" pitchFamily="2" charset="2"/>
              </a:rPr>
              <a:t>T</a:t>
            </a:r>
            <a:r>
              <a:rPr lang="en-US" altLang="en-US" sz="2800" b="1" i="1" dirty="0" smtClean="0">
                <a:latin typeface="Arial" panose="020B0604020202020204" pitchFamily="34" charset="0"/>
                <a:ea typeface="Arial Unicode MS"/>
                <a:cs typeface="Arial" panose="020B0604020202020204" pitchFamily="34" charset="0"/>
              </a:rPr>
              <a:t>able1)) </a:t>
            </a:r>
            <a:r>
              <a:rPr lang="en-US" altLang="en-US" sz="2800" b="1" i="1" dirty="0">
                <a:latin typeface="Arial Unicode MS" pitchFamily="34" charset="-128"/>
                <a:ea typeface="Arial Unicode MS" pitchFamily="34" charset="-128"/>
              </a:rPr>
              <a:t>⋈</a:t>
            </a:r>
            <a:r>
              <a:rPr lang="en-US" altLang="en-US" sz="2800" b="1" i="1" baseline="-30000" dirty="0">
                <a:latin typeface="Arial Unicode MS" pitchFamily="34" charset="-128"/>
                <a:ea typeface="Arial Unicode MS" pitchFamily="34" charset="-128"/>
              </a:rPr>
              <a:t> </a:t>
            </a:r>
            <a:r>
              <a:rPr lang="en-US" altLang="en-US" sz="2800" b="1" i="1" dirty="0" smtClean="0">
                <a:latin typeface="Arial" panose="020B0604020202020204" pitchFamily="34" charset="0"/>
                <a:cs typeface="Arial" panose="020B0604020202020204" pitchFamily="34" charset="0"/>
              </a:rPr>
              <a:t>Table2</a:t>
            </a:r>
            <a:endParaRPr lang="en-US" sz="2800" dirty="0"/>
          </a:p>
        </p:txBody>
      </p:sp>
      <p:graphicFrame>
        <p:nvGraphicFramePr>
          <p:cNvPr id="26" name="Table 25"/>
          <p:cNvGraphicFramePr>
            <a:graphicFrameLocks noGrp="1"/>
          </p:cNvGraphicFramePr>
          <p:nvPr>
            <p:extLst>
              <p:ext uri="{D42A27DB-BD31-4B8C-83A1-F6EECF244321}">
                <p14:modId xmlns:p14="http://schemas.microsoft.com/office/powerpoint/2010/main" val="3643903465"/>
              </p:ext>
            </p:extLst>
          </p:nvPr>
        </p:nvGraphicFramePr>
        <p:xfrm>
          <a:off x="4965151" y="3313985"/>
          <a:ext cx="3244376" cy="1112520"/>
        </p:xfrm>
        <a:graphic>
          <a:graphicData uri="http://schemas.openxmlformats.org/drawingml/2006/table">
            <a:tbl>
              <a:tblPr firstRow="1" bandRow="1">
                <a:tableStyleId>{5C22544A-7EE6-4342-B048-85BDC9FD1C3A}</a:tableStyleId>
              </a:tblPr>
              <a:tblGrid>
                <a:gridCol w="375753">
                  <a:extLst>
                    <a:ext uri="{9D8B030D-6E8A-4147-A177-3AD203B41FA5}">
                      <a16:colId xmlns:a16="http://schemas.microsoft.com/office/drawing/2014/main" val="376508286"/>
                    </a:ext>
                  </a:extLst>
                </a:gridCol>
                <a:gridCol w="678599">
                  <a:extLst>
                    <a:ext uri="{9D8B030D-6E8A-4147-A177-3AD203B41FA5}">
                      <a16:colId xmlns:a16="http://schemas.microsoft.com/office/drawing/2014/main" val="3983549060"/>
                    </a:ext>
                  </a:extLst>
                </a:gridCol>
                <a:gridCol w="787960">
                  <a:extLst>
                    <a:ext uri="{9D8B030D-6E8A-4147-A177-3AD203B41FA5}">
                      <a16:colId xmlns:a16="http://schemas.microsoft.com/office/drawing/2014/main" val="1017009731"/>
                    </a:ext>
                  </a:extLst>
                </a:gridCol>
                <a:gridCol w="787960">
                  <a:extLst>
                    <a:ext uri="{9D8B030D-6E8A-4147-A177-3AD203B41FA5}">
                      <a16:colId xmlns:a16="http://schemas.microsoft.com/office/drawing/2014/main" val="478738007"/>
                    </a:ext>
                  </a:extLst>
                </a:gridCol>
                <a:gridCol w="614104">
                  <a:extLst>
                    <a:ext uri="{9D8B030D-6E8A-4147-A177-3AD203B41FA5}">
                      <a16:colId xmlns:a16="http://schemas.microsoft.com/office/drawing/2014/main" val="3136126528"/>
                    </a:ext>
                  </a:extLst>
                </a:gridCol>
              </a:tblGrid>
              <a:tr h="370840">
                <a:tc>
                  <a:txBody>
                    <a:bodyPr/>
                    <a:lstStyle/>
                    <a:p>
                      <a:r>
                        <a:rPr lang="en-US" dirty="0" smtClean="0"/>
                        <a:t>A</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c>
                  <a:txBody>
                    <a:bodyPr/>
                    <a:lstStyle/>
                    <a:p>
                      <a:r>
                        <a:rPr lang="en-US" dirty="0" smtClean="0"/>
                        <a:t>F</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22586858"/>
                  </a:ext>
                </a:extLst>
              </a:tr>
              <a:tr h="370840">
                <a:tc>
                  <a:txBody>
                    <a:bodyPr/>
                    <a:lstStyle/>
                    <a:p>
                      <a:r>
                        <a:rPr lang="en-US" dirty="0" smtClean="0"/>
                        <a:t>8</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Shoe</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187466950"/>
                  </a:ext>
                </a:extLst>
              </a:tr>
              <a:tr h="370840">
                <a:tc>
                  <a:txBody>
                    <a:bodyPr/>
                    <a:lstStyle/>
                    <a:p>
                      <a:r>
                        <a:rPr lang="en-US" dirty="0" smtClean="0"/>
                        <a:t>8</a:t>
                      </a:r>
                      <a:endParaRPr lang="en-US" dirty="0"/>
                    </a:p>
                  </a:txBody>
                  <a:tcPr/>
                </a:tc>
                <a:tc>
                  <a:txBody>
                    <a:bodyPr/>
                    <a:lstStyle/>
                    <a:p>
                      <a:r>
                        <a:rPr lang="en-US" dirty="0" smtClean="0"/>
                        <a:t>Cat</a:t>
                      </a:r>
                      <a:endParaRPr lang="en-US" dirty="0"/>
                    </a:p>
                  </a:txBody>
                  <a:tcPr/>
                </a:tc>
                <a:tc>
                  <a:txBody>
                    <a:bodyPr/>
                    <a:lstStyle/>
                    <a:p>
                      <a:r>
                        <a:rPr lang="en-US" dirty="0" smtClean="0"/>
                        <a:t>Pink</a:t>
                      </a:r>
                      <a:endParaRPr lang="en-US" dirty="0"/>
                    </a:p>
                  </a:txBody>
                  <a:tcPr/>
                </a:tc>
                <a:tc>
                  <a:txBody>
                    <a:bodyPr/>
                    <a:lstStyle/>
                    <a:p>
                      <a:r>
                        <a:rPr lang="en-US" dirty="0" smtClean="0"/>
                        <a:t>Hat</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117348395"/>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807221688"/>
              </p:ext>
            </p:extLst>
          </p:nvPr>
        </p:nvGraphicFramePr>
        <p:xfrm>
          <a:off x="4048698" y="2615003"/>
          <a:ext cx="2594335" cy="1483360"/>
        </p:xfrm>
        <a:graphic>
          <a:graphicData uri="http://schemas.openxmlformats.org/drawingml/2006/table">
            <a:tbl>
              <a:tblPr firstRow="1" bandRow="1">
                <a:tableStyleId>{5C22544A-7EE6-4342-B048-85BDC9FD1C3A}</a:tableStyleId>
              </a:tblPr>
              <a:tblGrid>
                <a:gridCol w="396850">
                  <a:extLst>
                    <a:ext uri="{9D8B030D-6E8A-4147-A177-3AD203B41FA5}">
                      <a16:colId xmlns:a16="http://schemas.microsoft.com/office/drawing/2014/main" val="376508286"/>
                    </a:ext>
                  </a:extLst>
                </a:gridCol>
                <a:gridCol w="716700">
                  <a:extLst>
                    <a:ext uri="{9D8B030D-6E8A-4147-A177-3AD203B41FA5}">
                      <a16:colId xmlns:a16="http://schemas.microsoft.com/office/drawing/2014/main" val="3983549060"/>
                    </a:ext>
                  </a:extLst>
                </a:gridCol>
                <a:gridCol w="832201">
                  <a:extLst>
                    <a:ext uri="{9D8B030D-6E8A-4147-A177-3AD203B41FA5}">
                      <a16:colId xmlns:a16="http://schemas.microsoft.com/office/drawing/2014/main" val="1017009731"/>
                    </a:ext>
                  </a:extLst>
                </a:gridCol>
                <a:gridCol w="648584">
                  <a:extLst>
                    <a:ext uri="{9D8B030D-6E8A-4147-A177-3AD203B41FA5}">
                      <a16:colId xmlns:a16="http://schemas.microsoft.com/office/drawing/2014/main" val="3136126528"/>
                    </a:ext>
                  </a:extLst>
                </a:gridCol>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1022586858"/>
                  </a:ext>
                </a:extLst>
              </a:tr>
              <a:tr h="370840">
                <a:tc>
                  <a:txBody>
                    <a:bodyPr/>
                    <a:lstStyle/>
                    <a:p>
                      <a:r>
                        <a:rPr lang="en-US" dirty="0" smtClean="0"/>
                        <a:t>7</a:t>
                      </a:r>
                      <a:endParaRPr lang="en-US" dirty="0"/>
                    </a:p>
                  </a:txBody>
                  <a:tcPr/>
                </a:tc>
                <a:tc>
                  <a:txBody>
                    <a:bodyPr/>
                    <a:lstStyle/>
                    <a:p>
                      <a:r>
                        <a:rPr lang="en-US" dirty="0" smtClean="0"/>
                        <a:t>Cow</a:t>
                      </a:r>
                      <a:endParaRPr lang="en-US" dirty="0"/>
                    </a:p>
                  </a:txBody>
                  <a:tcPr/>
                </a:tc>
                <a:tc>
                  <a:txBody>
                    <a:bodyPr/>
                    <a:lstStyle/>
                    <a:p>
                      <a:r>
                        <a:rPr lang="en-US" dirty="0" smtClean="0"/>
                        <a:t>Pink</a:t>
                      </a:r>
                      <a:endParaRPr lang="en-US" dirty="0"/>
                    </a:p>
                  </a:txBody>
                  <a:tcPr/>
                </a:tc>
                <a:tc>
                  <a:txBody>
                    <a:bodyPr/>
                    <a:lstStyle/>
                    <a:p>
                      <a:r>
                        <a:rPr lang="en-US" dirty="0" smtClean="0"/>
                        <a:t>22</a:t>
                      </a:r>
                      <a:endParaRPr lang="en-US" dirty="0"/>
                    </a:p>
                  </a:txBody>
                  <a:tcPr/>
                </a:tc>
                <a:extLst>
                  <a:ext uri="{0D108BD9-81ED-4DB2-BD59-A6C34878D82A}">
                    <a16:rowId xmlns:a16="http://schemas.microsoft.com/office/drawing/2014/main" val="935482275"/>
                  </a:ext>
                </a:extLst>
              </a:tr>
              <a:tr h="370840">
                <a:tc>
                  <a:txBody>
                    <a:bodyPr/>
                    <a:lstStyle/>
                    <a:p>
                      <a:r>
                        <a:rPr lang="en-US" dirty="0" smtClean="0"/>
                        <a:t>8</a:t>
                      </a:r>
                      <a:endParaRPr lang="en-US" dirty="0"/>
                    </a:p>
                  </a:txBody>
                  <a:tcPr/>
                </a:tc>
                <a:tc>
                  <a:txBody>
                    <a:bodyPr/>
                    <a:lstStyle/>
                    <a:p>
                      <a:r>
                        <a:rPr lang="en-US" dirty="0" smtClean="0"/>
                        <a:t>Dog</a:t>
                      </a:r>
                      <a:endParaRPr lang="en-US" dirty="0"/>
                    </a:p>
                  </a:txBody>
                  <a:tcPr/>
                </a:tc>
                <a:tc>
                  <a:txBody>
                    <a:bodyPr/>
                    <a:lstStyle/>
                    <a:p>
                      <a:r>
                        <a:rPr lang="en-US" dirty="0" smtClean="0"/>
                        <a:t>Pink</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2412408856"/>
                  </a:ext>
                </a:extLst>
              </a:tr>
              <a:tr h="370840">
                <a:tc>
                  <a:txBody>
                    <a:bodyPr/>
                    <a:lstStyle/>
                    <a:p>
                      <a:r>
                        <a:rPr lang="en-US" dirty="0" smtClean="0"/>
                        <a:t>9</a:t>
                      </a:r>
                      <a:endParaRPr lang="en-US" dirty="0"/>
                    </a:p>
                  </a:txBody>
                  <a:tcPr/>
                </a:tc>
                <a:tc>
                  <a:txBody>
                    <a:bodyPr/>
                    <a:lstStyle/>
                    <a:p>
                      <a:r>
                        <a:rPr lang="en-US" dirty="0" smtClean="0"/>
                        <a:t>Cow</a:t>
                      </a:r>
                      <a:endParaRPr lang="en-US" dirty="0"/>
                    </a:p>
                  </a:txBody>
                  <a:tcPr/>
                </a:tc>
                <a:tc>
                  <a:txBody>
                    <a:bodyPr/>
                    <a:lstStyle/>
                    <a:p>
                      <a:r>
                        <a:rPr lang="en-US" dirty="0" smtClean="0"/>
                        <a:t>Red</a:t>
                      </a:r>
                      <a:endParaRPr lang="en-US" dirty="0"/>
                    </a:p>
                  </a:txBody>
                  <a:tcPr/>
                </a:tc>
                <a:tc>
                  <a:txBody>
                    <a:bodyPr/>
                    <a:lstStyle/>
                    <a:p>
                      <a:r>
                        <a:rPr lang="en-US" dirty="0" smtClean="0"/>
                        <a:t>44</a:t>
                      </a:r>
                      <a:endParaRPr lang="en-US" dirty="0"/>
                    </a:p>
                  </a:txBody>
                  <a:tcPr/>
                </a:tc>
                <a:extLst>
                  <a:ext uri="{0D108BD9-81ED-4DB2-BD59-A6C34878D82A}">
                    <a16:rowId xmlns:a16="http://schemas.microsoft.com/office/drawing/2014/main" val="187466950"/>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348609222"/>
              </p:ext>
            </p:extLst>
          </p:nvPr>
        </p:nvGraphicFramePr>
        <p:xfrm>
          <a:off x="327980" y="3404910"/>
          <a:ext cx="396850" cy="1483360"/>
        </p:xfrm>
        <a:graphic>
          <a:graphicData uri="http://schemas.openxmlformats.org/drawingml/2006/table">
            <a:tbl>
              <a:tblPr firstRow="1" bandRow="1">
                <a:tableStyleId>{5C22544A-7EE6-4342-B048-85BDC9FD1C3A}</a:tableStyleId>
              </a:tblPr>
              <a:tblGrid>
                <a:gridCol w="396850">
                  <a:extLst>
                    <a:ext uri="{9D8B030D-6E8A-4147-A177-3AD203B41FA5}">
                      <a16:colId xmlns:a16="http://schemas.microsoft.com/office/drawing/2014/main" val="376508286"/>
                    </a:ext>
                  </a:extLst>
                </a:gridCol>
              </a:tblGrid>
              <a:tr h="370840">
                <a:tc>
                  <a:txBody>
                    <a:bodyPr/>
                    <a:lstStyle/>
                    <a:p>
                      <a:r>
                        <a:rPr lang="en-US" dirty="0" smtClean="0"/>
                        <a:t>A</a:t>
                      </a:r>
                      <a:endParaRPr lang="en-US" dirty="0"/>
                    </a:p>
                  </a:txBody>
                  <a:tcPr/>
                </a:tc>
                <a:extLst>
                  <a:ext uri="{0D108BD9-81ED-4DB2-BD59-A6C34878D82A}">
                    <a16:rowId xmlns:a16="http://schemas.microsoft.com/office/drawing/2014/main" val="1022586858"/>
                  </a:ext>
                </a:extLst>
              </a:tr>
              <a:tr h="370840">
                <a:tc>
                  <a:txBody>
                    <a:bodyPr/>
                    <a:lstStyle/>
                    <a:p>
                      <a:r>
                        <a:rPr lang="en-US" dirty="0" smtClean="0"/>
                        <a:t>7</a:t>
                      </a:r>
                      <a:endParaRPr lang="en-US" dirty="0"/>
                    </a:p>
                  </a:txBody>
                  <a:tcPr/>
                </a:tc>
                <a:extLst>
                  <a:ext uri="{0D108BD9-81ED-4DB2-BD59-A6C34878D82A}">
                    <a16:rowId xmlns:a16="http://schemas.microsoft.com/office/drawing/2014/main" val="935482275"/>
                  </a:ext>
                </a:extLst>
              </a:tr>
              <a:tr h="370840">
                <a:tc>
                  <a:txBody>
                    <a:bodyPr/>
                    <a:lstStyle/>
                    <a:p>
                      <a:r>
                        <a:rPr lang="en-US" dirty="0" smtClean="0"/>
                        <a:t>8</a:t>
                      </a:r>
                      <a:endParaRPr lang="en-US" dirty="0"/>
                    </a:p>
                  </a:txBody>
                  <a:tcPr/>
                </a:tc>
                <a:extLst>
                  <a:ext uri="{0D108BD9-81ED-4DB2-BD59-A6C34878D82A}">
                    <a16:rowId xmlns:a16="http://schemas.microsoft.com/office/drawing/2014/main" val="2412408856"/>
                  </a:ext>
                </a:extLst>
              </a:tr>
              <a:tr h="370840">
                <a:tc>
                  <a:txBody>
                    <a:bodyPr/>
                    <a:lstStyle/>
                    <a:p>
                      <a:r>
                        <a:rPr lang="en-US" dirty="0" smtClean="0"/>
                        <a:t>9</a:t>
                      </a:r>
                      <a:endParaRPr lang="en-US" dirty="0"/>
                    </a:p>
                  </a:txBody>
                  <a:tcPr/>
                </a:tc>
                <a:extLst>
                  <a:ext uri="{0D108BD9-81ED-4DB2-BD59-A6C34878D82A}">
                    <a16:rowId xmlns:a16="http://schemas.microsoft.com/office/drawing/2014/main" val="187466950"/>
                  </a:ext>
                </a:extLst>
              </a:tr>
            </a:tbl>
          </a:graphicData>
        </a:graphic>
      </p:graphicFrame>
    </p:spTree>
    <p:extLst>
      <p:ext uri="{BB962C8B-B14F-4D97-AF65-F5344CB8AC3E}">
        <p14:creationId xmlns:p14="http://schemas.microsoft.com/office/powerpoint/2010/main" val="20357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45" presetClass="exit" presetSubtype="0" fill="hold" grpId="1" nodeType="clickEffect">
                                  <p:stCondLst>
                                    <p:cond delay="0"/>
                                  </p:stCondLst>
                                  <p:childTnLst>
                                    <p:animEffect transition="out" filter="fade">
                                      <p:cBhvr>
                                        <p:cTn id="37" dur="2000"/>
                                        <p:tgtEl>
                                          <p:spTgt spid="11"/>
                                        </p:tgtEl>
                                      </p:cBhvr>
                                    </p:animEffect>
                                    <p:anim calcmode="lin" valueType="num">
                                      <p:cBhvr>
                                        <p:cTn id="38" dur="2000"/>
                                        <p:tgtEl>
                                          <p:spTgt spid="1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9" dur="2000"/>
                                        <p:tgtEl>
                                          <p:spTgt spid="11"/>
                                        </p:tgtEl>
                                        <p:attrNameLst>
                                          <p:attrName>ppt_h</p:attrName>
                                        </p:attrNameLst>
                                      </p:cBhvr>
                                      <p:tavLst>
                                        <p:tav tm="0">
                                          <p:val>
                                            <p:strVal val="ppt_h"/>
                                          </p:val>
                                        </p:tav>
                                        <p:tav tm="100000">
                                          <p:val>
                                            <p:strVal val="ppt_h"/>
                                          </p:val>
                                        </p:tav>
                                      </p:tavLst>
                                    </p:anim>
                                    <p:set>
                                      <p:cBhvr>
                                        <p:cTn id="40" dur="1" fill="hold">
                                          <p:stCondLst>
                                            <p:cond delay="1999"/>
                                          </p:stCondLst>
                                        </p:cTn>
                                        <p:tgtEl>
                                          <p:spTgt spid="11"/>
                                        </p:tgtEl>
                                        <p:attrNameLst>
                                          <p:attrName>style.visibility</p:attrName>
                                        </p:attrNameLst>
                                      </p:cBhvr>
                                      <p:to>
                                        <p:strVal val="hidden"/>
                                      </p:to>
                                    </p:set>
                                  </p:childTnLst>
                                </p:cTn>
                              </p:par>
                              <p:par>
                                <p:cTn id="41" presetID="45" presetClass="exit" presetSubtype="0" fill="hold" nodeType="withEffect">
                                  <p:stCondLst>
                                    <p:cond delay="0"/>
                                  </p:stCondLst>
                                  <p:childTnLst>
                                    <p:animEffect transition="out" filter="fade">
                                      <p:cBhvr>
                                        <p:cTn id="42" dur="2000"/>
                                        <p:tgtEl>
                                          <p:spTgt spid="16"/>
                                        </p:tgtEl>
                                      </p:cBhvr>
                                    </p:animEffect>
                                    <p:anim calcmode="lin" valueType="num">
                                      <p:cBhvr>
                                        <p:cTn id="43" dur="2000"/>
                                        <p:tgtEl>
                                          <p:spTgt spid="1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4" dur="2000"/>
                                        <p:tgtEl>
                                          <p:spTgt spid="16"/>
                                        </p:tgtEl>
                                        <p:attrNameLst>
                                          <p:attrName>ppt_h</p:attrName>
                                        </p:attrNameLst>
                                      </p:cBhvr>
                                      <p:tavLst>
                                        <p:tav tm="0">
                                          <p:val>
                                            <p:strVal val="ppt_h"/>
                                          </p:val>
                                        </p:tav>
                                        <p:tav tm="100000">
                                          <p:val>
                                            <p:strVal val="ppt_h"/>
                                          </p:val>
                                        </p:tav>
                                      </p:tavLst>
                                    </p:anim>
                                    <p:set>
                                      <p:cBhvr>
                                        <p:cTn id="45" dur="1" fill="hold">
                                          <p:stCondLst>
                                            <p:cond delay="1999"/>
                                          </p:stCondLst>
                                        </p:cTn>
                                        <p:tgtEl>
                                          <p:spTgt spid="1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45" presetClass="exit" presetSubtype="0" fill="hold" grpId="1" nodeType="clickEffect">
                                  <p:stCondLst>
                                    <p:cond delay="0"/>
                                  </p:stCondLst>
                                  <p:childTnLst>
                                    <p:animEffect transition="out" filter="fade">
                                      <p:cBhvr>
                                        <p:cTn id="61" dur="2000"/>
                                        <p:tgtEl>
                                          <p:spTgt spid="18"/>
                                        </p:tgtEl>
                                      </p:cBhvr>
                                    </p:animEffect>
                                    <p:anim calcmode="lin" valueType="num">
                                      <p:cBhvr>
                                        <p:cTn id="62" dur="2000"/>
                                        <p:tgtEl>
                                          <p:spTgt spid="1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3" dur="2000"/>
                                        <p:tgtEl>
                                          <p:spTgt spid="18"/>
                                        </p:tgtEl>
                                        <p:attrNameLst>
                                          <p:attrName>ppt_h</p:attrName>
                                        </p:attrNameLst>
                                      </p:cBhvr>
                                      <p:tavLst>
                                        <p:tav tm="0">
                                          <p:val>
                                            <p:strVal val="ppt_h"/>
                                          </p:val>
                                        </p:tav>
                                        <p:tav tm="100000">
                                          <p:val>
                                            <p:strVal val="ppt_h"/>
                                          </p:val>
                                        </p:tav>
                                      </p:tavLst>
                                    </p:anim>
                                    <p:set>
                                      <p:cBhvr>
                                        <p:cTn id="64" dur="1" fill="hold">
                                          <p:stCondLst>
                                            <p:cond delay="1999"/>
                                          </p:stCondLst>
                                        </p:cTn>
                                        <p:tgtEl>
                                          <p:spTgt spid="18"/>
                                        </p:tgtEl>
                                        <p:attrNameLst>
                                          <p:attrName>style.visibility</p:attrName>
                                        </p:attrNameLst>
                                      </p:cBhvr>
                                      <p:to>
                                        <p:strVal val="hidden"/>
                                      </p:to>
                                    </p:set>
                                  </p:childTnLst>
                                </p:cTn>
                              </p:par>
                              <p:par>
                                <p:cTn id="65" presetID="45" presetClass="exit" presetSubtype="0" fill="hold" nodeType="withEffect">
                                  <p:stCondLst>
                                    <p:cond delay="0"/>
                                  </p:stCondLst>
                                  <p:childTnLst>
                                    <p:animEffect transition="out" filter="fade">
                                      <p:cBhvr>
                                        <p:cTn id="66" dur="2000"/>
                                        <p:tgtEl>
                                          <p:spTgt spid="19"/>
                                        </p:tgtEl>
                                      </p:cBhvr>
                                    </p:animEffect>
                                    <p:anim calcmode="lin" valueType="num">
                                      <p:cBhvr>
                                        <p:cTn id="67" dur="2000"/>
                                        <p:tgtEl>
                                          <p:spTgt spid="1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8" dur="2000"/>
                                        <p:tgtEl>
                                          <p:spTgt spid="19"/>
                                        </p:tgtEl>
                                        <p:attrNameLst>
                                          <p:attrName>ppt_h</p:attrName>
                                        </p:attrNameLst>
                                      </p:cBhvr>
                                      <p:tavLst>
                                        <p:tav tm="0">
                                          <p:val>
                                            <p:strVal val="ppt_h"/>
                                          </p:val>
                                        </p:tav>
                                        <p:tav tm="100000">
                                          <p:val>
                                            <p:strVal val="ppt_h"/>
                                          </p:val>
                                        </p:tav>
                                      </p:tavLst>
                                    </p:anim>
                                    <p:set>
                                      <p:cBhvr>
                                        <p:cTn id="69" dur="1" fill="hold">
                                          <p:stCondLst>
                                            <p:cond delay="1999"/>
                                          </p:stCondLst>
                                        </p:cTn>
                                        <p:tgtEl>
                                          <p:spTgt spid="1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000"/>
                                        <p:tgtEl>
                                          <p:spTgt spid="20"/>
                                        </p:tgtEl>
                                      </p:cBhvr>
                                    </p:animEffect>
                                    <p:anim calcmode="lin" valueType="num">
                                      <p:cBhvr>
                                        <p:cTn id="75" dur="1000" fill="hold"/>
                                        <p:tgtEl>
                                          <p:spTgt spid="20"/>
                                        </p:tgtEl>
                                        <p:attrNameLst>
                                          <p:attrName>ppt_x</p:attrName>
                                        </p:attrNameLst>
                                      </p:cBhvr>
                                      <p:tavLst>
                                        <p:tav tm="0">
                                          <p:val>
                                            <p:strVal val="#ppt_x"/>
                                          </p:val>
                                        </p:tav>
                                        <p:tav tm="100000">
                                          <p:val>
                                            <p:strVal val="#ppt_x"/>
                                          </p:val>
                                        </p:tav>
                                      </p:tavLst>
                                    </p:anim>
                                    <p:anim calcmode="lin" valueType="num">
                                      <p:cBhvr>
                                        <p:cTn id="7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down)">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45" presetClass="exit" presetSubtype="0" fill="hold" grpId="1" nodeType="clickEffect">
                                  <p:stCondLst>
                                    <p:cond delay="0"/>
                                  </p:stCondLst>
                                  <p:childTnLst>
                                    <p:animEffect transition="out" filter="fade">
                                      <p:cBhvr>
                                        <p:cTn id="85" dur="2000"/>
                                        <p:tgtEl>
                                          <p:spTgt spid="20"/>
                                        </p:tgtEl>
                                      </p:cBhvr>
                                    </p:animEffect>
                                    <p:anim calcmode="lin" valueType="num">
                                      <p:cBhvr>
                                        <p:cTn id="86" dur="200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7" dur="2000"/>
                                        <p:tgtEl>
                                          <p:spTgt spid="20"/>
                                        </p:tgtEl>
                                        <p:attrNameLst>
                                          <p:attrName>ppt_h</p:attrName>
                                        </p:attrNameLst>
                                      </p:cBhvr>
                                      <p:tavLst>
                                        <p:tav tm="0">
                                          <p:val>
                                            <p:strVal val="ppt_h"/>
                                          </p:val>
                                        </p:tav>
                                        <p:tav tm="100000">
                                          <p:val>
                                            <p:strVal val="ppt_h"/>
                                          </p:val>
                                        </p:tav>
                                      </p:tavLst>
                                    </p:anim>
                                    <p:set>
                                      <p:cBhvr>
                                        <p:cTn id="88" dur="1" fill="hold">
                                          <p:stCondLst>
                                            <p:cond delay="1999"/>
                                          </p:stCondLst>
                                        </p:cTn>
                                        <p:tgtEl>
                                          <p:spTgt spid="20"/>
                                        </p:tgtEl>
                                        <p:attrNameLst>
                                          <p:attrName>style.visibility</p:attrName>
                                        </p:attrNameLst>
                                      </p:cBhvr>
                                      <p:to>
                                        <p:strVal val="hidden"/>
                                      </p:to>
                                    </p:set>
                                  </p:childTnLst>
                                </p:cTn>
                              </p:par>
                              <p:par>
                                <p:cTn id="89" presetID="45" presetClass="exit" presetSubtype="0" fill="hold" nodeType="withEffect">
                                  <p:stCondLst>
                                    <p:cond delay="0"/>
                                  </p:stCondLst>
                                  <p:childTnLst>
                                    <p:animEffect transition="out" filter="fade">
                                      <p:cBhvr>
                                        <p:cTn id="90" dur="2000"/>
                                        <p:tgtEl>
                                          <p:spTgt spid="22"/>
                                        </p:tgtEl>
                                      </p:cBhvr>
                                    </p:animEffect>
                                    <p:anim calcmode="lin" valueType="num">
                                      <p:cBhvr>
                                        <p:cTn id="91" dur="2000"/>
                                        <p:tgtEl>
                                          <p:spTgt spid="2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92" dur="2000"/>
                                        <p:tgtEl>
                                          <p:spTgt spid="22"/>
                                        </p:tgtEl>
                                        <p:attrNameLst>
                                          <p:attrName>ppt_h</p:attrName>
                                        </p:attrNameLst>
                                      </p:cBhvr>
                                      <p:tavLst>
                                        <p:tav tm="0">
                                          <p:val>
                                            <p:strVal val="ppt_h"/>
                                          </p:val>
                                        </p:tav>
                                        <p:tav tm="100000">
                                          <p:val>
                                            <p:strVal val="ppt_h"/>
                                          </p:val>
                                        </p:tav>
                                      </p:tavLst>
                                    </p:anim>
                                    <p:set>
                                      <p:cBhvr>
                                        <p:cTn id="93" dur="1" fill="hold">
                                          <p:stCondLst>
                                            <p:cond delay="1999"/>
                                          </p:stCondLst>
                                        </p:cTn>
                                        <p:tgtEl>
                                          <p:spTgt spid="2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6" presetClass="entr" presetSubtype="16" fill="hold" grpId="0" nodeType="clickEffect">
                                  <p:stCondLst>
                                    <p:cond delay="0"/>
                                  </p:stCondLst>
                                  <p:childTnLst>
                                    <p:set>
                                      <p:cBhvr>
                                        <p:cTn id="97" dur="1" fill="hold">
                                          <p:stCondLst>
                                            <p:cond delay="0"/>
                                          </p:stCondLst>
                                        </p:cTn>
                                        <p:tgtEl>
                                          <p:spTgt spid="2"/>
                                        </p:tgtEl>
                                        <p:attrNameLst>
                                          <p:attrName>style.visibility</p:attrName>
                                        </p:attrNameLst>
                                      </p:cBhvr>
                                      <p:to>
                                        <p:strVal val="visible"/>
                                      </p:to>
                                    </p:set>
                                    <p:animEffect transition="in" filter="circle(in)">
                                      <p:cBhvr>
                                        <p:cTn id="98" dur="2000"/>
                                        <p:tgtEl>
                                          <p:spTgt spid="2"/>
                                        </p:tgtEl>
                                      </p:cBhvr>
                                    </p:animEffect>
                                  </p:childTnLst>
                                </p:cTn>
                              </p:par>
                              <p:par>
                                <p:cTn id="99" presetID="22" presetClass="entr" presetSubtype="4"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down)">
                                      <p:cBhvr>
                                        <p:cTn id="101" dur="500"/>
                                        <p:tgtEl>
                                          <p:spTgt spid="3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down)">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45" presetClass="exit" presetSubtype="0" fill="hold" nodeType="clickEffect">
                                  <p:stCondLst>
                                    <p:cond delay="0"/>
                                  </p:stCondLst>
                                  <p:childTnLst>
                                    <p:animEffect transition="out" filter="fade">
                                      <p:cBhvr>
                                        <p:cTn id="110" dur="2000"/>
                                        <p:tgtEl>
                                          <p:spTgt spid="24"/>
                                        </p:tgtEl>
                                      </p:cBhvr>
                                    </p:animEffect>
                                    <p:anim calcmode="lin" valueType="num">
                                      <p:cBhvr>
                                        <p:cTn id="111" dur="2000"/>
                                        <p:tgtEl>
                                          <p:spTgt spid="2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2" dur="2000"/>
                                        <p:tgtEl>
                                          <p:spTgt spid="24"/>
                                        </p:tgtEl>
                                        <p:attrNameLst>
                                          <p:attrName>ppt_h</p:attrName>
                                        </p:attrNameLst>
                                      </p:cBhvr>
                                      <p:tavLst>
                                        <p:tav tm="0">
                                          <p:val>
                                            <p:strVal val="ppt_h"/>
                                          </p:val>
                                        </p:tav>
                                        <p:tav tm="100000">
                                          <p:val>
                                            <p:strVal val="ppt_h"/>
                                          </p:val>
                                        </p:tav>
                                      </p:tavLst>
                                    </p:anim>
                                    <p:set>
                                      <p:cBhvr>
                                        <p:cTn id="113" dur="1" fill="hold">
                                          <p:stCondLst>
                                            <p:cond delay="1999"/>
                                          </p:stCondLst>
                                        </p:cTn>
                                        <p:tgtEl>
                                          <p:spTgt spid="24"/>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37"/>
                                        </p:tgtEl>
                                      </p:cBhvr>
                                    </p:animEffect>
                                    <p:set>
                                      <p:cBhvr>
                                        <p:cTn id="116" dur="1" fill="hold">
                                          <p:stCondLst>
                                            <p:cond delay="499"/>
                                          </p:stCondLst>
                                        </p:cTn>
                                        <p:tgtEl>
                                          <p:spTgt spid="37"/>
                                        </p:tgtEl>
                                        <p:attrNameLst>
                                          <p:attrName>style.visibility</p:attrName>
                                        </p:attrNameLst>
                                      </p:cBhvr>
                                      <p:to>
                                        <p:strVal val="hidden"/>
                                      </p:to>
                                    </p:set>
                                  </p:childTnLst>
                                </p:cTn>
                              </p:par>
                              <p:par>
                                <p:cTn id="117" presetID="2" presetClass="exit" presetSubtype="4" fill="hold" grpId="1" nodeType="withEffect">
                                  <p:stCondLst>
                                    <p:cond delay="0"/>
                                  </p:stCondLst>
                                  <p:childTnLst>
                                    <p:anim calcmode="lin" valueType="num">
                                      <p:cBhvr additive="base">
                                        <p:cTn id="118" dur="500"/>
                                        <p:tgtEl>
                                          <p:spTgt spid="2"/>
                                        </p:tgtEl>
                                        <p:attrNameLst>
                                          <p:attrName>ppt_x</p:attrName>
                                        </p:attrNameLst>
                                      </p:cBhvr>
                                      <p:tavLst>
                                        <p:tav tm="0">
                                          <p:val>
                                            <p:strVal val="ppt_x"/>
                                          </p:val>
                                        </p:tav>
                                        <p:tav tm="100000">
                                          <p:val>
                                            <p:strVal val="ppt_x"/>
                                          </p:val>
                                        </p:tav>
                                      </p:tavLst>
                                    </p:anim>
                                    <p:anim calcmode="lin" valueType="num">
                                      <p:cBhvr additive="base">
                                        <p:cTn id="119" dur="500"/>
                                        <p:tgtEl>
                                          <p:spTgt spid="2"/>
                                        </p:tgtEl>
                                        <p:attrNameLst>
                                          <p:attrName>ppt_y</p:attrName>
                                        </p:attrNameLst>
                                      </p:cBhvr>
                                      <p:tavLst>
                                        <p:tav tm="0">
                                          <p:val>
                                            <p:strVal val="ppt_y"/>
                                          </p:val>
                                        </p:tav>
                                        <p:tav tm="100000">
                                          <p:val>
                                            <p:strVal val="1+ppt_h/2"/>
                                          </p:val>
                                        </p:tav>
                                      </p:tavLst>
                                    </p:anim>
                                    <p:set>
                                      <p:cBhvr>
                                        <p:cTn id="120" dur="1" fill="hold">
                                          <p:stCondLst>
                                            <p:cond delay="499"/>
                                          </p:stCondLst>
                                        </p:cTn>
                                        <p:tgtEl>
                                          <p:spTgt spid="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fade">
                                      <p:cBhvr>
                                        <p:cTn id="125" dur="1000"/>
                                        <p:tgtEl>
                                          <p:spTgt spid="25"/>
                                        </p:tgtEl>
                                      </p:cBhvr>
                                    </p:animEffect>
                                    <p:anim calcmode="lin" valueType="num">
                                      <p:cBhvr>
                                        <p:cTn id="126" dur="1000" fill="hold"/>
                                        <p:tgtEl>
                                          <p:spTgt spid="25"/>
                                        </p:tgtEl>
                                        <p:attrNameLst>
                                          <p:attrName>ppt_x</p:attrName>
                                        </p:attrNameLst>
                                      </p:cBhvr>
                                      <p:tavLst>
                                        <p:tav tm="0">
                                          <p:val>
                                            <p:strVal val="#ppt_x"/>
                                          </p:val>
                                        </p:tav>
                                        <p:tav tm="100000">
                                          <p:val>
                                            <p:strVal val="#ppt_x"/>
                                          </p:val>
                                        </p:tav>
                                      </p:tavLst>
                                    </p:anim>
                                    <p:anim calcmode="lin" valueType="num">
                                      <p:cBhvr>
                                        <p:cTn id="127" dur="1000" fill="hold"/>
                                        <p:tgtEl>
                                          <p:spTgt spid="25"/>
                                        </p:tgtEl>
                                        <p:attrNameLst>
                                          <p:attrName>ppt_y</p:attrName>
                                        </p:attrNameLst>
                                      </p:cBhvr>
                                      <p:tavLst>
                                        <p:tav tm="0">
                                          <p:val>
                                            <p:strVal val="#ppt_y+.1"/>
                                          </p:val>
                                        </p:tav>
                                        <p:tav tm="100000">
                                          <p:val>
                                            <p:strVal val="#ppt_y"/>
                                          </p:val>
                                        </p:tav>
                                      </p:tavLst>
                                    </p:anim>
                                  </p:childTnLst>
                                </p:cTn>
                              </p:par>
                              <p:par>
                                <p:cTn id="128" presetID="22" presetClass="entr" presetSubtype="4" fill="hold" nodeType="withEffect">
                                  <p:stCondLst>
                                    <p:cond delay="0"/>
                                  </p:stCondLst>
                                  <p:childTnLst>
                                    <p:set>
                                      <p:cBhvr>
                                        <p:cTn id="129" dur="1" fill="hold">
                                          <p:stCondLst>
                                            <p:cond delay="0"/>
                                          </p:stCondLst>
                                        </p:cTn>
                                        <p:tgtEl>
                                          <p:spTgt spid="38"/>
                                        </p:tgtEl>
                                        <p:attrNameLst>
                                          <p:attrName>style.visibility</p:attrName>
                                        </p:attrNameLst>
                                      </p:cBhvr>
                                      <p:to>
                                        <p:strVal val="visible"/>
                                      </p:to>
                                    </p:set>
                                    <p:animEffect transition="in" filter="wipe(down)">
                                      <p:cBhvr>
                                        <p:cTn id="130" dur="500"/>
                                        <p:tgtEl>
                                          <p:spTgt spid="3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wipe(down)">
                                      <p:cBhvr>
                                        <p:cTn id="135" dur="500"/>
                                        <p:tgtEl>
                                          <p:spTgt spid="26"/>
                                        </p:tgtEl>
                                      </p:cBhvr>
                                    </p:animEffect>
                                  </p:childTnLst>
                                </p:cTn>
                              </p:par>
                            </p:childTnLst>
                          </p:cTn>
                        </p:par>
                      </p:childTnLst>
                    </p:cTn>
                  </p:par>
                  <p:par>
                    <p:cTn id="136" fill="hold">
                      <p:stCondLst>
                        <p:cond delay="indefinite"/>
                      </p:stCondLst>
                      <p:childTnLst>
                        <p:par>
                          <p:cTn id="137" fill="hold">
                            <p:stCondLst>
                              <p:cond delay="0"/>
                            </p:stCondLst>
                            <p:childTnLst>
                              <p:par>
                                <p:cTn id="138" presetID="45" presetClass="exit" presetSubtype="0" fill="hold" grpId="1" nodeType="clickEffect">
                                  <p:stCondLst>
                                    <p:cond delay="0"/>
                                  </p:stCondLst>
                                  <p:childTnLst>
                                    <p:animEffect transition="out" filter="fade">
                                      <p:cBhvr>
                                        <p:cTn id="139" dur="2000"/>
                                        <p:tgtEl>
                                          <p:spTgt spid="25"/>
                                        </p:tgtEl>
                                      </p:cBhvr>
                                    </p:animEffect>
                                    <p:anim calcmode="lin" valueType="num">
                                      <p:cBhvr>
                                        <p:cTn id="140" dur="2000"/>
                                        <p:tgtEl>
                                          <p:spTgt spid="2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1" dur="2000"/>
                                        <p:tgtEl>
                                          <p:spTgt spid="25"/>
                                        </p:tgtEl>
                                        <p:attrNameLst>
                                          <p:attrName>ppt_h</p:attrName>
                                        </p:attrNameLst>
                                      </p:cBhvr>
                                      <p:tavLst>
                                        <p:tav tm="0">
                                          <p:val>
                                            <p:strVal val="ppt_h"/>
                                          </p:val>
                                        </p:tav>
                                        <p:tav tm="100000">
                                          <p:val>
                                            <p:strVal val="ppt_h"/>
                                          </p:val>
                                        </p:tav>
                                      </p:tavLst>
                                    </p:anim>
                                    <p:set>
                                      <p:cBhvr>
                                        <p:cTn id="142" dur="1" fill="hold">
                                          <p:stCondLst>
                                            <p:cond delay="1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 grpId="0"/>
      <p:bldP spid="2" grpId="1"/>
      <p:bldP spid="11" grpId="0"/>
      <p:bldP spid="11" grpId="1"/>
      <p:bldP spid="17" grpId="0"/>
      <p:bldP spid="18" grpId="0"/>
      <p:bldP spid="18" grpId="1"/>
      <p:bldP spid="20" grpId="0"/>
      <p:bldP spid="20" grpId="1"/>
      <p:bldP spid="25" grpId="0"/>
      <p:bldP spid="2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4294967295"/>
          </p:nvPr>
        </p:nvSpPr>
        <p:spPr/>
        <p:txBody>
          <a:bodyPr/>
          <a:lstStyle/>
          <a:p>
            <a:pPr>
              <a:defRPr/>
            </a:pPr>
            <a:fld id="{D496C013-17AF-4786-8222-11C9D10E277E}" type="datetime1">
              <a:rPr lang="en-US"/>
              <a:pPr>
                <a:defRPr/>
              </a:pPr>
              <a:t>7/23/2018</a:t>
            </a:fld>
            <a:endParaRPr lang="en-US"/>
          </a:p>
        </p:txBody>
      </p:sp>
      <p:sp>
        <p:nvSpPr>
          <p:cNvPr id="6" name="Footer Placeholder 4"/>
          <p:cNvSpPr>
            <a:spLocks noGrp="1"/>
          </p:cNvSpPr>
          <p:nvPr>
            <p:ph type="ftr" sz="quarter" idx="11"/>
          </p:nvPr>
        </p:nvSpPr>
        <p:spPr/>
        <p:txBody>
          <a:bodyPr/>
          <a:lstStyle/>
          <a:p>
            <a:pPr>
              <a:defRPr/>
            </a:pPr>
            <a:r>
              <a:rPr lang="en-US"/>
              <a:t>CS319</a:t>
            </a:r>
          </a:p>
        </p:txBody>
      </p:sp>
      <p:sp>
        <p:nvSpPr>
          <p:cNvPr id="542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F4D73C2E-4468-4D45-9F4D-188730D9CF41}" type="slidenum">
              <a:rPr lang="en-US" altLang="en-US" sz="2400">
                <a:latin typeface="Times New Roman" panose="02020603050405020304" pitchFamily="18" charset="0"/>
              </a:rPr>
              <a:pPr lvl="1">
                <a:spcBef>
                  <a:spcPct val="0"/>
                </a:spcBef>
                <a:buClrTx/>
                <a:buFontTx/>
                <a:buNone/>
              </a:pPr>
              <a:t>7</a:t>
            </a:fld>
            <a:endParaRPr lang="en-US" altLang="en-US" sz="2400">
              <a:latin typeface="Times New Roman" panose="02020603050405020304" pitchFamily="18" charset="0"/>
            </a:endParaRPr>
          </a:p>
        </p:txBody>
      </p:sp>
      <p:sp>
        <p:nvSpPr>
          <p:cNvPr id="131074" name="Rectangle 1026"/>
          <p:cNvSpPr>
            <a:spLocks noGrp="1" noChangeArrowheads="1"/>
          </p:cNvSpPr>
          <p:nvPr>
            <p:ph type="title"/>
          </p:nvPr>
        </p:nvSpPr>
        <p:spPr>
          <a:xfrm>
            <a:off x="1289368" y="68264"/>
            <a:ext cx="9362439" cy="1143000"/>
          </a:xfrm>
        </p:spPr>
        <p:txBody>
          <a:bodyPr/>
          <a:lstStyle/>
          <a:p>
            <a:pPr>
              <a:defRPr/>
            </a:pPr>
            <a:r>
              <a:rPr lang="en-US" dirty="0" smtClean="0"/>
              <a:t>More realistic Examples </a:t>
            </a:r>
            <a:r>
              <a:rPr lang="en-US" dirty="0"/>
              <a:t>of Joins:</a:t>
            </a:r>
          </a:p>
        </p:txBody>
      </p:sp>
      <p:sp>
        <p:nvSpPr>
          <p:cNvPr id="54278" name="Rectangle 1027"/>
          <p:cNvSpPr>
            <a:spLocks noGrp="1" noChangeArrowheads="1"/>
          </p:cNvSpPr>
          <p:nvPr>
            <p:ph type="body" idx="1"/>
          </p:nvPr>
        </p:nvSpPr>
        <p:spPr>
          <a:xfrm>
            <a:off x="1539240" y="1337153"/>
            <a:ext cx="7848600" cy="1447800"/>
          </a:xfrm>
        </p:spPr>
        <p:txBody>
          <a:bodyPr>
            <a:normAutofit fontScale="92500" lnSpcReduction="20000"/>
          </a:bodyPr>
          <a:lstStyle/>
          <a:p>
            <a:pPr>
              <a:buFont typeface="Wingdings" panose="05000000000000000000" pitchFamily="2" charset="2"/>
              <a:buNone/>
            </a:pPr>
            <a:r>
              <a:rPr lang="en-US" altLang="en-US" sz="2800" b="1" dirty="0" smtClean="0">
                <a:latin typeface="Arial" panose="020B0604020202020204" pitchFamily="34" charset="0"/>
                <a:cs typeface="Arial" panose="020B0604020202020204" pitchFamily="34" charset="0"/>
              </a:rPr>
              <a:t>Example 1:</a:t>
            </a:r>
          </a:p>
          <a:p>
            <a:pPr>
              <a:buFont typeface="Wingdings" panose="05000000000000000000" pitchFamily="2" charset="2"/>
              <a:buNone/>
            </a:pPr>
            <a:r>
              <a:rPr lang="en-US" altLang="en-US" sz="2800" dirty="0" err="1" smtClean="0">
                <a:latin typeface="Arial" panose="020B0604020202020204" pitchFamily="34" charset="0"/>
                <a:cs typeface="Arial" panose="020B0604020202020204" pitchFamily="34" charset="0"/>
              </a:rPr>
              <a:t>Equi</a:t>
            </a:r>
            <a:r>
              <a:rPr lang="en-US" altLang="en-US" sz="2800" dirty="0" smtClean="0">
                <a:latin typeface="Arial" panose="020B0604020202020204" pitchFamily="34" charset="0"/>
                <a:cs typeface="Arial" panose="020B0604020202020204" pitchFamily="34" charset="0"/>
              </a:rPr>
              <a:t> </a:t>
            </a:r>
            <a:r>
              <a:rPr lang="en-US" altLang="en-US" sz="2800" dirty="0">
                <a:latin typeface="Arial" panose="020B0604020202020204" pitchFamily="34" charset="0"/>
                <a:cs typeface="Arial" panose="020B0604020202020204" pitchFamily="34" charset="0"/>
              </a:rPr>
              <a:t>Join on Department and Project:  </a:t>
            </a:r>
            <a:endParaRPr lang="en-US" altLang="en-US" sz="2800" dirty="0"/>
          </a:p>
          <a:p>
            <a:pPr>
              <a:buFont typeface="Wingdings" panose="05000000000000000000" pitchFamily="2" charset="2"/>
              <a:buNone/>
            </a:pPr>
            <a:r>
              <a:rPr lang="en-US" altLang="en-US" sz="2000" b="1" dirty="0">
                <a:latin typeface="Arial" panose="020B0604020202020204" pitchFamily="34" charset="0"/>
                <a:cs typeface="Arial" panose="020B0604020202020204" pitchFamily="34" charset="0"/>
              </a:rPr>
              <a:t>Project</a:t>
            </a:r>
            <a:r>
              <a:rPr lang="en-US" altLang="en-US" sz="2000" dirty="0">
                <a:latin typeface="Arial" panose="020B0604020202020204" pitchFamily="34" charset="0"/>
                <a:cs typeface="Arial" panose="020B0604020202020204" pitchFamily="34" charset="0"/>
              </a:rPr>
              <a:t> </a:t>
            </a:r>
            <a:r>
              <a:rPr lang="en-US" altLang="en-US" sz="2000" b="1" dirty="0">
                <a:latin typeface="Arial Unicode MS" pitchFamily="34" charset="-128"/>
                <a:ea typeface="Arial Unicode MS" pitchFamily="34" charset="-128"/>
              </a:rPr>
              <a:t>⋈ </a:t>
            </a:r>
            <a:r>
              <a:rPr lang="en-US" altLang="en-US" sz="2000" b="1" baseline="-30000" dirty="0" err="1">
                <a:latin typeface="Arial" panose="020B0604020202020204" pitchFamily="34" charset="0"/>
                <a:cs typeface="Arial" panose="020B0604020202020204" pitchFamily="34" charset="0"/>
              </a:rPr>
              <a:t>Project.DeptNumber</a:t>
            </a:r>
            <a:r>
              <a:rPr lang="en-US" altLang="en-US" sz="2000" b="1" baseline="-30000" dirty="0">
                <a:latin typeface="Arial" panose="020B0604020202020204" pitchFamily="34" charset="0"/>
                <a:cs typeface="Arial" panose="020B0604020202020204" pitchFamily="34" charset="0"/>
              </a:rPr>
              <a:t> = </a:t>
            </a:r>
            <a:r>
              <a:rPr lang="en-US" altLang="en-US" sz="2000" b="1" baseline="-30000" dirty="0" err="1">
                <a:latin typeface="Arial" panose="020B0604020202020204" pitchFamily="34" charset="0"/>
                <a:cs typeface="Arial" panose="020B0604020202020204" pitchFamily="34" charset="0"/>
              </a:rPr>
              <a:t>Department.DeptNumber</a:t>
            </a:r>
            <a:r>
              <a:rPr lang="en-US" altLang="en-US" sz="2000" b="1" dirty="0">
                <a:latin typeface="Arial Unicode MS" pitchFamily="34" charset="-128"/>
                <a:ea typeface="Arial Unicode MS" pitchFamily="34" charset="-128"/>
              </a:rPr>
              <a:t> </a:t>
            </a:r>
            <a:r>
              <a:rPr lang="en-US" altLang="en-US" sz="2000" b="1" dirty="0">
                <a:latin typeface="Arial" panose="020B0604020202020204" pitchFamily="34" charset="0"/>
                <a:cs typeface="Arial" panose="020B0604020202020204" pitchFamily="34" charset="0"/>
              </a:rPr>
              <a:t>Department</a:t>
            </a:r>
            <a:endParaRPr lang="en-US" altLang="en-US" sz="2000" dirty="0"/>
          </a:p>
        </p:txBody>
      </p:sp>
      <p:pic>
        <p:nvPicPr>
          <p:cNvPr id="54279" name="Picture 1028" descr="H:\cs319\PPSlides\images\relalg1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3352801"/>
            <a:ext cx="843597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5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4294967295"/>
          </p:nvPr>
        </p:nvSpPr>
        <p:spPr/>
        <p:txBody>
          <a:bodyPr/>
          <a:lstStyle/>
          <a:p>
            <a:pPr>
              <a:defRPr/>
            </a:pPr>
            <a:fld id="{1208A5C0-4682-49F4-829D-570946D8BA5F}" type="datetime1">
              <a:rPr lang="en-US"/>
              <a:pPr>
                <a:defRPr/>
              </a:pPr>
              <a:t>7/23/2018</a:t>
            </a:fld>
            <a:endParaRPr lang="en-US"/>
          </a:p>
        </p:txBody>
      </p:sp>
      <p:sp>
        <p:nvSpPr>
          <p:cNvPr id="5" name="Footer Placeholder 2"/>
          <p:cNvSpPr>
            <a:spLocks noGrp="1"/>
          </p:cNvSpPr>
          <p:nvPr>
            <p:ph type="ftr" sz="quarter" idx="11"/>
          </p:nvPr>
        </p:nvSpPr>
        <p:spPr/>
        <p:txBody>
          <a:bodyPr/>
          <a:lstStyle/>
          <a:p>
            <a:pPr>
              <a:defRPr/>
            </a:pPr>
            <a:r>
              <a:rPr lang="en-US"/>
              <a:t>CS319</a:t>
            </a:r>
          </a:p>
        </p:txBody>
      </p:sp>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3A57AED6-01A6-46D4-9F2B-21068B6D06DB}" type="slidenum">
              <a:rPr lang="en-US" altLang="en-US" sz="2400">
                <a:latin typeface="Times New Roman" panose="02020603050405020304" pitchFamily="18" charset="0"/>
              </a:rPr>
              <a:pPr lvl="1">
                <a:spcBef>
                  <a:spcPct val="0"/>
                </a:spcBef>
                <a:buClrTx/>
                <a:buFontTx/>
                <a:buNone/>
              </a:pPr>
              <a:t>8</a:t>
            </a:fld>
            <a:endParaRPr lang="en-US" altLang="en-US" sz="2400">
              <a:latin typeface="Times New Roman" panose="02020603050405020304" pitchFamily="18" charset="0"/>
            </a:endParaRPr>
          </a:p>
        </p:txBody>
      </p:sp>
      <p:sp>
        <p:nvSpPr>
          <p:cNvPr id="55301" name="Rectangle 3"/>
          <p:cNvSpPr>
            <a:spLocks noChangeArrowheads="1"/>
          </p:cNvSpPr>
          <p:nvPr/>
        </p:nvSpPr>
        <p:spPr bwMode="auto">
          <a:xfrm>
            <a:off x="1656080" y="533400"/>
            <a:ext cx="870712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90000"/>
              </a:lnSpc>
              <a:spcBef>
                <a:spcPct val="20000"/>
              </a:spcBef>
              <a:buClr>
                <a:schemeClr val="tx2"/>
              </a:buClr>
              <a:buSzPct val="75000"/>
              <a:buFont typeface="Wingdings" panose="05000000000000000000" pitchFamily="2" charset="2"/>
              <a:buNone/>
            </a:pPr>
            <a:r>
              <a:rPr lang="en-US" altLang="en-US" sz="2800" b="1" dirty="0">
                <a:latin typeface="Arial" panose="020B0604020202020204" pitchFamily="34" charset="0"/>
                <a:cs typeface="Arial" panose="020B0604020202020204" pitchFamily="34" charset="0"/>
              </a:rPr>
              <a:t>Example 2:</a:t>
            </a:r>
          </a:p>
          <a:p>
            <a:pPr eaLnBrk="1" hangingPunct="1">
              <a:lnSpc>
                <a:spcPct val="90000"/>
              </a:lnSpc>
              <a:spcBef>
                <a:spcPct val="20000"/>
              </a:spcBef>
              <a:buClr>
                <a:schemeClr val="tx2"/>
              </a:buClr>
              <a:buSzPct val="75000"/>
              <a:buFont typeface="Wingdings" panose="05000000000000000000" pitchFamily="2" charset="2"/>
              <a:buNone/>
            </a:pPr>
            <a:r>
              <a:rPr lang="en-US" altLang="en-US" sz="2800" dirty="0">
                <a:latin typeface="Arial" panose="020B0604020202020204" pitchFamily="34" charset="0"/>
                <a:cs typeface="Arial" panose="020B0604020202020204" pitchFamily="34" charset="0"/>
              </a:rPr>
              <a:t>Natural Join on Department and Project:  </a:t>
            </a:r>
            <a:endParaRPr lang="en-US" altLang="en-US" sz="2800" dirty="0">
              <a:latin typeface="Times New Roman" panose="02020603050405020304" pitchFamily="18" charset="0"/>
            </a:endParaRPr>
          </a:p>
          <a:p>
            <a:pPr eaLnBrk="1" hangingPunct="1">
              <a:lnSpc>
                <a:spcPct val="90000"/>
              </a:lnSpc>
              <a:spcBef>
                <a:spcPct val="20000"/>
              </a:spcBef>
              <a:buClr>
                <a:schemeClr val="tx2"/>
              </a:buClr>
              <a:buSzPct val="75000"/>
              <a:buFont typeface="Wingdings" panose="05000000000000000000" pitchFamily="2" charset="2"/>
              <a:buNone/>
            </a:pPr>
            <a:r>
              <a:rPr lang="en-US" altLang="en-US" sz="2400" b="1" dirty="0">
                <a:latin typeface="Arial" panose="020B0604020202020204" pitchFamily="34" charset="0"/>
                <a:cs typeface="Arial" panose="020B0604020202020204" pitchFamily="34" charset="0"/>
              </a:rPr>
              <a:t>Project</a:t>
            </a:r>
            <a:r>
              <a:rPr lang="en-US" altLang="en-US" sz="2400" dirty="0">
                <a:latin typeface="Arial" panose="020B0604020202020204" pitchFamily="34" charset="0"/>
                <a:cs typeface="Arial" panose="020B0604020202020204" pitchFamily="34" charset="0"/>
              </a:rPr>
              <a:t> </a:t>
            </a:r>
            <a:r>
              <a:rPr lang="en-US" altLang="en-US" sz="2400" b="1" dirty="0">
                <a:latin typeface="Arial Unicode MS" pitchFamily="34" charset="-128"/>
                <a:ea typeface="Arial Unicode MS" pitchFamily="34" charset="-128"/>
              </a:rPr>
              <a:t>⋈ </a:t>
            </a:r>
            <a:r>
              <a:rPr lang="en-US" altLang="en-US" sz="2400" b="1" dirty="0">
                <a:latin typeface="Arial" panose="020B0604020202020204" pitchFamily="34" charset="0"/>
                <a:cs typeface="Arial" panose="020B0604020202020204" pitchFamily="34" charset="0"/>
              </a:rPr>
              <a:t>Department</a:t>
            </a:r>
            <a:endParaRPr lang="en-US" altLang="en-US" sz="2400" dirty="0">
              <a:latin typeface="Times New Roman" panose="02020603050405020304" pitchFamily="18" charset="0"/>
            </a:endParaRPr>
          </a:p>
        </p:txBody>
      </p:sp>
      <p:pic>
        <p:nvPicPr>
          <p:cNvPr id="55302" name="Picture 4" descr="H:\cs319\PPSlides\images\relalg1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133601"/>
            <a:ext cx="85725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973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4294967295"/>
          </p:nvPr>
        </p:nvSpPr>
        <p:spPr/>
        <p:txBody>
          <a:bodyPr/>
          <a:lstStyle/>
          <a:p>
            <a:pPr>
              <a:defRPr/>
            </a:pPr>
            <a:fld id="{F8292E91-8FEE-4B57-A567-447DFA4E7F2C}" type="datetime1">
              <a:rPr lang="en-US"/>
              <a:pPr>
                <a:defRPr/>
              </a:pPr>
              <a:t>7/23/2018</a:t>
            </a:fld>
            <a:endParaRPr lang="en-US"/>
          </a:p>
        </p:txBody>
      </p:sp>
      <p:sp>
        <p:nvSpPr>
          <p:cNvPr id="5" name="Footer Placeholder 2"/>
          <p:cNvSpPr>
            <a:spLocks noGrp="1"/>
          </p:cNvSpPr>
          <p:nvPr>
            <p:ph type="ftr" sz="quarter" idx="11"/>
          </p:nvPr>
        </p:nvSpPr>
        <p:spPr/>
        <p:txBody>
          <a:bodyPr/>
          <a:lstStyle/>
          <a:p>
            <a:pPr>
              <a:defRPr/>
            </a:pPr>
            <a:r>
              <a:rPr lang="en-US"/>
              <a:t>CS319</a:t>
            </a:r>
          </a:p>
        </p:txBody>
      </p:sp>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AE4B59CA-D03B-4368-B298-92387EDA6DC0}" type="slidenum">
              <a:rPr lang="en-US" altLang="en-US" sz="2400">
                <a:latin typeface="Times New Roman" panose="02020603050405020304" pitchFamily="18" charset="0"/>
              </a:rPr>
              <a:pPr lvl="1">
                <a:spcBef>
                  <a:spcPct val="0"/>
                </a:spcBef>
                <a:buClrTx/>
                <a:buFontTx/>
                <a:buNone/>
              </a:pPr>
              <a:t>9</a:t>
            </a:fld>
            <a:endParaRPr lang="en-US" altLang="en-US" sz="2400">
              <a:latin typeface="Times New Roman" panose="02020603050405020304" pitchFamily="18" charset="0"/>
            </a:endParaRPr>
          </a:p>
        </p:txBody>
      </p:sp>
      <p:sp>
        <p:nvSpPr>
          <p:cNvPr id="56325" name="Rectangle 2"/>
          <p:cNvSpPr>
            <a:spLocks noChangeArrowheads="1"/>
          </p:cNvSpPr>
          <p:nvPr/>
        </p:nvSpPr>
        <p:spPr bwMode="auto">
          <a:xfrm>
            <a:off x="1141411" y="116840"/>
            <a:ext cx="8464869"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b="1" dirty="0">
                <a:solidFill>
                  <a:schemeClr val="tx2">
                    <a:lumMod val="75000"/>
                  </a:schemeClr>
                </a:solidFill>
                <a:latin typeface="Times New Roman" panose="02020603050405020304" pitchFamily="18" charset="0"/>
              </a:rPr>
              <a:t>QUESTION: What will be the resulting table of the following relational algebra expression?</a:t>
            </a:r>
            <a:r>
              <a:rPr lang="en-US" altLang="en-US" sz="2400" dirty="0">
                <a:solidFill>
                  <a:schemeClr val="tx2">
                    <a:lumMod val="75000"/>
                  </a:schemeClr>
                </a:solidFill>
                <a:latin typeface="Times New Roman" panose="02020603050405020304" pitchFamily="18" charset="0"/>
              </a:rPr>
              <a:t> </a:t>
            </a:r>
          </a:p>
          <a:p>
            <a:pPr eaLnBrk="1" hangingPunct="1">
              <a:spcBef>
                <a:spcPct val="0"/>
              </a:spcBef>
              <a:buClrTx/>
              <a:buSzTx/>
              <a:buFontTx/>
              <a:buNone/>
            </a:pPr>
            <a:r>
              <a:rPr lang="en-US" altLang="en-US" sz="2400" b="1" dirty="0">
                <a:latin typeface="Arial" panose="020B0604020202020204" pitchFamily="34" charset="0"/>
                <a:cs typeface="Arial" panose="020B0604020202020204" pitchFamily="34" charset="0"/>
              </a:rPr>
              <a:t>π </a:t>
            </a:r>
            <a:r>
              <a:rPr lang="en-US" altLang="en-US" sz="2400" b="1" baseline="-30000" dirty="0" err="1">
                <a:latin typeface="Arial" panose="020B0604020202020204" pitchFamily="34" charset="0"/>
                <a:cs typeface="Arial" panose="020B0604020202020204" pitchFamily="34" charset="0"/>
              </a:rPr>
              <a:t>LastName</a:t>
            </a:r>
            <a:r>
              <a:rPr lang="en-US" altLang="en-US" sz="2400" b="1" baseline="-30000" dirty="0">
                <a:latin typeface="Arial" panose="020B0604020202020204" pitchFamily="34" charset="0"/>
                <a:cs typeface="Arial" panose="020B0604020202020204" pitchFamily="34" charset="0"/>
              </a:rPr>
              <a:t>, </a:t>
            </a:r>
            <a:r>
              <a:rPr lang="en-US" altLang="en-US" sz="2400" b="1" baseline="-30000" dirty="0" err="1">
                <a:latin typeface="Arial" panose="020B0604020202020204" pitchFamily="34" charset="0"/>
                <a:cs typeface="Arial" panose="020B0604020202020204" pitchFamily="34" charset="0"/>
              </a:rPr>
              <a:t>DeptName</a:t>
            </a:r>
            <a:r>
              <a:rPr lang="en-US" altLang="en-US" sz="2400" b="1" dirty="0">
                <a:latin typeface="Arial" panose="020B0604020202020204" pitchFamily="34" charset="0"/>
                <a:cs typeface="Arial" panose="020B0604020202020204" pitchFamily="34" charset="0"/>
              </a:rPr>
              <a:t> (Employee </a:t>
            </a:r>
            <a:r>
              <a:rPr lang="en-US" altLang="en-US" sz="2400" b="1" dirty="0">
                <a:latin typeface="Arial Unicode MS" pitchFamily="34" charset="-128"/>
                <a:ea typeface="Arial Unicode MS" pitchFamily="34" charset="-128"/>
              </a:rPr>
              <a:t>⋈ </a:t>
            </a:r>
            <a:r>
              <a:rPr lang="en-US" altLang="en-US" sz="2400" b="1" dirty="0">
                <a:latin typeface="Arial" panose="020B0604020202020204" pitchFamily="34" charset="0"/>
                <a:cs typeface="Arial" panose="020B0604020202020204" pitchFamily="34" charset="0"/>
              </a:rPr>
              <a:t>Department)</a:t>
            </a:r>
            <a:endParaRPr lang="en-US" altLang="en-US" sz="2400" dirty="0">
              <a:latin typeface="Times New Roman" panose="02020603050405020304" pitchFamily="18" charset="0"/>
            </a:endParaRPr>
          </a:p>
        </p:txBody>
      </p:sp>
      <p:sp>
        <p:nvSpPr>
          <p:cNvPr id="56326" name="Rectangle 4"/>
          <p:cNvSpPr>
            <a:spLocks noChangeArrowheads="1"/>
          </p:cNvSpPr>
          <p:nvPr/>
        </p:nvSpPr>
        <p:spPr bwMode="auto">
          <a:xfrm>
            <a:off x="1190465" y="4450081"/>
            <a:ext cx="83667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400" b="1" dirty="0">
                <a:solidFill>
                  <a:schemeClr val="tx2">
                    <a:lumMod val="75000"/>
                  </a:schemeClr>
                </a:solidFill>
                <a:latin typeface="Times New Roman" panose="02020603050405020304" pitchFamily="18" charset="0"/>
              </a:rPr>
              <a:t>QUESTION: What does the above result represent in English?</a:t>
            </a:r>
          </a:p>
        </p:txBody>
      </p:sp>
      <p:pic>
        <p:nvPicPr>
          <p:cNvPr id="3" name="Picture 2"/>
          <p:cNvPicPr>
            <a:picLocks noChangeAspect="1"/>
          </p:cNvPicPr>
          <p:nvPr/>
        </p:nvPicPr>
        <p:blipFill rotWithShape="1">
          <a:blip r:embed="rId2"/>
          <a:srcRect t="42039" r="16402"/>
          <a:stretch/>
        </p:blipFill>
        <p:spPr>
          <a:xfrm>
            <a:off x="524629" y="1379538"/>
            <a:ext cx="7105531" cy="3007994"/>
          </a:xfrm>
          <a:prstGeom prst="rect">
            <a:avLst/>
          </a:prstGeom>
        </p:spPr>
      </p:pic>
      <p:pic>
        <p:nvPicPr>
          <p:cNvPr id="6" name="Picture 5"/>
          <p:cNvPicPr>
            <a:picLocks noChangeAspect="1"/>
          </p:cNvPicPr>
          <p:nvPr/>
        </p:nvPicPr>
        <p:blipFill>
          <a:blip r:embed="rId3"/>
          <a:stretch>
            <a:fillRect/>
          </a:stretch>
        </p:blipFill>
        <p:spPr>
          <a:xfrm>
            <a:off x="7794587" y="1316990"/>
            <a:ext cx="4466667" cy="2200000"/>
          </a:xfrm>
          <a:prstGeom prst="rect">
            <a:avLst/>
          </a:prstGeom>
        </p:spPr>
      </p:pic>
      <p:sp>
        <p:nvSpPr>
          <p:cNvPr id="7" name="TextBox 6"/>
          <p:cNvSpPr txBox="1"/>
          <p:nvPr/>
        </p:nvSpPr>
        <p:spPr>
          <a:xfrm>
            <a:off x="1141411" y="4943562"/>
            <a:ext cx="8321040" cy="830997"/>
          </a:xfrm>
          <a:prstGeom prst="rect">
            <a:avLst/>
          </a:prstGeom>
          <a:noFill/>
        </p:spPr>
        <p:txBody>
          <a:bodyPr wrap="square" rtlCol="0">
            <a:spAutoFit/>
          </a:bodyPr>
          <a:lstStyle/>
          <a:p>
            <a:r>
              <a:rPr lang="en-US" sz="2400" b="1" dirty="0" smtClean="0"/>
              <a:t>ANSWER: Show me all the Employee’s last names and the name of the Department that they have been assigned to. </a:t>
            </a:r>
            <a:endParaRPr lang="en-US" sz="2400" b="1" dirty="0"/>
          </a:p>
        </p:txBody>
      </p:sp>
    </p:spTree>
    <p:extLst>
      <p:ext uri="{BB962C8B-B14F-4D97-AF65-F5344CB8AC3E}">
        <p14:creationId xmlns:p14="http://schemas.microsoft.com/office/powerpoint/2010/main" val="108717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6326"/>
                                        </p:tgtEl>
                                        <p:attrNameLst>
                                          <p:attrName>style.visibility</p:attrName>
                                        </p:attrNameLst>
                                      </p:cBhvr>
                                      <p:to>
                                        <p:strVal val="visible"/>
                                      </p:to>
                                    </p:set>
                                    <p:animEffect transition="in" filter="barn(inVertical)">
                                      <p:cBhvr>
                                        <p:cTn id="13" dur="500"/>
                                        <p:tgtEl>
                                          <p:spTgt spid="5632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21641</TotalTime>
  <Words>1127</Words>
  <Application>Microsoft Office PowerPoint</Application>
  <PresentationFormat>Widescreen</PresentationFormat>
  <Paragraphs>370</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 Unicode MS</vt:lpstr>
      <vt:lpstr>Arial</vt:lpstr>
      <vt:lpstr>Calibri</vt:lpstr>
      <vt:lpstr>Gill Sans MT</vt:lpstr>
      <vt:lpstr>Helvetica</vt:lpstr>
      <vt:lpstr>Symbol</vt:lpstr>
      <vt:lpstr>Times New Roman</vt:lpstr>
      <vt:lpstr>Trebuchet MS</vt:lpstr>
      <vt:lpstr>Tw Cen MT</vt:lpstr>
      <vt:lpstr>Wingdings</vt:lpstr>
      <vt:lpstr>Wingdings 2</vt:lpstr>
      <vt:lpstr>Circuit</vt:lpstr>
      <vt:lpstr>Week 4</vt:lpstr>
      <vt:lpstr>Student Objectives</vt:lpstr>
      <vt:lpstr>JOIN</vt:lpstr>
      <vt:lpstr>MORE ON Joins</vt:lpstr>
      <vt:lpstr>Natural Join More Info:</vt:lpstr>
      <vt:lpstr>PowerPoint Presentation</vt:lpstr>
      <vt:lpstr>More realistic Examples of Joins:</vt:lpstr>
      <vt:lpstr>PowerPoint Presentation</vt:lpstr>
      <vt:lpstr>PowerPoint Presentation</vt:lpstr>
      <vt:lpstr>PowerPoint Presentation</vt:lpstr>
      <vt:lpstr>PowerPoint Presentation</vt:lpstr>
      <vt:lpstr>PowerPoint Presentation</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265</cp:revision>
  <dcterms:created xsi:type="dcterms:W3CDTF">2018-03-21T22:41:40Z</dcterms:created>
  <dcterms:modified xsi:type="dcterms:W3CDTF">2018-07-24T19:03:22Z</dcterms:modified>
</cp:coreProperties>
</file>