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7" r:id="rId2"/>
    <p:sldId id="265" r:id="rId3"/>
    <p:sldId id="430" r:id="rId4"/>
    <p:sldId id="447" r:id="rId5"/>
    <p:sldId id="444" r:id="rId6"/>
    <p:sldId id="445" r:id="rId7"/>
    <p:sldId id="446" r:id="rId8"/>
    <p:sldId id="44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705976" cy="1655762"/>
          </a:xfrm>
        </p:spPr>
        <p:txBody>
          <a:bodyPr/>
          <a:lstStyle/>
          <a:p>
            <a:r>
              <a:rPr lang="en-US" dirty="0" smtClean="0"/>
              <a:t>THE relational algebra Binary operation of Outer Joins (FULL, RIGHT AND LEFT)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Identify the symbols for FULL, LEFT and RIGHT outer joins.</a:t>
            </a:r>
          </a:p>
          <a:p>
            <a:pPr lvl="1"/>
            <a:r>
              <a:rPr lang="en-US" dirty="0" smtClean="0"/>
              <a:t>Write a relational algebra expression that uses OUTER JOINS given two tables based on a given query.</a:t>
            </a:r>
          </a:p>
          <a:p>
            <a:pPr lvl="1"/>
            <a:r>
              <a:rPr lang="en-US" dirty="0" smtClean="0"/>
              <a:t>Given 2 tables and an OUTER JOIN relational algebra expression, show the new table that would be returned once the expression is performed.</a:t>
            </a:r>
            <a:endParaRPr lang="en-US" dirty="0"/>
          </a:p>
          <a:p>
            <a:pPr lvl="1"/>
            <a:r>
              <a:rPr lang="en-US" dirty="0" smtClean="0"/>
              <a:t>Given an OUTER JOIN relational algebra expression and two tables, explain in simple English what query is answered by the expression.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127" y="-86202"/>
            <a:ext cx="9905998" cy="983774"/>
          </a:xfrm>
        </p:spPr>
        <p:txBody>
          <a:bodyPr/>
          <a:lstStyle/>
          <a:p>
            <a:r>
              <a:rPr lang="en-US" dirty="0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951" y="510416"/>
            <a:ext cx="11213603" cy="1294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full outer join is similar to a join except that it includes all the rows from both tables even if they don’t have a matching value in the column that you are joining.  If there is no match, put nulls in the columns from the other table.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4444" y="6450715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15413" y="6450715"/>
            <a:ext cx="1314131" cy="34713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86472"/>
              </p:ext>
            </p:extLst>
          </p:nvPr>
        </p:nvGraphicFramePr>
        <p:xfrm>
          <a:off x="4958945" y="3451210"/>
          <a:ext cx="45073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85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126434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697791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608075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  <a:gridCol w="679456">
                  <a:extLst>
                    <a:ext uri="{9D8B030D-6E8A-4147-A177-3AD203B41FA5}">
                      <a16:colId xmlns:a16="http://schemas.microsoft.com/office/drawing/2014/main" val="1386160827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46482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2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1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2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07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27377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2438"/>
              </p:ext>
            </p:extLst>
          </p:nvPr>
        </p:nvGraphicFramePr>
        <p:xfrm>
          <a:off x="9351845" y="1449103"/>
          <a:ext cx="26737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89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830139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0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7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765653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9000185" y="1131595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Table2</a:t>
            </a:r>
            <a:endParaRPr lang="en-US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06939"/>
              </p:ext>
            </p:extLst>
          </p:nvPr>
        </p:nvGraphicFramePr>
        <p:xfrm>
          <a:off x="5596842" y="1778739"/>
          <a:ext cx="33793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26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933554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857105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071724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473129" y="1408112"/>
            <a:ext cx="144489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26434" y="3435513"/>
            <a:ext cx="436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 FOR Table1             </a:t>
            </a:r>
            <a:r>
              <a:rPr lang="en-US" b="1" baseline="-25000" dirty="0" smtClean="0">
                <a:ea typeface="Arial Unicode MS" pitchFamily="34" charset="-128"/>
              </a:rPr>
              <a:t>D</a:t>
            </a:r>
            <a:r>
              <a:rPr lang="en-US" altLang="en-US" b="1" baseline="-25000" dirty="0" smtClean="0">
                <a:latin typeface="Arial Unicode MS" pitchFamily="34" charset="-128"/>
                <a:ea typeface="Arial Unicode MS" pitchFamily="34" charset="-128"/>
              </a:rPr>
              <a:t>=G</a:t>
            </a:r>
            <a:r>
              <a:rPr lang="en-US" b="1" baseline="-25000" dirty="0" smtClean="0"/>
              <a:t> </a:t>
            </a:r>
            <a:r>
              <a:rPr lang="en-US" b="1" dirty="0" smtClean="0"/>
              <a:t>Table2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1118201" y="1727133"/>
            <a:ext cx="109741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Table1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     </a:t>
            </a:r>
            <a:r>
              <a:rPr lang="en-US" altLang="en-US" sz="28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Table2   (outer natural </a:t>
            </a:r>
            <a:r>
              <a:rPr lang="en-US" altLang="en-US" sz="2800" b="1" dirty="0">
                <a:solidFill>
                  <a:srgbClr val="FFCC00"/>
                </a:solidFill>
                <a:latin typeface="Arial" panose="020B0604020202020204" pitchFamily="34" charset="0"/>
              </a:rPr>
              <a:t>join)</a:t>
            </a:r>
            <a:br>
              <a:rPr lang="en-US" altLang="en-US" sz="2800" b="1" dirty="0">
                <a:solidFill>
                  <a:srgbClr val="FFCC00"/>
                </a:solidFill>
                <a:latin typeface="Arial" panose="020B0604020202020204" pitchFamily="34" charset="0"/>
              </a:rPr>
            </a:br>
            <a:r>
              <a:rPr lang="en-US" altLang="en-US" sz="28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Table1</a:t>
            </a:r>
            <a:r>
              <a:rPr lang="en-US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           </a:t>
            </a:r>
            <a:r>
              <a:rPr lang="en-US" altLang="en-US" sz="2800" baseline="-25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columnnametable1=columnnametable2</a:t>
            </a:r>
            <a:r>
              <a:rPr lang="en-US" altLang="en-US" sz="28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Table2   (outer </a:t>
            </a:r>
            <a:r>
              <a:rPr lang="en-US" altLang="en-US" sz="2800" b="1" dirty="0" err="1" smtClean="0">
                <a:solidFill>
                  <a:srgbClr val="FFCC00"/>
                </a:solidFill>
                <a:latin typeface="Arial" panose="020B0604020202020204" pitchFamily="34" charset="0"/>
              </a:rPr>
              <a:t>equi</a:t>
            </a:r>
            <a:r>
              <a:rPr lang="en-US" altLang="en-US" sz="28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FFCC00"/>
                </a:solidFill>
                <a:latin typeface="Arial" panose="020B0604020202020204" pitchFamily="34" charset="0"/>
              </a:rPr>
              <a:t>join)</a:t>
            </a:r>
            <a:endParaRPr lang="en-US" sz="2800" dirty="0"/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2305396" y="1801381"/>
            <a:ext cx="1066800" cy="315913"/>
            <a:chOff x="816" y="2825"/>
            <a:chExt cx="672" cy="199"/>
          </a:xfrm>
        </p:grpSpPr>
        <p:grpSp>
          <p:nvGrpSpPr>
            <p:cNvPr id="30" name="Group 5"/>
            <p:cNvGrpSpPr>
              <a:grpSpLocks/>
            </p:cNvGrpSpPr>
            <p:nvPr/>
          </p:nvGrpSpPr>
          <p:grpSpPr bwMode="auto">
            <a:xfrm flipH="1">
              <a:off x="816" y="2825"/>
              <a:ext cx="479" cy="199"/>
              <a:chOff x="1249" y="2681"/>
              <a:chExt cx="479" cy="199"/>
            </a:xfrm>
          </p:grpSpPr>
          <p:grpSp>
            <p:nvGrpSpPr>
              <p:cNvPr id="33" name="Group 6"/>
              <p:cNvGrpSpPr>
                <a:grpSpLocks/>
              </p:cNvGrpSpPr>
              <p:nvPr/>
            </p:nvGrpSpPr>
            <p:grpSpPr bwMode="auto">
              <a:xfrm>
                <a:off x="1249" y="2681"/>
                <a:ext cx="289" cy="199"/>
                <a:chOff x="1727" y="3106"/>
                <a:chExt cx="577" cy="398"/>
              </a:xfrm>
            </p:grpSpPr>
            <p:sp>
              <p:nvSpPr>
                <p:cNvPr id="36" name="AutoShape 7"/>
                <p:cNvSpPr>
                  <a:spLocks noChangeArrowheads="1"/>
                </p:cNvSpPr>
                <p:nvPr/>
              </p:nvSpPr>
              <p:spPr bwMode="auto">
                <a:xfrm rot="-5400000">
                  <a:off x="1968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AutoShape 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0" y="3153"/>
                  <a:ext cx="382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0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12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1296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2305396" y="2272878"/>
            <a:ext cx="1066800" cy="315913"/>
            <a:chOff x="816" y="2825"/>
            <a:chExt cx="672" cy="199"/>
          </a:xfrm>
        </p:grpSpPr>
        <p:grpSp>
          <p:nvGrpSpPr>
            <p:cNvPr id="39" name="Group 5"/>
            <p:cNvGrpSpPr>
              <a:grpSpLocks/>
            </p:cNvGrpSpPr>
            <p:nvPr/>
          </p:nvGrpSpPr>
          <p:grpSpPr bwMode="auto">
            <a:xfrm flipH="1">
              <a:off x="816" y="2825"/>
              <a:ext cx="479" cy="199"/>
              <a:chOff x="1249" y="2681"/>
              <a:chExt cx="479" cy="199"/>
            </a:xfrm>
          </p:grpSpPr>
          <p:grpSp>
            <p:nvGrpSpPr>
              <p:cNvPr id="42" name="Group 6"/>
              <p:cNvGrpSpPr>
                <a:grpSpLocks/>
              </p:cNvGrpSpPr>
              <p:nvPr/>
            </p:nvGrpSpPr>
            <p:grpSpPr bwMode="auto">
              <a:xfrm>
                <a:off x="1249" y="2681"/>
                <a:ext cx="289" cy="199"/>
                <a:chOff x="1727" y="3106"/>
                <a:chExt cx="577" cy="398"/>
              </a:xfrm>
            </p:grpSpPr>
            <p:sp>
              <p:nvSpPr>
                <p:cNvPr id="45" name="AutoShape 7"/>
                <p:cNvSpPr>
                  <a:spLocks noChangeArrowheads="1"/>
                </p:cNvSpPr>
                <p:nvPr/>
              </p:nvSpPr>
              <p:spPr bwMode="auto">
                <a:xfrm rot="-5400000">
                  <a:off x="1968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AutoShape 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0" y="3153"/>
                  <a:ext cx="382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9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0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12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1296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49232" y="2943881"/>
            <a:ext cx="406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 FOR Table1             Table2</a:t>
            </a:r>
            <a:endParaRPr lang="en-US" b="1" dirty="0"/>
          </a:p>
        </p:txBody>
      </p:sp>
      <p:grpSp>
        <p:nvGrpSpPr>
          <p:cNvPr id="57" name="Group 4"/>
          <p:cNvGrpSpPr>
            <a:grpSpLocks/>
          </p:cNvGrpSpPr>
          <p:nvPr/>
        </p:nvGrpSpPr>
        <p:grpSpPr bwMode="auto">
          <a:xfrm>
            <a:off x="2585411" y="3492622"/>
            <a:ext cx="928527" cy="282284"/>
            <a:chOff x="816" y="2825"/>
            <a:chExt cx="672" cy="199"/>
          </a:xfrm>
        </p:grpSpPr>
        <p:grpSp>
          <p:nvGrpSpPr>
            <p:cNvPr id="58" name="Group 5"/>
            <p:cNvGrpSpPr>
              <a:grpSpLocks/>
            </p:cNvGrpSpPr>
            <p:nvPr/>
          </p:nvGrpSpPr>
          <p:grpSpPr bwMode="auto">
            <a:xfrm flipH="1">
              <a:off x="816" y="2825"/>
              <a:ext cx="479" cy="199"/>
              <a:chOff x="1249" y="2681"/>
              <a:chExt cx="479" cy="199"/>
            </a:xfrm>
          </p:grpSpPr>
          <p:grpSp>
            <p:nvGrpSpPr>
              <p:cNvPr id="61" name="Group 6"/>
              <p:cNvGrpSpPr>
                <a:grpSpLocks/>
              </p:cNvGrpSpPr>
              <p:nvPr/>
            </p:nvGrpSpPr>
            <p:grpSpPr bwMode="auto">
              <a:xfrm>
                <a:off x="1249" y="2681"/>
                <a:ext cx="289" cy="199"/>
                <a:chOff x="1727" y="3106"/>
                <a:chExt cx="577" cy="398"/>
              </a:xfrm>
            </p:grpSpPr>
            <p:sp>
              <p:nvSpPr>
                <p:cNvPr id="64" name="AutoShape 7"/>
                <p:cNvSpPr>
                  <a:spLocks noChangeArrowheads="1"/>
                </p:cNvSpPr>
                <p:nvPr/>
              </p:nvSpPr>
              <p:spPr bwMode="auto">
                <a:xfrm rot="-5400000">
                  <a:off x="1968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" name="AutoShape 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0" y="3153"/>
                  <a:ext cx="382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" name="Line 9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12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1296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2520021" y="2984166"/>
            <a:ext cx="928527" cy="282284"/>
            <a:chOff x="816" y="2825"/>
            <a:chExt cx="672" cy="199"/>
          </a:xfrm>
        </p:grpSpPr>
        <p:grpSp>
          <p:nvGrpSpPr>
            <p:cNvPr id="67" name="Group 5"/>
            <p:cNvGrpSpPr>
              <a:grpSpLocks/>
            </p:cNvGrpSpPr>
            <p:nvPr/>
          </p:nvGrpSpPr>
          <p:grpSpPr bwMode="auto">
            <a:xfrm flipH="1">
              <a:off x="816" y="2825"/>
              <a:ext cx="479" cy="199"/>
              <a:chOff x="1249" y="2681"/>
              <a:chExt cx="479" cy="199"/>
            </a:xfrm>
          </p:grpSpPr>
          <p:grpSp>
            <p:nvGrpSpPr>
              <p:cNvPr id="70" name="Group 6"/>
              <p:cNvGrpSpPr>
                <a:grpSpLocks/>
              </p:cNvGrpSpPr>
              <p:nvPr/>
            </p:nvGrpSpPr>
            <p:grpSpPr bwMode="auto">
              <a:xfrm>
                <a:off x="1249" y="2681"/>
                <a:ext cx="289" cy="199"/>
                <a:chOff x="1727" y="3106"/>
                <a:chExt cx="577" cy="398"/>
              </a:xfrm>
            </p:grpSpPr>
            <p:sp>
              <p:nvSpPr>
                <p:cNvPr id="73" name="AutoShape 7"/>
                <p:cNvSpPr>
                  <a:spLocks noChangeArrowheads="1"/>
                </p:cNvSpPr>
                <p:nvPr/>
              </p:nvSpPr>
              <p:spPr bwMode="auto">
                <a:xfrm rot="-5400000">
                  <a:off x="1968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" name="AutoShape 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0" y="3153"/>
                  <a:ext cx="382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12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2"/>
            <p:cNvSpPr>
              <a:spLocks noChangeShapeType="1"/>
            </p:cNvSpPr>
            <p:nvPr/>
          </p:nvSpPr>
          <p:spPr bwMode="auto">
            <a:xfrm>
              <a:off x="1296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86229"/>
              </p:ext>
            </p:extLst>
          </p:nvPr>
        </p:nvGraphicFramePr>
        <p:xfrm>
          <a:off x="4641236" y="3621897"/>
          <a:ext cx="6141828" cy="299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327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084527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632809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  <a:gridCol w="1195248">
                  <a:extLst>
                    <a:ext uri="{9D8B030D-6E8A-4147-A177-3AD203B41FA5}">
                      <a16:colId xmlns:a16="http://schemas.microsoft.com/office/drawing/2014/main" val="2511423547"/>
                    </a:ext>
                  </a:extLst>
                </a:gridCol>
                <a:gridCol w="804568">
                  <a:extLst>
                    <a:ext uri="{9D8B030D-6E8A-4147-A177-3AD203B41FA5}">
                      <a16:colId xmlns:a16="http://schemas.microsoft.com/office/drawing/2014/main" val="1386160827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464825485"/>
                    </a:ext>
                  </a:extLst>
                </a:gridCol>
              </a:tblGrid>
              <a:tr h="400306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Table1.B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Table2.B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2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67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16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1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3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3" grpId="0"/>
      <p:bldP spid="25" grpId="0"/>
      <p:bldP spid="27" grpId="0"/>
      <p:bldP spid="27" grpId="1"/>
      <p:bldP spid="56" grpId="0"/>
      <p:bldP spid="5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56FCA8E-FB1A-4C0C-A3EC-A15DA17E46AE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D7769E2-EF84-44BC-AD46-C0DD5BA7A5D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7840" y="457200"/>
            <a:ext cx="9784080" cy="5943600"/>
          </a:xfrm>
        </p:spPr>
        <p:txBody>
          <a:bodyPr>
            <a:normAutofit lnSpcReduction="10000"/>
          </a:bodyPr>
          <a:lstStyle/>
          <a:p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Full Outer Join</a:t>
            </a: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  </a:t>
            </a:r>
            <a:r>
              <a:rPr lang="en-US" altLang="en-US" sz="2800" dirty="0"/>
              <a:t>R </a:t>
            </a:r>
            <a:r>
              <a:rPr lang="en-US" altLang="en-US" sz="2800" b="1" dirty="0">
                <a:latin typeface="Arial Unicode MS" pitchFamily="34" charset="-128"/>
                <a:ea typeface="Arial Unicode MS" pitchFamily="34" charset="-128"/>
              </a:rPr>
              <a:t>      </a:t>
            </a:r>
            <a:r>
              <a:rPr lang="en-US" altLang="en-US" sz="2800" dirty="0"/>
              <a:t>    S: a join in which tuples from R that do not have </a:t>
            </a:r>
            <a:r>
              <a:rPr lang="en-US" altLang="en-US" sz="2800" dirty="0" smtClean="0"/>
              <a:t>matching (equal) </a:t>
            </a:r>
            <a:r>
              <a:rPr lang="en-US" altLang="en-US" sz="2800" dirty="0"/>
              <a:t>values in the common columns of S still appear and tuples in S that do not have matching values in the common columns of R still appear in the resulting relation (padding the fields with nulls)</a:t>
            </a:r>
          </a:p>
          <a:p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Left Outer Join:</a:t>
            </a: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sz="2800" dirty="0"/>
              <a:t>R 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</a:rPr>
              <a:t>     </a:t>
            </a:r>
            <a:r>
              <a:rPr lang="en-US" altLang="en-US" sz="2800" b="1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800" dirty="0"/>
              <a:t> S : a join in which tuples from R that do not have matching values in the common columns of S still appear in the resulting relation</a:t>
            </a:r>
          </a:p>
          <a:p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Right Outer Join:</a:t>
            </a:r>
            <a:r>
              <a:rPr lang="en-US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sz="2800" dirty="0"/>
              <a:t>R          S:  tuples in S that do not have matching values in the common columns of R still appear in the resulting relation.</a:t>
            </a:r>
          </a:p>
        </p:txBody>
      </p:sp>
      <p:grpSp>
        <p:nvGrpSpPr>
          <p:cNvPr id="53254" name="Group 4"/>
          <p:cNvGrpSpPr>
            <a:grpSpLocks/>
          </p:cNvGrpSpPr>
          <p:nvPr/>
        </p:nvGrpSpPr>
        <p:grpSpPr bwMode="auto">
          <a:xfrm>
            <a:off x="4797425" y="586588"/>
            <a:ext cx="1066800" cy="315913"/>
            <a:chOff x="816" y="2825"/>
            <a:chExt cx="672" cy="199"/>
          </a:xfrm>
        </p:grpSpPr>
        <p:grpSp>
          <p:nvGrpSpPr>
            <p:cNvPr id="53267" name="Group 5"/>
            <p:cNvGrpSpPr>
              <a:grpSpLocks/>
            </p:cNvGrpSpPr>
            <p:nvPr/>
          </p:nvGrpSpPr>
          <p:grpSpPr bwMode="auto">
            <a:xfrm flipH="1">
              <a:off x="816" y="2825"/>
              <a:ext cx="479" cy="199"/>
              <a:chOff x="1249" y="2681"/>
              <a:chExt cx="479" cy="199"/>
            </a:xfrm>
          </p:grpSpPr>
          <p:grpSp>
            <p:nvGrpSpPr>
              <p:cNvPr id="53270" name="Group 6"/>
              <p:cNvGrpSpPr>
                <a:grpSpLocks/>
              </p:cNvGrpSpPr>
              <p:nvPr/>
            </p:nvGrpSpPr>
            <p:grpSpPr bwMode="auto">
              <a:xfrm>
                <a:off x="1249" y="2681"/>
                <a:ext cx="289" cy="199"/>
                <a:chOff x="1727" y="3106"/>
                <a:chExt cx="577" cy="398"/>
              </a:xfrm>
            </p:grpSpPr>
            <p:sp>
              <p:nvSpPr>
                <p:cNvPr id="53273" name="AutoShape 7"/>
                <p:cNvSpPr>
                  <a:spLocks noChangeArrowheads="1"/>
                </p:cNvSpPr>
                <p:nvPr/>
              </p:nvSpPr>
              <p:spPr bwMode="auto">
                <a:xfrm rot="-5400000">
                  <a:off x="1968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274" name="AutoShape 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0" y="3153"/>
                  <a:ext cx="382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271" name="Line 9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72" name="Line 10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268" name="Line 11"/>
            <p:cNvSpPr>
              <a:spLocks noChangeShapeType="1"/>
            </p:cNvSpPr>
            <p:nvPr/>
          </p:nvSpPr>
          <p:spPr bwMode="auto">
            <a:xfrm>
              <a:off x="12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Line 12"/>
            <p:cNvSpPr>
              <a:spLocks noChangeShapeType="1"/>
            </p:cNvSpPr>
            <p:nvPr/>
          </p:nvSpPr>
          <p:spPr bwMode="auto">
            <a:xfrm>
              <a:off x="1296" y="30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55" name="Group 13"/>
          <p:cNvGrpSpPr>
            <a:grpSpLocks/>
          </p:cNvGrpSpPr>
          <p:nvPr/>
        </p:nvGrpSpPr>
        <p:grpSpPr bwMode="auto">
          <a:xfrm>
            <a:off x="5026025" y="4627880"/>
            <a:ext cx="762000" cy="304800"/>
            <a:chOff x="1248" y="2688"/>
            <a:chExt cx="480" cy="192"/>
          </a:xfrm>
        </p:grpSpPr>
        <p:grpSp>
          <p:nvGrpSpPr>
            <p:cNvPr id="53262" name="Group 14"/>
            <p:cNvGrpSpPr>
              <a:grpSpLocks/>
            </p:cNvGrpSpPr>
            <p:nvPr/>
          </p:nvGrpSpPr>
          <p:grpSpPr bwMode="auto">
            <a:xfrm>
              <a:off x="1248" y="2688"/>
              <a:ext cx="288" cy="192"/>
              <a:chOff x="1728" y="3120"/>
              <a:chExt cx="576" cy="384"/>
            </a:xfrm>
          </p:grpSpPr>
          <p:sp>
            <p:nvSpPr>
              <p:cNvPr id="53265" name="AutoShape 15"/>
              <p:cNvSpPr>
                <a:spLocks noChangeArrowheads="1"/>
              </p:cNvSpPr>
              <p:nvPr/>
            </p:nvSpPr>
            <p:spPr bwMode="auto">
              <a:xfrm rot="-5400000">
                <a:off x="1968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6" name="AutoShape 16"/>
              <p:cNvSpPr>
                <a:spLocks noChangeArrowheads="1"/>
              </p:cNvSpPr>
              <p:nvPr/>
            </p:nvSpPr>
            <p:spPr bwMode="auto">
              <a:xfrm rot="5400000" flipH="1">
                <a:off x="1680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63" name="Line 17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Line 18"/>
            <p:cNvSpPr>
              <a:spLocks noChangeShapeType="1"/>
            </p:cNvSpPr>
            <p:nvPr/>
          </p:nvSpPr>
          <p:spPr bwMode="auto">
            <a:xfrm>
              <a:off x="1536" y="26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56" name="Group 19"/>
          <p:cNvGrpSpPr>
            <a:grpSpLocks/>
          </p:cNvGrpSpPr>
          <p:nvPr/>
        </p:nvGrpSpPr>
        <p:grpSpPr bwMode="auto">
          <a:xfrm flipH="1">
            <a:off x="4645025" y="3082532"/>
            <a:ext cx="762000" cy="304800"/>
            <a:chOff x="1248" y="2688"/>
            <a:chExt cx="480" cy="192"/>
          </a:xfrm>
        </p:grpSpPr>
        <p:grpSp>
          <p:nvGrpSpPr>
            <p:cNvPr id="53257" name="Group 20"/>
            <p:cNvGrpSpPr>
              <a:grpSpLocks/>
            </p:cNvGrpSpPr>
            <p:nvPr/>
          </p:nvGrpSpPr>
          <p:grpSpPr bwMode="auto">
            <a:xfrm>
              <a:off x="1248" y="2688"/>
              <a:ext cx="288" cy="192"/>
              <a:chOff x="1728" y="3120"/>
              <a:chExt cx="576" cy="384"/>
            </a:xfrm>
          </p:grpSpPr>
          <p:sp>
            <p:nvSpPr>
              <p:cNvPr id="53260" name="AutoShape 21"/>
              <p:cNvSpPr>
                <a:spLocks noChangeArrowheads="1"/>
              </p:cNvSpPr>
              <p:nvPr/>
            </p:nvSpPr>
            <p:spPr bwMode="auto">
              <a:xfrm rot="-5400000">
                <a:off x="1968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1" name="AutoShape 22"/>
              <p:cNvSpPr>
                <a:spLocks noChangeArrowheads="1"/>
              </p:cNvSpPr>
              <p:nvPr/>
            </p:nvSpPr>
            <p:spPr bwMode="auto">
              <a:xfrm rot="5400000" flipH="1">
                <a:off x="1680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58" name="Line 23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24"/>
            <p:cNvSpPr>
              <a:spLocks noChangeShapeType="1"/>
            </p:cNvSpPr>
            <p:nvPr/>
          </p:nvSpPr>
          <p:spPr bwMode="auto">
            <a:xfrm>
              <a:off x="1536" y="26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02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FA6C1A26-FB3E-4BE2-93E3-C2C1DE3C8DBE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7495D5C-CD39-4D61-8673-0618043D16A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2667000" y="228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Example: Outer Join</a:t>
            </a: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2743200" y="2819400"/>
            <a:ext cx="812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will the following expression result in?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r>
              <a:rPr lang="en-US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Table2</a:t>
            </a:r>
            <a:endParaRPr lang="en-US" alt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3495" name="Picture 4" descr="H:\cs319\PPSlides\images\relalg2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40465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496" name="Group 14"/>
          <p:cNvGrpSpPr>
            <a:grpSpLocks/>
          </p:cNvGrpSpPr>
          <p:nvPr/>
        </p:nvGrpSpPr>
        <p:grpSpPr bwMode="auto">
          <a:xfrm>
            <a:off x="3840480" y="3497263"/>
            <a:ext cx="1066800" cy="304800"/>
            <a:chOff x="816" y="2832"/>
            <a:chExt cx="672" cy="192"/>
          </a:xfrm>
        </p:grpSpPr>
        <p:grpSp>
          <p:nvGrpSpPr>
            <p:cNvPr id="63499" name="Group 15"/>
            <p:cNvGrpSpPr>
              <a:grpSpLocks/>
            </p:cNvGrpSpPr>
            <p:nvPr/>
          </p:nvGrpSpPr>
          <p:grpSpPr bwMode="auto">
            <a:xfrm flipH="1">
              <a:off x="816" y="2832"/>
              <a:ext cx="480" cy="192"/>
              <a:chOff x="1248" y="2688"/>
              <a:chExt cx="480" cy="192"/>
            </a:xfrm>
          </p:grpSpPr>
          <p:grpSp>
            <p:nvGrpSpPr>
              <p:cNvPr id="63502" name="Group 16"/>
              <p:cNvGrpSpPr>
                <a:grpSpLocks/>
              </p:cNvGrpSpPr>
              <p:nvPr/>
            </p:nvGrpSpPr>
            <p:grpSpPr bwMode="auto">
              <a:xfrm>
                <a:off x="1248" y="2688"/>
                <a:ext cx="288" cy="192"/>
                <a:chOff x="1728" y="3120"/>
                <a:chExt cx="576" cy="384"/>
              </a:xfrm>
            </p:grpSpPr>
            <p:sp>
              <p:nvSpPr>
                <p:cNvPr id="63505" name="AutoShape 17"/>
                <p:cNvSpPr>
                  <a:spLocks noChangeArrowheads="1"/>
                </p:cNvSpPr>
                <p:nvPr/>
              </p:nvSpPr>
              <p:spPr bwMode="auto">
                <a:xfrm rot="-5400000">
                  <a:off x="1968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3506" name="AutoShape 18"/>
                <p:cNvSpPr>
                  <a:spLocks noChangeArrowheads="1"/>
                </p:cNvSpPr>
                <p:nvPr/>
              </p:nvSpPr>
              <p:spPr bwMode="auto">
                <a:xfrm rot="5400000" flipH="1">
                  <a:off x="1680" y="3168"/>
                  <a:ext cx="384" cy="288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ts val="6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Char char=""/>
                    <a:defRPr sz="32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spcBef>
                      <a:spcPts val="550"/>
                    </a:spcBef>
                    <a:buClr>
                      <a:schemeClr val="accent1"/>
                    </a:buClr>
                    <a:buFont typeface="Verdana" panose="020B0604030504040204" pitchFamily="34" charset="0"/>
                    <a:buChar char="◦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Font typeface="Wingdings 2" panose="05020102010507070707" pitchFamily="18" charset="2"/>
                    <a:buChar char="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C32D2E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84AA33"/>
                    </a:buClr>
                    <a:buFont typeface="Wingdings 2" panose="05020102010507070707" pitchFamily="18" charset="2"/>
                    <a:buChar char="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3503" name="Line 19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4" name="Line 20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00" name="Line 21"/>
            <p:cNvSpPr>
              <a:spLocks noChangeShapeType="1"/>
            </p:cNvSpPr>
            <p:nvPr/>
          </p:nvSpPr>
          <p:spPr bwMode="auto">
            <a:xfrm>
              <a:off x="1296" y="2832"/>
              <a:ext cx="1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Line 22"/>
            <p:cNvSpPr>
              <a:spLocks noChangeShapeType="1"/>
            </p:cNvSpPr>
            <p:nvPr/>
          </p:nvSpPr>
          <p:spPr bwMode="auto">
            <a:xfrm>
              <a:off x="1296" y="3024"/>
              <a:ext cx="1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349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520" y="4072275"/>
            <a:ext cx="52578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00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60BF59B3-675B-4F5C-B39A-A3690F95FC90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E44A4705-7B29-43B8-94C3-05586D53E5E2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4517" name="Text Box 1026"/>
          <p:cNvSpPr txBox="1">
            <a:spLocks noChangeArrowheads="1"/>
          </p:cNvSpPr>
          <p:nvPr/>
        </p:nvSpPr>
        <p:spPr bwMode="auto">
          <a:xfrm>
            <a:off x="2423160" y="457199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Example: Left Outer Join</a:t>
            </a:r>
          </a:p>
        </p:txBody>
      </p:sp>
      <p:sp>
        <p:nvSpPr>
          <p:cNvPr id="64518" name="Rectangle 1027"/>
          <p:cNvSpPr>
            <a:spLocks noChangeArrowheads="1"/>
          </p:cNvSpPr>
          <p:nvPr/>
        </p:nvSpPr>
        <p:spPr bwMode="auto">
          <a:xfrm>
            <a:off x="4114800" y="990600"/>
            <a:ext cx="5257800" cy="221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1142640" tIns="914112" rIns="1142640" bIns="914112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64519" name="Picture 1028" descr="H:\cs319\PPSlides\images\relalg2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209801"/>
            <a:ext cx="65833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20" name="Group 1029"/>
          <p:cNvGrpSpPr>
            <a:grpSpLocks/>
          </p:cNvGrpSpPr>
          <p:nvPr/>
        </p:nvGrpSpPr>
        <p:grpSpPr bwMode="auto">
          <a:xfrm flipH="1">
            <a:off x="7467600" y="1524000"/>
            <a:ext cx="762000" cy="304800"/>
            <a:chOff x="1248" y="2688"/>
            <a:chExt cx="480" cy="192"/>
          </a:xfrm>
        </p:grpSpPr>
        <p:grpSp>
          <p:nvGrpSpPr>
            <p:cNvPr id="64527" name="Group 1030"/>
            <p:cNvGrpSpPr>
              <a:grpSpLocks/>
            </p:cNvGrpSpPr>
            <p:nvPr/>
          </p:nvGrpSpPr>
          <p:grpSpPr bwMode="auto">
            <a:xfrm>
              <a:off x="1248" y="2688"/>
              <a:ext cx="288" cy="192"/>
              <a:chOff x="1728" y="3120"/>
              <a:chExt cx="576" cy="384"/>
            </a:xfrm>
          </p:grpSpPr>
          <p:sp>
            <p:nvSpPr>
              <p:cNvPr id="64530" name="AutoShape 1031"/>
              <p:cNvSpPr>
                <a:spLocks noChangeArrowheads="1"/>
              </p:cNvSpPr>
              <p:nvPr/>
            </p:nvSpPr>
            <p:spPr bwMode="auto">
              <a:xfrm rot="-5400000">
                <a:off x="1968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31" name="AutoShape 1032"/>
              <p:cNvSpPr>
                <a:spLocks noChangeArrowheads="1"/>
              </p:cNvSpPr>
              <p:nvPr/>
            </p:nvSpPr>
            <p:spPr bwMode="auto">
              <a:xfrm rot="5400000" flipH="1">
                <a:off x="1680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528" name="Line 1033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1034"/>
            <p:cNvSpPr>
              <a:spLocks noChangeShapeType="1"/>
            </p:cNvSpPr>
            <p:nvPr/>
          </p:nvSpPr>
          <p:spPr bwMode="auto">
            <a:xfrm>
              <a:off x="1536" y="26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1" name="Text Box 1035"/>
          <p:cNvSpPr txBox="1">
            <a:spLocks noChangeArrowheads="1"/>
          </p:cNvSpPr>
          <p:nvPr/>
        </p:nvSpPr>
        <p:spPr bwMode="auto">
          <a:xfrm>
            <a:off x="2438400" y="1447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Table 1</a:t>
            </a:r>
          </a:p>
        </p:txBody>
      </p:sp>
      <p:sp>
        <p:nvSpPr>
          <p:cNvPr id="64522" name="Text Box 1036"/>
          <p:cNvSpPr txBox="1">
            <a:spLocks noChangeArrowheads="1"/>
          </p:cNvSpPr>
          <p:nvPr/>
        </p:nvSpPr>
        <p:spPr bwMode="auto">
          <a:xfrm>
            <a:off x="6324600" y="1447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Table1</a:t>
            </a: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400">
                <a:latin typeface="Arial Unicode MS" pitchFamily="34" charset="-128"/>
                <a:ea typeface="Arial Unicode MS" pitchFamily="34" charset="-128"/>
              </a:rPr>
              <a:t>      </a:t>
            </a:r>
            <a:r>
              <a:rPr kumimoji="1"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Table2</a:t>
            </a:r>
          </a:p>
        </p:txBody>
      </p:sp>
      <p:sp>
        <p:nvSpPr>
          <p:cNvPr id="64523" name="Text Box 1037"/>
          <p:cNvSpPr txBox="1">
            <a:spLocks noChangeArrowheads="1"/>
          </p:cNvSpPr>
          <p:nvPr/>
        </p:nvSpPr>
        <p:spPr bwMode="auto">
          <a:xfrm>
            <a:off x="4343400" y="1219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Table 2</a:t>
            </a:r>
          </a:p>
        </p:txBody>
      </p:sp>
      <p:sp>
        <p:nvSpPr>
          <p:cNvPr id="64524" name="Line 1038"/>
          <p:cNvSpPr>
            <a:spLocks noChangeShapeType="1"/>
          </p:cNvSpPr>
          <p:nvPr/>
        </p:nvSpPr>
        <p:spPr bwMode="auto">
          <a:xfrm>
            <a:off x="29718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5" name="Line 1039"/>
          <p:cNvSpPr>
            <a:spLocks noChangeShapeType="1"/>
          </p:cNvSpPr>
          <p:nvPr/>
        </p:nvSpPr>
        <p:spPr bwMode="auto">
          <a:xfrm>
            <a:off x="5181600" y="1600200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6" name="Line 1040"/>
          <p:cNvSpPr>
            <a:spLocks noChangeShapeType="1"/>
          </p:cNvSpPr>
          <p:nvPr/>
        </p:nvSpPr>
        <p:spPr bwMode="auto">
          <a:xfrm>
            <a:off x="7162800" y="19050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CB5086A7-89A0-44C5-8F68-7533B0A01ADB}" type="datetime1">
              <a:rPr lang="en-US"/>
              <a:pPr>
                <a:defRPr/>
              </a:pPr>
              <a:t>7/27/2018</a:t>
            </a:fld>
            <a:endParaRPr lang="en-US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4671" y="6355218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CS319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1111551" y="6370954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90D5A72-3E70-4DFA-BA8D-A4CE3BB7BECE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541" name="Text Box 1026"/>
          <p:cNvSpPr txBox="1">
            <a:spLocks noChangeArrowheads="1"/>
          </p:cNvSpPr>
          <p:nvPr/>
        </p:nvSpPr>
        <p:spPr bwMode="auto">
          <a:xfrm>
            <a:off x="2514600" y="1524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Example: Right Outer Join</a:t>
            </a:r>
          </a:p>
        </p:txBody>
      </p:sp>
      <p:sp>
        <p:nvSpPr>
          <p:cNvPr id="65542" name="Rectangle 1029"/>
          <p:cNvSpPr>
            <a:spLocks noChangeArrowheads="1"/>
          </p:cNvSpPr>
          <p:nvPr/>
        </p:nvSpPr>
        <p:spPr bwMode="auto">
          <a:xfrm>
            <a:off x="4170681" y="1374320"/>
            <a:ext cx="294132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Table1          </a:t>
            </a:r>
            <a:r>
              <a:rPr lang="en-US" altLang="en-US" sz="2400" b="1" dirty="0" smtClean="0">
                <a:latin typeface="Times New Roman" panose="02020603050405020304" pitchFamily="18" charset="0"/>
              </a:rPr>
              <a:t>  Table2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65543" name="Picture 1030" descr="H:\cs319\PPSlides\images\relalg2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17" y="2390098"/>
            <a:ext cx="6308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5" name="Group 1034"/>
          <p:cNvGrpSpPr>
            <a:grpSpLocks/>
          </p:cNvGrpSpPr>
          <p:nvPr/>
        </p:nvGrpSpPr>
        <p:grpSpPr bwMode="auto">
          <a:xfrm>
            <a:off x="5260341" y="1462971"/>
            <a:ext cx="762000" cy="304800"/>
            <a:chOff x="1248" y="2688"/>
            <a:chExt cx="480" cy="192"/>
          </a:xfrm>
        </p:grpSpPr>
        <p:grpSp>
          <p:nvGrpSpPr>
            <p:cNvPr id="65554" name="Group 1035"/>
            <p:cNvGrpSpPr>
              <a:grpSpLocks/>
            </p:cNvGrpSpPr>
            <p:nvPr/>
          </p:nvGrpSpPr>
          <p:grpSpPr bwMode="auto">
            <a:xfrm>
              <a:off x="1248" y="2688"/>
              <a:ext cx="288" cy="192"/>
              <a:chOff x="1728" y="3120"/>
              <a:chExt cx="576" cy="384"/>
            </a:xfrm>
          </p:grpSpPr>
          <p:sp>
            <p:nvSpPr>
              <p:cNvPr id="65557" name="AutoShape 1036"/>
              <p:cNvSpPr>
                <a:spLocks noChangeArrowheads="1"/>
              </p:cNvSpPr>
              <p:nvPr/>
            </p:nvSpPr>
            <p:spPr bwMode="auto">
              <a:xfrm rot="-5400000">
                <a:off x="1968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58" name="AutoShape 1037"/>
              <p:cNvSpPr>
                <a:spLocks noChangeArrowheads="1"/>
              </p:cNvSpPr>
              <p:nvPr/>
            </p:nvSpPr>
            <p:spPr bwMode="auto">
              <a:xfrm rot="5400000" flipH="1">
                <a:off x="1680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5555" name="Line 1038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1039"/>
            <p:cNvSpPr>
              <a:spLocks noChangeShapeType="1"/>
            </p:cNvSpPr>
            <p:nvPr/>
          </p:nvSpPr>
          <p:spPr bwMode="auto">
            <a:xfrm>
              <a:off x="1536" y="26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0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 1033"/>
          <p:cNvSpPr>
            <a:spLocks noChangeArrowheads="1"/>
          </p:cNvSpPr>
          <p:nvPr/>
        </p:nvSpPr>
        <p:spPr bwMode="auto">
          <a:xfrm>
            <a:off x="767080" y="0"/>
            <a:ext cx="88341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Might use an outer join for example in a situation like: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br>
              <a:rPr lang="en-US" altLang="en-US" sz="2400" i="1" dirty="0">
                <a:latin typeface="Times New Roman" panose="02020603050405020304" pitchFamily="18" charset="0"/>
              </a:rPr>
            </a:br>
            <a:r>
              <a:rPr lang="en-US" altLang="en-US" sz="2400" b="1" i="1" dirty="0">
                <a:latin typeface="Times New Roman" panose="02020603050405020304" pitchFamily="18" charset="0"/>
              </a:rPr>
              <a:t>Find the name of all employees and list the department name if they also manage a department</a:t>
            </a:r>
            <a:r>
              <a:rPr lang="en-US" altLang="en-US" sz="24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Write the relational algebra for the above situation</a:t>
            </a:r>
            <a:r>
              <a:rPr lang="en-US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848360" y="1830527"/>
            <a:ext cx="769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TEMP </a:t>
            </a:r>
            <a:r>
              <a:rPr lang="en-US" altLang="en-US" sz="2400" b="1" dirty="0">
                <a:latin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400" b="1" dirty="0">
                <a:latin typeface="Arial" panose="020B0604020202020204" pitchFamily="34" charset="0"/>
              </a:rPr>
              <a:t>Department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sz="2400" b="1" baseline="-25000" dirty="0" err="1" smtClean="0">
                <a:latin typeface="Times New Roman" panose="02020603050405020304" pitchFamily="18" charset="0"/>
              </a:rPr>
              <a:t>ManagerEmplD</a:t>
            </a:r>
            <a:r>
              <a:rPr lang="en-US" altLang="en-US" sz="2400" b="1" baseline="-25000" dirty="0" smtClean="0">
                <a:latin typeface="Times New Roman" panose="02020603050405020304" pitchFamily="18" charset="0"/>
              </a:rPr>
              <a:t>=</a:t>
            </a:r>
            <a:r>
              <a:rPr lang="en-US" altLang="en-US" sz="2400" b="1" baseline="-25000" dirty="0" err="1" smtClean="0">
                <a:latin typeface="Times New Roman" panose="02020603050405020304" pitchFamily="18" charset="0"/>
              </a:rPr>
              <a:t>EmpID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π </a:t>
            </a:r>
            <a:r>
              <a:rPr lang="en-US" altLang="en-US" sz="2400" b="1" baseline="-30000" dirty="0" err="1">
                <a:latin typeface="Arial" panose="020B0604020202020204" pitchFamily="34" charset="0"/>
                <a:cs typeface="Arial" panose="020B0604020202020204" pitchFamily="34" charset="0"/>
              </a:rPr>
              <a:t>FirstName,LastName,DeptName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(TEMP)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322" y="2736991"/>
            <a:ext cx="6605998" cy="4033520"/>
          </a:xfrm>
          <a:prstGeom prst="rect">
            <a:avLst/>
          </a:prstGeom>
        </p:spPr>
      </p:pic>
      <p:grpSp>
        <p:nvGrpSpPr>
          <p:cNvPr id="7" name="Group 1034"/>
          <p:cNvGrpSpPr>
            <a:grpSpLocks/>
          </p:cNvGrpSpPr>
          <p:nvPr/>
        </p:nvGrpSpPr>
        <p:grpSpPr bwMode="auto">
          <a:xfrm>
            <a:off x="3994365" y="1982927"/>
            <a:ext cx="533400" cy="381000"/>
            <a:chOff x="1248" y="2688"/>
            <a:chExt cx="480" cy="192"/>
          </a:xfrm>
        </p:grpSpPr>
        <p:grpSp>
          <p:nvGrpSpPr>
            <p:cNvPr id="8" name="Group 1035"/>
            <p:cNvGrpSpPr>
              <a:grpSpLocks/>
            </p:cNvGrpSpPr>
            <p:nvPr/>
          </p:nvGrpSpPr>
          <p:grpSpPr bwMode="auto">
            <a:xfrm>
              <a:off x="1248" y="2688"/>
              <a:ext cx="288" cy="192"/>
              <a:chOff x="1728" y="3120"/>
              <a:chExt cx="576" cy="384"/>
            </a:xfrm>
          </p:grpSpPr>
          <p:sp>
            <p:nvSpPr>
              <p:cNvPr id="11" name="AutoShape 1036"/>
              <p:cNvSpPr>
                <a:spLocks noChangeArrowheads="1"/>
              </p:cNvSpPr>
              <p:nvPr/>
            </p:nvSpPr>
            <p:spPr bwMode="auto">
              <a:xfrm rot="-5400000">
                <a:off x="1968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AutoShape 1037"/>
              <p:cNvSpPr>
                <a:spLocks noChangeArrowheads="1"/>
              </p:cNvSpPr>
              <p:nvPr/>
            </p:nvSpPr>
            <p:spPr bwMode="auto">
              <a:xfrm rot="5400000" flipH="1">
                <a:off x="1680" y="3168"/>
                <a:ext cx="384" cy="28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anose="020B0604030504040204" pitchFamily="34" charset="0"/>
                  <a:buChar char="◦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32D2E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4AA33"/>
                  </a:buClr>
                  <a:buFont typeface="Wingdings 2" panose="05020102010507070707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" name="Line 1038"/>
            <p:cNvSpPr>
              <a:spLocks noChangeShapeType="1"/>
            </p:cNvSpPr>
            <p:nvPr/>
          </p:nvSpPr>
          <p:spPr bwMode="auto">
            <a:xfrm>
              <a:off x="1536" y="28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039"/>
            <p:cNvSpPr>
              <a:spLocks noChangeShapeType="1"/>
            </p:cNvSpPr>
            <p:nvPr/>
          </p:nvSpPr>
          <p:spPr bwMode="auto">
            <a:xfrm>
              <a:off x="1536" y="26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1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24531</TotalTime>
  <Words>523</Words>
  <Application>Microsoft Office PowerPoint</Application>
  <PresentationFormat>Widescreen</PresentationFormat>
  <Paragraphs>196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Times New Roman</vt:lpstr>
      <vt:lpstr>Trebuchet MS</vt:lpstr>
      <vt:lpstr>Tw Cen MT</vt:lpstr>
      <vt:lpstr>Wingdings</vt:lpstr>
      <vt:lpstr>Circuit</vt:lpstr>
      <vt:lpstr>Week 4</vt:lpstr>
      <vt:lpstr>Student Objectives</vt:lpstr>
      <vt:lpstr>FULL OUTER JOIN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278</cp:revision>
  <dcterms:created xsi:type="dcterms:W3CDTF">2018-03-21T22:41:40Z</dcterms:created>
  <dcterms:modified xsi:type="dcterms:W3CDTF">2018-07-27T17:42:24Z</dcterms:modified>
</cp:coreProperties>
</file>