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67" r:id="rId2"/>
    <p:sldId id="265" r:id="rId3"/>
    <p:sldId id="393" r:id="rId4"/>
    <p:sldId id="400" r:id="rId5"/>
    <p:sldId id="394" r:id="rId6"/>
    <p:sldId id="403" r:id="rId7"/>
    <p:sldId id="402" r:id="rId8"/>
    <p:sldId id="395" r:id="rId9"/>
    <p:sldId id="404" r:id="rId10"/>
    <p:sldId id="396" r:id="rId11"/>
    <p:sldId id="398" r:id="rId12"/>
    <p:sldId id="399" r:id="rId13"/>
    <p:sldId id="397" r:id="rId14"/>
    <p:sldId id="40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67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5963" indent="-274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1725" indent="-219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1463" indent="-219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2788" indent="-219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39988" indent="-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97188" indent="-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4388" indent="-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1588" indent="-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941D41-B6CC-482F-AD49-F43648838D9F}" type="slidenum">
              <a:rPr lang="en-US" altLang="en-US" sz="1300" smtClean="0"/>
              <a:pPr/>
              <a:t>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4325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32518"/>
            <a:ext cx="8791575" cy="1655762"/>
          </a:xfrm>
        </p:spPr>
        <p:txBody>
          <a:bodyPr/>
          <a:lstStyle/>
          <a:p>
            <a:r>
              <a:rPr lang="en-US" dirty="0"/>
              <a:t>THE relational algebra Unary operations of Projection and Selection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DA02F117-8EDE-4FBA-9921-5E4C1D6DA307}" type="datetime1">
              <a:rPr lang="en-US" smtClean="0"/>
              <a:pPr>
                <a:defRPr/>
              </a:pPr>
              <a:t>10/2/2023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CS3319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598A728F-ED78-46F5-9010-5DFE30D3D895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2400"/>
          </a:p>
        </p:txBody>
      </p:sp>
      <p:sp>
        <p:nvSpPr>
          <p:cNvPr id="30725" name="Text Box 2"/>
          <p:cNvSpPr txBox="1">
            <a:spLocks noChangeArrowheads="1"/>
          </p:cNvSpPr>
          <p:nvPr/>
        </p:nvSpPr>
        <p:spPr bwMode="auto">
          <a:xfrm>
            <a:off x="487680" y="230592"/>
            <a:ext cx="895604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Write the expression to find all project information about projects located in Toronto or London:</a:t>
            </a:r>
          </a:p>
        </p:txBody>
      </p:sp>
      <p:sp>
        <p:nvSpPr>
          <p:cNvPr id="30726" name="Text Box 3"/>
          <p:cNvSpPr txBox="1">
            <a:spLocks noChangeArrowheads="1"/>
          </p:cNvSpPr>
          <p:nvPr/>
        </p:nvSpPr>
        <p:spPr bwMode="auto">
          <a:xfrm>
            <a:off x="24881" y="2556466"/>
            <a:ext cx="51059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Write the expression to find all department names:</a:t>
            </a:r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142240" y="4503747"/>
            <a:ext cx="677672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 Write the expression to find the address and first name of male employees: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680720" y="1080258"/>
            <a:ext cx="11236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σ (</a:t>
            </a:r>
            <a:r>
              <a:rPr lang="en-US" altLang="en-US" sz="3200" b="1" baseline="-300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ProjectLocation</a:t>
            </a:r>
            <a:r>
              <a:rPr lang="en-US" altLang="en-US" sz="3200" b="1" baseline="-3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 = ‘Toronto’ or </a:t>
            </a:r>
            <a:r>
              <a:rPr lang="en-US" altLang="en-US" sz="3200" b="1" baseline="-300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ProjectLocation</a:t>
            </a:r>
            <a:r>
              <a:rPr lang="en-US" altLang="en-US" sz="3200" b="1" baseline="-3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 = ‘London’) </a:t>
            </a:r>
            <a:r>
              <a:rPr lang="en-US" alt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(Project)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Picture 4" descr="H:\cs319\PPSlides\images\relalg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1774894"/>
            <a:ext cx="5679440" cy="355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16193" y="3549307"/>
            <a:ext cx="4049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n-US" alt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baseline="-300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DeptName</a:t>
            </a:r>
            <a:r>
              <a:rPr lang="en-US" altLang="en-US" sz="2800" b="1" baseline="-3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(Department)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1411" y="5423867"/>
            <a:ext cx="11236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n-US" alt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b="1" baseline="-300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Address,FirstName</a:t>
            </a:r>
            <a:r>
              <a:rPr lang="en-US" alt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( σ </a:t>
            </a:r>
            <a:r>
              <a:rPr lang="en-US" altLang="en-US" sz="3200" b="1" baseline="-3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(Sex=‘M’) </a:t>
            </a:r>
            <a:r>
              <a:rPr lang="en-US" alt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(Employee))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72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05840" y="-119381"/>
            <a:ext cx="1025144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Sequence of Operations</a:t>
            </a:r>
          </a:p>
        </p:txBody>
      </p:sp>
      <p:sp>
        <p:nvSpPr>
          <p:cNvPr id="32771" name="Content Placeholder 5"/>
          <p:cNvSpPr>
            <a:spLocks noGrp="1"/>
          </p:cNvSpPr>
          <p:nvPr>
            <p:ph idx="1"/>
          </p:nvPr>
        </p:nvSpPr>
        <p:spPr>
          <a:xfrm>
            <a:off x="1005840" y="589280"/>
            <a:ext cx="10678160" cy="2209800"/>
          </a:xfrm>
        </p:spPr>
        <p:txBody>
          <a:bodyPr/>
          <a:lstStyle/>
          <a:p>
            <a:r>
              <a:rPr lang="en-US" altLang="en-US" dirty="0"/>
              <a:t>Building Temporary Tables</a:t>
            </a:r>
          </a:p>
          <a:p>
            <a:pPr lvl="1"/>
            <a:r>
              <a:rPr lang="en-US" altLang="en-US" dirty="0"/>
              <a:t>Can break a series of operation down into separate operation and temporarily rename resulting relations</a:t>
            </a:r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DA02F117-8EDE-4FBA-9921-5E4C1D6DA307}" type="datetime1">
              <a:rPr lang="en-US" smtClean="0"/>
              <a:pPr>
                <a:defRPr/>
              </a:pPr>
              <a:t>10/2/2023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CS3319</a:t>
            </a:r>
          </a:p>
        </p:txBody>
      </p:sp>
      <p:sp>
        <p:nvSpPr>
          <p:cNvPr id="327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E2EBBE7E-10B3-4D0B-AEA6-5532A264FD33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2400"/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833120" y="2011681"/>
            <a:ext cx="615696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kumimoji="1"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following expression:</a:t>
            </a:r>
            <a:endParaRPr kumimoji="1"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π </a:t>
            </a:r>
            <a:r>
              <a:rPr kumimoji="1" lang="en-US" altLang="en-US" sz="2400" b="1" baseline="-30000" dirty="0" err="1">
                <a:latin typeface="Helvetica" panose="020B0604020202020204" pitchFamily="34" charset="0"/>
                <a:cs typeface="Arial" panose="020B0604020202020204" pitchFamily="34" charset="0"/>
              </a:rPr>
              <a:t>LastName</a:t>
            </a:r>
            <a:r>
              <a:rPr kumimoji="1" lang="en-US" altLang="en-US" sz="2400" b="1" baseline="-30000" dirty="0">
                <a:latin typeface="Helvetica" panose="020B0604020202020204" pitchFamily="34" charset="0"/>
                <a:cs typeface="Arial" panose="020B0604020202020204" pitchFamily="34" charset="0"/>
              </a:rPr>
              <a:t>, Sex </a:t>
            </a:r>
            <a:r>
              <a:rPr kumimoji="1"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(σ </a:t>
            </a:r>
            <a:r>
              <a:rPr kumimoji="1" lang="en-US" altLang="en-US" sz="2400" b="1" baseline="-30000" dirty="0" err="1">
                <a:latin typeface="Helvetica" panose="020B0604020202020204" pitchFamily="34" charset="0"/>
                <a:cs typeface="Arial" panose="020B0604020202020204" pitchFamily="34" charset="0"/>
              </a:rPr>
              <a:t>BDate</a:t>
            </a:r>
            <a:r>
              <a:rPr kumimoji="1" lang="en-US" altLang="en-US" sz="2400" b="1" baseline="-30000" dirty="0">
                <a:latin typeface="Helvetica" panose="020B0604020202020204" pitchFamily="34" charset="0"/>
                <a:cs typeface="Arial" panose="020B0604020202020204" pitchFamily="34" charset="0"/>
              </a:rPr>
              <a:t> &gt; 1/1/70</a:t>
            </a:r>
            <a:r>
              <a:rPr kumimoji="1"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(Employee))</a:t>
            </a:r>
            <a:endParaRPr kumimoji="1"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1"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kumimoji="1"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 broken down into:</a:t>
            </a:r>
            <a:endParaRPr kumimoji="1"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1"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Temp1 </a:t>
            </a:r>
            <a:r>
              <a:rPr kumimoji="1"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kumimoji="1"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σ </a:t>
            </a:r>
            <a:r>
              <a:rPr kumimoji="1" lang="en-US" altLang="en-US" sz="2400" b="1" baseline="-30000" dirty="0" err="1">
                <a:latin typeface="Helvetica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BDate</a:t>
            </a:r>
            <a:r>
              <a:rPr kumimoji="1" lang="en-US" altLang="en-US" sz="2400" b="1" baseline="-30000" dirty="0">
                <a:latin typeface="Helvetica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&gt; 1/1/70</a:t>
            </a:r>
            <a:r>
              <a:rPr kumimoji="1"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(Employee)</a:t>
            </a:r>
            <a:endParaRPr kumimoji="1" lang="en-US" altLang="en-US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Temp2 </a:t>
            </a:r>
            <a:r>
              <a:rPr kumimoji="1"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π </a:t>
            </a:r>
            <a:r>
              <a:rPr kumimoji="1" lang="en-US" altLang="en-US" sz="2400" b="1" baseline="-30000" dirty="0" err="1">
                <a:latin typeface="Helvetica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LastName</a:t>
            </a:r>
            <a:r>
              <a:rPr kumimoji="1" lang="en-US" altLang="en-US" sz="2400" b="1" baseline="-30000" dirty="0">
                <a:latin typeface="Helvetica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Sex </a:t>
            </a:r>
            <a:r>
              <a:rPr kumimoji="1"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(Temp1)</a:t>
            </a:r>
          </a:p>
        </p:txBody>
      </p:sp>
      <p:pic>
        <p:nvPicPr>
          <p:cNvPr id="8" name="Picture 4" descr="H:\cs319\PPSlides\images\relalg4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74"/>
          <a:stretch/>
        </p:blipFill>
        <p:spPr bwMode="auto">
          <a:xfrm>
            <a:off x="4672383" y="-52574"/>
            <a:ext cx="8572500" cy="206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74825"/>
              </p:ext>
            </p:extLst>
          </p:nvPr>
        </p:nvGraphicFramePr>
        <p:xfrm>
          <a:off x="1381759" y="5072058"/>
          <a:ext cx="992632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09">
                  <a:extLst>
                    <a:ext uri="{9D8B030D-6E8A-4147-A177-3AD203B41FA5}">
                      <a16:colId xmlns:a16="http://schemas.microsoft.com/office/drawing/2014/main" val="2583821645"/>
                    </a:ext>
                  </a:extLst>
                </a:gridCol>
                <a:gridCol w="1180945">
                  <a:extLst>
                    <a:ext uri="{9D8B030D-6E8A-4147-A177-3AD203B41FA5}">
                      <a16:colId xmlns:a16="http://schemas.microsoft.com/office/drawing/2014/main" val="1506491598"/>
                    </a:ext>
                  </a:extLst>
                </a:gridCol>
                <a:gridCol w="1107266">
                  <a:extLst>
                    <a:ext uri="{9D8B030D-6E8A-4147-A177-3AD203B41FA5}">
                      <a16:colId xmlns:a16="http://schemas.microsoft.com/office/drawing/2014/main" val="1958023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2010415865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3561485807"/>
                    </a:ext>
                  </a:extLst>
                </a:gridCol>
                <a:gridCol w="1005013">
                  <a:extLst>
                    <a:ext uri="{9D8B030D-6E8A-4147-A177-3AD203B41FA5}">
                      <a16:colId xmlns:a16="http://schemas.microsoft.com/office/drawing/2014/main" val="1849925742"/>
                    </a:ext>
                  </a:extLst>
                </a:gridCol>
                <a:gridCol w="650052">
                  <a:extLst>
                    <a:ext uri="{9D8B030D-6E8A-4147-A177-3AD203B41FA5}">
                      <a16:colId xmlns:a16="http://schemas.microsoft.com/office/drawing/2014/main" val="3125110871"/>
                    </a:ext>
                  </a:extLst>
                </a:gridCol>
                <a:gridCol w="722375">
                  <a:extLst>
                    <a:ext uri="{9D8B030D-6E8A-4147-A177-3AD203B41FA5}">
                      <a16:colId xmlns:a16="http://schemas.microsoft.com/office/drawing/2014/main" val="938132181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4067707213"/>
                    </a:ext>
                  </a:extLst>
                </a:gridCol>
                <a:gridCol w="1107441">
                  <a:extLst>
                    <a:ext uri="{9D8B030D-6E8A-4147-A177-3AD203B41FA5}">
                      <a16:colId xmlns:a16="http://schemas.microsoft.com/office/drawing/2014/main" val="266094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MiddleInitial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SuperSSN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DeptNum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0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2/2/95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G8H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3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6/6/90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S7G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5936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68160"/>
              </p:ext>
            </p:extLst>
          </p:nvPr>
        </p:nvGraphicFramePr>
        <p:xfrm>
          <a:off x="9284622" y="3379309"/>
          <a:ext cx="18309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945">
                  <a:extLst>
                    <a:ext uri="{9D8B030D-6E8A-4147-A177-3AD203B41FA5}">
                      <a16:colId xmlns:a16="http://schemas.microsoft.com/office/drawing/2014/main" val="1506491598"/>
                    </a:ext>
                  </a:extLst>
                </a:gridCol>
                <a:gridCol w="650052">
                  <a:extLst>
                    <a:ext uri="{9D8B030D-6E8A-4147-A177-3AD203B41FA5}">
                      <a16:colId xmlns:a16="http://schemas.microsoft.com/office/drawing/2014/main" val="312511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0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3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5936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49680" y="4672199"/>
            <a:ext cx="208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Temp1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74480" y="2959607"/>
            <a:ext cx="208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Temp2</a:t>
            </a:r>
          </a:p>
        </p:txBody>
      </p:sp>
    </p:spTree>
    <p:extLst>
      <p:ext uri="{BB962C8B-B14F-4D97-AF65-F5344CB8AC3E}">
        <p14:creationId xmlns:p14="http://schemas.microsoft.com/office/powerpoint/2010/main" val="369767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304C2A20-4415-4C2C-87C9-0A216A133810}" type="datetime1">
              <a:rPr lang="en-US" smtClean="0"/>
              <a:pPr>
                <a:defRPr/>
              </a:pPr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CS3319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4D9078C9-894D-4605-9BE3-3F667CC682B4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240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32560" y="381000"/>
            <a:ext cx="8930640" cy="2133600"/>
          </a:xfrm>
          <a:prstGeom prst="rect">
            <a:avLst/>
          </a:prstGeom>
        </p:spPr>
        <p:txBody>
          <a:bodyPr/>
          <a:lstStyle/>
          <a:p>
            <a:pPr marL="365125" indent="-282575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Renaming Attributes:</a:t>
            </a:r>
          </a:p>
          <a:p>
            <a:pPr marL="639763" lvl="1" indent="-236538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n-US" sz="2800" dirty="0"/>
              <a:t>You may need to rename attributes to make the names easier to understand and occasionally you MUST rename attributes when performing union and joins.</a:t>
            </a:r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1676400" y="2667000"/>
            <a:ext cx="868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kumimoji="1" lang="en-US" altLang="en-US" sz="28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800" b="1" dirty="0" err="1">
                <a:latin typeface="Times New Roman" panose="02020603050405020304" pitchFamily="18" charset="0"/>
              </a:rPr>
              <a:t>TempTabA</a:t>
            </a:r>
            <a:r>
              <a:rPr kumimoji="1" lang="en-US" altLang="en-US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b="1" baseline="-30000" dirty="0">
                <a:latin typeface="Times" panose="02020603050405020304" pitchFamily="18" charset="0"/>
              </a:rPr>
              <a:t>(</a:t>
            </a:r>
            <a:r>
              <a:rPr kumimoji="1" lang="en-US" altLang="en-US" sz="2800" b="1" baseline="-30000" dirty="0" err="1">
                <a:latin typeface="Times" panose="02020603050405020304" pitchFamily="18" charset="0"/>
              </a:rPr>
              <a:t>LName</a:t>
            </a:r>
            <a:r>
              <a:rPr kumimoji="1" lang="en-US" altLang="en-US" sz="2800" b="1" baseline="-30000" dirty="0">
                <a:latin typeface="Times" panose="02020603050405020304" pitchFamily="18" charset="0"/>
              </a:rPr>
              <a:t>, </a:t>
            </a:r>
            <a:r>
              <a:rPr kumimoji="1" lang="en-US" altLang="en-US" sz="2800" b="1" baseline="-30000" dirty="0" err="1">
                <a:latin typeface="Times" panose="02020603050405020304" pitchFamily="18" charset="0"/>
              </a:rPr>
              <a:t>MorF</a:t>
            </a:r>
            <a:r>
              <a:rPr kumimoji="1" lang="en-US" altLang="en-US" sz="2800" b="1" baseline="-30000" dirty="0">
                <a:latin typeface="Times" panose="02020603050405020304" pitchFamily="18" charset="0"/>
              </a:rPr>
              <a:t>)</a:t>
            </a:r>
            <a:r>
              <a:rPr kumimoji="1" lang="en-US" altLang="en-US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kumimoji="1"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π </a:t>
            </a:r>
            <a:r>
              <a:rPr kumimoji="1" lang="en-US" altLang="en-US" sz="2800" b="1" baseline="-30000" dirty="0" err="1">
                <a:latin typeface="Helvetica" panose="020B0604020202020204" pitchFamily="34" charset="0"/>
                <a:cs typeface="Arial" panose="020B0604020202020204" pitchFamily="34" charset="0"/>
              </a:rPr>
              <a:t>LastName</a:t>
            </a:r>
            <a:r>
              <a:rPr kumimoji="1" lang="en-US" altLang="en-US" sz="2800" b="1" baseline="-30000" dirty="0">
                <a:latin typeface="Helvetica" panose="020B0604020202020204" pitchFamily="34" charset="0"/>
                <a:cs typeface="Arial" panose="020B0604020202020204" pitchFamily="34" charset="0"/>
              </a:rPr>
              <a:t>, Sex </a:t>
            </a:r>
            <a:r>
              <a:rPr kumimoji="1"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(Temp2)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012818"/>
              </p:ext>
            </p:extLst>
          </p:nvPr>
        </p:nvGraphicFramePr>
        <p:xfrm>
          <a:off x="2050702" y="4228465"/>
          <a:ext cx="18309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945">
                  <a:extLst>
                    <a:ext uri="{9D8B030D-6E8A-4147-A177-3AD203B41FA5}">
                      <a16:colId xmlns:a16="http://schemas.microsoft.com/office/drawing/2014/main" val="1506491598"/>
                    </a:ext>
                  </a:extLst>
                </a:gridCol>
                <a:gridCol w="650052">
                  <a:extLst>
                    <a:ext uri="{9D8B030D-6E8A-4147-A177-3AD203B41FA5}">
                      <a16:colId xmlns:a16="http://schemas.microsoft.com/office/drawing/2014/main" val="312511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0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3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5936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40560" y="3808763"/>
            <a:ext cx="208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Temp2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35141"/>
              </p:ext>
            </p:extLst>
          </p:nvPr>
        </p:nvGraphicFramePr>
        <p:xfrm>
          <a:off x="6053742" y="4166251"/>
          <a:ext cx="18309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945">
                  <a:extLst>
                    <a:ext uri="{9D8B030D-6E8A-4147-A177-3AD203B41FA5}">
                      <a16:colId xmlns:a16="http://schemas.microsoft.com/office/drawing/2014/main" val="1506491598"/>
                    </a:ext>
                  </a:extLst>
                </a:gridCol>
                <a:gridCol w="650052">
                  <a:extLst>
                    <a:ext uri="{9D8B030D-6E8A-4147-A177-3AD203B41FA5}">
                      <a16:colId xmlns:a16="http://schemas.microsoft.com/office/drawing/2014/main" val="312511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MorF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0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3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5936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943600" y="3746549"/>
            <a:ext cx="208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TempTabA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5457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DA02F117-8EDE-4FBA-9921-5E4C1D6DA307}" type="datetime1">
              <a:rPr lang="en-US" smtClean="0"/>
              <a:pPr>
                <a:defRPr/>
              </a:pPr>
              <a:t>10/2/2023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CS3319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5DA7FF9A-5E92-4BB9-90F0-3F40B670673E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2400"/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1361440" y="685801"/>
            <a:ext cx="1037336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TableA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π </a:t>
            </a:r>
            <a:r>
              <a:rPr lang="en-US" altLang="en-US" baseline="-30000" dirty="0" err="1">
                <a:latin typeface="Helvetica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altLang="en-US" baseline="-30000" dirty="0">
                <a:latin typeface="Helvetica" panose="020B0604020202020204" pitchFamily="34" charset="0"/>
                <a:cs typeface="Arial" panose="020B0604020202020204" pitchFamily="34" charset="0"/>
              </a:rPr>
              <a:t>, Sex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(σ </a:t>
            </a:r>
            <a:r>
              <a:rPr lang="en-US" altLang="en-US" baseline="-30000" dirty="0" err="1">
                <a:latin typeface="Helvetica" panose="020B0604020202020204" pitchFamily="34" charset="0"/>
                <a:cs typeface="Arial" panose="020B0604020202020204" pitchFamily="34" charset="0"/>
              </a:rPr>
              <a:t>Bdate</a:t>
            </a:r>
            <a:r>
              <a:rPr lang="en-US" altLang="en-US" baseline="-30000" dirty="0">
                <a:latin typeface="Helvetica" panose="020B0604020202020204" pitchFamily="34" charset="0"/>
                <a:cs typeface="Arial" panose="020B0604020202020204" pitchFamily="34" charset="0"/>
              </a:rPr>
              <a:t> &gt; 1/1/70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(Employee))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TableB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σ </a:t>
            </a:r>
            <a:r>
              <a:rPr lang="en-US" altLang="en-US" baseline="-30000" dirty="0" err="1">
                <a:latin typeface="Helvetica" panose="020B0604020202020204" pitchFamily="34" charset="0"/>
                <a:cs typeface="Arial" panose="020B0604020202020204" pitchFamily="34" charset="0"/>
              </a:rPr>
              <a:t>Bdate</a:t>
            </a:r>
            <a:r>
              <a:rPr lang="en-US" altLang="en-US" baseline="-30000" dirty="0">
                <a:latin typeface="Helvetica" panose="020B0604020202020204" pitchFamily="34" charset="0"/>
                <a:cs typeface="Arial" panose="020B0604020202020204" pitchFamily="34" charset="0"/>
              </a:rPr>
              <a:t> &gt; 1/1/70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(π </a:t>
            </a:r>
            <a:r>
              <a:rPr lang="en-US" altLang="en-US" baseline="-30000" dirty="0" err="1">
                <a:latin typeface="Helvetica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altLang="en-US" baseline="-30000" dirty="0">
                <a:latin typeface="Helvetica" panose="020B0604020202020204" pitchFamily="34" charset="0"/>
                <a:cs typeface="Arial" panose="020B0604020202020204" pitchFamily="34" charset="0"/>
              </a:rPr>
              <a:t>, Sex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(Employee))</a:t>
            </a:r>
          </a:p>
        </p:txBody>
      </p:sp>
      <p:sp>
        <p:nvSpPr>
          <p:cNvPr id="31750" name="Text Box 2"/>
          <p:cNvSpPr txBox="1">
            <a:spLocks noChangeArrowheads="1"/>
          </p:cNvSpPr>
          <p:nvPr/>
        </p:nvSpPr>
        <p:spPr bwMode="auto">
          <a:xfrm>
            <a:off x="1361440" y="164565"/>
            <a:ext cx="800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Are these the same? YES or NO?</a:t>
            </a:r>
          </a:p>
        </p:txBody>
      </p:sp>
      <p:pic>
        <p:nvPicPr>
          <p:cNvPr id="7" name="Picture 4" descr="H:\cs319\PPSlides\images\relalg4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74"/>
          <a:stretch/>
        </p:blipFill>
        <p:spPr bwMode="auto">
          <a:xfrm>
            <a:off x="1822926" y="2043905"/>
            <a:ext cx="8572500" cy="206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878714"/>
              </p:ext>
            </p:extLst>
          </p:nvPr>
        </p:nvGraphicFramePr>
        <p:xfrm>
          <a:off x="1146014" y="5506315"/>
          <a:ext cx="992632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09">
                  <a:extLst>
                    <a:ext uri="{9D8B030D-6E8A-4147-A177-3AD203B41FA5}">
                      <a16:colId xmlns:a16="http://schemas.microsoft.com/office/drawing/2014/main" val="2583821645"/>
                    </a:ext>
                  </a:extLst>
                </a:gridCol>
                <a:gridCol w="1180945">
                  <a:extLst>
                    <a:ext uri="{9D8B030D-6E8A-4147-A177-3AD203B41FA5}">
                      <a16:colId xmlns:a16="http://schemas.microsoft.com/office/drawing/2014/main" val="1506491598"/>
                    </a:ext>
                  </a:extLst>
                </a:gridCol>
                <a:gridCol w="1107266">
                  <a:extLst>
                    <a:ext uri="{9D8B030D-6E8A-4147-A177-3AD203B41FA5}">
                      <a16:colId xmlns:a16="http://schemas.microsoft.com/office/drawing/2014/main" val="1958023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2010415865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3561485807"/>
                    </a:ext>
                  </a:extLst>
                </a:gridCol>
                <a:gridCol w="1005013">
                  <a:extLst>
                    <a:ext uri="{9D8B030D-6E8A-4147-A177-3AD203B41FA5}">
                      <a16:colId xmlns:a16="http://schemas.microsoft.com/office/drawing/2014/main" val="1849925742"/>
                    </a:ext>
                  </a:extLst>
                </a:gridCol>
                <a:gridCol w="650052">
                  <a:extLst>
                    <a:ext uri="{9D8B030D-6E8A-4147-A177-3AD203B41FA5}">
                      <a16:colId xmlns:a16="http://schemas.microsoft.com/office/drawing/2014/main" val="3125110871"/>
                    </a:ext>
                  </a:extLst>
                </a:gridCol>
                <a:gridCol w="722375">
                  <a:extLst>
                    <a:ext uri="{9D8B030D-6E8A-4147-A177-3AD203B41FA5}">
                      <a16:colId xmlns:a16="http://schemas.microsoft.com/office/drawing/2014/main" val="938132181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4067707213"/>
                    </a:ext>
                  </a:extLst>
                </a:gridCol>
                <a:gridCol w="1107441">
                  <a:extLst>
                    <a:ext uri="{9D8B030D-6E8A-4147-A177-3AD203B41FA5}">
                      <a16:colId xmlns:a16="http://schemas.microsoft.com/office/drawing/2014/main" val="266094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MiddleInitial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SuperSSN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DeptNum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0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2/2/95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G8H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3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6/6/90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S7G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5936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16598"/>
              </p:ext>
            </p:extLst>
          </p:nvPr>
        </p:nvGraphicFramePr>
        <p:xfrm>
          <a:off x="3103402" y="4452079"/>
          <a:ext cx="18309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945">
                  <a:extLst>
                    <a:ext uri="{9D8B030D-6E8A-4147-A177-3AD203B41FA5}">
                      <a16:colId xmlns:a16="http://schemas.microsoft.com/office/drawing/2014/main" val="1506491598"/>
                    </a:ext>
                  </a:extLst>
                </a:gridCol>
                <a:gridCol w="650052">
                  <a:extLst>
                    <a:ext uri="{9D8B030D-6E8A-4147-A177-3AD203B41FA5}">
                      <a16:colId xmlns:a16="http://schemas.microsoft.com/office/drawing/2014/main" val="312511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0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3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5936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08097" y="4031767"/>
            <a:ext cx="208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TableA</a:t>
            </a:r>
            <a:endParaRPr lang="en-US" sz="28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51615"/>
              </p:ext>
            </p:extLst>
          </p:nvPr>
        </p:nvGraphicFramePr>
        <p:xfrm>
          <a:off x="5662104" y="3971196"/>
          <a:ext cx="197931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496">
                  <a:extLst>
                    <a:ext uri="{9D8B030D-6E8A-4147-A177-3AD203B41FA5}">
                      <a16:colId xmlns:a16="http://schemas.microsoft.com/office/drawing/2014/main" val="1506491598"/>
                    </a:ext>
                  </a:extLst>
                </a:gridCol>
                <a:gridCol w="681819">
                  <a:extLst>
                    <a:ext uri="{9D8B030D-6E8A-4147-A177-3AD203B41FA5}">
                      <a16:colId xmlns:a16="http://schemas.microsoft.com/office/drawing/2014/main" val="2010415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0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3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Smithers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5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Beuieau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12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2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36533"/>
                  </a:ext>
                </a:extLst>
              </a:tr>
            </a:tbl>
          </a:graphicData>
        </a:graphic>
      </p:graphicFrame>
      <p:sp>
        <p:nvSpPr>
          <p:cNvPr id="12" name="&quot;No&quot; Symbol 11"/>
          <p:cNvSpPr/>
          <p:nvPr/>
        </p:nvSpPr>
        <p:spPr>
          <a:xfrm>
            <a:off x="924639" y="1407599"/>
            <a:ext cx="10369073" cy="1021343"/>
          </a:xfrm>
          <a:prstGeom prst="noSmoking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60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5077" y="61791"/>
            <a:ext cx="11710065" cy="679631"/>
          </a:xfrm>
        </p:spPr>
        <p:txBody>
          <a:bodyPr/>
          <a:lstStyle/>
          <a:p>
            <a:r>
              <a:rPr lang="en-US" dirty="0"/>
              <a:t>NEVER SHOW DUPLICATE ROWS IN RELATIONAL ALGEBRA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CS3319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76640" y="722139"/>
            <a:ext cx="11626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What would be returned with the expression: </a:t>
            </a: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 </a:t>
            </a:r>
            <a:r>
              <a:rPr lang="en-US" altLang="en-US" sz="2400" b="1" baseline="-300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MiddleInitial</a:t>
            </a: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(Employee)</a:t>
            </a: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7" name="Picture 4" descr="H:\cs319\PPSlides\images\relalg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3" y="1264155"/>
            <a:ext cx="85725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13686" y="4892786"/>
            <a:ext cx="873760" cy="154280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260660"/>
              </p:ext>
            </p:extLst>
          </p:nvPr>
        </p:nvGraphicFramePr>
        <p:xfrm>
          <a:off x="9193080" y="1795757"/>
          <a:ext cx="1401923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923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MiddleInitial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4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5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285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402710"/>
              </p:ext>
            </p:extLst>
          </p:nvPr>
        </p:nvGraphicFramePr>
        <p:xfrm>
          <a:off x="9196541" y="4953316"/>
          <a:ext cx="140192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923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MiddleInitial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</a:tbl>
          </a:graphicData>
        </a:graphic>
      </p:graphicFrame>
      <p:sp>
        <p:nvSpPr>
          <p:cNvPr id="14" name="&quot;No&quot; Symbol 13"/>
          <p:cNvSpPr/>
          <p:nvPr/>
        </p:nvSpPr>
        <p:spPr>
          <a:xfrm>
            <a:off x="8853055" y="1974852"/>
            <a:ext cx="2269374" cy="2045492"/>
          </a:xfrm>
          <a:prstGeom prst="noSmoking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45704" y="4199439"/>
            <a:ext cx="20417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FF0000"/>
                </a:solidFill>
                <a:latin typeface="Wingdings" panose="05000000000000000000" pitchFamily="2" charset="2"/>
              </a:rPr>
              <a:t>ü</a:t>
            </a:r>
          </a:p>
        </p:txBody>
      </p:sp>
    </p:spTree>
    <p:extLst>
      <p:ext uri="{BB962C8B-B14F-4D97-AF65-F5344CB8AC3E}">
        <p14:creationId xmlns:p14="http://schemas.microsoft.com/office/powerpoint/2010/main" val="58110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884362"/>
            <a:ext cx="10481628" cy="39989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Upon completion of this video, you should be able to:</a:t>
            </a:r>
          </a:p>
          <a:p>
            <a:pPr lvl="1"/>
            <a:r>
              <a:rPr lang="en-US" dirty="0"/>
              <a:t>Write a relational algebra expression that uses SELECTION given a table and a query.</a:t>
            </a:r>
          </a:p>
          <a:p>
            <a:pPr lvl="1"/>
            <a:r>
              <a:rPr lang="en-US" dirty="0"/>
              <a:t>Given a table and a SELECTION relational algebra expression, show the new table that would be returned once the expression is performed on the table.</a:t>
            </a:r>
          </a:p>
          <a:p>
            <a:pPr lvl="1"/>
            <a:r>
              <a:rPr lang="en-US" dirty="0"/>
              <a:t>Write a relational algebra expression that uses PROJECTION given a table and a query.</a:t>
            </a:r>
          </a:p>
          <a:p>
            <a:pPr lvl="1"/>
            <a:r>
              <a:rPr lang="en-US" dirty="0"/>
              <a:t>Given a table and a PROJECTION relational algebra expression, show the new table that would be returned once the expression is performed on the table.</a:t>
            </a:r>
          </a:p>
          <a:p>
            <a:pPr lvl="1"/>
            <a:r>
              <a:rPr lang="en-US" dirty="0"/>
              <a:t>Write an expression that renames an attribute</a:t>
            </a:r>
          </a:p>
          <a:p>
            <a:pPr lvl="1"/>
            <a:r>
              <a:rPr lang="en-US" dirty="0"/>
              <a:t>Break an expression down so that it creates temporary tables that are used as input to the next expression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-198437"/>
            <a:ext cx="925195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Examples of Projection &amp; Selection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362200" y="609600"/>
            <a:ext cx="7499350" cy="4800600"/>
          </a:xfrm>
        </p:spPr>
        <p:txBody>
          <a:bodyPr/>
          <a:lstStyle/>
          <a:p>
            <a:r>
              <a:rPr lang="en-US" altLang="en-US"/>
              <a:t>Using the following data: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304C2A20-4415-4C2C-87C9-0A216A133810}" type="datetime1">
              <a:rPr lang="en-US" smtClean="0"/>
              <a:pPr>
                <a:defRPr/>
              </a:pPr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CS3319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87BBD50F-261E-4BC0-8885-FCF898171713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/>
          </a:p>
        </p:txBody>
      </p:sp>
      <p:pic>
        <p:nvPicPr>
          <p:cNvPr id="26631" name="Picture 4" descr="H:\cs319\PPSlides\images\relalg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143000"/>
            <a:ext cx="85725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11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0198"/>
            <a:ext cx="9905998" cy="1478570"/>
          </a:xfrm>
        </p:spPr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22691"/>
            <a:ext cx="9038908" cy="3541714"/>
          </a:xfrm>
        </p:spPr>
        <p:txBody>
          <a:bodyPr/>
          <a:lstStyle/>
          <a:p>
            <a:r>
              <a:rPr lang="en-US" dirty="0"/>
              <a:t>Create a new table from a given table and in that new table return only the </a:t>
            </a:r>
            <a:r>
              <a:rPr lang="en-US" sz="3600" b="1" dirty="0"/>
              <a:t>rows</a:t>
            </a:r>
            <a:r>
              <a:rPr lang="en-US" dirty="0"/>
              <a:t> that satisfy a given condition</a:t>
            </a:r>
          </a:p>
          <a:p>
            <a:r>
              <a:rPr lang="en-US" dirty="0"/>
              <a:t>Symbol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altLang="en-US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σ</a:t>
            </a:r>
            <a:endParaRPr lang="en-US" sz="4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Example Expression: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FFCC00"/>
                </a:solidFill>
                <a:latin typeface="Arial" panose="020B0604020202020204" pitchFamily="34" charset="0"/>
              </a:rPr>
              <a:t>              </a:t>
            </a:r>
            <a:r>
              <a:rPr lang="en-US" altLang="en-US" sz="3200" b="1" dirty="0">
                <a:solidFill>
                  <a:srgbClr val="FFCC00"/>
                </a:solidFill>
                <a:latin typeface="Arial" panose="020B0604020202020204" pitchFamily="34" charset="0"/>
              </a:rPr>
              <a:t>σ </a:t>
            </a:r>
            <a:r>
              <a:rPr lang="en-US" altLang="en-US" sz="3200" b="1" baseline="-30000" dirty="0">
                <a:solidFill>
                  <a:srgbClr val="FFCC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Age &gt; 30 </a:t>
            </a:r>
            <a:r>
              <a:rPr lang="en-US" altLang="en-US" sz="3200" b="1" dirty="0">
                <a:solidFill>
                  <a:srgbClr val="FFCC00"/>
                </a:solidFill>
                <a:latin typeface="Arial" panose="020B0604020202020204" pitchFamily="34" charset="0"/>
              </a:rPr>
              <a:t>(EMPLOYEE)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53920" y="4439919"/>
            <a:ext cx="325120" cy="9448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0" y="527304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 for Selection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8189" y="4511040"/>
            <a:ext cx="213359" cy="8737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61628" y="5273040"/>
            <a:ext cx="2309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that each row must satisfy to be returned in the answer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522322" y="4567579"/>
            <a:ext cx="1369335" cy="10890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80760" y="551247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Name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24363"/>
              </p:ext>
            </p:extLst>
          </p:nvPr>
        </p:nvGraphicFramePr>
        <p:xfrm>
          <a:off x="7452360" y="2316837"/>
          <a:ext cx="44500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0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83549060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3136126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4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285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69983"/>
              </p:ext>
            </p:extLst>
          </p:nvPr>
        </p:nvGraphicFramePr>
        <p:xfrm>
          <a:off x="7452360" y="4881700"/>
          <a:ext cx="44500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0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83549060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3136126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48509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376161" y="458047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ANSWER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76161" y="2018861"/>
            <a:ext cx="1444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15368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304C2A20-4415-4C2C-87C9-0A216A133810}" type="datetime1">
              <a:rPr lang="en-US" smtClean="0"/>
              <a:pPr>
                <a:defRPr/>
              </a:pPr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CS3319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A855E4C2-AD28-40C6-BACE-28C70C9E71BA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/>
          </a:p>
        </p:txBody>
      </p:sp>
      <p:sp>
        <p:nvSpPr>
          <p:cNvPr id="28677" name="Text Box 2"/>
          <p:cNvSpPr>
            <a:spLocks noGrp="1" noChangeArrowheads="1"/>
          </p:cNvSpPr>
          <p:nvPr>
            <p:ph idx="1"/>
          </p:nvPr>
        </p:nvSpPr>
        <p:spPr>
          <a:xfrm>
            <a:off x="1534160" y="152400"/>
            <a:ext cx="8708390" cy="7922169"/>
          </a:xfr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QUESTION: What would be returned with the expression:</a:t>
            </a:r>
            <a:br>
              <a:rPr lang="en-US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σ </a:t>
            </a:r>
            <a:r>
              <a:rPr lang="en-US" altLang="en-US" b="1" baseline="-3000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Salary &gt; 3000 </a:t>
            </a:r>
            <a:r>
              <a:rPr lang="en-US" altLang="en-US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(Employee)</a:t>
            </a:r>
            <a:r>
              <a:rPr lang="en-US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endParaRPr lang="en-US" altLang="en-US" dirty="0">
              <a:solidFill>
                <a:srgbClr val="FFCC00"/>
              </a:solidFill>
            </a:endParaRPr>
          </a:p>
          <a:p>
            <a:pPr>
              <a:spcBef>
                <a:spcPct val="50000"/>
              </a:spcBef>
            </a:pPr>
            <a:endParaRPr lang="en-US" altLang="en-US" dirty="0">
              <a:solidFill>
                <a:srgbClr val="FFCC00"/>
              </a:solidFill>
            </a:endParaRPr>
          </a:p>
          <a:p>
            <a:pPr>
              <a:spcBef>
                <a:spcPct val="50000"/>
              </a:spcBef>
            </a:pPr>
            <a:endParaRPr lang="en-US" altLang="en-US" dirty="0">
              <a:solidFill>
                <a:srgbClr val="FFCC00"/>
              </a:solidFill>
            </a:endParaRPr>
          </a:p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br>
              <a:rPr lang="en-US" altLang="en-US" dirty="0">
                <a:solidFill>
                  <a:srgbClr val="FFCC00"/>
                </a:solidFill>
              </a:rPr>
            </a:br>
            <a:endParaRPr lang="en-US" altLang="en-US" dirty="0">
              <a:solidFill>
                <a:srgbClr val="FFCC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above rewritten as an English question would be: 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all the employee information about employees who make a salary greater than 3000.</a:t>
            </a:r>
            <a:r>
              <a:rPr lang="en-US" altLang="en-US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This is called a </a:t>
            </a:r>
            <a:r>
              <a:rPr lang="en-US" altLang="en-US" b="1" dirty="0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altLang="en-US" dirty="0">
                <a:solidFill>
                  <a:srgbClr val="FFCC00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endParaRPr lang="en-US" altLang="en-US" dirty="0">
              <a:solidFill>
                <a:srgbClr val="FFCC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en-US" dirty="0">
              <a:solidFill>
                <a:srgbClr val="FFCC00"/>
              </a:solidFill>
            </a:endParaRPr>
          </a:p>
          <a:p>
            <a:pPr algn="ctr">
              <a:spcBef>
                <a:spcPct val="50000"/>
              </a:spcBef>
              <a:buFont typeface="Wingdings 2" panose="05020102010507070707" pitchFamily="18" charset="2"/>
              <a:buNone/>
            </a:pPr>
            <a:endParaRPr lang="en-US" altLang="en-US" dirty="0">
              <a:solidFill>
                <a:srgbClr val="FFCC00"/>
              </a:solidFill>
            </a:endParaRPr>
          </a:p>
        </p:txBody>
      </p:sp>
      <p:pic>
        <p:nvPicPr>
          <p:cNvPr id="6" name="Picture 4" descr="H:\cs319\PPSlides\images\relalg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05" y="1275080"/>
            <a:ext cx="85725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17510" y="5567679"/>
            <a:ext cx="7426960" cy="20129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17510" y="5767068"/>
            <a:ext cx="7426960" cy="20129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201943"/>
              </p:ext>
            </p:extLst>
          </p:nvPr>
        </p:nvGraphicFramePr>
        <p:xfrm>
          <a:off x="853440" y="2397701"/>
          <a:ext cx="992632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09">
                  <a:extLst>
                    <a:ext uri="{9D8B030D-6E8A-4147-A177-3AD203B41FA5}">
                      <a16:colId xmlns:a16="http://schemas.microsoft.com/office/drawing/2014/main" val="2583821645"/>
                    </a:ext>
                  </a:extLst>
                </a:gridCol>
                <a:gridCol w="1180945">
                  <a:extLst>
                    <a:ext uri="{9D8B030D-6E8A-4147-A177-3AD203B41FA5}">
                      <a16:colId xmlns:a16="http://schemas.microsoft.com/office/drawing/2014/main" val="1506491598"/>
                    </a:ext>
                  </a:extLst>
                </a:gridCol>
                <a:gridCol w="1107266">
                  <a:extLst>
                    <a:ext uri="{9D8B030D-6E8A-4147-A177-3AD203B41FA5}">
                      <a16:colId xmlns:a16="http://schemas.microsoft.com/office/drawing/2014/main" val="1958023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2010415865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3561485807"/>
                    </a:ext>
                  </a:extLst>
                </a:gridCol>
                <a:gridCol w="1005013">
                  <a:extLst>
                    <a:ext uri="{9D8B030D-6E8A-4147-A177-3AD203B41FA5}">
                      <a16:colId xmlns:a16="http://schemas.microsoft.com/office/drawing/2014/main" val="1849925742"/>
                    </a:ext>
                  </a:extLst>
                </a:gridCol>
                <a:gridCol w="650052">
                  <a:extLst>
                    <a:ext uri="{9D8B030D-6E8A-4147-A177-3AD203B41FA5}">
                      <a16:colId xmlns:a16="http://schemas.microsoft.com/office/drawing/2014/main" val="3125110871"/>
                    </a:ext>
                  </a:extLst>
                </a:gridCol>
                <a:gridCol w="722375">
                  <a:extLst>
                    <a:ext uri="{9D8B030D-6E8A-4147-A177-3AD203B41FA5}">
                      <a16:colId xmlns:a16="http://schemas.microsoft.com/office/drawing/2014/main" val="938132181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4067707213"/>
                    </a:ext>
                  </a:extLst>
                </a:gridCol>
                <a:gridCol w="1107441">
                  <a:extLst>
                    <a:ext uri="{9D8B030D-6E8A-4147-A177-3AD203B41FA5}">
                      <a16:colId xmlns:a16="http://schemas.microsoft.com/office/drawing/2014/main" val="266094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MiddleInitial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SuperSSN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DeptNum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0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Beuvieau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3/3/59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Toronto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Y5J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3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Montgomery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7/7/20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Toronto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S7G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5936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9685" y="2045544"/>
            <a:ext cx="12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77997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 animBg="1"/>
      <p:bldP spid="9" grpId="1" animBg="1"/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304C2A20-4415-4C2C-87C9-0A216A133810}" type="datetime1">
              <a:rPr lang="en-US" smtClean="0"/>
              <a:pPr>
                <a:defRPr/>
              </a:pPr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CS3319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A855E4C2-AD28-40C6-BACE-28C70C9E71BA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/>
          </a:p>
        </p:txBody>
      </p:sp>
      <p:sp>
        <p:nvSpPr>
          <p:cNvPr id="28677" name="Text Box 2"/>
          <p:cNvSpPr>
            <a:spLocks noGrp="1" noChangeArrowheads="1"/>
          </p:cNvSpPr>
          <p:nvPr>
            <p:ph idx="1"/>
          </p:nvPr>
        </p:nvSpPr>
        <p:spPr>
          <a:xfrm>
            <a:off x="1534160" y="152400"/>
            <a:ext cx="8708390" cy="7922169"/>
          </a:xfr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QUESTION: What would be returned with the expression:</a:t>
            </a:r>
            <a:br>
              <a:rPr lang="en-US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σ </a:t>
            </a:r>
            <a:r>
              <a:rPr lang="en-US" altLang="en-US" b="1" baseline="-3000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Salary &gt; 3000 </a:t>
            </a:r>
            <a:r>
              <a:rPr lang="en-US" altLang="en-US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(Employee)</a:t>
            </a:r>
            <a:r>
              <a:rPr lang="en-US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endParaRPr lang="en-US" altLang="en-US" dirty="0">
              <a:solidFill>
                <a:srgbClr val="FFCC00"/>
              </a:solidFill>
            </a:endParaRPr>
          </a:p>
          <a:p>
            <a:pPr>
              <a:spcBef>
                <a:spcPct val="50000"/>
              </a:spcBef>
            </a:pPr>
            <a:endParaRPr lang="en-US" altLang="en-US" dirty="0">
              <a:solidFill>
                <a:srgbClr val="FFCC00"/>
              </a:solidFill>
            </a:endParaRPr>
          </a:p>
          <a:p>
            <a:pPr>
              <a:spcBef>
                <a:spcPct val="50000"/>
              </a:spcBef>
            </a:pPr>
            <a:endParaRPr lang="en-US" altLang="en-US" dirty="0">
              <a:solidFill>
                <a:srgbClr val="FFCC00"/>
              </a:solidFill>
            </a:endParaRPr>
          </a:p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br>
              <a:rPr lang="en-US" altLang="en-US" dirty="0">
                <a:solidFill>
                  <a:srgbClr val="FFCC00"/>
                </a:solidFill>
              </a:rPr>
            </a:br>
            <a:endParaRPr lang="en-US" altLang="en-US" dirty="0">
              <a:solidFill>
                <a:srgbClr val="FFCC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above rewritten as an English question would be: 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all the employee information about employees who make a salary greater than 3000.</a:t>
            </a:r>
            <a:r>
              <a:rPr lang="en-US" altLang="en-US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This is called a </a:t>
            </a:r>
            <a:r>
              <a:rPr lang="en-US" altLang="en-US" b="1" dirty="0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altLang="en-US" dirty="0">
                <a:solidFill>
                  <a:srgbClr val="FFCC00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endParaRPr lang="en-US" altLang="en-US" dirty="0">
              <a:solidFill>
                <a:srgbClr val="FFCC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en-US" dirty="0">
              <a:solidFill>
                <a:srgbClr val="FFCC00"/>
              </a:solidFill>
            </a:endParaRPr>
          </a:p>
          <a:p>
            <a:pPr algn="ctr">
              <a:spcBef>
                <a:spcPct val="50000"/>
              </a:spcBef>
              <a:buFont typeface="Wingdings 2" panose="05020102010507070707" pitchFamily="18" charset="2"/>
              <a:buNone/>
            </a:pPr>
            <a:endParaRPr lang="en-US" altLang="en-US" dirty="0">
              <a:solidFill>
                <a:srgbClr val="FFCC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53440" y="2397701"/>
          <a:ext cx="992632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09">
                  <a:extLst>
                    <a:ext uri="{9D8B030D-6E8A-4147-A177-3AD203B41FA5}">
                      <a16:colId xmlns:a16="http://schemas.microsoft.com/office/drawing/2014/main" val="2583821645"/>
                    </a:ext>
                  </a:extLst>
                </a:gridCol>
                <a:gridCol w="1180945">
                  <a:extLst>
                    <a:ext uri="{9D8B030D-6E8A-4147-A177-3AD203B41FA5}">
                      <a16:colId xmlns:a16="http://schemas.microsoft.com/office/drawing/2014/main" val="1506491598"/>
                    </a:ext>
                  </a:extLst>
                </a:gridCol>
                <a:gridCol w="1107266">
                  <a:extLst>
                    <a:ext uri="{9D8B030D-6E8A-4147-A177-3AD203B41FA5}">
                      <a16:colId xmlns:a16="http://schemas.microsoft.com/office/drawing/2014/main" val="1958023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2010415865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3561485807"/>
                    </a:ext>
                  </a:extLst>
                </a:gridCol>
                <a:gridCol w="1005013">
                  <a:extLst>
                    <a:ext uri="{9D8B030D-6E8A-4147-A177-3AD203B41FA5}">
                      <a16:colId xmlns:a16="http://schemas.microsoft.com/office/drawing/2014/main" val="1849925742"/>
                    </a:ext>
                  </a:extLst>
                </a:gridCol>
                <a:gridCol w="650052">
                  <a:extLst>
                    <a:ext uri="{9D8B030D-6E8A-4147-A177-3AD203B41FA5}">
                      <a16:colId xmlns:a16="http://schemas.microsoft.com/office/drawing/2014/main" val="3125110871"/>
                    </a:ext>
                  </a:extLst>
                </a:gridCol>
                <a:gridCol w="722375">
                  <a:extLst>
                    <a:ext uri="{9D8B030D-6E8A-4147-A177-3AD203B41FA5}">
                      <a16:colId xmlns:a16="http://schemas.microsoft.com/office/drawing/2014/main" val="938132181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4067707213"/>
                    </a:ext>
                  </a:extLst>
                </a:gridCol>
                <a:gridCol w="1107441">
                  <a:extLst>
                    <a:ext uri="{9D8B030D-6E8A-4147-A177-3AD203B41FA5}">
                      <a16:colId xmlns:a16="http://schemas.microsoft.com/office/drawing/2014/main" val="266094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MiddleInitial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SuperSSN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DeptNum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0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Beuvieau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3/3/59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Toronto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Y5J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3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Montgomery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7/7/20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Toronto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S7G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5936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9685" y="2045544"/>
            <a:ext cx="12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161730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0198"/>
            <a:ext cx="9905998" cy="1478570"/>
          </a:xfrm>
        </p:spPr>
        <p:txBody>
          <a:bodyPr/>
          <a:lstStyle/>
          <a:p>
            <a:r>
              <a:rPr lang="en-US" dirty="0"/>
              <a:t>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22691"/>
            <a:ext cx="10247948" cy="3541714"/>
          </a:xfrm>
        </p:spPr>
        <p:txBody>
          <a:bodyPr/>
          <a:lstStyle/>
          <a:p>
            <a:r>
              <a:rPr lang="en-US" dirty="0"/>
              <a:t>Create a new table from a given table and in that new table return only the </a:t>
            </a:r>
            <a:r>
              <a:rPr lang="en-US" sz="3600" b="1" dirty="0"/>
              <a:t>COLUMNS</a:t>
            </a:r>
            <a:r>
              <a:rPr lang="en-US" dirty="0"/>
              <a:t> that satisfy a given condition</a:t>
            </a:r>
          </a:p>
          <a:p>
            <a:r>
              <a:rPr lang="en-US" dirty="0"/>
              <a:t>Symbol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altLang="en-US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endParaRPr lang="en-US" sz="4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Example Expression: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FFCC00"/>
                </a:solidFill>
                <a:latin typeface="Arial" panose="020B0604020202020204" pitchFamily="34" charset="0"/>
              </a:rPr>
              <a:t> 	</a:t>
            </a:r>
            <a:r>
              <a:rPr lang="en-US" alt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n-US" alt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b="1" baseline="-30000" dirty="0" err="1">
                <a:solidFill>
                  <a:srgbClr val="FFCC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Age,LastName</a:t>
            </a:r>
            <a:r>
              <a:rPr lang="en-US" altLang="en-US" sz="3200" b="1" baseline="-30000" dirty="0">
                <a:solidFill>
                  <a:srgbClr val="FFCC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>
                <a:solidFill>
                  <a:srgbClr val="FFCC00"/>
                </a:solidFill>
                <a:latin typeface="Arial" panose="020B0604020202020204" pitchFamily="34" charset="0"/>
              </a:rPr>
              <a:t>(EMPLOYEE)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CS3319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53920" y="4580474"/>
            <a:ext cx="233680" cy="8043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0" y="527304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 for Projection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322320" y="4580474"/>
            <a:ext cx="169229" cy="8043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61628" y="5273040"/>
            <a:ext cx="2454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Columns (Attributes) that should be returned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522322" y="4567579"/>
            <a:ext cx="1369335" cy="10890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80760" y="551247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Name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89008" y="445773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ANSWER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792728"/>
              </p:ext>
            </p:extLst>
          </p:nvPr>
        </p:nvGraphicFramePr>
        <p:xfrm>
          <a:off x="8482129" y="4399954"/>
          <a:ext cx="20333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91">
                  <a:extLst>
                    <a:ext uri="{9D8B030D-6E8A-4147-A177-3AD203B41FA5}">
                      <a16:colId xmlns:a16="http://schemas.microsoft.com/office/drawing/2014/main" val="3983549060"/>
                    </a:ext>
                  </a:extLst>
                </a:gridCol>
                <a:gridCol w="1401923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4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285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57769"/>
              </p:ext>
            </p:extLst>
          </p:nvPr>
        </p:nvGraphicFramePr>
        <p:xfrm>
          <a:off x="7489008" y="2017893"/>
          <a:ext cx="445008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0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83549060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3136126528"/>
                    </a:ext>
                  </a:extLst>
                </a:gridCol>
              </a:tblGrid>
              <a:tr h="32682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4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2850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7376161" y="1747621"/>
            <a:ext cx="1444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384877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304C2A20-4415-4C2C-87C9-0A216A133810}" type="datetime1">
              <a:rPr lang="en-US" smtClean="0"/>
              <a:pPr>
                <a:defRPr/>
              </a:pPr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CS3319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7B9C5F6D-BBD8-463D-8399-86716B2B010C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2400"/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2026920" y="4043719"/>
            <a:ext cx="74175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Rewrite the question above as a query (English Question): </a:t>
            </a:r>
          </a:p>
        </p:txBody>
      </p:sp>
      <p:sp>
        <p:nvSpPr>
          <p:cNvPr id="29702" name="Text Box 2"/>
          <p:cNvSpPr txBox="1">
            <a:spLocks noChangeArrowheads="1"/>
          </p:cNvSpPr>
          <p:nvPr/>
        </p:nvSpPr>
        <p:spPr bwMode="auto">
          <a:xfrm>
            <a:off x="1349445" y="136312"/>
            <a:ext cx="896112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What would be returned with the expression: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 </a:t>
            </a:r>
            <a:r>
              <a:rPr lang="en-US" altLang="en-US" sz="2400" b="1" baseline="-300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altLang="en-US" sz="2400" b="1" baseline="-3000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400" b="1" baseline="-300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(Employee)</a:t>
            </a: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86146" y="4929167"/>
            <a:ext cx="8351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ANSWER: Give me just the first name and last name of all the employees.</a:t>
            </a:r>
          </a:p>
        </p:txBody>
      </p:sp>
      <p:pic>
        <p:nvPicPr>
          <p:cNvPr id="8" name="Picture 4" descr="H:\cs319\PPSlides\images\relalg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56" y="1217268"/>
            <a:ext cx="85725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535180" y="4899655"/>
            <a:ext cx="721360" cy="154280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452480"/>
              </p:ext>
            </p:extLst>
          </p:nvPr>
        </p:nvGraphicFramePr>
        <p:xfrm>
          <a:off x="8928255" y="1167036"/>
          <a:ext cx="257286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945">
                  <a:extLst>
                    <a:ext uri="{9D8B030D-6E8A-4147-A177-3AD203B41FA5}">
                      <a16:colId xmlns:a16="http://schemas.microsoft.com/office/drawing/2014/main" val="1506491598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2010415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0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3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Smithers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Waylan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5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Beuieau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12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Montgomery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2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3653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824710" y="797704"/>
            <a:ext cx="12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54293" y="4939672"/>
            <a:ext cx="873760" cy="154280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/>
      <p:bldP spid="11" grpId="1"/>
      <p:bldP spid="15" grpId="0" animBg="1"/>
      <p:bldP spid="15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304C2A20-4415-4C2C-87C9-0A216A133810}" type="datetime1">
              <a:rPr lang="en-US" smtClean="0"/>
              <a:pPr>
                <a:defRPr/>
              </a:pPr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CS3319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7B9C5F6D-BBD8-463D-8399-86716B2B010C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2400"/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2026920" y="4043719"/>
            <a:ext cx="74175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Rewrite the question above as a query (English Question): </a:t>
            </a:r>
          </a:p>
        </p:txBody>
      </p:sp>
      <p:sp>
        <p:nvSpPr>
          <p:cNvPr id="29702" name="Text Box 2"/>
          <p:cNvSpPr txBox="1">
            <a:spLocks noChangeArrowheads="1"/>
          </p:cNvSpPr>
          <p:nvPr/>
        </p:nvSpPr>
        <p:spPr bwMode="auto">
          <a:xfrm>
            <a:off x="1349445" y="136312"/>
            <a:ext cx="896112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What would be returned with the expression: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 </a:t>
            </a:r>
            <a:r>
              <a:rPr lang="en-US" altLang="en-US" sz="2400" b="1" baseline="-300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altLang="en-US" sz="2400" b="1" baseline="-3000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400" b="1" baseline="-300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(Employee)</a:t>
            </a: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86146" y="4929167"/>
            <a:ext cx="8351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ANSWER: Give me just the first name and last name of all the employees.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928255" y="1167036"/>
          <a:ext cx="257286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945">
                  <a:extLst>
                    <a:ext uri="{9D8B030D-6E8A-4147-A177-3AD203B41FA5}">
                      <a16:colId xmlns:a16="http://schemas.microsoft.com/office/drawing/2014/main" val="1506491598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2010415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0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3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Smithers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Waylan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5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Beuieau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12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Montgomery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2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3653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824710" y="797704"/>
            <a:ext cx="12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60351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17121</TotalTime>
  <Words>1017</Words>
  <Application>Microsoft Office PowerPoint</Application>
  <PresentationFormat>Widescreen</PresentationFormat>
  <Paragraphs>394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Gill Sans MT</vt:lpstr>
      <vt:lpstr>Helvetica</vt:lpstr>
      <vt:lpstr>Times</vt:lpstr>
      <vt:lpstr>Times New Roman</vt:lpstr>
      <vt:lpstr>Tw Cen MT</vt:lpstr>
      <vt:lpstr>Verdana</vt:lpstr>
      <vt:lpstr>Wingdings</vt:lpstr>
      <vt:lpstr>Wingdings 2</vt:lpstr>
      <vt:lpstr>Circuit</vt:lpstr>
      <vt:lpstr>Week 4</vt:lpstr>
      <vt:lpstr>Student Objectives</vt:lpstr>
      <vt:lpstr>Examples of Projection &amp; Selection</vt:lpstr>
      <vt:lpstr>Selection</vt:lpstr>
      <vt:lpstr>PowerPoint Presentation</vt:lpstr>
      <vt:lpstr>PowerPoint Presentation</vt:lpstr>
      <vt:lpstr>PROJECTION</vt:lpstr>
      <vt:lpstr>PowerPoint Presentation</vt:lpstr>
      <vt:lpstr>PowerPoint Presentation</vt:lpstr>
      <vt:lpstr>PowerPoint Presentation</vt:lpstr>
      <vt:lpstr>Sequence of Operations</vt:lpstr>
      <vt:lpstr>PowerPoint Presentation</vt:lpstr>
      <vt:lpstr>PowerPoint Presentation</vt:lpstr>
      <vt:lpstr>NEVER SHOW DUPLICATE ROWS IN RELATIONAL ALGEBRA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语伦 冯</cp:lastModifiedBy>
  <cp:revision>202</cp:revision>
  <dcterms:created xsi:type="dcterms:W3CDTF">2018-03-21T22:41:40Z</dcterms:created>
  <dcterms:modified xsi:type="dcterms:W3CDTF">2023-10-02T12:34:01Z</dcterms:modified>
</cp:coreProperties>
</file>