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67" r:id="rId2"/>
    <p:sldId id="265" r:id="rId3"/>
    <p:sldId id="413" r:id="rId4"/>
    <p:sldId id="414" r:id="rId5"/>
    <p:sldId id="415" r:id="rId6"/>
    <p:sldId id="404" r:id="rId7"/>
    <p:sldId id="405" r:id="rId8"/>
    <p:sldId id="406" r:id="rId9"/>
    <p:sldId id="416" r:id="rId10"/>
    <p:sldId id="417" r:id="rId11"/>
    <p:sldId id="422" r:id="rId12"/>
    <p:sldId id="418" r:id="rId13"/>
    <p:sldId id="409" r:id="rId14"/>
    <p:sldId id="42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9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29209-E288-4410-B9B6-E4859F07059B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98F48-56E4-4100-8770-10DD5054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733280" y="5883274"/>
            <a:ext cx="1314131" cy="365125"/>
          </a:xfrm>
        </p:spPr>
        <p:txBody>
          <a:bodyPr/>
          <a:lstStyle>
            <a:lvl1pPr>
              <a:defRPr sz="1000"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1" y="5883274"/>
            <a:ext cx="101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32518"/>
            <a:ext cx="8791575" cy="1655762"/>
          </a:xfrm>
        </p:spPr>
        <p:txBody>
          <a:bodyPr/>
          <a:lstStyle/>
          <a:p>
            <a:r>
              <a:rPr lang="en-US" dirty="0" smtClean="0"/>
              <a:t>THE relational algebra </a:t>
            </a:r>
            <a:r>
              <a:rPr lang="en-US" dirty="0" smtClean="0"/>
              <a:t>Binary operation of Union and Difference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1" y="-30333"/>
            <a:ext cx="9905998" cy="983774"/>
          </a:xfrm>
        </p:spPr>
        <p:txBody>
          <a:bodyPr/>
          <a:lstStyle/>
          <a:p>
            <a:r>
              <a:rPr lang="en-US" dirty="0" smtClean="0"/>
              <a:t>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572" y="758000"/>
            <a:ext cx="9833928" cy="35417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 a new table from </a:t>
            </a:r>
            <a:r>
              <a:rPr lang="en-US" dirty="0" smtClean="0"/>
              <a:t>the given 2 tables that include every row from the table on the left side that is NOT in the table on the right side.</a:t>
            </a:r>
          </a:p>
          <a:p>
            <a:r>
              <a:rPr lang="en-US" dirty="0" smtClean="0"/>
              <a:t>The 2 Tables MUST be union compatible</a:t>
            </a:r>
            <a:endParaRPr lang="en-US" dirty="0" smtClean="0"/>
          </a:p>
          <a:p>
            <a:r>
              <a:rPr lang="en-US" dirty="0" smtClean="0"/>
              <a:t>Symbol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–  </a:t>
            </a:r>
            <a:endParaRPr lang="en-US" sz="44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/>
              <a:t>Example Expression: </a:t>
            </a: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FFCC00"/>
                </a:solidFill>
                <a:latin typeface="Arial" panose="020B0604020202020204" pitchFamily="34" charset="0"/>
              </a:rPr>
              <a:t>              </a:t>
            </a:r>
            <a:r>
              <a:rPr lang="en-US" altLang="en-US" sz="3200" b="1" dirty="0" smtClean="0">
                <a:solidFill>
                  <a:srgbClr val="FFCC00"/>
                </a:solidFill>
                <a:latin typeface="Arial" panose="020B0604020202020204" pitchFamily="34" charset="0"/>
              </a:rPr>
              <a:t>Table1 </a:t>
            </a:r>
            <a:r>
              <a:rPr lang="en-US" sz="3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–</a:t>
            </a:r>
            <a:r>
              <a:rPr lang="en-US" altLang="en-US" sz="3200" b="1" dirty="0" smtClean="0">
                <a:solidFill>
                  <a:srgbClr val="FFCC00"/>
                </a:solidFill>
                <a:latin typeface="Arial" panose="020B0604020202020204" pitchFamily="34" charset="0"/>
              </a:rPr>
              <a:t> Table2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153920" y="4230141"/>
            <a:ext cx="325120" cy="9448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81400" y="5352137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Symbol for </a:t>
            </a:r>
            <a:r>
              <a:rPr lang="en-US" dirty="0" smtClean="0"/>
              <a:t>Difference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876405" y="4355822"/>
            <a:ext cx="213359" cy="8737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24134" y="5267965"/>
            <a:ext cx="230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Table Name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005546" y="4344115"/>
            <a:ext cx="648495" cy="10884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53000" y="5302696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Table </a:t>
            </a:r>
            <a:r>
              <a:rPr lang="en-US" dirty="0" smtClean="0"/>
              <a:t>Name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446138"/>
              </p:ext>
            </p:extLst>
          </p:nvPr>
        </p:nvGraphicFramePr>
        <p:xfrm>
          <a:off x="7452360" y="1852114"/>
          <a:ext cx="44500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20">
                  <a:extLst>
                    <a:ext uri="{9D8B030D-6E8A-4147-A177-3AD203B41FA5}">
                      <a16:colId xmlns:a16="http://schemas.microsoft.com/office/drawing/2014/main" val="376508286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983549060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1017009731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3136126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8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0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695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143546"/>
              </p:ext>
            </p:extLst>
          </p:nvPr>
        </p:nvGraphicFramePr>
        <p:xfrm>
          <a:off x="7452360" y="5059500"/>
          <a:ext cx="44500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20">
                  <a:extLst>
                    <a:ext uri="{9D8B030D-6E8A-4147-A177-3AD203B41FA5}">
                      <a16:colId xmlns:a16="http://schemas.microsoft.com/office/drawing/2014/main" val="376508286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983549060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1017009731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3136126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48509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376161" y="475827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ANSWER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7376161" y="1565782"/>
            <a:ext cx="1444895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Table1</a:t>
            </a:r>
            <a:endParaRPr lang="en-US" b="1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095701"/>
              </p:ext>
            </p:extLst>
          </p:nvPr>
        </p:nvGraphicFramePr>
        <p:xfrm>
          <a:off x="7452360" y="3619173"/>
          <a:ext cx="44500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20">
                  <a:extLst>
                    <a:ext uri="{9D8B030D-6E8A-4147-A177-3AD203B41FA5}">
                      <a16:colId xmlns:a16="http://schemas.microsoft.com/office/drawing/2014/main" val="376508286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983549060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1017009731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3136126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8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08856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376161" y="3321197"/>
            <a:ext cx="1444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Table2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571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681" y="-30333"/>
            <a:ext cx="9905998" cy="983774"/>
          </a:xfrm>
        </p:spPr>
        <p:txBody>
          <a:bodyPr/>
          <a:lstStyle/>
          <a:p>
            <a:r>
              <a:rPr lang="en-US" dirty="0" smtClean="0"/>
              <a:t>More ON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372" y="953441"/>
            <a:ext cx="9833928" cy="3541714"/>
          </a:xfrm>
        </p:spPr>
        <p:txBody>
          <a:bodyPr>
            <a:normAutofit/>
          </a:bodyPr>
          <a:lstStyle/>
          <a:p>
            <a:r>
              <a:rPr lang="en-US" dirty="0" smtClean="0"/>
              <a:t>NOTE that Table1 – Table2 does NOT equal Table2 – Table1</a:t>
            </a:r>
            <a:endParaRPr lang="en-US" dirty="0" smtClean="0"/>
          </a:p>
          <a:p>
            <a:pPr marL="0" indent="0">
              <a:buNone/>
            </a:pPr>
            <a:r>
              <a:rPr lang="en-US" altLang="en-US" sz="3200" b="1" dirty="0" err="1" smtClean="0">
                <a:solidFill>
                  <a:srgbClr val="FFCC00"/>
                </a:solidFill>
                <a:latin typeface="Arial" panose="020B0604020202020204" pitchFamily="34" charset="0"/>
              </a:rPr>
              <a:t>e.g</a:t>
            </a:r>
            <a:r>
              <a:rPr lang="en-US" altLang="en-US" sz="3200" b="1" dirty="0" smtClean="0">
                <a:solidFill>
                  <a:srgbClr val="FFCC00"/>
                </a:solidFill>
                <a:latin typeface="Arial" panose="020B0604020202020204" pitchFamily="34" charset="0"/>
              </a:rPr>
              <a:t> Answer </a:t>
            </a:r>
            <a:r>
              <a:rPr lang="en-US" altLang="en-US" sz="3200" b="1" dirty="0" smtClean="0">
                <a:solidFill>
                  <a:srgbClr val="FFCC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 </a:t>
            </a:r>
            <a:r>
              <a:rPr lang="en-US" altLang="en-US" sz="3200" b="1" dirty="0" smtClean="0">
                <a:solidFill>
                  <a:srgbClr val="FFCC00"/>
                </a:solidFill>
                <a:latin typeface="Arial" panose="020B0604020202020204" pitchFamily="34" charset="0"/>
              </a:rPr>
              <a:t>Table2 </a:t>
            </a:r>
            <a:r>
              <a:rPr lang="en-US" sz="32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–</a:t>
            </a:r>
            <a:r>
              <a:rPr lang="en-US" altLang="en-US" sz="3200" b="1" dirty="0" smtClean="0">
                <a:solidFill>
                  <a:srgbClr val="FFCC00"/>
                </a:solidFill>
                <a:latin typeface="Arial" panose="020B0604020202020204" pitchFamily="34" charset="0"/>
              </a:rPr>
              <a:t> Table1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7452360" y="1674314"/>
          <a:ext cx="44500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20">
                  <a:extLst>
                    <a:ext uri="{9D8B030D-6E8A-4147-A177-3AD203B41FA5}">
                      <a16:colId xmlns:a16="http://schemas.microsoft.com/office/drawing/2014/main" val="376508286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983549060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1017009731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3136126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8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0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695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393014"/>
              </p:ext>
            </p:extLst>
          </p:nvPr>
        </p:nvGraphicFramePr>
        <p:xfrm>
          <a:off x="7452360" y="4881700"/>
          <a:ext cx="44500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20">
                  <a:extLst>
                    <a:ext uri="{9D8B030D-6E8A-4147-A177-3AD203B41FA5}">
                      <a16:colId xmlns:a16="http://schemas.microsoft.com/office/drawing/2014/main" val="376508286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983549060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1017009731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3136126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48509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376161" y="458047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ANSWER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7376161" y="1387982"/>
            <a:ext cx="1444895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Table1</a:t>
            </a:r>
            <a:endParaRPr lang="en-US" b="1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7452360" y="3441373"/>
          <a:ext cx="44500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20">
                  <a:extLst>
                    <a:ext uri="{9D8B030D-6E8A-4147-A177-3AD203B41FA5}">
                      <a16:colId xmlns:a16="http://schemas.microsoft.com/office/drawing/2014/main" val="376508286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983549060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1017009731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3136126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8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08856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376161" y="3143397"/>
            <a:ext cx="1444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Table2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348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09A7E009-449A-45EB-8DFF-22FD3C883149}" type="datetime1">
              <a:rPr lang="en-US" smtClean="0"/>
              <a:pPr>
                <a:defRPr/>
              </a:pPr>
              <a:t>7/19/2018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/>
            <a:fld id="{4E1127AB-EA78-415F-94B8-30C39E6AFA8A}" type="slidenum">
              <a:rPr lang="en-US" altLang="en-US" smtClean="0"/>
              <a:pPr lvl="1"/>
              <a:t>12</a:t>
            </a:fld>
            <a:endParaRPr lang="en-US" altLang="en-US" smtClean="0">
              <a:latin typeface="Gill Sans MT" panose="020B0502020104020203" pitchFamily="34" charset="0"/>
            </a:endParaRPr>
          </a:p>
        </p:txBody>
      </p:sp>
      <p:pic>
        <p:nvPicPr>
          <p:cNvPr id="36869" name="Picture 4" descr="H:\cs319\PPSlides\images\relalg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20" y="1022349"/>
            <a:ext cx="8164080" cy="5116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22720" y="151755"/>
            <a:ext cx="11078095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RESULT 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 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r>
              <a:rPr lang="en-US" altLang="en-US" sz="2400" b="1" baseline="-30000" dirty="0" err="1" smtClean="0">
                <a:latin typeface="Helvetica" panose="020B0604020202020204" pitchFamily="34" charset="0"/>
                <a:cs typeface="Arial" panose="020B0604020202020204" pitchFamily="34" charset="0"/>
              </a:rPr>
              <a:t>LastName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(Employee)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– 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π</a:t>
            </a:r>
            <a:r>
              <a:rPr lang="en-US" altLang="en-US" sz="2400" b="1" baseline="-30000" dirty="0" err="1" smtClean="0">
                <a:latin typeface="Helvetica" panose="020B0604020202020204" pitchFamily="34" charset="0"/>
                <a:cs typeface="Arial" panose="020B0604020202020204" pitchFamily="34" charset="0"/>
              </a:rPr>
              <a:t>LastName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altLang="en-US" sz="2400" b="1" baseline="-30000" dirty="0" err="1" smtClean="0">
                <a:latin typeface="Helvetica" panose="020B0604020202020204" pitchFamily="34" charset="0"/>
                <a:cs typeface="Arial" panose="020B0604020202020204" pitchFamily="34" charset="0"/>
              </a:rPr>
              <a:t>Sex</a:t>
            </a:r>
            <a:r>
              <a:rPr lang="en-US" altLang="en-US" sz="2400" b="1" baseline="-30000" dirty="0" smtClean="0">
                <a:latin typeface="Helvetica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n-US" sz="2400" b="1" baseline="-300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“M”</a:t>
            </a:r>
            <a:r>
              <a:rPr lang="en-US" alt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Employee)) </a:t>
            </a:r>
            <a:r>
              <a:rPr lang="en-US" altLang="en-US" sz="2400" b="1" dirty="0"/>
              <a:t> </a:t>
            </a:r>
            <a:endParaRPr lang="en-US" alt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86907"/>
              </p:ext>
            </p:extLst>
          </p:nvPr>
        </p:nvGraphicFramePr>
        <p:xfrm>
          <a:off x="9460707" y="1689100"/>
          <a:ext cx="15113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376508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LastName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Beuvieau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0885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371807" y="1273601"/>
            <a:ext cx="151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RESULT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4867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170FEC35-AABD-4AB9-8FC0-900AE3EF6CF6}" type="datetime1">
              <a:rPr lang="en-US"/>
              <a:pPr>
                <a:defRPr/>
              </a:pPr>
              <a:t>7/19/2018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59957"/>
            <a:ext cx="6239309" cy="365125"/>
          </a:xfrm>
        </p:spPr>
        <p:txBody>
          <a:bodyPr/>
          <a:lstStyle/>
          <a:p>
            <a:pPr>
              <a:defRPr/>
            </a:pPr>
            <a:r>
              <a:rPr lang="en-US"/>
              <a:t>CS319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0955021" y="6277394"/>
            <a:ext cx="101949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CF2FF4B3-E6C4-4561-9E22-18D10D927279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1989" name="Text Box 2"/>
          <p:cNvSpPr txBox="1">
            <a:spLocks noChangeArrowheads="1"/>
          </p:cNvSpPr>
          <p:nvPr/>
        </p:nvSpPr>
        <p:spPr bwMode="auto">
          <a:xfrm>
            <a:off x="838200" y="-58933"/>
            <a:ext cx="95885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QUESTION: What would the following relational </a:t>
            </a:r>
            <a:r>
              <a:rPr lang="en-US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expressions </a:t>
            </a: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result in?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Temp1 (SSN) </a:t>
            </a: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π </a:t>
            </a:r>
            <a:r>
              <a:rPr lang="en-US" altLang="en-US" sz="24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ManagerSSN</a:t>
            </a: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(Department) </a:t>
            </a:r>
          </a:p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Temp2 (SSN) </a:t>
            </a: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π </a:t>
            </a:r>
            <a:r>
              <a:rPr lang="en-US" altLang="en-US" sz="24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SuperSSN</a:t>
            </a: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b="1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altLang="en-US" sz="2400" b="1" baseline="-300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SuperSSN</a:t>
            </a:r>
            <a:r>
              <a:rPr lang="en-US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baseline="-30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elvetica" panose="020B0604020202020204" pitchFamily="34" charset="0"/>
                <a:cs typeface="Arial" panose="020B0604020202020204" pitchFamily="34" charset="0"/>
              </a:rPr>
              <a:t>&lt;&gt;Null</a:t>
            </a:r>
            <a:r>
              <a:rPr lang="en-US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Employee))</a:t>
            </a:r>
            <a:endParaRPr lang="en-US" altLang="en-US" sz="2400" b="1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Result1 </a:t>
            </a: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 Temp1 – </a:t>
            </a:r>
            <a:r>
              <a:rPr lang="en-US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Temp2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Result2 </a:t>
            </a:r>
            <a:r>
              <a:rPr lang="en-US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 Temp2 – Temp1</a:t>
            </a:r>
            <a:endParaRPr lang="en-US" altLang="en-US" sz="2400" b="1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Picture 4" descr="H:\cs319\PPSlides\images\relalg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437" y="1448339"/>
            <a:ext cx="5974167" cy="374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724544"/>
              </p:ext>
            </p:extLst>
          </p:nvPr>
        </p:nvGraphicFramePr>
        <p:xfrm>
          <a:off x="825500" y="2873650"/>
          <a:ext cx="101472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729">
                  <a:extLst>
                    <a:ext uri="{9D8B030D-6E8A-4147-A177-3AD203B41FA5}">
                      <a16:colId xmlns:a16="http://schemas.microsoft.com/office/drawing/2014/main" val="376508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SSN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8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0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62445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6600" y="2458151"/>
            <a:ext cx="151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Temp1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919324"/>
              </p:ext>
            </p:extLst>
          </p:nvPr>
        </p:nvGraphicFramePr>
        <p:xfrm>
          <a:off x="2231665" y="2873650"/>
          <a:ext cx="101472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729">
                  <a:extLst>
                    <a:ext uri="{9D8B030D-6E8A-4147-A177-3AD203B41FA5}">
                      <a16:colId xmlns:a16="http://schemas.microsoft.com/office/drawing/2014/main" val="376508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SSN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8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0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62445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142765" y="2458151"/>
            <a:ext cx="151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Temp2</a:t>
            </a:r>
            <a:endParaRPr lang="en-US" sz="240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938666"/>
              </p:ext>
            </p:extLst>
          </p:nvPr>
        </p:nvGraphicFramePr>
        <p:xfrm>
          <a:off x="3769480" y="2873650"/>
          <a:ext cx="101472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729">
                  <a:extLst>
                    <a:ext uri="{9D8B030D-6E8A-4147-A177-3AD203B41FA5}">
                      <a16:colId xmlns:a16="http://schemas.microsoft.com/office/drawing/2014/main" val="376508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SSN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8227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680580" y="2458151"/>
            <a:ext cx="151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Result1</a:t>
            </a:r>
            <a:endParaRPr lang="en-US" sz="24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664482"/>
              </p:ext>
            </p:extLst>
          </p:nvPr>
        </p:nvGraphicFramePr>
        <p:xfrm>
          <a:off x="5164851" y="2896733"/>
          <a:ext cx="101472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729">
                  <a:extLst>
                    <a:ext uri="{9D8B030D-6E8A-4147-A177-3AD203B41FA5}">
                      <a16:colId xmlns:a16="http://schemas.microsoft.com/office/drawing/2014/main" val="376508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SSN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8227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075951" y="2484036"/>
            <a:ext cx="151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Result2</a:t>
            </a:r>
            <a:endParaRPr lang="en-US" sz="2400" b="1" dirty="0"/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670680" y="4702450"/>
            <a:ext cx="9588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QUESTION: What do they mean in English?</a:t>
            </a:r>
            <a:endParaRPr lang="en-US" altLang="en-US" sz="2400" b="1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736600" y="5190000"/>
            <a:ext cx="10795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Result1 means: </a:t>
            </a:r>
            <a:r>
              <a:rPr lang="en-US" altLang="en-US" sz="24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Show me all the employee ids for people who are departmental managers but not also supervisors.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Result2 means: </a:t>
            </a:r>
            <a:r>
              <a:rPr lang="en-US" altLang="en-US" sz="24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Show me all the ids for people who are employee supervisors but not also departmental managers.</a:t>
            </a:r>
            <a:endParaRPr lang="en-US" altLang="en-US" sz="2400" b="1" i="1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71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1" y="-14405"/>
            <a:ext cx="9905998" cy="1249970"/>
          </a:xfrm>
        </p:spPr>
        <p:txBody>
          <a:bodyPr/>
          <a:lstStyle/>
          <a:p>
            <a:r>
              <a:rPr lang="en-US" dirty="0" smtClean="0"/>
              <a:t>Write a relational algebra expression that would need to use DIFFERENCE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69938" y="1029099"/>
            <a:ext cx="9731469" cy="3541714"/>
          </a:xfrm>
        </p:spPr>
        <p:txBody>
          <a:bodyPr/>
          <a:lstStyle/>
          <a:p>
            <a:r>
              <a:rPr lang="en-US" dirty="0" smtClean="0"/>
              <a:t>Write the Relation Algebra expression to answer this query:</a:t>
            </a:r>
            <a:br>
              <a:rPr lang="en-US" dirty="0" smtClean="0"/>
            </a:br>
            <a:r>
              <a:rPr lang="en-US" b="1" i="1" dirty="0" smtClean="0"/>
              <a:t>Return the first name of all faculty members who don’t have the same first name as any of our students. </a:t>
            </a:r>
            <a:endParaRPr lang="en-US" b="1" i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66861" y="6301886"/>
            <a:ext cx="6239309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533380" y="6356372"/>
            <a:ext cx="1314131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293787"/>
              </p:ext>
            </p:extLst>
          </p:nvPr>
        </p:nvGraphicFramePr>
        <p:xfrm>
          <a:off x="1139821" y="2610500"/>
          <a:ext cx="47259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891">
                  <a:extLst>
                    <a:ext uri="{9D8B030D-6E8A-4147-A177-3AD203B41FA5}">
                      <a16:colId xmlns:a16="http://schemas.microsoft.com/office/drawing/2014/main" val="376508286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3983549060"/>
                    </a:ext>
                  </a:extLst>
                </a:gridCol>
                <a:gridCol w="1461784">
                  <a:extLst>
                    <a:ext uri="{9D8B030D-6E8A-4147-A177-3AD203B41FA5}">
                      <a16:colId xmlns:a16="http://schemas.microsoft.com/office/drawing/2014/main" val="1017009731"/>
                    </a:ext>
                  </a:extLst>
                </a:gridCol>
                <a:gridCol w="1586216">
                  <a:extLst>
                    <a:ext uri="{9D8B030D-6E8A-4147-A177-3AD203B41FA5}">
                      <a16:colId xmlns:a16="http://schemas.microsoft.com/office/drawing/2014/main" val="3136126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Office 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MC316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8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MC416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0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Donald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SSC22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695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12822" y="2258148"/>
            <a:ext cx="1326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Faculty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9609"/>
              </p:ext>
            </p:extLst>
          </p:nvPr>
        </p:nvGraphicFramePr>
        <p:xfrm>
          <a:off x="6119810" y="2627480"/>
          <a:ext cx="54229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202">
                  <a:extLst>
                    <a:ext uri="{9D8B030D-6E8A-4147-A177-3AD203B41FA5}">
                      <a16:colId xmlns:a16="http://schemas.microsoft.com/office/drawing/2014/main" val="376508286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98354906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700973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136126528"/>
                    </a:ext>
                  </a:extLst>
                </a:gridCol>
                <a:gridCol w="1117599">
                  <a:extLst>
                    <a:ext uri="{9D8B030D-6E8A-4147-A177-3AD203B41FA5}">
                      <a16:colId xmlns:a16="http://schemas.microsoft.com/office/drawing/2014/main" val="1546192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HomeCity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Daisy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Windso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8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0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Donald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36771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992812" y="2275128"/>
            <a:ext cx="1326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Student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905000" y="4511085"/>
            <a:ext cx="9017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Temp1</a:t>
            </a:r>
            <a:r>
              <a:rPr lang="en-US" altLang="en-US" sz="2800" b="1" baseline="-25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800" b="1" baseline="-2500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FName</a:t>
            </a:r>
            <a:r>
              <a:rPr lang="en-US" altLang="en-US" sz="2800" b="1" baseline="-25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) </a:t>
            </a:r>
            <a:r>
              <a:rPr lang="en-US" altLang="en-US" sz="28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8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baseline="-25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π </a:t>
            </a:r>
            <a:r>
              <a:rPr lang="en-US" altLang="en-US" sz="2800" b="1" baseline="-2500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FirstName</a:t>
            </a:r>
            <a:r>
              <a:rPr lang="en-US" altLang="en-US" sz="2800" b="1" baseline="-25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(Faculty)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Temp2 </a:t>
            </a:r>
            <a:r>
              <a:rPr lang="en-US" altLang="en-US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baseline="-25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π </a:t>
            </a:r>
            <a:r>
              <a:rPr lang="en-US" altLang="en-US" sz="2800" b="1" baseline="-2500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FName</a:t>
            </a:r>
            <a:r>
              <a:rPr lang="en-US" alt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(Student)</a:t>
            </a:r>
          </a:p>
          <a:p>
            <a:pPr>
              <a:spcBef>
                <a:spcPct val="50000"/>
              </a:spcBef>
            </a:pPr>
            <a:r>
              <a:rPr lang="en-US" altLang="en-US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ANSWER </a:t>
            </a:r>
            <a:r>
              <a:rPr lang="en-US" altLang="en-US" sz="28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8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Temp1 –  </a:t>
            </a:r>
            <a:r>
              <a:rPr lang="en-US" altLang="en-US" sz="28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Temp2</a:t>
            </a:r>
            <a:endParaRPr lang="en-US" altLang="en-US" sz="2800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07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884362"/>
            <a:ext cx="10481628" cy="3998912"/>
          </a:xfrm>
        </p:spPr>
        <p:txBody>
          <a:bodyPr>
            <a:normAutofit/>
          </a:bodyPr>
          <a:lstStyle/>
          <a:p>
            <a:r>
              <a:rPr lang="en-US" dirty="0" smtClean="0"/>
              <a:t>Upon completion of this video, you should be able to:</a:t>
            </a:r>
          </a:p>
          <a:p>
            <a:pPr lvl="1"/>
            <a:r>
              <a:rPr lang="en-US" dirty="0" smtClean="0"/>
              <a:t>Decide if 2 tables are </a:t>
            </a:r>
            <a:r>
              <a:rPr lang="en-US" i="1" dirty="0" smtClean="0"/>
              <a:t>Union Compatible </a:t>
            </a:r>
            <a:endParaRPr lang="en-US" dirty="0" smtClean="0"/>
          </a:p>
          <a:p>
            <a:pPr lvl="1"/>
            <a:r>
              <a:rPr lang="en-US" dirty="0" smtClean="0"/>
              <a:t>Write </a:t>
            </a:r>
            <a:r>
              <a:rPr lang="en-US" dirty="0" smtClean="0"/>
              <a:t>a relational algebra expression that uses </a:t>
            </a:r>
            <a:r>
              <a:rPr lang="en-US" dirty="0" smtClean="0"/>
              <a:t>UNION </a:t>
            </a:r>
            <a:r>
              <a:rPr lang="en-US" dirty="0" smtClean="0"/>
              <a:t>given </a:t>
            </a:r>
            <a:r>
              <a:rPr lang="en-US" dirty="0" smtClean="0"/>
              <a:t>two tables </a:t>
            </a:r>
            <a:r>
              <a:rPr lang="en-US" dirty="0" smtClean="0"/>
              <a:t>and a query.</a:t>
            </a:r>
          </a:p>
          <a:p>
            <a:pPr lvl="1"/>
            <a:r>
              <a:rPr lang="en-US" dirty="0" smtClean="0"/>
              <a:t>Given </a:t>
            </a:r>
            <a:r>
              <a:rPr lang="en-US" dirty="0" smtClean="0"/>
              <a:t>2 tables </a:t>
            </a:r>
            <a:r>
              <a:rPr lang="en-US" dirty="0" smtClean="0"/>
              <a:t>and a </a:t>
            </a:r>
            <a:r>
              <a:rPr lang="en-US" dirty="0" smtClean="0"/>
              <a:t>UNION </a:t>
            </a:r>
            <a:r>
              <a:rPr lang="en-US" dirty="0" smtClean="0"/>
              <a:t>relational algebra expression, show the new table that would be returned once the expression is </a:t>
            </a:r>
            <a:r>
              <a:rPr lang="en-US" dirty="0" smtClean="0"/>
              <a:t>performed.</a:t>
            </a:r>
            <a:endParaRPr lang="en-US" dirty="0"/>
          </a:p>
          <a:p>
            <a:pPr lvl="1"/>
            <a:r>
              <a:rPr lang="en-US" dirty="0"/>
              <a:t>Write a relational algebra expression that uses </a:t>
            </a:r>
            <a:r>
              <a:rPr lang="en-US" dirty="0" smtClean="0"/>
              <a:t>DIFFERENCE </a:t>
            </a:r>
            <a:r>
              <a:rPr lang="en-US" dirty="0"/>
              <a:t>given </a:t>
            </a:r>
            <a:r>
              <a:rPr lang="en-US" dirty="0" smtClean="0"/>
              <a:t>two tables </a:t>
            </a:r>
            <a:r>
              <a:rPr lang="en-US" dirty="0"/>
              <a:t>and a query.</a:t>
            </a:r>
          </a:p>
          <a:p>
            <a:pPr lvl="1"/>
            <a:r>
              <a:rPr lang="en-US" dirty="0"/>
              <a:t>Given </a:t>
            </a:r>
            <a:r>
              <a:rPr lang="en-US" dirty="0" smtClean="0"/>
              <a:t>2 tables </a:t>
            </a:r>
            <a:r>
              <a:rPr lang="en-US" dirty="0"/>
              <a:t>and a </a:t>
            </a:r>
            <a:r>
              <a:rPr lang="en-US" dirty="0" smtClean="0"/>
              <a:t>DIFFERENCE </a:t>
            </a:r>
            <a:r>
              <a:rPr lang="en-US" dirty="0" smtClean="0"/>
              <a:t>relational </a:t>
            </a:r>
            <a:r>
              <a:rPr lang="en-US" dirty="0"/>
              <a:t>algebra expression, show the new table that would be returned once the expression is </a:t>
            </a:r>
            <a:r>
              <a:rPr lang="en-US" dirty="0" smtClean="0"/>
              <a:t>performed.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53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arithmetic </a:t>
            </a:r>
            <a:r>
              <a:rPr 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8 ÷ 3 </a:t>
            </a:r>
            <a:r>
              <a:rPr lang="en-US" dirty="0" smtClean="0"/>
              <a:t>would be a binary operation because it has 2 operands: </a:t>
            </a:r>
            <a:r>
              <a:rPr 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8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3</a:t>
            </a:r>
            <a:r>
              <a:rPr lang="en-US" dirty="0" smtClean="0"/>
              <a:t> and one operator: </a:t>
            </a:r>
            <a:r>
              <a:rPr lang="en-US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÷</a:t>
            </a:r>
          </a:p>
          <a:p>
            <a:r>
              <a:rPr lang="en-US" dirty="0" smtClean="0"/>
              <a:t>Most of the remaining relational algebra expression we are going to look at use binary operators (i.e. they require TWO tables)</a:t>
            </a:r>
          </a:p>
          <a:p>
            <a:pPr lvl="1"/>
            <a:r>
              <a:rPr lang="en-US" dirty="0" smtClean="0"/>
              <a:t>For example: </a:t>
            </a:r>
            <a:r>
              <a:rPr lang="en-US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Table1 </a:t>
            </a:r>
            <a:r>
              <a:rPr lang="en-US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U</a:t>
            </a:r>
            <a:r>
              <a:rPr lang="en-US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 Table2 </a:t>
            </a:r>
            <a:r>
              <a:rPr lang="en-US" altLang="en-US" dirty="0" smtClean="0">
                <a:cs typeface="Arial" panose="020B0604020202020204" pitchFamily="34" charset="0"/>
              </a:rPr>
              <a:t>would return a new table, our result. </a:t>
            </a:r>
          </a:p>
          <a:p>
            <a:pPr lvl="1"/>
            <a:r>
              <a:rPr lang="en-US" altLang="en-US" dirty="0" smtClean="0">
                <a:cs typeface="Arial" panose="020B0604020202020204" pitchFamily="34" charset="0"/>
              </a:rPr>
              <a:t>Could also write: </a:t>
            </a:r>
            <a:r>
              <a:rPr lang="en-US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RESULTTABLE </a:t>
            </a:r>
            <a:r>
              <a:rPr lang="en-US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 </a:t>
            </a: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Table1 </a:t>
            </a: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U</a:t>
            </a:r>
            <a:r>
              <a:rPr lang="en-US" altLang="en-US" dirty="0">
                <a:solidFill>
                  <a:schemeClr val="accent2">
                    <a:lumMod val="40000"/>
                    <a:lumOff val="60000"/>
                  </a:schemeClr>
                </a:solidFill>
                <a:cs typeface="Arial" panose="020B0604020202020204" pitchFamily="34" charset="0"/>
              </a:rPr>
              <a:t> Table2 </a:t>
            </a:r>
            <a:endParaRPr lang="en-US" altLang="en-US" dirty="0" smtClean="0">
              <a:solidFill>
                <a:schemeClr val="accent2">
                  <a:lumMod val="40000"/>
                  <a:lumOff val="60000"/>
                </a:schemeClr>
              </a:solidFill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31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70844"/>
            <a:ext cx="9905998" cy="1275369"/>
          </a:xfrm>
        </p:spPr>
        <p:txBody>
          <a:bodyPr/>
          <a:lstStyle/>
          <a:p>
            <a:r>
              <a:rPr lang="en-US" dirty="0" smtClean="0"/>
              <a:t>Union Compatible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052636"/>
            <a:ext cx="9905999" cy="3541714"/>
          </a:xfrm>
        </p:spPr>
        <p:txBody>
          <a:bodyPr/>
          <a:lstStyle/>
          <a:p>
            <a:r>
              <a:rPr lang="en-US" dirty="0" smtClean="0"/>
              <a:t>Two tables are </a:t>
            </a:r>
            <a:r>
              <a:rPr lang="en-US" i="1" dirty="0" smtClean="0"/>
              <a:t>union compatible</a:t>
            </a:r>
            <a:r>
              <a:rPr lang="en-US" dirty="0" smtClean="0"/>
              <a:t>, if and only if:</a:t>
            </a:r>
          </a:p>
          <a:p>
            <a:pPr lvl="1"/>
            <a:r>
              <a:rPr lang="en-US" dirty="0" smtClean="0"/>
              <a:t>They have the same number of columns</a:t>
            </a:r>
          </a:p>
          <a:p>
            <a:pPr lvl="1"/>
            <a:r>
              <a:rPr lang="en-US" dirty="0" smtClean="0"/>
              <a:t>Each respective column from each table is from the same domain</a:t>
            </a:r>
          </a:p>
          <a:p>
            <a:r>
              <a:rPr lang="en-US" dirty="0" smtClean="0"/>
              <a:t>Examples </a:t>
            </a:r>
            <a:r>
              <a:rPr lang="en-US" dirty="0" smtClean="0">
                <a:sym typeface="Wingdings" panose="05000000000000000000" pitchFamily="2" charset="2"/>
              </a:rPr>
              <a:t> Are these Union Compatible?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TableA</a:t>
            </a:r>
            <a:r>
              <a:rPr lang="en-US" dirty="0" smtClean="0">
                <a:sym typeface="Wingdings" panose="05000000000000000000" pitchFamily="2" charset="2"/>
              </a:rPr>
              <a:t> and </a:t>
            </a:r>
            <a:r>
              <a:rPr lang="en-US" dirty="0" err="1" smtClean="0">
                <a:sym typeface="Wingdings" panose="05000000000000000000" pitchFamily="2" charset="2"/>
              </a:rPr>
              <a:t>TableB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TableA</a:t>
            </a:r>
            <a:r>
              <a:rPr lang="en-US" dirty="0" smtClean="0">
                <a:sym typeface="Wingdings" panose="05000000000000000000" pitchFamily="2" charset="2"/>
              </a:rPr>
              <a:t> and </a:t>
            </a:r>
            <a:r>
              <a:rPr lang="en-US" dirty="0" err="1" smtClean="0">
                <a:sym typeface="Wingdings" panose="05000000000000000000" pitchFamily="2" charset="2"/>
              </a:rPr>
              <a:t>TableC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TableB</a:t>
            </a:r>
            <a:r>
              <a:rPr lang="en-US" dirty="0" smtClean="0">
                <a:sym typeface="Wingdings" panose="05000000000000000000" pitchFamily="2" charset="2"/>
              </a:rPr>
              <a:t> and </a:t>
            </a:r>
            <a:r>
              <a:rPr lang="en-US" dirty="0" err="1" smtClean="0">
                <a:sym typeface="Wingdings" panose="05000000000000000000" pitchFamily="2" charset="2"/>
              </a:rPr>
              <a:t>TableD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846551"/>
              </p:ext>
            </p:extLst>
          </p:nvPr>
        </p:nvGraphicFramePr>
        <p:xfrm>
          <a:off x="350997" y="4840848"/>
          <a:ext cx="2926080" cy="131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360">
                  <a:extLst>
                    <a:ext uri="{9D8B030D-6E8A-4147-A177-3AD203B41FA5}">
                      <a16:colId xmlns:a16="http://schemas.microsoft.com/office/drawing/2014/main" val="1789828856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507204749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308470285"/>
                    </a:ext>
                  </a:extLst>
                </a:gridCol>
              </a:tblGrid>
              <a:tr h="327278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343071"/>
                  </a:ext>
                </a:extLst>
              </a:tr>
              <a:tr h="474767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675663"/>
                  </a:ext>
                </a:extLst>
              </a:tr>
              <a:tr h="474767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29315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20277"/>
              </p:ext>
            </p:extLst>
          </p:nvPr>
        </p:nvGraphicFramePr>
        <p:xfrm>
          <a:off x="3947807" y="4728481"/>
          <a:ext cx="1579108" cy="131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554">
                  <a:extLst>
                    <a:ext uri="{9D8B030D-6E8A-4147-A177-3AD203B41FA5}">
                      <a16:colId xmlns:a16="http://schemas.microsoft.com/office/drawing/2014/main" val="1789828856"/>
                    </a:ext>
                  </a:extLst>
                </a:gridCol>
                <a:gridCol w="789554">
                  <a:extLst>
                    <a:ext uri="{9D8B030D-6E8A-4147-A177-3AD203B41FA5}">
                      <a16:colId xmlns:a16="http://schemas.microsoft.com/office/drawing/2014/main" val="2308470285"/>
                    </a:ext>
                  </a:extLst>
                </a:gridCol>
              </a:tblGrid>
              <a:tr h="327278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343071"/>
                  </a:ext>
                </a:extLst>
              </a:tr>
              <a:tr h="474767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675663"/>
                  </a:ext>
                </a:extLst>
              </a:tr>
              <a:tr h="474767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29315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0997" y="4447271"/>
            <a:ext cx="171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TableA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54369" y="4385518"/>
            <a:ext cx="171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TableB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129818"/>
              </p:ext>
            </p:extLst>
          </p:nvPr>
        </p:nvGraphicFramePr>
        <p:xfrm>
          <a:off x="5921582" y="4728481"/>
          <a:ext cx="3003588" cy="131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196">
                  <a:extLst>
                    <a:ext uri="{9D8B030D-6E8A-4147-A177-3AD203B41FA5}">
                      <a16:colId xmlns:a16="http://schemas.microsoft.com/office/drawing/2014/main" val="1789828856"/>
                    </a:ext>
                  </a:extLst>
                </a:gridCol>
                <a:gridCol w="1001196">
                  <a:extLst>
                    <a:ext uri="{9D8B030D-6E8A-4147-A177-3AD203B41FA5}">
                      <a16:colId xmlns:a16="http://schemas.microsoft.com/office/drawing/2014/main" val="2308470285"/>
                    </a:ext>
                  </a:extLst>
                </a:gridCol>
                <a:gridCol w="1001196">
                  <a:extLst>
                    <a:ext uri="{9D8B030D-6E8A-4147-A177-3AD203B41FA5}">
                      <a16:colId xmlns:a16="http://schemas.microsoft.com/office/drawing/2014/main" val="3262125995"/>
                    </a:ext>
                  </a:extLst>
                </a:gridCol>
              </a:tblGrid>
              <a:tr h="327278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343071"/>
                  </a:ext>
                </a:extLst>
              </a:tr>
              <a:tr h="474767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675663"/>
                  </a:ext>
                </a:extLst>
              </a:tr>
              <a:tr h="474767"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29315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882829" y="4359149"/>
            <a:ext cx="171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TableC</a:t>
            </a:r>
            <a:endParaRPr lang="en-US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510505"/>
              </p:ext>
            </p:extLst>
          </p:nvPr>
        </p:nvGraphicFramePr>
        <p:xfrm>
          <a:off x="9175604" y="4618718"/>
          <a:ext cx="1579108" cy="1790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554">
                  <a:extLst>
                    <a:ext uri="{9D8B030D-6E8A-4147-A177-3AD203B41FA5}">
                      <a16:colId xmlns:a16="http://schemas.microsoft.com/office/drawing/2014/main" val="1789828856"/>
                    </a:ext>
                  </a:extLst>
                </a:gridCol>
                <a:gridCol w="789554">
                  <a:extLst>
                    <a:ext uri="{9D8B030D-6E8A-4147-A177-3AD203B41FA5}">
                      <a16:colId xmlns:a16="http://schemas.microsoft.com/office/drawing/2014/main" val="2308470285"/>
                    </a:ext>
                  </a:extLst>
                </a:gridCol>
              </a:tblGrid>
              <a:tr h="327278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343071"/>
                  </a:ext>
                </a:extLst>
              </a:tr>
              <a:tr h="474767"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675663"/>
                  </a:ext>
                </a:extLst>
              </a:tr>
              <a:tr h="474767"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293158"/>
                  </a:ext>
                </a:extLst>
              </a:tr>
              <a:tr h="474767">
                <a:tc>
                  <a:txBody>
                    <a:bodyPr/>
                    <a:lstStyle/>
                    <a:p>
                      <a:r>
                        <a:rPr lang="en-US" dirty="0" smtClean="0"/>
                        <a:t>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62982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143157" y="4249386"/>
            <a:ext cx="171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TableD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829680" y="3811208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17823" y="3390624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24027" y="3021292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7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90198"/>
            <a:ext cx="9905998" cy="983774"/>
          </a:xfrm>
        </p:spPr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372" y="945817"/>
            <a:ext cx="9833928" cy="35417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Creates </a:t>
            </a:r>
            <a:r>
              <a:rPr lang="en-US" dirty="0" smtClean="0"/>
              <a:t>a new table from </a:t>
            </a:r>
            <a:r>
              <a:rPr lang="en-US" dirty="0" smtClean="0"/>
              <a:t>the given 2 tables that include every row from both tables with NO repeating identical rows.</a:t>
            </a:r>
          </a:p>
          <a:p>
            <a:r>
              <a:rPr lang="en-US" dirty="0" smtClean="0"/>
              <a:t>The 2 Tables MUST be union compatible</a:t>
            </a:r>
            <a:endParaRPr lang="en-US" dirty="0" smtClean="0"/>
          </a:p>
          <a:p>
            <a:r>
              <a:rPr lang="en-US" dirty="0" smtClean="0"/>
              <a:t>Symbol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altLang="en-US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U</a:t>
            </a:r>
            <a:endParaRPr lang="en-US" sz="44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/>
              <a:t>Example Expression: </a:t>
            </a: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FFCC00"/>
                </a:solidFill>
                <a:latin typeface="Arial" panose="020B0604020202020204" pitchFamily="34" charset="0"/>
              </a:rPr>
              <a:t>              </a:t>
            </a:r>
            <a:r>
              <a:rPr lang="en-US" altLang="en-US" sz="3200" b="1" dirty="0" smtClean="0">
                <a:solidFill>
                  <a:srgbClr val="FFCC00"/>
                </a:solidFill>
                <a:latin typeface="Arial" panose="020B0604020202020204" pitchFamily="34" charset="0"/>
              </a:rPr>
              <a:t>Table1 U Table2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153920" y="4439919"/>
            <a:ext cx="325120" cy="9448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81400" y="5561915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Symbol for </a:t>
            </a:r>
            <a:r>
              <a:rPr lang="en-US" dirty="0" smtClean="0"/>
              <a:t>Union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876405" y="4565600"/>
            <a:ext cx="213359" cy="8737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24134" y="5477743"/>
            <a:ext cx="230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Table Name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005546" y="4553893"/>
            <a:ext cx="648495" cy="10884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53000" y="5512474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Table </a:t>
            </a:r>
            <a:r>
              <a:rPr lang="en-US" dirty="0" smtClean="0"/>
              <a:t>Name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683218"/>
              </p:ext>
            </p:extLst>
          </p:nvPr>
        </p:nvGraphicFramePr>
        <p:xfrm>
          <a:off x="7452360" y="1674314"/>
          <a:ext cx="44500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20">
                  <a:extLst>
                    <a:ext uri="{9D8B030D-6E8A-4147-A177-3AD203B41FA5}">
                      <a16:colId xmlns:a16="http://schemas.microsoft.com/office/drawing/2014/main" val="376508286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983549060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1017009731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3136126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8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0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695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018000"/>
              </p:ext>
            </p:extLst>
          </p:nvPr>
        </p:nvGraphicFramePr>
        <p:xfrm>
          <a:off x="7452360" y="4881700"/>
          <a:ext cx="44500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20">
                  <a:extLst>
                    <a:ext uri="{9D8B030D-6E8A-4147-A177-3AD203B41FA5}">
                      <a16:colId xmlns:a16="http://schemas.microsoft.com/office/drawing/2014/main" val="376508286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983549060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1017009731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3136126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7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4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17458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376161" y="458047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ANSWER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7376161" y="1387982"/>
            <a:ext cx="1444895" cy="40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Table1</a:t>
            </a:r>
            <a:endParaRPr lang="en-US" b="1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236381"/>
              </p:ext>
            </p:extLst>
          </p:nvPr>
        </p:nvGraphicFramePr>
        <p:xfrm>
          <a:off x="7452360" y="3441373"/>
          <a:ext cx="44500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20">
                  <a:extLst>
                    <a:ext uri="{9D8B030D-6E8A-4147-A177-3AD203B41FA5}">
                      <a16:colId xmlns:a16="http://schemas.microsoft.com/office/drawing/2014/main" val="376508286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983549060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1017009731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3136126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8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08856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7376161" y="3143397"/>
            <a:ext cx="1444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Table2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412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09A7E009-449A-45EB-8DFF-22FD3C883149}" type="datetime1">
              <a:rPr lang="en-US" smtClean="0"/>
              <a:pPr>
                <a:defRPr/>
              </a:pPr>
              <a:t>7/19/2018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/>
            <a:fld id="{4E1127AB-EA78-415F-94B8-30C39E6AFA8A}" type="slidenum">
              <a:rPr lang="en-US" altLang="en-US" smtClean="0"/>
              <a:pPr lvl="1"/>
              <a:t>6</a:t>
            </a:fld>
            <a:endParaRPr lang="en-US" altLang="en-US" smtClean="0">
              <a:latin typeface="Gill Sans MT" panose="020B0502020104020203" pitchFamily="34" charset="0"/>
            </a:endParaRPr>
          </a:p>
        </p:txBody>
      </p:sp>
      <p:pic>
        <p:nvPicPr>
          <p:cNvPr id="36869" name="Picture 4" descr="H:\cs319\PPSlides\images\relalg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20" y="1022349"/>
            <a:ext cx="8164080" cy="5116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72606" y="-46134"/>
            <a:ext cx="80624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Temp1 </a:t>
            </a:r>
            <a:r>
              <a:rPr lang="en-US" altLang="en-US" sz="2400" b="1" baseline="-30000" dirty="0">
                <a:latin typeface="Helvetica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400" b="1" baseline="-30000" dirty="0" err="1">
                <a:latin typeface="Helvetica" panose="020B0604020202020204" pitchFamily="34" charset="0"/>
                <a:cs typeface="Arial" panose="020B0604020202020204" pitchFamily="34" charset="0"/>
              </a:rPr>
              <a:t>SuperSSN</a:t>
            </a:r>
            <a:r>
              <a:rPr lang="en-US" altLang="en-US" sz="2400" b="1" baseline="-30000" dirty="0">
                <a:latin typeface="Helvetica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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π </a:t>
            </a:r>
            <a:r>
              <a:rPr lang="en-US" altLang="en-US" sz="2400" b="1" baseline="-30000" dirty="0" err="1">
                <a:latin typeface="Helvetica" panose="020B0604020202020204" pitchFamily="34" charset="0"/>
                <a:cs typeface="Arial" panose="020B0604020202020204" pitchFamily="34" charset="0"/>
              </a:rPr>
              <a:t>ManagerSSN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(Department)</a:t>
            </a:r>
            <a:endParaRPr lang="en-US" altLang="en-US" sz="24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b="1" dirty="0"/>
              <a:t>	Result </a:t>
            </a:r>
            <a:r>
              <a:rPr lang="en-US" altLang="en-US" sz="2800" b="1" dirty="0">
                <a:sym typeface="Symbol" panose="05050102010706020507" pitchFamily="18" charset="2"/>
              </a:rPr>
              <a:t></a:t>
            </a:r>
            <a:r>
              <a:rPr lang="en-US" altLang="en-US" sz="2800" b="1" dirty="0"/>
              <a:t> Temp1 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U π</a:t>
            </a:r>
            <a:r>
              <a:rPr lang="en-US" altLang="en-US" sz="2800" b="1" baseline="-30000" dirty="0">
                <a:latin typeface="Helvetica" panose="020B0604020202020204" pitchFamily="34" charset="0"/>
              </a:rPr>
              <a:t> </a:t>
            </a:r>
            <a:r>
              <a:rPr lang="en-US" altLang="en-US" sz="2800" b="1" baseline="-30000" dirty="0" err="1">
                <a:latin typeface="Helvetica" panose="020B0604020202020204" pitchFamily="34" charset="0"/>
              </a:rPr>
              <a:t>SuperSSN</a:t>
            </a:r>
            <a:r>
              <a:rPr lang="en-US" altLang="en-US" sz="2800" b="1" dirty="0"/>
              <a:t>(Employee)</a:t>
            </a:r>
            <a:r>
              <a:rPr lang="en-US" altLang="en-US" sz="2400" b="1" dirty="0"/>
              <a:t> </a:t>
            </a:r>
            <a:endParaRPr lang="en-US" alt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741703"/>
              </p:ext>
            </p:extLst>
          </p:nvPr>
        </p:nvGraphicFramePr>
        <p:xfrm>
          <a:off x="9272271" y="622452"/>
          <a:ext cx="15113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376508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SuperSSN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8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0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695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83371" y="206953"/>
            <a:ext cx="151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Temp1</a:t>
            </a:r>
            <a:endParaRPr lang="en-US" sz="24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57157"/>
              </p:ext>
            </p:extLst>
          </p:nvPr>
        </p:nvGraphicFramePr>
        <p:xfrm>
          <a:off x="9286242" y="3282250"/>
          <a:ext cx="15113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376508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SuperSSN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8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0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081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4417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97342" y="2866751"/>
            <a:ext cx="151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Result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2818606" y="3435666"/>
            <a:ext cx="1562894" cy="996634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54700" y="4465636"/>
            <a:ext cx="876300" cy="16002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0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6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304C2A20-4415-4C2C-87C9-0A216A133810}" type="datetime1">
              <a:rPr lang="en-US" smtClean="0"/>
              <a:pPr>
                <a:defRPr/>
              </a:pPr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CS3319</a:t>
            </a:r>
            <a:endParaRPr lang="en-US"/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8B9B7ACE-1321-4E36-B3D5-409DBC8422DA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2400"/>
          </a:p>
        </p:txBody>
      </p:sp>
      <p:sp>
        <p:nvSpPr>
          <p:cNvPr id="37893" name="Text Box 2"/>
          <p:cNvSpPr txBox="1">
            <a:spLocks noChangeArrowheads="1"/>
          </p:cNvSpPr>
          <p:nvPr/>
        </p:nvSpPr>
        <p:spPr bwMode="auto">
          <a:xfrm>
            <a:off x="1016000" y="304801"/>
            <a:ext cx="103505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QUESTION: What would the following relational expression result in?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Temp1(Field1) </a:t>
            </a:r>
            <a:r>
              <a:rPr lang="en-US" alt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π </a:t>
            </a:r>
            <a:r>
              <a:rPr lang="en-US" altLang="en-US" sz="24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MiddleInitial</a:t>
            </a:r>
            <a:r>
              <a:rPr lang="en-US" alt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 (Employee)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Temp2(Field1) </a:t>
            </a:r>
            <a:r>
              <a:rPr lang="en-US" alt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π Sex  (Employee)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Result </a:t>
            </a:r>
            <a:r>
              <a:rPr lang="en-US" alt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Temp1 U Temp2</a:t>
            </a:r>
          </a:p>
        </p:txBody>
      </p:sp>
      <p:pic>
        <p:nvPicPr>
          <p:cNvPr id="6" name="Picture 4" descr="H:\cs319\PPSlides\images\relalg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820" y="1366630"/>
            <a:ext cx="6485105" cy="4063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783841"/>
              </p:ext>
            </p:extLst>
          </p:nvPr>
        </p:nvGraphicFramePr>
        <p:xfrm>
          <a:off x="1557861" y="3342770"/>
          <a:ext cx="101472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729">
                  <a:extLst>
                    <a:ext uri="{9D8B030D-6E8A-4147-A177-3AD203B41FA5}">
                      <a16:colId xmlns:a16="http://schemas.microsoft.com/office/drawing/2014/main" val="376508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Field1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8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0885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68961" y="2927271"/>
            <a:ext cx="151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Temp1</a:t>
            </a:r>
            <a:endParaRPr lang="en-US" sz="240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5717"/>
              </p:ext>
            </p:extLst>
          </p:nvPr>
        </p:nvGraphicFramePr>
        <p:xfrm>
          <a:off x="3201671" y="3342770"/>
          <a:ext cx="101472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729">
                  <a:extLst>
                    <a:ext uri="{9D8B030D-6E8A-4147-A177-3AD203B41FA5}">
                      <a16:colId xmlns:a16="http://schemas.microsoft.com/office/drawing/2014/main" val="376508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Field1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8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0885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112771" y="2927271"/>
            <a:ext cx="151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Temp2</a:t>
            </a:r>
            <a:endParaRPr lang="en-US" sz="24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939687"/>
              </p:ext>
            </p:extLst>
          </p:nvPr>
        </p:nvGraphicFramePr>
        <p:xfrm>
          <a:off x="4664077" y="3342770"/>
          <a:ext cx="101472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729">
                  <a:extLst>
                    <a:ext uri="{9D8B030D-6E8A-4147-A177-3AD203B41FA5}">
                      <a16:colId xmlns:a16="http://schemas.microsoft.com/office/drawing/2014/main" val="376508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Field1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8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0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2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23967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75177" y="2927271"/>
            <a:ext cx="151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Result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2857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DA02F117-8EDE-4FBA-9921-5E4C1D6DA307}" type="datetime1">
              <a:rPr lang="en-US" smtClean="0"/>
              <a:pPr>
                <a:defRPr/>
              </a:pPr>
              <a:t>7/19/2018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CS3319</a:t>
            </a:r>
            <a:endParaRPr 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lvl="1">
              <a:spcBef>
                <a:spcPct val="0"/>
              </a:spcBef>
              <a:buClrTx/>
              <a:buFontTx/>
              <a:buNone/>
            </a:pPr>
            <a:fld id="{02C8A8E1-D7CE-49C2-8ADB-28DD9D4BCBDC}" type="slidenum">
              <a:rPr lang="en-US" altLang="en-US" sz="2400">
                <a:latin typeface="Times New Roman" panose="02020603050405020304" pitchFamily="18" charset="0"/>
              </a:rPr>
              <a:pPr lvl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2400"/>
          </a:p>
        </p:txBody>
      </p:sp>
      <p:sp>
        <p:nvSpPr>
          <p:cNvPr id="38917" name="Text Box 2"/>
          <p:cNvSpPr txBox="1">
            <a:spLocks noChangeArrowheads="1"/>
          </p:cNvSpPr>
          <p:nvPr/>
        </p:nvSpPr>
        <p:spPr bwMode="auto">
          <a:xfrm>
            <a:off x="1498600" y="100236"/>
            <a:ext cx="10756900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QUESTION: What would the following relational expression result in?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Temp1(</a:t>
            </a:r>
            <a:r>
              <a:rPr lang="en-US" altLang="en-US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Loc</a:t>
            </a:r>
            <a:r>
              <a:rPr lang="en-US" alt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) </a:t>
            </a:r>
            <a:r>
              <a:rPr lang="en-US" alt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π</a:t>
            </a:r>
            <a:r>
              <a:rPr lang="en-US" altLang="en-US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ProjectLocation</a:t>
            </a:r>
            <a:r>
              <a:rPr lang="en-US" alt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 (Project)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Temp2(</a:t>
            </a:r>
            <a:r>
              <a:rPr lang="en-US" altLang="en-US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Loc</a:t>
            </a:r>
            <a:r>
              <a:rPr lang="en-US" alt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) </a:t>
            </a:r>
            <a:r>
              <a:rPr lang="en-US" alt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πAddress  (σ </a:t>
            </a:r>
            <a:r>
              <a:rPr lang="en-US" altLang="en-US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LastName</a:t>
            </a:r>
            <a:r>
              <a:rPr lang="en-US" alt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= “Simpson” (Employee))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Result </a:t>
            </a:r>
            <a:r>
              <a:rPr lang="en-US" alt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Temp1 U Temp2</a:t>
            </a:r>
          </a:p>
        </p:txBody>
      </p:sp>
      <p:sp>
        <p:nvSpPr>
          <p:cNvPr id="38918" name="Text Box 3"/>
          <p:cNvSpPr txBox="1">
            <a:spLocks noChangeArrowheads="1"/>
          </p:cNvSpPr>
          <p:nvPr/>
        </p:nvSpPr>
        <p:spPr bwMode="auto">
          <a:xfrm>
            <a:off x="1587500" y="4453871"/>
            <a:ext cx="6832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QUESTION: What, in English, does the above expression represent?</a:t>
            </a:r>
          </a:p>
        </p:txBody>
      </p:sp>
      <p:pic>
        <p:nvPicPr>
          <p:cNvPr id="7" name="Picture 4" descr="H:\cs319\PPSlides\images\relalg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860" y="1493113"/>
            <a:ext cx="6485105" cy="4063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970784"/>
              </p:ext>
            </p:extLst>
          </p:nvPr>
        </p:nvGraphicFramePr>
        <p:xfrm>
          <a:off x="1587500" y="2612458"/>
          <a:ext cx="1727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376508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Loc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Toronto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8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Springfield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0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London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875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98600" y="2196959"/>
            <a:ext cx="151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Temp1</a:t>
            </a:r>
            <a:endParaRPr lang="en-US" sz="24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254208"/>
              </p:ext>
            </p:extLst>
          </p:nvPr>
        </p:nvGraphicFramePr>
        <p:xfrm>
          <a:off x="3880860" y="2610713"/>
          <a:ext cx="1727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376508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Loc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London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8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Toronto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0885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91960" y="2195214"/>
            <a:ext cx="151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Temp2</a:t>
            </a:r>
            <a:endParaRPr lang="en-US" sz="24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027124"/>
              </p:ext>
            </p:extLst>
          </p:nvPr>
        </p:nvGraphicFramePr>
        <p:xfrm>
          <a:off x="5912860" y="2610713"/>
          <a:ext cx="1727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376508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Loc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Toronto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8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Springfield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0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London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875008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823960" y="2195214"/>
            <a:ext cx="151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Result</a:t>
            </a:r>
            <a:endParaRPr lang="en-US" sz="2400" b="1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587500" y="5300596"/>
            <a:ext cx="66167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i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</a:rPr>
              <a:t>Show me all the project locations cities together with the cities that the Simpson employee’s live in. </a:t>
            </a:r>
            <a:endParaRPr lang="en-US" altLang="en-US" sz="2400" b="1" i="1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16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1411" y="-14405"/>
            <a:ext cx="9905998" cy="1249970"/>
          </a:xfrm>
        </p:spPr>
        <p:txBody>
          <a:bodyPr/>
          <a:lstStyle/>
          <a:p>
            <a:r>
              <a:rPr lang="en-US" dirty="0" smtClean="0"/>
              <a:t>Write a relational algebra expression that would need to use Union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09" y="1156853"/>
            <a:ext cx="10796590" cy="3541714"/>
          </a:xfrm>
        </p:spPr>
        <p:txBody>
          <a:bodyPr/>
          <a:lstStyle/>
          <a:p>
            <a:r>
              <a:rPr lang="en-US" dirty="0" smtClean="0"/>
              <a:t>Write the Relation Algebra expression to answer this query:</a:t>
            </a:r>
            <a:br>
              <a:rPr lang="en-US" dirty="0" smtClean="0"/>
            </a:br>
            <a:r>
              <a:rPr lang="en-US" b="1" i="1" dirty="0" smtClean="0"/>
              <a:t>Return the first name of all students and faculty at Western whose name starts with D</a:t>
            </a:r>
            <a:endParaRPr lang="en-US" b="1" i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66861" y="6301886"/>
            <a:ext cx="6239309" cy="365125"/>
          </a:xfrm>
        </p:spPr>
        <p:txBody>
          <a:bodyPr/>
          <a:lstStyle/>
          <a:p>
            <a:r>
              <a:rPr lang="en-US" smtClean="0"/>
              <a:t>CS3319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533380" y="6356372"/>
            <a:ext cx="1314131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820212"/>
              </p:ext>
            </p:extLst>
          </p:nvPr>
        </p:nvGraphicFramePr>
        <p:xfrm>
          <a:off x="1114421" y="2389843"/>
          <a:ext cx="47259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891">
                  <a:extLst>
                    <a:ext uri="{9D8B030D-6E8A-4147-A177-3AD203B41FA5}">
                      <a16:colId xmlns:a16="http://schemas.microsoft.com/office/drawing/2014/main" val="376508286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3983549060"/>
                    </a:ext>
                  </a:extLst>
                </a:gridCol>
                <a:gridCol w="1461784">
                  <a:extLst>
                    <a:ext uri="{9D8B030D-6E8A-4147-A177-3AD203B41FA5}">
                      <a16:colId xmlns:a16="http://schemas.microsoft.com/office/drawing/2014/main" val="1017009731"/>
                    </a:ext>
                  </a:extLst>
                </a:gridCol>
                <a:gridCol w="1586216">
                  <a:extLst>
                    <a:ext uri="{9D8B030D-6E8A-4147-A177-3AD203B41FA5}">
                      <a16:colId xmlns:a16="http://schemas.microsoft.com/office/drawing/2014/main" val="3136126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Office 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MC316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8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MC416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0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Donald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SSC22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695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87422" y="2037491"/>
            <a:ext cx="1326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Faculty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382497"/>
              </p:ext>
            </p:extLst>
          </p:nvPr>
        </p:nvGraphicFramePr>
        <p:xfrm>
          <a:off x="6094410" y="2406823"/>
          <a:ext cx="54229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202">
                  <a:extLst>
                    <a:ext uri="{9D8B030D-6E8A-4147-A177-3AD203B41FA5}">
                      <a16:colId xmlns:a16="http://schemas.microsoft.com/office/drawing/2014/main" val="376508286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398354906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700973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136126528"/>
                    </a:ext>
                  </a:extLst>
                </a:gridCol>
                <a:gridCol w="1117599">
                  <a:extLst>
                    <a:ext uri="{9D8B030D-6E8A-4147-A177-3AD203B41FA5}">
                      <a16:colId xmlns:a16="http://schemas.microsoft.com/office/drawing/2014/main" val="1546192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HomeCity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Daisy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Windso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8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0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Donald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6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36771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967412" y="2054471"/>
            <a:ext cx="1326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Student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1905000" y="4511085"/>
            <a:ext cx="9017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Temp1</a:t>
            </a:r>
            <a:r>
              <a:rPr lang="en-US" altLang="en-US" sz="2800" b="1" baseline="-25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800" b="1" baseline="-2500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FName</a:t>
            </a:r>
            <a:r>
              <a:rPr lang="en-US" altLang="en-US" sz="2800" b="1" baseline="-25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) </a:t>
            </a:r>
            <a:r>
              <a:rPr lang="en-US" altLang="en-US" sz="28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8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baseline="-25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π </a:t>
            </a:r>
            <a:r>
              <a:rPr lang="en-US" altLang="en-US" sz="2800" b="1" baseline="-2500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FirstName</a:t>
            </a:r>
            <a:r>
              <a:rPr lang="en-US" altLang="en-US" sz="2800" b="1" baseline="-25000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b="1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σFirstName</a:t>
            </a:r>
            <a:r>
              <a:rPr lang="en-US" altLang="en-US" sz="2800" b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like “D*”</a:t>
            </a:r>
            <a:r>
              <a:rPr lang="en-US" alt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(Faculty))</a:t>
            </a:r>
            <a:endParaRPr lang="en-US" sz="2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Temp2 </a:t>
            </a:r>
            <a:r>
              <a:rPr lang="en-US" altLang="en-US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en-US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 baseline="-250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π </a:t>
            </a:r>
            <a:r>
              <a:rPr lang="en-US" altLang="en-US" sz="2800" b="1" baseline="-25000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FName</a:t>
            </a:r>
            <a:r>
              <a:rPr lang="en-US" altLang="en-US" sz="2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en-US" altLang="en-US" sz="2800" b="1" baseline="-250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σFName</a:t>
            </a:r>
            <a:r>
              <a:rPr lang="en-US" altLang="en-US" sz="2800" b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baseline="-25000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like “D</a:t>
            </a:r>
            <a:r>
              <a:rPr lang="en-US" altLang="en-US" sz="2800" b="1" baseline="-25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*”</a:t>
            </a:r>
            <a:r>
              <a:rPr lang="en-US" altLang="en-US" sz="28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(Student))</a:t>
            </a:r>
          </a:p>
          <a:p>
            <a:pPr>
              <a:spcBef>
                <a:spcPct val="50000"/>
              </a:spcBef>
            </a:pPr>
            <a:r>
              <a:rPr lang="en-US" altLang="en-US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ANSWER </a:t>
            </a:r>
            <a:r>
              <a:rPr lang="en-US" altLang="en-US" sz="28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28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 Temp1 U Temp2</a:t>
            </a:r>
            <a:endParaRPr lang="en-US" altLang="en-US" sz="2800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16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18522</TotalTime>
  <Words>1001</Words>
  <Application>Microsoft Office PowerPoint</Application>
  <PresentationFormat>Widescreen</PresentationFormat>
  <Paragraphs>426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Arial Black</vt:lpstr>
      <vt:lpstr>Calibri</vt:lpstr>
      <vt:lpstr>Gill Sans MT</vt:lpstr>
      <vt:lpstr>Helvetica</vt:lpstr>
      <vt:lpstr>Symbol</vt:lpstr>
      <vt:lpstr>Times New Roman</vt:lpstr>
      <vt:lpstr>Trebuchet MS</vt:lpstr>
      <vt:lpstr>Tw Cen MT</vt:lpstr>
      <vt:lpstr>Wingdings</vt:lpstr>
      <vt:lpstr>Wingdings 2</vt:lpstr>
      <vt:lpstr>Circuit</vt:lpstr>
      <vt:lpstr>Week 4</vt:lpstr>
      <vt:lpstr>Student Objectives</vt:lpstr>
      <vt:lpstr>Binary Operations</vt:lpstr>
      <vt:lpstr>Union Compatible</vt:lpstr>
      <vt:lpstr>UNION</vt:lpstr>
      <vt:lpstr>PowerPoint Presentation</vt:lpstr>
      <vt:lpstr>PowerPoint Presentation</vt:lpstr>
      <vt:lpstr>PowerPoint Presentation</vt:lpstr>
      <vt:lpstr>Write a relational algebra expression that would need to use Union</vt:lpstr>
      <vt:lpstr>DIFFERENCE</vt:lpstr>
      <vt:lpstr>More ON DIFFERENCE</vt:lpstr>
      <vt:lpstr>PowerPoint Presentation</vt:lpstr>
      <vt:lpstr>PowerPoint Presentation</vt:lpstr>
      <vt:lpstr>Write a relational algebra expression that would need to use DIFFERENCE</vt:lpstr>
    </vt:vector>
  </TitlesOfParts>
  <Company>UWO 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K. Reid</dc:creator>
  <cp:lastModifiedBy>Laura K. Reid</cp:lastModifiedBy>
  <cp:revision>226</cp:revision>
  <dcterms:created xsi:type="dcterms:W3CDTF">2018-03-21T22:41:40Z</dcterms:created>
  <dcterms:modified xsi:type="dcterms:W3CDTF">2018-07-19T17:11:08Z</dcterms:modified>
</cp:coreProperties>
</file>