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7" r:id="rId2"/>
    <p:sldId id="265" r:id="rId3"/>
    <p:sldId id="383" r:id="rId4"/>
    <p:sldId id="384" r:id="rId5"/>
    <p:sldId id="385" r:id="rId6"/>
    <p:sldId id="388" r:id="rId7"/>
    <p:sldId id="386" r:id="rId8"/>
    <p:sldId id="387" r:id="rId9"/>
    <p:sldId id="391" r:id="rId10"/>
    <p:sldId id="389" r:id="rId11"/>
    <p:sldId id="3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Queries and Relational Languages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542" y="152399"/>
            <a:ext cx="913153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5 Basic Operations in Relational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F3A612B-86FC-4407-8F0B-17BD732133F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/>
          </a:p>
        </p:txBody>
      </p:sp>
      <p:sp>
        <p:nvSpPr>
          <p:cNvPr id="23558" name="Rectangle 45"/>
          <p:cNvSpPr>
            <a:spLocks noGrp="1" noChangeArrowheads="1"/>
          </p:cNvSpPr>
          <p:nvPr>
            <p:ph idx="1"/>
          </p:nvPr>
        </p:nvSpPr>
        <p:spPr>
          <a:xfrm>
            <a:off x="1438102" y="1447800"/>
            <a:ext cx="9020348" cy="4953000"/>
          </a:xfrm>
        </p:spPr>
        <p:txBody>
          <a:bodyPr vert="horz" lIns="182562" tIns="46038" rIns="182562" bIns="46038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Selection</a:t>
            </a:r>
            <a:r>
              <a:rPr lang="en-US" altLang="en-US" sz="2800" b="1" dirty="0"/>
              <a:t>:</a:t>
            </a:r>
            <a:r>
              <a:rPr lang="en-US" altLang="en-US" sz="2800" dirty="0"/>
              <a:t>  Unary (works on 1 </a:t>
            </a:r>
            <a:r>
              <a:rPr lang="en-US" altLang="en-US" sz="2800" dirty="0" smtClean="0"/>
              <a:t>Relation (TABLE) </a:t>
            </a:r>
            <a:r>
              <a:rPr lang="en-US" altLang="en-US" sz="2800" dirty="0"/>
              <a:t>only),  returns only the tuples from a relation that satisfy the specified condition. (i.e. returns a row subset), written as: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None/>
            </a:pPr>
            <a:r>
              <a:rPr lang="en-US" altLang="en-US" sz="2800" dirty="0"/>
              <a:t> </a:t>
            </a:r>
            <a:r>
              <a:rPr lang="en-US" altLang="en-US" sz="4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en-US" altLang="en-US" sz="4000" b="1" dirty="0">
                <a:solidFill>
                  <a:srgbClr val="00CCFF"/>
                </a:solidFill>
              </a:rPr>
              <a:t> </a:t>
            </a:r>
            <a:r>
              <a:rPr lang="en-US" altLang="en-US" sz="2800" baseline="-25000" dirty="0"/>
              <a:t>condition</a:t>
            </a:r>
            <a:r>
              <a:rPr lang="en-US" altLang="en-US" sz="2800" dirty="0"/>
              <a:t> (R)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None/>
            </a:pPr>
            <a:endParaRPr lang="en-US" altLang="en-U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Projection</a:t>
            </a:r>
            <a:r>
              <a:rPr lang="en-US" altLang="en-US" sz="2800" b="1" dirty="0"/>
              <a:t>:</a:t>
            </a:r>
            <a:r>
              <a:rPr lang="en-US" altLang="en-US" sz="2800" dirty="0"/>
              <a:t> Unary (works on 1 Relation only), returns only the requested attributes (with no duplicates) (returns a column subset), written as: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None/>
            </a:pPr>
            <a:r>
              <a:rPr lang="en-US" altLang="en-US" sz="4000" b="1" dirty="0">
                <a:solidFill>
                  <a:srgbClr val="00CCFF"/>
                </a:solidFill>
              </a:rPr>
              <a:t> π</a:t>
            </a:r>
            <a:r>
              <a:rPr lang="en-US" altLang="en-US" sz="2800" dirty="0"/>
              <a:t> </a:t>
            </a:r>
            <a:r>
              <a:rPr lang="en-US" altLang="en-US" sz="2800" baseline="-25000" dirty="0"/>
              <a:t>attribute1, attribute2</a:t>
            </a:r>
            <a:r>
              <a:rPr lang="en-US" altLang="en-US" sz="2800" dirty="0"/>
              <a:t> (R) </a:t>
            </a:r>
          </a:p>
        </p:txBody>
      </p:sp>
    </p:spTree>
    <p:extLst>
      <p:ext uri="{BB962C8B-B14F-4D97-AF65-F5344CB8AC3E}">
        <p14:creationId xmlns:p14="http://schemas.microsoft.com/office/powerpoint/2010/main" val="25406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2DA431C-C0E1-4C63-9E35-B8D239B785A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idx="1"/>
          </p:nvPr>
        </p:nvSpPr>
        <p:spPr>
          <a:xfrm>
            <a:off x="1612669" y="299258"/>
            <a:ext cx="8835044" cy="6400800"/>
          </a:xfrm>
        </p:spPr>
        <p:txBody>
          <a:bodyPr vert="horz" lIns="182562" tIns="46038" rIns="182562" bIns="46038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Cartesian Product</a:t>
            </a:r>
            <a:r>
              <a:rPr lang="en-US" alt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en-US" sz="2800" dirty="0"/>
              <a:t>Binary (requires 2 Relations), returns a relation that is the concatenation of every tuple of relation R with every tuple of relation S, Symbol: S </a:t>
            </a:r>
            <a:r>
              <a:rPr lang="en-US" altLang="en-US" sz="2800" b="1" dirty="0">
                <a:solidFill>
                  <a:srgbClr val="00CCFF"/>
                </a:solidFill>
              </a:rPr>
              <a:t>X</a:t>
            </a:r>
            <a:r>
              <a:rPr lang="en-US" altLang="en-US" sz="2800" dirty="0"/>
              <a:t> 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None/>
            </a:pPr>
            <a:endParaRPr lang="en-US" altLang="en-U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Union</a:t>
            </a:r>
            <a:r>
              <a:rPr lang="en-US" altLang="en-US" sz="2800" b="1" dirty="0"/>
              <a:t>:</a:t>
            </a:r>
            <a:r>
              <a:rPr lang="en-US" altLang="en-US" sz="2800" dirty="0"/>
              <a:t> Binary (requires 2 Relations), union of relations R and S with I and J tuples, respectively, is the concatenation of them into one relation with a maximum of I+J tuples, duplicate tuples being eliminated, R and S must be union compatible (i.e. R and S must have the same columns or attribute domains). Symbol: R </a:t>
            </a:r>
            <a:r>
              <a:rPr lang="en-US" altLang="en-US" sz="2800" b="1" dirty="0">
                <a:solidFill>
                  <a:srgbClr val="00CCFF"/>
                </a:solidFill>
              </a:rPr>
              <a:t>U</a:t>
            </a:r>
            <a:r>
              <a:rPr lang="en-US" altLang="en-US" sz="2800" dirty="0"/>
              <a:t> 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None/>
            </a:pPr>
            <a:endParaRPr lang="en-US" altLang="en-US" sz="28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Set Difference: </a:t>
            </a:r>
            <a:r>
              <a:rPr lang="en-US" altLang="en-US" sz="2800" dirty="0"/>
              <a:t>(requires 2 Relations), </a:t>
            </a:r>
            <a:r>
              <a:rPr lang="en-US" altLang="en-US" sz="2800" b="1" dirty="0" smtClean="0"/>
              <a:t>R-S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a relation consisting of the tuples that are in relation R but not in S, R and S must be union compatible. S</a:t>
            </a:r>
            <a:r>
              <a:rPr lang="en-US" altLang="en-US" sz="2800" b="1" dirty="0">
                <a:solidFill>
                  <a:srgbClr val="00CCFF"/>
                </a:solidFill>
              </a:rPr>
              <a:t> - </a:t>
            </a:r>
            <a:r>
              <a:rPr lang="en-US" altLang="en-US" sz="2800" dirty="0"/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17961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Given some tables, give examples of queries that you would ask of the tables.</a:t>
            </a:r>
          </a:p>
          <a:p>
            <a:pPr lvl="1"/>
            <a:r>
              <a:rPr lang="en-US" dirty="0" smtClean="0"/>
              <a:t>Distinguish between procedural languages and non procedural languages</a:t>
            </a:r>
            <a:endParaRPr lang="en-US" dirty="0"/>
          </a:p>
          <a:p>
            <a:pPr lvl="1"/>
            <a:r>
              <a:rPr lang="en-US" dirty="0" smtClean="0"/>
              <a:t>Determine, given operators for a data type,  if the operators enforce closure.</a:t>
            </a:r>
          </a:p>
          <a:p>
            <a:pPr lvl="1"/>
            <a:r>
              <a:rPr lang="en-US" dirty="0" smtClean="0"/>
              <a:t>List the 5 basic operators for relational algebra and determine if each of those operations works on one table (unary) or two </a:t>
            </a:r>
            <a:r>
              <a:rPr lang="en-US" dirty="0" smtClean="0"/>
              <a:t>tables  </a:t>
            </a:r>
            <a:r>
              <a:rPr lang="en-US" smtClean="0"/>
              <a:t>(binary).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95131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Consider…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99160" y="2361406"/>
            <a:ext cx="6558280" cy="3886200"/>
          </a:xfrm>
        </p:spPr>
        <p:txBody>
          <a:bodyPr/>
          <a:lstStyle/>
          <a:p>
            <a:r>
              <a:rPr lang="en-US" altLang="en-US" dirty="0" smtClean="0"/>
              <a:t>Fred needs to know how many people worked more than 40 hours on a project</a:t>
            </a:r>
          </a:p>
          <a:p>
            <a:r>
              <a:rPr lang="en-US" altLang="en-US" dirty="0" smtClean="0"/>
              <a:t>Sue needs to know who works in the Safety Department</a:t>
            </a:r>
          </a:p>
          <a:p>
            <a:r>
              <a:rPr lang="en-US" altLang="en-US" dirty="0" smtClean="0"/>
              <a:t>Homer wants to know how many supervising employees make over 2000 dollars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2374287-07AD-475F-8DA1-475DE1B5213B}" type="datetime1">
              <a:rPr lang="en-US" smtClean="0"/>
              <a:pPr>
                <a:defRPr/>
              </a:pPr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F98B273-FAE6-42A5-92F3-71F3A93AD91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pic>
        <p:nvPicPr>
          <p:cNvPr id="18439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40" y="1031593"/>
            <a:ext cx="5308680" cy="332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45" y="1031593"/>
            <a:ext cx="8880475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0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81638"/>
            <a:ext cx="9905998" cy="14785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Relational Languages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41412" y="1564640"/>
            <a:ext cx="9905999" cy="42265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Once we have our relational model, we need to manipulate the data within the model, we use a relational language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Some relational languages are </a:t>
            </a:r>
            <a:r>
              <a:rPr lang="en-US" altLang="en-US" b="1" dirty="0"/>
              <a:t>Procedural</a:t>
            </a:r>
            <a:r>
              <a:rPr lang="en-US" altLang="en-US" dirty="0"/>
              <a:t>, they tell us how to get the data  (e.g. </a:t>
            </a:r>
            <a:r>
              <a:rPr lang="en-US" altLang="en-US" b="1" dirty="0"/>
              <a:t>Relational Algebra)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Some relational languages are </a:t>
            </a:r>
            <a:r>
              <a:rPr lang="en-US" altLang="en-US" b="1" dirty="0"/>
              <a:t>Non-Procedural</a:t>
            </a:r>
            <a:r>
              <a:rPr lang="en-US" altLang="en-US" dirty="0"/>
              <a:t>, they tell us what data is needed (e.g. </a:t>
            </a:r>
            <a:r>
              <a:rPr lang="en-US" altLang="en-US" b="1" dirty="0"/>
              <a:t>Relational Calculus</a:t>
            </a:r>
            <a:r>
              <a:rPr lang="en-US" altLang="en-US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Formally, Relational Algebra is equivalent to Relational Calculus, i.e. every expression in the algebra can be written also in the calculus and vise versa 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B76875FB-5DB3-45AD-A658-402CE3675BB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913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513839" y="685800"/>
            <a:ext cx="9533571" cy="51974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/>
              <a:t>A language that can produce any relation that can be derived using relational calculus is relationally complete.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Most relational query languages are relationally complete and more (i.e. they have additional power to do calculations, ordering, etc.)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Relational algebra is a theoretical language with </a:t>
            </a:r>
            <a:r>
              <a:rPr lang="en-US" altLang="en-US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operations</a:t>
            </a:r>
            <a:r>
              <a:rPr lang="en-US" altLang="en-US" dirty="0">
                <a:solidFill>
                  <a:schemeClr val="accent4"/>
                </a:solidFill>
              </a:rPr>
              <a:t> </a:t>
            </a:r>
            <a:r>
              <a:rPr lang="en-US" altLang="en-US" dirty="0"/>
              <a:t>that perform on one or more relations and in turn produce relations based on the operations, thus both the input (</a:t>
            </a:r>
            <a:r>
              <a:rPr lang="en-US" alt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operands</a:t>
            </a:r>
            <a:r>
              <a:rPr lang="en-US" altLang="en-US" dirty="0"/>
              <a:t>) and output (results) are relations, i.e. a </a:t>
            </a:r>
            <a:r>
              <a:rPr lang="en-US" altLang="en-US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closed language</a:t>
            </a:r>
            <a:r>
              <a:rPr lang="en-US" altLang="en-US" dirty="0"/>
              <a:t>, i.e. integer - integer produces an integer and a relation - relation produces a relation </a:t>
            </a:r>
            <a:endParaRPr lang="en-US" altLang="en-US" b="1" dirty="0">
              <a:solidFill>
                <a:srgbClr val="FFCC00"/>
              </a:solidFill>
            </a:endParaRPr>
          </a:p>
          <a:p>
            <a:pPr>
              <a:defRPr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96BAD4D-C687-42D9-BECC-D7EF1049278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8357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654" y="-187191"/>
            <a:ext cx="9905998" cy="1478570"/>
          </a:xfrm>
        </p:spPr>
        <p:txBody>
          <a:bodyPr/>
          <a:lstStyle/>
          <a:p>
            <a:r>
              <a:rPr lang="en-US" dirty="0" smtClean="0"/>
              <a:t>Example of Closure with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656" y="1081178"/>
            <a:ext cx="10177996" cy="4628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Pretend that the symbol                represents an operation for the operand tables (i.e. relations) (just like + represents an operation with the operands integers)</a:t>
            </a:r>
          </a:p>
          <a:p>
            <a:r>
              <a:rPr lang="en-US" dirty="0" smtClean="0"/>
              <a:t>Then would be a closed operation if and only if: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case is a binary operation (2 operands). </a:t>
            </a:r>
          </a:p>
          <a:p>
            <a:r>
              <a:rPr lang="en-US" dirty="0" smtClean="0"/>
              <a:t>Could be unary operation like this: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Explosion 2 6"/>
          <p:cNvSpPr/>
          <p:nvPr/>
        </p:nvSpPr>
        <p:spPr>
          <a:xfrm>
            <a:off x="4261065" y="959424"/>
            <a:ext cx="1148080" cy="75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18965"/>
              </p:ext>
            </p:extLst>
          </p:nvPr>
        </p:nvGraphicFramePr>
        <p:xfrm>
          <a:off x="499585" y="3195321"/>
          <a:ext cx="2345214" cy="11379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1738">
                  <a:extLst>
                    <a:ext uri="{9D8B030D-6E8A-4147-A177-3AD203B41FA5}">
                      <a16:colId xmlns:a16="http://schemas.microsoft.com/office/drawing/2014/main" val="1327642181"/>
                    </a:ext>
                  </a:extLst>
                </a:gridCol>
                <a:gridCol w="781738">
                  <a:extLst>
                    <a:ext uri="{9D8B030D-6E8A-4147-A177-3AD203B41FA5}">
                      <a16:colId xmlns:a16="http://schemas.microsoft.com/office/drawing/2014/main" val="2747650121"/>
                    </a:ext>
                  </a:extLst>
                </a:gridCol>
                <a:gridCol w="781738">
                  <a:extLst>
                    <a:ext uri="{9D8B030D-6E8A-4147-A177-3AD203B41FA5}">
                      <a16:colId xmlns:a16="http://schemas.microsoft.com/office/drawing/2014/main" val="238149442"/>
                    </a:ext>
                  </a:extLst>
                </a:gridCol>
              </a:tblGrid>
              <a:tr h="384951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50641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r>
                        <a:rPr lang="en-US" dirty="0" smtClean="0"/>
                        <a:t>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77750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961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96551"/>
              </p:ext>
            </p:extLst>
          </p:nvPr>
        </p:nvGraphicFramePr>
        <p:xfrm>
          <a:off x="3930243" y="3068320"/>
          <a:ext cx="4844580" cy="1493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7430">
                  <a:extLst>
                    <a:ext uri="{9D8B030D-6E8A-4147-A177-3AD203B41FA5}">
                      <a16:colId xmlns:a16="http://schemas.microsoft.com/office/drawing/2014/main" val="1327642181"/>
                    </a:ext>
                  </a:extLst>
                </a:gridCol>
                <a:gridCol w="460830">
                  <a:extLst>
                    <a:ext uri="{9D8B030D-6E8A-4147-A177-3AD203B41FA5}">
                      <a16:colId xmlns:a16="http://schemas.microsoft.com/office/drawing/2014/main" val="27476501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81494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950337"/>
                    </a:ext>
                  </a:extLst>
                </a:gridCol>
                <a:gridCol w="1034207">
                  <a:extLst>
                    <a:ext uri="{9D8B030D-6E8A-4147-A177-3AD203B41FA5}">
                      <a16:colId xmlns:a16="http://schemas.microsoft.com/office/drawing/2014/main" val="788202404"/>
                    </a:ext>
                  </a:extLst>
                </a:gridCol>
                <a:gridCol w="967313">
                  <a:extLst>
                    <a:ext uri="{9D8B030D-6E8A-4147-A177-3AD203B41FA5}">
                      <a16:colId xmlns:a16="http://schemas.microsoft.com/office/drawing/2014/main" val="16352482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50641"/>
                  </a:ext>
                </a:extLst>
              </a:tr>
              <a:tr h="349212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Toronto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77750"/>
                  </a:ext>
                </a:extLst>
              </a:tr>
              <a:tr h="349212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06383"/>
                  </a:ext>
                </a:extLst>
              </a:tr>
              <a:tr h="117993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9616"/>
                  </a:ext>
                </a:extLst>
              </a:tr>
            </a:tbl>
          </a:graphicData>
        </a:graphic>
      </p:graphicFrame>
      <p:sp>
        <p:nvSpPr>
          <p:cNvPr id="10" name="Explosion 2 9"/>
          <p:cNvSpPr/>
          <p:nvPr/>
        </p:nvSpPr>
        <p:spPr>
          <a:xfrm>
            <a:off x="2870452" y="3200402"/>
            <a:ext cx="1148080" cy="75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02197" y="2900106"/>
            <a:ext cx="1020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=</a:t>
            </a:r>
            <a:endParaRPr lang="en-US" sz="9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16963"/>
              </p:ext>
            </p:extLst>
          </p:nvPr>
        </p:nvGraphicFramePr>
        <p:xfrm>
          <a:off x="9733278" y="3002843"/>
          <a:ext cx="1906668" cy="18993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3334">
                  <a:extLst>
                    <a:ext uri="{9D8B030D-6E8A-4147-A177-3AD203B41FA5}">
                      <a16:colId xmlns:a16="http://schemas.microsoft.com/office/drawing/2014/main" val="1327642181"/>
                    </a:ext>
                  </a:extLst>
                </a:gridCol>
                <a:gridCol w="953334">
                  <a:extLst>
                    <a:ext uri="{9D8B030D-6E8A-4147-A177-3AD203B41FA5}">
                      <a16:colId xmlns:a16="http://schemas.microsoft.com/office/drawing/2014/main" val="2747650121"/>
                    </a:ext>
                  </a:extLst>
                </a:gridCol>
              </a:tblGrid>
              <a:tr h="384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82316"/>
                  </a:ext>
                </a:extLst>
              </a:tr>
              <a:tr h="384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50641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95229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77750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961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 rot="19622202">
            <a:off x="9535175" y="3353415"/>
            <a:ext cx="2302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Table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25909"/>
              </p:ext>
            </p:extLst>
          </p:nvPr>
        </p:nvGraphicFramePr>
        <p:xfrm>
          <a:off x="4401025" y="5496875"/>
          <a:ext cx="2345214" cy="11379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1738">
                  <a:extLst>
                    <a:ext uri="{9D8B030D-6E8A-4147-A177-3AD203B41FA5}">
                      <a16:colId xmlns:a16="http://schemas.microsoft.com/office/drawing/2014/main" val="1327642181"/>
                    </a:ext>
                  </a:extLst>
                </a:gridCol>
                <a:gridCol w="781738">
                  <a:extLst>
                    <a:ext uri="{9D8B030D-6E8A-4147-A177-3AD203B41FA5}">
                      <a16:colId xmlns:a16="http://schemas.microsoft.com/office/drawing/2014/main" val="2747650121"/>
                    </a:ext>
                  </a:extLst>
                </a:gridCol>
                <a:gridCol w="781738">
                  <a:extLst>
                    <a:ext uri="{9D8B030D-6E8A-4147-A177-3AD203B41FA5}">
                      <a16:colId xmlns:a16="http://schemas.microsoft.com/office/drawing/2014/main" val="238149442"/>
                    </a:ext>
                  </a:extLst>
                </a:gridCol>
              </a:tblGrid>
              <a:tr h="384951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50641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r>
                        <a:rPr lang="en-US" dirty="0" smtClean="0"/>
                        <a:t>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77750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9616"/>
                  </a:ext>
                </a:extLst>
              </a:tr>
            </a:tbl>
          </a:graphicData>
        </a:graphic>
      </p:graphicFrame>
      <p:sp>
        <p:nvSpPr>
          <p:cNvPr id="15" name="Explosion 2 14"/>
          <p:cNvSpPr/>
          <p:nvPr/>
        </p:nvSpPr>
        <p:spPr>
          <a:xfrm>
            <a:off x="3112174" y="5679441"/>
            <a:ext cx="1148080" cy="75184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9036" y="5000807"/>
            <a:ext cx="1020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=</a:t>
            </a:r>
            <a:endParaRPr lang="en-US" sz="96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06473"/>
              </p:ext>
            </p:extLst>
          </p:nvPr>
        </p:nvGraphicFramePr>
        <p:xfrm>
          <a:off x="8714606" y="4828925"/>
          <a:ext cx="1906668" cy="18993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2">
                  <a:extLst>
                    <a:ext uri="{9D8B030D-6E8A-4147-A177-3AD203B41FA5}">
                      <a16:colId xmlns:a16="http://schemas.microsoft.com/office/drawing/2014/main" val="1327642181"/>
                    </a:ext>
                  </a:extLst>
                </a:gridCol>
                <a:gridCol w="1307226">
                  <a:extLst>
                    <a:ext uri="{9D8B030D-6E8A-4147-A177-3AD203B41FA5}">
                      <a16:colId xmlns:a16="http://schemas.microsoft.com/office/drawing/2014/main" val="2747650121"/>
                    </a:ext>
                  </a:extLst>
                </a:gridCol>
              </a:tblGrid>
              <a:tr h="384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82316"/>
                  </a:ext>
                </a:extLst>
              </a:tr>
              <a:tr h="384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50641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95229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77750"/>
                  </a:ext>
                </a:extLst>
              </a:tr>
              <a:tr h="376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9616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 rot="19622202">
            <a:off x="8438815" y="5190159"/>
            <a:ext cx="2302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Table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4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5" grpId="0" animBg="1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394F6C6-FA10-4A1A-8D02-2174EF53BAF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1432560" y="497840"/>
            <a:ext cx="10038080" cy="51409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QUESTION: Do the operations -,+,/,* produce a closed language on integers? YES or NO? WHY</a:t>
            </a:r>
            <a:r>
              <a:rPr lang="en-US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NO!  Because of / </a:t>
            </a:r>
            <a:r>
              <a:rPr lang="en-US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Division e.g.  9 / 2</a:t>
            </a:r>
            <a:endParaRPr lang="en-US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b="1" dirty="0">
              <a:solidFill>
                <a:srgbClr val="FFCC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 smtClean="0"/>
          </a:p>
          <a:p>
            <a:pPr>
              <a:lnSpc>
                <a:spcPct val="80000"/>
              </a:lnSpc>
            </a:pPr>
            <a:r>
              <a:rPr lang="en-US" altLang="en-US" sz="2800" dirty="0"/>
              <a:t>Relational algebra is a set language, in which all tuples are manipulated in one statement, thus we don't use looping </a:t>
            </a:r>
            <a:endParaRPr lang="en-US" altLang="en-US" sz="2800" dirty="0" smtClean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Because </a:t>
            </a:r>
            <a:r>
              <a:rPr lang="en-US" altLang="en-US" sz="2800" dirty="0"/>
              <a:t>relations are produced, we can use the results in further operations, thus nesting our results, this is called </a:t>
            </a:r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closure</a:t>
            </a:r>
            <a:r>
              <a:rPr lang="en-US" altLang="en-US" sz="2800" dirty="0"/>
              <a:t>; relations are closed </a:t>
            </a:r>
            <a:r>
              <a:rPr lang="en-US" altLang="en-US" sz="2800" dirty="0" smtClean="0"/>
              <a:t>under relational </a:t>
            </a:r>
            <a:r>
              <a:rPr lang="en-US" altLang="en-US" sz="2800" dirty="0"/>
              <a:t>algebra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25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49971" y="1325244"/>
            <a:ext cx="9905999" cy="43951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QUESTION: What are unary operations with integers that insure closure? </a:t>
            </a:r>
          </a:p>
          <a:p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ANSWER: Power, Absolute Value…</a:t>
            </a:r>
            <a:r>
              <a:rPr lang="en-US" alt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eg</a:t>
            </a:r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77</a:t>
            </a:r>
            <a:r>
              <a:rPr lang="en-US" altLang="en-US" b="1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  </a:t>
            </a:r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or  abs(77)</a:t>
            </a:r>
          </a:p>
          <a:p>
            <a:endParaRPr lang="en-US" altLang="en-US" b="1" baseline="30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QUESTION: What are unary operations with integers that </a:t>
            </a:r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 not allow for  </a:t>
            </a:r>
            <a:r>
              <a:rPr lang="en-US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closure? </a:t>
            </a:r>
            <a:endParaRPr lang="en-US" altLang="en-US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ANSWER: Square Root…</a:t>
            </a:r>
            <a:r>
              <a:rPr lang="en-US" alt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eg</a:t>
            </a:r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     77 </a:t>
            </a:r>
            <a:endParaRPr lang="en-US" alt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en-US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QUESTION: What are some unary operations when working with bits?</a:t>
            </a:r>
          </a:p>
          <a:p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ANSWER: FLIP…</a:t>
            </a:r>
            <a:r>
              <a:rPr lang="en-US" alt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eg</a:t>
            </a:r>
            <a:r>
              <a:rPr lang="en-US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FLIP (1011) = 0100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D47379B-57E3-4B29-B5CC-83C816636C8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  <p:sp>
        <p:nvSpPr>
          <p:cNvPr id="3" name="Freeform 2"/>
          <p:cNvSpPr/>
          <p:nvPr/>
        </p:nvSpPr>
        <p:spPr>
          <a:xfrm>
            <a:off x="4663440" y="3522820"/>
            <a:ext cx="833120" cy="512615"/>
          </a:xfrm>
          <a:custGeom>
            <a:avLst/>
            <a:gdLst>
              <a:gd name="connsiteX0" fmla="*/ 0 w 833120"/>
              <a:gd name="connsiteY0" fmla="*/ 299255 h 512615"/>
              <a:gd name="connsiteX1" fmla="*/ 81280 w 833120"/>
              <a:gd name="connsiteY1" fmla="*/ 380535 h 512615"/>
              <a:gd name="connsiteX2" fmla="*/ 121920 w 833120"/>
              <a:gd name="connsiteY2" fmla="*/ 411015 h 512615"/>
              <a:gd name="connsiteX3" fmla="*/ 162560 w 833120"/>
              <a:gd name="connsiteY3" fmla="*/ 482135 h 512615"/>
              <a:gd name="connsiteX4" fmla="*/ 182880 w 833120"/>
              <a:gd name="connsiteY4" fmla="*/ 512615 h 512615"/>
              <a:gd name="connsiteX5" fmla="*/ 203200 w 833120"/>
              <a:gd name="connsiteY5" fmla="*/ 329735 h 512615"/>
              <a:gd name="connsiteX6" fmla="*/ 223520 w 833120"/>
              <a:gd name="connsiteY6" fmla="*/ 228135 h 512615"/>
              <a:gd name="connsiteX7" fmla="*/ 233680 w 833120"/>
              <a:gd name="connsiteY7" fmla="*/ 197655 h 512615"/>
              <a:gd name="connsiteX8" fmla="*/ 243840 w 833120"/>
              <a:gd name="connsiteY8" fmla="*/ 14775 h 512615"/>
              <a:gd name="connsiteX9" fmla="*/ 406400 w 833120"/>
              <a:gd name="connsiteY9" fmla="*/ 24935 h 512615"/>
              <a:gd name="connsiteX10" fmla="*/ 833120 w 833120"/>
              <a:gd name="connsiteY10" fmla="*/ 4615 h 512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3120" h="512615">
                <a:moveTo>
                  <a:pt x="0" y="299255"/>
                </a:moveTo>
                <a:cubicBezTo>
                  <a:pt x="156849" y="424734"/>
                  <a:pt x="-34696" y="264559"/>
                  <a:pt x="81280" y="380535"/>
                </a:cubicBezTo>
                <a:cubicBezTo>
                  <a:pt x="93254" y="392509"/>
                  <a:pt x="109946" y="399041"/>
                  <a:pt x="121920" y="411015"/>
                </a:cubicBezTo>
                <a:cubicBezTo>
                  <a:pt x="138422" y="427517"/>
                  <a:pt x="151935" y="463541"/>
                  <a:pt x="162560" y="482135"/>
                </a:cubicBezTo>
                <a:cubicBezTo>
                  <a:pt x="168618" y="492737"/>
                  <a:pt x="176107" y="502455"/>
                  <a:pt x="182880" y="512615"/>
                </a:cubicBezTo>
                <a:cubicBezTo>
                  <a:pt x="210512" y="429718"/>
                  <a:pt x="185804" y="512391"/>
                  <a:pt x="203200" y="329735"/>
                </a:cubicBezTo>
                <a:cubicBezTo>
                  <a:pt x="206051" y="299796"/>
                  <a:pt x="214874" y="258397"/>
                  <a:pt x="223520" y="228135"/>
                </a:cubicBezTo>
                <a:cubicBezTo>
                  <a:pt x="226462" y="217837"/>
                  <a:pt x="230293" y="207815"/>
                  <a:pt x="233680" y="197655"/>
                </a:cubicBezTo>
                <a:cubicBezTo>
                  <a:pt x="237067" y="136695"/>
                  <a:pt x="200668" y="57947"/>
                  <a:pt x="243840" y="14775"/>
                </a:cubicBezTo>
                <a:cubicBezTo>
                  <a:pt x="282231" y="-23616"/>
                  <a:pt x="352108" y="24935"/>
                  <a:pt x="406400" y="24935"/>
                </a:cubicBezTo>
                <a:cubicBezTo>
                  <a:pt x="817471" y="24935"/>
                  <a:pt x="725101" y="112634"/>
                  <a:pt x="833120" y="4615"/>
                </a:cubicBezTo>
              </a:path>
            </a:pathLst>
          </a:cu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 can be used to build other more complicated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. For integers, in order to create exponents, we could use the basic operation of multiplication: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3 </a:t>
            </a:r>
            <a:r>
              <a:rPr lang="en-US" sz="3200" baseline="30000" dirty="0" smtClean="0"/>
              <a:t>4</a:t>
            </a:r>
            <a:r>
              <a:rPr lang="en-US" sz="3200" dirty="0" smtClean="0"/>
              <a:t> is the same as 3 * 3 * 3 * 3 </a:t>
            </a:r>
          </a:p>
          <a:p>
            <a:pPr marL="0" indent="0" algn="ctr">
              <a:buNone/>
            </a:pPr>
            <a:r>
              <a:rPr lang="en-US" sz="3200" dirty="0" smtClean="0"/>
              <a:t>so * is a basic operation in arithmetic.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16777</TotalTime>
  <Words>889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Wingdings 2</vt:lpstr>
      <vt:lpstr>Circuit</vt:lpstr>
      <vt:lpstr>Week 4</vt:lpstr>
      <vt:lpstr>Student Objectives</vt:lpstr>
      <vt:lpstr>Consider…</vt:lpstr>
      <vt:lpstr>Relational Languages</vt:lpstr>
      <vt:lpstr>PowerPoint Presentation</vt:lpstr>
      <vt:lpstr>Example of Closure with Relations</vt:lpstr>
      <vt:lpstr>PowerPoint Presentation</vt:lpstr>
      <vt:lpstr>PowerPoint Presentation</vt:lpstr>
      <vt:lpstr>Basic operations can be used to build other more complicated operations</vt:lpstr>
      <vt:lpstr>5 Basic Operations in Relational Algebra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185</cp:revision>
  <dcterms:created xsi:type="dcterms:W3CDTF">2018-03-21T22:41:40Z</dcterms:created>
  <dcterms:modified xsi:type="dcterms:W3CDTF">2018-07-17T18:33:14Z</dcterms:modified>
</cp:coreProperties>
</file>