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4.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6.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5.xml" ContentType="application/vnd.openxmlformats-officedocument.presentationml.notesSlide+xml"/>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0"/>
  </p:notesMasterIdLst>
  <p:handoutMasterIdLst>
    <p:handoutMasterId r:id="rId51"/>
  </p:handoutMasterIdLst>
  <p:sldIdLst>
    <p:sldId id="391" r:id="rId2"/>
    <p:sldId id="392" r:id="rId3"/>
    <p:sldId id="382" r:id="rId4"/>
    <p:sldId id="383" r:id="rId5"/>
    <p:sldId id="384" r:id="rId6"/>
    <p:sldId id="385" r:id="rId7"/>
    <p:sldId id="386" r:id="rId8"/>
    <p:sldId id="387" r:id="rId9"/>
    <p:sldId id="388" r:id="rId10"/>
    <p:sldId id="389" r:id="rId11"/>
    <p:sldId id="390" r:id="rId12"/>
    <p:sldId id="329" r:id="rId13"/>
    <p:sldId id="324" r:id="rId14"/>
    <p:sldId id="328" r:id="rId15"/>
    <p:sldId id="293" r:id="rId16"/>
    <p:sldId id="326" r:id="rId17"/>
    <p:sldId id="343" r:id="rId18"/>
    <p:sldId id="362" r:id="rId19"/>
    <p:sldId id="327" r:id="rId20"/>
    <p:sldId id="294" r:id="rId21"/>
    <p:sldId id="332" r:id="rId22"/>
    <p:sldId id="333" r:id="rId23"/>
    <p:sldId id="334" r:id="rId24"/>
    <p:sldId id="335" r:id="rId25"/>
    <p:sldId id="365" r:id="rId26"/>
    <p:sldId id="367" r:id="rId27"/>
    <p:sldId id="336" r:id="rId28"/>
    <p:sldId id="337" r:id="rId29"/>
    <p:sldId id="370" r:id="rId30"/>
    <p:sldId id="338" r:id="rId31"/>
    <p:sldId id="339" r:id="rId32"/>
    <p:sldId id="369" r:id="rId33"/>
    <p:sldId id="375" r:id="rId34"/>
    <p:sldId id="376" r:id="rId35"/>
    <p:sldId id="377" r:id="rId36"/>
    <p:sldId id="378" r:id="rId37"/>
    <p:sldId id="379" r:id="rId38"/>
    <p:sldId id="372" r:id="rId39"/>
    <p:sldId id="357" r:id="rId40"/>
    <p:sldId id="353" r:id="rId41"/>
    <p:sldId id="363" r:id="rId42"/>
    <p:sldId id="295" r:id="rId43"/>
    <p:sldId id="296" r:id="rId44"/>
    <p:sldId id="297" r:id="rId45"/>
    <p:sldId id="356" r:id="rId46"/>
    <p:sldId id="359" r:id="rId47"/>
    <p:sldId id="358" r:id="rId48"/>
    <p:sldId id="360" r:id="rId49"/>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5pPr>
    <a:lvl6pPr marL="2286000" algn="l" defTabSz="914400" rtl="0" eaLnBrk="1" latinLnBrk="0" hangingPunct="1">
      <a:defRPr sz="2000" b="1" kern="1200">
        <a:solidFill>
          <a:schemeClr val="tx1"/>
        </a:solidFill>
        <a:latin typeface="Arial" panose="020B0604020202020204" pitchFamily="34" charset="0"/>
        <a:ea typeface="+mn-ea"/>
        <a:cs typeface="+mn-cs"/>
      </a:defRPr>
    </a:lvl6pPr>
    <a:lvl7pPr marL="2743200" algn="l" defTabSz="914400" rtl="0" eaLnBrk="1" latinLnBrk="0" hangingPunct="1">
      <a:defRPr sz="2000" b="1" kern="1200">
        <a:solidFill>
          <a:schemeClr val="tx1"/>
        </a:solidFill>
        <a:latin typeface="Arial" panose="020B0604020202020204" pitchFamily="34" charset="0"/>
        <a:ea typeface="+mn-ea"/>
        <a:cs typeface="+mn-cs"/>
      </a:defRPr>
    </a:lvl7pPr>
    <a:lvl8pPr marL="3200400" algn="l" defTabSz="914400" rtl="0" eaLnBrk="1" latinLnBrk="0" hangingPunct="1">
      <a:defRPr sz="2000" b="1" kern="1200">
        <a:solidFill>
          <a:schemeClr val="tx1"/>
        </a:solidFill>
        <a:latin typeface="Arial" panose="020B0604020202020204" pitchFamily="34" charset="0"/>
        <a:ea typeface="+mn-ea"/>
        <a:cs typeface="+mn-cs"/>
      </a:defRPr>
    </a:lvl8pPr>
    <a:lvl9pPr marL="3657600" algn="l" defTabSz="914400" rtl="0" eaLnBrk="1" latinLnBrk="0" hangingPunct="1">
      <a:defRPr sz="20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99"/>
    <a:srgbClr val="FF99FF"/>
    <a:srgbClr val="FF99CC"/>
    <a:srgbClr val="CCECFF"/>
    <a:srgbClr val="990099"/>
    <a:srgbClr val="990033"/>
    <a:srgbClr val="FF0000"/>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05" autoAdjust="0"/>
    <p:restoredTop sz="94670" autoAdjust="0"/>
  </p:normalViewPr>
  <p:slideViewPr>
    <p:cSldViewPr>
      <p:cViewPr varScale="1">
        <p:scale>
          <a:sx n="109" d="100"/>
          <a:sy n="109" d="100"/>
        </p:scale>
        <p:origin x="163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8" Type="http://schemas.openxmlformats.org/officeDocument/2006/relationships/customXml" Target="../customXml/item3.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2.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2690" name="Rectangle 2050">
            <a:extLst>
              <a:ext uri="{FF2B5EF4-FFF2-40B4-BE49-F238E27FC236}">
                <a16:creationId xmlns:a16="http://schemas.microsoft.com/office/drawing/2014/main" id="{D8530612-E180-4427-8FB1-D160497EB74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dirty="0"/>
          </a:p>
        </p:txBody>
      </p:sp>
      <p:sp>
        <p:nvSpPr>
          <p:cNvPr id="242691" name="Rectangle 2051">
            <a:extLst>
              <a:ext uri="{FF2B5EF4-FFF2-40B4-BE49-F238E27FC236}">
                <a16:creationId xmlns:a16="http://schemas.microsoft.com/office/drawing/2014/main" id="{261CFCAB-221C-4711-96B2-6C56C9E6A6F9}"/>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fld id="{F478E834-0AAC-4A65-ADFA-3F7212BAEFEB}" type="datetimeFigureOut">
              <a:rPr lang="en-US"/>
              <a:pPr>
                <a:defRPr/>
              </a:pPr>
              <a:t>5/15/2020</a:t>
            </a:fld>
            <a:endParaRPr lang="en-US" dirty="0"/>
          </a:p>
        </p:txBody>
      </p:sp>
      <p:sp>
        <p:nvSpPr>
          <p:cNvPr id="242692" name="Rectangle 2052">
            <a:extLst>
              <a:ext uri="{FF2B5EF4-FFF2-40B4-BE49-F238E27FC236}">
                <a16:creationId xmlns:a16="http://schemas.microsoft.com/office/drawing/2014/main" id="{CF2F97EC-602F-4EC5-8DC3-1800FB48353F}"/>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dirty="0"/>
          </a:p>
        </p:txBody>
      </p:sp>
      <p:sp>
        <p:nvSpPr>
          <p:cNvPr id="242693" name="Rectangle 2053">
            <a:extLst>
              <a:ext uri="{FF2B5EF4-FFF2-40B4-BE49-F238E27FC236}">
                <a16:creationId xmlns:a16="http://schemas.microsoft.com/office/drawing/2014/main" id="{F8A9436E-BFB6-4398-8323-1A0BA466DB83}"/>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C4AD567-3FF2-4A7E-B53C-FA8C5A765F49}"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D334104-CD8E-4276-9792-B812DEF557A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Times New Roman" pitchFamily="18" charset="0"/>
              </a:defRPr>
            </a:lvl1pPr>
          </a:lstStyle>
          <a:p>
            <a:pPr>
              <a:defRPr/>
            </a:pPr>
            <a:endParaRPr lang="en-US" dirty="0"/>
          </a:p>
        </p:txBody>
      </p:sp>
      <p:sp>
        <p:nvSpPr>
          <p:cNvPr id="4099" name="Rectangle 3">
            <a:extLst>
              <a:ext uri="{FF2B5EF4-FFF2-40B4-BE49-F238E27FC236}">
                <a16:creationId xmlns:a16="http://schemas.microsoft.com/office/drawing/2014/main" id="{53C7E411-9BCE-42EA-8DEB-6D8F526CD028}"/>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itchFamily="18" charset="0"/>
              </a:defRPr>
            </a:lvl1pPr>
          </a:lstStyle>
          <a:p>
            <a:pPr>
              <a:defRPr/>
            </a:pPr>
            <a:endParaRPr lang="en-US" dirty="0"/>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847104DD-5CC6-4D35-BAD8-937EF767FC30}"/>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EC157E72-71B3-4490-8195-BE74DF233762}"/>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Times New Roman" pitchFamily="18" charset="0"/>
              </a:defRPr>
            </a:lvl1pPr>
          </a:lstStyle>
          <a:p>
            <a:pPr>
              <a:defRPr/>
            </a:pPr>
            <a:endParaRPr lang="en-US" dirty="0"/>
          </a:p>
        </p:txBody>
      </p:sp>
      <p:sp>
        <p:nvSpPr>
          <p:cNvPr id="4103" name="Rectangle 7">
            <a:extLst>
              <a:ext uri="{FF2B5EF4-FFF2-40B4-BE49-F238E27FC236}">
                <a16:creationId xmlns:a16="http://schemas.microsoft.com/office/drawing/2014/main" id="{3EFF6C5E-AD4F-4DC5-8965-904C1FFBD0BD}"/>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pPr>
              <a:defRPr/>
            </a:pPr>
            <a:fld id="{3C110118-04B7-4AA2-A72A-4AACCDF9347F}"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fld id="{6BD78166-2B00-4598-A3E8-448C921B8C3F}" type="slidenum">
              <a:rPr lang="en-US" altLang="en-US" sz="1200" b="0" smtClean="0">
                <a:latin typeface="Times New Roman" panose="02020603050405020304" pitchFamily="18" charset="0"/>
              </a:rPr>
              <a:pPr/>
              <a:t>1</a:t>
            </a:fld>
            <a:endParaRPr lang="en-US" altLang="en-US" sz="1200" b="0" dirty="0" smtClean="0">
              <a:latin typeface="Times New Roman" panose="02020603050405020304" pitchFamily="18" charset="0"/>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r" eaLnBrk="1" hangingPunct="1"/>
            <a:fld id="{8FD245AE-9498-4772-BB7B-1E3D4136F9BC}" type="slidenum">
              <a:rPr lang="en-US" altLang="en-US" sz="1200" b="0">
                <a:latin typeface="Times New Roman" panose="02020603050405020304" pitchFamily="18" charset="0"/>
              </a:rPr>
              <a:pPr algn="r" eaLnBrk="1" hangingPunct="1"/>
              <a:t>46</a:t>
            </a:fld>
            <a:endParaRPr lang="en-US" altLang="en-US" sz="1200" b="0" dirty="0">
              <a:latin typeface="Times New Roman" panose="02020603050405020304" pitchFamily="18" charset="0"/>
            </a:endParaRPr>
          </a:p>
        </p:txBody>
      </p:sp>
      <p:sp>
        <p:nvSpPr>
          <p:cNvPr id="67587" name="Rectangle 2"/>
          <p:cNvSpPr>
            <a:spLocks noGrp="1" noRot="1" noChangeAspect="1" noChangeArrowheads="1" noTextEdit="1"/>
          </p:cNvSpPr>
          <p:nvPr>
            <p:ph type="sldImg"/>
          </p:nvPr>
        </p:nvSpPr>
        <p:spPr>
          <a:solidFill>
            <a:srgbClr val="FFFFFF"/>
          </a:solidFill>
          <a:ln/>
        </p:spPr>
      </p:sp>
      <p:sp>
        <p:nvSpPr>
          <p:cNvPr id="675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CA" alt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r" eaLnBrk="1" hangingPunct="1"/>
            <a:fld id="{74169EC6-AAFD-45D8-BD80-F0019D0798E1}" type="slidenum">
              <a:rPr lang="en-US" altLang="en-US" sz="1200" b="0">
                <a:latin typeface="Times New Roman" panose="02020603050405020304" pitchFamily="18" charset="0"/>
              </a:rPr>
              <a:pPr algn="r" eaLnBrk="1" hangingPunct="1"/>
              <a:t>47</a:t>
            </a:fld>
            <a:endParaRPr lang="en-US" altLang="en-US" sz="1200" b="0" dirty="0">
              <a:latin typeface="Times New Roman" panose="02020603050405020304" pitchFamily="18" charset="0"/>
            </a:endParaRPr>
          </a:p>
        </p:txBody>
      </p:sp>
      <p:sp>
        <p:nvSpPr>
          <p:cNvPr id="69635" name="Rectangle 2"/>
          <p:cNvSpPr>
            <a:spLocks noGrp="1" noRot="1" noChangeAspect="1" noChangeArrowheads="1" noTextEdit="1"/>
          </p:cNvSpPr>
          <p:nvPr>
            <p:ph type="sldImg"/>
          </p:nvPr>
        </p:nvSpPr>
        <p:spPr>
          <a:solidFill>
            <a:srgbClr val="FFFFFF"/>
          </a:solidFill>
          <a:ln/>
        </p:spPr>
      </p:sp>
      <p:sp>
        <p:nvSpPr>
          <p:cNvPr id="6963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CA" alt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r" eaLnBrk="1" hangingPunct="1"/>
            <a:fld id="{BB0CB511-C8A9-4869-9435-0560CF7E3FBB}" type="slidenum">
              <a:rPr lang="en-US" altLang="en-US" sz="1200" b="0">
                <a:latin typeface="Times New Roman" panose="02020603050405020304" pitchFamily="18" charset="0"/>
              </a:rPr>
              <a:pPr algn="r" eaLnBrk="1" hangingPunct="1"/>
              <a:t>48</a:t>
            </a:fld>
            <a:endParaRPr lang="en-US" altLang="en-US" sz="1200" b="0" dirty="0">
              <a:latin typeface="Times New Roman" panose="02020603050405020304" pitchFamily="18" charset="0"/>
            </a:endParaRPr>
          </a:p>
        </p:txBody>
      </p:sp>
      <p:sp>
        <p:nvSpPr>
          <p:cNvPr id="71683" name="Rectangle 2"/>
          <p:cNvSpPr>
            <a:spLocks noGrp="1" noRot="1" noChangeAspect="1" noChangeArrowheads="1" noTextEdit="1"/>
          </p:cNvSpPr>
          <p:nvPr>
            <p:ph type="sldImg"/>
          </p:nvPr>
        </p:nvSpPr>
        <p:spPr>
          <a:solidFill>
            <a:srgbClr val="FFFFFF"/>
          </a:solidFill>
          <a:ln/>
        </p:spPr>
      </p:sp>
      <p:sp>
        <p:nvSpPr>
          <p:cNvPr id="716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CA" alt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fld id="{48AB7D16-EA68-4676-84DE-D15485851668}" type="slidenum">
              <a:rPr lang="en-US" altLang="en-US" sz="1200" b="0" smtClean="0">
                <a:latin typeface="Times New Roman" panose="02020603050405020304" pitchFamily="18" charset="0"/>
              </a:rPr>
              <a:pPr/>
              <a:t>2</a:t>
            </a:fld>
            <a:endParaRPr lang="en-US" altLang="en-US" sz="1200" b="0" dirty="0" smtClean="0">
              <a:latin typeface="Times New Roman" panose="02020603050405020304" pitchFamily="18"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dirty="0" smtClean="0"/>
              <a:t>The size of the array is set at creation time, and is its capacity, not necessarily the no. of friends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p:cNvSpPr>
            <a:spLocks noGrp="1" noRot="1" noChangeAspect="1" noChangeArrowheads="1" noTextEdit="1"/>
          </p:cNvSpPr>
          <p:nvPr>
            <p:ph type="sldImg"/>
          </p:nvPr>
        </p:nvSpPr>
        <p:spPr>
          <a:ln/>
        </p:spPr>
      </p:sp>
      <p:sp>
        <p:nvSpPr>
          <p:cNvPr id="37891"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CA"/>
          </a:p>
        </p:txBody>
      </p:sp>
      <p:sp>
        <p:nvSpPr>
          <p:cNvPr id="4" name="Rectangle 4">
            <a:extLst>
              <a:ext uri="{FF2B5EF4-FFF2-40B4-BE49-F238E27FC236}">
                <a16:creationId xmlns:a16="http://schemas.microsoft.com/office/drawing/2014/main" id="{D8BC3DC3-B355-4F6D-A8FB-E7F546DBDE70}"/>
              </a:ext>
            </a:extLst>
          </p:cNvPr>
          <p:cNvSpPr>
            <a:spLocks noGrp="1" noChangeArrowheads="1"/>
          </p:cNvSpPr>
          <p:nvPr>
            <p:ph type="dt" sz="half" idx="10"/>
          </p:nvPr>
        </p:nvSpPr>
        <p:spPr>
          <a:ln/>
        </p:spPr>
        <p:txBody>
          <a:bodyPr/>
          <a:lstStyle>
            <a:lvl1pPr>
              <a:defRPr/>
            </a:lvl1pPr>
          </a:lstStyle>
          <a:p>
            <a:pPr>
              <a:defRPr/>
            </a:pPr>
            <a:fld id="{F93EBD91-CCB2-45A8-A8B4-2415D7A5A8D9}" type="datetime1">
              <a:rPr lang="en-US"/>
              <a:pPr>
                <a:defRPr/>
              </a:pPr>
              <a:t>5/15/2020</a:t>
            </a:fld>
            <a:endParaRPr lang="en-CA" dirty="0"/>
          </a:p>
        </p:txBody>
      </p:sp>
      <p:sp>
        <p:nvSpPr>
          <p:cNvPr id="5" name="Rectangle 5">
            <a:extLst>
              <a:ext uri="{FF2B5EF4-FFF2-40B4-BE49-F238E27FC236}">
                <a16:creationId xmlns:a16="http://schemas.microsoft.com/office/drawing/2014/main" id="{A9C45658-07EE-4597-83FD-BDAA6E16187F}"/>
              </a:ext>
            </a:extLst>
          </p:cNvPr>
          <p:cNvSpPr>
            <a:spLocks noGrp="1" noChangeArrowheads="1"/>
          </p:cNvSpPr>
          <p:nvPr>
            <p:ph type="ftr" sz="quarter" idx="11"/>
          </p:nvPr>
        </p:nvSpPr>
        <p:spPr>
          <a:ln/>
        </p:spPr>
        <p:txBody>
          <a:bodyPr/>
          <a:lstStyle>
            <a:lvl1pPr>
              <a:defRPr/>
            </a:lvl1pPr>
          </a:lstStyle>
          <a:p>
            <a:pPr>
              <a:defRPr/>
            </a:pPr>
            <a:endParaRPr lang="en-CA" dirty="0"/>
          </a:p>
        </p:txBody>
      </p:sp>
      <p:sp>
        <p:nvSpPr>
          <p:cNvPr id="6" name="Rectangle 6">
            <a:extLst>
              <a:ext uri="{FF2B5EF4-FFF2-40B4-BE49-F238E27FC236}">
                <a16:creationId xmlns:a16="http://schemas.microsoft.com/office/drawing/2014/main" id="{558B8283-5726-48B3-808D-F8E135775B2F}"/>
              </a:ext>
            </a:extLst>
          </p:cNvPr>
          <p:cNvSpPr>
            <a:spLocks noGrp="1" noChangeArrowheads="1"/>
          </p:cNvSpPr>
          <p:nvPr>
            <p:ph type="sldNum" sz="quarter" idx="12"/>
          </p:nvPr>
        </p:nvSpPr>
        <p:spPr>
          <a:ln/>
        </p:spPr>
        <p:txBody>
          <a:bodyPr/>
          <a:lstStyle>
            <a:lvl1pPr>
              <a:defRPr/>
            </a:lvl1pPr>
          </a:lstStyle>
          <a:p>
            <a:pPr>
              <a:defRPr/>
            </a:pPr>
            <a:r>
              <a:rPr lang="en-US" altLang="en-US" dirty="0"/>
              <a:t>1-</a:t>
            </a:r>
            <a:fld id="{50CD202D-4D10-4A19-92EF-A6B4C24DB2AA}" type="slidenum">
              <a:rPr lang="en-US" altLang="en-US" smtClean="0"/>
              <a:pPr>
                <a:defRPr/>
              </a:pPr>
              <a:t>‹#›</a:t>
            </a:fld>
            <a:endParaRPr lang="en-US" altLang="en-US" dirty="0"/>
          </a:p>
        </p:txBody>
      </p:sp>
    </p:spTree>
    <p:extLst>
      <p:ext uri="{BB962C8B-B14F-4D97-AF65-F5344CB8AC3E}">
        <p14:creationId xmlns:p14="http://schemas.microsoft.com/office/powerpoint/2010/main" val="4202569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4">
            <a:extLst>
              <a:ext uri="{FF2B5EF4-FFF2-40B4-BE49-F238E27FC236}">
                <a16:creationId xmlns:a16="http://schemas.microsoft.com/office/drawing/2014/main" id="{D8BC3DC3-B355-4F6D-A8FB-E7F546DBDE70}"/>
              </a:ext>
            </a:extLst>
          </p:cNvPr>
          <p:cNvSpPr>
            <a:spLocks noGrp="1" noChangeArrowheads="1"/>
          </p:cNvSpPr>
          <p:nvPr>
            <p:ph type="dt" sz="half" idx="10"/>
          </p:nvPr>
        </p:nvSpPr>
        <p:spPr>
          <a:ln/>
        </p:spPr>
        <p:txBody>
          <a:bodyPr/>
          <a:lstStyle>
            <a:lvl1pPr>
              <a:defRPr/>
            </a:lvl1pPr>
          </a:lstStyle>
          <a:p>
            <a:pPr>
              <a:defRPr/>
            </a:pPr>
            <a:fld id="{3C607F11-030F-4A70-A571-B674E2F43B8C}" type="datetime1">
              <a:rPr lang="en-US"/>
              <a:pPr>
                <a:defRPr/>
              </a:pPr>
              <a:t>5/15/2020</a:t>
            </a:fld>
            <a:endParaRPr lang="en-CA" dirty="0"/>
          </a:p>
        </p:txBody>
      </p:sp>
      <p:sp>
        <p:nvSpPr>
          <p:cNvPr id="5" name="Rectangle 5">
            <a:extLst>
              <a:ext uri="{FF2B5EF4-FFF2-40B4-BE49-F238E27FC236}">
                <a16:creationId xmlns:a16="http://schemas.microsoft.com/office/drawing/2014/main" id="{A9C45658-07EE-4597-83FD-BDAA6E16187F}"/>
              </a:ext>
            </a:extLst>
          </p:cNvPr>
          <p:cNvSpPr>
            <a:spLocks noGrp="1" noChangeArrowheads="1"/>
          </p:cNvSpPr>
          <p:nvPr>
            <p:ph type="ftr" sz="quarter" idx="11"/>
          </p:nvPr>
        </p:nvSpPr>
        <p:spPr>
          <a:ln/>
        </p:spPr>
        <p:txBody>
          <a:bodyPr/>
          <a:lstStyle>
            <a:lvl1pPr>
              <a:defRPr/>
            </a:lvl1pPr>
          </a:lstStyle>
          <a:p>
            <a:pPr>
              <a:defRPr/>
            </a:pPr>
            <a:endParaRPr lang="en-CA" dirty="0"/>
          </a:p>
        </p:txBody>
      </p:sp>
      <p:sp>
        <p:nvSpPr>
          <p:cNvPr id="6" name="Rectangle 6">
            <a:extLst>
              <a:ext uri="{FF2B5EF4-FFF2-40B4-BE49-F238E27FC236}">
                <a16:creationId xmlns:a16="http://schemas.microsoft.com/office/drawing/2014/main" id="{558B8283-5726-48B3-808D-F8E135775B2F}"/>
              </a:ext>
            </a:extLst>
          </p:cNvPr>
          <p:cNvSpPr>
            <a:spLocks noGrp="1" noChangeArrowheads="1"/>
          </p:cNvSpPr>
          <p:nvPr>
            <p:ph type="sldNum" sz="quarter" idx="12"/>
          </p:nvPr>
        </p:nvSpPr>
        <p:spPr>
          <a:ln/>
        </p:spPr>
        <p:txBody>
          <a:bodyPr/>
          <a:lstStyle>
            <a:lvl1pPr>
              <a:defRPr/>
            </a:lvl1pPr>
          </a:lstStyle>
          <a:p>
            <a:pPr>
              <a:defRPr/>
            </a:pPr>
            <a:r>
              <a:rPr lang="en-US" altLang="en-US" dirty="0"/>
              <a:t>1-</a:t>
            </a:r>
            <a:fld id="{790834A1-39D5-4F92-B73C-2C45EE84752C}" type="slidenum">
              <a:rPr lang="en-US" altLang="en-US" smtClean="0"/>
              <a:pPr>
                <a:defRPr/>
              </a:pPr>
              <a:t>‹#›</a:t>
            </a:fld>
            <a:endParaRPr lang="en-US" altLang="en-US" dirty="0"/>
          </a:p>
        </p:txBody>
      </p:sp>
    </p:spTree>
    <p:extLst>
      <p:ext uri="{BB962C8B-B14F-4D97-AF65-F5344CB8AC3E}">
        <p14:creationId xmlns:p14="http://schemas.microsoft.com/office/powerpoint/2010/main" val="1604385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9436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85800" y="152400"/>
            <a:ext cx="56769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4">
            <a:extLst>
              <a:ext uri="{FF2B5EF4-FFF2-40B4-BE49-F238E27FC236}">
                <a16:creationId xmlns:a16="http://schemas.microsoft.com/office/drawing/2014/main" id="{D8BC3DC3-B355-4F6D-A8FB-E7F546DBDE70}"/>
              </a:ext>
            </a:extLst>
          </p:cNvPr>
          <p:cNvSpPr>
            <a:spLocks noGrp="1" noChangeArrowheads="1"/>
          </p:cNvSpPr>
          <p:nvPr>
            <p:ph type="dt" sz="half" idx="10"/>
          </p:nvPr>
        </p:nvSpPr>
        <p:spPr>
          <a:ln/>
        </p:spPr>
        <p:txBody>
          <a:bodyPr/>
          <a:lstStyle>
            <a:lvl1pPr>
              <a:defRPr/>
            </a:lvl1pPr>
          </a:lstStyle>
          <a:p>
            <a:pPr>
              <a:defRPr/>
            </a:pPr>
            <a:fld id="{742D84A1-0794-41BD-AE8A-F9A5906EC406}" type="datetime1">
              <a:rPr lang="en-US"/>
              <a:pPr>
                <a:defRPr/>
              </a:pPr>
              <a:t>5/15/2020</a:t>
            </a:fld>
            <a:endParaRPr lang="en-CA" dirty="0"/>
          </a:p>
        </p:txBody>
      </p:sp>
      <p:sp>
        <p:nvSpPr>
          <p:cNvPr id="5" name="Rectangle 5">
            <a:extLst>
              <a:ext uri="{FF2B5EF4-FFF2-40B4-BE49-F238E27FC236}">
                <a16:creationId xmlns:a16="http://schemas.microsoft.com/office/drawing/2014/main" id="{A9C45658-07EE-4597-83FD-BDAA6E16187F}"/>
              </a:ext>
            </a:extLst>
          </p:cNvPr>
          <p:cNvSpPr>
            <a:spLocks noGrp="1" noChangeArrowheads="1"/>
          </p:cNvSpPr>
          <p:nvPr>
            <p:ph type="ftr" sz="quarter" idx="11"/>
          </p:nvPr>
        </p:nvSpPr>
        <p:spPr>
          <a:ln/>
        </p:spPr>
        <p:txBody>
          <a:bodyPr/>
          <a:lstStyle>
            <a:lvl1pPr>
              <a:defRPr/>
            </a:lvl1pPr>
          </a:lstStyle>
          <a:p>
            <a:pPr>
              <a:defRPr/>
            </a:pPr>
            <a:endParaRPr lang="en-CA" dirty="0"/>
          </a:p>
        </p:txBody>
      </p:sp>
      <p:sp>
        <p:nvSpPr>
          <p:cNvPr id="6" name="Rectangle 6">
            <a:extLst>
              <a:ext uri="{FF2B5EF4-FFF2-40B4-BE49-F238E27FC236}">
                <a16:creationId xmlns:a16="http://schemas.microsoft.com/office/drawing/2014/main" id="{558B8283-5726-48B3-808D-F8E135775B2F}"/>
              </a:ext>
            </a:extLst>
          </p:cNvPr>
          <p:cNvSpPr>
            <a:spLocks noGrp="1" noChangeArrowheads="1"/>
          </p:cNvSpPr>
          <p:nvPr>
            <p:ph type="sldNum" sz="quarter" idx="12"/>
          </p:nvPr>
        </p:nvSpPr>
        <p:spPr>
          <a:ln/>
        </p:spPr>
        <p:txBody>
          <a:bodyPr/>
          <a:lstStyle>
            <a:lvl1pPr>
              <a:defRPr/>
            </a:lvl1pPr>
          </a:lstStyle>
          <a:p>
            <a:pPr>
              <a:defRPr/>
            </a:pPr>
            <a:r>
              <a:rPr lang="en-US" altLang="en-US" dirty="0"/>
              <a:t>1-</a:t>
            </a:r>
            <a:fld id="{6E41C99A-F361-447D-BFE3-B3F847A084E3}" type="slidenum">
              <a:rPr lang="en-US" altLang="en-US" smtClean="0"/>
              <a:pPr>
                <a:defRPr/>
              </a:pPr>
              <a:t>‹#›</a:t>
            </a:fld>
            <a:endParaRPr lang="en-US" altLang="en-US" dirty="0"/>
          </a:p>
        </p:txBody>
      </p:sp>
    </p:spTree>
    <p:extLst>
      <p:ext uri="{BB962C8B-B14F-4D97-AF65-F5344CB8AC3E}">
        <p14:creationId xmlns:p14="http://schemas.microsoft.com/office/powerpoint/2010/main" val="246538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a:t>Click to edit Master title style</a:t>
            </a:r>
            <a:endParaRPr lang="en-CA"/>
          </a:p>
        </p:txBody>
      </p:sp>
      <p:sp>
        <p:nvSpPr>
          <p:cNvPr id="3" name="Table Placeholder 2"/>
          <p:cNvSpPr>
            <a:spLocks noGrp="1"/>
          </p:cNvSpPr>
          <p:nvPr>
            <p:ph type="tbl" idx="1"/>
          </p:nvPr>
        </p:nvSpPr>
        <p:spPr>
          <a:xfrm>
            <a:off x="685800" y="1371600"/>
            <a:ext cx="7772400" cy="4724400"/>
          </a:xfrm>
        </p:spPr>
        <p:txBody>
          <a:bodyPr/>
          <a:lstStyle/>
          <a:p>
            <a:pPr lvl="0"/>
            <a:endParaRPr lang="en-CA" noProof="0" dirty="0"/>
          </a:p>
        </p:txBody>
      </p:sp>
      <p:sp>
        <p:nvSpPr>
          <p:cNvPr id="4" name="Rectangle 4">
            <a:extLst>
              <a:ext uri="{FF2B5EF4-FFF2-40B4-BE49-F238E27FC236}">
                <a16:creationId xmlns:a16="http://schemas.microsoft.com/office/drawing/2014/main" id="{D8BC3DC3-B355-4F6D-A8FB-E7F546DBDE70}"/>
              </a:ext>
            </a:extLst>
          </p:cNvPr>
          <p:cNvSpPr>
            <a:spLocks noGrp="1" noChangeArrowheads="1"/>
          </p:cNvSpPr>
          <p:nvPr>
            <p:ph type="dt" sz="half" idx="10"/>
          </p:nvPr>
        </p:nvSpPr>
        <p:spPr>
          <a:ln/>
        </p:spPr>
        <p:txBody>
          <a:bodyPr/>
          <a:lstStyle>
            <a:lvl1pPr>
              <a:defRPr/>
            </a:lvl1pPr>
          </a:lstStyle>
          <a:p>
            <a:pPr>
              <a:defRPr/>
            </a:pPr>
            <a:fld id="{85AFCB6E-CA60-43ED-BD3F-7844D94AF63F}" type="datetime1">
              <a:rPr lang="en-US"/>
              <a:pPr>
                <a:defRPr/>
              </a:pPr>
              <a:t>5/15/2020</a:t>
            </a:fld>
            <a:endParaRPr lang="en-CA" dirty="0"/>
          </a:p>
        </p:txBody>
      </p:sp>
      <p:sp>
        <p:nvSpPr>
          <p:cNvPr id="5" name="Rectangle 5">
            <a:extLst>
              <a:ext uri="{FF2B5EF4-FFF2-40B4-BE49-F238E27FC236}">
                <a16:creationId xmlns:a16="http://schemas.microsoft.com/office/drawing/2014/main" id="{A9C45658-07EE-4597-83FD-BDAA6E16187F}"/>
              </a:ext>
            </a:extLst>
          </p:cNvPr>
          <p:cNvSpPr>
            <a:spLocks noGrp="1" noChangeArrowheads="1"/>
          </p:cNvSpPr>
          <p:nvPr>
            <p:ph type="ftr" sz="quarter" idx="11"/>
          </p:nvPr>
        </p:nvSpPr>
        <p:spPr>
          <a:ln/>
        </p:spPr>
        <p:txBody>
          <a:bodyPr/>
          <a:lstStyle>
            <a:lvl1pPr>
              <a:defRPr/>
            </a:lvl1pPr>
          </a:lstStyle>
          <a:p>
            <a:pPr>
              <a:defRPr/>
            </a:pPr>
            <a:endParaRPr lang="en-CA" dirty="0"/>
          </a:p>
        </p:txBody>
      </p:sp>
      <p:sp>
        <p:nvSpPr>
          <p:cNvPr id="6" name="Rectangle 6">
            <a:extLst>
              <a:ext uri="{FF2B5EF4-FFF2-40B4-BE49-F238E27FC236}">
                <a16:creationId xmlns:a16="http://schemas.microsoft.com/office/drawing/2014/main" id="{558B8283-5726-48B3-808D-F8E135775B2F}"/>
              </a:ext>
            </a:extLst>
          </p:cNvPr>
          <p:cNvSpPr>
            <a:spLocks noGrp="1" noChangeArrowheads="1"/>
          </p:cNvSpPr>
          <p:nvPr>
            <p:ph type="sldNum" sz="quarter" idx="12"/>
          </p:nvPr>
        </p:nvSpPr>
        <p:spPr>
          <a:ln/>
        </p:spPr>
        <p:txBody>
          <a:bodyPr/>
          <a:lstStyle>
            <a:lvl1pPr>
              <a:defRPr/>
            </a:lvl1pPr>
          </a:lstStyle>
          <a:p>
            <a:pPr>
              <a:defRPr/>
            </a:pPr>
            <a:r>
              <a:rPr lang="en-US" altLang="en-US" dirty="0"/>
              <a:t>1-</a:t>
            </a:r>
            <a:fld id="{9C6707F5-76D7-4074-94F9-6F60F93294F6}" type="slidenum">
              <a:rPr lang="en-US" altLang="en-US" smtClean="0"/>
              <a:pPr>
                <a:defRPr/>
              </a:pPr>
              <a:t>‹#›</a:t>
            </a:fld>
            <a:endParaRPr lang="en-US" altLang="en-US" dirty="0"/>
          </a:p>
        </p:txBody>
      </p:sp>
    </p:spTree>
    <p:extLst>
      <p:ext uri="{BB962C8B-B14F-4D97-AF65-F5344CB8AC3E}">
        <p14:creationId xmlns:p14="http://schemas.microsoft.com/office/powerpoint/2010/main" val="1550912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4">
            <a:extLst>
              <a:ext uri="{FF2B5EF4-FFF2-40B4-BE49-F238E27FC236}">
                <a16:creationId xmlns:a16="http://schemas.microsoft.com/office/drawing/2014/main" id="{D8BC3DC3-B355-4F6D-A8FB-E7F546DBDE70}"/>
              </a:ext>
            </a:extLst>
          </p:cNvPr>
          <p:cNvSpPr>
            <a:spLocks noGrp="1" noChangeArrowheads="1"/>
          </p:cNvSpPr>
          <p:nvPr>
            <p:ph type="dt" sz="half" idx="10"/>
          </p:nvPr>
        </p:nvSpPr>
        <p:spPr>
          <a:ln/>
        </p:spPr>
        <p:txBody>
          <a:bodyPr/>
          <a:lstStyle>
            <a:lvl1pPr>
              <a:defRPr/>
            </a:lvl1pPr>
          </a:lstStyle>
          <a:p>
            <a:pPr>
              <a:defRPr/>
            </a:pPr>
            <a:fld id="{48B1EBE6-BE1A-412C-B395-970125F1450E}" type="datetime1">
              <a:rPr lang="en-US"/>
              <a:pPr>
                <a:defRPr/>
              </a:pPr>
              <a:t>5/15/2020</a:t>
            </a:fld>
            <a:endParaRPr lang="en-CA" dirty="0"/>
          </a:p>
        </p:txBody>
      </p:sp>
      <p:sp>
        <p:nvSpPr>
          <p:cNvPr id="5" name="Rectangle 5">
            <a:extLst>
              <a:ext uri="{FF2B5EF4-FFF2-40B4-BE49-F238E27FC236}">
                <a16:creationId xmlns:a16="http://schemas.microsoft.com/office/drawing/2014/main" id="{A9C45658-07EE-4597-83FD-BDAA6E16187F}"/>
              </a:ext>
            </a:extLst>
          </p:cNvPr>
          <p:cNvSpPr>
            <a:spLocks noGrp="1" noChangeArrowheads="1"/>
          </p:cNvSpPr>
          <p:nvPr>
            <p:ph type="ftr" sz="quarter" idx="11"/>
          </p:nvPr>
        </p:nvSpPr>
        <p:spPr>
          <a:ln/>
        </p:spPr>
        <p:txBody>
          <a:bodyPr/>
          <a:lstStyle>
            <a:lvl1pPr>
              <a:defRPr/>
            </a:lvl1pPr>
          </a:lstStyle>
          <a:p>
            <a:pPr>
              <a:defRPr/>
            </a:pPr>
            <a:endParaRPr lang="en-CA" dirty="0"/>
          </a:p>
        </p:txBody>
      </p:sp>
      <p:sp>
        <p:nvSpPr>
          <p:cNvPr id="6" name="Rectangle 6">
            <a:extLst>
              <a:ext uri="{FF2B5EF4-FFF2-40B4-BE49-F238E27FC236}">
                <a16:creationId xmlns:a16="http://schemas.microsoft.com/office/drawing/2014/main" id="{558B8283-5726-48B3-808D-F8E135775B2F}"/>
              </a:ext>
            </a:extLst>
          </p:cNvPr>
          <p:cNvSpPr>
            <a:spLocks noGrp="1" noChangeArrowheads="1"/>
          </p:cNvSpPr>
          <p:nvPr>
            <p:ph type="sldNum" sz="quarter" idx="12"/>
          </p:nvPr>
        </p:nvSpPr>
        <p:spPr>
          <a:ln/>
        </p:spPr>
        <p:txBody>
          <a:bodyPr/>
          <a:lstStyle>
            <a:lvl1pPr>
              <a:defRPr/>
            </a:lvl1pPr>
          </a:lstStyle>
          <a:p>
            <a:pPr>
              <a:defRPr/>
            </a:pPr>
            <a:r>
              <a:rPr lang="en-US" altLang="en-US" dirty="0"/>
              <a:t>1-</a:t>
            </a:r>
            <a:fld id="{4F50FE60-C052-450E-872E-332272D8897D}" type="slidenum">
              <a:rPr lang="en-US" altLang="en-US" smtClean="0"/>
              <a:pPr>
                <a:defRPr/>
              </a:pPr>
              <a:t>‹#›</a:t>
            </a:fld>
            <a:endParaRPr lang="en-US" altLang="en-US" dirty="0"/>
          </a:p>
        </p:txBody>
      </p:sp>
    </p:spTree>
    <p:extLst>
      <p:ext uri="{BB962C8B-B14F-4D97-AF65-F5344CB8AC3E}">
        <p14:creationId xmlns:p14="http://schemas.microsoft.com/office/powerpoint/2010/main" val="4040995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D8BC3DC3-B355-4F6D-A8FB-E7F546DBDE70}"/>
              </a:ext>
            </a:extLst>
          </p:cNvPr>
          <p:cNvSpPr>
            <a:spLocks noGrp="1" noChangeArrowheads="1"/>
          </p:cNvSpPr>
          <p:nvPr>
            <p:ph type="dt" sz="half" idx="10"/>
          </p:nvPr>
        </p:nvSpPr>
        <p:spPr>
          <a:ln/>
        </p:spPr>
        <p:txBody>
          <a:bodyPr/>
          <a:lstStyle>
            <a:lvl1pPr>
              <a:defRPr/>
            </a:lvl1pPr>
          </a:lstStyle>
          <a:p>
            <a:pPr>
              <a:defRPr/>
            </a:pPr>
            <a:fld id="{5048F202-8B77-43DD-A316-DA83047DE222}" type="datetime1">
              <a:rPr lang="en-US"/>
              <a:pPr>
                <a:defRPr/>
              </a:pPr>
              <a:t>5/15/2020</a:t>
            </a:fld>
            <a:endParaRPr lang="en-CA" dirty="0"/>
          </a:p>
        </p:txBody>
      </p:sp>
      <p:sp>
        <p:nvSpPr>
          <p:cNvPr id="5" name="Rectangle 5">
            <a:extLst>
              <a:ext uri="{FF2B5EF4-FFF2-40B4-BE49-F238E27FC236}">
                <a16:creationId xmlns:a16="http://schemas.microsoft.com/office/drawing/2014/main" id="{A9C45658-07EE-4597-83FD-BDAA6E16187F}"/>
              </a:ext>
            </a:extLst>
          </p:cNvPr>
          <p:cNvSpPr>
            <a:spLocks noGrp="1" noChangeArrowheads="1"/>
          </p:cNvSpPr>
          <p:nvPr>
            <p:ph type="ftr" sz="quarter" idx="11"/>
          </p:nvPr>
        </p:nvSpPr>
        <p:spPr>
          <a:ln/>
        </p:spPr>
        <p:txBody>
          <a:bodyPr/>
          <a:lstStyle>
            <a:lvl1pPr>
              <a:defRPr/>
            </a:lvl1pPr>
          </a:lstStyle>
          <a:p>
            <a:pPr>
              <a:defRPr/>
            </a:pPr>
            <a:endParaRPr lang="en-CA" dirty="0"/>
          </a:p>
        </p:txBody>
      </p:sp>
      <p:sp>
        <p:nvSpPr>
          <p:cNvPr id="6" name="Rectangle 6">
            <a:extLst>
              <a:ext uri="{FF2B5EF4-FFF2-40B4-BE49-F238E27FC236}">
                <a16:creationId xmlns:a16="http://schemas.microsoft.com/office/drawing/2014/main" id="{558B8283-5726-48B3-808D-F8E135775B2F}"/>
              </a:ext>
            </a:extLst>
          </p:cNvPr>
          <p:cNvSpPr>
            <a:spLocks noGrp="1" noChangeArrowheads="1"/>
          </p:cNvSpPr>
          <p:nvPr>
            <p:ph type="sldNum" sz="quarter" idx="12"/>
          </p:nvPr>
        </p:nvSpPr>
        <p:spPr>
          <a:ln/>
        </p:spPr>
        <p:txBody>
          <a:bodyPr/>
          <a:lstStyle>
            <a:lvl1pPr>
              <a:defRPr/>
            </a:lvl1pPr>
          </a:lstStyle>
          <a:p>
            <a:pPr>
              <a:defRPr/>
            </a:pPr>
            <a:r>
              <a:rPr lang="en-US" altLang="en-US" dirty="0"/>
              <a:t>1-</a:t>
            </a:r>
            <a:fld id="{0CDA4F80-373D-4CF1-A0CF-810BF6DF8645}" type="slidenum">
              <a:rPr lang="en-US" altLang="en-US" smtClean="0"/>
              <a:pPr>
                <a:defRPr/>
              </a:pPr>
              <a:t>‹#›</a:t>
            </a:fld>
            <a:endParaRPr lang="en-US" altLang="en-US" dirty="0"/>
          </a:p>
        </p:txBody>
      </p:sp>
    </p:spTree>
    <p:extLst>
      <p:ext uri="{BB962C8B-B14F-4D97-AF65-F5344CB8AC3E}">
        <p14:creationId xmlns:p14="http://schemas.microsoft.com/office/powerpoint/2010/main" val="1859192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4">
            <a:extLst>
              <a:ext uri="{FF2B5EF4-FFF2-40B4-BE49-F238E27FC236}">
                <a16:creationId xmlns:a16="http://schemas.microsoft.com/office/drawing/2014/main" id="{D8BC3DC3-B355-4F6D-A8FB-E7F546DBDE70}"/>
              </a:ext>
            </a:extLst>
          </p:cNvPr>
          <p:cNvSpPr>
            <a:spLocks noGrp="1" noChangeArrowheads="1"/>
          </p:cNvSpPr>
          <p:nvPr>
            <p:ph type="dt" sz="half" idx="10"/>
          </p:nvPr>
        </p:nvSpPr>
        <p:spPr>
          <a:ln/>
        </p:spPr>
        <p:txBody>
          <a:bodyPr/>
          <a:lstStyle>
            <a:lvl1pPr>
              <a:defRPr/>
            </a:lvl1pPr>
          </a:lstStyle>
          <a:p>
            <a:pPr>
              <a:defRPr/>
            </a:pPr>
            <a:fld id="{8CEC8169-C90F-4753-8AC9-DC4519AF604E}" type="datetime1">
              <a:rPr lang="en-US"/>
              <a:pPr>
                <a:defRPr/>
              </a:pPr>
              <a:t>5/15/2020</a:t>
            </a:fld>
            <a:endParaRPr lang="en-CA" dirty="0"/>
          </a:p>
        </p:txBody>
      </p:sp>
      <p:sp>
        <p:nvSpPr>
          <p:cNvPr id="6" name="Rectangle 5">
            <a:extLst>
              <a:ext uri="{FF2B5EF4-FFF2-40B4-BE49-F238E27FC236}">
                <a16:creationId xmlns:a16="http://schemas.microsoft.com/office/drawing/2014/main" id="{A9C45658-07EE-4597-83FD-BDAA6E16187F}"/>
              </a:ext>
            </a:extLst>
          </p:cNvPr>
          <p:cNvSpPr>
            <a:spLocks noGrp="1" noChangeArrowheads="1"/>
          </p:cNvSpPr>
          <p:nvPr>
            <p:ph type="ftr" sz="quarter" idx="11"/>
          </p:nvPr>
        </p:nvSpPr>
        <p:spPr>
          <a:ln/>
        </p:spPr>
        <p:txBody>
          <a:bodyPr/>
          <a:lstStyle>
            <a:lvl1pPr>
              <a:defRPr/>
            </a:lvl1pPr>
          </a:lstStyle>
          <a:p>
            <a:pPr>
              <a:defRPr/>
            </a:pPr>
            <a:endParaRPr lang="en-CA" dirty="0"/>
          </a:p>
        </p:txBody>
      </p:sp>
      <p:sp>
        <p:nvSpPr>
          <p:cNvPr id="7" name="Rectangle 6">
            <a:extLst>
              <a:ext uri="{FF2B5EF4-FFF2-40B4-BE49-F238E27FC236}">
                <a16:creationId xmlns:a16="http://schemas.microsoft.com/office/drawing/2014/main" id="{558B8283-5726-48B3-808D-F8E135775B2F}"/>
              </a:ext>
            </a:extLst>
          </p:cNvPr>
          <p:cNvSpPr>
            <a:spLocks noGrp="1" noChangeArrowheads="1"/>
          </p:cNvSpPr>
          <p:nvPr>
            <p:ph type="sldNum" sz="quarter" idx="12"/>
          </p:nvPr>
        </p:nvSpPr>
        <p:spPr>
          <a:ln/>
        </p:spPr>
        <p:txBody>
          <a:bodyPr/>
          <a:lstStyle>
            <a:lvl1pPr>
              <a:defRPr/>
            </a:lvl1pPr>
          </a:lstStyle>
          <a:p>
            <a:pPr>
              <a:defRPr/>
            </a:pPr>
            <a:r>
              <a:rPr lang="en-US" altLang="en-US" dirty="0"/>
              <a:t>1-</a:t>
            </a:r>
            <a:fld id="{5A1AB429-34EF-4783-8702-B68A03C37EEB}" type="slidenum">
              <a:rPr lang="en-US" altLang="en-US" smtClean="0"/>
              <a:pPr>
                <a:defRPr/>
              </a:pPr>
              <a:t>‹#›</a:t>
            </a:fld>
            <a:endParaRPr lang="en-US" altLang="en-US" dirty="0"/>
          </a:p>
        </p:txBody>
      </p:sp>
    </p:spTree>
    <p:extLst>
      <p:ext uri="{BB962C8B-B14F-4D97-AF65-F5344CB8AC3E}">
        <p14:creationId xmlns:p14="http://schemas.microsoft.com/office/powerpoint/2010/main" val="4104923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4">
            <a:extLst>
              <a:ext uri="{FF2B5EF4-FFF2-40B4-BE49-F238E27FC236}">
                <a16:creationId xmlns:a16="http://schemas.microsoft.com/office/drawing/2014/main" id="{D8BC3DC3-B355-4F6D-A8FB-E7F546DBDE70}"/>
              </a:ext>
            </a:extLst>
          </p:cNvPr>
          <p:cNvSpPr>
            <a:spLocks noGrp="1" noChangeArrowheads="1"/>
          </p:cNvSpPr>
          <p:nvPr>
            <p:ph type="dt" sz="half" idx="10"/>
          </p:nvPr>
        </p:nvSpPr>
        <p:spPr>
          <a:ln/>
        </p:spPr>
        <p:txBody>
          <a:bodyPr/>
          <a:lstStyle>
            <a:lvl1pPr>
              <a:defRPr/>
            </a:lvl1pPr>
          </a:lstStyle>
          <a:p>
            <a:pPr>
              <a:defRPr/>
            </a:pPr>
            <a:fld id="{E4209222-9198-4157-9843-9EC561C03A75}" type="datetime1">
              <a:rPr lang="en-US"/>
              <a:pPr>
                <a:defRPr/>
              </a:pPr>
              <a:t>5/15/2020</a:t>
            </a:fld>
            <a:endParaRPr lang="en-CA" dirty="0"/>
          </a:p>
        </p:txBody>
      </p:sp>
      <p:sp>
        <p:nvSpPr>
          <p:cNvPr id="8" name="Rectangle 5">
            <a:extLst>
              <a:ext uri="{FF2B5EF4-FFF2-40B4-BE49-F238E27FC236}">
                <a16:creationId xmlns:a16="http://schemas.microsoft.com/office/drawing/2014/main" id="{A9C45658-07EE-4597-83FD-BDAA6E16187F}"/>
              </a:ext>
            </a:extLst>
          </p:cNvPr>
          <p:cNvSpPr>
            <a:spLocks noGrp="1" noChangeArrowheads="1"/>
          </p:cNvSpPr>
          <p:nvPr>
            <p:ph type="ftr" sz="quarter" idx="11"/>
          </p:nvPr>
        </p:nvSpPr>
        <p:spPr>
          <a:ln/>
        </p:spPr>
        <p:txBody>
          <a:bodyPr/>
          <a:lstStyle>
            <a:lvl1pPr>
              <a:defRPr/>
            </a:lvl1pPr>
          </a:lstStyle>
          <a:p>
            <a:pPr>
              <a:defRPr/>
            </a:pPr>
            <a:endParaRPr lang="en-CA" dirty="0"/>
          </a:p>
        </p:txBody>
      </p:sp>
      <p:sp>
        <p:nvSpPr>
          <p:cNvPr id="9" name="Rectangle 6">
            <a:extLst>
              <a:ext uri="{FF2B5EF4-FFF2-40B4-BE49-F238E27FC236}">
                <a16:creationId xmlns:a16="http://schemas.microsoft.com/office/drawing/2014/main" id="{558B8283-5726-48B3-808D-F8E135775B2F}"/>
              </a:ext>
            </a:extLst>
          </p:cNvPr>
          <p:cNvSpPr>
            <a:spLocks noGrp="1" noChangeArrowheads="1"/>
          </p:cNvSpPr>
          <p:nvPr>
            <p:ph type="sldNum" sz="quarter" idx="12"/>
          </p:nvPr>
        </p:nvSpPr>
        <p:spPr>
          <a:ln/>
        </p:spPr>
        <p:txBody>
          <a:bodyPr/>
          <a:lstStyle>
            <a:lvl1pPr>
              <a:defRPr/>
            </a:lvl1pPr>
          </a:lstStyle>
          <a:p>
            <a:pPr>
              <a:defRPr/>
            </a:pPr>
            <a:r>
              <a:rPr lang="en-US" altLang="en-US" dirty="0"/>
              <a:t>1-</a:t>
            </a:r>
            <a:fld id="{D14CBA94-AED7-4C51-9497-48F252C52620}" type="slidenum">
              <a:rPr lang="en-US" altLang="en-US" smtClean="0"/>
              <a:pPr>
                <a:defRPr/>
              </a:pPr>
              <a:t>‹#›</a:t>
            </a:fld>
            <a:endParaRPr lang="en-US" altLang="en-US" dirty="0"/>
          </a:p>
        </p:txBody>
      </p:sp>
    </p:spTree>
    <p:extLst>
      <p:ext uri="{BB962C8B-B14F-4D97-AF65-F5344CB8AC3E}">
        <p14:creationId xmlns:p14="http://schemas.microsoft.com/office/powerpoint/2010/main" val="4010686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4">
            <a:extLst>
              <a:ext uri="{FF2B5EF4-FFF2-40B4-BE49-F238E27FC236}">
                <a16:creationId xmlns:a16="http://schemas.microsoft.com/office/drawing/2014/main" id="{D8BC3DC3-B355-4F6D-A8FB-E7F546DBDE70}"/>
              </a:ext>
            </a:extLst>
          </p:cNvPr>
          <p:cNvSpPr>
            <a:spLocks noGrp="1" noChangeArrowheads="1"/>
          </p:cNvSpPr>
          <p:nvPr>
            <p:ph type="dt" sz="half" idx="10"/>
          </p:nvPr>
        </p:nvSpPr>
        <p:spPr>
          <a:ln/>
        </p:spPr>
        <p:txBody>
          <a:bodyPr/>
          <a:lstStyle>
            <a:lvl1pPr>
              <a:defRPr/>
            </a:lvl1pPr>
          </a:lstStyle>
          <a:p>
            <a:pPr>
              <a:defRPr/>
            </a:pPr>
            <a:fld id="{3DA08601-CEC3-4730-9945-A614DD51AD53}" type="datetime1">
              <a:rPr lang="en-US"/>
              <a:pPr>
                <a:defRPr/>
              </a:pPr>
              <a:t>5/15/2020</a:t>
            </a:fld>
            <a:endParaRPr lang="en-CA" dirty="0"/>
          </a:p>
        </p:txBody>
      </p:sp>
      <p:sp>
        <p:nvSpPr>
          <p:cNvPr id="4" name="Rectangle 5">
            <a:extLst>
              <a:ext uri="{FF2B5EF4-FFF2-40B4-BE49-F238E27FC236}">
                <a16:creationId xmlns:a16="http://schemas.microsoft.com/office/drawing/2014/main" id="{A9C45658-07EE-4597-83FD-BDAA6E16187F}"/>
              </a:ext>
            </a:extLst>
          </p:cNvPr>
          <p:cNvSpPr>
            <a:spLocks noGrp="1" noChangeArrowheads="1"/>
          </p:cNvSpPr>
          <p:nvPr>
            <p:ph type="ftr" sz="quarter" idx="11"/>
          </p:nvPr>
        </p:nvSpPr>
        <p:spPr>
          <a:ln/>
        </p:spPr>
        <p:txBody>
          <a:bodyPr/>
          <a:lstStyle>
            <a:lvl1pPr>
              <a:defRPr/>
            </a:lvl1pPr>
          </a:lstStyle>
          <a:p>
            <a:pPr>
              <a:defRPr/>
            </a:pPr>
            <a:endParaRPr lang="en-CA" dirty="0"/>
          </a:p>
        </p:txBody>
      </p:sp>
      <p:sp>
        <p:nvSpPr>
          <p:cNvPr id="5" name="Rectangle 6">
            <a:extLst>
              <a:ext uri="{FF2B5EF4-FFF2-40B4-BE49-F238E27FC236}">
                <a16:creationId xmlns:a16="http://schemas.microsoft.com/office/drawing/2014/main" id="{558B8283-5726-48B3-808D-F8E135775B2F}"/>
              </a:ext>
            </a:extLst>
          </p:cNvPr>
          <p:cNvSpPr>
            <a:spLocks noGrp="1" noChangeArrowheads="1"/>
          </p:cNvSpPr>
          <p:nvPr>
            <p:ph type="sldNum" sz="quarter" idx="12"/>
          </p:nvPr>
        </p:nvSpPr>
        <p:spPr>
          <a:ln/>
        </p:spPr>
        <p:txBody>
          <a:bodyPr/>
          <a:lstStyle>
            <a:lvl1pPr>
              <a:defRPr/>
            </a:lvl1pPr>
          </a:lstStyle>
          <a:p>
            <a:pPr>
              <a:defRPr/>
            </a:pPr>
            <a:r>
              <a:rPr lang="en-US" altLang="en-US" dirty="0"/>
              <a:t>1-</a:t>
            </a:r>
            <a:fld id="{567C5E89-EA70-4313-BEC7-37F17BFEFF60}" type="slidenum">
              <a:rPr lang="en-US" altLang="en-US" smtClean="0"/>
              <a:pPr>
                <a:defRPr/>
              </a:pPr>
              <a:t>‹#›</a:t>
            </a:fld>
            <a:endParaRPr lang="en-US" altLang="en-US" dirty="0"/>
          </a:p>
        </p:txBody>
      </p:sp>
    </p:spTree>
    <p:extLst>
      <p:ext uri="{BB962C8B-B14F-4D97-AF65-F5344CB8AC3E}">
        <p14:creationId xmlns:p14="http://schemas.microsoft.com/office/powerpoint/2010/main" val="2960612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8BC3DC3-B355-4F6D-A8FB-E7F546DBDE70}"/>
              </a:ext>
            </a:extLst>
          </p:cNvPr>
          <p:cNvSpPr>
            <a:spLocks noGrp="1" noChangeArrowheads="1"/>
          </p:cNvSpPr>
          <p:nvPr>
            <p:ph type="dt" sz="half" idx="10"/>
          </p:nvPr>
        </p:nvSpPr>
        <p:spPr>
          <a:ln/>
        </p:spPr>
        <p:txBody>
          <a:bodyPr/>
          <a:lstStyle>
            <a:lvl1pPr>
              <a:defRPr/>
            </a:lvl1pPr>
          </a:lstStyle>
          <a:p>
            <a:pPr>
              <a:defRPr/>
            </a:pPr>
            <a:fld id="{40CFF520-3DFF-4132-A679-2E2772891B70}" type="datetime1">
              <a:rPr lang="en-US"/>
              <a:pPr>
                <a:defRPr/>
              </a:pPr>
              <a:t>5/15/2020</a:t>
            </a:fld>
            <a:endParaRPr lang="en-CA" dirty="0"/>
          </a:p>
        </p:txBody>
      </p:sp>
      <p:sp>
        <p:nvSpPr>
          <p:cNvPr id="3" name="Rectangle 5">
            <a:extLst>
              <a:ext uri="{FF2B5EF4-FFF2-40B4-BE49-F238E27FC236}">
                <a16:creationId xmlns:a16="http://schemas.microsoft.com/office/drawing/2014/main" id="{A9C45658-07EE-4597-83FD-BDAA6E16187F}"/>
              </a:ext>
            </a:extLst>
          </p:cNvPr>
          <p:cNvSpPr>
            <a:spLocks noGrp="1" noChangeArrowheads="1"/>
          </p:cNvSpPr>
          <p:nvPr>
            <p:ph type="ftr" sz="quarter" idx="11"/>
          </p:nvPr>
        </p:nvSpPr>
        <p:spPr>
          <a:ln/>
        </p:spPr>
        <p:txBody>
          <a:bodyPr/>
          <a:lstStyle>
            <a:lvl1pPr>
              <a:defRPr/>
            </a:lvl1pPr>
          </a:lstStyle>
          <a:p>
            <a:pPr>
              <a:defRPr/>
            </a:pPr>
            <a:endParaRPr lang="en-CA" dirty="0"/>
          </a:p>
        </p:txBody>
      </p:sp>
      <p:sp>
        <p:nvSpPr>
          <p:cNvPr id="4" name="Rectangle 6">
            <a:extLst>
              <a:ext uri="{FF2B5EF4-FFF2-40B4-BE49-F238E27FC236}">
                <a16:creationId xmlns:a16="http://schemas.microsoft.com/office/drawing/2014/main" id="{558B8283-5726-48B3-808D-F8E135775B2F}"/>
              </a:ext>
            </a:extLst>
          </p:cNvPr>
          <p:cNvSpPr>
            <a:spLocks noGrp="1" noChangeArrowheads="1"/>
          </p:cNvSpPr>
          <p:nvPr>
            <p:ph type="sldNum" sz="quarter" idx="12"/>
          </p:nvPr>
        </p:nvSpPr>
        <p:spPr>
          <a:ln/>
        </p:spPr>
        <p:txBody>
          <a:bodyPr/>
          <a:lstStyle>
            <a:lvl1pPr>
              <a:defRPr/>
            </a:lvl1pPr>
          </a:lstStyle>
          <a:p>
            <a:pPr>
              <a:defRPr/>
            </a:pPr>
            <a:r>
              <a:rPr lang="en-US" altLang="en-US" dirty="0"/>
              <a:t>1-</a:t>
            </a:r>
            <a:fld id="{A6475D28-98B1-4B53-BE31-7924E0777809}" type="slidenum">
              <a:rPr lang="en-US" altLang="en-US" smtClean="0"/>
              <a:pPr>
                <a:defRPr/>
              </a:pPr>
              <a:t>‹#›</a:t>
            </a:fld>
            <a:endParaRPr lang="en-US" altLang="en-US" dirty="0"/>
          </a:p>
        </p:txBody>
      </p:sp>
    </p:spTree>
    <p:extLst>
      <p:ext uri="{BB962C8B-B14F-4D97-AF65-F5344CB8AC3E}">
        <p14:creationId xmlns:p14="http://schemas.microsoft.com/office/powerpoint/2010/main" val="834387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8BC3DC3-B355-4F6D-A8FB-E7F546DBDE70}"/>
              </a:ext>
            </a:extLst>
          </p:cNvPr>
          <p:cNvSpPr>
            <a:spLocks noGrp="1" noChangeArrowheads="1"/>
          </p:cNvSpPr>
          <p:nvPr>
            <p:ph type="dt" sz="half" idx="10"/>
          </p:nvPr>
        </p:nvSpPr>
        <p:spPr>
          <a:ln/>
        </p:spPr>
        <p:txBody>
          <a:bodyPr/>
          <a:lstStyle>
            <a:lvl1pPr>
              <a:defRPr/>
            </a:lvl1pPr>
          </a:lstStyle>
          <a:p>
            <a:pPr>
              <a:defRPr/>
            </a:pPr>
            <a:fld id="{64AA5681-6E2D-4987-BDF7-97DB74F02656}" type="datetime1">
              <a:rPr lang="en-US"/>
              <a:pPr>
                <a:defRPr/>
              </a:pPr>
              <a:t>5/15/2020</a:t>
            </a:fld>
            <a:endParaRPr lang="en-CA" dirty="0"/>
          </a:p>
        </p:txBody>
      </p:sp>
      <p:sp>
        <p:nvSpPr>
          <p:cNvPr id="6" name="Rectangle 5">
            <a:extLst>
              <a:ext uri="{FF2B5EF4-FFF2-40B4-BE49-F238E27FC236}">
                <a16:creationId xmlns:a16="http://schemas.microsoft.com/office/drawing/2014/main" id="{A9C45658-07EE-4597-83FD-BDAA6E16187F}"/>
              </a:ext>
            </a:extLst>
          </p:cNvPr>
          <p:cNvSpPr>
            <a:spLocks noGrp="1" noChangeArrowheads="1"/>
          </p:cNvSpPr>
          <p:nvPr>
            <p:ph type="ftr" sz="quarter" idx="11"/>
          </p:nvPr>
        </p:nvSpPr>
        <p:spPr>
          <a:ln/>
        </p:spPr>
        <p:txBody>
          <a:bodyPr/>
          <a:lstStyle>
            <a:lvl1pPr>
              <a:defRPr/>
            </a:lvl1pPr>
          </a:lstStyle>
          <a:p>
            <a:pPr>
              <a:defRPr/>
            </a:pPr>
            <a:endParaRPr lang="en-CA" dirty="0"/>
          </a:p>
        </p:txBody>
      </p:sp>
      <p:sp>
        <p:nvSpPr>
          <p:cNvPr id="7" name="Rectangle 6">
            <a:extLst>
              <a:ext uri="{FF2B5EF4-FFF2-40B4-BE49-F238E27FC236}">
                <a16:creationId xmlns:a16="http://schemas.microsoft.com/office/drawing/2014/main" id="{558B8283-5726-48B3-808D-F8E135775B2F}"/>
              </a:ext>
            </a:extLst>
          </p:cNvPr>
          <p:cNvSpPr>
            <a:spLocks noGrp="1" noChangeArrowheads="1"/>
          </p:cNvSpPr>
          <p:nvPr>
            <p:ph type="sldNum" sz="quarter" idx="12"/>
          </p:nvPr>
        </p:nvSpPr>
        <p:spPr>
          <a:ln/>
        </p:spPr>
        <p:txBody>
          <a:bodyPr/>
          <a:lstStyle>
            <a:lvl1pPr>
              <a:defRPr/>
            </a:lvl1pPr>
          </a:lstStyle>
          <a:p>
            <a:pPr>
              <a:defRPr/>
            </a:pPr>
            <a:r>
              <a:rPr lang="en-US" altLang="en-US" dirty="0"/>
              <a:t>1-</a:t>
            </a:r>
            <a:fld id="{47F68043-656C-4AF0-98F8-3C1DB6A53FD4}" type="slidenum">
              <a:rPr lang="en-US" altLang="en-US" smtClean="0"/>
              <a:pPr>
                <a:defRPr/>
              </a:pPr>
              <a:t>‹#›</a:t>
            </a:fld>
            <a:endParaRPr lang="en-US" altLang="en-US" dirty="0"/>
          </a:p>
        </p:txBody>
      </p:sp>
    </p:spTree>
    <p:extLst>
      <p:ext uri="{BB962C8B-B14F-4D97-AF65-F5344CB8AC3E}">
        <p14:creationId xmlns:p14="http://schemas.microsoft.com/office/powerpoint/2010/main" val="260303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8BC3DC3-B355-4F6D-A8FB-E7F546DBDE70}"/>
              </a:ext>
            </a:extLst>
          </p:cNvPr>
          <p:cNvSpPr>
            <a:spLocks noGrp="1" noChangeArrowheads="1"/>
          </p:cNvSpPr>
          <p:nvPr>
            <p:ph type="dt" sz="half" idx="10"/>
          </p:nvPr>
        </p:nvSpPr>
        <p:spPr>
          <a:ln/>
        </p:spPr>
        <p:txBody>
          <a:bodyPr/>
          <a:lstStyle>
            <a:lvl1pPr>
              <a:defRPr/>
            </a:lvl1pPr>
          </a:lstStyle>
          <a:p>
            <a:pPr>
              <a:defRPr/>
            </a:pPr>
            <a:fld id="{00486856-0FC1-49BF-B2D8-95DA7220789B}" type="datetime1">
              <a:rPr lang="en-US"/>
              <a:pPr>
                <a:defRPr/>
              </a:pPr>
              <a:t>5/15/2020</a:t>
            </a:fld>
            <a:endParaRPr lang="en-CA" dirty="0"/>
          </a:p>
        </p:txBody>
      </p:sp>
      <p:sp>
        <p:nvSpPr>
          <p:cNvPr id="6" name="Rectangle 5">
            <a:extLst>
              <a:ext uri="{FF2B5EF4-FFF2-40B4-BE49-F238E27FC236}">
                <a16:creationId xmlns:a16="http://schemas.microsoft.com/office/drawing/2014/main" id="{A9C45658-07EE-4597-83FD-BDAA6E16187F}"/>
              </a:ext>
            </a:extLst>
          </p:cNvPr>
          <p:cNvSpPr>
            <a:spLocks noGrp="1" noChangeArrowheads="1"/>
          </p:cNvSpPr>
          <p:nvPr>
            <p:ph type="ftr" sz="quarter" idx="11"/>
          </p:nvPr>
        </p:nvSpPr>
        <p:spPr>
          <a:ln/>
        </p:spPr>
        <p:txBody>
          <a:bodyPr/>
          <a:lstStyle>
            <a:lvl1pPr>
              <a:defRPr/>
            </a:lvl1pPr>
          </a:lstStyle>
          <a:p>
            <a:pPr>
              <a:defRPr/>
            </a:pPr>
            <a:endParaRPr lang="en-CA" dirty="0"/>
          </a:p>
        </p:txBody>
      </p:sp>
      <p:sp>
        <p:nvSpPr>
          <p:cNvPr id="7" name="Rectangle 6">
            <a:extLst>
              <a:ext uri="{FF2B5EF4-FFF2-40B4-BE49-F238E27FC236}">
                <a16:creationId xmlns:a16="http://schemas.microsoft.com/office/drawing/2014/main" id="{558B8283-5726-48B3-808D-F8E135775B2F}"/>
              </a:ext>
            </a:extLst>
          </p:cNvPr>
          <p:cNvSpPr>
            <a:spLocks noGrp="1" noChangeArrowheads="1"/>
          </p:cNvSpPr>
          <p:nvPr>
            <p:ph type="sldNum" sz="quarter" idx="12"/>
          </p:nvPr>
        </p:nvSpPr>
        <p:spPr>
          <a:ln/>
        </p:spPr>
        <p:txBody>
          <a:bodyPr/>
          <a:lstStyle>
            <a:lvl1pPr>
              <a:defRPr/>
            </a:lvl1pPr>
          </a:lstStyle>
          <a:p>
            <a:pPr>
              <a:defRPr/>
            </a:pPr>
            <a:r>
              <a:rPr lang="en-US" altLang="en-US" dirty="0"/>
              <a:t>1-</a:t>
            </a:r>
            <a:fld id="{3CA55561-8ABF-4842-8AD9-D81931EA20BD}" type="slidenum">
              <a:rPr lang="en-US" altLang="en-US" smtClean="0"/>
              <a:pPr>
                <a:defRPr/>
              </a:pPr>
              <a:t>‹#›</a:t>
            </a:fld>
            <a:endParaRPr lang="en-US" altLang="en-US" dirty="0"/>
          </a:p>
        </p:txBody>
      </p:sp>
    </p:spTree>
    <p:extLst>
      <p:ext uri="{BB962C8B-B14F-4D97-AF65-F5344CB8AC3E}">
        <p14:creationId xmlns:p14="http://schemas.microsoft.com/office/powerpoint/2010/main" val="1456060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371600"/>
            <a:ext cx="7772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a:extLst>
              <a:ext uri="{FF2B5EF4-FFF2-40B4-BE49-F238E27FC236}">
                <a16:creationId xmlns:a16="http://schemas.microsoft.com/office/drawing/2014/main" id="{D8BC3DC3-B355-4F6D-A8FB-E7F546DBDE70}"/>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defRPr>
            </a:lvl1pPr>
          </a:lstStyle>
          <a:p>
            <a:pPr>
              <a:defRPr/>
            </a:pPr>
            <a:fld id="{50089797-CC6A-4936-9436-5CA5D1F03238}" type="datetime1">
              <a:rPr lang="en-US"/>
              <a:pPr>
                <a:defRPr/>
              </a:pPr>
              <a:t>5/15/2020</a:t>
            </a:fld>
            <a:endParaRPr lang="en-CA" dirty="0"/>
          </a:p>
        </p:txBody>
      </p:sp>
      <p:sp>
        <p:nvSpPr>
          <p:cNvPr id="1029" name="Rectangle 5">
            <a:extLst>
              <a:ext uri="{FF2B5EF4-FFF2-40B4-BE49-F238E27FC236}">
                <a16:creationId xmlns:a16="http://schemas.microsoft.com/office/drawing/2014/main" id="{A9C45658-07EE-4597-83FD-BDAA6E16187F}"/>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defRPr>
            </a:lvl1pPr>
          </a:lstStyle>
          <a:p>
            <a:pPr>
              <a:defRPr/>
            </a:pPr>
            <a:endParaRPr lang="en-CA" dirty="0"/>
          </a:p>
        </p:txBody>
      </p:sp>
      <p:sp>
        <p:nvSpPr>
          <p:cNvPr id="1030" name="Rectangle 6">
            <a:extLst>
              <a:ext uri="{FF2B5EF4-FFF2-40B4-BE49-F238E27FC236}">
                <a16:creationId xmlns:a16="http://schemas.microsoft.com/office/drawing/2014/main" id="{558B8283-5726-48B3-808D-F8E135775B2F}"/>
              </a:ext>
            </a:extLst>
          </p:cNvPr>
          <p:cNvSpPr>
            <a:spLocks noGrp="1" noChangeArrowheads="1"/>
          </p:cNvSpPr>
          <p:nvPr>
            <p:ph type="sldNum" sz="quarter" idx="4"/>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vl1pPr>
          </a:lstStyle>
          <a:p>
            <a:pPr>
              <a:defRPr/>
            </a:pPr>
            <a:r>
              <a:rPr lang="en-US" altLang="en-US" dirty="0"/>
              <a:t>1-</a:t>
            </a:r>
            <a:fld id="{DD19550C-A971-40BB-B10F-2601AD06BDB3}" type="slidenum">
              <a:rPr lang="en-US" altLang="en-US" smtClean="0"/>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800">
          <a:solidFill>
            <a:schemeClr val="tx1"/>
          </a:solidFill>
          <a:latin typeface="+mn-lt"/>
        </a:defRPr>
      </a:lvl4pPr>
      <a:lvl5pPr marL="2057400" indent="-228600" algn="l" rtl="0" eaLnBrk="0" fontAlgn="base" hangingPunct="0">
        <a:spcBef>
          <a:spcPct val="20000"/>
        </a:spcBef>
        <a:spcAft>
          <a:spcPct val="0"/>
        </a:spcAft>
        <a:buChar char="•"/>
        <a:defRPr sz="2800">
          <a:solidFill>
            <a:schemeClr val="tx1"/>
          </a:solidFill>
          <a:latin typeface="+mn-lt"/>
        </a:defRPr>
      </a:lvl5pPr>
      <a:lvl6pPr marL="2514600" indent="-228600" algn="l" rtl="0" fontAlgn="base">
        <a:spcBef>
          <a:spcPct val="20000"/>
        </a:spcBef>
        <a:spcAft>
          <a:spcPct val="0"/>
        </a:spcAft>
        <a:buChar char="•"/>
        <a:defRPr sz="2800">
          <a:solidFill>
            <a:schemeClr val="tx1"/>
          </a:solidFill>
          <a:latin typeface="+mn-lt"/>
        </a:defRPr>
      </a:lvl6pPr>
      <a:lvl7pPr marL="2971800" indent="-228600" algn="l" rtl="0" fontAlgn="base">
        <a:spcBef>
          <a:spcPct val="20000"/>
        </a:spcBef>
        <a:spcAft>
          <a:spcPct val="0"/>
        </a:spcAft>
        <a:buChar char="•"/>
        <a:defRPr sz="2800">
          <a:solidFill>
            <a:schemeClr val="tx1"/>
          </a:solidFill>
          <a:latin typeface="+mn-lt"/>
        </a:defRPr>
      </a:lvl7pPr>
      <a:lvl8pPr marL="3429000" indent="-228600" algn="l" rtl="0" fontAlgn="base">
        <a:spcBef>
          <a:spcPct val="20000"/>
        </a:spcBef>
        <a:spcAft>
          <a:spcPct val="0"/>
        </a:spcAft>
        <a:buChar char="•"/>
        <a:defRPr sz="2800">
          <a:solidFill>
            <a:schemeClr val="tx1"/>
          </a:solidFill>
          <a:latin typeface="+mn-lt"/>
        </a:defRPr>
      </a:lvl8pPr>
      <a:lvl9pPr marL="3886200" indent="-228600" algn="l" rtl="0" fontAlgn="base">
        <a:spcBef>
          <a:spcPct val="20000"/>
        </a:spcBef>
        <a:spcAft>
          <a:spcPct val="0"/>
        </a:spcAft>
        <a:buChar char="•"/>
        <a:defRPr sz="2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a:extLst>
              <a:ext uri="{FF2B5EF4-FFF2-40B4-BE49-F238E27FC236}">
                <a16:creationId xmlns:a16="http://schemas.microsoft.com/office/drawing/2014/main" id="{1F9B4CD2-5758-4EDF-B507-0240FF3A0A76}"/>
              </a:ext>
            </a:extLst>
          </p:cNvPr>
          <p:cNvSpPr>
            <a:spLocks noGrp="1" noChangeArrowheads="1"/>
          </p:cNvSpPr>
          <p:nvPr>
            <p:ph type="subTitle" idx="1"/>
          </p:nvPr>
        </p:nvSpPr>
        <p:spPr>
          <a:xfrm>
            <a:off x="1403350" y="2565400"/>
            <a:ext cx="6400800" cy="1752600"/>
          </a:xfrm>
        </p:spPr>
        <p:txBody>
          <a:bodyPr/>
          <a:lstStyle/>
          <a:p>
            <a:pPr eaLnBrk="1" hangingPunct="1">
              <a:defRPr/>
            </a:pPr>
            <a:r>
              <a:rPr lang="en-US" altLang="en-US" sz="5400" dirty="0">
                <a:solidFill>
                  <a:schemeClr val="tx2">
                    <a:lumMod val="60000"/>
                    <a:lumOff val="40000"/>
                  </a:schemeClr>
                </a:solidFill>
                <a:effectLst>
                  <a:outerShdw blurRad="38100" dist="38100" dir="2700000" algn="tl">
                    <a:srgbClr val="000000">
                      <a:alpha val="43137"/>
                    </a:srgbClr>
                  </a:outerShdw>
                </a:effectLst>
              </a:rPr>
              <a:t>Object Oriented Programming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0"/>
              </a:spcBef>
              <a:buFontTx/>
              <a:buNone/>
            </a:pPr>
            <a:r>
              <a:rPr lang="en-US" altLang="en-US" sz="1400" dirty="0" smtClean="0"/>
              <a:t>1-</a:t>
            </a:r>
            <a:fld id="{DF208182-8803-47EA-B8AD-0056E831F616}" type="slidenum">
              <a:rPr lang="en-US" altLang="en-US" sz="1400" smtClean="0"/>
              <a:pPr>
                <a:spcBef>
                  <a:spcPct val="0"/>
                </a:spcBef>
                <a:buFontTx/>
                <a:buNone/>
              </a:pPr>
              <a:t>10</a:t>
            </a:fld>
            <a:endParaRPr lang="en-US" altLang="en-US" sz="1400" dirty="0" smtClean="0"/>
          </a:p>
        </p:txBody>
      </p:sp>
      <p:sp>
        <p:nvSpPr>
          <p:cNvPr id="16387" name="Rectangle 2"/>
          <p:cNvSpPr>
            <a:spLocks noGrp="1" noChangeArrowheads="1"/>
          </p:cNvSpPr>
          <p:nvPr>
            <p:ph type="title"/>
          </p:nvPr>
        </p:nvSpPr>
        <p:spPr>
          <a:xfrm>
            <a:off x="684213" y="146050"/>
            <a:ext cx="7772400" cy="1143000"/>
          </a:xfrm>
        </p:spPr>
        <p:txBody>
          <a:bodyPr/>
          <a:lstStyle/>
          <a:p>
            <a:r>
              <a:rPr lang="en-CA" altLang="en-US" dirty="0" smtClean="0"/>
              <a:t>Example Python: Person Class</a:t>
            </a:r>
          </a:p>
        </p:txBody>
      </p:sp>
      <p:sp>
        <p:nvSpPr>
          <p:cNvPr id="23" name="Rectangle 3">
            <a:extLst>
              <a:ext uri="{FF2B5EF4-FFF2-40B4-BE49-F238E27FC236}">
                <a16:creationId xmlns:a16="http://schemas.microsoft.com/office/drawing/2014/main" id="{F2D3420D-F8AC-43F1-B7DA-14F2049742B1}"/>
              </a:ext>
            </a:extLst>
          </p:cNvPr>
          <p:cNvSpPr txBox="1">
            <a:spLocks noChangeArrowheads="1"/>
          </p:cNvSpPr>
          <p:nvPr/>
        </p:nvSpPr>
        <p:spPr bwMode="auto">
          <a:xfrm>
            <a:off x="684213" y="1628775"/>
            <a:ext cx="7772400" cy="2520950"/>
          </a:xfrm>
          <a:prstGeom prst="rect">
            <a:avLst/>
          </a:prstGeom>
          <a:solidFill>
            <a:schemeClr val="bg1"/>
          </a:solidFill>
          <a:ln w="9525">
            <a:solidFill>
              <a:schemeClr val="tx1"/>
            </a:solidFill>
            <a:miter lim="800000"/>
            <a:headEnd/>
            <a:tailEn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800">
                <a:solidFill>
                  <a:schemeClr val="tx1"/>
                </a:solidFill>
                <a:latin typeface="+mn-lt"/>
              </a:defRPr>
            </a:lvl4pPr>
            <a:lvl5pPr marL="2057400" indent="-228600" algn="l" rtl="0" eaLnBrk="0" fontAlgn="base" hangingPunct="0">
              <a:spcBef>
                <a:spcPct val="20000"/>
              </a:spcBef>
              <a:spcAft>
                <a:spcPct val="0"/>
              </a:spcAft>
              <a:buChar char="•"/>
              <a:defRPr sz="2800">
                <a:solidFill>
                  <a:schemeClr val="tx1"/>
                </a:solidFill>
                <a:latin typeface="+mn-lt"/>
              </a:defRPr>
            </a:lvl5pPr>
            <a:lvl6pPr marL="2514600" indent="-228600" algn="l" rtl="0" fontAlgn="base">
              <a:spcBef>
                <a:spcPct val="20000"/>
              </a:spcBef>
              <a:spcAft>
                <a:spcPct val="0"/>
              </a:spcAft>
              <a:buChar char="•"/>
              <a:defRPr sz="2800">
                <a:solidFill>
                  <a:schemeClr val="tx1"/>
                </a:solidFill>
                <a:latin typeface="+mn-lt"/>
              </a:defRPr>
            </a:lvl6pPr>
            <a:lvl7pPr marL="2971800" indent="-228600" algn="l" rtl="0" fontAlgn="base">
              <a:spcBef>
                <a:spcPct val="20000"/>
              </a:spcBef>
              <a:spcAft>
                <a:spcPct val="0"/>
              </a:spcAft>
              <a:buChar char="•"/>
              <a:defRPr sz="2800">
                <a:solidFill>
                  <a:schemeClr val="tx1"/>
                </a:solidFill>
                <a:latin typeface="+mn-lt"/>
              </a:defRPr>
            </a:lvl7pPr>
            <a:lvl8pPr marL="3429000" indent="-228600" algn="l" rtl="0" fontAlgn="base">
              <a:spcBef>
                <a:spcPct val="20000"/>
              </a:spcBef>
              <a:spcAft>
                <a:spcPct val="0"/>
              </a:spcAft>
              <a:buChar char="•"/>
              <a:defRPr sz="2800">
                <a:solidFill>
                  <a:schemeClr val="tx1"/>
                </a:solidFill>
                <a:latin typeface="+mn-lt"/>
              </a:defRPr>
            </a:lvl8pPr>
            <a:lvl9pPr marL="3886200" indent="-228600" algn="l" rtl="0" fontAlgn="base">
              <a:spcBef>
                <a:spcPct val="20000"/>
              </a:spcBef>
              <a:spcAft>
                <a:spcPct val="0"/>
              </a:spcAft>
              <a:buChar char="•"/>
              <a:defRPr sz="2800">
                <a:solidFill>
                  <a:schemeClr val="tx1"/>
                </a:solidFill>
                <a:latin typeface="+mn-lt"/>
              </a:defRPr>
            </a:lvl9pPr>
          </a:lstStyle>
          <a:p>
            <a:pPr>
              <a:buFontTx/>
              <a:buNone/>
              <a:defRPr/>
            </a:pPr>
            <a:r>
              <a:rPr lang="en-CA" altLang="en-US" sz="2000" b="0" kern="0" dirty="0"/>
              <a:t>class Person:</a:t>
            </a:r>
            <a:br>
              <a:rPr lang="en-CA" altLang="en-US" sz="2000" b="0" kern="0" dirty="0"/>
            </a:br>
            <a:r>
              <a:rPr lang="en-CA" altLang="en-US" sz="2000" b="0" kern="0" dirty="0"/>
              <a:t/>
            </a:r>
            <a:br>
              <a:rPr lang="en-CA" altLang="en-US" sz="2000" b="0" kern="0" dirty="0"/>
            </a:br>
            <a:r>
              <a:rPr lang="en-CA" altLang="en-US" sz="2000" b="0" kern="0" dirty="0"/>
              <a:t>    def __init__(self, firstName</a:t>
            </a:r>
            <a:r>
              <a:rPr lang="en-CA" altLang="en-US" sz="2000" b="0" kern="0" dirty="0" smtClean="0"/>
              <a:t>="", </a:t>
            </a:r>
            <a:r>
              <a:rPr lang="en-CA" altLang="en-US" sz="2000" b="0" kern="0" dirty="0"/>
              <a:t>lastName</a:t>
            </a:r>
            <a:r>
              <a:rPr lang="en-CA" altLang="en-US" sz="2000" b="0" kern="0" dirty="0" smtClean="0"/>
              <a:t>,="" </a:t>
            </a:r>
            <a:r>
              <a:rPr lang="en-CA" altLang="en-US" sz="2000" b="0" kern="0" dirty="0"/>
              <a:t>email</a:t>
            </a:r>
            <a:r>
              <a:rPr lang="en-CA" altLang="en-US" sz="2000" b="0" kern="0" dirty="0" smtClean="0"/>
              <a:t>=""):</a:t>
            </a:r>
            <a:r>
              <a:rPr lang="en-CA" altLang="en-US" sz="2000" b="0" kern="0" dirty="0"/>
              <a:t/>
            </a:r>
            <a:br>
              <a:rPr lang="en-CA" altLang="en-US" sz="2000" b="0" kern="0" dirty="0"/>
            </a:br>
            <a:r>
              <a:rPr lang="en-CA" altLang="en-US" sz="2000" b="0" kern="0" dirty="0"/>
              <a:t>        self.firstName = firstName</a:t>
            </a:r>
            <a:br>
              <a:rPr lang="en-CA" altLang="en-US" sz="2000" b="0" kern="0" dirty="0"/>
            </a:br>
            <a:r>
              <a:rPr lang="en-CA" altLang="en-US" sz="2000" b="0" kern="0" dirty="0"/>
              <a:t>        self.lastName = lastName</a:t>
            </a:r>
            <a:br>
              <a:rPr lang="en-CA" altLang="en-US" sz="2000" b="0" kern="0" dirty="0"/>
            </a:br>
            <a:r>
              <a:rPr lang="en-CA" altLang="en-US" sz="2000" b="0" kern="0" dirty="0"/>
              <a:t>        self.email = email</a:t>
            </a:r>
          </a:p>
        </p:txBody>
      </p:sp>
      <p:sp>
        <p:nvSpPr>
          <p:cNvPr id="16389" name="Text Box 4"/>
          <p:cNvSpPr txBox="1">
            <a:spLocks noChangeArrowheads="1"/>
          </p:cNvSpPr>
          <p:nvPr/>
        </p:nvSpPr>
        <p:spPr bwMode="auto">
          <a:xfrm>
            <a:off x="755650" y="4508500"/>
            <a:ext cx="770413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eaLnBrk="1" hangingPunct="1">
              <a:spcBef>
                <a:spcPct val="0"/>
              </a:spcBef>
            </a:pPr>
            <a:r>
              <a:rPr lang="en-CA" altLang="en-US" sz="2800" b="0" dirty="0"/>
              <a:t> Note in Python we can assign default values to the attributes in this case we used an empty string</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0"/>
              </a:spcBef>
              <a:buFontTx/>
              <a:buNone/>
            </a:pPr>
            <a:r>
              <a:rPr lang="en-US" altLang="en-US" sz="1400" dirty="0" smtClean="0"/>
              <a:t>1-</a:t>
            </a:r>
            <a:fld id="{A940285C-1E93-4459-A2F6-D53756124911}" type="slidenum">
              <a:rPr lang="en-US" altLang="en-US" sz="1400" smtClean="0"/>
              <a:pPr>
                <a:spcBef>
                  <a:spcPct val="0"/>
                </a:spcBef>
                <a:buFontTx/>
                <a:buNone/>
              </a:pPr>
              <a:t>11</a:t>
            </a:fld>
            <a:endParaRPr lang="en-US" altLang="en-US" sz="1400" dirty="0" smtClean="0"/>
          </a:p>
        </p:txBody>
      </p:sp>
      <p:sp>
        <p:nvSpPr>
          <p:cNvPr id="17411" name="Rectangle 2"/>
          <p:cNvSpPr>
            <a:spLocks noGrp="1" noChangeArrowheads="1"/>
          </p:cNvSpPr>
          <p:nvPr>
            <p:ph type="title"/>
          </p:nvPr>
        </p:nvSpPr>
        <p:spPr>
          <a:xfrm>
            <a:off x="684213" y="146050"/>
            <a:ext cx="7772400" cy="1143000"/>
          </a:xfrm>
        </p:spPr>
        <p:txBody>
          <a:bodyPr/>
          <a:lstStyle/>
          <a:p>
            <a:r>
              <a:rPr lang="en-CA" altLang="en-US" dirty="0" smtClean="0"/>
              <a:t>Example Java: Person Class</a:t>
            </a:r>
          </a:p>
        </p:txBody>
      </p:sp>
      <p:sp>
        <p:nvSpPr>
          <p:cNvPr id="17412" name="Rectangle 3"/>
          <p:cNvSpPr>
            <a:spLocks noGrp="1" noChangeArrowheads="1"/>
          </p:cNvSpPr>
          <p:nvPr>
            <p:ph type="body" idx="1"/>
          </p:nvPr>
        </p:nvSpPr>
        <p:spPr>
          <a:xfrm>
            <a:off x="900113" y="1300163"/>
            <a:ext cx="7772400" cy="3025775"/>
          </a:xfrm>
          <a:solidFill>
            <a:schemeClr val="bg1"/>
          </a:solidFill>
          <a:ln>
            <a:solidFill>
              <a:schemeClr val="tx1"/>
            </a:solidFill>
            <a:miter lim="800000"/>
            <a:headEnd/>
            <a:tailEnd/>
          </a:ln>
        </p:spPr>
        <p:txBody>
          <a:bodyPr/>
          <a:lstStyle/>
          <a:p>
            <a:pPr>
              <a:buFontTx/>
              <a:buNone/>
            </a:pPr>
            <a:r>
              <a:rPr lang="en-CA" altLang="en-US" sz="2800" dirty="0" smtClean="0"/>
              <a:t>public class Person{</a:t>
            </a:r>
          </a:p>
          <a:p>
            <a:pPr>
              <a:buFontTx/>
              <a:buNone/>
            </a:pPr>
            <a:r>
              <a:rPr lang="en-CA" altLang="en-US" sz="2800" dirty="0" smtClean="0"/>
              <a:t>/* Attribute declarations */</a:t>
            </a:r>
          </a:p>
          <a:p>
            <a:pPr lvl="1">
              <a:buFontTx/>
              <a:buNone/>
            </a:pPr>
            <a:r>
              <a:rPr lang="en-CA" altLang="en-US" dirty="0" smtClean="0">
                <a:solidFill>
                  <a:srgbClr val="FF0000"/>
                </a:solidFill>
              </a:rPr>
              <a:t>private</a:t>
            </a:r>
            <a:r>
              <a:rPr lang="en-CA" altLang="en-US" dirty="0" smtClean="0"/>
              <a:t> String lastName;</a:t>
            </a:r>
          </a:p>
          <a:p>
            <a:pPr lvl="1">
              <a:buFontTx/>
              <a:buNone/>
            </a:pPr>
            <a:r>
              <a:rPr lang="en-CA" altLang="en-US" dirty="0" smtClean="0"/>
              <a:t>private String firstName;</a:t>
            </a:r>
          </a:p>
          <a:p>
            <a:pPr lvl="1">
              <a:buFontTx/>
              <a:buNone/>
            </a:pPr>
            <a:r>
              <a:rPr lang="en-CA" altLang="en-US" dirty="0" smtClean="0"/>
              <a:t>private String email;	</a:t>
            </a:r>
          </a:p>
          <a:p>
            <a:pPr>
              <a:buFontTx/>
              <a:buNone/>
            </a:pPr>
            <a:endParaRPr lang="en-CA" altLang="en-US" dirty="0" smtClean="0"/>
          </a:p>
        </p:txBody>
      </p:sp>
      <p:sp>
        <p:nvSpPr>
          <p:cNvPr id="17413" name="Text Box 4"/>
          <p:cNvSpPr txBox="1">
            <a:spLocks noChangeArrowheads="1"/>
          </p:cNvSpPr>
          <p:nvPr/>
        </p:nvSpPr>
        <p:spPr bwMode="auto">
          <a:xfrm>
            <a:off x="755650" y="4508500"/>
            <a:ext cx="7704138"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eaLnBrk="1" hangingPunct="1">
              <a:spcBef>
                <a:spcPct val="0"/>
              </a:spcBef>
            </a:pPr>
            <a:r>
              <a:rPr lang="en-CA" altLang="en-US" sz="2800" b="0" dirty="0"/>
              <a:t> Why are the attributes </a:t>
            </a:r>
            <a:r>
              <a:rPr lang="en-CA" altLang="en-US" sz="2800" b="0" dirty="0">
                <a:solidFill>
                  <a:srgbClr val="990099"/>
                </a:solidFill>
              </a:rPr>
              <a:t>private</a:t>
            </a:r>
            <a:r>
              <a:rPr lang="en-CA" altLang="en-US" sz="2800" b="0" dirty="0"/>
              <a:t>?</a:t>
            </a:r>
          </a:p>
          <a:p>
            <a:pPr eaLnBrk="1" hangingPunct="1">
              <a:spcBef>
                <a:spcPct val="0"/>
              </a:spcBef>
            </a:pPr>
            <a:r>
              <a:rPr lang="en-CA" altLang="en-US" sz="2800" b="0" dirty="0"/>
              <a:t> Note that the instance variables are just being </a:t>
            </a:r>
            <a:r>
              <a:rPr lang="en-CA" altLang="en-US" sz="2800" i="1" dirty="0">
                <a:solidFill>
                  <a:srgbClr val="3333FF"/>
                </a:solidFill>
              </a:rPr>
              <a:t>declared</a:t>
            </a:r>
            <a:r>
              <a:rPr lang="en-CA" altLang="en-US" sz="2800" b="0" dirty="0"/>
              <a:t> here (not explicitly assigned values)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0"/>
              </a:spcBef>
              <a:buFontTx/>
              <a:buNone/>
            </a:pPr>
            <a:r>
              <a:rPr lang="en-US" altLang="en-US" sz="1400" dirty="0" smtClean="0"/>
              <a:t>1-</a:t>
            </a:r>
            <a:fld id="{C1B11976-957B-4C42-A175-9E902A125D61}" type="slidenum">
              <a:rPr lang="en-US" altLang="en-US" sz="1400" smtClean="0"/>
              <a:pPr>
                <a:spcBef>
                  <a:spcPct val="0"/>
                </a:spcBef>
                <a:buFontTx/>
                <a:buNone/>
              </a:pPr>
              <a:t>12</a:t>
            </a:fld>
            <a:endParaRPr lang="en-US" altLang="en-US" sz="1400" dirty="0" smtClean="0"/>
          </a:p>
        </p:txBody>
      </p:sp>
      <p:sp>
        <p:nvSpPr>
          <p:cNvPr id="18435" name="Rectangle 2"/>
          <p:cNvSpPr>
            <a:spLocks noGrp="1" noChangeArrowheads="1"/>
          </p:cNvSpPr>
          <p:nvPr>
            <p:ph type="title"/>
          </p:nvPr>
        </p:nvSpPr>
        <p:spPr/>
        <p:txBody>
          <a:bodyPr/>
          <a:lstStyle/>
          <a:p>
            <a:r>
              <a:rPr lang="en-US" altLang="en-US" dirty="0" smtClean="0"/>
              <a:t>Constructors</a:t>
            </a:r>
          </a:p>
        </p:txBody>
      </p:sp>
      <p:sp>
        <p:nvSpPr>
          <p:cNvPr id="18436" name="Rectangle 3"/>
          <p:cNvSpPr>
            <a:spLocks noGrp="1" noChangeArrowheads="1"/>
          </p:cNvSpPr>
          <p:nvPr>
            <p:ph type="body" idx="1"/>
          </p:nvPr>
        </p:nvSpPr>
        <p:spPr>
          <a:xfrm>
            <a:off x="457200" y="1219200"/>
            <a:ext cx="8534400" cy="5181600"/>
          </a:xfrm>
        </p:spPr>
        <p:txBody>
          <a:bodyPr/>
          <a:lstStyle/>
          <a:p>
            <a:r>
              <a:rPr lang="en-US" altLang="en-US" dirty="0" smtClean="0"/>
              <a:t>A </a:t>
            </a:r>
            <a:r>
              <a:rPr lang="en-US" altLang="en-US" b="1" i="1" dirty="0" smtClean="0">
                <a:solidFill>
                  <a:srgbClr val="FF0000"/>
                </a:solidFill>
              </a:rPr>
              <a:t>constructor</a:t>
            </a:r>
            <a:r>
              <a:rPr lang="en-US" altLang="en-US" dirty="0" smtClean="0"/>
              <a:t> is a special </a:t>
            </a:r>
            <a:r>
              <a:rPr lang="en-US" altLang="en-US" i="1" dirty="0" smtClean="0"/>
              <a:t>method</a:t>
            </a:r>
            <a:r>
              <a:rPr lang="en-US" altLang="en-US" dirty="0" smtClean="0"/>
              <a:t> that is called automatically when an object is created with the </a:t>
            </a:r>
            <a:r>
              <a:rPr lang="en-US" altLang="en-US" dirty="0" smtClean="0">
                <a:solidFill>
                  <a:srgbClr val="990099"/>
                </a:solidFill>
              </a:rPr>
              <a:t>new</a:t>
            </a:r>
            <a:r>
              <a:rPr lang="en-US" altLang="en-US" dirty="0" smtClean="0"/>
              <a:t> operator</a:t>
            </a:r>
          </a:p>
          <a:p>
            <a:pPr lvl="1"/>
            <a:r>
              <a:rPr lang="en-US" altLang="en-US" dirty="0" smtClean="0"/>
              <a:t>Its purpose is to</a:t>
            </a:r>
            <a:r>
              <a:rPr lang="en-US" altLang="en-US" i="1" dirty="0" smtClean="0"/>
              <a:t> </a:t>
            </a:r>
            <a:r>
              <a:rPr lang="en-US" altLang="en-US" i="1" dirty="0" smtClean="0">
                <a:solidFill>
                  <a:srgbClr val="3333FF"/>
                </a:solidFill>
              </a:rPr>
              <a:t>initialize the attributes</a:t>
            </a:r>
            <a:r>
              <a:rPr lang="en-US" altLang="en-US" dirty="0" smtClean="0"/>
              <a:t> of an object when the object is created</a:t>
            </a:r>
          </a:p>
          <a:p>
            <a:pPr lvl="1"/>
            <a:r>
              <a:rPr lang="en-US" altLang="en-US" dirty="0" smtClean="0"/>
              <a:t>In Python we use the special method __init__ to do the job of a constructor</a:t>
            </a:r>
          </a:p>
          <a:p>
            <a:pPr lvl="1"/>
            <a:r>
              <a:rPr lang="en-US" altLang="en-US" dirty="0" smtClean="0"/>
              <a:t>In Java a constructor has the same name as the class name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0"/>
              </a:spcBef>
              <a:buFontTx/>
              <a:buNone/>
            </a:pPr>
            <a:r>
              <a:rPr lang="en-US" altLang="en-US" sz="1400" dirty="0" smtClean="0"/>
              <a:t>1-</a:t>
            </a:r>
            <a:fld id="{10BAF4C8-EC2B-4CA0-9E03-6615CBF4349C}" type="slidenum">
              <a:rPr lang="en-US" altLang="en-US" sz="1400" smtClean="0"/>
              <a:pPr>
                <a:spcBef>
                  <a:spcPct val="0"/>
                </a:spcBef>
                <a:buFontTx/>
                <a:buNone/>
              </a:pPr>
              <a:t>13</a:t>
            </a:fld>
            <a:endParaRPr lang="en-US" altLang="en-US" sz="1400" dirty="0" smtClean="0"/>
          </a:p>
        </p:txBody>
      </p:sp>
      <p:sp>
        <p:nvSpPr>
          <p:cNvPr id="19459" name="Rectangle 1026"/>
          <p:cNvSpPr>
            <a:spLocks noGrp="1" noChangeArrowheads="1"/>
          </p:cNvSpPr>
          <p:nvPr>
            <p:ph type="title"/>
          </p:nvPr>
        </p:nvSpPr>
        <p:spPr/>
        <p:txBody>
          <a:bodyPr/>
          <a:lstStyle/>
          <a:p>
            <a:r>
              <a:rPr lang="en-CA" altLang="en-US" dirty="0" smtClean="0"/>
              <a:t>Example: Person class</a:t>
            </a:r>
          </a:p>
        </p:txBody>
      </p:sp>
      <p:sp>
        <p:nvSpPr>
          <p:cNvPr id="19460" name="Rectangle 1027"/>
          <p:cNvSpPr>
            <a:spLocks noGrp="1" noChangeArrowheads="1"/>
          </p:cNvSpPr>
          <p:nvPr>
            <p:ph type="body" idx="1"/>
          </p:nvPr>
        </p:nvSpPr>
        <p:spPr>
          <a:xfrm>
            <a:off x="179388" y="1052513"/>
            <a:ext cx="8812212" cy="3024187"/>
          </a:xfrm>
          <a:solidFill>
            <a:schemeClr val="bg1"/>
          </a:solidFill>
          <a:ln>
            <a:solidFill>
              <a:schemeClr val="tx1"/>
            </a:solidFill>
            <a:miter lim="800000"/>
            <a:headEnd/>
            <a:tailEnd/>
          </a:ln>
        </p:spPr>
        <p:txBody>
          <a:bodyPr/>
          <a:lstStyle/>
          <a:p>
            <a:pPr>
              <a:lnSpc>
                <a:spcPct val="90000"/>
              </a:lnSpc>
              <a:buFontTx/>
              <a:buNone/>
            </a:pPr>
            <a:r>
              <a:rPr lang="en-CA" altLang="en-US" sz="2000" dirty="0" smtClean="0"/>
              <a:t>/**</a:t>
            </a:r>
          </a:p>
          <a:p>
            <a:pPr>
              <a:lnSpc>
                <a:spcPct val="90000"/>
              </a:lnSpc>
              <a:buFontTx/>
              <a:buNone/>
            </a:pPr>
            <a:r>
              <a:rPr lang="en-CA" altLang="en-US" sz="2000" dirty="0" smtClean="0"/>
              <a:t>*  Constructor initializes the person's name</a:t>
            </a:r>
          </a:p>
          <a:p>
            <a:pPr>
              <a:lnSpc>
                <a:spcPct val="90000"/>
              </a:lnSpc>
              <a:buFontTx/>
              <a:buNone/>
            </a:pPr>
            <a:r>
              <a:rPr lang="en-CA" altLang="en-US" sz="2000" dirty="0" smtClean="0"/>
              <a:t>*                                      and email address</a:t>
            </a:r>
          </a:p>
          <a:p>
            <a:pPr>
              <a:lnSpc>
                <a:spcPct val="90000"/>
              </a:lnSpc>
              <a:buFontTx/>
              <a:buNone/>
            </a:pPr>
            <a:r>
              <a:rPr lang="en-CA" altLang="en-US" sz="2000" dirty="0" smtClean="0"/>
              <a:t>*/</a:t>
            </a:r>
          </a:p>
          <a:p>
            <a:pPr>
              <a:lnSpc>
                <a:spcPct val="90000"/>
              </a:lnSpc>
              <a:buFontTx/>
              <a:buNone/>
            </a:pPr>
            <a:r>
              <a:rPr lang="en-CA" altLang="en-US" sz="2000" dirty="0" smtClean="0"/>
              <a:t>public Person(String firstName, String lastName</a:t>
            </a:r>
            <a:r>
              <a:rPr lang="en-CA" altLang="en-US" sz="2000" dirty="0" smtClean="0"/>
              <a:t>, String </a:t>
            </a:r>
            <a:r>
              <a:rPr lang="en-CA" altLang="en-US" sz="2000" dirty="0" smtClean="0"/>
              <a:t>email) {</a:t>
            </a:r>
          </a:p>
          <a:p>
            <a:pPr>
              <a:lnSpc>
                <a:spcPct val="90000"/>
              </a:lnSpc>
              <a:buFontTx/>
              <a:buNone/>
            </a:pPr>
            <a:r>
              <a:rPr lang="en-CA" altLang="en-US" sz="2000" dirty="0" smtClean="0"/>
              <a:t>	</a:t>
            </a:r>
            <a:r>
              <a:rPr lang="en-CA" altLang="en-US" sz="2000" dirty="0" smtClean="0">
                <a:solidFill>
                  <a:srgbClr val="FF0000"/>
                </a:solidFill>
              </a:rPr>
              <a:t>this</a:t>
            </a:r>
            <a:r>
              <a:rPr lang="en-CA" altLang="en-US" sz="2000" dirty="0" smtClean="0"/>
              <a:t>.lastName = lastName;</a:t>
            </a:r>
          </a:p>
          <a:p>
            <a:pPr>
              <a:lnSpc>
                <a:spcPct val="90000"/>
              </a:lnSpc>
              <a:buFontTx/>
              <a:buNone/>
            </a:pPr>
            <a:r>
              <a:rPr lang="en-CA" altLang="en-US" sz="2000" dirty="0" smtClean="0"/>
              <a:t>	this.firstName = firstName;</a:t>
            </a:r>
          </a:p>
          <a:p>
            <a:pPr>
              <a:lnSpc>
                <a:spcPct val="90000"/>
              </a:lnSpc>
              <a:buFontTx/>
              <a:buNone/>
            </a:pPr>
            <a:r>
              <a:rPr lang="en-CA" altLang="en-US" sz="2000" dirty="0" smtClean="0"/>
              <a:t>	this.email = email;</a:t>
            </a:r>
          </a:p>
          <a:p>
            <a:pPr>
              <a:lnSpc>
                <a:spcPct val="90000"/>
              </a:lnSpc>
              <a:buFontTx/>
              <a:buNone/>
            </a:pPr>
            <a:r>
              <a:rPr lang="en-CA" altLang="en-US" sz="2000" dirty="0" smtClean="0"/>
              <a:t>}</a:t>
            </a:r>
          </a:p>
        </p:txBody>
      </p:sp>
      <p:sp>
        <p:nvSpPr>
          <p:cNvPr id="18437" name="TextBox 1">
            <a:extLst>
              <a:ext uri="{FF2B5EF4-FFF2-40B4-BE49-F238E27FC236}">
                <a16:creationId xmlns:a16="http://schemas.microsoft.com/office/drawing/2014/main" id="{5A77A686-4850-4818-8322-2F4073849CB4}"/>
              </a:ext>
            </a:extLst>
          </p:cNvPr>
          <p:cNvSpPr txBox="1">
            <a:spLocks noChangeArrowheads="1"/>
          </p:cNvSpPr>
          <p:nvPr/>
        </p:nvSpPr>
        <p:spPr bwMode="auto">
          <a:xfrm>
            <a:off x="250825" y="4365625"/>
            <a:ext cx="8740775" cy="1014413"/>
          </a:xfrm>
          <a:prstGeom prst="rect">
            <a:avLst/>
          </a:prstGeom>
          <a:noFill/>
          <a:ln w="9525">
            <a:noFill/>
            <a:miter lim="800000"/>
            <a:headEnd/>
            <a:tailEnd/>
          </a:ln>
        </p:spPr>
        <p:txBody>
          <a:bodyPr>
            <a:spAutoFit/>
          </a:bodyPr>
          <a:lstStyle/>
          <a:p>
            <a:pPr eaLnBrk="1" hangingPunct="1">
              <a:defRPr/>
            </a:pPr>
            <a:r>
              <a:rPr lang="en-US" altLang="en-US" b="0" dirty="0">
                <a:latin typeface="Arial" charset="0"/>
              </a:rPr>
              <a:t>Compared to Python, in Java one must EXPLICITLY give types to the attributes. Also note the difference between the keyword </a:t>
            </a:r>
            <a:r>
              <a:rPr lang="en-US" altLang="en-US" b="0" i="1" dirty="0">
                <a:solidFill>
                  <a:schemeClr val="tx2">
                    <a:lumMod val="60000"/>
                    <a:lumOff val="40000"/>
                  </a:schemeClr>
                </a:solidFill>
                <a:latin typeface="Arial" charset="0"/>
              </a:rPr>
              <a:t>this</a:t>
            </a:r>
            <a:r>
              <a:rPr lang="en-US" altLang="en-US" b="0" dirty="0">
                <a:latin typeface="Arial" charset="0"/>
              </a:rPr>
              <a:t> vs Python’s </a:t>
            </a:r>
            <a:r>
              <a:rPr lang="en-US" altLang="en-US" b="0" i="1" dirty="0">
                <a:solidFill>
                  <a:schemeClr val="tx2">
                    <a:lumMod val="60000"/>
                    <a:lumOff val="40000"/>
                  </a:schemeClr>
                </a:solidFill>
                <a:latin typeface="Arial" charset="0"/>
              </a:rPr>
              <a:t>self</a:t>
            </a:r>
            <a:r>
              <a:rPr lang="en-US" altLang="en-US" b="0" dirty="0">
                <a:latin typeface="Arial" charset="0"/>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0"/>
              </a:spcBef>
              <a:buFontTx/>
              <a:buNone/>
            </a:pPr>
            <a:r>
              <a:rPr lang="en-US" altLang="en-US" sz="1400" dirty="0" smtClean="0"/>
              <a:t>1-</a:t>
            </a:r>
            <a:fld id="{96327105-0A38-4BED-812F-9D3289CCCC78}" type="slidenum">
              <a:rPr lang="en-US" altLang="en-US" sz="1400" smtClean="0"/>
              <a:pPr>
                <a:spcBef>
                  <a:spcPct val="0"/>
                </a:spcBef>
                <a:buFontTx/>
                <a:buNone/>
              </a:pPr>
              <a:t>14</a:t>
            </a:fld>
            <a:endParaRPr lang="en-US" altLang="en-US" sz="1400" dirty="0" smtClean="0"/>
          </a:p>
        </p:txBody>
      </p:sp>
      <p:sp>
        <p:nvSpPr>
          <p:cNvPr id="20483" name="Rectangle 1026"/>
          <p:cNvSpPr>
            <a:spLocks noGrp="1" noChangeArrowheads="1"/>
          </p:cNvSpPr>
          <p:nvPr>
            <p:ph type="title"/>
          </p:nvPr>
        </p:nvSpPr>
        <p:spPr/>
        <p:txBody>
          <a:bodyPr/>
          <a:lstStyle/>
          <a:p>
            <a:r>
              <a:rPr lang="en-CA" altLang="en-US" dirty="0" smtClean="0"/>
              <a:t>Terminology</a:t>
            </a:r>
          </a:p>
        </p:txBody>
      </p:sp>
      <p:sp>
        <p:nvSpPr>
          <p:cNvPr id="19460" name="Rectangle 1027">
            <a:extLst>
              <a:ext uri="{FF2B5EF4-FFF2-40B4-BE49-F238E27FC236}">
                <a16:creationId xmlns:a16="http://schemas.microsoft.com/office/drawing/2014/main" id="{3ED1BCF7-19ED-46AE-89E8-F43B42E4A8D5}"/>
              </a:ext>
            </a:extLst>
          </p:cNvPr>
          <p:cNvSpPr>
            <a:spLocks noGrp="1" noChangeArrowheads="1"/>
          </p:cNvSpPr>
          <p:nvPr>
            <p:ph type="body" idx="1"/>
          </p:nvPr>
        </p:nvSpPr>
        <p:spPr/>
        <p:txBody>
          <a:bodyPr/>
          <a:lstStyle/>
          <a:p>
            <a:pPr>
              <a:defRPr/>
            </a:pPr>
            <a:r>
              <a:rPr lang="en-CA" altLang="en-US" dirty="0"/>
              <a:t>Keyword</a:t>
            </a:r>
            <a:r>
              <a:rPr lang="en-CA" altLang="en-US" dirty="0">
                <a:solidFill>
                  <a:schemeClr val="hlink"/>
                </a:solidFill>
              </a:rPr>
              <a:t> </a:t>
            </a:r>
            <a:r>
              <a:rPr lang="en-CA" altLang="en-US" i="1" dirty="0">
                <a:solidFill>
                  <a:schemeClr val="tx2">
                    <a:lumMod val="60000"/>
                    <a:lumOff val="40000"/>
                  </a:schemeClr>
                </a:solidFill>
              </a:rPr>
              <a:t>this</a:t>
            </a:r>
            <a:r>
              <a:rPr lang="en-CA" altLang="en-US" dirty="0">
                <a:solidFill>
                  <a:srgbClr val="990099"/>
                </a:solidFill>
              </a:rPr>
              <a:t> </a:t>
            </a:r>
            <a:r>
              <a:rPr lang="en-CA" altLang="en-US" dirty="0"/>
              <a:t>similar to </a:t>
            </a:r>
            <a:r>
              <a:rPr lang="en-CA" altLang="en-US" i="1" dirty="0">
                <a:solidFill>
                  <a:schemeClr val="tx2">
                    <a:lumMod val="60000"/>
                    <a:lumOff val="40000"/>
                  </a:schemeClr>
                </a:solidFill>
              </a:rPr>
              <a:t>self</a:t>
            </a:r>
            <a:r>
              <a:rPr lang="en-CA" altLang="en-US" dirty="0"/>
              <a:t> in Python</a:t>
            </a:r>
          </a:p>
          <a:p>
            <a:pPr>
              <a:defRPr/>
            </a:pPr>
            <a:r>
              <a:rPr lang="en-CA" altLang="en-US" dirty="0">
                <a:solidFill>
                  <a:srgbClr val="FF0000"/>
                </a:solidFill>
              </a:rPr>
              <a:t>Scope</a:t>
            </a:r>
            <a:r>
              <a:rPr lang="en-CA" altLang="en-US" dirty="0"/>
              <a:t> </a:t>
            </a:r>
            <a:r>
              <a:rPr lang="en-CA" altLang="en-US" dirty="0">
                <a:solidFill>
                  <a:srgbClr val="FF0000"/>
                </a:solidFill>
              </a:rPr>
              <a:t>of variables</a:t>
            </a:r>
          </a:p>
          <a:p>
            <a:pPr lvl="1">
              <a:defRPr/>
            </a:pPr>
            <a:r>
              <a:rPr lang="en-CA" altLang="en-US" sz="3200" b="1" i="1" dirty="0">
                <a:solidFill>
                  <a:srgbClr val="FF0000"/>
                </a:solidFill>
              </a:rPr>
              <a:t>Scope</a:t>
            </a:r>
            <a:r>
              <a:rPr lang="en-CA" altLang="en-US" sz="3200" dirty="0"/>
              <a:t> refers to the parts of the code in which those variables can be used</a:t>
            </a:r>
          </a:p>
          <a:p>
            <a:pPr lvl="1">
              <a:defRPr/>
            </a:pPr>
            <a:r>
              <a:rPr lang="en-CA" altLang="en-US" sz="3200" dirty="0"/>
              <a:t>Scope of instance variables?</a:t>
            </a:r>
          </a:p>
          <a:p>
            <a:pPr>
              <a:defRPr/>
            </a:pPr>
            <a:r>
              <a:rPr lang="en-CA" altLang="en-US" dirty="0">
                <a:solidFill>
                  <a:srgbClr val="FF0000"/>
                </a:solidFill>
              </a:rPr>
              <a:t>Formal parameters</a:t>
            </a:r>
          </a:p>
          <a:p>
            <a:pPr lvl="1">
              <a:defRPr/>
            </a:pPr>
            <a:r>
              <a:rPr lang="en-CA" altLang="en-US" sz="3200" dirty="0"/>
              <a:t>What is their scope?</a:t>
            </a:r>
            <a:endParaRPr lang="en-CA" altLang="en-US" dirty="0"/>
          </a:p>
          <a:p>
            <a:pPr>
              <a:defRPr/>
            </a:pPr>
            <a:endParaRPr lang="en-CA"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0"/>
              </a:spcBef>
              <a:buFontTx/>
              <a:buNone/>
            </a:pPr>
            <a:r>
              <a:rPr lang="en-US" altLang="en-US" sz="1400" dirty="0" smtClean="0"/>
              <a:t>1-</a:t>
            </a:r>
            <a:fld id="{596E5DA6-0FAB-460B-BA94-836EE05F8542}" type="slidenum">
              <a:rPr lang="en-US" altLang="en-US" sz="1400" smtClean="0"/>
              <a:pPr>
                <a:spcBef>
                  <a:spcPct val="0"/>
                </a:spcBef>
                <a:buFontTx/>
                <a:buNone/>
              </a:pPr>
              <a:t>15</a:t>
            </a:fld>
            <a:endParaRPr lang="en-US" altLang="en-US" sz="1400" dirty="0" smtClean="0"/>
          </a:p>
        </p:txBody>
      </p:sp>
      <p:sp>
        <p:nvSpPr>
          <p:cNvPr id="21507" name="Rectangle 2"/>
          <p:cNvSpPr>
            <a:spLocks noGrp="1" noChangeArrowheads="1"/>
          </p:cNvSpPr>
          <p:nvPr>
            <p:ph type="title"/>
          </p:nvPr>
        </p:nvSpPr>
        <p:spPr/>
        <p:txBody>
          <a:bodyPr/>
          <a:lstStyle/>
          <a:p>
            <a:r>
              <a:rPr lang="en-US" altLang="en-US" dirty="0" smtClean="0"/>
              <a:t>Example: Person Class</a:t>
            </a:r>
          </a:p>
        </p:txBody>
      </p:sp>
      <p:sp>
        <p:nvSpPr>
          <p:cNvPr id="21508" name="Rectangle 3"/>
          <p:cNvSpPr>
            <a:spLocks noGrp="1" noChangeArrowheads="1"/>
          </p:cNvSpPr>
          <p:nvPr>
            <p:ph type="body" idx="1"/>
          </p:nvPr>
        </p:nvSpPr>
        <p:spPr/>
        <p:txBody>
          <a:bodyPr/>
          <a:lstStyle/>
          <a:p>
            <a:r>
              <a:rPr lang="en-US" altLang="en-US" sz="2500" dirty="0" smtClean="0"/>
              <a:t>What </a:t>
            </a:r>
            <a:r>
              <a:rPr lang="en-US" altLang="en-US" sz="2500" b="1" i="1" dirty="0" smtClean="0">
                <a:solidFill>
                  <a:srgbClr val="3333FF"/>
                </a:solidFill>
              </a:rPr>
              <a:t>methods</a:t>
            </a:r>
            <a:r>
              <a:rPr lang="en-US" altLang="en-US" sz="2500" dirty="0" smtClean="0"/>
              <a:t> might we want to have?</a:t>
            </a:r>
          </a:p>
          <a:p>
            <a:pPr lvl="1"/>
            <a:r>
              <a:rPr lang="en-US" altLang="en-US" sz="2500" b="1" i="1" dirty="0" smtClean="0">
                <a:solidFill>
                  <a:srgbClr val="3333FF"/>
                </a:solidFill>
              </a:rPr>
              <a:t>accessor methods </a:t>
            </a:r>
            <a:r>
              <a:rPr lang="en-US" altLang="en-US" sz="2500" dirty="0" smtClean="0"/>
              <a:t>(aka</a:t>
            </a:r>
            <a:r>
              <a:rPr lang="en-US" altLang="en-US" sz="2500" b="1" i="1" dirty="0" smtClean="0">
                <a:solidFill>
                  <a:srgbClr val="3333FF"/>
                </a:solidFill>
              </a:rPr>
              <a:t> getters</a:t>
            </a:r>
            <a:r>
              <a:rPr lang="en-US" altLang="en-US" sz="2500" dirty="0" smtClean="0"/>
              <a:t>)</a:t>
            </a:r>
          </a:p>
          <a:p>
            <a:pPr lvl="1"/>
            <a:r>
              <a:rPr lang="en-US" altLang="en-US" sz="2500" b="1" i="1" dirty="0" smtClean="0">
                <a:solidFill>
                  <a:srgbClr val="3333FF"/>
                </a:solidFill>
              </a:rPr>
              <a:t>modifier methods</a:t>
            </a:r>
            <a:r>
              <a:rPr lang="en-US" altLang="en-US" sz="2500" dirty="0" smtClean="0"/>
              <a:t> (aka </a:t>
            </a:r>
            <a:r>
              <a:rPr lang="en-US" altLang="en-US" sz="2500" b="1" i="1" dirty="0" smtClean="0">
                <a:solidFill>
                  <a:srgbClr val="3333FF"/>
                </a:solidFill>
              </a:rPr>
              <a:t>setters</a:t>
            </a:r>
            <a:r>
              <a:rPr lang="en-US" altLang="en-US" sz="2500" dirty="0" smtClean="0"/>
              <a:t>)</a:t>
            </a:r>
            <a:endParaRPr lang="en-US" altLang="en-US" sz="2500" b="1" i="1" dirty="0" smtClean="0">
              <a:solidFill>
                <a:srgbClr val="3333FF"/>
              </a:solidFill>
            </a:endParaRPr>
          </a:p>
          <a:p>
            <a:pPr lvl="1"/>
            <a:r>
              <a:rPr lang="en-US" altLang="en-US" sz="2500" dirty="0" smtClean="0">
                <a:solidFill>
                  <a:srgbClr val="990099"/>
                </a:solidFill>
              </a:rPr>
              <a:t>toString</a:t>
            </a:r>
            <a:r>
              <a:rPr lang="en-US" altLang="en-US" sz="2500" dirty="0" smtClean="0">
                <a:solidFill>
                  <a:srgbClr val="3333FF"/>
                </a:solidFill>
              </a:rPr>
              <a:t> </a:t>
            </a:r>
            <a:r>
              <a:rPr lang="en-US" altLang="en-US" sz="2500" dirty="0" smtClean="0"/>
              <a:t>method (in Python this is __repr__ or __str__</a:t>
            </a:r>
          </a:p>
          <a:p>
            <a:pPr lvl="1"/>
            <a:r>
              <a:rPr lang="en-US" altLang="en-US" sz="2500" dirty="0" smtClean="0">
                <a:solidFill>
                  <a:srgbClr val="990099"/>
                </a:solidFill>
              </a:rPr>
              <a:t>equals</a:t>
            </a:r>
            <a:r>
              <a:rPr lang="en-US" altLang="en-US" sz="2500" dirty="0" smtClean="0"/>
              <a:t> method ( in Python this is __eq__)</a:t>
            </a:r>
          </a:p>
          <a:p>
            <a:pPr lvl="2"/>
            <a:r>
              <a:rPr lang="en-US" altLang="en-US" sz="2500" dirty="0" smtClean="0"/>
              <a:t>two Person objects are the same if they have the same first name and same last name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0"/>
              </a:spcBef>
              <a:buFontTx/>
              <a:buNone/>
            </a:pPr>
            <a:r>
              <a:rPr lang="en-US" altLang="en-US" sz="1400" dirty="0" smtClean="0"/>
              <a:t>1-</a:t>
            </a:r>
            <a:fld id="{18A60C14-3ED0-4D2F-9443-14DDA34F5D02}" type="slidenum">
              <a:rPr lang="en-US" altLang="en-US" sz="1400" smtClean="0"/>
              <a:pPr>
                <a:spcBef>
                  <a:spcPct val="0"/>
                </a:spcBef>
                <a:buFontTx/>
                <a:buNone/>
              </a:pPr>
              <a:t>16</a:t>
            </a:fld>
            <a:endParaRPr lang="en-US" altLang="en-US" sz="1400" dirty="0" smtClean="0"/>
          </a:p>
        </p:txBody>
      </p:sp>
      <p:sp>
        <p:nvSpPr>
          <p:cNvPr id="23555" name="Rectangle 3"/>
          <p:cNvSpPr>
            <a:spLocks noGrp="1" noChangeArrowheads="1"/>
          </p:cNvSpPr>
          <p:nvPr>
            <p:ph type="body" idx="1"/>
          </p:nvPr>
        </p:nvSpPr>
        <p:spPr>
          <a:xfrm>
            <a:off x="539750" y="1268413"/>
            <a:ext cx="3311525" cy="2592387"/>
          </a:xfrm>
          <a:solidFill>
            <a:schemeClr val="bg1"/>
          </a:solidFill>
          <a:ln>
            <a:solidFill>
              <a:schemeClr val="tx1"/>
            </a:solidFill>
            <a:miter lim="800000"/>
            <a:headEnd/>
            <a:tailEnd/>
          </a:ln>
        </p:spPr>
        <p:txBody>
          <a:bodyPr/>
          <a:lstStyle/>
          <a:p>
            <a:pPr>
              <a:buFontTx/>
              <a:buNone/>
            </a:pPr>
            <a:r>
              <a:rPr lang="en-CA" altLang="en-US" sz="1500" dirty="0" smtClean="0"/>
              <a:t>/**</a:t>
            </a:r>
          </a:p>
          <a:p>
            <a:pPr>
              <a:buFontTx/>
              <a:buNone/>
            </a:pPr>
            <a:r>
              <a:rPr lang="en-CA" altLang="en-US" sz="1500" dirty="0" smtClean="0"/>
              <a:t>* setEmail method sets the person's email address</a:t>
            </a:r>
          </a:p>
          <a:p>
            <a:pPr>
              <a:buFontTx/>
              <a:buNone/>
            </a:pPr>
            <a:r>
              <a:rPr lang="en-CA" altLang="en-US" sz="1500" dirty="0" smtClean="0"/>
              <a:t>* </a:t>
            </a:r>
            <a:r>
              <a:rPr lang="en-CA" altLang="en-US" sz="1500" dirty="0" smtClean="0">
                <a:solidFill>
                  <a:srgbClr val="FF0000"/>
                </a:solidFill>
              </a:rPr>
              <a:t>@param</a:t>
            </a:r>
            <a:r>
              <a:rPr lang="en-CA" altLang="en-US" sz="1500" dirty="0" smtClean="0"/>
              <a:t> email</a:t>
            </a:r>
          </a:p>
          <a:p>
            <a:pPr>
              <a:buFontTx/>
              <a:buNone/>
            </a:pPr>
            <a:r>
              <a:rPr lang="en-CA" altLang="en-US" sz="1500" dirty="0" smtClean="0"/>
              <a:t>*/</a:t>
            </a:r>
          </a:p>
          <a:p>
            <a:pPr>
              <a:buFontTx/>
              <a:buNone/>
            </a:pPr>
            <a:r>
              <a:rPr lang="en-CA" altLang="en-US" sz="1500" dirty="0" smtClean="0"/>
              <a:t>public void setEmail (String email) {</a:t>
            </a:r>
          </a:p>
          <a:p>
            <a:pPr>
              <a:buFontTx/>
              <a:buNone/>
            </a:pPr>
            <a:r>
              <a:rPr lang="en-CA" altLang="en-US" sz="1500" dirty="0" smtClean="0"/>
              <a:t>	this.email = email;</a:t>
            </a:r>
          </a:p>
          <a:p>
            <a:pPr>
              <a:buFontTx/>
              <a:buNone/>
            </a:pPr>
            <a:r>
              <a:rPr lang="en-CA" altLang="en-US" sz="1500" dirty="0" smtClean="0"/>
              <a:t>}</a:t>
            </a:r>
          </a:p>
          <a:p>
            <a:pPr>
              <a:buFontTx/>
              <a:buNone/>
            </a:pPr>
            <a:endParaRPr lang="en-CA" altLang="en-US" sz="1500" dirty="0" smtClean="0"/>
          </a:p>
        </p:txBody>
      </p:sp>
      <p:sp>
        <p:nvSpPr>
          <p:cNvPr id="23556" name="Rectangle 4"/>
          <p:cNvSpPr>
            <a:spLocks noChangeArrowheads="1"/>
          </p:cNvSpPr>
          <p:nvPr/>
        </p:nvSpPr>
        <p:spPr bwMode="auto">
          <a:xfrm>
            <a:off x="684213" y="333375"/>
            <a:ext cx="77755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eaLnBrk="1" hangingPunct="1">
              <a:spcBef>
                <a:spcPct val="0"/>
              </a:spcBef>
              <a:buFontTx/>
              <a:buNone/>
            </a:pPr>
            <a:r>
              <a:rPr lang="en-CA" altLang="en-US" sz="4000" b="0" dirty="0">
                <a:solidFill>
                  <a:schemeClr val="tx2"/>
                </a:solidFill>
              </a:rPr>
              <a:t>Example: Person class</a:t>
            </a:r>
          </a:p>
        </p:txBody>
      </p:sp>
      <p:sp>
        <p:nvSpPr>
          <p:cNvPr id="23557" name="Text Box 5"/>
          <p:cNvSpPr txBox="1">
            <a:spLocks noChangeArrowheads="1"/>
          </p:cNvSpPr>
          <p:nvPr/>
        </p:nvSpPr>
        <p:spPr bwMode="auto">
          <a:xfrm>
            <a:off x="323850" y="4235450"/>
            <a:ext cx="82137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eaLnBrk="1" hangingPunct="1">
              <a:spcBef>
                <a:spcPct val="0"/>
              </a:spcBef>
              <a:buFontTx/>
              <a:buNone/>
            </a:pPr>
            <a:r>
              <a:rPr lang="en-CA" altLang="en-US" sz="2400" b="0" dirty="0"/>
              <a:t>Note that Python uses WHITESPACE to tie blocks of code together Java uses BRACES and SEMICOLONS (you should still code with whitespace as well)</a:t>
            </a:r>
            <a:br>
              <a:rPr lang="en-CA" altLang="en-US" sz="2400" b="0" dirty="0"/>
            </a:br>
            <a:r>
              <a:rPr lang="en-CA" altLang="en-US" sz="2400" b="0" dirty="0"/>
              <a:t/>
            </a:r>
            <a:br>
              <a:rPr lang="en-CA" altLang="en-US" sz="2400" b="0" dirty="0"/>
            </a:br>
            <a:r>
              <a:rPr lang="en-CA" altLang="en-US" sz="2400" b="0" dirty="0"/>
              <a:t>What is this </a:t>
            </a:r>
            <a:r>
              <a:rPr lang="en-CA" altLang="en-US" sz="2400" b="0" dirty="0">
                <a:solidFill>
                  <a:srgbClr val="CC3399"/>
                </a:solidFill>
              </a:rPr>
              <a:t>@param</a:t>
            </a:r>
            <a:r>
              <a:rPr lang="en-CA" altLang="en-US" sz="2400" b="0" dirty="0"/>
              <a:t>?</a:t>
            </a:r>
          </a:p>
          <a:p>
            <a:pPr lvl="1" eaLnBrk="1" hangingPunct="1">
              <a:spcBef>
                <a:spcPct val="0"/>
              </a:spcBef>
            </a:pPr>
            <a:r>
              <a:rPr lang="en-CA" altLang="en-US" sz="2400" b="0" dirty="0">
                <a:solidFill>
                  <a:srgbClr val="3333FF"/>
                </a:solidFill>
              </a:rPr>
              <a:t> Javadoc documentation</a:t>
            </a:r>
            <a:r>
              <a:rPr lang="en-CA" altLang="en-US" sz="2400" b="0" dirty="0"/>
              <a:t> (we will do it in Lab </a:t>
            </a:r>
            <a:r>
              <a:rPr lang="en-CA" altLang="en-US" sz="2400" b="0" dirty="0" smtClean="0"/>
              <a:t>1)</a:t>
            </a:r>
            <a:endParaRPr lang="en-CA" altLang="en-US" sz="2400" b="0" dirty="0"/>
          </a:p>
        </p:txBody>
      </p:sp>
      <p:sp>
        <p:nvSpPr>
          <p:cNvPr id="7" name="Rectangle 3">
            <a:extLst>
              <a:ext uri="{FF2B5EF4-FFF2-40B4-BE49-F238E27FC236}">
                <a16:creationId xmlns:a16="http://schemas.microsoft.com/office/drawing/2014/main" id="{48E51161-EBFF-47F0-8582-E17FAE165C55}"/>
              </a:ext>
            </a:extLst>
          </p:cNvPr>
          <p:cNvSpPr txBox="1">
            <a:spLocks noChangeArrowheads="1"/>
          </p:cNvSpPr>
          <p:nvPr/>
        </p:nvSpPr>
        <p:spPr bwMode="auto">
          <a:xfrm>
            <a:off x="4067175" y="1270000"/>
            <a:ext cx="3313113" cy="2592388"/>
          </a:xfrm>
          <a:prstGeom prst="rect">
            <a:avLst/>
          </a:prstGeom>
          <a:solidFill>
            <a:schemeClr val="bg1"/>
          </a:solidFill>
          <a:ln>
            <a:solidFill>
              <a:schemeClr val="tx1"/>
            </a:solid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800">
                <a:solidFill>
                  <a:schemeClr val="tx1"/>
                </a:solidFill>
                <a:latin typeface="+mn-lt"/>
              </a:defRPr>
            </a:lvl4pPr>
            <a:lvl5pPr marL="2057400" indent="-228600" algn="l" rtl="0" eaLnBrk="0" fontAlgn="base" hangingPunct="0">
              <a:spcBef>
                <a:spcPct val="20000"/>
              </a:spcBef>
              <a:spcAft>
                <a:spcPct val="0"/>
              </a:spcAft>
              <a:buChar char="•"/>
              <a:defRPr sz="2800">
                <a:solidFill>
                  <a:schemeClr val="tx1"/>
                </a:solidFill>
                <a:latin typeface="+mn-lt"/>
              </a:defRPr>
            </a:lvl5pPr>
            <a:lvl6pPr marL="2514600" indent="-228600" algn="l" rtl="0" fontAlgn="base">
              <a:spcBef>
                <a:spcPct val="20000"/>
              </a:spcBef>
              <a:spcAft>
                <a:spcPct val="0"/>
              </a:spcAft>
              <a:buChar char="•"/>
              <a:defRPr sz="2800">
                <a:solidFill>
                  <a:schemeClr val="tx1"/>
                </a:solidFill>
                <a:latin typeface="+mn-lt"/>
              </a:defRPr>
            </a:lvl6pPr>
            <a:lvl7pPr marL="2971800" indent="-228600" algn="l" rtl="0" fontAlgn="base">
              <a:spcBef>
                <a:spcPct val="20000"/>
              </a:spcBef>
              <a:spcAft>
                <a:spcPct val="0"/>
              </a:spcAft>
              <a:buChar char="•"/>
              <a:defRPr sz="2800">
                <a:solidFill>
                  <a:schemeClr val="tx1"/>
                </a:solidFill>
                <a:latin typeface="+mn-lt"/>
              </a:defRPr>
            </a:lvl7pPr>
            <a:lvl8pPr marL="3429000" indent="-228600" algn="l" rtl="0" fontAlgn="base">
              <a:spcBef>
                <a:spcPct val="20000"/>
              </a:spcBef>
              <a:spcAft>
                <a:spcPct val="0"/>
              </a:spcAft>
              <a:buChar char="•"/>
              <a:defRPr sz="2800">
                <a:solidFill>
                  <a:schemeClr val="tx1"/>
                </a:solidFill>
                <a:latin typeface="+mn-lt"/>
              </a:defRPr>
            </a:lvl8pPr>
            <a:lvl9pPr marL="3886200" indent="-228600" algn="l" rtl="0" fontAlgn="base">
              <a:spcBef>
                <a:spcPct val="20000"/>
              </a:spcBef>
              <a:spcAft>
                <a:spcPct val="0"/>
              </a:spcAft>
              <a:buChar char="•"/>
              <a:defRPr sz="2800">
                <a:solidFill>
                  <a:schemeClr val="tx1"/>
                </a:solidFill>
                <a:latin typeface="+mn-lt"/>
              </a:defRPr>
            </a:lvl9pPr>
          </a:lstStyle>
          <a:p>
            <a:pPr>
              <a:buFontTx/>
              <a:buNone/>
              <a:defRPr/>
            </a:pPr>
            <a:r>
              <a:rPr lang="en-US" altLang="en-US" sz="1500" b="0" kern="0" dirty="0" smtClean="0"/>
              <a:t>"""</a:t>
            </a:r>
            <a:endParaRPr lang="en-US" altLang="en-US" sz="1500" b="0" kern="0" dirty="0"/>
          </a:p>
          <a:p>
            <a:pPr>
              <a:buFontTx/>
              <a:buNone/>
              <a:defRPr/>
            </a:pPr>
            <a:r>
              <a:rPr lang="en-US" altLang="en-US" sz="1500" b="0" kern="0" dirty="0"/>
              <a:t>setEmail method sets the person's email address.</a:t>
            </a:r>
          </a:p>
          <a:p>
            <a:pPr>
              <a:buFontTx/>
              <a:buNone/>
              <a:defRPr/>
            </a:pPr>
            <a:r>
              <a:rPr lang="en-US" altLang="en-US" sz="1500" b="0" kern="0" dirty="0"/>
              <a:t>:param email: email address to set</a:t>
            </a:r>
          </a:p>
          <a:p>
            <a:pPr>
              <a:buFontTx/>
              <a:buNone/>
              <a:defRPr/>
            </a:pPr>
            <a:r>
              <a:rPr lang="en-US" altLang="en-US" sz="1500" b="0" kern="0" dirty="0" smtClean="0"/>
              <a:t>"""</a:t>
            </a:r>
            <a:endParaRPr lang="en-CA" altLang="en-US" sz="1500" b="0" kern="0" dirty="0"/>
          </a:p>
          <a:p>
            <a:pPr>
              <a:buFontTx/>
              <a:buNone/>
              <a:defRPr/>
            </a:pPr>
            <a:r>
              <a:rPr lang="en-CA" altLang="en-US" sz="1500" b="0" kern="0" dirty="0"/>
              <a:t>def setEmail(self,email):</a:t>
            </a:r>
          </a:p>
          <a:p>
            <a:pPr>
              <a:buFontTx/>
              <a:buNone/>
              <a:defRPr/>
            </a:pPr>
            <a:r>
              <a:rPr lang="en-CA" altLang="en-US" sz="1500" b="0" kern="0" dirty="0"/>
              <a:t>	self.email=email</a:t>
            </a:r>
          </a:p>
          <a:p>
            <a:pPr>
              <a:buFontTx/>
              <a:buNone/>
              <a:defRPr/>
            </a:pPr>
            <a:endParaRPr lang="en-CA" altLang="en-US" sz="1500" b="0" kern="0" dirty="0"/>
          </a:p>
        </p:txBody>
      </p:sp>
      <p:sp>
        <p:nvSpPr>
          <p:cNvPr id="23559" name="TextBox 1"/>
          <p:cNvSpPr txBox="1">
            <a:spLocks noChangeArrowheads="1"/>
          </p:cNvSpPr>
          <p:nvPr/>
        </p:nvSpPr>
        <p:spPr bwMode="auto">
          <a:xfrm>
            <a:off x="539750" y="835025"/>
            <a:ext cx="755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0"/>
              </a:spcBef>
              <a:buFontTx/>
              <a:buNone/>
            </a:pPr>
            <a:r>
              <a:rPr lang="en-US" altLang="en-US" sz="2000" dirty="0"/>
              <a:t>Java</a:t>
            </a:r>
          </a:p>
        </p:txBody>
      </p:sp>
      <p:sp>
        <p:nvSpPr>
          <p:cNvPr id="23560" name="TextBox 2"/>
          <p:cNvSpPr txBox="1">
            <a:spLocks noChangeArrowheads="1"/>
          </p:cNvSpPr>
          <p:nvPr/>
        </p:nvSpPr>
        <p:spPr bwMode="auto">
          <a:xfrm>
            <a:off x="4067175" y="868363"/>
            <a:ext cx="1055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0"/>
              </a:spcBef>
              <a:buFontTx/>
              <a:buNone/>
            </a:pPr>
            <a:r>
              <a:rPr lang="en-US" altLang="en-US" sz="2000" dirty="0"/>
              <a:t>Python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0"/>
              </a:spcBef>
              <a:buFontTx/>
              <a:buNone/>
            </a:pPr>
            <a:r>
              <a:rPr lang="en-US" altLang="en-US" sz="1400" dirty="0" smtClean="0"/>
              <a:t>1-</a:t>
            </a:r>
            <a:fld id="{C04D5B91-A52A-4822-B50A-A79FE4192D79}" type="slidenum">
              <a:rPr lang="en-US" altLang="en-US" sz="1400" smtClean="0"/>
              <a:pPr>
                <a:spcBef>
                  <a:spcPct val="0"/>
                </a:spcBef>
                <a:buFontTx/>
                <a:buNone/>
              </a:pPr>
              <a:t>17</a:t>
            </a:fld>
            <a:endParaRPr lang="en-US" altLang="en-US" sz="1400" dirty="0" smtClean="0"/>
          </a:p>
        </p:txBody>
      </p:sp>
      <p:sp>
        <p:nvSpPr>
          <p:cNvPr id="24579" name="Rectangle 3"/>
          <p:cNvSpPr>
            <a:spLocks noGrp="1" noChangeArrowheads="1"/>
          </p:cNvSpPr>
          <p:nvPr>
            <p:ph type="body" idx="1"/>
          </p:nvPr>
        </p:nvSpPr>
        <p:spPr>
          <a:xfrm>
            <a:off x="755650" y="2413000"/>
            <a:ext cx="8064500" cy="2520950"/>
          </a:xfrm>
          <a:solidFill>
            <a:schemeClr val="bg1"/>
          </a:solidFill>
          <a:ln>
            <a:solidFill>
              <a:schemeClr val="tx1"/>
            </a:solidFill>
            <a:miter lim="800000"/>
            <a:headEnd/>
            <a:tailEnd/>
          </a:ln>
        </p:spPr>
        <p:txBody>
          <a:bodyPr/>
          <a:lstStyle/>
          <a:p>
            <a:pPr>
              <a:lnSpc>
                <a:spcPct val="80000"/>
              </a:lnSpc>
              <a:buFontTx/>
              <a:buNone/>
            </a:pPr>
            <a:r>
              <a:rPr lang="en-CA" altLang="en-US" sz="1500" dirty="0" smtClean="0"/>
              <a:t>/**</a:t>
            </a:r>
          </a:p>
          <a:p>
            <a:pPr>
              <a:lnSpc>
                <a:spcPct val="80000"/>
              </a:lnSpc>
              <a:buFontTx/>
              <a:buNone/>
            </a:pPr>
            <a:r>
              <a:rPr lang="en-CA" altLang="en-US" sz="1500" dirty="0" smtClean="0"/>
              <a:t>* toString method returns a string representation of the person</a:t>
            </a:r>
          </a:p>
          <a:p>
            <a:pPr>
              <a:lnSpc>
                <a:spcPct val="80000"/>
              </a:lnSpc>
              <a:buFontTx/>
              <a:buNone/>
            </a:pPr>
            <a:r>
              <a:rPr lang="en-CA" altLang="en-US" sz="1500" dirty="0" smtClean="0"/>
              <a:t>* @return string with first name and last name, email address</a:t>
            </a:r>
          </a:p>
          <a:p>
            <a:pPr>
              <a:lnSpc>
                <a:spcPct val="80000"/>
              </a:lnSpc>
              <a:buFontTx/>
              <a:buNone/>
            </a:pPr>
            <a:r>
              <a:rPr lang="en-CA" altLang="en-US" sz="1500" dirty="0" smtClean="0"/>
              <a:t>*/</a:t>
            </a:r>
          </a:p>
          <a:p>
            <a:pPr>
              <a:lnSpc>
                <a:spcPct val="80000"/>
              </a:lnSpc>
              <a:buFontTx/>
              <a:buNone/>
            </a:pPr>
            <a:r>
              <a:rPr lang="en-CA" altLang="en-US" sz="1500" dirty="0" smtClean="0"/>
              <a:t>public String toString() {</a:t>
            </a:r>
          </a:p>
          <a:p>
            <a:pPr>
              <a:lnSpc>
                <a:spcPct val="80000"/>
              </a:lnSpc>
              <a:buFontTx/>
              <a:buNone/>
            </a:pPr>
            <a:endParaRPr lang="en-CA" altLang="en-US" sz="1500" dirty="0" smtClean="0"/>
          </a:p>
          <a:p>
            <a:pPr>
              <a:lnSpc>
                <a:spcPct val="80000"/>
              </a:lnSpc>
              <a:buFontTx/>
              <a:buNone/>
            </a:pPr>
            <a:r>
              <a:rPr lang="en-CA" altLang="en-US" sz="1500" dirty="0" smtClean="0"/>
              <a:t>	String </a:t>
            </a:r>
            <a:r>
              <a:rPr lang="en-CA" altLang="en-US" sz="1500" dirty="0" smtClean="0">
                <a:solidFill>
                  <a:srgbClr val="FF0000"/>
                </a:solidFill>
              </a:rPr>
              <a:t>s</a:t>
            </a:r>
            <a:r>
              <a:rPr lang="en-CA" altLang="en-US" sz="1500" dirty="0" smtClean="0"/>
              <a:t> = this.firstName + " " + this.lastName + "</a:t>
            </a:r>
            <a:r>
              <a:rPr lang="en-CA" altLang="en-US" sz="1500" dirty="0" smtClean="0">
                <a:solidFill>
                  <a:srgbClr val="FF0000"/>
                </a:solidFill>
              </a:rPr>
              <a:t>\t</a:t>
            </a:r>
            <a:r>
              <a:rPr lang="en-CA" altLang="en-US" sz="1500" dirty="0" smtClean="0"/>
              <a:t>" + this.email ;</a:t>
            </a:r>
          </a:p>
          <a:p>
            <a:pPr>
              <a:lnSpc>
                <a:spcPct val="80000"/>
              </a:lnSpc>
              <a:buFontTx/>
              <a:buNone/>
            </a:pPr>
            <a:r>
              <a:rPr lang="en-CA" altLang="en-US" sz="1500" dirty="0" smtClean="0"/>
              <a:t>	return s;</a:t>
            </a:r>
          </a:p>
          <a:p>
            <a:pPr>
              <a:lnSpc>
                <a:spcPct val="80000"/>
              </a:lnSpc>
              <a:buFontTx/>
              <a:buNone/>
            </a:pPr>
            <a:r>
              <a:rPr lang="en-CA" altLang="en-US" sz="1500" dirty="0" smtClean="0"/>
              <a:t>}</a:t>
            </a:r>
          </a:p>
        </p:txBody>
      </p:sp>
      <p:sp>
        <p:nvSpPr>
          <p:cNvPr id="24580" name="Rectangle 5"/>
          <p:cNvSpPr>
            <a:spLocks noChangeArrowheads="1"/>
          </p:cNvSpPr>
          <p:nvPr/>
        </p:nvSpPr>
        <p:spPr bwMode="auto">
          <a:xfrm>
            <a:off x="323850" y="260350"/>
            <a:ext cx="84963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eaLnBrk="1" hangingPunct="1">
              <a:spcBef>
                <a:spcPct val="0"/>
              </a:spcBef>
              <a:buFontTx/>
              <a:buNone/>
            </a:pPr>
            <a:r>
              <a:rPr lang="en-CA" altLang="en-US" sz="4000" b="0" dirty="0">
                <a:solidFill>
                  <a:schemeClr val="tx2"/>
                </a:solidFill>
              </a:rPr>
              <a:t>Example: Person class</a:t>
            </a:r>
          </a:p>
        </p:txBody>
      </p:sp>
      <p:sp>
        <p:nvSpPr>
          <p:cNvPr id="6" name="Rectangle 3">
            <a:extLst>
              <a:ext uri="{FF2B5EF4-FFF2-40B4-BE49-F238E27FC236}">
                <a16:creationId xmlns:a16="http://schemas.microsoft.com/office/drawing/2014/main" id="{E9E4C8C8-2BFA-4D64-955D-03427CFBB498}"/>
              </a:ext>
            </a:extLst>
          </p:cNvPr>
          <p:cNvSpPr txBox="1">
            <a:spLocks noChangeArrowheads="1"/>
          </p:cNvSpPr>
          <p:nvPr/>
        </p:nvSpPr>
        <p:spPr bwMode="auto">
          <a:xfrm>
            <a:off x="755650" y="1042988"/>
            <a:ext cx="8064500" cy="730250"/>
          </a:xfrm>
          <a:prstGeom prst="rect">
            <a:avLst/>
          </a:prstGeom>
          <a:solidFill>
            <a:schemeClr val="bg1"/>
          </a:solidFill>
          <a:ln>
            <a:solidFill>
              <a:schemeClr val="tx1"/>
            </a:solid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800">
                <a:solidFill>
                  <a:schemeClr val="tx1"/>
                </a:solidFill>
                <a:latin typeface="+mn-lt"/>
              </a:defRPr>
            </a:lvl4pPr>
            <a:lvl5pPr marL="2057400" indent="-228600" algn="l" rtl="0" eaLnBrk="0" fontAlgn="base" hangingPunct="0">
              <a:spcBef>
                <a:spcPct val="20000"/>
              </a:spcBef>
              <a:spcAft>
                <a:spcPct val="0"/>
              </a:spcAft>
              <a:buChar char="•"/>
              <a:defRPr sz="2800">
                <a:solidFill>
                  <a:schemeClr val="tx1"/>
                </a:solidFill>
                <a:latin typeface="+mn-lt"/>
              </a:defRPr>
            </a:lvl5pPr>
            <a:lvl6pPr marL="2514600" indent="-228600" algn="l" rtl="0" fontAlgn="base">
              <a:spcBef>
                <a:spcPct val="20000"/>
              </a:spcBef>
              <a:spcAft>
                <a:spcPct val="0"/>
              </a:spcAft>
              <a:buChar char="•"/>
              <a:defRPr sz="2800">
                <a:solidFill>
                  <a:schemeClr val="tx1"/>
                </a:solidFill>
                <a:latin typeface="+mn-lt"/>
              </a:defRPr>
            </a:lvl6pPr>
            <a:lvl7pPr marL="2971800" indent="-228600" algn="l" rtl="0" fontAlgn="base">
              <a:spcBef>
                <a:spcPct val="20000"/>
              </a:spcBef>
              <a:spcAft>
                <a:spcPct val="0"/>
              </a:spcAft>
              <a:buChar char="•"/>
              <a:defRPr sz="2800">
                <a:solidFill>
                  <a:schemeClr val="tx1"/>
                </a:solidFill>
                <a:latin typeface="+mn-lt"/>
              </a:defRPr>
            </a:lvl7pPr>
            <a:lvl8pPr marL="3429000" indent="-228600" algn="l" rtl="0" fontAlgn="base">
              <a:spcBef>
                <a:spcPct val="20000"/>
              </a:spcBef>
              <a:spcAft>
                <a:spcPct val="0"/>
              </a:spcAft>
              <a:buChar char="•"/>
              <a:defRPr sz="2800">
                <a:solidFill>
                  <a:schemeClr val="tx1"/>
                </a:solidFill>
                <a:latin typeface="+mn-lt"/>
              </a:defRPr>
            </a:lvl8pPr>
            <a:lvl9pPr marL="3886200" indent="-228600" algn="l" rtl="0" fontAlgn="base">
              <a:spcBef>
                <a:spcPct val="20000"/>
              </a:spcBef>
              <a:spcAft>
                <a:spcPct val="0"/>
              </a:spcAft>
              <a:buChar char="•"/>
              <a:defRPr sz="2800">
                <a:solidFill>
                  <a:schemeClr val="tx1"/>
                </a:solidFill>
                <a:latin typeface="+mn-lt"/>
              </a:defRPr>
            </a:lvl9pPr>
          </a:lstStyle>
          <a:p>
            <a:pPr>
              <a:lnSpc>
                <a:spcPct val="80000"/>
              </a:lnSpc>
              <a:buFontTx/>
              <a:buNone/>
              <a:defRPr/>
            </a:pPr>
            <a:r>
              <a:rPr lang="en-CA" altLang="en-US" sz="1500" b="0" kern="0" dirty="0"/>
              <a:t>def __repr__(self):</a:t>
            </a:r>
          </a:p>
          <a:p>
            <a:pPr>
              <a:lnSpc>
                <a:spcPct val="80000"/>
              </a:lnSpc>
              <a:buFontTx/>
              <a:buNone/>
              <a:defRPr/>
            </a:pPr>
            <a:r>
              <a:rPr lang="en-CA" altLang="en-US" sz="1500" b="0" kern="0" dirty="0"/>
              <a:t>	s = self.firstName </a:t>
            </a:r>
            <a:r>
              <a:rPr lang="en-CA" altLang="en-US" sz="1500" b="0" kern="0" dirty="0" smtClean="0"/>
              <a:t>+" " </a:t>
            </a:r>
            <a:r>
              <a:rPr lang="en-CA" altLang="en-US" sz="1500" b="0" kern="0" dirty="0"/>
              <a:t>self.lastName </a:t>
            </a:r>
            <a:r>
              <a:rPr lang="en-CA" altLang="en-US" sz="1500" b="0" kern="0" dirty="0" smtClean="0"/>
              <a:t>+"\t" </a:t>
            </a:r>
            <a:r>
              <a:rPr lang="en-CA" altLang="en-US" sz="1500" b="0" kern="0" dirty="0"/>
              <a:t>+ self.email</a:t>
            </a:r>
          </a:p>
          <a:p>
            <a:pPr>
              <a:lnSpc>
                <a:spcPct val="80000"/>
              </a:lnSpc>
              <a:buFontTx/>
              <a:buNone/>
              <a:defRPr/>
            </a:pPr>
            <a:r>
              <a:rPr lang="en-CA" altLang="en-US" sz="1500" b="0" kern="0" dirty="0"/>
              <a:t>	return s</a:t>
            </a:r>
          </a:p>
        </p:txBody>
      </p:sp>
      <p:sp>
        <p:nvSpPr>
          <p:cNvPr id="24582" name="TextBox 6"/>
          <p:cNvSpPr txBox="1">
            <a:spLocks noChangeArrowheads="1"/>
          </p:cNvSpPr>
          <p:nvPr/>
        </p:nvSpPr>
        <p:spPr bwMode="auto">
          <a:xfrm>
            <a:off x="723900" y="2030413"/>
            <a:ext cx="754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0"/>
              </a:spcBef>
              <a:buFontTx/>
              <a:buNone/>
            </a:pPr>
            <a:r>
              <a:rPr lang="en-US" altLang="en-US" sz="2000" dirty="0"/>
              <a:t>Java</a:t>
            </a:r>
          </a:p>
        </p:txBody>
      </p:sp>
      <p:sp>
        <p:nvSpPr>
          <p:cNvPr id="24583" name="TextBox 7"/>
          <p:cNvSpPr txBox="1">
            <a:spLocks noChangeArrowheads="1"/>
          </p:cNvSpPr>
          <p:nvPr/>
        </p:nvSpPr>
        <p:spPr bwMode="auto">
          <a:xfrm>
            <a:off x="684213" y="649288"/>
            <a:ext cx="1054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0"/>
              </a:spcBef>
              <a:buFontTx/>
              <a:buNone/>
            </a:pPr>
            <a:r>
              <a:rPr lang="en-US" altLang="en-US" sz="2000" dirty="0"/>
              <a:t>Python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0"/>
              </a:spcBef>
              <a:buFontTx/>
              <a:buNone/>
            </a:pPr>
            <a:r>
              <a:rPr lang="en-US" altLang="en-US" sz="1400" dirty="0" smtClean="0"/>
              <a:t>1-</a:t>
            </a:r>
            <a:fld id="{B465AD6F-868C-4F59-B435-B33D24CA486C}" type="slidenum">
              <a:rPr lang="en-US" altLang="en-US" sz="1400" smtClean="0"/>
              <a:pPr>
                <a:spcBef>
                  <a:spcPct val="0"/>
                </a:spcBef>
                <a:buFontTx/>
                <a:buNone/>
              </a:pPr>
              <a:t>18</a:t>
            </a:fld>
            <a:endParaRPr lang="en-US" altLang="en-US" sz="1400" dirty="0" smtClean="0"/>
          </a:p>
        </p:txBody>
      </p:sp>
      <p:sp>
        <p:nvSpPr>
          <p:cNvPr id="25603" name="Rectangle 2"/>
          <p:cNvSpPr>
            <a:spLocks noGrp="1" noChangeArrowheads="1"/>
          </p:cNvSpPr>
          <p:nvPr>
            <p:ph type="title"/>
          </p:nvPr>
        </p:nvSpPr>
        <p:spPr/>
        <p:txBody>
          <a:bodyPr/>
          <a:lstStyle/>
          <a:p>
            <a:r>
              <a:rPr lang="en-US" altLang="en-US" dirty="0" smtClean="0"/>
              <a:t>Discussion</a:t>
            </a:r>
          </a:p>
        </p:txBody>
      </p:sp>
      <p:sp>
        <p:nvSpPr>
          <p:cNvPr id="25604" name="Rectangle 3"/>
          <p:cNvSpPr>
            <a:spLocks noGrp="1" noChangeArrowheads="1"/>
          </p:cNvSpPr>
          <p:nvPr>
            <p:ph type="body" idx="1"/>
          </p:nvPr>
        </p:nvSpPr>
        <p:spPr/>
        <p:txBody>
          <a:bodyPr/>
          <a:lstStyle/>
          <a:p>
            <a:pPr eaLnBrk="1" hangingPunct="1">
              <a:spcBef>
                <a:spcPct val="0"/>
              </a:spcBef>
            </a:pPr>
            <a:r>
              <a:rPr lang="en-CA" altLang="en-US" dirty="0" smtClean="0"/>
              <a:t>What is the return type of this method?</a:t>
            </a:r>
            <a:br>
              <a:rPr lang="en-CA" altLang="en-US" dirty="0" smtClean="0"/>
            </a:br>
            <a:endParaRPr lang="en-CA" altLang="en-US" dirty="0" smtClean="0"/>
          </a:p>
          <a:p>
            <a:pPr eaLnBrk="1" hangingPunct="1">
              <a:spcBef>
                <a:spcPct val="0"/>
              </a:spcBef>
            </a:pPr>
            <a:r>
              <a:rPr lang="en-CA" altLang="en-US" dirty="0" smtClean="0"/>
              <a:t>What is </a:t>
            </a:r>
            <a:r>
              <a:rPr lang="en-CA" altLang="en-US" dirty="0" smtClean="0">
                <a:solidFill>
                  <a:srgbClr val="990099"/>
                </a:solidFill>
              </a:rPr>
              <a:t>\t</a:t>
            </a:r>
            <a:r>
              <a:rPr lang="en-CA" altLang="en-US" dirty="0" smtClean="0"/>
              <a:t>?</a:t>
            </a:r>
          </a:p>
          <a:p>
            <a:pPr eaLnBrk="1" hangingPunct="1">
              <a:spcBef>
                <a:spcPct val="0"/>
              </a:spcBef>
              <a:buFontTx/>
              <a:buNone/>
            </a:pPr>
            <a:endParaRPr lang="en-CA" altLang="en-US" dirty="0" smtClean="0"/>
          </a:p>
          <a:p>
            <a:pPr eaLnBrk="1" hangingPunct="1">
              <a:spcBef>
                <a:spcPct val="0"/>
              </a:spcBef>
            </a:pPr>
            <a:r>
              <a:rPr lang="en-CA" altLang="en-US" dirty="0" smtClean="0"/>
              <a:t>What kind of variable is </a:t>
            </a:r>
            <a:r>
              <a:rPr lang="en-CA" altLang="en-US" dirty="0" smtClean="0">
                <a:solidFill>
                  <a:srgbClr val="990099"/>
                </a:solidFill>
              </a:rPr>
              <a:t>s</a:t>
            </a:r>
            <a:r>
              <a:rPr lang="en-CA" altLang="en-US" dirty="0" smtClean="0"/>
              <a:t>? </a:t>
            </a:r>
          </a:p>
          <a:p>
            <a:pPr lvl="1" eaLnBrk="1" hangingPunct="1">
              <a:spcBef>
                <a:spcPct val="0"/>
              </a:spcBef>
            </a:pPr>
            <a:r>
              <a:rPr lang="en-CA" altLang="en-US" sz="3200" dirty="0" smtClean="0"/>
              <a:t>A </a:t>
            </a:r>
            <a:r>
              <a:rPr lang="en-CA" altLang="en-US" sz="3200" b="1" i="1" dirty="0" smtClean="0">
                <a:solidFill>
                  <a:srgbClr val="FF0000"/>
                </a:solidFill>
              </a:rPr>
              <a:t>reference variable</a:t>
            </a:r>
            <a:r>
              <a:rPr lang="en-CA" altLang="en-US" sz="3200" dirty="0" smtClean="0"/>
              <a:t> of type </a:t>
            </a:r>
            <a:r>
              <a:rPr lang="en-CA" altLang="en-US" sz="3200" dirty="0" smtClean="0">
                <a:solidFill>
                  <a:srgbClr val="CC3399"/>
                </a:solidFill>
              </a:rPr>
              <a:t>String</a:t>
            </a:r>
          </a:p>
          <a:p>
            <a:pPr lvl="1" eaLnBrk="1" hangingPunct="1">
              <a:spcBef>
                <a:spcPct val="0"/>
              </a:spcBef>
              <a:buFontTx/>
              <a:buNone/>
            </a:pPr>
            <a:endParaRPr lang="en-CA" altLang="en-US" sz="3200" dirty="0" smtClean="0">
              <a:solidFill>
                <a:srgbClr val="CC3399"/>
              </a:solidFill>
            </a:endParaRPr>
          </a:p>
          <a:p>
            <a:pPr eaLnBrk="1" hangingPunct="1">
              <a:spcBef>
                <a:spcPct val="0"/>
              </a:spcBef>
            </a:pPr>
            <a:r>
              <a:rPr lang="en-CA" altLang="en-US" sz="3600" dirty="0" smtClean="0"/>
              <a:t>What is its scope?</a:t>
            </a:r>
          </a:p>
          <a:p>
            <a:pPr lvl="1" eaLnBrk="1" hangingPunct="1">
              <a:spcBef>
                <a:spcPct val="0"/>
              </a:spcBef>
            </a:pPr>
            <a:r>
              <a:rPr lang="en-CA" altLang="en-US" sz="3200" dirty="0" smtClean="0"/>
              <a:t>It is a </a:t>
            </a:r>
            <a:r>
              <a:rPr lang="en-CA" altLang="en-US" sz="3200" b="1" i="1" dirty="0" smtClean="0">
                <a:solidFill>
                  <a:srgbClr val="FF0000"/>
                </a:solidFill>
              </a:rPr>
              <a:t>local variable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0"/>
              </a:spcBef>
              <a:buFontTx/>
              <a:buNone/>
            </a:pPr>
            <a:r>
              <a:rPr lang="en-US" altLang="en-US" sz="1400" dirty="0" smtClean="0"/>
              <a:t>1-</a:t>
            </a:r>
            <a:fld id="{B59A93BC-1745-4B22-9CDE-E7550CA878B0}" type="slidenum">
              <a:rPr lang="en-US" altLang="en-US" sz="1400" smtClean="0"/>
              <a:pPr>
                <a:spcBef>
                  <a:spcPct val="0"/>
                </a:spcBef>
                <a:buFontTx/>
                <a:buNone/>
              </a:pPr>
              <a:t>19</a:t>
            </a:fld>
            <a:endParaRPr lang="en-US" altLang="en-US" sz="1400" dirty="0" smtClean="0"/>
          </a:p>
        </p:txBody>
      </p:sp>
      <p:sp>
        <p:nvSpPr>
          <p:cNvPr id="26627" name="Rectangle 3"/>
          <p:cNvSpPr>
            <a:spLocks noGrp="1" noChangeArrowheads="1"/>
          </p:cNvSpPr>
          <p:nvPr>
            <p:ph type="body" idx="1"/>
          </p:nvPr>
        </p:nvSpPr>
        <p:spPr>
          <a:xfrm>
            <a:off x="766763" y="2319338"/>
            <a:ext cx="7912100" cy="3313112"/>
          </a:xfrm>
          <a:solidFill>
            <a:schemeClr val="bg1"/>
          </a:solidFill>
          <a:ln>
            <a:solidFill>
              <a:schemeClr val="tx1"/>
            </a:solidFill>
            <a:miter lim="800000"/>
            <a:headEnd/>
            <a:tailEnd/>
          </a:ln>
        </p:spPr>
        <p:txBody>
          <a:bodyPr/>
          <a:lstStyle/>
          <a:p>
            <a:pPr>
              <a:buFontTx/>
              <a:buNone/>
            </a:pPr>
            <a:r>
              <a:rPr lang="en-CA" altLang="en-US" sz="1500" dirty="0" smtClean="0"/>
              <a:t>/**</a:t>
            </a:r>
          </a:p>
          <a:p>
            <a:pPr>
              <a:buFontTx/>
              <a:buNone/>
            </a:pPr>
            <a:r>
              <a:rPr lang="en-CA" altLang="en-US" sz="1500" dirty="0" smtClean="0"/>
              <a:t>* equals determines whether two persons have the same name</a:t>
            </a:r>
          </a:p>
          <a:p>
            <a:pPr>
              <a:buFontTx/>
              <a:buNone/>
            </a:pPr>
            <a:r>
              <a:rPr lang="en-CA" altLang="en-US" sz="1500" dirty="0" smtClean="0"/>
              <a:t>* @param other      </a:t>
            </a:r>
            <a:r>
              <a:rPr lang="en-CA" altLang="en-US" sz="1500" dirty="0" smtClean="0"/>
              <a:t>other</a:t>
            </a:r>
            <a:r>
              <a:rPr lang="en-CA" altLang="en-US" sz="1500" dirty="0" smtClean="0"/>
              <a:t> Person </a:t>
            </a:r>
            <a:r>
              <a:rPr lang="en-CA" altLang="en-US" sz="1500" dirty="0" smtClean="0"/>
              <a:t>object that this is compared to</a:t>
            </a:r>
          </a:p>
          <a:p>
            <a:pPr>
              <a:buFontTx/>
              <a:buNone/>
            </a:pPr>
            <a:r>
              <a:rPr lang="en-CA" altLang="en-US" sz="1500" dirty="0" smtClean="0"/>
              <a:t>* @return true if they have the same first and last name, false otherwise</a:t>
            </a:r>
          </a:p>
          <a:p>
            <a:pPr>
              <a:buFontTx/>
              <a:buNone/>
            </a:pPr>
            <a:r>
              <a:rPr lang="en-CA" altLang="en-US" sz="1500" dirty="0" smtClean="0"/>
              <a:t>*/</a:t>
            </a:r>
          </a:p>
          <a:p>
            <a:pPr>
              <a:buFontTx/>
              <a:buNone/>
            </a:pPr>
            <a:r>
              <a:rPr lang="en-CA" altLang="en-US" sz="1500" dirty="0" smtClean="0"/>
              <a:t>public boolean equals(Person other) {</a:t>
            </a:r>
          </a:p>
          <a:p>
            <a:pPr>
              <a:buFontTx/>
              <a:buNone/>
            </a:pPr>
            <a:r>
              <a:rPr lang="en-CA" altLang="en-US" sz="1500" dirty="0" smtClean="0"/>
              <a:t>	if (</a:t>
            </a:r>
            <a:r>
              <a:rPr lang="en-CA" altLang="en-US" sz="1500" dirty="0" smtClean="0">
                <a:solidFill>
                  <a:srgbClr val="FF0000"/>
                </a:solidFill>
              </a:rPr>
              <a:t>this.firstName</a:t>
            </a:r>
            <a:r>
              <a:rPr lang="en-CA" altLang="en-US" sz="1500" dirty="0" smtClean="0"/>
              <a:t>.equals(</a:t>
            </a:r>
            <a:r>
              <a:rPr lang="en-CA" altLang="en-US" sz="1500" dirty="0" smtClean="0">
                <a:solidFill>
                  <a:srgbClr val="FF0000"/>
                </a:solidFill>
              </a:rPr>
              <a:t>other.firstName</a:t>
            </a:r>
            <a:r>
              <a:rPr lang="en-CA" altLang="en-US" sz="1500" dirty="0" smtClean="0"/>
              <a:t>) &amp;&amp;   this.lastName.</a:t>
            </a:r>
            <a:r>
              <a:rPr lang="en-CA" altLang="en-US" sz="1500" dirty="0" smtClean="0">
                <a:solidFill>
                  <a:srgbClr val="FF0000"/>
                </a:solidFill>
              </a:rPr>
              <a:t>equals</a:t>
            </a:r>
            <a:r>
              <a:rPr lang="en-CA" altLang="en-US" sz="1500" dirty="0" smtClean="0"/>
              <a:t>(other.lastName))</a:t>
            </a:r>
          </a:p>
          <a:p>
            <a:pPr>
              <a:buFontTx/>
              <a:buNone/>
            </a:pPr>
            <a:r>
              <a:rPr lang="en-CA" altLang="en-US" sz="1500" dirty="0" smtClean="0"/>
              <a:t>       	return true;</a:t>
            </a:r>
          </a:p>
          <a:p>
            <a:pPr>
              <a:buFontTx/>
              <a:buNone/>
            </a:pPr>
            <a:r>
              <a:rPr lang="en-CA" altLang="en-US" sz="1500" dirty="0" smtClean="0"/>
              <a:t>	else</a:t>
            </a:r>
          </a:p>
          <a:p>
            <a:pPr>
              <a:buFontTx/>
              <a:buNone/>
            </a:pPr>
            <a:r>
              <a:rPr lang="en-CA" altLang="en-US" sz="1500" dirty="0" smtClean="0"/>
              <a:t>		return false;</a:t>
            </a:r>
          </a:p>
          <a:p>
            <a:pPr>
              <a:buFontTx/>
              <a:buNone/>
            </a:pPr>
            <a:r>
              <a:rPr lang="en-CA" altLang="en-US" sz="1500" dirty="0" smtClean="0"/>
              <a:t>	}</a:t>
            </a:r>
          </a:p>
        </p:txBody>
      </p:sp>
      <p:sp>
        <p:nvSpPr>
          <p:cNvPr id="26628" name="Text Box 4"/>
          <p:cNvSpPr txBox="1">
            <a:spLocks noChangeArrowheads="1"/>
          </p:cNvSpPr>
          <p:nvPr/>
        </p:nvSpPr>
        <p:spPr bwMode="auto">
          <a:xfrm>
            <a:off x="755650" y="5734050"/>
            <a:ext cx="77041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eaLnBrk="1" hangingPunct="1">
              <a:spcBef>
                <a:spcPct val="0"/>
              </a:spcBef>
            </a:pPr>
            <a:r>
              <a:rPr lang="en-CA" altLang="en-US" sz="2400" b="0" dirty="0"/>
              <a:t> What is </a:t>
            </a:r>
            <a:r>
              <a:rPr lang="en-CA" altLang="en-US" sz="2400" b="0" dirty="0">
                <a:solidFill>
                  <a:srgbClr val="990099"/>
                </a:solidFill>
              </a:rPr>
              <a:t>this.firstName</a:t>
            </a:r>
            <a:r>
              <a:rPr lang="en-CA" altLang="en-US" sz="2400" b="0" dirty="0"/>
              <a:t>? </a:t>
            </a:r>
            <a:r>
              <a:rPr lang="en-CA" altLang="en-US" sz="2400" b="0" dirty="0">
                <a:solidFill>
                  <a:srgbClr val="990099"/>
                </a:solidFill>
              </a:rPr>
              <a:t>other.firstName</a:t>
            </a:r>
            <a:r>
              <a:rPr lang="en-CA" altLang="en-US" sz="2400" b="0" dirty="0"/>
              <a:t>?</a:t>
            </a:r>
          </a:p>
          <a:p>
            <a:pPr eaLnBrk="1" hangingPunct="1">
              <a:spcBef>
                <a:spcPct val="0"/>
              </a:spcBef>
            </a:pPr>
            <a:r>
              <a:rPr lang="en-CA" altLang="en-US" sz="2400" b="0" dirty="0"/>
              <a:t> Where is the </a:t>
            </a:r>
            <a:r>
              <a:rPr lang="en-CA" altLang="en-US" sz="2400" b="0" dirty="0">
                <a:solidFill>
                  <a:srgbClr val="990099"/>
                </a:solidFill>
              </a:rPr>
              <a:t>equals</a:t>
            </a:r>
            <a:r>
              <a:rPr lang="en-CA" altLang="en-US" sz="2400" b="0" dirty="0"/>
              <a:t> method that is used in the code?</a:t>
            </a:r>
          </a:p>
        </p:txBody>
      </p:sp>
      <p:sp>
        <p:nvSpPr>
          <p:cNvPr id="8" name="Rectangle 3">
            <a:extLst>
              <a:ext uri="{FF2B5EF4-FFF2-40B4-BE49-F238E27FC236}">
                <a16:creationId xmlns:a16="http://schemas.microsoft.com/office/drawing/2014/main" id="{BCF35782-08C0-420A-8FFA-3C30CDB4F0A3}"/>
              </a:ext>
            </a:extLst>
          </p:cNvPr>
          <p:cNvSpPr txBox="1">
            <a:spLocks noChangeArrowheads="1"/>
          </p:cNvSpPr>
          <p:nvPr/>
        </p:nvSpPr>
        <p:spPr bwMode="auto">
          <a:xfrm>
            <a:off x="766763" y="674688"/>
            <a:ext cx="7912100" cy="1295400"/>
          </a:xfrm>
          <a:prstGeom prst="rect">
            <a:avLst/>
          </a:prstGeom>
          <a:solidFill>
            <a:schemeClr val="bg1"/>
          </a:solidFill>
          <a:ln>
            <a:solidFill>
              <a:schemeClr val="tx1"/>
            </a:solid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800">
                <a:solidFill>
                  <a:schemeClr val="tx1"/>
                </a:solidFill>
                <a:latin typeface="+mn-lt"/>
              </a:defRPr>
            </a:lvl4pPr>
            <a:lvl5pPr marL="2057400" indent="-228600" algn="l" rtl="0" eaLnBrk="0" fontAlgn="base" hangingPunct="0">
              <a:spcBef>
                <a:spcPct val="20000"/>
              </a:spcBef>
              <a:spcAft>
                <a:spcPct val="0"/>
              </a:spcAft>
              <a:buChar char="•"/>
              <a:defRPr sz="2800">
                <a:solidFill>
                  <a:schemeClr val="tx1"/>
                </a:solidFill>
                <a:latin typeface="+mn-lt"/>
              </a:defRPr>
            </a:lvl5pPr>
            <a:lvl6pPr marL="2514600" indent="-228600" algn="l" rtl="0" fontAlgn="base">
              <a:spcBef>
                <a:spcPct val="20000"/>
              </a:spcBef>
              <a:spcAft>
                <a:spcPct val="0"/>
              </a:spcAft>
              <a:buChar char="•"/>
              <a:defRPr sz="2800">
                <a:solidFill>
                  <a:schemeClr val="tx1"/>
                </a:solidFill>
                <a:latin typeface="+mn-lt"/>
              </a:defRPr>
            </a:lvl6pPr>
            <a:lvl7pPr marL="2971800" indent="-228600" algn="l" rtl="0" fontAlgn="base">
              <a:spcBef>
                <a:spcPct val="20000"/>
              </a:spcBef>
              <a:spcAft>
                <a:spcPct val="0"/>
              </a:spcAft>
              <a:buChar char="•"/>
              <a:defRPr sz="2800">
                <a:solidFill>
                  <a:schemeClr val="tx1"/>
                </a:solidFill>
                <a:latin typeface="+mn-lt"/>
              </a:defRPr>
            </a:lvl7pPr>
            <a:lvl8pPr marL="3429000" indent="-228600" algn="l" rtl="0" fontAlgn="base">
              <a:spcBef>
                <a:spcPct val="20000"/>
              </a:spcBef>
              <a:spcAft>
                <a:spcPct val="0"/>
              </a:spcAft>
              <a:buChar char="•"/>
              <a:defRPr sz="2800">
                <a:solidFill>
                  <a:schemeClr val="tx1"/>
                </a:solidFill>
                <a:latin typeface="+mn-lt"/>
              </a:defRPr>
            </a:lvl8pPr>
            <a:lvl9pPr marL="3886200" indent="-228600" algn="l" rtl="0" fontAlgn="base">
              <a:spcBef>
                <a:spcPct val="20000"/>
              </a:spcBef>
              <a:spcAft>
                <a:spcPct val="0"/>
              </a:spcAft>
              <a:buChar char="•"/>
              <a:defRPr sz="2800">
                <a:solidFill>
                  <a:schemeClr val="tx1"/>
                </a:solidFill>
                <a:latin typeface="+mn-lt"/>
              </a:defRPr>
            </a:lvl9pPr>
          </a:lstStyle>
          <a:p>
            <a:pPr>
              <a:buFontTx/>
              <a:buNone/>
              <a:defRPr/>
            </a:pPr>
            <a:r>
              <a:rPr lang="en-CA" altLang="en-US" sz="1500" b="0" kern="0" dirty="0"/>
              <a:t>def equals(self, other):</a:t>
            </a:r>
            <a:br>
              <a:rPr lang="en-CA" altLang="en-US" sz="1500" b="0" kern="0" dirty="0"/>
            </a:br>
            <a:r>
              <a:rPr lang="en-CA" altLang="en-US" sz="1500" b="0" kern="0" dirty="0"/>
              <a:t>    if self.firstName == other.getFirstName() and self.lastName == other.getLastName() :</a:t>
            </a:r>
            <a:br>
              <a:rPr lang="en-CA" altLang="en-US" sz="1500" b="0" kern="0" dirty="0"/>
            </a:br>
            <a:r>
              <a:rPr lang="en-CA" altLang="en-US" sz="1500" b="0" kern="0" dirty="0"/>
              <a:t>       	return True</a:t>
            </a:r>
            <a:br>
              <a:rPr lang="en-CA" altLang="en-US" sz="1500" b="0" kern="0" dirty="0"/>
            </a:br>
            <a:r>
              <a:rPr lang="en-CA" altLang="en-US" sz="1500" b="0" kern="0" dirty="0"/>
              <a:t>    else : </a:t>
            </a:r>
          </a:p>
          <a:p>
            <a:pPr>
              <a:buFontTx/>
              <a:buNone/>
              <a:defRPr/>
            </a:pPr>
            <a:r>
              <a:rPr lang="en-CA" altLang="en-US" sz="1500" b="0" kern="0" dirty="0"/>
              <a:t>		return False</a:t>
            </a:r>
          </a:p>
          <a:p>
            <a:pPr>
              <a:buFontTx/>
              <a:buNone/>
              <a:defRPr/>
            </a:pPr>
            <a:endParaRPr lang="en-CA" altLang="en-US" sz="1500" b="0" kern="0" dirty="0"/>
          </a:p>
        </p:txBody>
      </p:sp>
      <p:sp>
        <p:nvSpPr>
          <p:cNvPr id="26630" name="TextBox 5"/>
          <p:cNvSpPr txBox="1">
            <a:spLocks noChangeArrowheads="1"/>
          </p:cNvSpPr>
          <p:nvPr/>
        </p:nvSpPr>
        <p:spPr bwMode="auto">
          <a:xfrm>
            <a:off x="684213" y="1970088"/>
            <a:ext cx="7540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0"/>
              </a:spcBef>
              <a:buFontTx/>
              <a:buNone/>
            </a:pPr>
            <a:r>
              <a:rPr lang="en-US" altLang="en-US" sz="2000" dirty="0"/>
              <a:t>Java</a:t>
            </a:r>
          </a:p>
        </p:txBody>
      </p:sp>
      <p:sp>
        <p:nvSpPr>
          <p:cNvPr id="26631" name="TextBox 6"/>
          <p:cNvSpPr txBox="1">
            <a:spLocks noChangeArrowheads="1"/>
          </p:cNvSpPr>
          <p:nvPr/>
        </p:nvSpPr>
        <p:spPr bwMode="auto">
          <a:xfrm>
            <a:off x="684213" y="284163"/>
            <a:ext cx="1054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0"/>
              </a:spcBef>
              <a:buFontTx/>
              <a:buNone/>
            </a:pPr>
            <a:r>
              <a:rPr lang="en-US" altLang="en-US" sz="2000" dirty="0"/>
              <a:t>Python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0"/>
              </a:spcBef>
              <a:buFontTx/>
              <a:buNone/>
            </a:pPr>
            <a:r>
              <a:rPr lang="en-US" altLang="en-US" sz="1400" dirty="0" smtClean="0"/>
              <a:t>1-</a:t>
            </a:r>
            <a:fld id="{DEFF060B-987E-4C1A-8CF5-D419966A6058}" type="slidenum">
              <a:rPr lang="en-US" altLang="en-US" sz="1400" smtClean="0"/>
              <a:pPr>
                <a:spcBef>
                  <a:spcPct val="0"/>
                </a:spcBef>
                <a:buFontTx/>
                <a:buNone/>
              </a:pPr>
              <a:t>2</a:t>
            </a:fld>
            <a:endParaRPr lang="en-US" altLang="en-US" sz="1400" dirty="0" smtClean="0"/>
          </a:p>
        </p:txBody>
      </p:sp>
      <p:sp>
        <p:nvSpPr>
          <p:cNvPr id="6147" name="Slide Number Placeholder 5"/>
          <p:cNvSpPr txBox="1">
            <a:spLocks noGrp="1"/>
          </p:cNvSpPr>
          <p:nvPr/>
        </p:nvSpPr>
        <p:spPr bwMode="auto">
          <a:xfrm>
            <a:off x="70866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r" eaLnBrk="1" hangingPunct="1">
              <a:spcBef>
                <a:spcPct val="0"/>
              </a:spcBef>
              <a:buFontTx/>
              <a:buNone/>
            </a:pPr>
            <a:r>
              <a:rPr lang="en-US" altLang="en-US" sz="1400" b="0" dirty="0"/>
              <a:t>1-</a:t>
            </a:r>
            <a:fld id="{8143A893-E571-4D19-BBBB-D8BE2A282522}" type="slidenum">
              <a:rPr lang="en-US" altLang="en-US" sz="1400" b="0"/>
              <a:pPr algn="r" eaLnBrk="1" hangingPunct="1">
                <a:spcBef>
                  <a:spcPct val="0"/>
                </a:spcBef>
                <a:buFontTx/>
                <a:buNone/>
              </a:pPr>
              <a:t>2</a:t>
            </a:fld>
            <a:endParaRPr lang="en-US" altLang="en-US" sz="1400" b="0" dirty="0"/>
          </a:p>
        </p:txBody>
      </p:sp>
      <p:sp>
        <p:nvSpPr>
          <p:cNvPr id="6148" name="Rectangle 2"/>
          <p:cNvSpPr>
            <a:spLocks noGrp="1" noChangeArrowheads="1"/>
          </p:cNvSpPr>
          <p:nvPr>
            <p:ph type="title"/>
          </p:nvPr>
        </p:nvSpPr>
        <p:spPr>
          <a:xfrm>
            <a:off x="533400" y="304800"/>
            <a:ext cx="7772400" cy="914400"/>
          </a:xfrm>
        </p:spPr>
        <p:txBody>
          <a:bodyPr/>
          <a:lstStyle/>
          <a:p>
            <a:pPr eaLnBrk="1" hangingPunct="1"/>
            <a:r>
              <a:rPr lang="en-US" altLang="en-US" dirty="0" smtClean="0"/>
              <a:t>Objectives</a:t>
            </a:r>
          </a:p>
        </p:txBody>
      </p:sp>
      <p:sp>
        <p:nvSpPr>
          <p:cNvPr id="6149" name="Rectangle 3"/>
          <p:cNvSpPr>
            <a:spLocks noGrp="1" noChangeArrowheads="1"/>
          </p:cNvSpPr>
          <p:nvPr>
            <p:ph type="body" idx="1"/>
          </p:nvPr>
        </p:nvSpPr>
        <p:spPr>
          <a:xfrm>
            <a:off x="762000" y="1295400"/>
            <a:ext cx="7697788" cy="4953000"/>
          </a:xfrm>
        </p:spPr>
        <p:txBody>
          <a:bodyPr/>
          <a:lstStyle/>
          <a:p>
            <a:pPr eaLnBrk="1" hangingPunct="1"/>
            <a:r>
              <a:rPr lang="en-US" altLang="en-US" dirty="0" smtClean="0"/>
              <a:t>Read </a:t>
            </a:r>
            <a:r>
              <a:rPr lang="en-US" altLang="en-US" dirty="0" smtClean="0"/>
              <a:t>the concepts and terminology of object-oriented programming</a:t>
            </a:r>
          </a:p>
          <a:p>
            <a:pPr eaLnBrk="1" hangingPunct="1"/>
            <a:r>
              <a:rPr lang="en-US" altLang="en-US" dirty="0" smtClean="0"/>
              <a:t>Discuss </a:t>
            </a:r>
            <a:r>
              <a:rPr lang="en-US" altLang="en-US" dirty="0" smtClean="0"/>
              <a:t>the principles and features of object-oriented design</a:t>
            </a:r>
          </a:p>
          <a:p>
            <a:pPr eaLnBrk="1" hangingPunct="1"/>
            <a:r>
              <a:rPr lang="en-CA" altLang="en-US" dirty="0" smtClean="0"/>
              <a:t>Implement </a:t>
            </a:r>
            <a:r>
              <a:rPr lang="en-CA" altLang="en-US" dirty="0" smtClean="0"/>
              <a:t>a new class with instance variables and methods</a:t>
            </a:r>
            <a:endParaRPr lang="en-US" altLang="en-US" dirty="0" smtClean="0"/>
          </a:p>
          <a:p>
            <a:pPr eaLnBrk="1" hangingPunct="1">
              <a:buFontTx/>
              <a:buNone/>
            </a:pPr>
            <a:endParaRPr lang="en-US" altLang="en-US" dirty="0" smtClean="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0"/>
              </a:spcBef>
              <a:buFontTx/>
              <a:buNone/>
            </a:pPr>
            <a:r>
              <a:rPr lang="en-US" altLang="en-US" sz="1400" dirty="0" smtClean="0"/>
              <a:t>1-</a:t>
            </a:r>
            <a:fld id="{2F0A9400-3216-4024-BA90-A3A426FDDDF0}" type="slidenum">
              <a:rPr lang="en-US" altLang="en-US" sz="1400" smtClean="0"/>
              <a:pPr>
                <a:spcBef>
                  <a:spcPct val="0"/>
                </a:spcBef>
                <a:buFontTx/>
                <a:buNone/>
              </a:pPr>
              <a:t>20</a:t>
            </a:fld>
            <a:endParaRPr lang="en-US" altLang="en-US" sz="1400" dirty="0" smtClean="0"/>
          </a:p>
        </p:txBody>
      </p:sp>
      <p:sp>
        <p:nvSpPr>
          <p:cNvPr id="27651" name="Rectangle 2"/>
          <p:cNvSpPr>
            <a:spLocks noGrp="1" noChangeArrowheads="1"/>
          </p:cNvSpPr>
          <p:nvPr>
            <p:ph type="title"/>
          </p:nvPr>
        </p:nvSpPr>
        <p:spPr/>
        <p:txBody>
          <a:bodyPr/>
          <a:lstStyle/>
          <a:p>
            <a:r>
              <a:rPr lang="en-US" altLang="en-US" dirty="0" smtClean="0"/>
              <a:t>Example: SocialNetwork  Class</a:t>
            </a:r>
          </a:p>
        </p:txBody>
      </p:sp>
      <p:sp>
        <p:nvSpPr>
          <p:cNvPr id="27652" name="Rectangle 3"/>
          <p:cNvSpPr>
            <a:spLocks noGrp="1" noChangeArrowheads="1"/>
          </p:cNvSpPr>
          <p:nvPr>
            <p:ph type="body" idx="1"/>
          </p:nvPr>
        </p:nvSpPr>
        <p:spPr>
          <a:xfrm>
            <a:off x="685800" y="1125538"/>
            <a:ext cx="8134350" cy="5256212"/>
          </a:xfrm>
        </p:spPr>
        <p:txBody>
          <a:bodyPr/>
          <a:lstStyle/>
          <a:p>
            <a:r>
              <a:rPr lang="en-US" altLang="en-US" sz="2800" dirty="0" smtClean="0"/>
              <a:t>We are now ready to provide a class that allows us to keep track of our social contacts</a:t>
            </a:r>
          </a:p>
          <a:p>
            <a:r>
              <a:rPr lang="en-US" altLang="en-US" sz="2800" dirty="0" smtClean="0"/>
              <a:t>What attributes might it have?</a:t>
            </a:r>
          </a:p>
          <a:p>
            <a:pPr lvl="1"/>
            <a:r>
              <a:rPr lang="en-US" altLang="en-US" dirty="0" smtClean="0"/>
              <a:t>A list of </a:t>
            </a:r>
            <a:r>
              <a:rPr lang="en-US" altLang="en-US" dirty="0" smtClean="0">
                <a:solidFill>
                  <a:srgbClr val="990099"/>
                </a:solidFill>
              </a:rPr>
              <a:t>Person</a:t>
            </a:r>
            <a:r>
              <a:rPr lang="en-US" altLang="en-US" dirty="0" smtClean="0"/>
              <a:t> objects</a:t>
            </a:r>
          </a:p>
          <a:p>
            <a:pPr lvl="2"/>
            <a:r>
              <a:rPr lang="en-US" altLang="en-US" dirty="0" smtClean="0"/>
              <a:t>We'll use an </a:t>
            </a:r>
            <a:r>
              <a:rPr lang="en-US" altLang="en-US" b="1" i="1" dirty="0" smtClean="0">
                <a:solidFill>
                  <a:srgbClr val="3333FF"/>
                </a:solidFill>
              </a:rPr>
              <a:t>array</a:t>
            </a:r>
            <a:r>
              <a:rPr lang="en-US" altLang="en-US" dirty="0" smtClean="0"/>
              <a:t> as our </a:t>
            </a:r>
            <a:r>
              <a:rPr lang="en-US" altLang="en-US" b="1" i="1" dirty="0" smtClean="0">
                <a:solidFill>
                  <a:srgbClr val="FF0000"/>
                </a:solidFill>
              </a:rPr>
              <a:t>data structure </a:t>
            </a:r>
            <a:r>
              <a:rPr lang="en-US" altLang="en-US" b="1" i="1" dirty="0" smtClean="0"/>
              <a:t>(this is similar to the notation of a list in Python)</a:t>
            </a:r>
          </a:p>
          <a:p>
            <a:pPr lvl="1"/>
            <a:r>
              <a:rPr lang="en-US" altLang="en-US" dirty="0" smtClean="0"/>
              <a:t>A count of the number of friends currently in the list</a:t>
            </a:r>
          </a:p>
          <a:p>
            <a:pPr lvl="2"/>
            <a:r>
              <a:rPr lang="en-US" altLang="en-US" dirty="0" smtClean="0"/>
              <a:t>Why is this not necessarily the same as the size of the array?</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0"/>
              </a:spcBef>
              <a:buFontTx/>
              <a:buNone/>
            </a:pPr>
            <a:r>
              <a:rPr lang="en-US" altLang="en-US" sz="1400" dirty="0" smtClean="0"/>
              <a:t>1-</a:t>
            </a:r>
            <a:fld id="{0EC4A952-70E4-4D49-A0AB-105B41FA584C}" type="slidenum">
              <a:rPr lang="en-US" altLang="en-US" sz="1400" smtClean="0"/>
              <a:pPr>
                <a:spcBef>
                  <a:spcPct val="0"/>
                </a:spcBef>
                <a:buFontTx/>
                <a:buNone/>
              </a:pPr>
              <a:t>21</a:t>
            </a:fld>
            <a:endParaRPr lang="en-US" altLang="en-US" sz="1400" dirty="0" smtClean="0"/>
          </a:p>
        </p:txBody>
      </p:sp>
      <p:sp>
        <p:nvSpPr>
          <p:cNvPr id="29699" name="Rectangle 1027"/>
          <p:cNvSpPr>
            <a:spLocks noGrp="1" noChangeArrowheads="1"/>
          </p:cNvSpPr>
          <p:nvPr>
            <p:ph type="body" idx="1"/>
          </p:nvPr>
        </p:nvSpPr>
        <p:spPr>
          <a:xfrm>
            <a:off x="971550" y="1090613"/>
            <a:ext cx="7775575" cy="1690687"/>
          </a:xfrm>
          <a:solidFill>
            <a:schemeClr val="bg1"/>
          </a:solidFill>
          <a:ln>
            <a:solidFill>
              <a:schemeClr val="tx1"/>
            </a:solidFill>
            <a:miter lim="800000"/>
            <a:headEnd/>
            <a:tailEnd/>
          </a:ln>
        </p:spPr>
        <p:txBody>
          <a:bodyPr/>
          <a:lstStyle/>
          <a:p>
            <a:pPr>
              <a:buFontTx/>
              <a:buNone/>
            </a:pPr>
            <a:r>
              <a:rPr lang="en-CA" altLang="en-US" sz="1500" dirty="0" smtClean="0"/>
              <a:t>Python:</a:t>
            </a:r>
          </a:p>
          <a:p>
            <a:pPr>
              <a:buFontTx/>
              <a:buNone/>
            </a:pPr>
            <a:r>
              <a:rPr lang="en-CA" altLang="en-US" sz="1500" dirty="0" smtClean="0"/>
              <a:t>from Person import Person</a:t>
            </a:r>
          </a:p>
          <a:p>
            <a:pPr>
              <a:buFontTx/>
              <a:buNone/>
            </a:pPr>
            <a:r>
              <a:rPr lang="en-CA" altLang="en-US" sz="1500" dirty="0" smtClean="0"/>
              <a:t>class SocialNetwork:</a:t>
            </a:r>
          </a:p>
          <a:p>
            <a:pPr>
              <a:buFontTx/>
              <a:buNone/>
            </a:pPr>
            <a:r>
              <a:rPr lang="en-CA" altLang="en-US" sz="1500" dirty="0" smtClean="0"/>
              <a:t>	def __init__(self,num=0):</a:t>
            </a:r>
          </a:p>
          <a:p>
            <a:pPr>
              <a:buFontTx/>
              <a:buNone/>
            </a:pPr>
            <a:r>
              <a:rPr lang="en-CA" altLang="en-US" sz="1500" dirty="0" smtClean="0"/>
              <a:t>		self.friends </a:t>
            </a:r>
            <a:r>
              <a:rPr lang="en-CA" altLang="en-US" sz="1500" dirty="0" smtClean="0"/>
              <a:t>= []</a:t>
            </a:r>
            <a:endParaRPr lang="en-CA" altLang="en-US" sz="1500" dirty="0" smtClean="0"/>
          </a:p>
          <a:p>
            <a:pPr>
              <a:buFontTx/>
              <a:buNone/>
            </a:pPr>
            <a:r>
              <a:rPr lang="en-CA" altLang="en-US" sz="1500" dirty="0" smtClean="0"/>
              <a:t>		self.numFriends </a:t>
            </a:r>
            <a:r>
              <a:rPr lang="en-CA" altLang="en-US" sz="1500" dirty="0" smtClean="0"/>
              <a:t>= num</a:t>
            </a:r>
            <a:r>
              <a:rPr lang="en-CA" altLang="en-US" sz="1500" dirty="0" smtClean="0"/>
              <a:t>	</a:t>
            </a:r>
          </a:p>
          <a:p>
            <a:pPr>
              <a:buFontTx/>
              <a:buNone/>
            </a:pPr>
            <a:endParaRPr lang="en-CA" altLang="en-US" sz="1500" dirty="0" smtClean="0"/>
          </a:p>
        </p:txBody>
      </p:sp>
      <p:sp>
        <p:nvSpPr>
          <p:cNvPr id="29700" name="Rectangle 1029"/>
          <p:cNvSpPr>
            <a:spLocks noChangeArrowheads="1"/>
          </p:cNvSpPr>
          <p:nvPr/>
        </p:nvSpPr>
        <p:spPr bwMode="auto">
          <a:xfrm>
            <a:off x="1042988" y="333375"/>
            <a:ext cx="69135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eaLnBrk="1" hangingPunct="1">
              <a:spcBef>
                <a:spcPct val="0"/>
              </a:spcBef>
              <a:buFontTx/>
              <a:buNone/>
            </a:pPr>
            <a:r>
              <a:rPr lang="en-US" altLang="en-US" sz="3600" b="0" dirty="0">
                <a:solidFill>
                  <a:schemeClr val="tx2"/>
                </a:solidFill>
              </a:rPr>
              <a:t>Example: SocialNetwork  Class</a:t>
            </a:r>
            <a:endParaRPr lang="en-CA" altLang="en-US" sz="3600" b="0" dirty="0">
              <a:solidFill>
                <a:schemeClr val="tx2"/>
              </a:solidFill>
            </a:endParaRPr>
          </a:p>
        </p:txBody>
      </p:sp>
      <p:sp>
        <p:nvSpPr>
          <p:cNvPr id="6" name="Rectangle 1027">
            <a:extLst>
              <a:ext uri="{FF2B5EF4-FFF2-40B4-BE49-F238E27FC236}">
                <a16:creationId xmlns:a16="http://schemas.microsoft.com/office/drawing/2014/main" id="{9D94B75A-5DDD-4775-A672-495D6826C4F0}"/>
              </a:ext>
            </a:extLst>
          </p:cNvPr>
          <p:cNvSpPr txBox="1">
            <a:spLocks noChangeArrowheads="1"/>
          </p:cNvSpPr>
          <p:nvPr/>
        </p:nvSpPr>
        <p:spPr bwMode="auto">
          <a:xfrm>
            <a:off x="971550" y="2825750"/>
            <a:ext cx="7775575" cy="2519363"/>
          </a:xfrm>
          <a:prstGeom prst="rect">
            <a:avLst/>
          </a:prstGeom>
          <a:solidFill>
            <a:schemeClr val="bg1"/>
          </a:solidFill>
          <a:ln>
            <a:solidFill>
              <a:schemeClr val="tx1"/>
            </a:solid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800">
                <a:solidFill>
                  <a:schemeClr val="tx1"/>
                </a:solidFill>
                <a:latin typeface="+mn-lt"/>
              </a:defRPr>
            </a:lvl4pPr>
            <a:lvl5pPr marL="2057400" indent="-228600" algn="l" rtl="0" eaLnBrk="0" fontAlgn="base" hangingPunct="0">
              <a:spcBef>
                <a:spcPct val="20000"/>
              </a:spcBef>
              <a:spcAft>
                <a:spcPct val="0"/>
              </a:spcAft>
              <a:buChar char="•"/>
              <a:defRPr sz="2800">
                <a:solidFill>
                  <a:schemeClr val="tx1"/>
                </a:solidFill>
                <a:latin typeface="+mn-lt"/>
              </a:defRPr>
            </a:lvl5pPr>
            <a:lvl6pPr marL="2514600" indent="-228600" algn="l" rtl="0" fontAlgn="base">
              <a:spcBef>
                <a:spcPct val="20000"/>
              </a:spcBef>
              <a:spcAft>
                <a:spcPct val="0"/>
              </a:spcAft>
              <a:buChar char="•"/>
              <a:defRPr sz="2800">
                <a:solidFill>
                  <a:schemeClr val="tx1"/>
                </a:solidFill>
                <a:latin typeface="+mn-lt"/>
              </a:defRPr>
            </a:lvl6pPr>
            <a:lvl7pPr marL="2971800" indent="-228600" algn="l" rtl="0" fontAlgn="base">
              <a:spcBef>
                <a:spcPct val="20000"/>
              </a:spcBef>
              <a:spcAft>
                <a:spcPct val="0"/>
              </a:spcAft>
              <a:buChar char="•"/>
              <a:defRPr sz="2800">
                <a:solidFill>
                  <a:schemeClr val="tx1"/>
                </a:solidFill>
                <a:latin typeface="+mn-lt"/>
              </a:defRPr>
            </a:lvl7pPr>
            <a:lvl8pPr marL="3429000" indent="-228600" algn="l" rtl="0" fontAlgn="base">
              <a:spcBef>
                <a:spcPct val="20000"/>
              </a:spcBef>
              <a:spcAft>
                <a:spcPct val="0"/>
              </a:spcAft>
              <a:buChar char="•"/>
              <a:defRPr sz="2800">
                <a:solidFill>
                  <a:schemeClr val="tx1"/>
                </a:solidFill>
                <a:latin typeface="+mn-lt"/>
              </a:defRPr>
            </a:lvl8pPr>
            <a:lvl9pPr marL="3886200" indent="-228600" algn="l" rtl="0" fontAlgn="base">
              <a:spcBef>
                <a:spcPct val="20000"/>
              </a:spcBef>
              <a:spcAft>
                <a:spcPct val="0"/>
              </a:spcAft>
              <a:buChar char="•"/>
              <a:defRPr sz="2800">
                <a:solidFill>
                  <a:schemeClr val="tx1"/>
                </a:solidFill>
                <a:latin typeface="+mn-lt"/>
              </a:defRPr>
            </a:lvl9pPr>
          </a:lstStyle>
          <a:p>
            <a:pPr>
              <a:buFontTx/>
              <a:buNone/>
              <a:defRPr/>
            </a:pPr>
            <a:r>
              <a:rPr lang="en-CA" altLang="en-US" sz="1500" b="0" kern="0" dirty="0"/>
              <a:t>Java:</a:t>
            </a:r>
          </a:p>
          <a:p>
            <a:pPr>
              <a:buFontTx/>
              <a:buNone/>
              <a:defRPr/>
            </a:pPr>
            <a:r>
              <a:rPr lang="en-CA" altLang="en-US" sz="1500" b="0" kern="0" dirty="0"/>
              <a:t>/* Attribute declarations */</a:t>
            </a:r>
          </a:p>
          <a:p>
            <a:pPr>
              <a:buFontTx/>
              <a:buNone/>
              <a:defRPr/>
            </a:pPr>
            <a:r>
              <a:rPr lang="en-CA" altLang="en-US" sz="1500" b="0" kern="0" dirty="0"/>
              <a:t>// array of persons (list of friends)</a:t>
            </a:r>
          </a:p>
          <a:p>
            <a:pPr>
              <a:buFontTx/>
              <a:buNone/>
              <a:defRPr/>
            </a:pPr>
            <a:r>
              <a:rPr lang="en-CA" altLang="en-US" sz="1500" b="0" kern="0" dirty="0"/>
              <a:t>private </a:t>
            </a:r>
            <a:r>
              <a:rPr lang="en-CA" altLang="en-US" sz="1500" b="0" kern="0" dirty="0">
                <a:solidFill>
                  <a:srgbClr val="FF0000"/>
                </a:solidFill>
              </a:rPr>
              <a:t>Person[]</a:t>
            </a:r>
            <a:r>
              <a:rPr lang="en-CA" altLang="en-US" sz="1500" b="0" kern="0" dirty="0"/>
              <a:t> friendList;</a:t>
            </a:r>
          </a:p>
          <a:p>
            <a:pPr>
              <a:buFontTx/>
              <a:buNone/>
              <a:defRPr/>
            </a:pPr>
            <a:endParaRPr lang="en-CA" altLang="en-US" sz="1500" b="0" kern="0" dirty="0"/>
          </a:p>
          <a:p>
            <a:pPr>
              <a:buFontTx/>
              <a:buNone/>
              <a:defRPr/>
            </a:pPr>
            <a:r>
              <a:rPr lang="en-CA" altLang="en-US" sz="1500" b="0" kern="0" dirty="0"/>
              <a:t>//current number of friends in list</a:t>
            </a:r>
          </a:p>
          <a:p>
            <a:pPr>
              <a:buFontTx/>
              <a:buNone/>
              <a:defRPr/>
            </a:pPr>
            <a:r>
              <a:rPr lang="en-CA" altLang="en-US" sz="1500" b="0" kern="0" dirty="0"/>
              <a:t>private int numFriends;	</a:t>
            </a:r>
          </a:p>
          <a:p>
            <a:pPr>
              <a:buFontTx/>
              <a:buNone/>
              <a:defRPr/>
            </a:pPr>
            <a:r>
              <a:rPr lang="en-CA" altLang="en-US" sz="1500" b="0" kern="0" dirty="0"/>
              <a:t>/* Constant definition */</a:t>
            </a:r>
          </a:p>
          <a:p>
            <a:pPr>
              <a:buFontTx/>
              <a:buNone/>
              <a:defRPr/>
            </a:pPr>
            <a:r>
              <a:rPr lang="en-CA" altLang="en-US" sz="1500" b="0" kern="0" dirty="0"/>
              <a:t>private </a:t>
            </a:r>
            <a:r>
              <a:rPr lang="en-CA" altLang="en-US" sz="1500" b="0" kern="0" dirty="0">
                <a:solidFill>
                  <a:srgbClr val="FF0000"/>
                </a:solidFill>
              </a:rPr>
              <a:t>final</a:t>
            </a:r>
            <a:r>
              <a:rPr lang="en-CA" altLang="en-US" sz="1500" b="0" kern="0" dirty="0"/>
              <a:t> int DEFAULT_MAX_FRIENDS = 10;	</a:t>
            </a:r>
          </a:p>
          <a:p>
            <a:pPr>
              <a:buFontTx/>
              <a:buNone/>
              <a:defRPr/>
            </a:pPr>
            <a:endParaRPr lang="en-CA" altLang="en-US" sz="1500" b="0" kern="0" dirty="0"/>
          </a:p>
          <a:p>
            <a:pPr>
              <a:buFontTx/>
              <a:buNone/>
              <a:defRPr/>
            </a:pPr>
            <a:r>
              <a:rPr lang="en-CA" altLang="en-US" sz="1500" b="0" kern="0" dirty="0"/>
              <a:t>Notice in Python we declare the attributes in the constructor itself</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0"/>
              </a:spcBef>
              <a:buFontTx/>
              <a:buNone/>
            </a:pPr>
            <a:r>
              <a:rPr lang="en-US" altLang="en-US" sz="1400" dirty="0" smtClean="0"/>
              <a:t>1-</a:t>
            </a:r>
            <a:fld id="{5F33B3CC-0DEF-4FA3-A353-2224C2269CED}" type="slidenum">
              <a:rPr lang="en-US" altLang="en-US" sz="1400" smtClean="0"/>
              <a:pPr>
                <a:spcBef>
                  <a:spcPct val="0"/>
                </a:spcBef>
                <a:buFontTx/>
                <a:buNone/>
              </a:pPr>
              <a:t>22</a:t>
            </a:fld>
            <a:endParaRPr lang="en-US" altLang="en-US" sz="1400" dirty="0" smtClean="0"/>
          </a:p>
        </p:txBody>
      </p:sp>
      <p:sp>
        <p:nvSpPr>
          <p:cNvPr id="30723" name="Rectangle 2"/>
          <p:cNvSpPr>
            <a:spLocks noGrp="1" noChangeArrowheads="1"/>
          </p:cNvSpPr>
          <p:nvPr>
            <p:ph type="title"/>
          </p:nvPr>
        </p:nvSpPr>
        <p:spPr/>
        <p:txBody>
          <a:bodyPr/>
          <a:lstStyle/>
          <a:p>
            <a:r>
              <a:rPr lang="en-CA" altLang="en-US" dirty="0" smtClean="0"/>
              <a:t>Terminology</a:t>
            </a:r>
          </a:p>
        </p:txBody>
      </p:sp>
      <p:sp>
        <p:nvSpPr>
          <p:cNvPr id="29700" name="Rectangle 3">
            <a:extLst>
              <a:ext uri="{FF2B5EF4-FFF2-40B4-BE49-F238E27FC236}">
                <a16:creationId xmlns:a16="http://schemas.microsoft.com/office/drawing/2014/main" id="{EB7E5409-3E23-4907-A0DE-6F63C422BC0A}"/>
              </a:ext>
            </a:extLst>
          </p:cNvPr>
          <p:cNvSpPr>
            <a:spLocks noGrp="1" noChangeArrowheads="1"/>
          </p:cNvSpPr>
          <p:nvPr>
            <p:ph type="body" idx="1"/>
          </p:nvPr>
        </p:nvSpPr>
        <p:spPr/>
        <p:txBody>
          <a:bodyPr/>
          <a:lstStyle/>
          <a:p>
            <a:pPr>
              <a:defRPr/>
            </a:pPr>
            <a:r>
              <a:rPr lang="en-CA" altLang="en-US" dirty="0"/>
              <a:t>Keyword </a:t>
            </a:r>
            <a:r>
              <a:rPr lang="en-CA" altLang="en-US" i="1" dirty="0">
                <a:solidFill>
                  <a:schemeClr val="tx2">
                    <a:lumMod val="60000"/>
                    <a:lumOff val="40000"/>
                  </a:schemeClr>
                </a:solidFill>
              </a:rPr>
              <a:t>final</a:t>
            </a:r>
            <a:r>
              <a:rPr lang="en-CA" altLang="en-US" dirty="0">
                <a:solidFill>
                  <a:srgbClr val="990099"/>
                </a:solidFill>
              </a:rPr>
              <a:t> </a:t>
            </a:r>
            <a:r>
              <a:rPr lang="en-CA" altLang="en-US" dirty="0"/>
              <a:t>(no such thing in Python, by convention we used all capitalized words to represent a constant)</a:t>
            </a:r>
          </a:p>
          <a:p>
            <a:pPr>
              <a:defRPr/>
            </a:pPr>
            <a:r>
              <a:rPr lang="en-CA" altLang="en-US" dirty="0"/>
              <a:t>Array declaration </a:t>
            </a:r>
            <a:r>
              <a:rPr lang="en-CA" altLang="en-US" dirty="0">
                <a:solidFill>
                  <a:srgbClr val="990099"/>
                </a:solidFill>
              </a:rPr>
              <a:t>[] </a:t>
            </a:r>
            <a:r>
              <a:rPr lang="en-CA" altLang="en-US" dirty="0"/>
              <a:t>(array’s and python lists do NOT always act the same)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0"/>
              </a:spcBef>
              <a:buFontTx/>
              <a:buNone/>
            </a:pPr>
            <a:r>
              <a:rPr lang="en-US" altLang="en-US" sz="1400" dirty="0" smtClean="0"/>
              <a:t>1-</a:t>
            </a:r>
            <a:fld id="{2DC6AFE2-68BB-44F2-BCFA-E714B3BD09FB}" type="slidenum">
              <a:rPr lang="en-US" altLang="en-US" sz="1400" smtClean="0"/>
              <a:pPr>
                <a:spcBef>
                  <a:spcPct val="0"/>
                </a:spcBef>
                <a:buFontTx/>
                <a:buNone/>
              </a:pPr>
              <a:t>23</a:t>
            </a:fld>
            <a:endParaRPr lang="en-US" altLang="en-US" sz="1400" dirty="0" smtClean="0"/>
          </a:p>
        </p:txBody>
      </p:sp>
      <p:sp>
        <p:nvSpPr>
          <p:cNvPr id="31747" name="Rectangle 2"/>
          <p:cNvSpPr>
            <a:spLocks noGrp="1" noChangeArrowheads="1"/>
          </p:cNvSpPr>
          <p:nvPr>
            <p:ph type="title"/>
          </p:nvPr>
        </p:nvSpPr>
        <p:spPr/>
        <p:txBody>
          <a:bodyPr/>
          <a:lstStyle/>
          <a:p>
            <a:r>
              <a:rPr lang="en-CA" altLang="en-US" dirty="0" smtClean="0"/>
              <a:t>Example: SocialNetwork Class </a:t>
            </a:r>
          </a:p>
        </p:txBody>
      </p:sp>
      <p:sp>
        <p:nvSpPr>
          <p:cNvPr id="23556" name="Rectangle 3">
            <a:extLst>
              <a:ext uri="{FF2B5EF4-FFF2-40B4-BE49-F238E27FC236}">
                <a16:creationId xmlns:a16="http://schemas.microsoft.com/office/drawing/2014/main" id="{D6E139D2-B816-4885-9E7A-AD19707EBA3C}"/>
              </a:ext>
            </a:extLst>
          </p:cNvPr>
          <p:cNvSpPr>
            <a:spLocks noGrp="1" noChangeArrowheads="1"/>
          </p:cNvSpPr>
          <p:nvPr>
            <p:ph type="body" idx="1"/>
          </p:nvPr>
        </p:nvSpPr>
        <p:spPr/>
        <p:txBody>
          <a:bodyPr/>
          <a:lstStyle/>
          <a:p>
            <a:pPr>
              <a:defRPr/>
            </a:pPr>
            <a:r>
              <a:rPr lang="en-CA" altLang="en-US" dirty="0">
                <a:solidFill>
                  <a:srgbClr val="3333FF"/>
                </a:solidFill>
              </a:rPr>
              <a:t>Constructors</a:t>
            </a:r>
            <a:r>
              <a:rPr lang="en-CA" altLang="en-US" dirty="0"/>
              <a:t>:</a:t>
            </a:r>
          </a:p>
          <a:p>
            <a:pPr lvl="1">
              <a:defRPr/>
            </a:pPr>
            <a:r>
              <a:rPr lang="en-CA" altLang="en-US" dirty="0"/>
              <a:t>One that creates an array of default size</a:t>
            </a:r>
          </a:p>
          <a:p>
            <a:pPr lvl="1">
              <a:defRPr/>
            </a:pPr>
            <a:r>
              <a:rPr lang="en-CA" altLang="en-US" dirty="0"/>
              <a:t>One that takes the size of the array as a parameter</a:t>
            </a:r>
          </a:p>
          <a:p>
            <a:pPr>
              <a:defRPr/>
            </a:pPr>
            <a:r>
              <a:rPr lang="en-CA" altLang="en-US" dirty="0"/>
              <a:t>What do we call it when there is more than one constructor?</a:t>
            </a:r>
          </a:p>
          <a:p>
            <a:pPr lvl="1">
              <a:defRPr/>
            </a:pPr>
            <a:r>
              <a:rPr lang="en-CA" altLang="en-US" sz="3200" b="1" i="1" dirty="0">
                <a:solidFill>
                  <a:srgbClr val="FF0000"/>
                </a:solidFill>
              </a:rPr>
              <a:t>overloading</a:t>
            </a:r>
          </a:p>
          <a:p>
            <a:pPr lvl="1">
              <a:defRPr/>
            </a:pPr>
            <a:r>
              <a:rPr lang="en-CA" altLang="en-US" sz="3200" b="1" i="1" dirty="0"/>
              <a:t>In Python we do this by setting defaults in the method</a:t>
            </a:r>
          </a:p>
          <a:p>
            <a:pPr marL="457200" lvl="1" indent="0">
              <a:buFontTx/>
              <a:buNone/>
              <a:defRPr/>
            </a:pPr>
            <a:endParaRPr lang="en-CA" altLang="en-US" sz="3200" b="1" i="1" dirty="0">
              <a:solidFill>
                <a:srgbClr val="FF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1"/>
          </p:nvPr>
        </p:nvSpPr>
        <p:spPr>
          <a:xfrm>
            <a:off x="250825" y="2852738"/>
            <a:ext cx="8424863" cy="3889375"/>
          </a:xfrm>
          <a:solidFill>
            <a:schemeClr val="bg1"/>
          </a:solidFill>
          <a:ln>
            <a:solidFill>
              <a:schemeClr val="tx1"/>
            </a:solidFill>
            <a:miter lim="800000"/>
            <a:headEnd/>
            <a:tailEnd/>
          </a:ln>
        </p:spPr>
        <p:txBody>
          <a:bodyPr/>
          <a:lstStyle/>
          <a:p>
            <a:pPr>
              <a:lnSpc>
                <a:spcPct val="80000"/>
              </a:lnSpc>
              <a:buFontTx/>
              <a:buNone/>
            </a:pPr>
            <a:r>
              <a:rPr lang="en-CA" altLang="en-US" sz="1500" dirty="0" smtClean="0"/>
              <a:t>Java:</a:t>
            </a:r>
          </a:p>
          <a:p>
            <a:pPr>
              <a:lnSpc>
                <a:spcPct val="80000"/>
              </a:lnSpc>
              <a:buFontTx/>
              <a:buNone/>
            </a:pPr>
            <a:r>
              <a:rPr lang="en-CA" altLang="en-US" sz="1500" dirty="0" smtClean="0"/>
              <a:t>/**</a:t>
            </a:r>
          </a:p>
          <a:p>
            <a:pPr>
              <a:lnSpc>
                <a:spcPct val="80000"/>
              </a:lnSpc>
              <a:buFontTx/>
              <a:buNone/>
            </a:pPr>
            <a:r>
              <a:rPr lang="en-CA" altLang="en-US" sz="1500" dirty="0" smtClean="0"/>
              <a:t>* Constructor creates Person array of default size</a:t>
            </a:r>
          </a:p>
          <a:p>
            <a:pPr>
              <a:lnSpc>
                <a:spcPct val="80000"/>
              </a:lnSpc>
              <a:buFontTx/>
              <a:buNone/>
            </a:pPr>
            <a:r>
              <a:rPr lang="en-CA" altLang="en-US" sz="1500" dirty="0" smtClean="0"/>
              <a:t>*/</a:t>
            </a:r>
          </a:p>
          <a:p>
            <a:pPr>
              <a:lnSpc>
                <a:spcPct val="80000"/>
              </a:lnSpc>
              <a:buFontTx/>
              <a:buNone/>
            </a:pPr>
            <a:r>
              <a:rPr lang="en-CA" altLang="en-US" sz="1500" dirty="0" smtClean="0"/>
              <a:t>public SocialNetwork () {</a:t>
            </a:r>
          </a:p>
          <a:p>
            <a:pPr>
              <a:lnSpc>
                <a:spcPct val="80000"/>
              </a:lnSpc>
              <a:buFontTx/>
              <a:buNone/>
            </a:pPr>
            <a:r>
              <a:rPr lang="en-CA" altLang="en-US" sz="1500" dirty="0" smtClean="0"/>
              <a:t>	friendList = new Person[DEFAULT_MAX_FRIENDS];</a:t>
            </a:r>
          </a:p>
          <a:p>
            <a:pPr>
              <a:lnSpc>
                <a:spcPct val="80000"/>
              </a:lnSpc>
              <a:buFontTx/>
              <a:buNone/>
            </a:pPr>
            <a:r>
              <a:rPr lang="en-CA" altLang="en-US" sz="1500" dirty="0" smtClean="0"/>
              <a:t>	numFriends = 0;</a:t>
            </a:r>
          </a:p>
          <a:p>
            <a:pPr>
              <a:lnSpc>
                <a:spcPct val="80000"/>
              </a:lnSpc>
              <a:buFontTx/>
              <a:buNone/>
            </a:pPr>
            <a:r>
              <a:rPr lang="en-CA" altLang="en-US" sz="1500" dirty="0" smtClean="0"/>
              <a:t>}</a:t>
            </a:r>
          </a:p>
          <a:p>
            <a:pPr>
              <a:lnSpc>
                <a:spcPct val="80000"/>
              </a:lnSpc>
              <a:buFontTx/>
              <a:buNone/>
            </a:pPr>
            <a:endParaRPr lang="en-CA" altLang="en-US" sz="1500" dirty="0" smtClean="0"/>
          </a:p>
          <a:p>
            <a:pPr>
              <a:lnSpc>
                <a:spcPct val="80000"/>
              </a:lnSpc>
              <a:buFontTx/>
              <a:buNone/>
            </a:pPr>
            <a:r>
              <a:rPr lang="en-CA" altLang="en-US" sz="1500" dirty="0" smtClean="0"/>
              <a:t>/**</a:t>
            </a:r>
          </a:p>
          <a:p>
            <a:pPr>
              <a:lnSpc>
                <a:spcPct val="80000"/>
              </a:lnSpc>
              <a:buFontTx/>
              <a:buNone/>
            </a:pPr>
            <a:r>
              <a:rPr lang="en-CA" altLang="en-US" sz="1500" dirty="0" smtClean="0"/>
              <a:t>* Constructor creates Person array of specified size</a:t>
            </a:r>
          </a:p>
          <a:p>
            <a:pPr>
              <a:lnSpc>
                <a:spcPct val="80000"/>
              </a:lnSpc>
              <a:buFontTx/>
              <a:buNone/>
            </a:pPr>
            <a:r>
              <a:rPr lang="en-CA" altLang="en-US" sz="1500" dirty="0" smtClean="0"/>
              <a:t>* @param max 	maximum size of array</a:t>
            </a:r>
          </a:p>
          <a:p>
            <a:pPr>
              <a:lnSpc>
                <a:spcPct val="80000"/>
              </a:lnSpc>
              <a:buFontTx/>
              <a:buNone/>
            </a:pPr>
            <a:r>
              <a:rPr lang="en-CA" altLang="en-US" sz="1500" dirty="0" smtClean="0"/>
              <a:t>*/</a:t>
            </a:r>
          </a:p>
          <a:p>
            <a:pPr>
              <a:lnSpc>
                <a:spcPct val="80000"/>
              </a:lnSpc>
              <a:buFontTx/>
              <a:buNone/>
            </a:pPr>
            <a:r>
              <a:rPr lang="en-CA" altLang="en-US" sz="1500" dirty="0" smtClean="0"/>
              <a:t>public SocialNetwork(int max) {</a:t>
            </a:r>
          </a:p>
          <a:p>
            <a:pPr>
              <a:lnSpc>
                <a:spcPct val="80000"/>
              </a:lnSpc>
              <a:buFontTx/>
              <a:buNone/>
            </a:pPr>
            <a:r>
              <a:rPr lang="en-CA" altLang="en-US" sz="1500" dirty="0" smtClean="0"/>
              <a:t>	friendList = new Person[max];</a:t>
            </a:r>
          </a:p>
          <a:p>
            <a:pPr>
              <a:lnSpc>
                <a:spcPct val="80000"/>
              </a:lnSpc>
              <a:buFontTx/>
              <a:buNone/>
            </a:pPr>
            <a:r>
              <a:rPr lang="en-CA" altLang="en-US" sz="1500" dirty="0" smtClean="0"/>
              <a:t>	numFriends = 0;</a:t>
            </a:r>
          </a:p>
          <a:p>
            <a:pPr>
              <a:lnSpc>
                <a:spcPct val="80000"/>
              </a:lnSpc>
              <a:buFontTx/>
              <a:buNone/>
            </a:pPr>
            <a:r>
              <a:rPr lang="en-CA" altLang="en-US" sz="1500" dirty="0" smtClean="0"/>
              <a:t>}</a:t>
            </a:r>
          </a:p>
          <a:p>
            <a:pPr>
              <a:lnSpc>
                <a:spcPct val="80000"/>
              </a:lnSpc>
              <a:buFontTx/>
              <a:buNone/>
            </a:pPr>
            <a:endParaRPr lang="en-CA" altLang="en-US" sz="1500" dirty="0" smtClean="0"/>
          </a:p>
        </p:txBody>
      </p:sp>
      <p:sp>
        <p:nvSpPr>
          <p:cNvPr id="6" name="Rectangle 1027">
            <a:extLst>
              <a:ext uri="{FF2B5EF4-FFF2-40B4-BE49-F238E27FC236}">
                <a16:creationId xmlns:a16="http://schemas.microsoft.com/office/drawing/2014/main" id="{832329E4-863D-41D6-AC08-4AD661113E81}"/>
              </a:ext>
            </a:extLst>
          </p:cNvPr>
          <p:cNvSpPr txBox="1">
            <a:spLocks noChangeArrowheads="1"/>
          </p:cNvSpPr>
          <p:nvPr/>
        </p:nvSpPr>
        <p:spPr bwMode="auto">
          <a:xfrm>
            <a:off x="250825" y="115888"/>
            <a:ext cx="7777163" cy="1690687"/>
          </a:xfrm>
          <a:prstGeom prst="rect">
            <a:avLst/>
          </a:prstGeom>
          <a:solidFill>
            <a:schemeClr val="bg1"/>
          </a:solidFill>
          <a:ln>
            <a:solidFill>
              <a:schemeClr val="tx1"/>
            </a:solid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800">
                <a:solidFill>
                  <a:schemeClr val="tx1"/>
                </a:solidFill>
                <a:latin typeface="+mn-lt"/>
              </a:defRPr>
            </a:lvl4pPr>
            <a:lvl5pPr marL="2057400" indent="-228600" algn="l" rtl="0" eaLnBrk="0" fontAlgn="base" hangingPunct="0">
              <a:spcBef>
                <a:spcPct val="20000"/>
              </a:spcBef>
              <a:spcAft>
                <a:spcPct val="0"/>
              </a:spcAft>
              <a:buChar char="•"/>
              <a:defRPr sz="2800">
                <a:solidFill>
                  <a:schemeClr val="tx1"/>
                </a:solidFill>
                <a:latin typeface="+mn-lt"/>
              </a:defRPr>
            </a:lvl5pPr>
            <a:lvl6pPr marL="2514600" indent="-228600" algn="l" rtl="0" fontAlgn="base">
              <a:spcBef>
                <a:spcPct val="20000"/>
              </a:spcBef>
              <a:spcAft>
                <a:spcPct val="0"/>
              </a:spcAft>
              <a:buChar char="•"/>
              <a:defRPr sz="2800">
                <a:solidFill>
                  <a:schemeClr val="tx1"/>
                </a:solidFill>
                <a:latin typeface="+mn-lt"/>
              </a:defRPr>
            </a:lvl6pPr>
            <a:lvl7pPr marL="2971800" indent="-228600" algn="l" rtl="0" fontAlgn="base">
              <a:spcBef>
                <a:spcPct val="20000"/>
              </a:spcBef>
              <a:spcAft>
                <a:spcPct val="0"/>
              </a:spcAft>
              <a:buChar char="•"/>
              <a:defRPr sz="2800">
                <a:solidFill>
                  <a:schemeClr val="tx1"/>
                </a:solidFill>
                <a:latin typeface="+mn-lt"/>
              </a:defRPr>
            </a:lvl7pPr>
            <a:lvl8pPr marL="3429000" indent="-228600" algn="l" rtl="0" fontAlgn="base">
              <a:spcBef>
                <a:spcPct val="20000"/>
              </a:spcBef>
              <a:spcAft>
                <a:spcPct val="0"/>
              </a:spcAft>
              <a:buChar char="•"/>
              <a:defRPr sz="2800">
                <a:solidFill>
                  <a:schemeClr val="tx1"/>
                </a:solidFill>
                <a:latin typeface="+mn-lt"/>
              </a:defRPr>
            </a:lvl8pPr>
            <a:lvl9pPr marL="3886200" indent="-228600" algn="l" rtl="0" fontAlgn="base">
              <a:spcBef>
                <a:spcPct val="20000"/>
              </a:spcBef>
              <a:spcAft>
                <a:spcPct val="0"/>
              </a:spcAft>
              <a:buChar char="•"/>
              <a:defRPr sz="2800">
                <a:solidFill>
                  <a:schemeClr val="tx1"/>
                </a:solidFill>
                <a:latin typeface="+mn-lt"/>
              </a:defRPr>
            </a:lvl9pPr>
          </a:lstStyle>
          <a:p>
            <a:pPr>
              <a:buFontTx/>
              <a:buNone/>
              <a:defRPr/>
            </a:pPr>
            <a:r>
              <a:rPr lang="en-CA" altLang="en-US" sz="1500" b="0" kern="0" dirty="0"/>
              <a:t>Python:</a:t>
            </a:r>
          </a:p>
          <a:p>
            <a:pPr>
              <a:buFontTx/>
              <a:buNone/>
              <a:defRPr/>
            </a:pPr>
            <a:r>
              <a:rPr lang="en-CA" altLang="en-US" sz="1500" b="0" kern="0" dirty="0"/>
              <a:t>from Person import Person</a:t>
            </a:r>
          </a:p>
          <a:p>
            <a:pPr>
              <a:buFontTx/>
              <a:buNone/>
              <a:defRPr/>
            </a:pPr>
            <a:r>
              <a:rPr lang="en-CA" altLang="en-US" sz="1500" b="0" kern="0" dirty="0"/>
              <a:t>class SocialNetwork:</a:t>
            </a:r>
          </a:p>
          <a:p>
            <a:pPr>
              <a:buFontTx/>
              <a:buNone/>
              <a:defRPr/>
            </a:pPr>
            <a:r>
              <a:rPr lang="en-CA" altLang="en-US" sz="1500" b="0" kern="0" dirty="0"/>
              <a:t>	def __init__(self,num=0):</a:t>
            </a:r>
          </a:p>
          <a:p>
            <a:pPr>
              <a:buFontTx/>
              <a:buNone/>
              <a:defRPr/>
            </a:pPr>
            <a:r>
              <a:rPr lang="en-CA" altLang="en-US" sz="1500" b="0" kern="0" dirty="0"/>
              <a:t>		self.friends =[]</a:t>
            </a:r>
          </a:p>
          <a:p>
            <a:pPr>
              <a:buFontTx/>
              <a:buNone/>
              <a:defRPr/>
            </a:pPr>
            <a:r>
              <a:rPr lang="en-CA" altLang="en-US" sz="1500" b="0" kern="0" dirty="0"/>
              <a:t>		self.numFriends =num	</a:t>
            </a:r>
          </a:p>
          <a:p>
            <a:pPr>
              <a:buFontTx/>
              <a:buNone/>
              <a:defRPr/>
            </a:pPr>
            <a:r>
              <a:rPr lang="en-CA" altLang="en-US" sz="1500" b="0" kern="0" dirty="0"/>
              <a:t>Notice how there is only one constructor for Python but it uses default values to allow for different uses of it.</a:t>
            </a:r>
          </a:p>
          <a:p>
            <a:pPr>
              <a:buFontTx/>
              <a:buNone/>
              <a:defRPr/>
            </a:pPr>
            <a:r>
              <a:rPr lang="en-CA" altLang="en-US" sz="1500" b="0" kern="0" dirty="0"/>
              <a:t>Also note than in Java arrays must </a:t>
            </a:r>
            <a:r>
              <a:rPr lang="en-CA" altLang="en-US" sz="1500" b="0" kern="0" dirty="0"/>
              <a:t>MUST</a:t>
            </a:r>
            <a:r>
              <a:rPr lang="en-CA" altLang="en-US" sz="1500" b="0" kern="0" dirty="0"/>
              <a:t> have an specified size;  lists can grow dynamically in Python.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0"/>
              </a:spcBef>
              <a:buFontTx/>
              <a:buNone/>
            </a:pPr>
            <a:r>
              <a:rPr lang="en-US" altLang="en-US" sz="1400" dirty="0" smtClean="0"/>
              <a:t>1-</a:t>
            </a:r>
            <a:fld id="{4F9514A2-12A1-4F44-994A-6A4E5132499B}" type="slidenum">
              <a:rPr lang="en-US" altLang="en-US" sz="1400" smtClean="0"/>
              <a:pPr>
                <a:spcBef>
                  <a:spcPct val="0"/>
                </a:spcBef>
                <a:buFontTx/>
                <a:buNone/>
              </a:pPr>
              <a:t>25</a:t>
            </a:fld>
            <a:endParaRPr lang="en-US" altLang="en-US" sz="1400" dirty="0" smtClean="0"/>
          </a:p>
        </p:txBody>
      </p:sp>
      <p:sp>
        <p:nvSpPr>
          <p:cNvPr id="33795" name="Rectangle 2"/>
          <p:cNvSpPr>
            <a:spLocks noGrp="1" noChangeArrowheads="1"/>
          </p:cNvSpPr>
          <p:nvPr>
            <p:ph type="title"/>
          </p:nvPr>
        </p:nvSpPr>
        <p:spPr/>
        <p:txBody>
          <a:bodyPr/>
          <a:lstStyle/>
          <a:p>
            <a:r>
              <a:rPr lang="en-US" altLang="en-US" dirty="0" smtClean="0"/>
              <a:t>Discussion</a:t>
            </a:r>
          </a:p>
        </p:txBody>
      </p:sp>
      <p:sp>
        <p:nvSpPr>
          <p:cNvPr id="25604" name="Rectangle 3">
            <a:extLst>
              <a:ext uri="{FF2B5EF4-FFF2-40B4-BE49-F238E27FC236}">
                <a16:creationId xmlns:a16="http://schemas.microsoft.com/office/drawing/2014/main" id="{6823BF4C-9558-4C0B-B678-D755D4C81741}"/>
              </a:ext>
            </a:extLst>
          </p:cNvPr>
          <p:cNvSpPr>
            <a:spLocks noGrp="1" noChangeArrowheads="1"/>
          </p:cNvSpPr>
          <p:nvPr>
            <p:ph type="body" idx="1"/>
          </p:nvPr>
        </p:nvSpPr>
        <p:spPr/>
        <p:txBody>
          <a:bodyPr/>
          <a:lstStyle/>
          <a:p>
            <a:pPr>
              <a:defRPr/>
            </a:pPr>
            <a:r>
              <a:rPr lang="en-US" altLang="en-US" dirty="0"/>
              <a:t>What is stored in the </a:t>
            </a:r>
            <a:r>
              <a:rPr lang="en-US" altLang="en-US" dirty="0">
                <a:solidFill>
                  <a:srgbClr val="CC3399"/>
                </a:solidFill>
              </a:rPr>
              <a:t>friendList</a:t>
            </a:r>
            <a:r>
              <a:rPr lang="en-US" altLang="en-US" dirty="0"/>
              <a:t> array after the following is executed?</a:t>
            </a:r>
            <a:br>
              <a:rPr lang="en-US" altLang="en-US" dirty="0"/>
            </a:br>
            <a:r>
              <a:rPr lang="en-US" altLang="en-US" dirty="0"/>
              <a:t/>
            </a:r>
            <a:br>
              <a:rPr lang="en-US" altLang="en-US" dirty="0"/>
            </a:br>
            <a:r>
              <a:rPr lang="en-CA" altLang="en-US" sz="2400" dirty="0">
                <a:solidFill>
                  <a:srgbClr val="CC3399"/>
                </a:solidFill>
              </a:rPr>
              <a:t>friendList = new Person[DEFAULT_MAX_FRIENDS];</a:t>
            </a:r>
          </a:p>
          <a:p>
            <a:pPr>
              <a:defRPr/>
            </a:pPr>
            <a:endParaRPr lang="en-CA" altLang="en-US" sz="2400" dirty="0">
              <a:solidFill>
                <a:srgbClr val="CC3399"/>
              </a:solidFill>
            </a:endParaRPr>
          </a:p>
          <a:p>
            <a:pPr>
              <a:defRPr/>
            </a:pPr>
            <a:r>
              <a:rPr lang="en-CA" altLang="en-US" sz="2400" dirty="0"/>
              <a:t>How does this differ from Python?</a:t>
            </a:r>
            <a:r>
              <a:rPr lang="en-US" altLang="en-US" sz="2400" dirty="0"/>
              <a:t> </a:t>
            </a:r>
          </a:p>
          <a:p>
            <a:pPr marL="0" indent="0">
              <a:buFontTx/>
              <a:buNone/>
              <a:defRPr/>
            </a:pPr>
            <a:r>
              <a:rPr lang="en-US" altLang="en-US" sz="2400" dirty="0">
                <a:solidFill>
                  <a:srgbClr val="CC3399"/>
                </a:solidFill>
              </a:rPr>
              <a:t>    self.friends </a:t>
            </a:r>
            <a:r>
              <a:rPr lang="en-US" altLang="en-US" sz="2400" dirty="0" smtClean="0">
                <a:solidFill>
                  <a:srgbClr val="CC3399"/>
                </a:solidFill>
              </a:rPr>
              <a:t>= []</a:t>
            </a:r>
            <a:endParaRPr lang="en-CA" altLang="en-US" sz="2400" dirty="0">
              <a:solidFill>
                <a:srgbClr val="CC3399"/>
              </a:solidFill>
            </a:endParaRPr>
          </a:p>
          <a:p>
            <a:pPr>
              <a:defRPr/>
            </a:pPr>
            <a:endParaRPr lang="en-CA" altLang="en-US" sz="2400" dirty="0">
              <a:solidFill>
                <a:srgbClr val="CC3399"/>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0"/>
              </a:spcBef>
              <a:buFontTx/>
              <a:buNone/>
            </a:pPr>
            <a:r>
              <a:rPr lang="en-US" altLang="en-US" sz="1400" dirty="0" smtClean="0"/>
              <a:t>1-</a:t>
            </a:r>
            <a:fld id="{E2D2E1A8-6D18-44E5-9CF2-3A3A7B24ABCF}" type="slidenum">
              <a:rPr lang="en-US" altLang="en-US" sz="1400" smtClean="0"/>
              <a:pPr>
                <a:spcBef>
                  <a:spcPct val="0"/>
                </a:spcBef>
                <a:buFontTx/>
                <a:buNone/>
              </a:pPr>
              <a:t>26</a:t>
            </a:fld>
            <a:endParaRPr lang="en-US" altLang="en-US" sz="1400" dirty="0" smtClean="0"/>
          </a:p>
        </p:txBody>
      </p:sp>
      <p:sp>
        <p:nvSpPr>
          <p:cNvPr id="34819" name="Rectangle 2"/>
          <p:cNvSpPr>
            <a:spLocks noGrp="1" noChangeArrowheads="1"/>
          </p:cNvSpPr>
          <p:nvPr>
            <p:ph type="title"/>
          </p:nvPr>
        </p:nvSpPr>
        <p:spPr/>
        <p:txBody>
          <a:bodyPr/>
          <a:lstStyle/>
          <a:p>
            <a:r>
              <a:rPr lang="en-US" altLang="en-US" dirty="0" smtClean="0"/>
              <a:t>Example: SocialNetwork Object </a:t>
            </a:r>
          </a:p>
        </p:txBody>
      </p:sp>
      <p:sp>
        <p:nvSpPr>
          <p:cNvPr id="34820" name="Rectangle 3"/>
          <p:cNvSpPr>
            <a:spLocks noGrp="1" noChangeArrowheads="1"/>
          </p:cNvSpPr>
          <p:nvPr>
            <p:ph type="body" idx="1"/>
          </p:nvPr>
        </p:nvSpPr>
        <p:spPr>
          <a:xfrm>
            <a:off x="685800" y="1219200"/>
            <a:ext cx="8001000" cy="4876800"/>
          </a:xfrm>
        </p:spPr>
        <p:txBody>
          <a:bodyPr/>
          <a:lstStyle/>
          <a:p>
            <a:pPr>
              <a:buFontTx/>
              <a:buNone/>
            </a:pPr>
            <a:r>
              <a:rPr lang="en-US" altLang="en-US" sz="2800" dirty="0" smtClean="0">
                <a:solidFill>
                  <a:srgbClr val="CC3399"/>
                </a:solidFill>
              </a:rPr>
              <a:t>contacts = new SocialNetwork(5);</a:t>
            </a:r>
          </a:p>
          <a:p>
            <a:pPr>
              <a:buFontTx/>
              <a:buNone/>
            </a:pPr>
            <a:r>
              <a:rPr lang="en-US" altLang="en-US" sz="2400" dirty="0" smtClean="0">
                <a:solidFill>
                  <a:srgbClr val="FF0000"/>
                </a:solidFill>
              </a:rPr>
              <a:t>		</a:t>
            </a:r>
            <a:endParaRPr lang="en-US" altLang="en-US" sz="1800" dirty="0" smtClean="0">
              <a:solidFill>
                <a:srgbClr val="FF0000"/>
              </a:solidFill>
            </a:endParaRPr>
          </a:p>
        </p:txBody>
      </p:sp>
      <p:sp>
        <p:nvSpPr>
          <p:cNvPr id="34821" name="Rectangle 4"/>
          <p:cNvSpPr>
            <a:spLocks noChangeArrowheads="1"/>
          </p:cNvSpPr>
          <p:nvPr/>
        </p:nvSpPr>
        <p:spPr bwMode="auto">
          <a:xfrm>
            <a:off x="468313" y="2924175"/>
            <a:ext cx="1079500" cy="360363"/>
          </a:xfrm>
          <a:prstGeom prst="rect">
            <a:avLst/>
          </a:prstGeom>
          <a:solidFill>
            <a:srgbClr val="CC33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eaLnBrk="1" hangingPunct="1">
              <a:spcBef>
                <a:spcPct val="0"/>
              </a:spcBef>
              <a:buFontTx/>
              <a:buNone/>
            </a:pPr>
            <a:endParaRPr lang="en-CA" altLang="en-US" sz="2000" dirty="0">
              <a:solidFill>
                <a:srgbClr val="CC3399"/>
              </a:solidFill>
            </a:endParaRPr>
          </a:p>
        </p:txBody>
      </p:sp>
      <p:sp>
        <p:nvSpPr>
          <p:cNvPr id="253962" name="Line 10"/>
          <p:cNvSpPr>
            <a:spLocks noChangeShapeType="1"/>
          </p:cNvSpPr>
          <p:nvPr/>
        </p:nvSpPr>
        <p:spPr bwMode="auto">
          <a:xfrm>
            <a:off x="1042988" y="3141663"/>
            <a:ext cx="1079500" cy="358775"/>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dirty="0"/>
          </a:p>
        </p:txBody>
      </p:sp>
      <p:sp>
        <p:nvSpPr>
          <p:cNvPr id="34823" name="Text Box 11"/>
          <p:cNvSpPr txBox="1">
            <a:spLocks noChangeArrowheads="1"/>
          </p:cNvSpPr>
          <p:nvPr/>
        </p:nvSpPr>
        <p:spPr bwMode="auto">
          <a:xfrm flipV="1">
            <a:off x="900113" y="5516563"/>
            <a:ext cx="7315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eaLnBrk="1" hangingPunct="1">
              <a:spcBef>
                <a:spcPct val="0"/>
              </a:spcBef>
              <a:buFontTx/>
              <a:buNone/>
            </a:pPr>
            <a:r>
              <a:rPr lang="en-US" altLang="en-US" sz="2800" b="0" dirty="0"/>
              <a:t> </a:t>
            </a:r>
          </a:p>
        </p:txBody>
      </p:sp>
      <p:sp>
        <p:nvSpPr>
          <p:cNvPr id="34824" name="Text Box 16"/>
          <p:cNvSpPr txBox="1">
            <a:spLocks noChangeArrowheads="1"/>
          </p:cNvSpPr>
          <p:nvPr/>
        </p:nvSpPr>
        <p:spPr bwMode="auto">
          <a:xfrm>
            <a:off x="990600" y="4608513"/>
            <a:ext cx="1295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eaLnBrk="1" hangingPunct="1">
              <a:spcBef>
                <a:spcPct val="0"/>
              </a:spcBef>
              <a:buFontTx/>
              <a:buNone/>
            </a:pPr>
            <a:endParaRPr lang="en-CA" altLang="en-US" sz="1800" b="0" dirty="0"/>
          </a:p>
        </p:txBody>
      </p:sp>
      <p:sp>
        <p:nvSpPr>
          <p:cNvPr id="34825" name="Text Box 17"/>
          <p:cNvSpPr txBox="1">
            <a:spLocks noChangeArrowheads="1"/>
          </p:cNvSpPr>
          <p:nvPr/>
        </p:nvSpPr>
        <p:spPr bwMode="auto">
          <a:xfrm>
            <a:off x="323850" y="2420938"/>
            <a:ext cx="1450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eaLnBrk="1" hangingPunct="1">
              <a:spcBef>
                <a:spcPct val="0"/>
              </a:spcBef>
              <a:buFontTx/>
              <a:buNone/>
            </a:pPr>
            <a:r>
              <a:rPr lang="en-US" altLang="en-US" sz="2000" dirty="0">
                <a:solidFill>
                  <a:srgbClr val="CC3399"/>
                </a:solidFill>
              </a:rPr>
              <a:t>contacts</a:t>
            </a:r>
          </a:p>
        </p:txBody>
      </p:sp>
      <p:sp>
        <p:nvSpPr>
          <p:cNvPr id="34826" name="Text Box 20"/>
          <p:cNvSpPr txBox="1">
            <a:spLocks noChangeArrowheads="1"/>
          </p:cNvSpPr>
          <p:nvPr/>
        </p:nvSpPr>
        <p:spPr bwMode="auto">
          <a:xfrm>
            <a:off x="2771775" y="36449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CC3399"/>
                </a:solidFill>
              </a:rPr>
              <a:t>friendList</a:t>
            </a:r>
          </a:p>
        </p:txBody>
      </p:sp>
      <p:sp>
        <p:nvSpPr>
          <p:cNvPr id="34827" name="Text Box 21"/>
          <p:cNvSpPr txBox="1">
            <a:spLocks noChangeArrowheads="1"/>
          </p:cNvSpPr>
          <p:nvPr/>
        </p:nvSpPr>
        <p:spPr bwMode="auto">
          <a:xfrm>
            <a:off x="2700338" y="2708275"/>
            <a:ext cx="16049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CC3399"/>
                </a:solidFill>
              </a:rPr>
              <a:t>numFriends</a:t>
            </a:r>
          </a:p>
        </p:txBody>
      </p:sp>
      <p:sp>
        <p:nvSpPr>
          <p:cNvPr id="34828" name="Text Box 22"/>
          <p:cNvSpPr txBox="1">
            <a:spLocks noChangeArrowheads="1"/>
          </p:cNvSpPr>
          <p:nvPr/>
        </p:nvSpPr>
        <p:spPr bwMode="auto">
          <a:xfrm>
            <a:off x="2916238" y="4076700"/>
            <a:ext cx="914400" cy="434975"/>
          </a:xfrm>
          <a:prstGeom prst="rect">
            <a:avLst/>
          </a:prstGeom>
          <a:solidFill>
            <a:srgbClr val="CCECFF"/>
          </a:solidFill>
          <a:ln w="38100">
            <a:solidFill>
              <a:schemeClr val="tx1"/>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eaLnBrk="1" hangingPunct="1">
              <a:spcBef>
                <a:spcPct val="0"/>
              </a:spcBef>
              <a:buFontTx/>
              <a:buNone/>
            </a:pPr>
            <a:endParaRPr lang="en-CA" altLang="en-US" sz="2000" dirty="0"/>
          </a:p>
        </p:txBody>
      </p:sp>
      <p:sp>
        <p:nvSpPr>
          <p:cNvPr id="34829" name="Rectangle 23"/>
          <p:cNvSpPr>
            <a:spLocks noChangeArrowheads="1"/>
          </p:cNvSpPr>
          <p:nvPr/>
        </p:nvSpPr>
        <p:spPr bwMode="auto">
          <a:xfrm>
            <a:off x="2916238" y="3140075"/>
            <a:ext cx="914400" cy="434975"/>
          </a:xfrm>
          <a:prstGeom prst="rect">
            <a:avLst/>
          </a:prstGeom>
          <a:solidFill>
            <a:srgbClr val="CCECFF"/>
          </a:solidFill>
          <a:ln w="38100">
            <a:solidFill>
              <a:schemeClr val="tx1"/>
            </a:solidFill>
            <a:miter lim="800000"/>
            <a:headEnd/>
            <a:tailEnd/>
          </a:ln>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eaLnBrk="1" hangingPunct="1">
              <a:spcBef>
                <a:spcPct val="0"/>
              </a:spcBef>
              <a:buFontTx/>
              <a:buNone/>
            </a:pPr>
            <a:r>
              <a:rPr lang="en-CA" altLang="en-US" sz="2000" dirty="0"/>
              <a:t>0</a:t>
            </a:r>
          </a:p>
        </p:txBody>
      </p:sp>
      <p:sp>
        <p:nvSpPr>
          <p:cNvPr id="253978" name="Line 26"/>
          <p:cNvSpPr>
            <a:spLocks noChangeShapeType="1"/>
          </p:cNvSpPr>
          <p:nvPr/>
        </p:nvSpPr>
        <p:spPr bwMode="auto">
          <a:xfrm flipV="1">
            <a:off x="3419475" y="3716338"/>
            <a:ext cx="1008063" cy="576262"/>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dirty="0"/>
          </a:p>
        </p:txBody>
      </p:sp>
      <p:sp>
        <p:nvSpPr>
          <p:cNvPr id="34831" name="Rectangle 28"/>
          <p:cNvSpPr>
            <a:spLocks noChangeArrowheads="1"/>
          </p:cNvSpPr>
          <p:nvPr/>
        </p:nvSpPr>
        <p:spPr bwMode="auto">
          <a:xfrm>
            <a:off x="4500563" y="3429000"/>
            <a:ext cx="576262"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eaLnBrk="1" hangingPunct="1">
              <a:spcBef>
                <a:spcPct val="0"/>
              </a:spcBef>
              <a:buFontTx/>
              <a:buNone/>
            </a:pPr>
            <a:endParaRPr lang="en-CA" altLang="en-US" sz="1400" b="0" dirty="0"/>
          </a:p>
        </p:txBody>
      </p:sp>
      <p:sp>
        <p:nvSpPr>
          <p:cNvPr id="34832" name="Oval 29"/>
          <p:cNvSpPr>
            <a:spLocks noChangeArrowheads="1"/>
          </p:cNvSpPr>
          <p:nvPr/>
        </p:nvSpPr>
        <p:spPr bwMode="auto">
          <a:xfrm>
            <a:off x="2124075" y="2205038"/>
            <a:ext cx="6408738" cy="287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eaLnBrk="1" hangingPunct="1">
              <a:spcBef>
                <a:spcPct val="0"/>
              </a:spcBef>
              <a:buFontTx/>
              <a:buNone/>
            </a:pPr>
            <a:endParaRPr lang="en-US" altLang="en-US" sz="2000" dirty="0"/>
          </a:p>
        </p:txBody>
      </p:sp>
      <p:sp>
        <p:nvSpPr>
          <p:cNvPr id="34833" name="Rectangle 30"/>
          <p:cNvSpPr>
            <a:spLocks noChangeArrowheads="1"/>
          </p:cNvSpPr>
          <p:nvPr/>
        </p:nvSpPr>
        <p:spPr bwMode="auto">
          <a:xfrm>
            <a:off x="5076825" y="3429000"/>
            <a:ext cx="576263"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eaLnBrk="1" hangingPunct="1">
              <a:spcBef>
                <a:spcPct val="0"/>
              </a:spcBef>
              <a:buFontTx/>
              <a:buNone/>
            </a:pPr>
            <a:endParaRPr lang="en-CA" altLang="en-US" sz="1400" b="0" dirty="0"/>
          </a:p>
        </p:txBody>
      </p:sp>
      <p:sp>
        <p:nvSpPr>
          <p:cNvPr id="34834" name="Rectangle 31"/>
          <p:cNvSpPr>
            <a:spLocks noChangeArrowheads="1"/>
          </p:cNvSpPr>
          <p:nvPr/>
        </p:nvSpPr>
        <p:spPr bwMode="auto">
          <a:xfrm>
            <a:off x="5651500" y="3429000"/>
            <a:ext cx="576263"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eaLnBrk="1" hangingPunct="1">
              <a:spcBef>
                <a:spcPct val="0"/>
              </a:spcBef>
              <a:buFontTx/>
              <a:buNone/>
            </a:pPr>
            <a:endParaRPr lang="en-CA" altLang="en-US" sz="1400" b="0" dirty="0"/>
          </a:p>
        </p:txBody>
      </p:sp>
      <p:sp>
        <p:nvSpPr>
          <p:cNvPr id="34835" name="Rectangle 32"/>
          <p:cNvSpPr>
            <a:spLocks noChangeArrowheads="1"/>
          </p:cNvSpPr>
          <p:nvPr/>
        </p:nvSpPr>
        <p:spPr bwMode="auto">
          <a:xfrm>
            <a:off x="6227763" y="3429000"/>
            <a:ext cx="576262"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eaLnBrk="1" hangingPunct="1">
              <a:spcBef>
                <a:spcPct val="0"/>
              </a:spcBef>
              <a:buFontTx/>
              <a:buNone/>
            </a:pPr>
            <a:endParaRPr lang="en-CA" altLang="en-US" sz="1400" b="0" dirty="0"/>
          </a:p>
        </p:txBody>
      </p:sp>
      <p:sp>
        <p:nvSpPr>
          <p:cNvPr id="34836" name="Rectangle 33"/>
          <p:cNvSpPr>
            <a:spLocks noChangeArrowheads="1"/>
          </p:cNvSpPr>
          <p:nvPr/>
        </p:nvSpPr>
        <p:spPr bwMode="auto">
          <a:xfrm>
            <a:off x="6804025" y="3429000"/>
            <a:ext cx="576263"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eaLnBrk="1" hangingPunct="1">
              <a:spcBef>
                <a:spcPct val="0"/>
              </a:spcBef>
              <a:buFontTx/>
              <a:buNone/>
            </a:pPr>
            <a:endParaRPr lang="en-CA" altLang="en-US" sz="1400" b="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500"/>
                                  </p:stCondLst>
                                  <p:childTnLst>
                                    <p:set>
                                      <p:cBhvr>
                                        <p:cTn id="6" dur="1" fill="hold">
                                          <p:stCondLst>
                                            <p:cond delay="0"/>
                                          </p:stCondLst>
                                        </p:cTn>
                                        <p:tgtEl>
                                          <p:spTgt spid="253962"/>
                                        </p:tgtEl>
                                        <p:attrNameLst>
                                          <p:attrName>style.visibility</p:attrName>
                                        </p:attrNameLst>
                                      </p:cBhvr>
                                      <p:to>
                                        <p:strVal val="visible"/>
                                      </p:to>
                                    </p:set>
                                    <p:animEffect transition="in" filter="wipe(left)">
                                      <p:cBhvr>
                                        <p:cTn id="7" dur="500"/>
                                        <p:tgtEl>
                                          <p:spTgt spid="253962"/>
                                        </p:tgtEl>
                                      </p:cBhvr>
                                    </p:animEffect>
                                  </p:childTnLst>
                                </p:cTn>
                              </p:par>
                            </p:childTnLst>
                          </p:cTn>
                        </p:par>
                        <p:par>
                          <p:cTn id="8" fill="hold" nodeType="afterGroup">
                            <p:stCondLst>
                              <p:cond delay="1000"/>
                            </p:stCondLst>
                            <p:childTnLst>
                              <p:par>
                                <p:cTn id="9" presetID="22" presetClass="entr" presetSubtype="8" fill="hold" nodeType="afterEffect">
                                  <p:stCondLst>
                                    <p:cond delay="500"/>
                                  </p:stCondLst>
                                  <p:childTnLst>
                                    <p:set>
                                      <p:cBhvr>
                                        <p:cTn id="10" dur="1" fill="hold">
                                          <p:stCondLst>
                                            <p:cond delay="0"/>
                                          </p:stCondLst>
                                        </p:cTn>
                                        <p:tgtEl>
                                          <p:spTgt spid="253978"/>
                                        </p:tgtEl>
                                        <p:attrNameLst>
                                          <p:attrName>style.visibility</p:attrName>
                                        </p:attrNameLst>
                                      </p:cBhvr>
                                      <p:to>
                                        <p:strVal val="visible"/>
                                      </p:to>
                                    </p:set>
                                    <p:animEffect transition="in" filter="wipe(left)">
                                      <p:cBhvr>
                                        <p:cTn id="11" dur="500"/>
                                        <p:tgtEl>
                                          <p:spTgt spid="253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0"/>
              </a:spcBef>
              <a:buFontTx/>
              <a:buNone/>
            </a:pPr>
            <a:r>
              <a:rPr lang="en-US" altLang="en-US" sz="1400" dirty="0" smtClean="0"/>
              <a:t>1-</a:t>
            </a:r>
            <a:fld id="{1E06121F-F6DF-4616-8A44-625EF1A38C4C}" type="slidenum">
              <a:rPr lang="en-US" altLang="en-US" sz="1400" smtClean="0"/>
              <a:pPr>
                <a:spcBef>
                  <a:spcPct val="0"/>
                </a:spcBef>
                <a:buFontTx/>
                <a:buNone/>
              </a:pPr>
              <a:t>27</a:t>
            </a:fld>
            <a:endParaRPr lang="en-US" altLang="en-US" sz="1400" dirty="0" smtClean="0"/>
          </a:p>
        </p:txBody>
      </p:sp>
      <p:sp>
        <p:nvSpPr>
          <p:cNvPr id="35843" name="Rectangle 2"/>
          <p:cNvSpPr>
            <a:spLocks noGrp="1" noChangeArrowheads="1"/>
          </p:cNvSpPr>
          <p:nvPr>
            <p:ph type="title"/>
          </p:nvPr>
        </p:nvSpPr>
        <p:spPr/>
        <p:txBody>
          <a:bodyPr/>
          <a:lstStyle/>
          <a:p>
            <a:r>
              <a:rPr lang="en-CA" altLang="en-US" dirty="0" smtClean="0"/>
              <a:t>Example: SocialNetwork Class</a:t>
            </a:r>
          </a:p>
        </p:txBody>
      </p:sp>
      <p:sp>
        <p:nvSpPr>
          <p:cNvPr id="35844" name="Rectangle 3"/>
          <p:cNvSpPr>
            <a:spLocks noGrp="1" noChangeArrowheads="1"/>
          </p:cNvSpPr>
          <p:nvPr>
            <p:ph type="body" idx="1"/>
          </p:nvPr>
        </p:nvSpPr>
        <p:spPr>
          <a:xfrm>
            <a:off x="468313" y="1371600"/>
            <a:ext cx="8135937" cy="4724400"/>
          </a:xfrm>
        </p:spPr>
        <p:txBody>
          <a:bodyPr/>
          <a:lstStyle/>
          <a:p>
            <a:r>
              <a:rPr lang="en-CA" altLang="en-US" dirty="0" smtClean="0">
                <a:solidFill>
                  <a:srgbClr val="3333FF"/>
                </a:solidFill>
              </a:rPr>
              <a:t>Instance methods</a:t>
            </a:r>
            <a:r>
              <a:rPr lang="en-CA" altLang="en-US" dirty="0" smtClean="0"/>
              <a:t>: let's start with methods to</a:t>
            </a:r>
          </a:p>
          <a:p>
            <a:pPr lvl="1"/>
            <a:r>
              <a:rPr lang="en-CA" altLang="en-US" dirty="0" smtClean="0"/>
              <a:t>add a person to the list</a:t>
            </a:r>
          </a:p>
          <a:p>
            <a:pPr lvl="1"/>
            <a:r>
              <a:rPr lang="en-CA" altLang="en-US" dirty="0" smtClean="0"/>
              <a:t>remove a specified person from the list</a:t>
            </a:r>
          </a:p>
          <a:p>
            <a:pPr lvl="1"/>
            <a:r>
              <a:rPr lang="en-CA" altLang="en-US" dirty="0" smtClean="0"/>
              <a:t>clear the list, i.e. remove all persons</a:t>
            </a:r>
          </a:p>
          <a:p>
            <a:pPr lvl="1"/>
            <a:r>
              <a:rPr lang="en-CA" altLang="en-US" dirty="0" smtClean="0"/>
              <a:t>return how many persons are in the list</a:t>
            </a:r>
          </a:p>
          <a:p>
            <a:pPr lvl="1"/>
            <a:r>
              <a:rPr lang="en-CA" altLang="en-US" dirty="0" smtClean="0">
                <a:solidFill>
                  <a:srgbClr val="990099"/>
                </a:solidFill>
              </a:rPr>
              <a:t>toString</a:t>
            </a:r>
          </a:p>
          <a:p>
            <a:r>
              <a:rPr lang="en-CA" altLang="en-US" i="1" dirty="0" smtClean="0"/>
              <a:t>(we will add other methods later)</a:t>
            </a:r>
          </a:p>
          <a:p>
            <a:pPr lvl="1"/>
            <a:endParaRPr lang="en-CA" altLang="en-US" i="1"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body" idx="1"/>
          </p:nvPr>
        </p:nvSpPr>
        <p:spPr>
          <a:xfrm>
            <a:off x="593725" y="1744663"/>
            <a:ext cx="6642100" cy="4492625"/>
          </a:xfrm>
          <a:solidFill>
            <a:schemeClr val="bg1"/>
          </a:solidFill>
          <a:ln>
            <a:solidFill>
              <a:schemeClr val="tx1"/>
            </a:solidFill>
            <a:miter lim="800000"/>
            <a:headEnd/>
            <a:tailEnd/>
          </a:ln>
        </p:spPr>
        <p:txBody>
          <a:bodyPr/>
          <a:lstStyle/>
          <a:p>
            <a:pPr>
              <a:lnSpc>
                <a:spcPct val="80000"/>
              </a:lnSpc>
              <a:buFontTx/>
              <a:buNone/>
            </a:pPr>
            <a:r>
              <a:rPr lang="en-CA" altLang="en-US" sz="1400" dirty="0" smtClean="0"/>
              <a:t>Java: </a:t>
            </a:r>
          </a:p>
          <a:p>
            <a:pPr>
              <a:lnSpc>
                <a:spcPct val="80000"/>
              </a:lnSpc>
              <a:buFontTx/>
              <a:buNone/>
            </a:pPr>
            <a:r>
              <a:rPr lang="en-CA" altLang="en-US" sz="1400" dirty="0" smtClean="0"/>
              <a:t>/**</a:t>
            </a:r>
          </a:p>
          <a:p>
            <a:pPr>
              <a:lnSpc>
                <a:spcPct val="80000"/>
              </a:lnSpc>
              <a:buFontTx/>
              <a:buNone/>
            </a:pPr>
            <a:r>
              <a:rPr lang="en-CA" altLang="en-US" sz="1400" dirty="0" smtClean="0"/>
              <a:t>* add method adds a person to the list</a:t>
            </a:r>
          </a:p>
          <a:p>
            <a:pPr>
              <a:lnSpc>
                <a:spcPct val="80000"/>
              </a:lnSpc>
              <a:buFontTx/>
              <a:buNone/>
            </a:pPr>
            <a:r>
              <a:rPr lang="en-CA" altLang="en-US" sz="1400" dirty="0" smtClean="0"/>
              <a:t>* @param firstName</a:t>
            </a:r>
          </a:p>
          <a:p>
            <a:pPr>
              <a:lnSpc>
                <a:spcPct val="80000"/>
              </a:lnSpc>
              <a:buFontTx/>
              <a:buNone/>
            </a:pPr>
            <a:r>
              <a:rPr lang="en-CA" altLang="en-US" sz="1400" dirty="0" smtClean="0"/>
              <a:t>* @param lastName</a:t>
            </a:r>
          </a:p>
          <a:p>
            <a:pPr>
              <a:lnSpc>
                <a:spcPct val="80000"/>
              </a:lnSpc>
              <a:buFontTx/>
              <a:buNone/>
            </a:pPr>
            <a:r>
              <a:rPr lang="en-CA" altLang="en-US" sz="1400" dirty="0" smtClean="0"/>
              <a:t>* @param email</a:t>
            </a:r>
          </a:p>
          <a:p>
            <a:pPr>
              <a:lnSpc>
                <a:spcPct val="80000"/>
              </a:lnSpc>
              <a:buFontTx/>
              <a:buNone/>
            </a:pPr>
            <a:r>
              <a:rPr lang="en-CA" altLang="en-US" sz="1400" dirty="0" smtClean="0"/>
              <a:t>*/</a:t>
            </a:r>
          </a:p>
          <a:p>
            <a:pPr>
              <a:lnSpc>
                <a:spcPct val="80000"/>
              </a:lnSpc>
              <a:buFontTx/>
              <a:buNone/>
            </a:pPr>
            <a:r>
              <a:rPr lang="en-CA" altLang="en-US" sz="1400" dirty="0" smtClean="0"/>
              <a:t>public void add (Person friend) {</a:t>
            </a:r>
            <a:br>
              <a:rPr lang="en-CA" altLang="en-US" sz="1400" dirty="0" smtClean="0"/>
            </a:br>
            <a:r>
              <a:rPr lang="en-CA" altLang="en-US" sz="1400" dirty="0" smtClean="0"/>
              <a:t>					</a:t>
            </a:r>
          </a:p>
          <a:p>
            <a:pPr>
              <a:lnSpc>
                <a:spcPct val="80000"/>
              </a:lnSpc>
              <a:buFontTx/>
              <a:buNone/>
            </a:pPr>
            <a:r>
              <a:rPr lang="en-CA" altLang="en-US" sz="1400" dirty="0" smtClean="0"/>
              <a:t>	// add it to the array of friends  // </a:t>
            </a:r>
            <a:r>
              <a:rPr lang="en-CA" altLang="en-US" sz="1400" dirty="0" smtClean="0">
                <a:solidFill>
                  <a:srgbClr val="FF0000"/>
                </a:solidFill>
              </a:rPr>
              <a:t>but,</a:t>
            </a:r>
            <a:r>
              <a:rPr lang="en-CA" altLang="en-US" sz="1400" dirty="0" smtClean="0"/>
              <a:t> </a:t>
            </a:r>
            <a:r>
              <a:rPr lang="en-CA" altLang="en-US" sz="1400" dirty="0" smtClean="0">
                <a:solidFill>
                  <a:srgbClr val="FF0000"/>
                </a:solidFill>
              </a:rPr>
              <a:t>what if array is not big enough?</a:t>
            </a:r>
          </a:p>
          <a:p>
            <a:pPr>
              <a:lnSpc>
                <a:spcPct val="80000"/>
              </a:lnSpc>
              <a:buFontTx/>
              <a:buNone/>
            </a:pPr>
            <a:r>
              <a:rPr lang="en-CA" altLang="en-US" sz="1400" dirty="0" smtClean="0"/>
              <a:t>		                                  // </a:t>
            </a:r>
            <a:r>
              <a:rPr lang="en-CA" altLang="en-US" sz="1400" dirty="0" smtClean="0">
                <a:solidFill>
                  <a:srgbClr val="FF0000"/>
                </a:solidFill>
              </a:rPr>
              <a:t>double its capacity automatically</a:t>
            </a:r>
          </a:p>
          <a:p>
            <a:pPr>
              <a:lnSpc>
                <a:spcPct val="80000"/>
              </a:lnSpc>
              <a:buFontTx/>
              <a:buNone/>
            </a:pPr>
            <a:endParaRPr lang="en-CA" altLang="en-US" sz="1400" dirty="0" smtClean="0">
              <a:solidFill>
                <a:srgbClr val="FF0000"/>
              </a:solidFill>
            </a:endParaRPr>
          </a:p>
          <a:p>
            <a:pPr>
              <a:lnSpc>
                <a:spcPct val="80000"/>
              </a:lnSpc>
              <a:buFontTx/>
              <a:buNone/>
            </a:pPr>
            <a:r>
              <a:rPr lang="en-CA" altLang="en-US" sz="1400" dirty="0" smtClean="0"/>
              <a:t>	if (numFriends == friendList.length)</a:t>
            </a:r>
          </a:p>
          <a:p>
            <a:pPr>
              <a:lnSpc>
                <a:spcPct val="80000"/>
              </a:lnSpc>
              <a:buFontTx/>
              <a:buNone/>
            </a:pPr>
            <a:r>
              <a:rPr lang="en-CA" altLang="en-US" sz="1400" dirty="0" smtClean="0"/>
              <a:t>		</a:t>
            </a:r>
            <a:r>
              <a:rPr lang="en-CA" altLang="en-US" sz="1400" dirty="0" smtClean="0">
                <a:solidFill>
                  <a:srgbClr val="FF0000"/>
                </a:solidFill>
              </a:rPr>
              <a:t>expandCapacity()</a:t>
            </a:r>
            <a:r>
              <a:rPr lang="en-CA" altLang="en-US" sz="1400" dirty="0" smtClean="0"/>
              <a:t>;</a:t>
            </a:r>
          </a:p>
          <a:p>
            <a:pPr>
              <a:lnSpc>
                <a:spcPct val="80000"/>
              </a:lnSpc>
              <a:buFontTx/>
              <a:buNone/>
            </a:pPr>
            <a:endParaRPr lang="en-CA" altLang="en-US" sz="1400" dirty="0" smtClean="0"/>
          </a:p>
          <a:p>
            <a:pPr>
              <a:lnSpc>
                <a:spcPct val="80000"/>
              </a:lnSpc>
              <a:buFontTx/>
              <a:buNone/>
            </a:pPr>
            <a:r>
              <a:rPr lang="en-CA" altLang="en-US" sz="1400" dirty="0" smtClean="0"/>
              <a:t>	// add reference to friend at </a:t>
            </a:r>
            <a:r>
              <a:rPr lang="en-CA" altLang="en-US" sz="1400" dirty="0" smtClean="0">
                <a:solidFill>
                  <a:srgbClr val="3333FF"/>
                </a:solidFill>
              </a:rPr>
              <a:t>first free spot in array</a:t>
            </a:r>
          </a:p>
          <a:p>
            <a:pPr>
              <a:lnSpc>
                <a:spcPct val="80000"/>
              </a:lnSpc>
              <a:buFontTx/>
              <a:buNone/>
            </a:pPr>
            <a:r>
              <a:rPr lang="en-CA" altLang="en-US" sz="1400" dirty="0" smtClean="0"/>
              <a:t>	</a:t>
            </a:r>
          </a:p>
          <a:p>
            <a:pPr>
              <a:lnSpc>
                <a:spcPct val="80000"/>
              </a:lnSpc>
              <a:buFontTx/>
              <a:buNone/>
            </a:pPr>
            <a:r>
              <a:rPr lang="en-CA" altLang="en-US" sz="1400" dirty="0" smtClean="0"/>
              <a:t>	friendList [</a:t>
            </a:r>
            <a:r>
              <a:rPr lang="en-CA" altLang="en-US" sz="1400" dirty="0" smtClean="0">
                <a:solidFill>
                  <a:srgbClr val="3333FF"/>
                </a:solidFill>
              </a:rPr>
              <a:t>numFriends</a:t>
            </a:r>
            <a:r>
              <a:rPr lang="en-CA" altLang="en-US" sz="1400" dirty="0" smtClean="0"/>
              <a:t>] = friend;</a:t>
            </a:r>
          </a:p>
          <a:p>
            <a:pPr>
              <a:lnSpc>
                <a:spcPct val="80000"/>
              </a:lnSpc>
              <a:buFontTx/>
              <a:buNone/>
            </a:pPr>
            <a:r>
              <a:rPr lang="en-CA" altLang="en-US" sz="1400" dirty="0" smtClean="0"/>
              <a:t>	numFriends++;		</a:t>
            </a:r>
          </a:p>
          <a:p>
            <a:pPr>
              <a:lnSpc>
                <a:spcPct val="80000"/>
              </a:lnSpc>
              <a:buFontTx/>
              <a:buNone/>
            </a:pPr>
            <a:r>
              <a:rPr lang="en-CA" altLang="en-US" sz="1400" dirty="0" smtClean="0"/>
              <a:t>}</a:t>
            </a:r>
          </a:p>
        </p:txBody>
      </p:sp>
      <p:sp>
        <p:nvSpPr>
          <p:cNvPr id="36867" name="TextBox 1"/>
          <p:cNvSpPr txBox="1">
            <a:spLocks noChangeArrowheads="1"/>
          </p:cNvSpPr>
          <p:nvPr/>
        </p:nvSpPr>
        <p:spPr bwMode="auto">
          <a:xfrm>
            <a:off x="593725" y="404813"/>
            <a:ext cx="2673350" cy="1016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eaLnBrk="1" hangingPunct="1">
              <a:spcBef>
                <a:spcPct val="0"/>
              </a:spcBef>
              <a:buFontTx/>
              <a:buNone/>
            </a:pPr>
            <a:r>
              <a:rPr lang="en-CA" altLang="en-US" sz="1200" b="0" dirty="0">
                <a:ea typeface="ＭＳ Ｐゴシック" panose="020B0600070205080204" pitchFamily="34" charset="-128"/>
              </a:rPr>
              <a:t>Python:</a:t>
            </a:r>
          </a:p>
          <a:p>
            <a:pPr eaLnBrk="1" hangingPunct="1">
              <a:spcBef>
                <a:spcPct val="0"/>
              </a:spcBef>
              <a:buFontTx/>
              <a:buNone/>
            </a:pPr>
            <a:r>
              <a:rPr lang="en-CA" altLang="en-US" sz="1200" b="0" dirty="0">
                <a:ea typeface="ＭＳ Ｐゴシック" panose="020B0600070205080204" pitchFamily="34" charset="-128"/>
              </a:rPr>
              <a:t>def add(aFriend):</a:t>
            </a:r>
            <a:br>
              <a:rPr lang="en-CA" altLang="en-US" sz="1200" b="0" dirty="0">
                <a:ea typeface="ＭＳ Ｐゴシック" panose="020B0600070205080204" pitchFamily="34" charset="-128"/>
              </a:rPr>
            </a:br>
            <a:r>
              <a:rPr lang="en-CA" altLang="en-US" sz="1200" b="0" dirty="0">
                <a:ea typeface="ＭＳ Ｐゴシック" panose="020B0600070205080204" pitchFamily="34" charset="-128"/>
              </a:rPr>
              <a:t>    self.friends.append(aFriend)</a:t>
            </a:r>
          </a:p>
          <a:p>
            <a:pPr eaLnBrk="1" hangingPunct="1">
              <a:spcBef>
                <a:spcPct val="0"/>
              </a:spcBef>
              <a:buFontTx/>
              <a:buNone/>
            </a:pPr>
            <a:r>
              <a:rPr lang="en-CA" altLang="en-US" sz="1200" b="0" dirty="0">
                <a:ea typeface="ＭＳ Ｐゴシック" panose="020B0600070205080204" pitchFamily="34" charset="-128"/>
              </a:rPr>
              <a:t>    self.numFriends = len(self.friends)</a:t>
            </a:r>
            <a:br>
              <a:rPr lang="en-CA" altLang="en-US" sz="1200" b="0" dirty="0">
                <a:ea typeface="ＭＳ Ｐゴシック" panose="020B0600070205080204" pitchFamily="34" charset="-128"/>
              </a:rPr>
            </a:br>
            <a:endParaRPr lang="en-US" altLang="en-US" sz="1200" b="0" dirty="0"/>
          </a:p>
        </p:txBody>
      </p:sp>
      <p:sp>
        <p:nvSpPr>
          <p:cNvPr id="36868" name="Text Box 5"/>
          <p:cNvSpPr txBox="1">
            <a:spLocks noChangeArrowheads="1"/>
          </p:cNvSpPr>
          <p:nvPr/>
        </p:nvSpPr>
        <p:spPr bwMode="auto">
          <a:xfrm>
            <a:off x="4211638" y="476250"/>
            <a:ext cx="1978025" cy="461963"/>
          </a:xfrm>
          <a:prstGeom prst="rect">
            <a:avLst/>
          </a:prstGeom>
          <a:solidFill>
            <a:schemeClr val="bg1"/>
          </a:solidFill>
          <a:ln w="38100">
            <a:solidFill>
              <a:schemeClr val="tx1"/>
            </a:solidFill>
            <a:miter lim="800000"/>
            <a:headEnd/>
            <a:tailEnd/>
          </a:ln>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eaLnBrk="1" hangingPunct="1">
              <a:spcBef>
                <a:spcPct val="0"/>
              </a:spcBef>
              <a:buFontTx/>
              <a:buNone/>
            </a:pPr>
            <a:r>
              <a:rPr lang="en-CA" altLang="en-US" sz="2400" dirty="0">
                <a:solidFill>
                  <a:srgbClr val="3333FF"/>
                </a:solidFill>
              </a:rPr>
              <a:t>Add method</a:t>
            </a:r>
            <a:endParaRPr lang="en-CA" alt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0"/>
              </a:spcBef>
              <a:buFontTx/>
              <a:buNone/>
            </a:pPr>
            <a:r>
              <a:rPr lang="en-US" altLang="en-US" sz="1400" dirty="0" smtClean="0"/>
              <a:t>1-</a:t>
            </a:r>
            <a:fld id="{FA0A2870-361C-4C0F-9738-D3EBFC71AA52}" type="slidenum">
              <a:rPr lang="en-US" altLang="en-US" sz="1400" smtClean="0"/>
              <a:pPr>
                <a:spcBef>
                  <a:spcPct val="0"/>
                </a:spcBef>
                <a:buFontTx/>
                <a:buNone/>
              </a:pPr>
              <a:t>29</a:t>
            </a:fld>
            <a:endParaRPr lang="en-US" altLang="en-US" sz="1400" dirty="0" smtClean="0"/>
          </a:p>
        </p:txBody>
      </p:sp>
      <p:sp>
        <p:nvSpPr>
          <p:cNvPr id="38915" name="Rectangle 2"/>
          <p:cNvSpPr>
            <a:spLocks noGrp="1" noChangeArrowheads="1"/>
          </p:cNvSpPr>
          <p:nvPr>
            <p:ph type="title"/>
          </p:nvPr>
        </p:nvSpPr>
        <p:spPr/>
        <p:txBody>
          <a:bodyPr/>
          <a:lstStyle/>
          <a:p>
            <a:r>
              <a:rPr lang="en-US" altLang="en-US" dirty="0" smtClean="0"/>
              <a:t>Example: SocialNetwork Object </a:t>
            </a:r>
          </a:p>
        </p:txBody>
      </p:sp>
      <p:sp>
        <p:nvSpPr>
          <p:cNvPr id="38916" name="Rectangle 3"/>
          <p:cNvSpPr>
            <a:spLocks noGrp="1" noChangeArrowheads="1"/>
          </p:cNvSpPr>
          <p:nvPr>
            <p:ph type="body" idx="1"/>
          </p:nvPr>
        </p:nvSpPr>
        <p:spPr>
          <a:xfrm>
            <a:off x="685800" y="1219200"/>
            <a:ext cx="8001000" cy="4876800"/>
          </a:xfrm>
        </p:spPr>
        <p:txBody>
          <a:bodyPr/>
          <a:lstStyle/>
          <a:p>
            <a:pPr>
              <a:buFontTx/>
              <a:buNone/>
            </a:pPr>
            <a:r>
              <a:rPr lang="en-US" altLang="en-US" sz="2800" dirty="0" smtClean="0">
                <a:solidFill>
                  <a:srgbClr val="CC3399"/>
                </a:solidFill>
              </a:rPr>
              <a:t>contacts = new SocialNetwork(5);</a:t>
            </a:r>
          </a:p>
          <a:p>
            <a:pPr>
              <a:buFontTx/>
              <a:buNone/>
            </a:pPr>
            <a:r>
              <a:rPr lang="en-US" altLang="en-US" sz="2400" dirty="0" smtClean="0"/>
              <a:t>After 3 friends are added it will look like this:</a:t>
            </a:r>
          </a:p>
          <a:p>
            <a:pPr>
              <a:buFontTx/>
              <a:buNone/>
            </a:pPr>
            <a:r>
              <a:rPr lang="en-US" altLang="en-US" sz="2400" dirty="0" smtClean="0">
                <a:solidFill>
                  <a:srgbClr val="FF0000"/>
                </a:solidFill>
              </a:rPr>
              <a:t>		</a:t>
            </a:r>
            <a:endParaRPr lang="en-US" altLang="en-US" sz="1800" dirty="0" smtClean="0">
              <a:solidFill>
                <a:srgbClr val="FF0000"/>
              </a:solidFill>
            </a:endParaRPr>
          </a:p>
        </p:txBody>
      </p:sp>
      <p:sp>
        <p:nvSpPr>
          <p:cNvPr id="38917" name="Rectangle 4"/>
          <p:cNvSpPr>
            <a:spLocks noChangeArrowheads="1"/>
          </p:cNvSpPr>
          <p:nvPr/>
        </p:nvSpPr>
        <p:spPr bwMode="auto">
          <a:xfrm>
            <a:off x="468313" y="2924175"/>
            <a:ext cx="1079500" cy="360363"/>
          </a:xfrm>
          <a:prstGeom prst="rect">
            <a:avLst/>
          </a:prstGeom>
          <a:solidFill>
            <a:srgbClr val="CC33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eaLnBrk="1" hangingPunct="1">
              <a:spcBef>
                <a:spcPct val="0"/>
              </a:spcBef>
              <a:buFontTx/>
              <a:buNone/>
            </a:pPr>
            <a:endParaRPr lang="en-CA" altLang="en-US" sz="2000" dirty="0">
              <a:solidFill>
                <a:srgbClr val="CC3399"/>
              </a:solidFill>
            </a:endParaRPr>
          </a:p>
        </p:txBody>
      </p:sp>
      <p:sp>
        <p:nvSpPr>
          <p:cNvPr id="257029" name="Line 5"/>
          <p:cNvSpPr>
            <a:spLocks noChangeShapeType="1"/>
          </p:cNvSpPr>
          <p:nvPr/>
        </p:nvSpPr>
        <p:spPr bwMode="auto">
          <a:xfrm>
            <a:off x="1042988" y="3141663"/>
            <a:ext cx="1079500" cy="358775"/>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dirty="0"/>
          </a:p>
        </p:txBody>
      </p:sp>
      <p:sp>
        <p:nvSpPr>
          <p:cNvPr id="38919" name="Text Box 6"/>
          <p:cNvSpPr txBox="1">
            <a:spLocks noChangeArrowheads="1"/>
          </p:cNvSpPr>
          <p:nvPr/>
        </p:nvSpPr>
        <p:spPr bwMode="auto">
          <a:xfrm flipV="1">
            <a:off x="900113" y="5516563"/>
            <a:ext cx="7315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eaLnBrk="1" hangingPunct="1">
              <a:spcBef>
                <a:spcPct val="0"/>
              </a:spcBef>
              <a:buFontTx/>
              <a:buNone/>
            </a:pPr>
            <a:r>
              <a:rPr lang="en-US" altLang="en-US" sz="2800" b="0" dirty="0"/>
              <a:t> </a:t>
            </a:r>
          </a:p>
        </p:txBody>
      </p:sp>
      <p:sp>
        <p:nvSpPr>
          <p:cNvPr id="38920" name="Text Box 7"/>
          <p:cNvSpPr txBox="1">
            <a:spLocks noChangeArrowheads="1"/>
          </p:cNvSpPr>
          <p:nvPr/>
        </p:nvSpPr>
        <p:spPr bwMode="auto">
          <a:xfrm>
            <a:off x="990600" y="4608513"/>
            <a:ext cx="1295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eaLnBrk="1" hangingPunct="1">
              <a:spcBef>
                <a:spcPct val="0"/>
              </a:spcBef>
              <a:buFontTx/>
              <a:buNone/>
            </a:pPr>
            <a:endParaRPr lang="en-CA" altLang="en-US" sz="1800" b="0" dirty="0"/>
          </a:p>
        </p:txBody>
      </p:sp>
      <p:sp>
        <p:nvSpPr>
          <p:cNvPr id="38921" name="Text Box 8"/>
          <p:cNvSpPr txBox="1">
            <a:spLocks noChangeArrowheads="1"/>
          </p:cNvSpPr>
          <p:nvPr/>
        </p:nvSpPr>
        <p:spPr bwMode="auto">
          <a:xfrm>
            <a:off x="323850" y="2420938"/>
            <a:ext cx="1450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eaLnBrk="1" hangingPunct="1">
              <a:spcBef>
                <a:spcPct val="0"/>
              </a:spcBef>
              <a:buFontTx/>
              <a:buNone/>
            </a:pPr>
            <a:r>
              <a:rPr lang="en-US" altLang="en-US" sz="2000" dirty="0">
                <a:solidFill>
                  <a:srgbClr val="CC3399"/>
                </a:solidFill>
              </a:rPr>
              <a:t>contacts</a:t>
            </a:r>
          </a:p>
        </p:txBody>
      </p:sp>
      <p:sp>
        <p:nvSpPr>
          <p:cNvPr id="38922" name="Text Box 9"/>
          <p:cNvSpPr txBox="1">
            <a:spLocks noChangeArrowheads="1"/>
          </p:cNvSpPr>
          <p:nvPr/>
        </p:nvSpPr>
        <p:spPr bwMode="auto">
          <a:xfrm>
            <a:off x="2771775" y="36449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CC3399"/>
                </a:solidFill>
              </a:rPr>
              <a:t>friendList</a:t>
            </a:r>
          </a:p>
        </p:txBody>
      </p:sp>
      <p:sp>
        <p:nvSpPr>
          <p:cNvPr id="38923" name="Text Box 10"/>
          <p:cNvSpPr txBox="1">
            <a:spLocks noChangeArrowheads="1"/>
          </p:cNvSpPr>
          <p:nvPr/>
        </p:nvSpPr>
        <p:spPr bwMode="auto">
          <a:xfrm>
            <a:off x="2700338" y="2708275"/>
            <a:ext cx="16049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CC3399"/>
                </a:solidFill>
              </a:rPr>
              <a:t>numFriends</a:t>
            </a:r>
          </a:p>
        </p:txBody>
      </p:sp>
      <p:sp>
        <p:nvSpPr>
          <p:cNvPr id="38924" name="Text Box 11"/>
          <p:cNvSpPr txBox="1">
            <a:spLocks noChangeArrowheads="1"/>
          </p:cNvSpPr>
          <p:nvPr/>
        </p:nvSpPr>
        <p:spPr bwMode="auto">
          <a:xfrm>
            <a:off x="2916238" y="4076700"/>
            <a:ext cx="914400" cy="434975"/>
          </a:xfrm>
          <a:prstGeom prst="rect">
            <a:avLst/>
          </a:prstGeom>
          <a:solidFill>
            <a:srgbClr val="CCECFF"/>
          </a:solidFill>
          <a:ln w="38100">
            <a:solidFill>
              <a:schemeClr val="tx1"/>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eaLnBrk="1" hangingPunct="1">
              <a:spcBef>
                <a:spcPct val="0"/>
              </a:spcBef>
              <a:buFontTx/>
              <a:buNone/>
            </a:pPr>
            <a:endParaRPr lang="en-CA" altLang="en-US" sz="2000" dirty="0"/>
          </a:p>
        </p:txBody>
      </p:sp>
      <p:sp>
        <p:nvSpPr>
          <p:cNvPr id="38925" name="Rectangle 12"/>
          <p:cNvSpPr>
            <a:spLocks noChangeArrowheads="1"/>
          </p:cNvSpPr>
          <p:nvPr/>
        </p:nvSpPr>
        <p:spPr bwMode="auto">
          <a:xfrm>
            <a:off x="2916238" y="3140075"/>
            <a:ext cx="914400" cy="434975"/>
          </a:xfrm>
          <a:prstGeom prst="rect">
            <a:avLst/>
          </a:prstGeom>
          <a:solidFill>
            <a:srgbClr val="CCECFF"/>
          </a:solidFill>
          <a:ln w="38100">
            <a:solidFill>
              <a:schemeClr val="tx1"/>
            </a:solidFill>
            <a:miter lim="800000"/>
            <a:headEnd/>
            <a:tailEnd/>
          </a:ln>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eaLnBrk="1" hangingPunct="1">
              <a:spcBef>
                <a:spcPct val="0"/>
              </a:spcBef>
              <a:buFontTx/>
              <a:buNone/>
            </a:pPr>
            <a:r>
              <a:rPr lang="en-CA" altLang="en-US" sz="2000" dirty="0"/>
              <a:t>3</a:t>
            </a:r>
          </a:p>
        </p:txBody>
      </p:sp>
      <p:sp>
        <p:nvSpPr>
          <p:cNvPr id="257037" name="Line 13"/>
          <p:cNvSpPr>
            <a:spLocks noChangeShapeType="1"/>
          </p:cNvSpPr>
          <p:nvPr/>
        </p:nvSpPr>
        <p:spPr bwMode="auto">
          <a:xfrm flipV="1">
            <a:off x="3419475" y="3716338"/>
            <a:ext cx="1008063" cy="576262"/>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dirty="0"/>
          </a:p>
        </p:txBody>
      </p:sp>
      <p:sp>
        <p:nvSpPr>
          <p:cNvPr id="38927" name="Rectangle 14"/>
          <p:cNvSpPr>
            <a:spLocks noChangeArrowheads="1"/>
          </p:cNvSpPr>
          <p:nvPr/>
        </p:nvSpPr>
        <p:spPr bwMode="auto">
          <a:xfrm>
            <a:off x="4500563" y="3429000"/>
            <a:ext cx="576262"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eaLnBrk="1" hangingPunct="1">
              <a:spcBef>
                <a:spcPct val="0"/>
              </a:spcBef>
              <a:buFontTx/>
              <a:buNone/>
            </a:pPr>
            <a:endParaRPr lang="en-CA" altLang="en-US" sz="1400" b="0" dirty="0"/>
          </a:p>
        </p:txBody>
      </p:sp>
      <p:sp>
        <p:nvSpPr>
          <p:cNvPr id="38928" name="Oval 15"/>
          <p:cNvSpPr>
            <a:spLocks noChangeArrowheads="1"/>
          </p:cNvSpPr>
          <p:nvPr/>
        </p:nvSpPr>
        <p:spPr bwMode="auto">
          <a:xfrm>
            <a:off x="2124075" y="2205038"/>
            <a:ext cx="6408738" cy="287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eaLnBrk="1" hangingPunct="1">
              <a:spcBef>
                <a:spcPct val="0"/>
              </a:spcBef>
              <a:buFontTx/>
              <a:buNone/>
            </a:pPr>
            <a:endParaRPr lang="en-US" altLang="en-US" sz="2000" dirty="0"/>
          </a:p>
        </p:txBody>
      </p:sp>
      <p:sp>
        <p:nvSpPr>
          <p:cNvPr id="38929" name="Rectangle 16"/>
          <p:cNvSpPr>
            <a:spLocks noChangeArrowheads="1"/>
          </p:cNvSpPr>
          <p:nvPr/>
        </p:nvSpPr>
        <p:spPr bwMode="auto">
          <a:xfrm>
            <a:off x="5076825" y="3429000"/>
            <a:ext cx="576263"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eaLnBrk="1" hangingPunct="1">
              <a:spcBef>
                <a:spcPct val="0"/>
              </a:spcBef>
              <a:buFontTx/>
              <a:buNone/>
            </a:pPr>
            <a:endParaRPr lang="en-CA" altLang="en-US" sz="1400" b="0" dirty="0"/>
          </a:p>
        </p:txBody>
      </p:sp>
      <p:sp>
        <p:nvSpPr>
          <p:cNvPr id="38930" name="Rectangle 17"/>
          <p:cNvSpPr>
            <a:spLocks noChangeArrowheads="1"/>
          </p:cNvSpPr>
          <p:nvPr/>
        </p:nvSpPr>
        <p:spPr bwMode="auto">
          <a:xfrm>
            <a:off x="5651500" y="3429000"/>
            <a:ext cx="576263"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eaLnBrk="1" hangingPunct="1">
              <a:spcBef>
                <a:spcPct val="0"/>
              </a:spcBef>
              <a:buFontTx/>
              <a:buNone/>
            </a:pPr>
            <a:endParaRPr lang="en-CA" altLang="en-US" sz="1400" b="0" dirty="0"/>
          </a:p>
        </p:txBody>
      </p:sp>
      <p:sp>
        <p:nvSpPr>
          <p:cNvPr id="38931" name="Rectangle 18"/>
          <p:cNvSpPr>
            <a:spLocks noChangeArrowheads="1"/>
          </p:cNvSpPr>
          <p:nvPr/>
        </p:nvSpPr>
        <p:spPr bwMode="auto">
          <a:xfrm>
            <a:off x="6227763" y="3429000"/>
            <a:ext cx="576262"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eaLnBrk="1" hangingPunct="1">
              <a:spcBef>
                <a:spcPct val="0"/>
              </a:spcBef>
              <a:buFontTx/>
              <a:buNone/>
            </a:pPr>
            <a:endParaRPr lang="en-CA" altLang="en-US" sz="1400" b="0" dirty="0"/>
          </a:p>
        </p:txBody>
      </p:sp>
      <p:sp>
        <p:nvSpPr>
          <p:cNvPr id="38932" name="Rectangle 19"/>
          <p:cNvSpPr>
            <a:spLocks noChangeArrowheads="1"/>
          </p:cNvSpPr>
          <p:nvPr/>
        </p:nvSpPr>
        <p:spPr bwMode="auto">
          <a:xfrm>
            <a:off x="6804025" y="3429000"/>
            <a:ext cx="576263"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eaLnBrk="1" hangingPunct="1">
              <a:spcBef>
                <a:spcPct val="0"/>
              </a:spcBef>
              <a:buFontTx/>
              <a:buNone/>
            </a:pPr>
            <a:endParaRPr lang="en-CA" altLang="en-US" sz="1400" b="0" dirty="0"/>
          </a:p>
        </p:txBody>
      </p:sp>
      <p:sp>
        <p:nvSpPr>
          <p:cNvPr id="38933" name="Oval 20"/>
          <p:cNvSpPr>
            <a:spLocks noChangeArrowheads="1"/>
          </p:cNvSpPr>
          <p:nvPr/>
        </p:nvSpPr>
        <p:spPr bwMode="auto">
          <a:xfrm>
            <a:off x="4356100" y="4149725"/>
            <a:ext cx="720725" cy="460375"/>
          </a:xfrm>
          <a:prstGeom prst="ellipse">
            <a:avLst/>
          </a:prstGeom>
          <a:solidFill>
            <a:srgbClr val="99FF66"/>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eaLnBrk="1" hangingPunct="1">
              <a:spcBef>
                <a:spcPct val="0"/>
              </a:spcBef>
              <a:buFontTx/>
              <a:buNone/>
            </a:pPr>
            <a:r>
              <a:rPr lang="en-CA" altLang="en-US" sz="1200" b="0" dirty="0"/>
              <a:t>P1</a:t>
            </a:r>
          </a:p>
        </p:txBody>
      </p:sp>
      <p:sp>
        <p:nvSpPr>
          <p:cNvPr id="257047" name="Line 23"/>
          <p:cNvSpPr>
            <a:spLocks noChangeShapeType="1"/>
          </p:cNvSpPr>
          <p:nvPr/>
        </p:nvSpPr>
        <p:spPr bwMode="auto">
          <a:xfrm flipH="1">
            <a:off x="4787900" y="3716338"/>
            <a:ext cx="0" cy="433387"/>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dirty="0"/>
          </a:p>
        </p:txBody>
      </p:sp>
      <p:sp>
        <p:nvSpPr>
          <p:cNvPr id="257048" name="Line 24"/>
          <p:cNvSpPr>
            <a:spLocks noChangeShapeType="1"/>
          </p:cNvSpPr>
          <p:nvPr/>
        </p:nvSpPr>
        <p:spPr bwMode="auto">
          <a:xfrm>
            <a:off x="5410200" y="3733800"/>
            <a:ext cx="152400" cy="3810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dirty="0"/>
          </a:p>
        </p:txBody>
      </p:sp>
      <p:sp>
        <p:nvSpPr>
          <p:cNvPr id="38936" name="Text Box 25"/>
          <p:cNvSpPr txBox="1">
            <a:spLocks noChangeArrowheads="1"/>
          </p:cNvSpPr>
          <p:nvPr/>
        </p:nvSpPr>
        <p:spPr bwMode="auto">
          <a:xfrm>
            <a:off x="4419600" y="4572000"/>
            <a:ext cx="3105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eaLnBrk="1" hangingPunct="1">
              <a:spcBef>
                <a:spcPct val="0"/>
              </a:spcBef>
              <a:buFontTx/>
              <a:buNone/>
            </a:pPr>
            <a:r>
              <a:rPr lang="en-CA" altLang="en-US" sz="2000" dirty="0"/>
              <a:t>3 </a:t>
            </a:r>
            <a:r>
              <a:rPr lang="en-CA" altLang="en-US" sz="2000" dirty="0">
                <a:solidFill>
                  <a:srgbClr val="CC3399"/>
                </a:solidFill>
              </a:rPr>
              <a:t>Person </a:t>
            </a:r>
            <a:r>
              <a:rPr lang="en-CA" altLang="en-US" sz="2000" dirty="0"/>
              <a:t>objects</a:t>
            </a:r>
          </a:p>
        </p:txBody>
      </p:sp>
      <p:sp>
        <p:nvSpPr>
          <p:cNvPr id="257051" name="Line 27"/>
          <p:cNvSpPr>
            <a:spLocks noChangeShapeType="1"/>
          </p:cNvSpPr>
          <p:nvPr/>
        </p:nvSpPr>
        <p:spPr bwMode="auto">
          <a:xfrm>
            <a:off x="5943600" y="3733800"/>
            <a:ext cx="304800" cy="3810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dirty="0"/>
          </a:p>
        </p:txBody>
      </p:sp>
      <p:sp>
        <p:nvSpPr>
          <p:cNvPr id="38938" name="Oval 30"/>
          <p:cNvSpPr>
            <a:spLocks noChangeArrowheads="1"/>
          </p:cNvSpPr>
          <p:nvPr/>
        </p:nvSpPr>
        <p:spPr bwMode="auto">
          <a:xfrm>
            <a:off x="5181600" y="4114800"/>
            <a:ext cx="720725" cy="495300"/>
          </a:xfrm>
          <a:prstGeom prst="ellipse">
            <a:avLst/>
          </a:prstGeom>
          <a:solidFill>
            <a:srgbClr val="99FF66"/>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eaLnBrk="1" hangingPunct="1">
              <a:spcBef>
                <a:spcPct val="0"/>
              </a:spcBef>
              <a:buFontTx/>
              <a:buNone/>
            </a:pPr>
            <a:r>
              <a:rPr lang="en-CA" altLang="en-US" sz="1200" b="0" dirty="0"/>
              <a:t>P2</a:t>
            </a:r>
          </a:p>
        </p:txBody>
      </p:sp>
      <p:sp>
        <p:nvSpPr>
          <p:cNvPr id="38939" name="Oval 31"/>
          <p:cNvSpPr>
            <a:spLocks noChangeArrowheads="1"/>
          </p:cNvSpPr>
          <p:nvPr/>
        </p:nvSpPr>
        <p:spPr bwMode="auto">
          <a:xfrm>
            <a:off x="5943600" y="4114800"/>
            <a:ext cx="720725" cy="495300"/>
          </a:xfrm>
          <a:prstGeom prst="ellipse">
            <a:avLst/>
          </a:prstGeom>
          <a:solidFill>
            <a:srgbClr val="99FF66"/>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eaLnBrk="1" hangingPunct="1">
              <a:spcBef>
                <a:spcPct val="0"/>
              </a:spcBef>
              <a:buFontTx/>
              <a:buNone/>
            </a:pPr>
            <a:r>
              <a:rPr lang="en-CA" altLang="en-US" sz="1200" b="0" dirty="0"/>
              <a:t>P3</a:t>
            </a:r>
          </a:p>
        </p:txBody>
      </p:sp>
      <p:sp>
        <p:nvSpPr>
          <p:cNvPr id="38940" name="Text Box 32"/>
          <p:cNvSpPr txBox="1">
            <a:spLocks noChangeArrowheads="1"/>
          </p:cNvSpPr>
          <p:nvPr/>
        </p:nvSpPr>
        <p:spPr bwMode="auto">
          <a:xfrm>
            <a:off x="974725" y="5421313"/>
            <a:ext cx="73437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eaLnBrk="1" hangingPunct="1">
              <a:spcBef>
                <a:spcPct val="0"/>
              </a:spcBef>
              <a:buFontTx/>
              <a:buNone/>
            </a:pPr>
            <a:r>
              <a:rPr lang="en-US" altLang="en-US" sz="2000" dirty="0">
                <a:solidFill>
                  <a:schemeClr val="tx2"/>
                </a:solidFill>
              </a:rPr>
              <a:t>Note that numFriends also acts as the index of the first free</a:t>
            </a:r>
          </a:p>
          <a:p>
            <a:pPr eaLnBrk="1" hangingPunct="1">
              <a:spcBef>
                <a:spcPct val="0"/>
              </a:spcBef>
              <a:buFontTx/>
              <a:buNone/>
            </a:pPr>
            <a:r>
              <a:rPr lang="en-US" altLang="en-US" sz="2000" dirty="0">
                <a:solidFill>
                  <a:schemeClr val="tx2"/>
                </a:solidFill>
              </a:rPr>
              <a:t>spot in the array!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500"/>
                                  </p:stCondLst>
                                  <p:childTnLst>
                                    <p:set>
                                      <p:cBhvr>
                                        <p:cTn id="6" dur="1" fill="hold">
                                          <p:stCondLst>
                                            <p:cond delay="0"/>
                                          </p:stCondLst>
                                        </p:cTn>
                                        <p:tgtEl>
                                          <p:spTgt spid="257029"/>
                                        </p:tgtEl>
                                        <p:attrNameLst>
                                          <p:attrName>style.visibility</p:attrName>
                                        </p:attrNameLst>
                                      </p:cBhvr>
                                      <p:to>
                                        <p:strVal val="visible"/>
                                      </p:to>
                                    </p:set>
                                    <p:animEffect transition="in" filter="wipe(left)">
                                      <p:cBhvr>
                                        <p:cTn id="7" dur="500"/>
                                        <p:tgtEl>
                                          <p:spTgt spid="257029"/>
                                        </p:tgtEl>
                                      </p:cBhvr>
                                    </p:animEffect>
                                  </p:childTnLst>
                                </p:cTn>
                              </p:par>
                            </p:childTnLst>
                          </p:cTn>
                        </p:par>
                        <p:par>
                          <p:cTn id="8" fill="hold" nodeType="afterGroup">
                            <p:stCondLst>
                              <p:cond delay="1000"/>
                            </p:stCondLst>
                            <p:childTnLst>
                              <p:par>
                                <p:cTn id="9" presetID="22" presetClass="entr" presetSubtype="8" fill="hold" nodeType="afterEffect">
                                  <p:stCondLst>
                                    <p:cond delay="500"/>
                                  </p:stCondLst>
                                  <p:childTnLst>
                                    <p:set>
                                      <p:cBhvr>
                                        <p:cTn id="10" dur="1" fill="hold">
                                          <p:stCondLst>
                                            <p:cond delay="0"/>
                                          </p:stCondLst>
                                        </p:cTn>
                                        <p:tgtEl>
                                          <p:spTgt spid="257037"/>
                                        </p:tgtEl>
                                        <p:attrNameLst>
                                          <p:attrName>style.visibility</p:attrName>
                                        </p:attrNameLst>
                                      </p:cBhvr>
                                      <p:to>
                                        <p:strVal val="visible"/>
                                      </p:to>
                                    </p:set>
                                    <p:animEffect transition="in" filter="wipe(left)">
                                      <p:cBhvr>
                                        <p:cTn id="11" dur="500"/>
                                        <p:tgtEl>
                                          <p:spTgt spid="257037"/>
                                        </p:tgtEl>
                                      </p:cBhvr>
                                    </p:animEffect>
                                  </p:childTnLst>
                                </p:cTn>
                              </p:par>
                            </p:childTnLst>
                          </p:cTn>
                        </p:par>
                        <p:par>
                          <p:cTn id="12" fill="hold" nodeType="afterGroup">
                            <p:stCondLst>
                              <p:cond delay="2000"/>
                            </p:stCondLst>
                            <p:childTnLst>
                              <p:par>
                                <p:cTn id="13" presetID="22" presetClass="entr" presetSubtype="8" fill="hold" nodeType="afterEffect">
                                  <p:stCondLst>
                                    <p:cond delay="500"/>
                                  </p:stCondLst>
                                  <p:childTnLst>
                                    <p:set>
                                      <p:cBhvr>
                                        <p:cTn id="14" dur="1" fill="hold">
                                          <p:stCondLst>
                                            <p:cond delay="0"/>
                                          </p:stCondLst>
                                        </p:cTn>
                                        <p:tgtEl>
                                          <p:spTgt spid="257047"/>
                                        </p:tgtEl>
                                        <p:attrNameLst>
                                          <p:attrName>style.visibility</p:attrName>
                                        </p:attrNameLst>
                                      </p:cBhvr>
                                      <p:to>
                                        <p:strVal val="visible"/>
                                      </p:to>
                                    </p:set>
                                    <p:animEffect transition="in" filter="wipe(left)">
                                      <p:cBhvr>
                                        <p:cTn id="15" dur="500"/>
                                        <p:tgtEl>
                                          <p:spTgt spid="257047"/>
                                        </p:tgtEl>
                                      </p:cBhvr>
                                    </p:animEffect>
                                  </p:childTnLst>
                                </p:cTn>
                              </p:par>
                            </p:childTnLst>
                          </p:cTn>
                        </p:par>
                        <p:par>
                          <p:cTn id="16" fill="hold" nodeType="afterGroup">
                            <p:stCondLst>
                              <p:cond delay="3000"/>
                            </p:stCondLst>
                            <p:childTnLst>
                              <p:par>
                                <p:cTn id="17" presetID="22" presetClass="entr" presetSubtype="8" fill="hold" nodeType="afterEffect">
                                  <p:stCondLst>
                                    <p:cond delay="500"/>
                                  </p:stCondLst>
                                  <p:childTnLst>
                                    <p:set>
                                      <p:cBhvr>
                                        <p:cTn id="18" dur="1" fill="hold">
                                          <p:stCondLst>
                                            <p:cond delay="0"/>
                                          </p:stCondLst>
                                        </p:cTn>
                                        <p:tgtEl>
                                          <p:spTgt spid="257048"/>
                                        </p:tgtEl>
                                        <p:attrNameLst>
                                          <p:attrName>style.visibility</p:attrName>
                                        </p:attrNameLst>
                                      </p:cBhvr>
                                      <p:to>
                                        <p:strVal val="visible"/>
                                      </p:to>
                                    </p:set>
                                    <p:animEffect transition="in" filter="wipe(left)">
                                      <p:cBhvr>
                                        <p:cTn id="19" dur="500"/>
                                        <p:tgtEl>
                                          <p:spTgt spid="257048"/>
                                        </p:tgtEl>
                                      </p:cBhvr>
                                    </p:animEffect>
                                  </p:childTnLst>
                                </p:cTn>
                              </p:par>
                            </p:childTnLst>
                          </p:cTn>
                        </p:par>
                        <p:par>
                          <p:cTn id="20" fill="hold" nodeType="afterGroup">
                            <p:stCondLst>
                              <p:cond delay="4000"/>
                            </p:stCondLst>
                            <p:childTnLst>
                              <p:par>
                                <p:cTn id="21" presetID="22" presetClass="entr" presetSubtype="8" fill="hold" nodeType="afterEffect">
                                  <p:stCondLst>
                                    <p:cond delay="500"/>
                                  </p:stCondLst>
                                  <p:childTnLst>
                                    <p:set>
                                      <p:cBhvr>
                                        <p:cTn id="22" dur="1" fill="hold">
                                          <p:stCondLst>
                                            <p:cond delay="0"/>
                                          </p:stCondLst>
                                        </p:cTn>
                                        <p:tgtEl>
                                          <p:spTgt spid="257051"/>
                                        </p:tgtEl>
                                        <p:attrNameLst>
                                          <p:attrName>style.visibility</p:attrName>
                                        </p:attrNameLst>
                                      </p:cBhvr>
                                      <p:to>
                                        <p:strVal val="visible"/>
                                      </p:to>
                                    </p:set>
                                    <p:animEffect transition="in" filter="wipe(left)">
                                      <p:cBhvr>
                                        <p:cTn id="23" dur="500"/>
                                        <p:tgtEl>
                                          <p:spTgt spid="257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0"/>
              </a:spcBef>
              <a:buFontTx/>
              <a:buNone/>
            </a:pPr>
            <a:r>
              <a:rPr lang="en-US" altLang="en-US" sz="1400" dirty="0" smtClean="0"/>
              <a:t>1-</a:t>
            </a:r>
            <a:fld id="{87A07E71-1B3C-4F39-816F-A69064D7AC3A}" type="slidenum">
              <a:rPr lang="en-US" altLang="en-US" sz="1400" smtClean="0"/>
              <a:pPr>
                <a:spcBef>
                  <a:spcPct val="0"/>
                </a:spcBef>
                <a:buFontTx/>
                <a:buNone/>
              </a:pPr>
              <a:t>3</a:t>
            </a:fld>
            <a:endParaRPr lang="en-US" altLang="en-US" sz="1400" dirty="0" smtClean="0"/>
          </a:p>
        </p:txBody>
      </p:sp>
      <p:sp>
        <p:nvSpPr>
          <p:cNvPr id="8195" name="Rectangle 2"/>
          <p:cNvSpPr>
            <a:spLocks noGrp="1" noChangeArrowheads="1"/>
          </p:cNvSpPr>
          <p:nvPr>
            <p:ph type="title"/>
          </p:nvPr>
        </p:nvSpPr>
        <p:spPr/>
        <p:txBody>
          <a:bodyPr/>
          <a:lstStyle/>
          <a:p>
            <a:r>
              <a:rPr lang="en-US" altLang="en-US" dirty="0" smtClean="0"/>
              <a:t>Objects</a:t>
            </a:r>
          </a:p>
        </p:txBody>
      </p:sp>
      <p:sp>
        <p:nvSpPr>
          <p:cNvPr id="8196" name="Rectangle 3"/>
          <p:cNvSpPr>
            <a:spLocks noGrp="1" noChangeArrowheads="1"/>
          </p:cNvSpPr>
          <p:nvPr>
            <p:ph type="body" idx="1"/>
          </p:nvPr>
        </p:nvSpPr>
        <p:spPr/>
        <p:txBody>
          <a:bodyPr/>
          <a:lstStyle/>
          <a:p>
            <a:pPr lvl="1"/>
            <a:endParaRPr lang="en-US" altLang="en-US" dirty="0" smtClean="0"/>
          </a:p>
          <a:p>
            <a:endParaRPr lang="en-US" altLang="en-US" dirty="0" smtClean="0"/>
          </a:p>
        </p:txBody>
      </p:sp>
      <p:sp>
        <p:nvSpPr>
          <p:cNvPr id="8197" name="Rectangle 4"/>
          <p:cNvSpPr>
            <a:spLocks noChangeArrowheads="1"/>
          </p:cNvSpPr>
          <p:nvPr/>
        </p:nvSpPr>
        <p:spPr bwMode="auto">
          <a:xfrm>
            <a:off x="457200" y="1125538"/>
            <a:ext cx="8291513" cy="550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r>
              <a:rPr lang="en-US" altLang="en-US" sz="2800" b="0" dirty="0"/>
              <a:t>In Java and other Object-Oriented Programming (OOP) languages, the focus is on </a:t>
            </a:r>
            <a:r>
              <a:rPr lang="en-US" altLang="en-US" sz="2800" i="1" dirty="0"/>
              <a:t>objects</a:t>
            </a:r>
          </a:p>
          <a:p>
            <a:r>
              <a:rPr lang="en-US" altLang="en-US" sz="2800" i="1" dirty="0">
                <a:solidFill>
                  <a:srgbClr val="FF0000"/>
                </a:solidFill>
              </a:rPr>
              <a:t>Objects </a:t>
            </a:r>
            <a:r>
              <a:rPr lang="en-US" altLang="en-US" sz="2800" b="0" dirty="0"/>
              <a:t>are program modules that can do actions or be acted upon by other objects</a:t>
            </a:r>
          </a:p>
          <a:p>
            <a:r>
              <a:rPr lang="en-US" altLang="en-US" sz="2800" b="0" dirty="0"/>
              <a:t>All objects have</a:t>
            </a:r>
          </a:p>
          <a:p>
            <a:pPr lvl="2"/>
            <a:r>
              <a:rPr lang="en-US" altLang="en-US" i="1" dirty="0">
                <a:solidFill>
                  <a:srgbClr val="3333FF"/>
                </a:solidFill>
              </a:rPr>
              <a:t>Properties</a:t>
            </a:r>
            <a:r>
              <a:rPr lang="en-US" altLang="en-US" i="1" dirty="0">
                <a:solidFill>
                  <a:srgbClr val="FF0000"/>
                </a:solidFill>
              </a:rPr>
              <a:t> </a:t>
            </a:r>
            <a:endParaRPr lang="en-US" altLang="en-US" b="0" dirty="0"/>
          </a:p>
          <a:p>
            <a:pPr lvl="3"/>
            <a:r>
              <a:rPr lang="en-US" altLang="en-US" sz="2400" b="0" dirty="0"/>
              <a:t>These are the </a:t>
            </a:r>
            <a:r>
              <a:rPr lang="en-US" altLang="en-US" sz="2400" b="0" i="1" dirty="0">
                <a:solidFill>
                  <a:srgbClr val="0000FF"/>
                </a:solidFill>
              </a:rPr>
              <a:t>data</a:t>
            </a:r>
            <a:r>
              <a:rPr lang="en-US" altLang="en-US" sz="2400" b="0" dirty="0"/>
              <a:t> about an object</a:t>
            </a:r>
          </a:p>
          <a:p>
            <a:pPr lvl="3"/>
            <a:r>
              <a:rPr lang="en-US" altLang="en-US" sz="2400" b="0" dirty="0"/>
              <a:t>In Java we call them </a:t>
            </a:r>
            <a:r>
              <a:rPr lang="en-US" altLang="en-US" sz="2400" i="1" dirty="0">
                <a:solidFill>
                  <a:srgbClr val="FF0000"/>
                </a:solidFill>
              </a:rPr>
              <a:t>attributes </a:t>
            </a:r>
            <a:r>
              <a:rPr lang="en-US" altLang="en-US" sz="2400" b="0" dirty="0"/>
              <a:t>or</a:t>
            </a:r>
            <a:r>
              <a:rPr lang="en-US" altLang="en-US" sz="2400" i="1" dirty="0">
                <a:solidFill>
                  <a:srgbClr val="FF0000"/>
                </a:solidFill>
              </a:rPr>
              <a:t> fields</a:t>
            </a:r>
            <a:r>
              <a:rPr lang="en-US" altLang="en-US" sz="2400" b="0" dirty="0"/>
              <a:t> or </a:t>
            </a:r>
            <a:r>
              <a:rPr lang="en-US" altLang="en-US" sz="2400" i="1" dirty="0">
                <a:solidFill>
                  <a:srgbClr val="FF0000"/>
                </a:solidFill>
              </a:rPr>
              <a:t>instance variables</a:t>
            </a:r>
          </a:p>
          <a:p>
            <a:pPr lvl="2"/>
            <a:r>
              <a:rPr lang="en-US" altLang="en-US" i="1" dirty="0">
                <a:solidFill>
                  <a:srgbClr val="3333FF"/>
                </a:solidFill>
              </a:rPr>
              <a:t>Behaviours</a:t>
            </a:r>
            <a:r>
              <a:rPr lang="en-US" altLang="en-US" b="0" dirty="0">
                <a:solidFill>
                  <a:srgbClr val="FF0000"/>
                </a:solidFill>
              </a:rPr>
              <a:t> </a:t>
            </a:r>
            <a:r>
              <a:rPr lang="en-US" altLang="en-US" b="0" dirty="0"/>
              <a:t>(</a:t>
            </a:r>
            <a:r>
              <a:rPr lang="en-US" altLang="en-US" i="1" dirty="0">
                <a:solidFill>
                  <a:srgbClr val="3333FF"/>
                </a:solidFill>
              </a:rPr>
              <a:t>actions</a:t>
            </a:r>
            <a:r>
              <a:rPr lang="en-US" altLang="en-US" b="0" dirty="0"/>
              <a:t>)</a:t>
            </a:r>
          </a:p>
          <a:p>
            <a:pPr lvl="3"/>
            <a:r>
              <a:rPr lang="en-US" altLang="en-US" sz="2400" b="0" dirty="0"/>
              <a:t>In Java they are implemented as </a:t>
            </a:r>
            <a:r>
              <a:rPr lang="en-US" altLang="en-US" sz="2400" i="1" dirty="0">
                <a:solidFill>
                  <a:srgbClr val="FF0000"/>
                </a:solidFill>
              </a:rPr>
              <a:t>methods </a:t>
            </a:r>
            <a:r>
              <a:rPr lang="en-US" altLang="en-US" sz="2400" b="0" dirty="0"/>
              <a:t>(more specifically,</a:t>
            </a:r>
            <a:r>
              <a:rPr lang="en-US" altLang="en-US" sz="2400" i="1" dirty="0">
                <a:solidFill>
                  <a:srgbClr val="FF0000"/>
                </a:solidFill>
              </a:rPr>
              <a:t> instance methods</a:t>
            </a:r>
            <a:r>
              <a:rPr lang="en-US" altLang="en-US" sz="2400" b="0" dirty="0"/>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0"/>
              </a:spcBef>
              <a:buFontTx/>
              <a:buNone/>
            </a:pPr>
            <a:r>
              <a:rPr lang="en-US" altLang="en-US" sz="1400" dirty="0" smtClean="0"/>
              <a:t>1-</a:t>
            </a:r>
            <a:fld id="{A5D5F559-93D5-433B-ACE6-2B5F77142131}" type="slidenum">
              <a:rPr lang="en-US" altLang="en-US" sz="1400" smtClean="0"/>
              <a:pPr>
                <a:spcBef>
                  <a:spcPct val="0"/>
                </a:spcBef>
                <a:buFontTx/>
                <a:buNone/>
              </a:pPr>
              <a:t>30</a:t>
            </a:fld>
            <a:endParaRPr lang="en-US" altLang="en-US" sz="1400" dirty="0" smtClean="0"/>
          </a:p>
        </p:txBody>
      </p:sp>
      <p:sp>
        <p:nvSpPr>
          <p:cNvPr id="39939" name="Rectangle 1026"/>
          <p:cNvSpPr>
            <a:spLocks noGrp="1" noChangeArrowheads="1"/>
          </p:cNvSpPr>
          <p:nvPr>
            <p:ph type="title"/>
          </p:nvPr>
        </p:nvSpPr>
        <p:spPr/>
        <p:txBody>
          <a:bodyPr/>
          <a:lstStyle/>
          <a:p>
            <a:r>
              <a:rPr lang="en-CA" altLang="en-US" dirty="0" smtClean="0"/>
              <a:t>Arrays</a:t>
            </a:r>
          </a:p>
        </p:txBody>
      </p:sp>
      <p:sp>
        <p:nvSpPr>
          <p:cNvPr id="39940" name="Rectangle 1027"/>
          <p:cNvSpPr>
            <a:spLocks noGrp="1" noChangeArrowheads="1"/>
          </p:cNvSpPr>
          <p:nvPr>
            <p:ph type="body" idx="1"/>
          </p:nvPr>
        </p:nvSpPr>
        <p:spPr/>
        <p:txBody>
          <a:bodyPr/>
          <a:lstStyle/>
          <a:p>
            <a:pPr marL="609600" indent="-609600"/>
            <a:r>
              <a:rPr lang="en-US" altLang="en-US" dirty="0" smtClean="0"/>
              <a:t>An array has a particular number of cells when it is created (its </a:t>
            </a:r>
            <a:r>
              <a:rPr lang="en-US" altLang="en-US" b="1" i="1" dirty="0" smtClean="0">
                <a:solidFill>
                  <a:srgbClr val="FF0000"/>
                </a:solidFill>
              </a:rPr>
              <a:t>capacity</a:t>
            </a:r>
            <a:r>
              <a:rPr lang="en-US" altLang="en-US" dirty="0" smtClean="0"/>
              <a:t>)</a:t>
            </a:r>
          </a:p>
          <a:p>
            <a:pPr marL="609600" indent="-609600"/>
            <a:r>
              <a:rPr lang="en-US" altLang="en-US" dirty="0" smtClean="0"/>
              <a:t>What happens when an array is full and we try to store past the last element in the array?</a:t>
            </a:r>
          </a:p>
          <a:p>
            <a:pPr marL="990600" lvl="1" indent="-533400"/>
            <a:r>
              <a:rPr lang="en-US" altLang="en-US" dirty="0" smtClean="0"/>
              <a:t>An </a:t>
            </a:r>
            <a:r>
              <a:rPr lang="en-US" altLang="en-US" b="1" i="1" dirty="0" smtClean="0">
                <a:solidFill>
                  <a:srgbClr val="FF0000"/>
                </a:solidFill>
              </a:rPr>
              <a:t>exception</a:t>
            </a:r>
            <a:r>
              <a:rPr lang="en-US" altLang="en-US" dirty="0" smtClean="0"/>
              <a:t> is thrown</a:t>
            </a:r>
          </a:p>
          <a:p>
            <a:pPr marL="990600" lvl="1" indent="-533400"/>
            <a:r>
              <a:rPr lang="en-US" altLang="en-US" dirty="0" smtClean="0"/>
              <a:t>What happens then?</a:t>
            </a:r>
          </a:p>
          <a:p>
            <a:pPr marL="609600" indent="-609600"/>
            <a:r>
              <a:rPr lang="en-US" altLang="en-US" dirty="0" smtClean="0"/>
              <a:t>We can instead </a:t>
            </a:r>
            <a:r>
              <a:rPr lang="en-US" altLang="en-US" i="1" dirty="0" smtClean="0">
                <a:solidFill>
                  <a:srgbClr val="3333FF"/>
                </a:solidFill>
              </a:rPr>
              <a:t>automatically expand the capacity</a:t>
            </a:r>
            <a:r>
              <a:rPr lang="en-US" altLang="en-US" dirty="0" smtClean="0"/>
              <a:t> of the array in our code!</a:t>
            </a:r>
            <a:endParaRPr lang="en-CA" alt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0"/>
              </a:spcBef>
              <a:buFontTx/>
              <a:buNone/>
            </a:pPr>
            <a:r>
              <a:rPr lang="en-US" altLang="en-US" sz="1400" dirty="0" smtClean="0"/>
              <a:t>1-</a:t>
            </a:r>
            <a:fld id="{E33C237A-774F-40BF-BA09-465E4A1C1041}" type="slidenum">
              <a:rPr lang="en-US" altLang="en-US" sz="1400" smtClean="0"/>
              <a:pPr>
                <a:spcBef>
                  <a:spcPct val="0"/>
                </a:spcBef>
                <a:buFontTx/>
                <a:buNone/>
              </a:pPr>
              <a:t>31</a:t>
            </a:fld>
            <a:endParaRPr lang="en-US" altLang="en-US" sz="1400" dirty="0" smtClean="0"/>
          </a:p>
        </p:txBody>
      </p:sp>
      <p:sp>
        <p:nvSpPr>
          <p:cNvPr id="40963" name="Rectangle 3"/>
          <p:cNvSpPr>
            <a:spLocks noGrp="1" noChangeArrowheads="1"/>
          </p:cNvSpPr>
          <p:nvPr>
            <p:ph type="body" idx="1"/>
          </p:nvPr>
        </p:nvSpPr>
        <p:spPr>
          <a:xfrm>
            <a:off x="684213" y="587375"/>
            <a:ext cx="5543550" cy="3849688"/>
          </a:xfrm>
          <a:solidFill>
            <a:schemeClr val="bg1"/>
          </a:solidFill>
          <a:ln>
            <a:solidFill>
              <a:schemeClr val="tx1"/>
            </a:solidFill>
            <a:miter lim="800000"/>
            <a:headEnd/>
            <a:tailEnd/>
          </a:ln>
        </p:spPr>
        <p:txBody>
          <a:bodyPr/>
          <a:lstStyle/>
          <a:p>
            <a:pPr>
              <a:lnSpc>
                <a:spcPct val="90000"/>
              </a:lnSpc>
              <a:buFontTx/>
              <a:buNone/>
            </a:pPr>
            <a:r>
              <a:rPr lang="en-CA" altLang="en-US" sz="1600" dirty="0" smtClean="0"/>
              <a:t>/**</a:t>
            </a:r>
          </a:p>
          <a:p>
            <a:pPr>
              <a:lnSpc>
                <a:spcPct val="90000"/>
              </a:lnSpc>
              <a:buFontTx/>
              <a:buNone/>
            </a:pPr>
            <a:r>
              <a:rPr lang="en-CA" altLang="en-US" sz="1600" dirty="0" smtClean="0"/>
              <a:t>* expandCapacity method is a </a:t>
            </a:r>
            <a:r>
              <a:rPr lang="en-CA" altLang="en-US" sz="1600" dirty="0" smtClean="0">
                <a:solidFill>
                  <a:srgbClr val="FF0000"/>
                </a:solidFill>
              </a:rPr>
              <a:t>helper method</a:t>
            </a:r>
          </a:p>
          <a:p>
            <a:pPr>
              <a:lnSpc>
                <a:spcPct val="90000"/>
              </a:lnSpc>
              <a:buFontTx/>
              <a:buNone/>
            </a:pPr>
            <a:r>
              <a:rPr lang="en-CA" altLang="en-US" sz="1600" dirty="0" smtClean="0"/>
              <a:t>* that creates a new array to store friends, with twice</a:t>
            </a:r>
          </a:p>
          <a:p>
            <a:pPr>
              <a:lnSpc>
                <a:spcPct val="90000"/>
              </a:lnSpc>
              <a:buFontTx/>
              <a:buNone/>
            </a:pPr>
            <a:r>
              <a:rPr lang="en-CA" altLang="en-US" sz="1600" dirty="0" smtClean="0"/>
              <a:t>* the capacity of the existing one</a:t>
            </a:r>
          </a:p>
          <a:p>
            <a:pPr>
              <a:lnSpc>
                <a:spcPct val="90000"/>
              </a:lnSpc>
              <a:buFontTx/>
              <a:buNone/>
            </a:pPr>
            <a:r>
              <a:rPr lang="en-CA" altLang="en-US" sz="1600" dirty="0" smtClean="0"/>
              <a:t>*/</a:t>
            </a:r>
          </a:p>
          <a:p>
            <a:pPr>
              <a:lnSpc>
                <a:spcPct val="90000"/>
              </a:lnSpc>
              <a:buFontTx/>
              <a:buNone/>
            </a:pPr>
            <a:r>
              <a:rPr lang="en-CA" altLang="en-US" sz="1600" dirty="0" smtClean="0"/>
              <a:t>private void expandCapacity() {</a:t>
            </a:r>
          </a:p>
          <a:p>
            <a:pPr>
              <a:lnSpc>
                <a:spcPct val="90000"/>
              </a:lnSpc>
              <a:buFontTx/>
              <a:buNone/>
            </a:pPr>
            <a:endParaRPr lang="en-CA" altLang="en-US" sz="1600" dirty="0" smtClean="0"/>
          </a:p>
          <a:p>
            <a:pPr>
              <a:lnSpc>
                <a:spcPct val="90000"/>
              </a:lnSpc>
              <a:buFontTx/>
              <a:buNone/>
            </a:pPr>
            <a:r>
              <a:rPr lang="en-CA" altLang="en-US" sz="1600" dirty="0" smtClean="0"/>
              <a:t>	Person[] largerList = new Person[friendList.</a:t>
            </a:r>
            <a:r>
              <a:rPr lang="en-CA" altLang="en-US" sz="1600" dirty="0" smtClean="0">
                <a:solidFill>
                  <a:srgbClr val="FF0000"/>
                </a:solidFill>
              </a:rPr>
              <a:t>length</a:t>
            </a:r>
            <a:r>
              <a:rPr lang="en-CA" altLang="en-US" sz="1600" dirty="0" smtClean="0"/>
              <a:t> * 2];</a:t>
            </a:r>
          </a:p>
          <a:p>
            <a:pPr>
              <a:lnSpc>
                <a:spcPct val="90000"/>
              </a:lnSpc>
              <a:buFontTx/>
              <a:buNone/>
            </a:pPr>
            <a:endParaRPr lang="en-CA" altLang="en-US" sz="1600" dirty="0" smtClean="0"/>
          </a:p>
          <a:p>
            <a:pPr>
              <a:lnSpc>
                <a:spcPct val="90000"/>
              </a:lnSpc>
              <a:buFontTx/>
              <a:buNone/>
            </a:pPr>
            <a:r>
              <a:rPr lang="en-CA" altLang="en-US" sz="1600" dirty="0" smtClean="0"/>
              <a:t>	for (int i = 0; i &lt; friendList.</a:t>
            </a:r>
            <a:r>
              <a:rPr lang="en-CA" altLang="en-US" sz="1600" dirty="0" smtClean="0">
                <a:solidFill>
                  <a:srgbClr val="FF0000"/>
                </a:solidFill>
              </a:rPr>
              <a:t>length</a:t>
            </a:r>
            <a:r>
              <a:rPr lang="en-CA" altLang="en-US" sz="1600" dirty="0" smtClean="0"/>
              <a:t>; i++)</a:t>
            </a:r>
          </a:p>
          <a:p>
            <a:pPr>
              <a:lnSpc>
                <a:spcPct val="90000"/>
              </a:lnSpc>
              <a:buFontTx/>
              <a:buNone/>
            </a:pPr>
            <a:r>
              <a:rPr lang="en-CA" altLang="en-US" sz="1600" dirty="0" smtClean="0"/>
              <a:t>		largerList [i] = friendList [i];</a:t>
            </a:r>
          </a:p>
          <a:p>
            <a:pPr>
              <a:lnSpc>
                <a:spcPct val="90000"/>
              </a:lnSpc>
              <a:buFontTx/>
              <a:buNone/>
            </a:pPr>
            <a:r>
              <a:rPr lang="en-CA" altLang="en-US" sz="1600" dirty="0" smtClean="0"/>
              <a:t>		</a:t>
            </a:r>
          </a:p>
          <a:p>
            <a:pPr>
              <a:lnSpc>
                <a:spcPct val="90000"/>
              </a:lnSpc>
              <a:buFontTx/>
              <a:buNone/>
            </a:pPr>
            <a:r>
              <a:rPr lang="en-CA" altLang="en-US" sz="1600" dirty="0" smtClean="0"/>
              <a:t>	friendList = largerList;</a:t>
            </a:r>
          </a:p>
          <a:p>
            <a:pPr>
              <a:lnSpc>
                <a:spcPct val="90000"/>
              </a:lnSpc>
              <a:buFontTx/>
              <a:buNone/>
            </a:pPr>
            <a:r>
              <a:rPr lang="en-CA" altLang="en-US" sz="1600" dirty="0" smtClean="0"/>
              <a:t>}</a:t>
            </a:r>
          </a:p>
        </p:txBody>
      </p:sp>
      <p:sp>
        <p:nvSpPr>
          <p:cNvPr id="40964" name="TextBox 1"/>
          <p:cNvSpPr txBox="1">
            <a:spLocks noChangeArrowheads="1"/>
          </p:cNvSpPr>
          <p:nvPr/>
        </p:nvSpPr>
        <p:spPr bwMode="auto">
          <a:xfrm>
            <a:off x="684213" y="4509120"/>
            <a:ext cx="72009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eaLnBrk="1" hangingPunct="1">
              <a:spcBef>
                <a:spcPct val="0"/>
              </a:spcBef>
              <a:buFontTx/>
              <a:buNone/>
            </a:pPr>
            <a:r>
              <a:rPr lang="en-US" altLang="en-US" sz="2000" dirty="0"/>
              <a:t>Note in Python we did not have to do this as lists can grow </a:t>
            </a:r>
            <a:r>
              <a:rPr lang="en-US" altLang="en-US" sz="2000" dirty="0" smtClean="0"/>
              <a:t>dynamically.</a:t>
            </a:r>
          </a:p>
          <a:p>
            <a:pPr eaLnBrk="1" hangingPunct="1">
              <a:spcBef>
                <a:spcPct val="0"/>
              </a:spcBef>
              <a:buFontTx/>
              <a:buNone/>
            </a:pPr>
            <a:endParaRPr lang="en-CA" altLang="en-US" sz="2000" dirty="0"/>
          </a:p>
          <a:p>
            <a:pPr eaLnBrk="1" hangingPunct="1">
              <a:spcBef>
                <a:spcPct val="0"/>
              </a:spcBef>
              <a:buFontTx/>
              <a:buNone/>
            </a:pPr>
            <a:r>
              <a:rPr lang="en-CA" altLang="en-US" sz="2000" dirty="0" smtClean="0"/>
              <a:t>Identify the scope of the variables:</a:t>
            </a:r>
          </a:p>
          <a:p>
            <a:pPr marL="342900" indent="-342900" eaLnBrk="1" hangingPunct="1">
              <a:spcBef>
                <a:spcPct val="0"/>
              </a:spcBef>
            </a:pPr>
            <a:r>
              <a:rPr lang="en-CA" altLang="en-US" sz="2000" dirty="0" smtClean="0"/>
              <a:t>friendList</a:t>
            </a:r>
          </a:p>
          <a:p>
            <a:pPr marL="342900" indent="-342900" eaLnBrk="1" hangingPunct="1">
              <a:spcBef>
                <a:spcPct val="0"/>
              </a:spcBef>
            </a:pPr>
            <a:r>
              <a:rPr lang="en-CA" altLang="en-US" sz="2000" dirty="0" smtClean="0"/>
              <a:t>largerList</a:t>
            </a:r>
          </a:p>
          <a:p>
            <a:pPr marL="342900" indent="-342900" eaLnBrk="1" hangingPunct="1">
              <a:spcBef>
                <a:spcPct val="0"/>
              </a:spcBef>
            </a:pPr>
            <a:r>
              <a:rPr lang="en-CA" altLang="en-US" sz="2000" dirty="0"/>
              <a:t>i</a:t>
            </a:r>
            <a:endParaRPr lang="en-US" altLang="en-US" sz="2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0"/>
              </a:spcBef>
              <a:buFontTx/>
              <a:buNone/>
            </a:pPr>
            <a:r>
              <a:rPr lang="en-US" altLang="en-US" sz="1400" dirty="0" smtClean="0"/>
              <a:t>1-</a:t>
            </a:r>
            <a:fld id="{50E179B4-315D-408F-A718-E6E5FED406FF}" type="slidenum">
              <a:rPr lang="en-US" altLang="en-US" sz="1400" smtClean="0"/>
              <a:pPr>
                <a:spcBef>
                  <a:spcPct val="0"/>
                </a:spcBef>
                <a:buFontTx/>
                <a:buNone/>
              </a:pPr>
              <a:t>32</a:t>
            </a:fld>
            <a:endParaRPr lang="en-US" altLang="en-US" sz="1400" dirty="0" smtClean="0"/>
          </a:p>
        </p:txBody>
      </p:sp>
      <p:sp>
        <p:nvSpPr>
          <p:cNvPr id="43011" name="Rectangle 3"/>
          <p:cNvSpPr>
            <a:spLocks noGrp="1" noChangeArrowheads="1"/>
          </p:cNvSpPr>
          <p:nvPr>
            <p:ph type="body" idx="1"/>
          </p:nvPr>
        </p:nvSpPr>
        <p:spPr>
          <a:xfrm>
            <a:off x="358775" y="2495550"/>
            <a:ext cx="6262688" cy="3384550"/>
          </a:xfrm>
          <a:solidFill>
            <a:schemeClr val="bg1"/>
          </a:solidFill>
          <a:ln>
            <a:solidFill>
              <a:schemeClr val="tx1"/>
            </a:solidFill>
            <a:miter lim="800000"/>
            <a:headEnd/>
            <a:tailEnd/>
          </a:ln>
        </p:spPr>
        <p:txBody>
          <a:bodyPr/>
          <a:lstStyle/>
          <a:p>
            <a:pPr>
              <a:buFontTx/>
              <a:buNone/>
            </a:pPr>
            <a:r>
              <a:rPr lang="en-CA" altLang="en-US" sz="1500" dirty="0" smtClean="0"/>
              <a:t>/**</a:t>
            </a:r>
          </a:p>
          <a:p>
            <a:pPr>
              <a:buFontTx/>
              <a:buNone/>
            </a:pPr>
            <a:r>
              <a:rPr lang="en-CA" altLang="en-US" sz="1500" dirty="0" smtClean="0"/>
              <a:t>* toString method returns a string representation of all persons in the list</a:t>
            </a:r>
          </a:p>
          <a:p>
            <a:pPr>
              <a:buFontTx/>
              <a:buNone/>
            </a:pPr>
            <a:r>
              <a:rPr lang="en-CA" altLang="en-US" sz="1500" dirty="0" smtClean="0"/>
              <a:t>* @return string representation of list</a:t>
            </a:r>
          </a:p>
          <a:p>
            <a:pPr>
              <a:buFontTx/>
              <a:buNone/>
            </a:pPr>
            <a:r>
              <a:rPr lang="en-CA" altLang="en-US" sz="1500" dirty="0" smtClean="0"/>
              <a:t>*/</a:t>
            </a:r>
          </a:p>
          <a:p>
            <a:pPr>
              <a:buFontTx/>
              <a:buNone/>
            </a:pPr>
            <a:r>
              <a:rPr lang="en-CA" altLang="en-US" sz="1500" dirty="0" smtClean="0"/>
              <a:t>public String toString() {</a:t>
            </a:r>
          </a:p>
          <a:p>
            <a:pPr>
              <a:buFontTx/>
              <a:buNone/>
            </a:pPr>
            <a:r>
              <a:rPr lang="en-CA" altLang="en-US" sz="1500" dirty="0" smtClean="0"/>
              <a:t>	String s = </a:t>
            </a:r>
            <a:r>
              <a:rPr lang="en-CA" altLang="en-US" sz="1500" dirty="0" smtClean="0">
                <a:solidFill>
                  <a:srgbClr val="FF0000"/>
                </a:solidFill>
              </a:rPr>
              <a:t>""</a:t>
            </a:r>
            <a:r>
              <a:rPr lang="en-CA" altLang="en-US" sz="1500" dirty="0" smtClean="0"/>
              <a:t>;</a:t>
            </a:r>
          </a:p>
          <a:p>
            <a:pPr>
              <a:buFontTx/>
              <a:buNone/>
            </a:pPr>
            <a:r>
              <a:rPr lang="en-CA" altLang="en-US" sz="1500" dirty="0" smtClean="0"/>
              <a:t>	for (int i = 0; i &lt; this.numFriends; i++){</a:t>
            </a:r>
          </a:p>
          <a:p>
            <a:pPr>
              <a:buFontTx/>
              <a:buNone/>
            </a:pPr>
            <a:r>
              <a:rPr lang="en-CA" altLang="en-US" sz="1500" dirty="0" smtClean="0"/>
              <a:t>		s = s + friendList[i].toString() + </a:t>
            </a:r>
            <a:r>
              <a:rPr lang="en-CA" altLang="en-US" sz="1500" dirty="0" smtClean="0">
                <a:solidFill>
                  <a:srgbClr val="FF0000"/>
                </a:solidFill>
              </a:rPr>
              <a:t>"\n" </a:t>
            </a:r>
            <a:r>
              <a:rPr lang="en-CA" altLang="en-US" sz="1500" dirty="0" smtClean="0"/>
              <a:t>;</a:t>
            </a:r>
          </a:p>
          <a:p>
            <a:pPr>
              <a:buFontTx/>
              <a:buNone/>
            </a:pPr>
            <a:r>
              <a:rPr lang="en-CA" altLang="en-US" sz="1500" dirty="0" smtClean="0"/>
              <a:t>	}</a:t>
            </a:r>
          </a:p>
          <a:p>
            <a:pPr>
              <a:buFontTx/>
              <a:buNone/>
            </a:pPr>
            <a:r>
              <a:rPr lang="en-CA" altLang="en-US" sz="1500" dirty="0" smtClean="0"/>
              <a:t>	return s;</a:t>
            </a:r>
          </a:p>
          <a:p>
            <a:pPr>
              <a:buFontTx/>
              <a:buNone/>
            </a:pPr>
            <a:r>
              <a:rPr lang="en-CA" altLang="en-US" sz="1500" dirty="0" smtClean="0"/>
              <a:t>}</a:t>
            </a:r>
          </a:p>
        </p:txBody>
      </p:sp>
      <p:sp>
        <p:nvSpPr>
          <p:cNvPr id="43012" name="Text Box 7"/>
          <p:cNvSpPr txBox="1">
            <a:spLocks noChangeArrowheads="1"/>
          </p:cNvSpPr>
          <p:nvPr/>
        </p:nvSpPr>
        <p:spPr bwMode="auto">
          <a:xfrm>
            <a:off x="755650" y="6088063"/>
            <a:ext cx="3311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eaLnBrk="1" hangingPunct="1">
              <a:spcBef>
                <a:spcPct val="0"/>
              </a:spcBef>
            </a:pPr>
            <a:r>
              <a:rPr lang="en-CA" altLang="en-US" sz="2000" dirty="0"/>
              <a:t> </a:t>
            </a:r>
            <a:r>
              <a:rPr lang="en-CA" altLang="en-US" sz="2400" b="0" dirty="0"/>
              <a:t>What is </a:t>
            </a:r>
            <a:r>
              <a:rPr lang="en-CA" altLang="en-US" sz="2400" b="0" dirty="0" smtClean="0">
                <a:solidFill>
                  <a:srgbClr val="CC3399"/>
                </a:solidFill>
              </a:rPr>
              <a:t>""</a:t>
            </a:r>
            <a:r>
              <a:rPr lang="en-CA" altLang="en-US" sz="2400" b="0" dirty="0" smtClean="0"/>
              <a:t> </a:t>
            </a:r>
            <a:r>
              <a:rPr lang="en-CA" altLang="en-US" sz="2400" b="0" dirty="0"/>
              <a:t>? </a:t>
            </a:r>
            <a:r>
              <a:rPr lang="en-CA" altLang="en-US" sz="2400" b="0" dirty="0" smtClean="0">
                <a:solidFill>
                  <a:srgbClr val="CC3399"/>
                </a:solidFill>
              </a:rPr>
              <a:t>"\n"</a:t>
            </a:r>
            <a:r>
              <a:rPr lang="en-CA" altLang="en-US" sz="2000" dirty="0" smtClean="0"/>
              <a:t> </a:t>
            </a:r>
            <a:r>
              <a:rPr lang="en-CA" altLang="en-US" sz="2400" b="0" dirty="0"/>
              <a:t>?</a:t>
            </a:r>
          </a:p>
        </p:txBody>
      </p:sp>
      <p:sp>
        <p:nvSpPr>
          <p:cNvPr id="7" name="Rectangle 3">
            <a:extLst>
              <a:ext uri="{FF2B5EF4-FFF2-40B4-BE49-F238E27FC236}">
                <a16:creationId xmlns:a16="http://schemas.microsoft.com/office/drawing/2014/main" id="{36D102D6-9FC0-4151-BD6E-054FDF372AE4}"/>
              </a:ext>
            </a:extLst>
          </p:cNvPr>
          <p:cNvSpPr txBox="1">
            <a:spLocks noChangeArrowheads="1"/>
          </p:cNvSpPr>
          <p:nvPr/>
        </p:nvSpPr>
        <p:spPr bwMode="auto">
          <a:xfrm>
            <a:off x="358775" y="601663"/>
            <a:ext cx="4103688" cy="1223962"/>
          </a:xfrm>
          <a:prstGeom prst="rect">
            <a:avLst/>
          </a:prstGeom>
          <a:solidFill>
            <a:schemeClr val="bg1"/>
          </a:solidFill>
          <a:ln>
            <a:solidFill>
              <a:schemeClr val="tx1"/>
            </a:solid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800">
                <a:solidFill>
                  <a:schemeClr val="tx1"/>
                </a:solidFill>
                <a:latin typeface="+mn-lt"/>
              </a:defRPr>
            </a:lvl4pPr>
            <a:lvl5pPr marL="2057400" indent="-228600" algn="l" rtl="0" eaLnBrk="0" fontAlgn="base" hangingPunct="0">
              <a:spcBef>
                <a:spcPct val="20000"/>
              </a:spcBef>
              <a:spcAft>
                <a:spcPct val="0"/>
              </a:spcAft>
              <a:buChar char="•"/>
              <a:defRPr sz="2800">
                <a:solidFill>
                  <a:schemeClr val="tx1"/>
                </a:solidFill>
                <a:latin typeface="+mn-lt"/>
              </a:defRPr>
            </a:lvl5pPr>
            <a:lvl6pPr marL="2514600" indent="-228600" algn="l" rtl="0" fontAlgn="base">
              <a:spcBef>
                <a:spcPct val="20000"/>
              </a:spcBef>
              <a:spcAft>
                <a:spcPct val="0"/>
              </a:spcAft>
              <a:buChar char="•"/>
              <a:defRPr sz="2800">
                <a:solidFill>
                  <a:schemeClr val="tx1"/>
                </a:solidFill>
                <a:latin typeface="+mn-lt"/>
              </a:defRPr>
            </a:lvl6pPr>
            <a:lvl7pPr marL="2971800" indent="-228600" algn="l" rtl="0" fontAlgn="base">
              <a:spcBef>
                <a:spcPct val="20000"/>
              </a:spcBef>
              <a:spcAft>
                <a:spcPct val="0"/>
              </a:spcAft>
              <a:buChar char="•"/>
              <a:defRPr sz="2800">
                <a:solidFill>
                  <a:schemeClr val="tx1"/>
                </a:solidFill>
                <a:latin typeface="+mn-lt"/>
              </a:defRPr>
            </a:lvl7pPr>
            <a:lvl8pPr marL="3429000" indent="-228600" algn="l" rtl="0" fontAlgn="base">
              <a:spcBef>
                <a:spcPct val="20000"/>
              </a:spcBef>
              <a:spcAft>
                <a:spcPct val="0"/>
              </a:spcAft>
              <a:buChar char="•"/>
              <a:defRPr sz="2800">
                <a:solidFill>
                  <a:schemeClr val="tx1"/>
                </a:solidFill>
                <a:latin typeface="+mn-lt"/>
              </a:defRPr>
            </a:lvl8pPr>
            <a:lvl9pPr marL="3886200" indent="-228600" algn="l" rtl="0" fontAlgn="base">
              <a:spcBef>
                <a:spcPct val="20000"/>
              </a:spcBef>
              <a:spcAft>
                <a:spcPct val="0"/>
              </a:spcAft>
              <a:buChar char="•"/>
              <a:defRPr sz="2800">
                <a:solidFill>
                  <a:schemeClr val="tx1"/>
                </a:solidFill>
                <a:latin typeface="+mn-lt"/>
              </a:defRPr>
            </a:lvl9pPr>
          </a:lstStyle>
          <a:p>
            <a:pPr>
              <a:buFontTx/>
              <a:buNone/>
              <a:defRPr/>
            </a:pPr>
            <a:r>
              <a:rPr lang="en-US" altLang="en-US" sz="1500" b="0" kern="0" dirty="0"/>
              <a:t>def __repr__(self):</a:t>
            </a:r>
            <a:br>
              <a:rPr lang="en-US" altLang="en-US" sz="1500" b="0" kern="0" dirty="0"/>
            </a:br>
            <a:r>
              <a:rPr lang="en-US" altLang="en-US" sz="1500" b="0" kern="0" dirty="0"/>
              <a:t>    s = </a:t>
            </a:r>
            <a:r>
              <a:rPr lang="en-US" altLang="en-US" sz="1500" b="0" kern="0" dirty="0" smtClean="0"/>
              <a:t>""</a:t>
            </a:r>
            <a:r>
              <a:rPr lang="en-US" altLang="en-US" sz="1500" b="0" kern="0" dirty="0"/>
              <a:t/>
            </a:r>
            <a:br>
              <a:rPr lang="en-US" altLang="en-US" sz="1500" b="0" kern="0" dirty="0"/>
            </a:br>
            <a:r>
              <a:rPr lang="en-US" altLang="en-US" sz="1500" b="0" kern="0" dirty="0"/>
              <a:t>    for element in self.friends:</a:t>
            </a:r>
            <a:br>
              <a:rPr lang="en-US" altLang="en-US" sz="1500" b="0" kern="0" dirty="0"/>
            </a:br>
            <a:r>
              <a:rPr lang="en-US" altLang="en-US" sz="1500" b="0" kern="0" dirty="0"/>
              <a:t>        s = s + </a:t>
            </a:r>
            <a:r>
              <a:rPr lang="en-US" altLang="en-US" sz="1500" b="0" kern="0" dirty="0" smtClean="0"/>
              <a:t>"\n" </a:t>
            </a:r>
            <a:r>
              <a:rPr lang="en-US" altLang="en-US" sz="1500" b="0" kern="0" dirty="0"/>
              <a:t>+ element.getFriend()</a:t>
            </a:r>
            <a:br>
              <a:rPr lang="en-US" altLang="en-US" sz="1500" b="0" kern="0" dirty="0"/>
            </a:br>
            <a:r>
              <a:rPr lang="en-US" altLang="en-US" sz="1500" b="0" kern="0" dirty="0"/>
              <a:t>    return s</a:t>
            </a:r>
            <a:br>
              <a:rPr lang="en-US" altLang="en-US" sz="1500" b="0" kern="0" dirty="0"/>
            </a:br>
            <a:endParaRPr lang="en-CA" altLang="en-US" sz="1500" b="0" kern="0" dirty="0"/>
          </a:p>
        </p:txBody>
      </p:sp>
      <p:sp>
        <p:nvSpPr>
          <p:cNvPr id="43014" name="Text Box 5"/>
          <p:cNvSpPr txBox="1">
            <a:spLocks noChangeArrowheads="1"/>
          </p:cNvSpPr>
          <p:nvPr/>
        </p:nvSpPr>
        <p:spPr bwMode="auto">
          <a:xfrm>
            <a:off x="4716463" y="692150"/>
            <a:ext cx="1362075" cy="461963"/>
          </a:xfrm>
          <a:prstGeom prst="rect">
            <a:avLst/>
          </a:prstGeom>
          <a:solidFill>
            <a:schemeClr val="bg1"/>
          </a:solidFill>
          <a:ln w="38100">
            <a:solidFill>
              <a:schemeClr val="tx1"/>
            </a:solidFill>
            <a:miter lim="800000"/>
            <a:headEnd/>
            <a:tailEnd/>
          </a:ln>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eaLnBrk="1" hangingPunct="1">
              <a:spcBef>
                <a:spcPct val="0"/>
              </a:spcBef>
              <a:buFontTx/>
              <a:buNone/>
            </a:pPr>
            <a:r>
              <a:rPr lang="en-CA" altLang="en-US" sz="2400" dirty="0">
                <a:solidFill>
                  <a:srgbClr val="3333FF"/>
                </a:solidFill>
              </a:rPr>
              <a:t>toString</a:t>
            </a:r>
            <a:endParaRPr lang="en-CA" altLang="en-US" sz="2400" dirty="0"/>
          </a:p>
        </p:txBody>
      </p:sp>
      <p:sp>
        <p:nvSpPr>
          <p:cNvPr id="43015" name="TextBox 7"/>
          <p:cNvSpPr txBox="1">
            <a:spLocks noChangeArrowheads="1"/>
          </p:cNvSpPr>
          <p:nvPr/>
        </p:nvSpPr>
        <p:spPr bwMode="auto">
          <a:xfrm>
            <a:off x="358775" y="1889125"/>
            <a:ext cx="755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0"/>
              </a:spcBef>
              <a:buFontTx/>
              <a:buNone/>
            </a:pPr>
            <a:r>
              <a:rPr lang="en-US" altLang="en-US" sz="2000" dirty="0"/>
              <a:t>Java</a:t>
            </a:r>
          </a:p>
        </p:txBody>
      </p:sp>
      <p:sp>
        <p:nvSpPr>
          <p:cNvPr id="43016" name="TextBox 8"/>
          <p:cNvSpPr txBox="1">
            <a:spLocks noChangeArrowheads="1"/>
          </p:cNvSpPr>
          <p:nvPr/>
        </p:nvSpPr>
        <p:spPr bwMode="auto">
          <a:xfrm>
            <a:off x="358775" y="122238"/>
            <a:ext cx="1055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0"/>
              </a:spcBef>
              <a:buFontTx/>
              <a:buNone/>
            </a:pPr>
            <a:r>
              <a:rPr lang="en-US" altLang="en-US" sz="2000" dirty="0"/>
              <a:t>Python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7D029A-B4DD-4FB6-A580-43D037255DEF}"/>
              </a:ext>
            </a:extLst>
          </p:cNvPr>
          <p:cNvSpPr txBox="1"/>
          <p:nvPr/>
        </p:nvSpPr>
        <p:spPr>
          <a:xfrm>
            <a:off x="652463" y="554038"/>
            <a:ext cx="7904162" cy="5016500"/>
          </a:xfrm>
          <a:prstGeom prst="rect">
            <a:avLst/>
          </a:prstGeom>
          <a:noFill/>
        </p:spPr>
        <p:txBody>
          <a:bodyPr lIns="82945" tIns="41473" rIns="82945" bIns="41473">
            <a:spAutoFit/>
          </a:bodyPr>
          <a:lstStyle/>
          <a:p>
            <a:pPr algn="just">
              <a:spcAft>
                <a:spcPts val="544"/>
              </a:spcAft>
              <a:defRPr/>
            </a:pPr>
            <a:r>
              <a:rPr lang="en-CA" sz="2200" b="0" dirty="0">
                <a:latin typeface="Arial" charset="0"/>
              </a:rPr>
              <a:t>Class SocialNetwork contains a method for removing a data item from the array. To remove a data item, say </a:t>
            </a:r>
            <a:r>
              <a:rPr lang="en-CA" sz="2200" b="0" i="1" dirty="0">
                <a:latin typeface="Arial" charset="0"/>
              </a:rPr>
              <a:t>target</a:t>
            </a:r>
            <a:r>
              <a:rPr lang="en-CA" sz="2200" b="0" dirty="0">
                <a:latin typeface="Arial" charset="0"/>
              </a:rPr>
              <a:t>, from the array we first need to find the position of such an item in the array. A simple way of looking for </a:t>
            </a:r>
            <a:r>
              <a:rPr lang="en-CA" sz="2200" b="0" i="1" dirty="0">
                <a:latin typeface="Arial" charset="0"/>
              </a:rPr>
              <a:t>target</a:t>
            </a:r>
            <a:r>
              <a:rPr lang="en-CA" sz="2200" b="0" dirty="0">
                <a:latin typeface="Arial" charset="0"/>
              </a:rPr>
              <a:t> in array </a:t>
            </a:r>
            <a:r>
              <a:rPr lang="en-CA" sz="2200" b="0" i="1" dirty="0">
                <a:latin typeface="Arial" charset="0"/>
              </a:rPr>
              <a:t>friendList</a:t>
            </a:r>
            <a:r>
              <a:rPr lang="en-CA" sz="2200" b="0" dirty="0">
                <a:latin typeface="Arial" charset="0"/>
              </a:rPr>
              <a:t> is to take the data items stored in the array one by one starting at the data item stored in index 0 and compare each one of them with </a:t>
            </a:r>
            <a:r>
              <a:rPr lang="en-CA" sz="2200" b="0" i="1" dirty="0">
                <a:latin typeface="Arial" charset="0"/>
              </a:rPr>
              <a:t>target</a:t>
            </a:r>
            <a:r>
              <a:rPr lang="en-CA" sz="2200" b="0" dirty="0">
                <a:latin typeface="Arial" charset="0"/>
              </a:rPr>
              <a:t> until either</a:t>
            </a:r>
          </a:p>
          <a:p>
            <a:pPr marL="311045" indent="-311045">
              <a:buFont typeface="Arial" panose="020B0604020202020204" pitchFamily="34" charset="0"/>
              <a:buChar char="•"/>
              <a:defRPr/>
            </a:pPr>
            <a:r>
              <a:rPr lang="en-CA" sz="2200" b="0" i="1" dirty="0">
                <a:latin typeface="Arial" charset="0"/>
              </a:rPr>
              <a:t>target</a:t>
            </a:r>
            <a:r>
              <a:rPr lang="en-CA" sz="2200" b="0" dirty="0">
                <a:latin typeface="Arial" charset="0"/>
              </a:rPr>
              <a:t> is found, or</a:t>
            </a:r>
          </a:p>
          <a:p>
            <a:pPr marL="311045" indent="-311045">
              <a:spcAft>
                <a:spcPts val="544"/>
              </a:spcAft>
              <a:buFont typeface="Arial" panose="020B0604020202020204" pitchFamily="34" charset="0"/>
              <a:buChar char="•"/>
              <a:defRPr/>
            </a:pPr>
            <a:r>
              <a:rPr lang="en-CA" sz="2200" b="0" dirty="0">
                <a:latin typeface="Arial" charset="0"/>
              </a:rPr>
              <a:t>all data items have been examined and </a:t>
            </a:r>
            <a:r>
              <a:rPr lang="en-CA" sz="2200" b="0" i="1" dirty="0">
                <a:latin typeface="Arial" charset="0"/>
              </a:rPr>
              <a:t>target</a:t>
            </a:r>
            <a:r>
              <a:rPr lang="en-CA" sz="2200" b="0" dirty="0">
                <a:latin typeface="Arial" charset="0"/>
              </a:rPr>
              <a:t> is not found</a:t>
            </a:r>
          </a:p>
          <a:p>
            <a:pPr algn="just">
              <a:spcAft>
                <a:spcPts val="544"/>
              </a:spcAft>
              <a:defRPr/>
            </a:pPr>
            <a:r>
              <a:rPr lang="en-CA" sz="2200" b="0" dirty="0">
                <a:latin typeface="Arial" charset="0"/>
              </a:rPr>
              <a:t>The above algorithm for looking for a data item in a list is called </a:t>
            </a:r>
            <a:r>
              <a:rPr lang="en-CA" sz="2200" b="0" i="1" dirty="0">
                <a:latin typeface="Arial" charset="0"/>
              </a:rPr>
              <a:t>linear search</a:t>
            </a:r>
            <a:r>
              <a:rPr lang="en-CA" sz="2200" b="0" dirty="0">
                <a:latin typeface="Arial" charset="0"/>
              </a:rPr>
              <a:t>.</a:t>
            </a:r>
          </a:p>
          <a:p>
            <a:pPr algn="just">
              <a:defRPr/>
            </a:pPr>
            <a:r>
              <a:rPr lang="en-CA" sz="2200" b="0" dirty="0">
                <a:latin typeface="Arial" charset="0"/>
              </a:rPr>
              <a:t>Once item </a:t>
            </a:r>
            <a:r>
              <a:rPr lang="en-CA" sz="2200" b="0" i="1" dirty="0">
                <a:latin typeface="Arial" charset="0"/>
              </a:rPr>
              <a:t>target</a:t>
            </a:r>
            <a:r>
              <a:rPr lang="en-CA" sz="2200" b="0" dirty="0">
                <a:latin typeface="Arial" charset="0"/>
              </a:rPr>
              <a:t> has been found in the array we can remove it by replacing it with the last item in the array. </a:t>
            </a:r>
            <a:r>
              <a:rPr lang="en-CA" sz="2200" b="0" dirty="0">
                <a:solidFill>
                  <a:srgbClr val="FF0000"/>
                </a:solidFill>
                <a:latin typeface="Arial" charset="0"/>
              </a:rPr>
              <a:t>Pseudocode</a:t>
            </a:r>
            <a:r>
              <a:rPr lang="en-CA" sz="2200" b="0" dirty="0">
                <a:latin typeface="Arial" charset="0"/>
              </a:rPr>
              <a:t> for removing a data item from the array follows.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Box 1"/>
          <p:cNvSpPr txBox="1">
            <a:spLocks noChangeArrowheads="1"/>
          </p:cNvSpPr>
          <p:nvPr/>
        </p:nvSpPr>
        <p:spPr bwMode="auto">
          <a:xfrm>
            <a:off x="282575" y="488950"/>
            <a:ext cx="8680450" cy="598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0"/>
              </a:spcBef>
              <a:buFontTx/>
              <a:buNone/>
            </a:pPr>
            <a:r>
              <a:rPr lang="en-CA" altLang="en-US" sz="2500" dirty="0"/>
              <a:t>Algorithm</a:t>
            </a:r>
            <a:r>
              <a:rPr lang="en-CA" altLang="en-US" sz="2500" b="0" dirty="0"/>
              <a:t> remove(</a:t>
            </a:r>
            <a:r>
              <a:rPr lang="en-CA" altLang="en-US" sz="2500" b="0" i="1" dirty="0"/>
              <a:t>targe</a:t>
            </a:r>
            <a:r>
              <a:rPr lang="en-CA" altLang="en-US" sz="2500" b="0" dirty="0"/>
              <a:t>t)</a:t>
            </a:r>
          </a:p>
          <a:p>
            <a:pPr>
              <a:spcBef>
                <a:spcPct val="0"/>
              </a:spcBef>
              <a:buFontTx/>
              <a:buNone/>
            </a:pPr>
            <a:r>
              <a:rPr lang="en-CA" altLang="en-US" sz="2500" dirty="0"/>
              <a:t>Input</a:t>
            </a:r>
            <a:r>
              <a:rPr lang="en-CA" altLang="en-US" sz="2500" b="0" dirty="0"/>
              <a:t>: data item to be removed</a:t>
            </a:r>
          </a:p>
          <a:p>
            <a:pPr>
              <a:spcBef>
                <a:spcPct val="0"/>
              </a:spcBef>
              <a:buFontTx/>
              <a:buNone/>
            </a:pPr>
            <a:r>
              <a:rPr lang="en-CA" altLang="en-US" sz="2500" dirty="0"/>
              <a:t>Output</a:t>
            </a:r>
            <a:r>
              <a:rPr lang="en-CA" altLang="en-US" sz="2500" b="0" dirty="0"/>
              <a:t>: true if </a:t>
            </a:r>
            <a:r>
              <a:rPr lang="en-CA" altLang="en-US" sz="2500" b="0" i="1" dirty="0"/>
              <a:t>targe</a:t>
            </a:r>
            <a:r>
              <a:rPr lang="en-CA" altLang="en-US" sz="2500" b="0" dirty="0"/>
              <a:t>t was removed from the array; false </a:t>
            </a:r>
          </a:p>
          <a:p>
            <a:pPr>
              <a:spcBef>
                <a:spcPct val="0"/>
              </a:spcBef>
              <a:spcAft>
                <a:spcPts val="550"/>
              </a:spcAft>
              <a:buFontTx/>
              <a:buNone/>
            </a:pPr>
            <a:r>
              <a:rPr lang="en-CA" altLang="en-US" sz="2500" b="0" dirty="0"/>
              <a:t>	     if </a:t>
            </a:r>
            <a:r>
              <a:rPr lang="en-CA" altLang="en-US" sz="2500" b="0" i="1" dirty="0"/>
              <a:t>targe</a:t>
            </a:r>
            <a:r>
              <a:rPr lang="en-CA" altLang="en-US" sz="2500" b="0" dirty="0"/>
              <a:t>t was not found in the array</a:t>
            </a:r>
          </a:p>
          <a:p>
            <a:pPr>
              <a:spcBef>
                <a:spcPct val="0"/>
              </a:spcBef>
              <a:buFontTx/>
              <a:buNone/>
            </a:pPr>
            <a:r>
              <a:rPr lang="en-CA" altLang="en-US" sz="2500" b="0" dirty="0"/>
              <a:t>i = 0</a:t>
            </a:r>
            <a:endParaRPr lang="en-CA" altLang="en-US" sz="2000" b="0" dirty="0"/>
          </a:p>
          <a:p>
            <a:pPr>
              <a:spcBef>
                <a:spcPct val="0"/>
              </a:spcBef>
              <a:buFontTx/>
              <a:buNone/>
            </a:pPr>
            <a:r>
              <a:rPr lang="en-CA" altLang="en-US" sz="2500" dirty="0"/>
              <a:t>while</a:t>
            </a:r>
            <a:r>
              <a:rPr lang="en-CA" altLang="en-US" sz="2500" b="0" dirty="0"/>
              <a:t> (i &lt; numFriends) </a:t>
            </a:r>
            <a:r>
              <a:rPr lang="en-CA" altLang="en-US" sz="2500" dirty="0"/>
              <a:t>and</a:t>
            </a:r>
            <a:r>
              <a:rPr lang="en-CA" altLang="en-US" sz="2500" b="0" dirty="0"/>
              <a:t> (friendList[i] not equal </a:t>
            </a:r>
            <a:r>
              <a:rPr lang="en-CA" altLang="en-US" sz="2500" b="0" i="1" dirty="0"/>
              <a:t>targe</a:t>
            </a:r>
            <a:r>
              <a:rPr lang="en-CA" altLang="en-US" sz="2500" b="0" dirty="0"/>
              <a:t>t) </a:t>
            </a:r>
            <a:r>
              <a:rPr lang="en-CA" altLang="en-US" sz="2500" dirty="0"/>
              <a:t>do</a:t>
            </a:r>
          </a:p>
          <a:p>
            <a:pPr>
              <a:spcBef>
                <a:spcPct val="0"/>
              </a:spcBef>
              <a:spcAft>
                <a:spcPts val="550"/>
              </a:spcAft>
              <a:buFontTx/>
              <a:buNone/>
            </a:pPr>
            <a:r>
              <a:rPr lang="en-CA" altLang="en-US" sz="2500" b="0" dirty="0"/>
              <a:t>	i = i+1</a:t>
            </a:r>
          </a:p>
          <a:p>
            <a:pPr>
              <a:spcBef>
                <a:spcPct val="0"/>
              </a:spcBef>
              <a:buFontTx/>
              <a:buNone/>
            </a:pPr>
            <a:r>
              <a:rPr lang="en-CA" altLang="en-US" sz="2500" dirty="0"/>
              <a:t>if</a:t>
            </a:r>
            <a:r>
              <a:rPr lang="en-CA" altLang="en-US" sz="2500" b="0" dirty="0"/>
              <a:t> i = numFriends </a:t>
            </a:r>
            <a:r>
              <a:rPr lang="en-CA" altLang="en-US" sz="2500" dirty="0"/>
              <a:t>then return </a:t>
            </a:r>
            <a:r>
              <a:rPr lang="en-CA" altLang="en-US" sz="2500" b="0" i="1" dirty="0"/>
              <a:t>false</a:t>
            </a:r>
          </a:p>
          <a:p>
            <a:pPr>
              <a:spcBef>
                <a:spcPct val="0"/>
              </a:spcBef>
              <a:buFontTx/>
              <a:buNone/>
            </a:pPr>
            <a:r>
              <a:rPr lang="en-CA" altLang="en-US" sz="2500" dirty="0"/>
              <a:t>else</a:t>
            </a:r>
            <a:r>
              <a:rPr lang="en-CA" altLang="en-US" sz="2500" b="0" dirty="0"/>
              <a:t> {</a:t>
            </a:r>
          </a:p>
          <a:p>
            <a:pPr>
              <a:spcBef>
                <a:spcPct val="0"/>
              </a:spcBef>
              <a:buFontTx/>
              <a:buNone/>
            </a:pPr>
            <a:r>
              <a:rPr lang="en-CA" altLang="en-US" sz="2500" b="0" i="1" dirty="0"/>
              <a:t>	</a:t>
            </a:r>
            <a:r>
              <a:rPr lang="en-CA" altLang="en-US" sz="2500" b="0" dirty="0"/>
              <a:t>friendList[i] = friendList[numFriends-1]</a:t>
            </a:r>
          </a:p>
          <a:p>
            <a:pPr>
              <a:spcBef>
                <a:spcPct val="0"/>
              </a:spcBef>
              <a:buFontTx/>
              <a:buNone/>
            </a:pPr>
            <a:r>
              <a:rPr lang="en-CA" altLang="en-US" sz="2500" b="0" i="1" dirty="0"/>
              <a:t>	</a:t>
            </a:r>
            <a:r>
              <a:rPr lang="en-CA" altLang="en-US" sz="2500" b="0" dirty="0"/>
              <a:t>friendList[numFriends-1] = null</a:t>
            </a:r>
          </a:p>
          <a:p>
            <a:pPr>
              <a:spcBef>
                <a:spcPct val="0"/>
              </a:spcBef>
              <a:buFontTx/>
              <a:buNone/>
            </a:pPr>
            <a:r>
              <a:rPr lang="en-CA" altLang="en-US" sz="2500" b="0" i="1" dirty="0"/>
              <a:t>	</a:t>
            </a:r>
            <a:r>
              <a:rPr lang="en-CA" altLang="en-US" sz="2500" b="0" dirty="0"/>
              <a:t>numFriends = numFriends -1</a:t>
            </a:r>
          </a:p>
          <a:p>
            <a:pPr>
              <a:spcBef>
                <a:spcPct val="0"/>
              </a:spcBef>
              <a:buFontTx/>
              <a:buNone/>
            </a:pPr>
            <a:r>
              <a:rPr lang="en-CA" altLang="en-US" sz="2500" b="0" dirty="0"/>
              <a:t>	</a:t>
            </a:r>
            <a:r>
              <a:rPr lang="en-CA" altLang="en-US" sz="2500" dirty="0"/>
              <a:t>return</a:t>
            </a:r>
            <a:r>
              <a:rPr lang="en-CA" altLang="en-US" sz="2500" b="0" dirty="0"/>
              <a:t> </a:t>
            </a:r>
            <a:r>
              <a:rPr lang="en-CA" altLang="en-US" sz="2500" b="0" i="1" dirty="0"/>
              <a:t>true</a:t>
            </a:r>
          </a:p>
          <a:p>
            <a:pPr>
              <a:spcBef>
                <a:spcPct val="0"/>
              </a:spcBef>
              <a:buFontTx/>
              <a:buNone/>
            </a:pPr>
            <a:r>
              <a:rPr lang="en-CA" altLang="en-US" sz="2500" b="0" dirty="0"/>
              <a:t>}</a:t>
            </a:r>
          </a:p>
          <a:p>
            <a:pPr>
              <a:spcBef>
                <a:spcPct val="0"/>
              </a:spcBef>
              <a:buFontTx/>
              <a:buNone/>
            </a:pPr>
            <a:endParaRPr lang="en-CA" altLang="en-US" sz="2500" i="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Box 1"/>
          <p:cNvSpPr txBox="1">
            <a:spLocks noChangeArrowheads="1"/>
          </p:cNvSpPr>
          <p:nvPr/>
        </p:nvSpPr>
        <p:spPr bwMode="auto">
          <a:xfrm>
            <a:off x="652463" y="946150"/>
            <a:ext cx="7839075" cy="443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45" tIns="41473" rIns="82945" bIns="41473">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just">
              <a:spcBef>
                <a:spcPct val="0"/>
              </a:spcBef>
              <a:spcAft>
                <a:spcPts val="550"/>
              </a:spcAft>
              <a:buFontTx/>
              <a:buNone/>
            </a:pPr>
            <a:r>
              <a:rPr lang="en-CA" altLang="en-US" sz="2500" b="0" dirty="0"/>
              <a:t>The advantage of writing an algorithm in </a:t>
            </a:r>
            <a:r>
              <a:rPr lang="en-CA" altLang="en-US" sz="2500" b="0" dirty="0">
                <a:solidFill>
                  <a:srgbClr val="FF0000"/>
                </a:solidFill>
              </a:rPr>
              <a:t>pseudocode</a:t>
            </a:r>
            <a:r>
              <a:rPr lang="en-CA" altLang="en-US" sz="2500" b="0" dirty="0"/>
              <a:t> is that we can concentrate on designing the steps that the algorithm needs to perform to achieve the desired task without having to think about how to express the algorithm in correct java syntax. </a:t>
            </a:r>
          </a:p>
          <a:p>
            <a:pPr algn="just">
              <a:spcBef>
                <a:spcPct val="0"/>
              </a:spcBef>
              <a:spcAft>
                <a:spcPts val="550"/>
              </a:spcAft>
              <a:buFontTx/>
              <a:buNone/>
            </a:pPr>
            <a:r>
              <a:rPr lang="en-CA" altLang="en-US" sz="2500" b="0" dirty="0"/>
              <a:t>Once we have designed a correct algorithm for a problem in pseudocode, translating it into </a:t>
            </a:r>
            <a:r>
              <a:rPr lang="en-CA" altLang="en-US" sz="2500" b="0" dirty="0" smtClean="0"/>
              <a:t>Java </a:t>
            </a:r>
            <a:r>
              <a:rPr lang="en-CA" altLang="en-US" sz="2500" b="0" dirty="0"/>
              <a:t>is a somewhat mechanical process. </a:t>
            </a:r>
          </a:p>
          <a:p>
            <a:pPr algn="just">
              <a:spcBef>
                <a:spcPct val="0"/>
              </a:spcBef>
              <a:spcAft>
                <a:spcPts val="550"/>
              </a:spcAft>
              <a:buFontTx/>
              <a:buNone/>
            </a:pPr>
            <a:r>
              <a:rPr lang="en-CA" altLang="en-US" sz="2500" b="0" dirty="0"/>
              <a:t>Writing algorithms in pseudocode and then translating them into </a:t>
            </a:r>
            <a:r>
              <a:rPr lang="en-CA" altLang="en-US" sz="2500" b="0" dirty="0" smtClean="0"/>
              <a:t>Java </a:t>
            </a:r>
            <a:r>
              <a:rPr lang="en-CA" altLang="en-US" sz="2500" b="0" dirty="0"/>
              <a:t>makes it easier to design programs.</a:t>
            </a:r>
          </a:p>
          <a:p>
            <a:pPr>
              <a:spcBef>
                <a:spcPct val="0"/>
              </a:spcBef>
              <a:buFontTx/>
              <a:buNone/>
            </a:pPr>
            <a:r>
              <a:rPr lang="en-CA" altLang="en-US" sz="2000" dirty="0"/>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Box 1"/>
          <p:cNvSpPr txBox="1">
            <a:spLocks noChangeArrowheads="1"/>
          </p:cNvSpPr>
          <p:nvPr/>
        </p:nvSpPr>
        <p:spPr bwMode="auto">
          <a:xfrm>
            <a:off x="587375" y="946150"/>
            <a:ext cx="7772400"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45" tIns="41473" rIns="82945" bIns="41473">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just">
              <a:spcBef>
                <a:spcPct val="0"/>
              </a:spcBef>
              <a:spcAft>
                <a:spcPts val="550"/>
              </a:spcAft>
              <a:buFontTx/>
              <a:buNone/>
            </a:pPr>
            <a:r>
              <a:rPr lang="en-CA" altLang="en-US" sz="2500" b="0" dirty="0"/>
              <a:t>The beauty of pseudocode is that there is no fixed syntax or rigid rules for it. Pseudocode is a mixture of English and programming-like statements. </a:t>
            </a:r>
          </a:p>
          <a:p>
            <a:pPr algn="just">
              <a:spcBef>
                <a:spcPct val="0"/>
              </a:spcBef>
              <a:spcAft>
                <a:spcPts val="550"/>
              </a:spcAft>
              <a:buFontTx/>
              <a:buNone/>
            </a:pPr>
            <a:r>
              <a:rPr lang="en-CA" altLang="en-US" sz="2500" b="0" dirty="0"/>
              <a:t>Each programmer comes up with their own version of pseudocode.  The programmer just needs to ensure that pseudocode is understandable to other people and that it is detailed enough that translation into java or other programming language is simple. There should be an (almost) one-to-one correspondence between lines of pseudocode and lines of </a:t>
            </a:r>
            <a:r>
              <a:rPr lang="en-CA" altLang="en-US" sz="2500" b="0" dirty="0" smtClean="0"/>
              <a:t>Java</a:t>
            </a:r>
            <a:r>
              <a:rPr lang="en-CA" altLang="en-US" sz="2500" b="0" dirty="0"/>
              <a:t>.</a:t>
            </a:r>
          </a:p>
          <a:p>
            <a:pPr algn="just">
              <a:spcBef>
                <a:spcPct val="0"/>
              </a:spcBef>
              <a:buFontTx/>
              <a:buNone/>
            </a:pPr>
            <a:r>
              <a:rPr lang="en-CA" altLang="en-US" sz="2500" b="0" dirty="0"/>
              <a:t>The java version for the remove algorithm follows.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ustomShape 1"/>
          <p:cNvSpPr>
            <a:spLocks noChangeArrowheads="1"/>
          </p:cNvSpPr>
          <p:nvPr/>
        </p:nvSpPr>
        <p:spPr bwMode="auto">
          <a:xfrm>
            <a:off x="390525" y="685800"/>
            <a:ext cx="8753475" cy="588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639" tIns="40820" rIns="81639" bIns="4082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0"/>
              </a:spcBef>
              <a:buFontTx/>
              <a:buNone/>
            </a:pPr>
            <a:r>
              <a:rPr lang="en-CA" altLang="en-US" sz="2200" b="0" dirty="0"/>
              <a:t>public boolean remove(Person target) {</a:t>
            </a:r>
            <a:endParaRPr lang="en-US" altLang="en-US" sz="2200" b="0" dirty="0"/>
          </a:p>
          <a:p>
            <a:pPr>
              <a:spcBef>
                <a:spcPct val="0"/>
              </a:spcBef>
              <a:buFontTx/>
              <a:buNone/>
            </a:pPr>
            <a:r>
              <a:rPr lang="en-CA" altLang="en-US" sz="2200" b="0" dirty="0"/>
              <a:t>	// search the list for the specified friend</a:t>
            </a:r>
          </a:p>
          <a:p>
            <a:pPr>
              <a:spcBef>
                <a:spcPct val="0"/>
              </a:spcBef>
              <a:buFontTx/>
              <a:buNone/>
            </a:pPr>
            <a:r>
              <a:rPr lang="en-CA" altLang="en-US" sz="2200" b="0" dirty="0"/>
              <a:t>	int i  = 0;</a:t>
            </a:r>
            <a:endParaRPr lang="en-US" altLang="en-US" sz="2200" b="0" dirty="0"/>
          </a:p>
          <a:p>
            <a:pPr>
              <a:spcBef>
                <a:spcPct val="0"/>
              </a:spcBef>
              <a:buFontTx/>
              <a:buNone/>
            </a:pPr>
            <a:r>
              <a:rPr lang="en-CA" altLang="en-US" sz="2200" b="0" dirty="0"/>
              <a:t>	while ((i &lt; numFriends) &amp;&amp; !friendList[i].equals(target)) </a:t>
            </a:r>
          </a:p>
          <a:p>
            <a:pPr>
              <a:spcBef>
                <a:spcPct val="0"/>
              </a:spcBef>
              <a:buFontTx/>
              <a:buNone/>
            </a:pPr>
            <a:r>
              <a:rPr lang="en-CA" altLang="en-US" sz="2200" b="0" dirty="0"/>
              <a:t>		i++;</a:t>
            </a:r>
            <a:endParaRPr lang="en-US" altLang="en-US" sz="2200" b="0" dirty="0"/>
          </a:p>
          <a:p>
            <a:pPr>
              <a:spcBef>
                <a:spcPct val="0"/>
              </a:spcBef>
              <a:buFontTx/>
              <a:buNone/>
            </a:pPr>
            <a:r>
              <a:rPr lang="en-CA" altLang="en-US" sz="2200" b="0" dirty="0"/>
              <a:t>		</a:t>
            </a:r>
            <a:endParaRPr lang="en-US" altLang="en-US" sz="2200" b="0" dirty="0"/>
          </a:p>
          <a:p>
            <a:pPr>
              <a:spcBef>
                <a:spcPct val="0"/>
              </a:spcBef>
              <a:buFontTx/>
              <a:buNone/>
            </a:pPr>
            <a:r>
              <a:rPr lang="en-CA" altLang="en-US" sz="2200" b="0" dirty="0"/>
              <a:t>	if (i == numFriends) return false;</a:t>
            </a:r>
          </a:p>
          <a:p>
            <a:pPr>
              <a:spcBef>
                <a:spcPct val="0"/>
              </a:spcBef>
              <a:buFontTx/>
              <a:buNone/>
            </a:pPr>
            <a:r>
              <a:rPr lang="en-CA" altLang="en-US" sz="2200" b="0" dirty="0"/>
              <a:t>	else {		</a:t>
            </a:r>
            <a:endParaRPr lang="en-US" altLang="en-US" sz="2200" b="0" dirty="0"/>
          </a:p>
          <a:p>
            <a:pPr>
              <a:spcBef>
                <a:spcPct val="0"/>
              </a:spcBef>
              <a:buFontTx/>
              <a:buNone/>
            </a:pPr>
            <a:r>
              <a:rPr lang="en-CA" altLang="en-US" sz="2200" b="0" dirty="0"/>
              <a:t>		// person found, remove by replacing with last one</a:t>
            </a:r>
            <a:endParaRPr lang="en-US" altLang="en-US" sz="2200" b="0" dirty="0"/>
          </a:p>
          <a:p>
            <a:pPr>
              <a:spcBef>
                <a:spcPct val="0"/>
              </a:spcBef>
              <a:buFontTx/>
              <a:buNone/>
            </a:pPr>
            <a:r>
              <a:rPr lang="en-CA" altLang="en-US" sz="2200" b="0" dirty="0"/>
              <a:t>		friendList[i] = friendList[numFriends - 1];</a:t>
            </a:r>
            <a:endParaRPr lang="en-US" altLang="en-US" sz="2200" b="0" dirty="0"/>
          </a:p>
          <a:p>
            <a:pPr>
              <a:spcBef>
                <a:spcPct val="0"/>
              </a:spcBef>
              <a:buFontTx/>
              <a:buNone/>
            </a:pPr>
            <a:r>
              <a:rPr lang="en-CA" altLang="en-US" sz="2200" b="0" dirty="0"/>
              <a:t>		friendList[numFriends - 1] = null;</a:t>
            </a:r>
            <a:endParaRPr lang="en-US" altLang="en-US" sz="2200" b="0" dirty="0"/>
          </a:p>
          <a:p>
            <a:pPr>
              <a:spcBef>
                <a:spcPct val="0"/>
              </a:spcBef>
              <a:buFontTx/>
              <a:buNone/>
            </a:pPr>
            <a:r>
              <a:rPr lang="en-CA" altLang="en-US" sz="2200" b="0" dirty="0"/>
              <a:t>		numFriends --;</a:t>
            </a:r>
            <a:endParaRPr lang="en-US" altLang="en-US" sz="2200" b="0" dirty="0"/>
          </a:p>
          <a:p>
            <a:pPr>
              <a:spcBef>
                <a:spcPct val="0"/>
              </a:spcBef>
              <a:buFontTx/>
              <a:buNone/>
            </a:pPr>
            <a:r>
              <a:rPr lang="en-CA" altLang="en-US" sz="2200" b="0" dirty="0"/>
              <a:t>		return true;	</a:t>
            </a:r>
          </a:p>
          <a:p>
            <a:pPr>
              <a:spcBef>
                <a:spcPct val="0"/>
              </a:spcBef>
              <a:buFontTx/>
              <a:buNone/>
            </a:pPr>
            <a:r>
              <a:rPr lang="en-CA" altLang="en-US" sz="2200" b="0" dirty="0"/>
              <a:t>             }		</a:t>
            </a:r>
            <a:endParaRPr lang="en-US" altLang="en-US" sz="2200" b="0" dirty="0"/>
          </a:p>
          <a:p>
            <a:pPr>
              <a:spcBef>
                <a:spcPct val="0"/>
              </a:spcBef>
              <a:buFontTx/>
              <a:buNone/>
            </a:pPr>
            <a:r>
              <a:rPr lang="en-CA" altLang="en-US" sz="2200" b="0" dirty="0"/>
              <a:t>}</a:t>
            </a:r>
            <a:endParaRPr lang="en-US" altLang="en-US" sz="2200" b="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0"/>
              </a:spcBef>
              <a:buFontTx/>
              <a:buNone/>
            </a:pPr>
            <a:r>
              <a:rPr lang="en-US" altLang="en-US" sz="1400" dirty="0" smtClean="0"/>
              <a:t>1-</a:t>
            </a:r>
            <a:fld id="{389D7CE2-F5AF-452C-ADFC-9074D713A452}" type="slidenum">
              <a:rPr lang="en-US" altLang="en-US" sz="1400" smtClean="0"/>
              <a:pPr>
                <a:spcBef>
                  <a:spcPct val="0"/>
                </a:spcBef>
                <a:buFontTx/>
                <a:buNone/>
              </a:pPr>
              <a:t>38</a:t>
            </a:fld>
            <a:endParaRPr lang="en-US" altLang="en-US" sz="1400" dirty="0" smtClean="0"/>
          </a:p>
        </p:txBody>
      </p:sp>
      <p:sp>
        <p:nvSpPr>
          <p:cNvPr id="49155" name="Rectangle 2"/>
          <p:cNvSpPr>
            <a:spLocks noGrp="1" noChangeArrowheads="1"/>
          </p:cNvSpPr>
          <p:nvPr>
            <p:ph type="title"/>
          </p:nvPr>
        </p:nvSpPr>
        <p:spPr/>
        <p:txBody>
          <a:bodyPr/>
          <a:lstStyle/>
          <a:p>
            <a:r>
              <a:rPr lang="en-US" altLang="en-US" dirty="0" smtClean="0"/>
              <a:t>Example: SocialNetwork Object </a:t>
            </a:r>
          </a:p>
        </p:txBody>
      </p:sp>
      <p:sp>
        <p:nvSpPr>
          <p:cNvPr id="49156" name="Rectangle 3"/>
          <p:cNvSpPr>
            <a:spLocks noGrp="1" noChangeArrowheads="1"/>
          </p:cNvSpPr>
          <p:nvPr>
            <p:ph type="body" idx="1"/>
          </p:nvPr>
        </p:nvSpPr>
        <p:spPr>
          <a:xfrm>
            <a:off x="304800" y="1066800"/>
            <a:ext cx="8382000" cy="5029200"/>
          </a:xfrm>
        </p:spPr>
        <p:txBody>
          <a:bodyPr/>
          <a:lstStyle/>
          <a:p>
            <a:pPr>
              <a:buFontTx/>
              <a:buNone/>
            </a:pPr>
            <a:r>
              <a:rPr lang="en-US" altLang="en-US" sz="2400" dirty="0" smtClean="0"/>
              <a:t>Suppose the target person to be removed was the first one (P1) ; after it is removed, we will have:</a:t>
            </a:r>
          </a:p>
          <a:p>
            <a:pPr>
              <a:buFontTx/>
              <a:buNone/>
            </a:pPr>
            <a:r>
              <a:rPr lang="en-US" altLang="en-US" sz="2400" dirty="0" smtClean="0">
                <a:solidFill>
                  <a:srgbClr val="FF0000"/>
                </a:solidFill>
              </a:rPr>
              <a:t>		</a:t>
            </a:r>
            <a:endParaRPr lang="en-US" altLang="en-US" sz="1800" dirty="0" smtClean="0">
              <a:solidFill>
                <a:srgbClr val="FF0000"/>
              </a:solidFill>
            </a:endParaRPr>
          </a:p>
        </p:txBody>
      </p:sp>
      <p:sp>
        <p:nvSpPr>
          <p:cNvPr id="49157" name="Rectangle 4"/>
          <p:cNvSpPr>
            <a:spLocks noChangeArrowheads="1"/>
          </p:cNvSpPr>
          <p:nvPr/>
        </p:nvSpPr>
        <p:spPr bwMode="auto">
          <a:xfrm>
            <a:off x="468313" y="2924175"/>
            <a:ext cx="1079500" cy="360363"/>
          </a:xfrm>
          <a:prstGeom prst="rect">
            <a:avLst/>
          </a:prstGeom>
          <a:solidFill>
            <a:srgbClr val="CC33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eaLnBrk="1" hangingPunct="1">
              <a:spcBef>
                <a:spcPct val="0"/>
              </a:spcBef>
              <a:buFontTx/>
              <a:buNone/>
            </a:pPr>
            <a:endParaRPr lang="en-CA" altLang="en-US" sz="2000" dirty="0">
              <a:solidFill>
                <a:srgbClr val="CC3399"/>
              </a:solidFill>
            </a:endParaRPr>
          </a:p>
        </p:txBody>
      </p:sp>
      <p:sp>
        <p:nvSpPr>
          <p:cNvPr id="259077" name="Line 5"/>
          <p:cNvSpPr>
            <a:spLocks noChangeShapeType="1"/>
          </p:cNvSpPr>
          <p:nvPr/>
        </p:nvSpPr>
        <p:spPr bwMode="auto">
          <a:xfrm>
            <a:off x="1042988" y="3141663"/>
            <a:ext cx="1079500" cy="358775"/>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dirty="0"/>
          </a:p>
        </p:txBody>
      </p:sp>
      <p:sp>
        <p:nvSpPr>
          <p:cNvPr id="49159" name="Text Box 7"/>
          <p:cNvSpPr txBox="1">
            <a:spLocks noChangeArrowheads="1"/>
          </p:cNvSpPr>
          <p:nvPr/>
        </p:nvSpPr>
        <p:spPr bwMode="auto">
          <a:xfrm>
            <a:off x="990600" y="4608513"/>
            <a:ext cx="1295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eaLnBrk="1" hangingPunct="1">
              <a:spcBef>
                <a:spcPct val="0"/>
              </a:spcBef>
              <a:buFontTx/>
              <a:buNone/>
            </a:pPr>
            <a:endParaRPr lang="en-CA" altLang="en-US" sz="1800" b="0" dirty="0"/>
          </a:p>
        </p:txBody>
      </p:sp>
      <p:sp>
        <p:nvSpPr>
          <p:cNvPr id="49160" name="Text Box 8"/>
          <p:cNvSpPr txBox="1">
            <a:spLocks noChangeArrowheads="1"/>
          </p:cNvSpPr>
          <p:nvPr/>
        </p:nvSpPr>
        <p:spPr bwMode="auto">
          <a:xfrm>
            <a:off x="323850" y="2420938"/>
            <a:ext cx="1450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eaLnBrk="1" hangingPunct="1">
              <a:spcBef>
                <a:spcPct val="0"/>
              </a:spcBef>
              <a:buFontTx/>
              <a:buNone/>
            </a:pPr>
            <a:r>
              <a:rPr lang="en-US" altLang="en-US" sz="2000" dirty="0">
                <a:solidFill>
                  <a:srgbClr val="CC3399"/>
                </a:solidFill>
              </a:rPr>
              <a:t>contacts</a:t>
            </a:r>
          </a:p>
        </p:txBody>
      </p:sp>
      <p:sp>
        <p:nvSpPr>
          <p:cNvPr id="49161" name="Text Box 9"/>
          <p:cNvSpPr txBox="1">
            <a:spLocks noChangeArrowheads="1"/>
          </p:cNvSpPr>
          <p:nvPr/>
        </p:nvSpPr>
        <p:spPr bwMode="auto">
          <a:xfrm>
            <a:off x="2771775" y="36449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CC3399"/>
                </a:solidFill>
              </a:rPr>
              <a:t>friendList</a:t>
            </a:r>
          </a:p>
        </p:txBody>
      </p:sp>
      <p:sp>
        <p:nvSpPr>
          <p:cNvPr id="49162" name="Text Box 10"/>
          <p:cNvSpPr txBox="1">
            <a:spLocks noChangeArrowheads="1"/>
          </p:cNvSpPr>
          <p:nvPr/>
        </p:nvSpPr>
        <p:spPr bwMode="auto">
          <a:xfrm>
            <a:off x="2700338" y="2708275"/>
            <a:ext cx="16049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CC3399"/>
                </a:solidFill>
              </a:rPr>
              <a:t>numFriends</a:t>
            </a:r>
          </a:p>
        </p:txBody>
      </p:sp>
      <p:sp>
        <p:nvSpPr>
          <p:cNvPr id="49163" name="Text Box 11"/>
          <p:cNvSpPr txBox="1">
            <a:spLocks noChangeArrowheads="1"/>
          </p:cNvSpPr>
          <p:nvPr/>
        </p:nvSpPr>
        <p:spPr bwMode="auto">
          <a:xfrm>
            <a:off x="2916238" y="4076700"/>
            <a:ext cx="914400" cy="434975"/>
          </a:xfrm>
          <a:prstGeom prst="rect">
            <a:avLst/>
          </a:prstGeom>
          <a:solidFill>
            <a:srgbClr val="CCECFF"/>
          </a:solidFill>
          <a:ln w="38100">
            <a:solidFill>
              <a:schemeClr val="tx1"/>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eaLnBrk="1" hangingPunct="1">
              <a:spcBef>
                <a:spcPct val="0"/>
              </a:spcBef>
              <a:buFontTx/>
              <a:buNone/>
            </a:pPr>
            <a:endParaRPr lang="en-CA" altLang="en-US" sz="2000" dirty="0"/>
          </a:p>
        </p:txBody>
      </p:sp>
      <p:sp>
        <p:nvSpPr>
          <p:cNvPr id="49164" name="Rectangle 12"/>
          <p:cNvSpPr>
            <a:spLocks noChangeArrowheads="1"/>
          </p:cNvSpPr>
          <p:nvPr/>
        </p:nvSpPr>
        <p:spPr bwMode="auto">
          <a:xfrm>
            <a:off x="2916238" y="3140075"/>
            <a:ext cx="914400" cy="434975"/>
          </a:xfrm>
          <a:prstGeom prst="rect">
            <a:avLst/>
          </a:prstGeom>
          <a:solidFill>
            <a:srgbClr val="CCECFF"/>
          </a:solidFill>
          <a:ln w="38100">
            <a:solidFill>
              <a:schemeClr val="tx1"/>
            </a:solidFill>
            <a:miter lim="800000"/>
            <a:headEnd/>
            <a:tailEnd/>
          </a:ln>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eaLnBrk="1" hangingPunct="1">
              <a:spcBef>
                <a:spcPct val="0"/>
              </a:spcBef>
              <a:buFontTx/>
              <a:buNone/>
            </a:pPr>
            <a:r>
              <a:rPr lang="en-CA" altLang="en-US" sz="2000" dirty="0"/>
              <a:t>2</a:t>
            </a:r>
          </a:p>
        </p:txBody>
      </p:sp>
      <p:sp>
        <p:nvSpPr>
          <p:cNvPr id="259085" name="Line 13"/>
          <p:cNvSpPr>
            <a:spLocks noChangeShapeType="1"/>
          </p:cNvSpPr>
          <p:nvPr/>
        </p:nvSpPr>
        <p:spPr bwMode="auto">
          <a:xfrm flipV="1">
            <a:off x="3419475" y="3716338"/>
            <a:ext cx="1008063" cy="576262"/>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dirty="0"/>
          </a:p>
        </p:txBody>
      </p:sp>
      <p:sp>
        <p:nvSpPr>
          <p:cNvPr id="49166" name="Rectangle 14"/>
          <p:cNvSpPr>
            <a:spLocks noChangeArrowheads="1"/>
          </p:cNvSpPr>
          <p:nvPr/>
        </p:nvSpPr>
        <p:spPr bwMode="auto">
          <a:xfrm>
            <a:off x="4500563" y="3429000"/>
            <a:ext cx="576262"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eaLnBrk="1" hangingPunct="1">
              <a:spcBef>
                <a:spcPct val="0"/>
              </a:spcBef>
              <a:buFontTx/>
              <a:buNone/>
            </a:pPr>
            <a:endParaRPr lang="en-CA" altLang="en-US" sz="1400" b="0" dirty="0"/>
          </a:p>
        </p:txBody>
      </p:sp>
      <p:sp>
        <p:nvSpPr>
          <p:cNvPr id="49167" name="Oval 15"/>
          <p:cNvSpPr>
            <a:spLocks noChangeArrowheads="1"/>
          </p:cNvSpPr>
          <p:nvPr/>
        </p:nvSpPr>
        <p:spPr bwMode="auto">
          <a:xfrm>
            <a:off x="2124075" y="2205038"/>
            <a:ext cx="6408738" cy="28797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eaLnBrk="1" hangingPunct="1">
              <a:spcBef>
                <a:spcPct val="0"/>
              </a:spcBef>
              <a:buFontTx/>
              <a:buNone/>
            </a:pPr>
            <a:endParaRPr lang="en-US" altLang="en-US" sz="2000" dirty="0"/>
          </a:p>
        </p:txBody>
      </p:sp>
      <p:sp>
        <p:nvSpPr>
          <p:cNvPr id="49168" name="Rectangle 16"/>
          <p:cNvSpPr>
            <a:spLocks noChangeArrowheads="1"/>
          </p:cNvSpPr>
          <p:nvPr/>
        </p:nvSpPr>
        <p:spPr bwMode="auto">
          <a:xfrm>
            <a:off x="5076825" y="3429000"/>
            <a:ext cx="576263"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eaLnBrk="1" hangingPunct="1">
              <a:spcBef>
                <a:spcPct val="0"/>
              </a:spcBef>
              <a:buFontTx/>
              <a:buNone/>
            </a:pPr>
            <a:endParaRPr lang="en-CA" altLang="en-US" sz="1400" b="0" dirty="0"/>
          </a:p>
        </p:txBody>
      </p:sp>
      <p:sp>
        <p:nvSpPr>
          <p:cNvPr id="49169" name="Rectangle 17"/>
          <p:cNvSpPr>
            <a:spLocks noChangeArrowheads="1"/>
          </p:cNvSpPr>
          <p:nvPr/>
        </p:nvSpPr>
        <p:spPr bwMode="auto">
          <a:xfrm>
            <a:off x="5651500" y="3429000"/>
            <a:ext cx="576263"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eaLnBrk="1" hangingPunct="1">
              <a:spcBef>
                <a:spcPct val="0"/>
              </a:spcBef>
              <a:buFontTx/>
              <a:buNone/>
            </a:pPr>
            <a:endParaRPr lang="en-CA" altLang="en-US" sz="1400" b="0" dirty="0"/>
          </a:p>
        </p:txBody>
      </p:sp>
      <p:sp>
        <p:nvSpPr>
          <p:cNvPr id="49170" name="Rectangle 18"/>
          <p:cNvSpPr>
            <a:spLocks noChangeArrowheads="1"/>
          </p:cNvSpPr>
          <p:nvPr/>
        </p:nvSpPr>
        <p:spPr bwMode="auto">
          <a:xfrm>
            <a:off x="6227763" y="3429000"/>
            <a:ext cx="576262"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eaLnBrk="1" hangingPunct="1">
              <a:spcBef>
                <a:spcPct val="0"/>
              </a:spcBef>
              <a:buFontTx/>
              <a:buNone/>
            </a:pPr>
            <a:endParaRPr lang="en-CA" altLang="en-US" sz="1400" b="0" dirty="0"/>
          </a:p>
        </p:txBody>
      </p:sp>
      <p:sp>
        <p:nvSpPr>
          <p:cNvPr id="49171" name="Rectangle 19"/>
          <p:cNvSpPr>
            <a:spLocks noChangeArrowheads="1"/>
          </p:cNvSpPr>
          <p:nvPr/>
        </p:nvSpPr>
        <p:spPr bwMode="auto">
          <a:xfrm>
            <a:off x="6804025" y="3429000"/>
            <a:ext cx="576263"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eaLnBrk="1" hangingPunct="1">
              <a:spcBef>
                <a:spcPct val="0"/>
              </a:spcBef>
              <a:buFontTx/>
              <a:buNone/>
            </a:pPr>
            <a:endParaRPr lang="en-CA" altLang="en-US" sz="1400" b="0" dirty="0"/>
          </a:p>
        </p:txBody>
      </p:sp>
      <p:sp>
        <p:nvSpPr>
          <p:cNvPr id="49172" name="Oval 20"/>
          <p:cNvSpPr>
            <a:spLocks noChangeArrowheads="1"/>
          </p:cNvSpPr>
          <p:nvPr/>
        </p:nvSpPr>
        <p:spPr bwMode="auto">
          <a:xfrm>
            <a:off x="4356100" y="4149725"/>
            <a:ext cx="720725" cy="460375"/>
          </a:xfrm>
          <a:prstGeom prst="ellipse">
            <a:avLst/>
          </a:prstGeom>
          <a:solidFill>
            <a:srgbClr val="99FF66"/>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eaLnBrk="1" hangingPunct="1">
              <a:spcBef>
                <a:spcPct val="0"/>
              </a:spcBef>
              <a:buFontTx/>
              <a:buNone/>
            </a:pPr>
            <a:r>
              <a:rPr lang="en-CA" altLang="en-US" sz="1200" b="0" dirty="0"/>
              <a:t>P3</a:t>
            </a:r>
          </a:p>
        </p:txBody>
      </p:sp>
      <p:sp>
        <p:nvSpPr>
          <p:cNvPr id="259094" name="Line 22"/>
          <p:cNvSpPr>
            <a:spLocks noChangeShapeType="1"/>
          </p:cNvSpPr>
          <p:nvPr/>
        </p:nvSpPr>
        <p:spPr bwMode="auto">
          <a:xfrm flipH="1">
            <a:off x="4787900" y="3716338"/>
            <a:ext cx="0" cy="433387"/>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dirty="0"/>
          </a:p>
        </p:txBody>
      </p:sp>
      <p:sp>
        <p:nvSpPr>
          <p:cNvPr id="259095" name="Line 23"/>
          <p:cNvSpPr>
            <a:spLocks noChangeShapeType="1"/>
          </p:cNvSpPr>
          <p:nvPr/>
        </p:nvSpPr>
        <p:spPr bwMode="auto">
          <a:xfrm flipH="1">
            <a:off x="5364163" y="3716338"/>
            <a:ext cx="0" cy="433387"/>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dirty="0"/>
          </a:p>
        </p:txBody>
      </p:sp>
      <p:sp>
        <p:nvSpPr>
          <p:cNvPr id="49175" name="Text Box 24"/>
          <p:cNvSpPr txBox="1">
            <a:spLocks noChangeArrowheads="1"/>
          </p:cNvSpPr>
          <p:nvPr/>
        </p:nvSpPr>
        <p:spPr bwMode="auto">
          <a:xfrm>
            <a:off x="6011863" y="4149725"/>
            <a:ext cx="15128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eaLnBrk="1" hangingPunct="1">
              <a:spcBef>
                <a:spcPct val="0"/>
              </a:spcBef>
              <a:buFontTx/>
              <a:buNone/>
            </a:pPr>
            <a:r>
              <a:rPr lang="en-CA" altLang="en-US" sz="2000" dirty="0"/>
              <a:t>2 </a:t>
            </a:r>
            <a:r>
              <a:rPr lang="en-CA" altLang="en-US" sz="2000" dirty="0">
                <a:solidFill>
                  <a:srgbClr val="CC3399"/>
                </a:solidFill>
              </a:rPr>
              <a:t>Person </a:t>
            </a:r>
            <a:r>
              <a:rPr lang="en-CA" altLang="en-US" sz="2000" dirty="0"/>
              <a:t>objects</a:t>
            </a:r>
          </a:p>
        </p:txBody>
      </p:sp>
      <p:sp>
        <p:nvSpPr>
          <p:cNvPr id="49176" name="Oval 25"/>
          <p:cNvSpPr>
            <a:spLocks noChangeArrowheads="1"/>
          </p:cNvSpPr>
          <p:nvPr/>
        </p:nvSpPr>
        <p:spPr bwMode="auto">
          <a:xfrm>
            <a:off x="5105400" y="4191000"/>
            <a:ext cx="720725" cy="460375"/>
          </a:xfrm>
          <a:prstGeom prst="ellipse">
            <a:avLst/>
          </a:prstGeom>
          <a:solidFill>
            <a:srgbClr val="99FF66"/>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eaLnBrk="1" hangingPunct="1">
              <a:spcBef>
                <a:spcPct val="0"/>
              </a:spcBef>
              <a:buFontTx/>
              <a:buNone/>
            </a:pPr>
            <a:r>
              <a:rPr lang="en-CA" altLang="en-US" sz="1200" b="0" dirty="0"/>
              <a:t>P2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500"/>
                                  </p:stCondLst>
                                  <p:childTnLst>
                                    <p:set>
                                      <p:cBhvr>
                                        <p:cTn id="6" dur="1" fill="hold">
                                          <p:stCondLst>
                                            <p:cond delay="0"/>
                                          </p:stCondLst>
                                        </p:cTn>
                                        <p:tgtEl>
                                          <p:spTgt spid="259077"/>
                                        </p:tgtEl>
                                        <p:attrNameLst>
                                          <p:attrName>style.visibility</p:attrName>
                                        </p:attrNameLst>
                                      </p:cBhvr>
                                      <p:to>
                                        <p:strVal val="visible"/>
                                      </p:to>
                                    </p:set>
                                    <p:animEffect transition="in" filter="wipe(left)">
                                      <p:cBhvr>
                                        <p:cTn id="7" dur="500"/>
                                        <p:tgtEl>
                                          <p:spTgt spid="259077"/>
                                        </p:tgtEl>
                                      </p:cBhvr>
                                    </p:animEffect>
                                  </p:childTnLst>
                                </p:cTn>
                              </p:par>
                            </p:childTnLst>
                          </p:cTn>
                        </p:par>
                        <p:par>
                          <p:cTn id="8" fill="hold" nodeType="afterGroup">
                            <p:stCondLst>
                              <p:cond delay="1000"/>
                            </p:stCondLst>
                            <p:childTnLst>
                              <p:par>
                                <p:cTn id="9" presetID="22" presetClass="entr" presetSubtype="8" fill="hold" nodeType="afterEffect">
                                  <p:stCondLst>
                                    <p:cond delay="500"/>
                                  </p:stCondLst>
                                  <p:childTnLst>
                                    <p:set>
                                      <p:cBhvr>
                                        <p:cTn id="10" dur="1" fill="hold">
                                          <p:stCondLst>
                                            <p:cond delay="0"/>
                                          </p:stCondLst>
                                        </p:cTn>
                                        <p:tgtEl>
                                          <p:spTgt spid="259085"/>
                                        </p:tgtEl>
                                        <p:attrNameLst>
                                          <p:attrName>style.visibility</p:attrName>
                                        </p:attrNameLst>
                                      </p:cBhvr>
                                      <p:to>
                                        <p:strVal val="visible"/>
                                      </p:to>
                                    </p:set>
                                    <p:animEffect transition="in" filter="wipe(left)">
                                      <p:cBhvr>
                                        <p:cTn id="11" dur="500"/>
                                        <p:tgtEl>
                                          <p:spTgt spid="259085"/>
                                        </p:tgtEl>
                                      </p:cBhvr>
                                    </p:animEffect>
                                  </p:childTnLst>
                                </p:cTn>
                              </p:par>
                            </p:childTnLst>
                          </p:cTn>
                        </p:par>
                        <p:par>
                          <p:cTn id="12" fill="hold" nodeType="afterGroup">
                            <p:stCondLst>
                              <p:cond delay="2000"/>
                            </p:stCondLst>
                            <p:childTnLst>
                              <p:par>
                                <p:cTn id="13" presetID="22" presetClass="entr" presetSubtype="8" fill="hold" nodeType="afterEffect">
                                  <p:stCondLst>
                                    <p:cond delay="500"/>
                                  </p:stCondLst>
                                  <p:childTnLst>
                                    <p:set>
                                      <p:cBhvr>
                                        <p:cTn id="14" dur="1" fill="hold">
                                          <p:stCondLst>
                                            <p:cond delay="0"/>
                                          </p:stCondLst>
                                        </p:cTn>
                                        <p:tgtEl>
                                          <p:spTgt spid="259094"/>
                                        </p:tgtEl>
                                        <p:attrNameLst>
                                          <p:attrName>style.visibility</p:attrName>
                                        </p:attrNameLst>
                                      </p:cBhvr>
                                      <p:to>
                                        <p:strVal val="visible"/>
                                      </p:to>
                                    </p:set>
                                    <p:animEffect transition="in" filter="wipe(left)">
                                      <p:cBhvr>
                                        <p:cTn id="15" dur="500"/>
                                        <p:tgtEl>
                                          <p:spTgt spid="259094"/>
                                        </p:tgtEl>
                                      </p:cBhvr>
                                    </p:animEffect>
                                  </p:childTnLst>
                                </p:cTn>
                              </p:par>
                            </p:childTnLst>
                          </p:cTn>
                        </p:par>
                        <p:par>
                          <p:cTn id="16" fill="hold" nodeType="afterGroup">
                            <p:stCondLst>
                              <p:cond delay="3000"/>
                            </p:stCondLst>
                            <p:childTnLst>
                              <p:par>
                                <p:cTn id="17" presetID="22" presetClass="entr" presetSubtype="8" fill="hold" nodeType="afterEffect">
                                  <p:stCondLst>
                                    <p:cond delay="500"/>
                                  </p:stCondLst>
                                  <p:childTnLst>
                                    <p:set>
                                      <p:cBhvr>
                                        <p:cTn id="18" dur="1" fill="hold">
                                          <p:stCondLst>
                                            <p:cond delay="0"/>
                                          </p:stCondLst>
                                        </p:cTn>
                                        <p:tgtEl>
                                          <p:spTgt spid="259095"/>
                                        </p:tgtEl>
                                        <p:attrNameLst>
                                          <p:attrName>style.visibility</p:attrName>
                                        </p:attrNameLst>
                                      </p:cBhvr>
                                      <p:to>
                                        <p:strVal val="visible"/>
                                      </p:to>
                                    </p:set>
                                    <p:animEffect transition="in" filter="wipe(left)">
                                      <p:cBhvr>
                                        <p:cTn id="19" dur="500"/>
                                        <p:tgtEl>
                                          <p:spTgt spid="259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0"/>
              </a:spcBef>
              <a:buFontTx/>
              <a:buNone/>
            </a:pPr>
            <a:r>
              <a:rPr lang="en-US" altLang="en-US" sz="1400" dirty="0" smtClean="0"/>
              <a:t>1-</a:t>
            </a:r>
            <a:fld id="{D9D8CD19-EBBA-4200-9196-D149389F31FC}" type="slidenum">
              <a:rPr lang="en-US" altLang="en-US" sz="1400" smtClean="0"/>
              <a:pPr>
                <a:spcBef>
                  <a:spcPct val="0"/>
                </a:spcBef>
                <a:buFontTx/>
                <a:buNone/>
              </a:pPr>
              <a:t>39</a:t>
            </a:fld>
            <a:endParaRPr lang="en-US" altLang="en-US" sz="1400" dirty="0" smtClean="0"/>
          </a:p>
        </p:txBody>
      </p:sp>
      <p:sp>
        <p:nvSpPr>
          <p:cNvPr id="50179" name="Rectangle 2"/>
          <p:cNvSpPr>
            <a:spLocks noGrp="1" noChangeArrowheads="1"/>
          </p:cNvSpPr>
          <p:nvPr>
            <p:ph type="title"/>
          </p:nvPr>
        </p:nvSpPr>
        <p:spPr/>
        <p:txBody>
          <a:bodyPr/>
          <a:lstStyle/>
          <a:p>
            <a:r>
              <a:rPr lang="en-US" altLang="en-US" dirty="0" smtClean="0"/>
              <a:t>Discussion</a:t>
            </a:r>
          </a:p>
        </p:txBody>
      </p:sp>
      <p:sp>
        <p:nvSpPr>
          <p:cNvPr id="50180" name="Rectangle 3"/>
          <p:cNvSpPr>
            <a:spLocks noGrp="1" noChangeArrowheads="1"/>
          </p:cNvSpPr>
          <p:nvPr>
            <p:ph type="body" idx="1"/>
          </p:nvPr>
        </p:nvSpPr>
        <p:spPr>
          <a:xfrm>
            <a:off x="684213" y="1196975"/>
            <a:ext cx="7772400" cy="5256213"/>
          </a:xfrm>
        </p:spPr>
        <p:txBody>
          <a:bodyPr/>
          <a:lstStyle/>
          <a:p>
            <a:r>
              <a:rPr lang="en-US" altLang="en-US" dirty="0" smtClean="0"/>
              <a:t>The search in the </a:t>
            </a:r>
            <a:r>
              <a:rPr lang="en-US" altLang="en-US" dirty="0" smtClean="0">
                <a:solidFill>
                  <a:srgbClr val="CC3399"/>
                </a:solidFill>
              </a:rPr>
              <a:t>remove</a:t>
            </a:r>
            <a:r>
              <a:rPr lang="en-US" altLang="en-US" dirty="0" smtClean="0"/>
              <a:t> method is called a </a:t>
            </a:r>
            <a:r>
              <a:rPr lang="en-US" altLang="en-US" b="1" i="1" dirty="0" smtClean="0">
                <a:solidFill>
                  <a:srgbClr val="FF0000"/>
                </a:solidFill>
              </a:rPr>
              <a:t>linear search</a:t>
            </a:r>
          </a:p>
          <a:p>
            <a:pPr lvl="1"/>
            <a:r>
              <a:rPr lang="en-US" altLang="en-US" dirty="0" smtClean="0"/>
              <a:t>It starts at the beginning and continues in a sequential manner</a:t>
            </a:r>
          </a:p>
          <a:p>
            <a:r>
              <a:rPr lang="en-US" altLang="en-US" dirty="0" smtClean="0"/>
              <a:t>Where is the </a:t>
            </a:r>
            <a:r>
              <a:rPr lang="en-US" altLang="en-US" dirty="0" smtClean="0">
                <a:solidFill>
                  <a:srgbClr val="CC3399"/>
                </a:solidFill>
              </a:rPr>
              <a:t>equals</a:t>
            </a:r>
            <a:r>
              <a:rPr lang="en-US" altLang="en-US" dirty="0" smtClean="0"/>
              <a:t> method of the line</a:t>
            </a:r>
            <a:br>
              <a:rPr lang="en-US" altLang="en-US" dirty="0" smtClean="0"/>
            </a:br>
            <a:r>
              <a:rPr lang="en-US" altLang="en-US" dirty="0" smtClean="0"/>
              <a:t>	</a:t>
            </a:r>
            <a:r>
              <a:rPr lang="en-CA" altLang="en-US" dirty="0" smtClean="0">
                <a:solidFill>
                  <a:srgbClr val="3333FF"/>
                </a:solidFill>
              </a:rPr>
              <a:t>friendList[i].</a:t>
            </a:r>
            <a:r>
              <a:rPr lang="en-CA" altLang="en-US" dirty="0" smtClean="0">
                <a:solidFill>
                  <a:srgbClr val="FF0000"/>
                </a:solidFill>
              </a:rPr>
              <a:t>equals</a:t>
            </a:r>
            <a:r>
              <a:rPr lang="en-CA" altLang="en-US" dirty="0" smtClean="0">
                <a:solidFill>
                  <a:srgbClr val="3333FF"/>
                </a:solidFill>
              </a:rPr>
              <a:t>(target) </a:t>
            </a:r>
            <a:r>
              <a:rPr lang="en-CA" altLang="en-US" dirty="0" smtClean="0"/>
              <a:t>defined?</a:t>
            </a:r>
          </a:p>
          <a:p>
            <a:endParaRPr lang="en-US" altLang="en-US" dirty="0" smtClean="0">
              <a:solidFill>
                <a:srgbClr val="3333FF"/>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0"/>
              </a:spcBef>
              <a:buFontTx/>
              <a:buNone/>
            </a:pPr>
            <a:r>
              <a:rPr lang="en-US" altLang="en-US" sz="1400" dirty="0" smtClean="0"/>
              <a:t>1-</a:t>
            </a:r>
            <a:fld id="{38D82F91-D2BF-4448-A69B-D8FFE8CCDCCD}" type="slidenum">
              <a:rPr lang="en-US" altLang="en-US" sz="1400" smtClean="0"/>
              <a:pPr>
                <a:spcBef>
                  <a:spcPct val="0"/>
                </a:spcBef>
                <a:buFontTx/>
                <a:buNone/>
              </a:pPr>
              <a:t>4</a:t>
            </a:fld>
            <a:endParaRPr lang="en-US" altLang="en-US" sz="1400" dirty="0" smtClean="0"/>
          </a:p>
        </p:txBody>
      </p:sp>
      <p:sp>
        <p:nvSpPr>
          <p:cNvPr id="9219" name="Rectangle 2"/>
          <p:cNvSpPr>
            <a:spLocks noGrp="1" noChangeArrowheads="1"/>
          </p:cNvSpPr>
          <p:nvPr>
            <p:ph type="title"/>
          </p:nvPr>
        </p:nvSpPr>
        <p:spPr/>
        <p:txBody>
          <a:bodyPr/>
          <a:lstStyle/>
          <a:p>
            <a:r>
              <a:rPr lang="en-US" altLang="en-US" dirty="0" smtClean="0"/>
              <a:t>Objects and Classes</a:t>
            </a:r>
          </a:p>
        </p:txBody>
      </p:sp>
      <p:sp>
        <p:nvSpPr>
          <p:cNvPr id="9220" name="Rectangle 3">
            <a:extLst>
              <a:ext uri="{FF2B5EF4-FFF2-40B4-BE49-F238E27FC236}">
                <a16:creationId xmlns:a16="http://schemas.microsoft.com/office/drawing/2014/main" id="{AFAB5E19-1864-46A5-8570-B5BEAF373023}"/>
              </a:ext>
            </a:extLst>
          </p:cNvPr>
          <p:cNvSpPr>
            <a:spLocks noGrp="1" noChangeArrowheads="1"/>
          </p:cNvSpPr>
          <p:nvPr>
            <p:ph type="body" idx="1"/>
          </p:nvPr>
        </p:nvSpPr>
        <p:spPr>
          <a:xfrm>
            <a:off x="457200" y="1219200"/>
            <a:ext cx="8305800" cy="4953000"/>
          </a:xfrm>
        </p:spPr>
        <p:txBody>
          <a:bodyPr/>
          <a:lstStyle/>
          <a:p>
            <a:pPr>
              <a:defRPr/>
            </a:pPr>
            <a:r>
              <a:rPr lang="en-US" altLang="en-US" dirty="0"/>
              <a:t>Every object belongs to a specific </a:t>
            </a:r>
            <a:r>
              <a:rPr lang="en-US" altLang="en-US" b="1" i="1" dirty="0">
                <a:solidFill>
                  <a:srgbClr val="FF0000"/>
                </a:solidFill>
              </a:rPr>
              <a:t>class</a:t>
            </a:r>
          </a:p>
          <a:p>
            <a:pPr lvl="1">
              <a:defRPr/>
            </a:pPr>
            <a:r>
              <a:rPr lang="en-US" altLang="en-US" dirty="0"/>
              <a:t>Objects that belong to the same class have the same properties and can perform the same actions</a:t>
            </a:r>
          </a:p>
          <a:p>
            <a:pPr>
              <a:defRPr/>
            </a:pPr>
            <a:r>
              <a:rPr lang="en-US" altLang="en-US" dirty="0"/>
              <a:t>We can think of a class as being a </a:t>
            </a:r>
            <a:r>
              <a:rPr lang="en-US" altLang="en-US" b="1" i="1" dirty="0">
                <a:solidFill>
                  <a:srgbClr val="3333FF"/>
                </a:solidFill>
              </a:rPr>
              <a:t>template</a:t>
            </a:r>
            <a:r>
              <a:rPr lang="en-US" altLang="en-US" dirty="0"/>
              <a:t> or </a:t>
            </a:r>
            <a:r>
              <a:rPr lang="en-US" altLang="en-US" b="1" i="1" dirty="0">
                <a:solidFill>
                  <a:srgbClr val="3333FF"/>
                </a:solidFill>
              </a:rPr>
              <a:t>pattern</a:t>
            </a:r>
            <a:r>
              <a:rPr lang="en-US" altLang="en-US" dirty="0"/>
              <a:t> or </a:t>
            </a:r>
            <a:r>
              <a:rPr lang="en-US" altLang="en-US" b="1" i="1" dirty="0">
                <a:solidFill>
                  <a:srgbClr val="3333FF"/>
                </a:solidFill>
              </a:rPr>
              <a:t>model</a:t>
            </a:r>
            <a:r>
              <a:rPr lang="en-US" altLang="en-US" dirty="0"/>
              <a:t> or </a:t>
            </a:r>
            <a:r>
              <a:rPr lang="en-US" altLang="en-US" b="1" i="1" dirty="0">
                <a:solidFill>
                  <a:schemeClr val="tx2">
                    <a:lumMod val="60000"/>
                    <a:lumOff val="40000"/>
                  </a:schemeClr>
                </a:solidFill>
              </a:rPr>
              <a:t>definition</a:t>
            </a:r>
            <a:r>
              <a:rPr lang="en-US" altLang="en-US" dirty="0"/>
              <a:t> for objects of that class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0"/>
              </a:spcBef>
              <a:buFontTx/>
              <a:buNone/>
            </a:pPr>
            <a:r>
              <a:rPr lang="en-US" altLang="en-US" sz="1400" dirty="0" smtClean="0"/>
              <a:t>1-</a:t>
            </a:r>
            <a:fld id="{587812C9-8C7D-4C7B-BE3E-6623639E9C35}" type="slidenum">
              <a:rPr lang="en-US" altLang="en-US" sz="1400" smtClean="0"/>
              <a:pPr>
                <a:spcBef>
                  <a:spcPct val="0"/>
                </a:spcBef>
                <a:buFontTx/>
                <a:buNone/>
              </a:pPr>
              <a:t>40</a:t>
            </a:fld>
            <a:endParaRPr lang="en-US" altLang="en-US" sz="1400" dirty="0" smtClean="0"/>
          </a:p>
        </p:txBody>
      </p:sp>
      <p:sp>
        <p:nvSpPr>
          <p:cNvPr id="55299" name="Rectangle 2"/>
          <p:cNvSpPr>
            <a:spLocks noGrp="1" noChangeArrowheads="1"/>
          </p:cNvSpPr>
          <p:nvPr>
            <p:ph type="title"/>
          </p:nvPr>
        </p:nvSpPr>
        <p:spPr/>
        <p:txBody>
          <a:bodyPr/>
          <a:lstStyle/>
          <a:p>
            <a:r>
              <a:rPr lang="en-CA" altLang="en-US" sz="3200" dirty="0" smtClean="0"/>
              <a:t>Example: Using the SocialNetwork Class</a:t>
            </a:r>
          </a:p>
        </p:txBody>
      </p:sp>
      <p:sp>
        <p:nvSpPr>
          <p:cNvPr id="55300" name="Rectangle 3"/>
          <p:cNvSpPr>
            <a:spLocks noGrp="1" noChangeArrowheads="1"/>
          </p:cNvSpPr>
          <p:nvPr>
            <p:ph type="body" idx="1"/>
          </p:nvPr>
        </p:nvSpPr>
        <p:spPr>
          <a:xfrm>
            <a:off x="260350" y="3884613"/>
            <a:ext cx="5067300" cy="2592387"/>
          </a:xfrm>
          <a:solidFill>
            <a:schemeClr val="bg1"/>
          </a:solidFill>
          <a:ln>
            <a:solidFill>
              <a:schemeClr val="tx1"/>
            </a:solidFill>
            <a:miter lim="800000"/>
            <a:headEnd/>
            <a:tailEnd/>
          </a:ln>
        </p:spPr>
        <p:txBody>
          <a:bodyPr/>
          <a:lstStyle/>
          <a:p>
            <a:pPr>
              <a:lnSpc>
                <a:spcPct val="80000"/>
              </a:lnSpc>
              <a:buFontTx/>
              <a:buNone/>
            </a:pPr>
            <a:r>
              <a:rPr lang="en-CA" altLang="en-US" sz="1200" dirty="0" smtClean="0"/>
              <a:t>Java:</a:t>
            </a:r>
          </a:p>
          <a:p>
            <a:pPr>
              <a:lnSpc>
                <a:spcPct val="80000"/>
              </a:lnSpc>
              <a:buFontTx/>
              <a:buNone/>
            </a:pPr>
            <a:r>
              <a:rPr lang="en-CA" altLang="en-US" sz="1200" dirty="0" smtClean="0"/>
              <a:t>public class MyFriends {</a:t>
            </a:r>
          </a:p>
          <a:p>
            <a:pPr>
              <a:lnSpc>
                <a:spcPct val="80000"/>
              </a:lnSpc>
              <a:buFontTx/>
              <a:buNone/>
            </a:pPr>
            <a:r>
              <a:rPr lang="en-CA" altLang="en-US" sz="1200" dirty="0" smtClean="0"/>
              <a:t>  public static void main (String args[]) {</a:t>
            </a:r>
          </a:p>
          <a:p>
            <a:pPr>
              <a:lnSpc>
                <a:spcPct val="80000"/>
              </a:lnSpc>
              <a:buFontTx/>
              <a:buNone/>
            </a:pPr>
            <a:endParaRPr lang="en-CA" altLang="en-US" sz="1200" dirty="0" smtClean="0"/>
          </a:p>
          <a:p>
            <a:pPr>
              <a:lnSpc>
                <a:spcPct val="80000"/>
              </a:lnSpc>
              <a:buFontTx/>
              <a:buNone/>
            </a:pPr>
            <a:r>
              <a:rPr lang="en-CA" altLang="en-US" sz="1200" dirty="0" smtClean="0"/>
              <a:t>	SocialNetwork contacts = new SocialNetwork();</a:t>
            </a:r>
            <a:br>
              <a:rPr lang="en-CA" altLang="en-US" sz="1200" dirty="0" smtClean="0"/>
            </a:br>
            <a:endParaRPr lang="en-CA" altLang="en-US" sz="1200" dirty="0" smtClean="0"/>
          </a:p>
          <a:p>
            <a:pPr>
              <a:lnSpc>
                <a:spcPct val="80000"/>
              </a:lnSpc>
              <a:buFontTx/>
              <a:buNone/>
            </a:pPr>
            <a:r>
              <a:rPr lang="en-CA" altLang="en-US" sz="1200" dirty="0" smtClean="0"/>
              <a:t>	contacts.add("Snoopy", "Dog", "snoopy@uwo.ca");</a:t>
            </a:r>
          </a:p>
          <a:p>
            <a:pPr>
              <a:lnSpc>
                <a:spcPct val="80000"/>
              </a:lnSpc>
              <a:buFontTx/>
              <a:buNone/>
            </a:pPr>
            <a:r>
              <a:rPr lang="en-CA" altLang="en-US" sz="1200" dirty="0" smtClean="0"/>
              <a:t>	contacts.add("Felix", "Cat", "felix@uwo.ca");	</a:t>
            </a:r>
          </a:p>
          <a:p>
            <a:pPr>
              <a:lnSpc>
                <a:spcPct val="80000"/>
              </a:lnSpc>
              <a:buFontTx/>
              <a:buNone/>
            </a:pPr>
            <a:r>
              <a:rPr lang="en-CA" altLang="en-US" sz="1200" dirty="0" smtClean="0"/>
              <a:t>	contacts.add("Mickey", "Mouse", mickey@uwo.ca);</a:t>
            </a:r>
          </a:p>
          <a:p>
            <a:pPr>
              <a:lnSpc>
                <a:spcPct val="80000"/>
              </a:lnSpc>
              <a:buFontTx/>
              <a:buNone/>
            </a:pPr>
            <a:endParaRPr lang="en-CA" altLang="en-US" sz="1200" dirty="0" smtClean="0"/>
          </a:p>
          <a:p>
            <a:pPr>
              <a:lnSpc>
                <a:spcPct val="80000"/>
              </a:lnSpc>
              <a:buFontTx/>
              <a:buNone/>
            </a:pPr>
            <a:r>
              <a:rPr lang="en-CA" altLang="en-US" sz="1200" dirty="0" smtClean="0"/>
              <a:t>	System.out.println(</a:t>
            </a:r>
            <a:r>
              <a:rPr lang="en-CA" altLang="en-US" sz="1200" dirty="0" smtClean="0">
                <a:solidFill>
                  <a:srgbClr val="FF0000"/>
                </a:solidFill>
              </a:rPr>
              <a:t>contacts.toString</a:t>
            </a:r>
            <a:r>
              <a:rPr lang="en-CA" altLang="en-US" sz="1200" dirty="0" smtClean="0"/>
              <a:t>());</a:t>
            </a:r>
          </a:p>
          <a:p>
            <a:pPr>
              <a:lnSpc>
                <a:spcPct val="80000"/>
              </a:lnSpc>
              <a:buFontTx/>
              <a:buNone/>
            </a:pPr>
            <a:r>
              <a:rPr lang="en-CA" altLang="en-US" sz="1200" dirty="0" smtClean="0"/>
              <a:t>	System.out.println("I have " + contacts.getNumFriends() +</a:t>
            </a:r>
            <a:br>
              <a:rPr lang="en-CA" altLang="en-US" sz="1200" dirty="0" smtClean="0"/>
            </a:br>
            <a:r>
              <a:rPr lang="en-CA" altLang="en-US" sz="1200" dirty="0" smtClean="0"/>
              <a:t>                                                   "  friends in my contact list.");  }</a:t>
            </a:r>
          </a:p>
          <a:p>
            <a:pPr>
              <a:lnSpc>
                <a:spcPct val="80000"/>
              </a:lnSpc>
              <a:buFontTx/>
              <a:buNone/>
            </a:pPr>
            <a:r>
              <a:rPr lang="en-CA" altLang="en-US" sz="1200" dirty="0" smtClean="0"/>
              <a:t>}</a:t>
            </a:r>
          </a:p>
        </p:txBody>
      </p:sp>
      <p:sp>
        <p:nvSpPr>
          <p:cNvPr id="6" name="Rectangle 3">
            <a:extLst>
              <a:ext uri="{FF2B5EF4-FFF2-40B4-BE49-F238E27FC236}">
                <a16:creationId xmlns:a16="http://schemas.microsoft.com/office/drawing/2014/main" id="{F667177F-4C33-4B7A-86D0-C85D9EE54FE8}"/>
              </a:ext>
            </a:extLst>
          </p:cNvPr>
          <p:cNvSpPr txBox="1">
            <a:spLocks noChangeArrowheads="1"/>
          </p:cNvSpPr>
          <p:nvPr/>
        </p:nvSpPr>
        <p:spPr bwMode="auto">
          <a:xfrm>
            <a:off x="260350" y="1204913"/>
            <a:ext cx="5535613" cy="2592387"/>
          </a:xfrm>
          <a:prstGeom prst="rect">
            <a:avLst/>
          </a:prstGeom>
          <a:solidFill>
            <a:schemeClr val="bg1"/>
          </a:solidFill>
          <a:ln>
            <a:solidFill>
              <a:schemeClr val="tx1"/>
            </a:solid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800">
                <a:solidFill>
                  <a:schemeClr val="tx1"/>
                </a:solidFill>
                <a:latin typeface="+mn-lt"/>
              </a:defRPr>
            </a:lvl4pPr>
            <a:lvl5pPr marL="2057400" indent="-228600" algn="l" rtl="0" eaLnBrk="0" fontAlgn="base" hangingPunct="0">
              <a:spcBef>
                <a:spcPct val="20000"/>
              </a:spcBef>
              <a:spcAft>
                <a:spcPct val="0"/>
              </a:spcAft>
              <a:buChar char="•"/>
              <a:defRPr sz="2800">
                <a:solidFill>
                  <a:schemeClr val="tx1"/>
                </a:solidFill>
                <a:latin typeface="+mn-lt"/>
              </a:defRPr>
            </a:lvl5pPr>
            <a:lvl6pPr marL="2514600" indent="-228600" algn="l" rtl="0" fontAlgn="base">
              <a:spcBef>
                <a:spcPct val="20000"/>
              </a:spcBef>
              <a:spcAft>
                <a:spcPct val="0"/>
              </a:spcAft>
              <a:buChar char="•"/>
              <a:defRPr sz="2800">
                <a:solidFill>
                  <a:schemeClr val="tx1"/>
                </a:solidFill>
                <a:latin typeface="+mn-lt"/>
              </a:defRPr>
            </a:lvl6pPr>
            <a:lvl7pPr marL="2971800" indent="-228600" algn="l" rtl="0" fontAlgn="base">
              <a:spcBef>
                <a:spcPct val="20000"/>
              </a:spcBef>
              <a:spcAft>
                <a:spcPct val="0"/>
              </a:spcAft>
              <a:buChar char="•"/>
              <a:defRPr sz="2800">
                <a:solidFill>
                  <a:schemeClr val="tx1"/>
                </a:solidFill>
                <a:latin typeface="+mn-lt"/>
              </a:defRPr>
            </a:lvl7pPr>
            <a:lvl8pPr marL="3429000" indent="-228600" algn="l" rtl="0" fontAlgn="base">
              <a:spcBef>
                <a:spcPct val="20000"/>
              </a:spcBef>
              <a:spcAft>
                <a:spcPct val="0"/>
              </a:spcAft>
              <a:buChar char="•"/>
              <a:defRPr sz="2800">
                <a:solidFill>
                  <a:schemeClr val="tx1"/>
                </a:solidFill>
                <a:latin typeface="+mn-lt"/>
              </a:defRPr>
            </a:lvl8pPr>
            <a:lvl9pPr marL="3886200" indent="-228600" algn="l" rtl="0" fontAlgn="base">
              <a:spcBef>
                <a:spcPct val="20000"/>
              </a:spcBef>
              <a:spcAft>
                <a:spcPct val="0"/>
              </a:spcAft>
              <a:buChar char="•"/>
              <a:defRPr sz="2800">
                <a:solidFill>
                  <a:schemeClr val="tx1"/>
                </a:solidFill>
                <a:latin typeface="+mn-lt"/>
              </a:defRPr>
            </a:lvl9pPr>
          </a:lstStyle>
          <a:p>
            <a:pPr>
              <a:lnSpc>
                <a:spcPct val="80000"/>
              </a:lnSpc>
              <a:buFontTx/>
              <a:buNone/>
              <a:defRPr/>
            </a:pPr>
            <a:r>
              <a:rPr lang="en-US" altLang="en-US" sz="1200" b="0" kern="0" dirty="0"/>
              <a:t>Python:</a:t>
            </a:r>
          </a:p>
          <a:p>
            <a:pPr>
              <a:lnSpc>
                <a:spcPct val="80000"/>
              </a:lnSpc>
              <a:buFontTx/>
              <a:buNone/>
              <a:defRPr/>
            </a:pPr>
            <a:r>
              <a:rPr lang="en-US" altLang="en-US" sz="1200" b="0" kern="0" dirty="0"/>
              <a:t>def main():</a:t>
            </a:r>
            <a:br>
              <a:rPr lang="en-US" altLang="en-US" sz="1200" b="0" kern="0" dirty="0"/>
            </a:br>
            <a:r>
              <a:rPr lang="en-US" altLang="en-US" sz="1200" b="0" kern="0" dirty="0"/>
              <a:t>    from SocialNetwork import SocialNetwork</a:t>
            </a:r>
            <a:br>
              <a:rPr lang="en-US" altLang="en-US" sz="1200" b="0" kern="0" dirty="0"/>
            </a:br>
            <a:r>
              <a:rPr lang="en-US" altLang="en-US" sz="1200" b="0" kern="0" dirty="0"/>
              <a:t>    from Person import Person</a:t>
            </a:r>
            <a:br>
              <a:rPr lang="en-US" altLang="en-US" sz="1200" b="0" kern="0" dirty="0"/>
            </a:br>
            <a:r>
              <a:rPr lang="en-US" altLang="en-US" sz="1200" b="0" kern="0" dirty="0"/>
              <a:t/>
            </a:r>
            <a:br>
              <a:rPr lang="en-US" altLang="en-US" sz="1200" b="0" kern="0" dirty="0"/>
            </a:br>
            <a:r>
              <a:rPr lang="en-US" altLang="en-US" sz="1200" b="0" kern="0" dirty="0"/>
              <a:t>    contacts = SocialNetwork();</a:t>
            </a:r>
            <a:br>
              <a:rPr lang="en-US" altLang="en-US" sz="1200" b="0" kern="0" dirty="0"/>
            </a:br>
            <a:r>
              <a:rPr lang="en-US" altLang="en-US" sz="1200" b="0" kern="0" dirty="0"/>
              <a:t>    contacts.add</a:t>
            </a:r>
            <a:r>
              <a:rPr lang="en-US" altLang="en-US" sz="1200" b="0" kern="0" dirty="0" smtClean="0"/>
              <a:t>("Snoopy","Dog","snoopy@uwo.ca");</a:t>
            </a:r>
            <a:r>
              <a:rPr lang="en-US" altLang="en-US" sz="1200" b="0" kern="0" dirty="0"/>
              <a:t/>
            </a:r>
            <a:br>
              <a:rPr lang="en-US" altLang="en-US" sz="1200" b="0" kern="0" dirty="0"/>
            </a:br>
            <a:r>
              <a:rPr lang="en-US" altLang="en-US" sz="1200" b="0" kern="0" dirty="0"/>
              <a:t>    contacts.add</a:t>
            </a:r>
            <a:r>
              <a:rPr lang="en-US" altLang="en-US" sz="1200" b="0" kern="0" dirty="0" smtClean="0"/>
              <a:t>("Felix","Cat","felix@uwo.ca");</a:t>
            </a:r>
            <a:r>
              <a:rPr lang="en-US" altLang="en-US" sz="1200" b="0" kern="0" dirty="0"/>
              <a:t/>
            </a:r>
            <a:br>
              <a:rPr lang="en-US" altLang="en-US" sz="1200" b="0" kern="0" dirty="0"/>
            </a:br>
            <a:r>
              <a:rPr lang="en-US" altLang="en-US" sz="1200" b="0" kern="0" dirty="0"/>
              <a:t>    contacts.add</a:t>
            </a:r>
            <a:r>
              <a:rPr lang="en-US" altLang="en-US" sz="1200" b="0" kern="0" dirty="0" smtClean="0"/>
              <a:t>("Mickey","Mouse","mickey@uwo.ca");</a:t>
            </a:r>
            <a:r>
              <a:rPr lang="en-US" altLang="en-US" sz="1200" b="0" kern="0" dirty="0"/>
              <a:t/>
            </a:r>
            <a:br>
              <a:rPr lang="en-US" altLang="en-US" sz="1200" b="0" kern="0" dirty="0"/>
            </a:br>
            <a:r>
              <a:rPr lang="en-US" altLang="en-US" sz="1200" b="0" kern="0" dirty="0"/>
              <a:t>    print(contacts)</a:t>
            </a:r>
          </a:p>
          <a:p>
            <a:pPr>
              <a:lnSpc>
                <a:spcPct val="80000"/>
              </a:lnSpc>
              <a:buFontTx/>
              <a:buNone/>
              <a:defRPr/>
            </a:pPr>
            <a:r>
              <a:rPr lang="en-US" altLang="en-US" sz="1200" b="0" kern="0" dirty="0"/>
              <a:t>	    print</a:t>
            </a:r>
            <a:r>
              <a:rPr lang="en-US" altLang="en-US" sz="1200" b="0" kern="0" dirty="0" smtClean="0"/>
              <a:t>("I </a:t>
            </a:r>
            <a:r>
              <a:rPr lang="en-US" altLang="en-US" sz="1200" b="0" kern="0" dirty="0"/>
              <a:t>have </a:t>
            </a:r>
            <a:r>
              <a:rPr lang="en-US" altLang="en-US" sz="1200" b="0" kern="0" dirty="0" smtClean="0"/>
              <a:t>" </a:t>
            </a:r>
            <a:r>
              <a:rPr lang="en-US" altLang="en-US" sz="1200" b="0" kern="0" dirty="0"/>
              <a:t>, contacts.getNumFriends() , </a:t>
            </a:r>
            <a:r>
              <a:rPr lang="en-US" altLang="en-US" sz="1200" b="0" kern="0" dirty="0" smtClean="0"/>
              <a:t>" </a:t>
            </a:r>
            <a:r>
              <a:rPr lang="en-US" altLang="en-US" sz="1200" b="0" kern="0" dirty="0"/>
              <a:t>friends in my contact </a:t>
            </a:r>
            <a:r>
              <a:rPr lang="en-US" altLang="en-US" sz="1200" b="0" kern="0" dirty="0" smtClean="0"/>
              <a:t>list")</a:t>
            </a:r>
            <a:r>
              <a:rPr lang="en-US" altLang="en-US" sz="1200" b="0" kern="0" dirty="0"/>
              <a:t/>
            </a:r>
            <a:br>
              <a:rPr lang="en-US" altLang="en-US" sz="1200" b="0" kern="0" dirty="0"/>
            </a:br>
            <a:r>
              <a:rPr lang="en-US" altLang="en-US" sz="1200" b="0" kern="0" dirty="0"/>
              <a:t/>
            </a:r>
            <a:br>
              <a:rPr lang="en-US" altLang="en-US" sz="1200" b="0" kern="0" dirty="0"/>
            </a:br>
            <a:r>
              <a:rPr lang="en-US" altLang="en-US" sz="1200" b="0" kern="0" dirty="0"/>
              <a:t>main()</a:t>
            </a:r>
            <a:endParaRPr lang="en-CA" altLang="en-US" sz="1200" b="0" kern="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0"/>
              </a:spcBef>
              <a:buFontTx/>
              <a:buNone/>
            </a:pPr>
            <a:r>
              <a:rPr lang="en-US" altLang="en-US" sz="1400" dirty="0" smtClean="0"/>
              <a:t>1-</a:t>
            </a:r>
            <a:fld id="{83C30C1A-D13E-46B7-BDEF-C44CE49F821E}" type="slidenum">
              <a:rPr lang="en-US" altLang="en-US" sz="1400" smtClean="0"/>
              <a:pPr>
                <a:spcBef>
                  <a:spcPct val="0"/>
                </a:spcBef>
                <a:buFontTx/>
                <a:buNone/>
              </a:pPr>
              <a:t>41</a:t>
            </a:fld>
            <a:endParaRPr lang="en-US" altLang="en-US" sz="1400" dirty="0" smtClean="0"/>
          </a:p>
        </p:txBody>
      </p:sp>
      <p:sp>
        <p:nvSpPr>
          <p:cNvPr id="56323" name="Rectangle 2"/>
          <p:cNvSpPr>
            <a:spLocks noGrp="1" noChangeArrowheads="1"/>
          </p:cNvSpPr>
          <p:nvPr>
            <p:ph type="title"/>
          </p:nvPr>
        </p:nvSpPr>
        <p:spPr/>
        <p:txBody>
          <a:bodyPr/>
          <a:lstStyle/>
          <a:p>
            <a:r>
              <a:rPr lang="en-CA" altLang="en-US" dirty="0" smtClean="0"/>
              <a:t>Discussion</a:t>
            </a:r>
          </a:p>
        </p:txBody>
      </p:sp>
      <p:sp>
        <p:nvSpPr>
          <p:cNvPr id="56324" name="Rectangle 3"/>
          <p:cNvSpPr>
            <a:spLocks noGrp="1" noChangeArrowheads="1"/>
          </p:cNvSpPr>
          <p:nvPr>
            <p:ph type="body" idx="1"/>
          </p:nvPr>
        </p:nvSpPr>
        <p:spPr>
          <a:xfrm>
            <a:off x="685800" y="1371600"/>
            <a:ext cx="7772400" cy="5081736"/>
          </a:xfrm>
        </p:spPr>
        <p:txBody>
          <a:bodyPr/>
          <a:lstStyle/>
          <a:p>
            <a:pPr>
              <a:lnSpc>
                <a:spcPct val="90000"/>
              </a:lnSpc>
            </a:pPr>
            <a:r>
              <a:rPr lang="en-CA" altLang="en-US" dirty="0" smtClean="0"/>
              <a:t>Note that if we had</a:t>
            </a:r>
          </a:p>
          <a:p>
            <a:pPr>
              <a:lnSpc>
                <a:spcPct val="90000"/>
              </a:lnSpc>
              <a:buFontTx/>
              <a:buNone/>
            </a:pPr>
            <a:r>
              <a:rPr lang="en-CA" altLang="en-US" dirty="0" smtClean="0"/>
              <a:t>		</a:t>
            </a:r>
            <a:r>
              <a:rPr lang="en-CA" altLang="en-US" dirty="0" smtClean="0">
                <a:solidFill>
                  <a:srgbClr val="CC3399"/>
                </a:solidFill>
              </a:rPr>
              <a:t>System.out.println(contacts);</a:t>
            </a:r>
          </a:p>
          <a:p>
            <a:pPr>
              <a:lnSpc>
                <a:spcPct val="90000"/>
              </a:lnSpc>
              <a:buFontTx/>
              <a:buNone/>
            </a:pPr>
            <a:r>
              <a:rPr lang="en-CA" altLang="en-US" dirty="0" smtClean="0">
                <a:solidFill>
                  <a:srgbClr val="CC3399"/>
                </a:solidFill>
              </a:rPr>
              <a:t>	</a:t>
            </a:r>
            <a:r>
              <a:rPr lang="en-CA" altLang="en-US" dirty="0" smtClean="0"/>
              <a:t>then Java would automatically invoke the </a:t>
            </a:r>
            <a:r>
              <a:rPr lang="en-CA" altLang="en-US" dirty="0" smtClean="0">
                <a:solidFill>
                  <a:srgbClr val="CC3399"/>
                </a:solidFill>
              </a:rPr>
              <a:t>toString</a:t>
            </a:r>
            <a:r>
              <a:rPr lang="en-CA" altLang="en-US" dirty="0" smtClean="0"/>
              <a:t> method of the class that </a:t>
            </a:r>
            <a:r>
              <a:rPr lang="en-CA" altLang="en-US" dirty="0" smtClean="0">
                <a:solidFill>
                  <a:srgbClr val="CC3399"/>
                </a:solidFill>
              </a:rPr>
              <a:t>contacts</a:t>
            </a:r>
            <a:r>
              <a:rPr lang="en-CA" altLang="en-US" dirty="0" smtClean="0"/>
              <a:t> belongs to.</a:t>
            </a:r>
          </a:p>
          <a:p>
            <a:pPr>
              <a:lnSpc>
                <a:spcPct val="90000"/>
              </a:lnSpc>
              <a:buFontTx/>
              <a:buNone/>
            </a:pPr>
            <a:endParaRPr lang="en-CA" altLang="en-US" dirty="0" smtClean="0"/>
          </a:p>
          <a:p>
            <a:pPr>
              <a:lnSpc>
                <a:spcPct val="90000"/>
              </a:lnSpc>
            </a:pPr>
            <a:r>
              <a:rPr lang="en-CA" altLang="en-US" dirty="0" smtClean="0"/>
              <a:t>In other words, the following two lines are equivalent:</a:t>
            </a:r>
            <a:br>
              <a:rPr lang="en-CA" altLang="en-US" dirty="0" smtClean="0"/>
            </a:br>
            <a:r>
              <a:rPr lang="en-CA" altLang="en-US" dirty="0" smtClean="0">
                <a:solidFill>
                  <a:srgbClr val="CC3399"/>
                </a:solidFill>
              </a:rPr>
              <a:t>System.out.println(contacts)</a:t>
            </a:r>
            <a:br>
              <a:rPr lang="en-CA" altLang="en-US" dirty="0" smtClean="0">
                <a:solidFill>
                  <a:srgbClr val="CC3399"/>
                </a:solidFill>
              </a:rPr>
            </a:br>
            <a:r>
              <a:rPr lang="en-CA" altLang="en-US" dirty="0" smtClean="0">
                <a:solidFill>
                  <a:srgbClr val="CC3399"/>
                </a:solidFill>
              </a:rPr>
              <a:t>System.out.println(contacts.toString());</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0"/>
              </a:spcBef>
              <a:buFontTx/>
              <a:buNone/>
            </a:pPr>
            <a:r>
              <a:rPr lang="en-US" altLang="en-US" sz="1400" dirty="0" smtClean="0"/>
              <a:t>1-</a:t>
            </a:r>
            <a:fld id="{8314F3DB-AB35-4BA7-B54D-F1C8FC1B0D6F}" type="slidenum">
              <a:rPr lang="en-US" altLang="en-US" sz="1400" smtClean="0"/>
              <a:pPr>
                <a:spcBef>
                  <a:spcPct val="0"/>
                </a:spcBef>
                <a:buFontTx/>
                <a:buNone/>
              </a:pPr>
              <a:t>42</a:t>
            </a:fld>
            <a:endParaRPr lang="en-US" altLang="en-US" sz="1400" dirty="0" smtClean="0"/>
          </a:p>
        </p:txBody>
      </p:sp>
      <p:sp>
        <p:nvSpPr>
          <p:cNvPr id="60419" name="Rectangle 2"/>
          <p:cNvSpPr>
            <a:spLocks noGrp="1" noChangeArrowheads="1"/>
          </p:cNvSpPr>
          <p:nvPr>
            <p:ph type="title"/>
          </p:nvPr>
        </p:nvSpPr>
        <p:spPr/>
        <p:txBody>
          <a:bodyPr/>
          <a:lstStyle/>
          <a:p>
            <a:r>
              <a:rPr lang="en-US" altLang="en-US" dirty="0" smtClean="0"/>
              <a:t>Passing Parameters</a:t>
            </a:r>
          </a:p>
        </p:txBody>
      </p:sp>
      <p:sp>
        <p:nvSpPr>
          <p:cNvPr id="60420" name="Rectangle 3"/>
          <p:cNvSpPr>
            <a:spLocks noGrp="1" noChangeArrowheads="1"/>
          </p:cNvSpPr>
          <p:nvPr>
            <p:ph type="body" idx="1"/>
          </p:nvPr>
        </p:nvSpPr>
        <p:spPr>
          <a:xfrm>
            <a:off x="457200" y="1557338"/>
            <a:ext cx="7931150" cy="4103687"/>
          </a:xfrm>
        </p:spPr>
        <p:txBody>
          <a:bodyPr/>
          <a:lstStyle/>
          <a:p>
            <a:r>
              <a:rPr lang="en-US" altLang="en-US" dirty="0" smtClean="0"/>
              <a:t>Why are methods written with </a:t>
            </a:r>
            <a:r>
              <a:rPr lang="en-US" altLang="en-US" dirty="0" smtClean="0">
                <a:solidFill>
                  <a:srgbClr val="3333FF"/>
                </a:solidFill>
              </a:rPr>
              <a:t>parameter lists</a:t>
            </a:r>
            <a:r>
              <a:rPr lang="en-US" altLang="en-US" dirty="0" smtClean="0"/>
              <a:t>?</a:t>
            </a:r>
            <a:r>
              <a:rPr lang="en-US" altLang="en-US" dirty="0" smtClean="0">
                <a:solidFill>
                  <a:srgbClr val="3333FF"/>
                </a:solidFill>
              </a:rPr>
              <a:t> </a:t>
            </a:r>
          </a:p>
          <a:p>
            <a:pPr lvl="1"/>
            <a:r>
              <a:rPr lang="en-US" altLang="en-US" sz="3200" dirty="0" smtClean="0"/>
              <a:t>So that the methods can be more general</a:t>
            </a:r>
          </a:p>
          <a:p>
            <a:pPr lvl="2"/>
            <a:r>
              <a:rPr lang="en-US" altLang="en-US" sz="3200" dirty="0" smtClean="0"/>
              <a:t>We can use methods with </a:t>
            </a:r>
            <a:r>
              <a:rPr lang="en-US" altLang="en-US" sz="3200" i="1" dirty="0" smtClean="0"/>
              <a:t>different values</a:t>
            </a:r>
            <a:r>
              <a:rPr lang="en-US" altLang="en-US" sz="3200" dirty="0" smtClean="0"/>
              <a:t> passed in as parameters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0"/>
              </a:spcBef>
              <a:buFontTx/>
              <a:buNone/>
            </a:pPr>
            <a:r>
              <a:rPr lang="en-US" altLang="en-US" sz="1400" dirty="0" smtClean="0"/>
              <a:t>1-</a:t>
            </a:r>
            <a:fld id="{9D3EF2FA-4051-4096-B011-4FAB51862959}" type="slidenum">
              <a:rPr lang="en-US" altLang="en-US" sz="1400" smtClean="0"/>
              <a:pPr>
                <a:spcBef>
                  <a:spcPct val="0"/>
                </a:spcBef>
                <a:buFontTx/>
                <a:buNone/>
              </a:pPr>
              <a:t>43</a:t>
            </a:fld>
            <a:endParaRPr lang="en-US" altLang="en-US" sz="1400" dirty="0" smtClean="0"/>
          </a:p>
        </p:txBody>
      </p:sp>
      <p:sp>
        <p:nvSpPr>
          <p:cNvPr id="62467" name="Rectangle 2"/>
          <p:cNvSpPr>
            <a:spLocks noGrp="1" noChangeArrowheads="1"/>
          </p:cNvSpPr>
          <p:nvPr>
            <p:ph type="title"/>
          </p:nvPr>
        </p:nvSpPr>
        <p:spPr/>
        <p:txBody>
          <a:bodyPr/>
          <a:lstStyle/>
          <a:p>
            <a:r>
              <a:rPr lang="en-US" altLang="en-US" dirty="0" smtClean="0"/>
              <a:t>Passing Parameters</a:t>
            </a:r>
          </a:p>
        </p:txBody>
      </p:sp>
      <p:sp>
        <p:nvSpPr>
          <p:cNvPr id="62468" name="Rectangle 3"/>
          <p:cNvSpPr>
            <a:spLocks noGrp="1" noChangeArrowheads="1"/>
          </p:cNvSpPr>
          <p:nvPr>
            <p:ph type="body" idx="1"/>
          </p:nvPr>
        </p:nvSpPr>
        <p:spPr>
          <a:xfrm>
            <a:off x="457200" y="1628775"/>
            <a:ext cx="8229600" cy="4772025"/>
          </a:xfrm>
        </p:spPr>
        <p:txBody>
          <a:bodyPr/>
          <a:lstStyle/>
          <a:p>
            <a:r>
              <a:rPr lang="en-US" altLang="en-US" dirty="0" smtClean="0"/>
              <a:t>How are parameters actually passed?</a:t>
            </a:r>
          </a:p>
          <a:p>
            <a:r>
              <a:rPr lang="en-US" altLang="en-US" dirty="0" smtClean="0"/>
              <a:t>The variable in the parameter list in the </a:t>
            </a:r>
            <a:r>
              <a:rPr lang="en-US" altLang="en-US" i="1" dirty="0" smtClean="0">
                <a:solidFill>
                  <a:srgbClr val="3333FF"/>
                </a:solidFill>
              </a:rPr>
              <a:t>method definition</a:t>
            </a:r>
            <a:r>
              <a:rPr lang="en-US" altLang="en-US" dirty="0" smtClean="0"/>
              <a:t> is known as a </a:t>
            </a:r>
            <a:r>
              <a:rPr lang="en-US" altLang="en-US" b="1" i="1" dirty="0" smtClean="0">
                <a:solidFill>
                  <a:srgbClr val="FF0000"/>
                </a:solidFill>
              </a:rPr>
              <a:t>formal parameter</a:t>
            </a:r>
          </a:p>
          <a:p>
            <a:r>
              <a:rPr lang="en-US" altLang="en-US" dirty="0" smtClean="0"/>
              <a:t>When we </a:t>
            </a:r>
            <a:r>
              <a:rPr lang="en-US" altLang="en-US" i="1" dirty="0" smtClean="0">
                <a:solidFill>
                  <a:srgbClr val="3333FF"/>
                </a:solidFill>
              </a:rPr>
              <a:t>invoke a method</a:t>
            </a:r>
            <a:r>
              <a:rPr lang="en-US" altLang="en-US" dirty="0" smtClean="0"/>
              <a:t> with a parameter, that is known as an</a:t>
            </a:r>
            <a:r>
              <a:rPr lang="en-US" altLang="en-US" b="1" i="1" dirty="0" smtClean="0">
                <a:solidFill>
                  <a:srgbClr val="FF0000"/>
                </a:solidFill>
              </a:rPr>
              <a:t> actual parameter</a:t>
            </a:r>
            <a:endParaRPr lang="en-US" altLang="en-US" dirty="0" smtClean="0">
              <a:solidFill>
                <a:srgbClr val="CC3399"/>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0"/>
              </a:spcBef>
              <a:buFontTx/>
              <a:buNone/>
            </a:pPr>
            <a:r>
              <a:rPr lang="en-US" altLang="en-US" sz="1400" dirty="0" smtClean="0"/>
              <a:t>1-</a:t>
            </a:r>
            <a:fld id="{01D8756A-17C8-412B-8EF5-F757DAE9DDAE}" type="slidenum">
              <a:rPr lang="en-US" altLang="en-US" sz="1400" smtClean="0"/>
              <a:pPr>
                <a:spcBef>
                  <a:spcPct val="0"/>
                </a:spcBef>
                <a:buFontTx/>
                <a:buNone/>
              </a:pPr>
              <a:t>44</a:t>
            </a:fld>
            <a:endParaRPr lang="en-US" altLang="en-US" sz="1400" dirty="0" smtClean="0"/>
          </a:p>
        </p:txBody>
      </p:sp>
      <p:sp>
        <p:nvSpPr>
          <p:cNvPr id="63491" name="Rectangle 2"/>
          <p:cNvSpPr>
            <a:spLocks noGrp="1" noChangeArrowheads="1"/>
          </p:cNvSpPr>
          <p:nvPr>
            <p:ph type="title"/>
          </p:nvPr>
        </p:nvSpPr>
        <p:spPr>
          <a:xfrm>
            <a:off x="250825" y="-100013"/>
            <a:ext cx="8497888" cy="1143001"/>
          </a:xfrm>
        </p:spPr>
        <p:txBody>
          <a:bodyPr/>
          <a:lstStyle/>
          <a:p>
            <a:r>
              <a:rPr lang="en-US" altLang="en-US" dirty="0" smtClean="0"/>
              <a:t>Passing Parameters: How it Works</a:t>
            </a:r>
          </a:p>
        </p:txBody>
      </p:sp>
      <p:sp>
        <p:nvSpPr>
          <p:cNvPr id="63492" name="Rectangle 3"/>
          <p:cNvSpPr>
            <a:spLocks noGrp="1" noChangeArrowheads="1"/>
          </p:cNvSpPr>
          <p:nvPr>
            <p:ph type="body" idx="1"/>
          </p:nvPr>
        </p:nvSpPr>
        <p:spPr>
          <a:xfrm>
            <a:off x="107950" y="1125538"/>
            <a:ext cx="4103688" cy="2663825"/>
          </a:xfrm>
          <a:ln>
            <a:solidFill>
              <a:schemeClr val="tx1"/>
            </a:solidFill>
            <a:miter lim="800000"/>
            <a:headEnd/>
            <a:tailEnd/>
          </a:ln>
        </p:spPr>
        <p:txBody>
          <a:bodyPr/>
          <a:lstStyle/>
          <a:p>
            <a:pPr>
              <a:lnSpc>
                <a:spcPct val="80000"/>
              </a:lnSpc>
              <a:buFontTx/>
              <a:buNone/>
            </a:pPr>
            <a:r>
              <a:rPr lang="en-US" altLang="en-US" sz="1600" dirty="0" smtClean="0">
                <a:solidFill>
                  <a:srgbClr val="CC3399"/>
                </a:solidFill>
              </a:rPr>
              <a:t>  </a:t>
            </a:r>
            <a:r>
              <a:rPr lang="en-US" altLang="en-US" sz="1800" dirty="0" smtClean="0">
                <a:solidFill>
                  <a:srgbClr val="CC3399"/>
                </a:solidFill>
              </a:rPr>
              <a:t>public class MyFriends {</a:t>
            </a:r>
          </a:p>
          <a:p>
            <a:pPr>
              <a:lnSpc>
                <a:spcPct val="80000"/>
              </a:lnSpc>
              <a:buFontTx/>
              <a:buNone/>
            </a:pPr>
            <a:r>
              <a:rPr lang="en-US" altLang="en-US" sz="1800" dirty="0" smtClean="0">
                <a:solidFill>
                  <a:srgbClr val="CC3399"/>
                </a:solidFill>
              </a:rPr>
              <a:t>  {</a:t>
            </a:r>
          </a:p>
          <a:p>
            <a:pPr>
              <a:lnSpc>
                <a:spcPct val="80000"/>
              </a:lnSpc>
              <a:buFontTx/>
              <a:buNone/>
            </a:pPr>
            <a:r>
              <a:rPr lang="en-US" altLang="en-US" sz="1800" dirty="0" smtClean="0">
                <a:solidFill>
                  <a:srgbClr val="CC3399"/>
                </a:solidFill>
              </a:rPr>
              <a:t>    public static void main(String[] args)</a:t>
            </a:r>
          </a:p>
          <a:p>
            <a:pPr>
              <a:lnSpc>
                <a:spcPct val="80000"/>
              </a:lnSpc>
              <a:buFontTx/>
              <a:buNone/>
            </a:pPr>
            <a:r>
              <a:rPr lang="en-US" altLang="en-US" sz="1800" dirty="0" smtClean="0">
                <a:solidFill>
                  <a:srgbClr val="CC3399"/>
                </a:solidFill>
              </a:rPr>
              <a:t>    { …</a:t>
            </a:r>
          </a:p>
          <a:p>
            <a:pPr>
              <a:lnSpc>
                <a:spcPct val="80000"/>
              </a:lnSpc>
              <a:buFontTx/>
              <a:buNone/>
            </a:pPr>
            <a:r>
              <a:rPr lang="en-CA" altLang="en-US" sz="1800" dirty="0" smtClean="0"/>
              <a:t>	</a:t>
            </a:r>
            <a:r>
              <a:rPr lang="en-CA" altLang="en-US" sz="1800" dirty="0" smtClean="0">
                <a:solidFill>
                  <a:srgbClr val="CC3399"/>
                </a:solidFill>
              </a:rPr>
              <a:t>contacts.add("Felix", "Cat",</a:t>
            </a:r>
            <a:br>
              <a:rPr lang="en-CA" altLang="en-US" sz="1800" dirty="0" smtClean="0">
                <a:solidFill>
                  <a:srgbClr val="CC3399"/>
                </a:solidFill>
              </a:rPr>
            </a:br>
            <a:r>
              <a:rPr lang="en-CA" altLang="en-US" sz="1800" dirty="0" smtClean="0">
                <a:solidFill>
                  <a:srgbClr val="CC3399"/>
                </a:solidFill>
              </a:rPr>
              <a:t>	 	"felix@uwo.ca");</a:t>
            </a:r>
            <a:endParaRPr lang="en-US" altLang="en-US" sz="1800" dirty="0" smtClean="0">
              <a:solidFill>
                <a:srgbClr val="CC3399"/>
              </a:solidFill>
            </a:endParaRPr>
          </a:p>
          <a:p>
            <a:pPr>
              <a:lnSpc>
                <a:spcPct val="80000"/>
              </a:lnSpc>
              <a:buFontTx/>
              <a:buNone/>
            </a:pPr>
            <a:r>
              <a:rPr lang="en-US" altLang="en-US" sz="1800" dirty="0" smtClean="0">
                <a:solidFill>
                  <a:srgbClr val="CC3399"/>
                </a:solidFill>
              </a:rPr>
              <a:t>		….</a:t>
            </a:r>
          </a:p>
          <a:p>
            <a:pPr>
              <a:lnSpc>
                <a:spcPct val="80000"/>
              </a:lnSpc>
              <a:buFontTx/>
              <a:buNone/>
            </a:pPr>
            <a:endParaRPr lang="en-US" altLang="en-US" sz="1800" dirty="0" smtClean="0">
              <a:solidFill>
                <a:srgbClr val="CC3399"/>
              </a:solidFill>
            </a:endParaRPr>
          </a:p>
          <a:p>
            <a:pPr>
              <a:lnSpc>
                <a:spcPct val="80000"/>
              </a:lnSpc>
              <a:buFontTx/>
              <a:buNone/>
            </a:pPr>
            <a:r>
              <a:rPr lang="en-US" altLang="en-US" sz="600" dirty="0" smtClean="0">
                <a:solidFill>
                  <a:srgbClr val="CC3399"/>
                </a:solidFill>
              </a:rPr>
              <a:t> </a:t>
            </a:r>
          </a:p>
        </p:txBody>
      </p:sp>
      <p:sp>
        <p:nvSpPr>
          <p:cNvPr id="63493" name="Rectangle 4"/>
          <p:cNvSpPr>
            <a:spLocks noChangeArrowheads="1"/>
          </p:cNvSpPr>
          <p:nvPr/>
        </p:nvSpPr>
        <p:spPr bwMode="auto">
          <a:xfrm>
            <a:off x="4284663" y="1143000"/>
            <a:ext cx="4751387" cy="2646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nSpc>
                <a:spcPct val="80000"/>
              </a:lnSpc>
              <a:buFontTx/>
              <a:buNone/>
            </a:pPr>
            <a:r>
              <a:rPr lang="en-US" altLang="en-US" sz="2000" b="0" dirty="0">
                <a:solidFill>
                  <a:srgbClr val="CC3399"/>
                </a:solidFill>
              </a:rPr>
              <a:t>public class SocialNetwork {</a:t>
            </a:r>
          </a:p>
          <a:p>
            <a:pPr>
              <a:lnSpc>
                <a:spcPct val="80000"/>
              </a:lnSpc>
              <a:buFontTx/>
              <a:buNone/>
            </a:pPr>
            <a:r>
              <a:rPr lang="en-US" altLang="en-US" sz="2000" b="0" dirty="0">
                <a:solidFill>
                  <a:srgbClr val="CC3399"/>
                </a:solidFill>
              </a:rPr>
              <a:t>   …</a:t>
            </a:r>
          </a:p>
          <a:p>
            <a:pPr>
              <a:lnSpc>
                <a:spcPct val="80000"/>
              </a:lnSpc>
              <a:buFontTx/>
              <a:buNone/>
            </a:pPr>
            <a:r>
              <a:rPr lang="en-US" altLang="en-US" sz="2000" b="0" dirty="0">
                <a:solidFill>
                  <a:srgbClr val="CC3399"/>
                </a:solidFill>
              </a:rPr>
              <a:t> </a:t>
            </a:r>
          </a:p>
          <a:p>
            <a:pPr>
              <a:lnSpc>
                <a:spcPct val="80000"/>
              </a:lnSpc>
              <a:buFontTx/>
              <a:buNone/>
            </a:pPr>
            <a:r>
              <a:rPr lang="en-CA" altLang="en-US" sz="1800" b="0" dirty="0">
                <a:solidFill>
                  <a:srgbClr val="CC3399"/>
                </a:solidFill>
              </a:rPr>
              <a:t>public void add (String firstName, String</a:t>
            </a:r>
            <a:br>
              <a:rPr lang="en-CA" altLang="en-US" sz="1800" b="0" dirty="0">
                <a:solidFill>
                  <a:srgbClr val="CC3399"/>
                </a:solidFill>
              </a:rPr>
            </a:br>
            <a:r>
              <a:rPr lang="en-CA" altLang="en-US" sz="1800" b="0" dirty="0">
                <a:solidFill>
                  <a:srgbClr val="CC3399"/>
                </a:solidFill>
              </a:rPr>
              <a:t>		lastName, String email)</a:t>
            </a:r>
            <a:r>
              <a:rPr lang="en-CA" altLang="en-US" b="0" dirty="0"/>
              <a:t> </a:t>
            </a:r>
            <a:r>
              <a:rPr lang="en-US" altLang="en-US" sz="2000" b="0" dirty="0">
                <a:solidFill>
                  <a:srgbClr val="CC3399"/>
                </a:solidFill>
              </a:rPr>
              <a:t>{</a:t>
            </a:r>
          </a:p>
          <a:p>
            <a:pPr>
              <a:lnSpc>
                <a:spcPct val="80000"/>
              </a:lnSpc>
              <a:buFontTx/>
              <a:buNone/>
            </a:pPr>
            <a:r>
              <a:rPr lang="en-US" altLang="en-US" sz="2000" b="0" dirty="0">
                <a:solidFill>
                  <a:srgbClr val="CC3399"/>
                </a:solidFill>
              </a:rPr>
              <a:t>      …</a:t>
            </a:r>
          </a:p>
        </p:txBody>
      </p:sp>
      <p:sp>
        <p:nvSpPr>
          <p:cNvPr id="63494" name="Text Box 5"/>
          <p:cNvSpPr txBox="1">
            <a:spLocks noChangeArrowheads="1"/>
          </p:cNvSpPr>
          <p:nvPr/>
        </p:nvSpPr>
        <p:spPr bwMode="auto">
          <a:xfrm>
            <a:off x="827088" y="4005263"/>
            <a:ext cx="3276600" cy="119062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eaLnBrk="1" hangingPunct="1">
              <a:spcBef>
                <a:spcPct val="0"/>
              </a:spcBef>
              <a:buFontTx/>
              <a:buNone/>
            </a:pPr>
            <a:r>
              <a:rPr lang="en-US" altLang="en-US" sz="1800" dirty="0">
                <a:solidFill>
                  <a:srgbClr val="FF0000"/>
                </a:solidFill>
              </a:rPr>
              <a:t>actual parameters</a:t>
            </a:r>
          </a:p>
          <a:p>
            <a:pPr algn="ctr" eaLnBrk="1" hangingPunct="1">
              <a:spcBef>
                <a:spcPct val="0"/>
              </a:spcBef>
              <a:buFontTx/>
              <a:buNone/>
            </a:pPr>
            <a:r>
              <a:rPr lang="en-US" altLang="en-US" sz="1800" b="0" dirty="0"/>
              <a:t>are provided by the calling program when it </a:t>
            </a:r>
            <a:r>
              <a:rPr lang="en-US" altLang="en-US" sz="1800" dirty="0"/>
              <a:t>invokes</a:t>
            </a:r>
            <a:r>
              <a:rPr lang="en-US" altLang="en-US" sz="1800" b="0" dirty="0"/>
              <a:t> the method</a:t>
            </a:r>
          </a:p>
        </p:txBody>
      </p:sp>
      <p:sp>
        <p:nvSpPr>
          <p:cNvPr id="63495" name="Text Box 6"/>
          <p:cNvSpPr txBox="1">
            <a:spLocks noChangeArrowheads="1"/>
          </p:cNvSpPr>
          <p:nvPr/>
        </p:nvSpPr>
        <p:spPr bwMode="auto">
          <a:xfrm>
            <a:off x="4876800" y="4038600"/>
            <a:ext cx="3760788" cy="119062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eaLnBrk="1" hangingPunct="1">
              <a:spcBef>
                <a:spcPct val="0"/>
              </a:spcBef>
              <a:buFontTx/>
              <a:buNone/>
            </a:pPr>
            <a:r>
              <a:rPr lang="en-US" altLang="en-US" sz="1800" dirty="0">
                <a:solidFill>
                  <a:srgbClr val="FF0000"/>
                </a:solidFill>
              </a:rPr>
              <a:t>formal parameters</a:t>
            </a:r>
            <a:r>
              <a:rPr lang="en-US" altLang="en-US" sz="1800" b="0" dirty="0"/>
              <a:t> </a:t>
            </a:r>
          </a:p>
          <a:p>
            <a:pPr algn="ctr" eaLnBrk="1" hangingPunct="1">
              <a:spcBef>
                <a:spcPct val="0"/>
              </a:spcBef>
              <a:buFontTx/>
              <a:buNone/>
            </a:pPr>
            <a:r>
              <a:rPr lang="en-US" altLang="en-US" sz="1800" b="0" dirty="0"/>
              <a:t>are part of the </a:t>
            </a:r>
            <a:r>
              <a:rPr lang="en-US" altLang="en-US" sz="1800" dirty="0"/>
              <a:t>method definition</a:t>
            </a:r>
          </a:p>
          <a:p>
            <a:pPr eaLnBrk="1" hangingPunct="1">
              <a:spcBef>
                <a:spcPct val="0"/>
              </a:spcBef>
              <a:buFontTx/>
              <a:buNone/>
            </a:pPr>
            <a:endParaRPr lang="en-US" altLang="en-US" sz="1800" b="0" dirty="0"/>
          </a:p>
          <a:p>
            <a:pPr eaLnBrk="1" hangingPunct="1">
              <a:spcBef>
                <a:spcPct val="0"/>
              </a:spcBef>
              <a:buFontTx/>
              <a:buNone/>
            </a:pPr>
            <a:endParaRPr lang="en-US" altLang="en-US" sz="1800" b="0" dirty="0"/>
          </a:p>
        </p:txBody>
      </p:sp>
      <p:sp>
        <p:nvSpPr>
          <p:cNvPr id="63496" name="Text Box 7"/>
          <p:cNvSpPr txBox="1">
            <a:spLocks noChangeArrowheads="1"/>
          </p:cNvSpPr>
          <p:nvPr/>
        </p:nvSpPr>
        <p:spPr bwMode="auto">
          <a:xfrm>
            <a:off x="228600" y="5334000"/>
            <a:ext cx="8686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eaLnBrk="1" hangingPunct="1">
              <a:spcBef>
                <a:spcPct val="0"/>
              </a:spcBef>
              <a:buFontTx/>
              <a:buNone/>
            </a:pPr>
            <a:r>
              <a:rPr lang="en-US" altLang="en-US" sz="2400" b="0" dirty="0"/>
              <a:t>When the </a:t>
            </a:r>
            <a:r>
              <a:rPr lang="en-US" altLang="en-US" sz="2400" b="0" dirty="0">
                <a:solidFill>
                  <a:srgbClr val="CC3399"/>
                </a:solidFill>
              </a:rPr>
              <a:t>add</a:t>
            </a:r>
            <a:r>
              <a:rPr lang="en-US" altLang="en-US" sz="2400" b="0" dirty="0"/>
              <a:t> method is executed, the value of each actual parameter is</a:t>
            </a:r>
            <a:r>
              <a:rPr lang="en-US" altLang="en-US" sz="2400" b="0" dirty="0">
                <a:solidFill>
                  <a:srgbClr val="FF0000"/>
                </a:solidFill>
              </a:rPr>
              <a:t> </a:t>
            </a:r>
            <a:r>
              <a:rPr lang="en-US" altLang="en-US" sz="2400" i="1" dirty="0">
                <a:solidFill>
                  <a:srgbClr val="FF0000"/>
                </a:solidFill>
              </a:rPr>
              <a:t>passed by value</a:t>
            </a:r>
            <a:r>
              <a:rPr lang="en-US" altLang="en-US" sz="2400" b="0" dirty="0"/>
              <a:t> to the corresponding formal parameter</a:t>
            </a:r>
            <a:r>
              <a:rPr lang="en-US" altLang="en-US" sz="2400" b="0" dirty="0">
                <a:solidFill>
                  <a:srgbClr val="CC3399"/>
                </a:solidFill>
              </a:rPr>
              <a:t> </a:t>
            </a:r>
            <a:r>
              <a:rPr lang="en-US" altLang="en-US" sz="2400" b="0" dirty="0"/>
              <a:t>variable</a:t>
            </a:r>
          </a:p>
        </p:txBody>
      </p:sp>
      <p:sp>
        <p:nvSpPr>
          <p:cNvPr id="63497" name="Line 8"/>
          <p:cNvSpPr>
            <a:spLocks noChangeShapeType="1"/>
          </p:cNvSpPr>
          <p:nvPr/>
        </p:nvSpPr>
        <p:spPr bwMode="auto">
          <a:xfrm flipV="1">
            <a:off x="6443663" y="2852738"/>
            <a:ext cx="73025" cy="1152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63498" name="Line 9"/>
          <p:cNvSpPr>
            <a:spLocks noChangeShapeType="1"/>
          </p:cNvSpPr>
          <p:nvPr/>
        </p:nvSpPr>
        <p:spPr bwMode="auto">
          <a:xfrm flipV="1">
            <a:off x="2195513" y="2852738"/>
            <a:ext cx="215900" cy="12541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0"/>
              </a:spcBef>
              <a:buFontTx/>
              <a:buNone/>
            </a:pPr>
            <a:r>
              <a:rPr lang="en-US" altLang="en-US" sz="1400" dirty="0" smtClean="0"/>
              <a:t>1-</a:t>
            </a:r>
            <a:fld id="{8C9DB767-AB1E-4D3C-8F46-0710CC6E5A3A}" type="slidenum">
              <a:rPr lang="en-US" altLang="en-US" sz="1400" smtClean="0"/>
              <a:pPr>
                <a:spcBef>
                  <a:spcPct val="0"/>
                </a:spcBef>
                <a:buFontTx/>
                <a:buNone/>
              </a:pPr>
              <a:t>45</a:t>
            </a:fld>
            <a:endParaRPr lang="en-US" altLang="en-US" sz="1400" dirty="0" smtClean="0"/>
          </a:p>
        </p:txBody>
      </p:sp>
      <p:sp>
        <p:nvSpPr>
          <p:cNvPr id="65539" name="Rectangle 2"/>
          <p:cNvSpPr>
            <a:spLocks noGrp="1" noChangeArrowheads="1"/>
          </p:cNvSpPr>
          <p:nvPr>
            <p:ph type="title"/>
          </p:nvPr>
        </p:nvSpPr>
        <p:spPr/>
        <p:txBody>
          <a:bodyPr/>
          <a:lstStyle/>
          <a:p>
            <a:r>
              <a:rPr lang="en-CA" altLang="en-US" sz="3600" dirty="0" smtClean="0"/>
              <a:t>Aspects of Object-Oriented Design</a:t>
            </a:r>
          </a:p>
        </p:txBody>
      </p:sp>
      <p:sp>
        <p:nvSpPr>
          <p:cNvPr id="65540" name="Rectangle 3"/>
          <p:cNvSpPr>
            <a:spLocks noGrp="1" noChangeArrowheads="1"/>
          </p:cNvSpPr>
          <p:nvPr>
            <p:ph type="body" idx="1"/>
          </p:nvPr>
        </p:nvSpPr>
        <p:spPr>
          <a:xfrm>
            <a:off x="1331913" y="1341438"/>
            <a:ext cx="6259512" cy="4724400"/>
          </a:xfrm>
        </p:spPr>
        <p:txBody>
          <a:bodyPr/>
          <a:lstStyle/>
          <a:p>
            <a:r>
              <a:rPr lang="en-CA" altLang="en-US" dirty="0" smtClean="0"/>
              <a:t>Modularity</a:t>
            </a:r>
          </a:p>
          <a:p>
            <a:r>
              <a:rPr lang="en-CA" altLang="en-US" dirty="0" smtClean="0"/>
              <a:t>Information Hiding</a:t>
            </a:r>
          </a:p>
          <a:p>
            <a:r>
              <a:rPr lang="en-CA" altLang="en-US" dirty="0" smtClean="0"/>
              <a:t>Encapsulation</a:t>
            </a:r>
          </a:p>
          <a:p>
            <a:pPr>
              <a:buFontTx/>
              <a:buNone/>
            </a:pPr>
            <a:endParaRPr lang="en-CA" altLang="en-US"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0"/>
              </a:spcBef>
              <a:buFontTx/>
              <a:buNone/>
            </a:pPr>
            <a:r>
              <a:rPr lang="en-US" altLang="en-US" sz="1400" dirty="0" smtClean="0"/>
              <a:t>1-</a:t>
            </a:r>
            <a:fld id="{BB7D7CDA-55FB-44E8-889F-9BCC5C80B371}" type="slidenum">
              <a:rPr lang="en-US" altLang="en-US" sz="1400" smtClean="0"/>
              <a:pPr>
                <a:spcBef>
                  <a:spcPct val="0"/>
                </a:spcBef>
                <a:buFontTx/>
                <a:buNone/>
              </a:pPr>
              <a:t>46</a:t>
            </a:fld>
            <a:endParaRPr lang="en-US" altLang="en-US" sz="1400" dirty="0" smtClean="0"/>
          </a:p>
        </p:txBody>
      </p:sp>
      <p:sp>
        <p:nvSpPr>
          <p:cNvPr id="66563" name="Slide Number Placeholder 5"/>
          <p:cNvSpPr txBox="1">
            <a:spLocks noGrp="1"/>
          </p:cNvSpPr>
          <p:nvPr/>
        </p:nvSpPr>
        <p:spPr bwMode="auto">
          <a:xfrm>
            <a:off x="70866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r" eaLnBrk="1" hangingPunct="1">
              <a:spcBef>
                <a:spcPct val="0"/>
              </a:spcBef>
              <a:buFontTx/>
              <a:buNone/>
            </a:pPr>
            <a:r>
              <a:rPr lang="en-US" altLang="en-US" sz="1400" b="0" dirty="0"/>
              <a:t>1-</a:t>
            </a:r>
            <a:fld id="{1EA1D330-2290-437B-9486-4D715B049EAC}" type="slidenum">
              <a:rPr lang="en-US" altLang="en-US" sz="1400" b="0"/>
              <a:pPr algn="r" eaLnBrk="1" hangingPunct="1">
                <a:spcBef>
                  <a:spcPct val="0"/>
                </a:spcBef>
                <a:buFontTx/>
                <a:buNone/>
              </a:pPr>
              <a:t>46</a:t>
            </a:fld>
            <a:endParaRPr lang="en-US" altLang="en-US" sz="1400" b="0" dirty="0"/>
          </a:p>
        </p:txBody>
      </p:sp>
      <p:sp>
        <p:nvSpPr>
          <p:cNvPr id="66564" name="Rectangle 2"/>
          <p:cNvSpPr>
            <a:spLocks noGrp="1" noChangeArrowheads="1"/>
          </p:cNvSpPr>
          <p:nvPr>
            <p:ph type="body" idx="4294967295"/>
          </p:nvPr>
        </p:nvSpPr>
        <p:spPr>
          <a:xfrm>
            <a:off x="685800" y="1676400"/>
            <a:ext cx="7772400" cy="4419600"/>
          </a:xfrm>
        </p:spPr>
        <p:txBody>
          <a:bodyPr/>
          <a:lstStyle/>
          <a:p>
            <a:pPr eaLnBrk="1" hangingPunct="1"/>
            <a:r>
              <a:rPr lang="en-US" altLang="en-US" b="1" i="1" dirty="0" smtClean="0">
                <a:solidFill>
                  <a:srgbClr val="FF0000"/>
                </a:solidFill>
              </a:rPr>
              <a:t>Modularity</a:t>
            </a:r>
            <a:r>
              <a:rPr lang="en-US" altLang="en-US" b="1" i="1" dirty="0" smtClean="0">
                <a:solidFill>
                  <a:srgbClr val="DA0638"/>
                </a:solidFill>
              </a:rPr>
              <a:t> </a:t>
            </a:r>
            <a:r>
              <a:rPr lang="en-US" altLang="en-US" dirty="0" smtClean="0"/>
              <a:t>refers to</a:t>
            </a:r>
            <a:r>
              <a:rPr lang="en-US" altLang="en-US" dirty="0" smtClean="0">
                <a:solidFill>
                  <a:srgbClr val="00357F"/>
                </a:solidFill>
              </a:rPr>
              <a:t> </a:t>
            </a:r>
            <a:r>
              <a:rPr lang="en-US" altLang="en-US" dirty="0" smtClean="0"/>
              <a:t>subdividing a large problem into smaller components, or </a:t>
            </a:r>
            <a:r>
              <a:rPr lang="en-US" altLang="en-US" b="1" i="1" dirty="0" smtClean="0">
                <a:solidFill>
                  <a:srgbClr val="FF0000"/>
                </a:solidFill>
              </a:rPr>
              <a:t>modules</a:t>
            </a:r>
            <a:r>
              <a:rPr lang="en-US" altLang="en-US" dirty="0" smtClean="0"/>
              <a:t>, to make the design of a solution easier</a:t>
            </a:r>
          </a:p>
          <a:p>
            <a:pPr lvl="1" eaLnBrk="1" hangingPunct="1"/>
            <a:r>
              <a:rPr lang="en-US" altLang="en-US" dirty="0" smtClean="0"/>
              <a:t>Modules should be as independent from each other as possible</a:t>
            </a:r>
          </a:p>
          <a:p>
            <a:pPr lvl="1" eaLnBrk="1" hangingPunct="1"/>
            <a:r>
              <a:rPr lang="en-US" altLang="en-US" dirty="0" smtClean="0"/>
              <a:t>Each module should perform one well-defined task</a:t>
            </a:r>
          </a:p>
        </p:txBody>
      </p:sp>
      <p:sp>
        <p:nvSpPr>
          <p:cNvPr id="66565" name="Rectangle 3"/>
          <p:cNvSpPr>
            <a:spLocks noGrp="1" noChangeArrowheads="1"/>
          </p:cNvSpPr>
          <p:nvPr>
            <p:ph type="title" idx="4294967295"/>
          </p:nvPr>
        </p:nvSpPr>
        <p:spPr>
          <a:xfrm>
            <a:off x="762000" y="228600"/>
            <a:ext cx="7772400" cy="1219200"/>
          </a:xfrm>
        </p:spPr>
        <p:txBody>
          <a:bodyPr/>
          <a:lstStyle/>
          <a:p>
            <a:pPr eaLnBrk="1" hangingPunct="1"/>
            <a:r>
              <a:rPr lang="en-US" altLang="en-US" sz="3600" dirty="0" smtClean="0"/>
              <a:t>Aspects of Program Design: Modularity</a:t>
            </a:r>
          </a:p>
        </p:txBody>
      </p:sp>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0"/>
              </a:spcBef>
              <a:buFontTx/>
              <a:buNone/>
            </a:pPr>
            <a:r>
              <a:rPr lang="en-US" altLang="en-US" sz="1400" dirty="0" smtClean="0"/>
              <a:t>1-</a:t>
            </a:r>
            <a:fld id="{F63B9B1A-25B6-414D-86C9-2C9F2B570DF5}" type="slidenum">
              <a:rPr lang="en-US" altLang="en-US" sz="1400" smtClean="0"/>
              <a:pPr>
                <a:spcBef>
                  <a:spcPct val="0"/>
                </a:spcBef>
                <a:buFontTx/>
                <a:buNone/>
              </a:pPr>
              <a:t>47</a:t>
            </a:fld>
            <a:endParaRPr lang="en-US" altLang="en-US" sz="1400" dirty="0" smtClean="0"/>
          </a:p>
        </p:txBody>
      </p:sp>
      <p:sp>
        <p:nvSpPr>
          <p:cNvPr id="68611" name="Slide Number Placeholder 5"/>
          <p:cNvSpPr txBox="1">
            <a:spLocks noGrp="1"/>
          </p:cNvSpPr>
          <p:nvPr/>
        </p:nvSpPr>
        <p:spPr bwMode="auto">
          <a:xfrm>
            <a:off x="70866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r" eaLnBrk="1" hangingPunct="1">
              <a:spcBef>
                <a:spcPct val="0"/>
              </a:spcBef>
              <a:buFontTx/>
              <a:buNone/>
            </a:pPr>
            <a:r>
              <a:rPr lang="en-US" altLang="en-US" sz="1400" b="0" dirty="0"/>
              <a:t>1-</a:t>
            </a:r>
            <a:fld id="{C72DF30E-0E30-4FDA-AB64-AF4E2F87ADED}" type="slidenum">
              <a:rPr lang="en-US" altLang="en-US" sz="1400" b="0"/>
              <a:pPr algn="r" eaLnBrk="1" hangingPunct="1">
                <a:spcBef>
                  <a:spcPct val="0"/>
                </a:spcBef>
                <a:buFontTx/>
                <a:buNone/>
              </a:pPr>
              <a:t>47</a:t>
            </a:fld>
            <a:endParaRPr lang="en-US" altLang="en-US" sz="1400" b="0" dirty="0"/>
          </a:p>
        </p:txBody>
      </p:sp>
      <p:sp>
        <p:nvSpPr>
          <p:cNvPr id="68612" name="Rectangle 2"/>
          <p:cNvSpPr>
            <a:spLocks noGrp="1" noChangeArrowheads="1"/>
          </p:cNvSpPr>
          <p:nvPr>
            <p:ph type="title" idx="4294967295"/>
          </p:nvPr>
        </p:nvSpPr>
        <p:spPr/>
        <p:txBody>
          <a:bodyPr/>
          <a:lstStyle/>
          <a:p>
            <a:pPr eaLnBrk="1" hangingPunct="1"/>
            <a:r>
              <a:rPr lang="en-US" altLang="en-US" sz="3600" dirty="0" smtClean="0"/>
              <a:t>Aspects of Program Design: Information Hiding</a:t>
            </a:r>
          </a:p>
        </p:txBody>
      </p:sp>
      <p:sp>
        <p:nvSpPr>
          <p:cNvPr id="68613" name="Rectangle 3"/>
          <p:cNvSpPr>
            <a:spLocks noGrp="1" noChangeArrowheads="1"/>
          </p:cNvSpPr>
          <p:nvPr>
            <p:ph type="body" idx="4294967295"/>
          </p:nvPr>
        </p:nvSpPr>
        <p:spPr>
          <a:xfrm>
            <a:off x="685800" y="1600200"/>
            <a:ext cx="8153400" cy="4800600"/>
          </a:xfrm>
        </p:spPr>
        <p:txBody>
          <a:bodyPr/>
          <a:lstStyle/>
          <a:p>
            <a:pPr eaLnBrk="1" hangingPunct="1">
              <a:lnSpc>
                <a:spcPct val="90000"/>
              </a:lnSpc>
            </a:pPr>
            <a:r>
              <a:rPr lang="en-US" altLang="en-US" b="1" i="1" dirty="0" smtClean="0">
                <a:solidFill>
                  <a:srgbClr val="FF0000"/>
                </a:solidFill>
              </a:rPr>
              <a:t>Information hiding</a:t>
            </a:r>
            <a:r>
              <a:rPr lang="en-US" altLang="en-US" dirty="0" smtClean="0"/>
              <a:t> refers to making implementation details inaccessible</a:t>
            </a:r>
          </a:p>
          <a:p>
            <a:pPr lvl="1" eaLnBrk="1" hangingPunct="1">
              <a:lnSpc>
                <a:spcPct val="90000"/>
              </a:lnSpc>
            </a:pPr>
            <a:r>
              <a:rPr lang="en-US" altLang="en-US" dirty="0" smtClean="0"/>
              <a:t>To users of a program (they do not need to know about implementation details)</a:t>
            </a:r>
          </a:p>
          <a:p>
            <a:pPr lvl="1" eaLnBrk="1" hangingPunct="1">
              <a:lnSpc>
                <a:spcPct val="90000"/>
              </a:lnSpc>
            </a:pPr>
            <a:r>
              <a:rPr lang="en-US" altLang="en-US" dirty="0" smtClean="0"/>
              <a:t>To other modules in a program (they cannot see nor change the </a:t>
            </a:r>
            <a:r>
              <a:rPr lang="en-US" altLang="en-US" i="1" dirty="0" smtClean="0"/>
              <a:t>hidden</a:t>
            </a:r>
            <a:r>
              <a:rPr lang="en-US" altLang="en-US" dirty="0" smtClean="0"/>
              <a:t> details)</a:t>
            </a:r>
          </a:p>
          <a:p>
            <a:pPr lvl="1" eaLnBrk="1" hangingPunct="1">
              <a:lnSpc>
                <a:spcPct val="90000"/>
              </a:lnSpc>
            </a:pPr>
            <a:r>
              <a:rPr lang="en-US" altLang="en-US" dirty="0" smtClean="0"/>
              <a:t>Example: </a:t>
            </a:r>
            <a:r>
              <a:rPr lang="en-US" altLang="en-US" dirty="0" smtClean="0">
                <a:solidFill>
                  <a:srgbClr val="3333FF"/>
                </a:solidFill>
              </a:rPr>
              <a:t>attributes (instance variables)</a:t>
            </a:r>
            <a:r>
              <a:rPr lang="en-US" altLang="en-US" dirty="0" smtClean="0"/>
              <a:t> in a class definition are </a:t>
            </a:r>
            <a:r>
              <a:rPr lang="en-US" altLang="en-US" b="1" i="1" dirty="0" smtClean="0">
                <a:solidFill>
                  <a:srgbClr val="FF0000"/>
                </a:solidFill>
              </a:rPr>
              <a:t>private</a:t>
            </a:r>
          </a:p>
          <a:p>
            <a:pPr lvl="2" eaLnBrk="1" hangingPunct="1">
              <a:lnSpc>
                <a:spcPct val="90000"/>
              </a:lnSpc>
            </a:pPr>
            <a:r>
              <a:rPr lang="en-US" altLang="en-US" dirty="0" smtClean="0"/>
              <a:t>What parts of a program can access instance variables directly?</a:t>
            </a:r>
          </a:p>
        </p:txBody>
      </p:sp>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0"/>
              </a:spcBef>
              <a:buFontTx/>
              <a:buNone/>
            </a:pPr>
            <a:r>
              <a:rPr lang="en-US" altLang="en-US" sz="1400" dirty="0" smtClean="0"/>
              <a:t>1-</a:t>
            </a:r>
            <a:fld id="{71E887A0-48B5-4B00-9261-55026067FB16}" type="slidenum">
              <a:rPr lang="en-US" altLang="en-US" sz="1400" smtClean="0"/>
              <a:pPr>
                <a:spcBef>
                  <a:spcPct val="0"/>
                </a:spcBef>
                <a:buFontTx/>
                <a:buNone/>
              </a:pPr>
              <a:t>48</a:t>
            </a:fld>
            <a:endParaRPr lang="en-US" altLang="en-US" sz="1400" dirty="0" smtClean="0"/>
          </a:p>
        </p:txBody>
      </p:sp>
      <p:sp>
        <p:nvSpPr>
          <p:cNvPr id="70659" name="Slide Number Placeholder 5"/>
          <p:cNvSpPr txBox="1">
            <a:spLocks noGrp="1"/>
          </p:cNvSpPr>
          <p:nvPr/>
        </p:nvSpPr>
        <p:spPr bwMode="auto">
          <a:xfrm>
            <a:off x="70866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r" eaLnBrk="1" hangingPunct="1">
              <a:spcBef>
                <a:spcPct val="0"/>
              </a:spcBef>
              <a:buFontTx/>
              <a:buNone/>
            </a:pPr>
            <a:r>
              <a:rPr lang="en-US" altLang="en-US" sz="1400" b="0" dirty="0"/>
              <a:t>1-</a:t>
            </a:r>
            <a:fld id="{8B75AB09-7F63-46DC-B3CF-A79172D7A991}" type="slidenum">
              <a:rPr lang="en-US" altLang="en-US" sz="1400" b="0"/>
              <a:pPr algn="r" eaLnBrk="1" hangingPunct="1">
                <a:spcBef>
                  <a:spcPct val="0"/>
                </a:spcBef>
                <a:buFontTx/>
                <a:buNone/>
              </a:pPr>
              <a:t>48</a:t>
            </a:fld>
            <a:endParaRPr lang="en-US" altLang="en-US" sz="1400" b="0" dirty="0"/>
          </a:p>
        </p:txBody>
      </p:sp>
      <p:sp>
        <p:nvSpPr>
          <p:cNvPr id="70660" name="Rectangle 2"/>
          <p:cNvSpPr>
            <a:spLocks noGrp="1" noChangeArrowheads="1"/>
          </p:cNvSpPr>
          <p:nvPr>
            <p:ph type="title" idx="4294967295"/>
          </p:nvPr>
        </p:nvSpPr>
        <p:spPr>
          <a:xfrm>
            <a:off x="685800" y="228600"/>
            <a:ext cx="7772400" cy="914400"/>
          </a:xfrm>
        </p:spPr>
        <p:txBody>
          <a:bodyPr/>
          <a:lstStyle/>
          <a:p>
            <a:pPr eaLnBrk="1" hangingPunct="1"/>
            <a:r>
              <a:rPr lang="en-US" altLang="en-US" sz="3600" dirty="0" smtClean="0"/>
              <a:t>Aspects of OOP Design: Encapsulation</a:t>
            </a:r>
          </a:p>
        </p:txBody>
      </p:sp>
      <p:sp>
        <p:nvSpPr>
          <p:cNvPr id="70661" name="Rectangle 3"/>
          <p:cNvSpPr>
            <a:spLocks noGrp="1" noChangeArrowheads="1"/>
          </p:cNvSpPr>
          <p:nvPr>
            <p:ph type="body" idx="4294967295"/>
          </p:nvPr>
        </p:nvSpPr>
        <p:spPr>
          <a:xfrm>
            <a:off x="611188" y="1371600"/>
            <a:ext cx="8151812" cy="4953000"/>
          </a:xfrm>
        </p:spPr>
        <p:txBody>
          <a:bodyPr/>
          <a:lstStyle/>
          <a:p>
            <a:pPr eaLnBrk="1" hangingPunct="1"/>
            <a:r>
              <a:rPr lang="en-US" altLang="en-US" sz="2800" b="1" i="1" dirty="0" smtClean="0">
                <a:solidFill>
                  <a:srgbClr val="FF0000"/>
                </a:solidFill>
              </a:rPr>
              <a:t>Object-oriented Design</a:t>
            </a:r>
            <a:r>
              <a:rPr lang="en-US" altLang="en-US" sz="2800" b="1" i="1" dirty="0" smtClean="0">
                <a:solidFill>
                  <a:schemeClr val="hlink"/>
                </a:solidFill>
              </a:rPr>
              <a:t> </a:t>
            </a:r>
            <a:r>
              <a:rPr lang="en-US" altLang="en-US" sz="2800" dirty="0" smtClean="0"/>
              <a:t>produces modular solutions</a:t>
            </a:r>
            <a:endParaRPr lang="en-US" altLang="en-US" sz="2800" b="1" i="1" dirty="0" smtClean="0">
              <a:solidFill>
                <a:srgbClr val="FF0000"/>
              </a:solidFill>
            </a:endParaRPr>
          </a:p>
          <a:p>
            <a:pPr eaLnBrk="1" hangingPunct="1"/>
            <a:r>
              <a:rPr lang="en-US" altLang="en-US" sz="2800" dirty="0" smtClean="0"/>
              <a:t>We identify the components involved within the problem: the </a:t>
            </a:r>
            <a:r>
              <a:rPr lang="en-US" altLang="en-US" sz="2800" b="1" i="1" dirty="0" smtClean="0">
                <a:solidFill>
                  <a:srgbClr val="3333FF"/>
                </a:solidFill>
              </a:rPr>
              <a:t>objects</a:t>
            </a:r>
          </a:p>
          <a:p>
            <a:pPr lvl="1" eaLnBrk="1" hangingPunct="1"/>
            <a:r>
              <a:rPr lang="en-US" altLang="en-US" sz="2400" dirty="0" smtClean="0"/>
              <a:t>An object has data: </a:t>
            </a:r>
            <a:r>
              <a:rPr lang="en-US" altLang="en-US" sz="2400" b="1" i="1" dirty="0" smtClean="0">
                <a:solidFill>
                  <a:srgbClr val="3333FF"/>
                </a:solidFill>
              </a:rPr>
              <a:t>characteristics (attributes), </a:t>
            </a:r>
            <a:r>
              <a:rPr lang="en-US" altLang="en-US" sz="2400" dirty="0" smtClean="0"/>
              <a:t>and</a:t>
            </a:r>
            <a:r>
              <a:rPr lang="en-US" altLang="en-US" sz="2400" b="1" i="1" dirty="0" smtClean="0">
                <a:solidFill>
                  <a:schemeClr val="hlink"/>
                </a:solidFill>
              </a:rPr>
              <a:t> </a:t>
            </a:r>
            <a:r>
              <a:rPr lang="en-US" altLang="en-US" sz="2400" b="1" i="1" dirty="0" smtClean="0">
                <a:solidFill>
                  <a:srgbClr val="3333FF"/>
                </a:solidFill>
              </a:rPr>
              <a:t>behaviours (operations)</a:t>
            </a:r>
            <a:endParaRPr lang="en-US" altLang="en-US" sz="2400" dirty="0" smtClean="0">
              <a:solidFill>
                <a:srgbClr val="3333FF"/>
              </a:solidFill>
            </a:endParaRPr>
          </a:p>
          <a:p>
            <a:pPr eaLnBrk="1" hangingPunct="1"/>
            <a:r>
              <a:rPr lang="en-US" altLang="en-US" sz="2800" dirty="0" smtClean="0"/>
              <a:t>Combining the </a:t>
            </a:r>
            <a:r>
              <a:rPr lang="en-US" altLang="en-US" sz="2800" i="1" dirty="0" smtClean="0"/>
              <a:t>data </a:t>
            </a:r>
            <a:r>
              <a:rPr lang="en-US" altLang="en-US" sz="2800" dirty="0" smtClean="0"/>
              <a:t>and the </a:t>
            </a:r>
            <a:r>
              <a:rPr lang="en-US" altLang="en-US" sz="2800" i="1" dirty="0" smtClean="0"/>
              <a:t>operations on the data</a:t>
            </a:r>
            <a:r>
              <a:rPr lang="en-US" altLang="en-US" sz="2800" dirty="0" smtClean="0"/>
              <a:t> is called </a:t>
            </a:r>
            <a:r>
              <a:rPr lang="en-US" altLang="en-US" sz="2800" b="1" i="1" dirty="0" smtClean="0">
                <a:solidFill>
                  <a:srgbClr val="FF0000"/>
                </a:solidFill>
              </a:rPr>
              <a:t>encapsulation</a:t>
            </a:r>
          </a:p>
          <a:p>
            <a:pPr lvl="1" eaLnBrk="1" hangingPunct="1"/>
            <a:r>
              <a:rPr lang="en-US" altLang="en-US" sz="2400" dirty="0" smtClean="0"/>
              <a:t>They are combined in the class definition</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0"/>
              </a:spcBef>
              <a:buFontTx/>
              <a:buNone/>
            </a:pPr>
            <a:r>
              <a:rPr lang="en-US" altLang="en-US" sz="1400" dirty="0" smtClean="0"/>
              <a:t>1-</a:t>
            </a:r>
            <a:fld id="{B450C169-96D2-4C5D-80CB-6D762CC20848}" type="slidenum">
              <a:rPr lang="en-US" altLang="en-US" sz="1400" smtClean="0"/>
              <a:pPr>
                <a:spcBef>
                  <a:spcPct val="0"/>
                </a:spcBef>
                <a:buFontTx/>
                <a:buNone/>
              </a:pPr>
              <a:t>5</a:t>
            </a:fld>
            <a:endParaRPr lang="en-US" altLang="en-US" sz="1400" dirty="0" smtClean="0"/>
          </a:p>
        </p:txBody>
      </p:sp>
      <p:sp>
        <p:nvSpPr>
          <p:cNvPr id="10243" name="Rectangle 2"/>
          <p:cNvSpPr>
            <a:spLocks noGrp="1" noChangeArrowheads="1"/>
          </p:cNvSpPr>
          <p:nvPr>
            <p:ph type="title"/>
          </p:nvPr>
        </p:nvSpPr>
        <p:spPr>
          <a:xfrm>
            <a:off x="228600" y="152400"/>
            <a:ext cx="8686800" cy="914400"/>
          </a:xfrm>
        </p:spPr>
        <p:txBody>
          <a:bodyPr/>
          <a:lstStyle/>
          <a:p>
            <a:r>
              <a:rPr lang="en-CA" altLang="en-US" sz="3600" dirty="0" smtClean="0"/>
              <a:t>Object-Oriented Programming</a:t>
            </a:r>
          </a:p>
        </p:txBody>
      </p:sp>
      <p:sp>
        <p:nvSpPr>
          <p:cNvPr id="10244" name="Rectangle 3"/>
          <p:cNvSpPr>
            <a:spLocks noGrp="1" noChangeArrowheads="1"/>
          </p:cNvSpPr>
          <p:nvPr>
            <p:ph type="body" idx="1"/>
          </p:nvPr>
        </p:nvSpPr>
        <p:spPr>
          <a:xfrm>
            <a:off x="228600" y="1125538"/>
            <a:ext cx="8686800" cy="5427662"/>
          </a:xfrm>
        </p:spPr>
        <p:txBody>
          <a:bodyPr/>
          <a:lstStyle/>
          <a:p>
            <a:pPr>
              <a:lnSpc>
                <a:spcPct val="90000"/>
              </a:lnSpc>
            </a:pPr>
            <a:r>
              <a:rPr lang="en-US" altLang="en-US" b="1" i="1" dirty="0" smtClean="0">
                <a:solidFill>
                  <a:srgbClr val="FF0000"/>
                </a:solidFill>
              </a:rPr>
              <a:t>Object-oriented programs</a:t>
            </a:r>
            <a:r>
              <a:rPr lang="en-US" altLang="en-US" dirty="0" smtClean="0"/>
              <a:t> consist of </a:t>
            </a:r>
            <a:r>
              <a:rPr lang="en-US" altLang="en-US" b="1" i="1" dirty="0" smtClean="0">
                <a:solidFill>
                  <a:srgbClr val="3333FF"/>
                </a:solidFill>
              </a:rPr>
              <a:t>interacting objects</a:t>
            </a:r>
          </a:p>
          <a:p>
            <a:pPr lvl="2">
              <a:lnSpc>
                <a:spcPct val="90000"/>
              </a:lnSpc>
            </a:pPr>
            <a:r>
              <a:rPr lang="en-US" altLang="en-US" sz="2400" dirty="0" smtClean="0"/>
              <a:t>Objects are </a:t>
            </a:r>
            <a:r>
              <a:rPr lang="en-US" altLang="en-US" sz="2400" b="1" i="1" dirty="0" smtClean="0"/>
              <a:t>defined by</a:t>
            </a:r>
            <a:r>
              <a:rPr lang="en-US" altLang="en-US" sz="2400" dirty="0" smtClean="0"/>
              <a:t> classes</a:t>
            </a:r>
          </a:p>
          <a:p>
            <a:pPr lvl="2">
              <a:lnSpc>
                <a:spcPct val="90000"/>
              </a:lnSpc>
            </a:pPr>
            <a:r>
              <a:rPr lang="en-US" altLang="en-US" sz="2400" dirty="0" smtClean="0"/>
              <a:t>Objects can be </a:t>
            </a:r>
            <a:r>
              <a:rPr lang="en-US" altLang="en-US" sz="2400" b="1" i="1" dirty="0" smtClean="0"/>
              <a:t>created by</a:t>
            </a:r>
            <a:r>
              <a:rPr lang="en-US" altLang="en-US" sz="2400" dirty="0" smtClean="0"/>
              <a:t> objects of other classes (</a:t>
            </a:r>
            <a:r>
              <a:rPr lang="en-US" altLang="en-US" sz="2400" b="1" i="1" dirty="0" smtClean="0">
                <a:solidFill>
                  <a:srgbClr val="FF0000"/>
                </a:solidFill>
              </a:rPr>
              <a:t>client classes</a:t>
            </a:r>
            <a:r>
              <a:rPr lang="en-US" altLang="en-US" sz="2400" dirty="0" smtClean="0"/>
              <a:t>) which </a:t>
            </a:r>
            <a:r>
              <a:rPr lang="en-US" altLang="en-US" sz="2400" b="1" i="1" dirty="0" smtClean="0"/>
              <a:t>use</a:t>
            </a:r>
            <a:r>
              <a:rPr lang="en-US" altLang="en-US" sz="2400" dirty="0" smtClean="0"/>
              <a:t> them in implementing a programming solution to a problem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0"/>
              </a:spcBef>
              <a:buFontTx/>
              <a:buNone/>
            </a:pPr>
            <a:r>
              <a:rPr lang="en-US" altLang="en-US" sz="1400" dirty="0" smtClean="0"/>
              <a:t>1-</a:t>
            </a:r>
            <a:fld id="{3853AA7F-8065-4E7E-98F9-D662A3CF9749}" type="slidenum">
              <a:rPr lang="en-US" altLang="en-US" sz="1400" smtClean="0"/>
              <a:pPr>
                <a:spcBef>
                  <a:spcPct val="0"/>
                </a:spcBef>
                <a:buFontTx/>
                <a:buNone/>
              </a:pPr>
              <a:t>6</a:t>
            </a:fld>
            <a:endParaRPr lang="en-US" altLang="en-US" sz="1400" dirty="0" smtClean="0"/>
          </a:p>
        </p:txBody>
      </p:sp>
      <p:sp>
        <p:nvSpPr>
          <p:cNvPr id="11267" name="Rectangle 2"/>
          <p:cNvSpPr>
            <a:spLocks noGrp="1" noChangeArrowheads="1"/>
          </p:cNvSpPr>
          <p:nvPr>
            <p:ph type="title"/>
          </p:nvPr>
        </p:nvSpPr>
        <p:spPr/>
        <p:txBody>
          <a:bodyPr/>
          <a:lstStyle/>
          <a:p>
            <a:r>
              <a:rPr lang="en-CA" altLang="en-US" dirty="0" smtClean="0"/>
              <a:t>Example: Social Networking</a:t>
            </a:r>
          </a:p>
        </p:txBody>
      </p:sp>
      <p:sp>
        <p:nvSpPr>
          <p:cNvPr id="11268" name="Rectangle 3"/>
          <p:cNvSpPr>
            <a:spLocks noGrp="1" noChangeArrowheads="1"/>
          </p:cNvSpPr>
          <p:nvPr>
            <p:ph type="body" idx="1"/>
          </p:nvPr>
        </p:nvSpPr>
        <p:spPr/>
        <p:txBody>
          <a:bodyPr/>
          <a:lstStyle/>
          <a:p>
            <a:r>
              <a:rPr lang="en-CA" altLang="en-US" dirty="0" smtClean="0"/>
              <a:t>Suppose we want to keep track of social contact information for our friends / relatives</a:t>
            </a:r>
          </a:p>
          <a:p>
            <a:r>
              <a:rPr lang="en-CA" altLang="en-US" dirty="0" smtClean="0"/>
              <a:t>We wish to write a program that allows us to add contact information of a friend to our list of friends, remove a contact from the list, and print information about all our contacts.</a:t>
            </a:r>
          </a:p>
          <a:p>
            <a:pPr>
              <a:buFontTx/>
              <a:buNone/>
            </a:pPr>
            <a:endParaRPr lang="en-CA" alt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noChangeArrowheads="1"/>
          </p:cNvSpPr>
          <p:nvPr>
            <p:ph type="title"/>
          </p:nvPr>
        </p:nvSpPr>
        <p:spPr/>
        <p:txBody>
          <a:bodyPr/>
          <a:lstStyle/>
          <a:p>
            <a:r>
              <a:rPr lang="en-CA" altLang="en-US" dirty="0" smtClean="0"/>
              <a:t>Example: Social Networking</a:t>
            </a:r>
          </a:p>
        </p:txBody>
      </p:sp>
      <p:sp>
        <p:nvSpPr>
          <p:cNvPr id="12291" name="Content Placeholder 2"/>
          <p:cNvSpPr>
            <a:spLocks noGrp="1" noChangeArrowheads="1"/>
          </p:cNvSpPr>
          <p:nvPr>
            <p:ph idx="1"/>
          </p:nvPr>
        </p:nvSpPr>
        <p:spPr/>
        <p:txBody>
          <a:bodyPr/>
          <a:lstStyle/>
          <a:p>
            <a:r>
              <a:rPr lang="en-CA" altLang="en-US" dirty="0" smtClean="0"/>
              <a:t>Part of OOP design is deciding on what classes we will need for our problem</a:t>
            </a:r>
          </a:p>
          <a:p>
            <a:r>
              <a:rPr lang="en-CA" altLang="en-US" dirty="0" smtClean="0"/>
              <a:t>Let's start with a class called </a:t>
            </a:r>
            <a:r>
              <a:rPr lang="en-CA" altLang="en-US" dirty="0" smtClean="0">
                <a:solidFill>
                  <a:srgbClr val="CC3399"/>
                </a:solidFill>
              </a:rPr>
              <a:t>Person</a:t>
            </a:r>
            <a:r>
              <a:rPr lang="en-CA" altLang="en-US" dirty="0" smtClean="0"/>
              <a:t>, that will model the information about one person in our social network</a:t>
            </a:r>
          </a:p>
          <a:p>
            <a:endParaRPr lang="en-CA" altLang="en-US" dirty="0" smtClean="0"/>
          </a:p>
        </p:txBody>
      </p:sp>
      <p:sp>
        <p:nvSpPr>
          <p:cNvPr id="122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0"/>
              </a:spcBef>
              <a:buFontTx/>
              <a:buNone/>
            </a:pPr>
            <a:r>
              <a:rPr lang="en-US" altLang="en-US" sz="1400" dirty="0" smtClean="0"/>
              <a:t>1-</a:t>
            </a:r>
            <a:fld id="{72CA11C8-4DFB-479D-A8BA-E2DC57CA6FEA}" type="slidenum">
              <a:rPr lang="en-US" altLang="en-US" sz="1400" smtClean="0"/>
              <a:pPr>
                <a:spcBef>
                  <a:spcPct val="0"/>
                </a:spcBef>
                <a:buFontTx/>
                <a:buNone/>
              </a:pPr>
              <a:t>7</a:t>
            </a:fld>
            <a:endParaRPr lang="en-US" altLang="en-US" sz="1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0"/>
              </a:spcBef>
              <a:buFontTx/>
              <a:buNone/>
            </a:pPr>
            <a:r>
              <a:rPr lang="en-US" altLang="en-US" sz="1400" dirty="0" smtClean="0"/>
              <a:t>1-</a:t>
            </a:r>
            <a:fld id="{8AB8A3DB-BD38-4D3D-87AD-2526890818F3}" type="slidenum">
              <a:rPr lang="en-US" altLang="en-US" sz="1400" smtClean="0"/>
              <a:pPr>
                <a:spcBef>
                  <a:spcPct val="0"/>
                </a:spcBef>
                <a:buFontTx/>
                <a:buNone/>
              </a:pPr>
              <a:t>8</a:t>
            </a:fld>
            <a:endParaRPr lang="en-US" altLang="en-US" sz="1400" dirty="0" smtClean="0"/>
          </a:p>
        </p:txBody>
      </p:sp>
      <p:sp>
        <p:nvSpPr>
          <p:cNvPr id="13315" name="Rectangle 1026"/>
          <p:cNvSpPr>
            <a:spLocks noGrp="1" noChangeArrowheads="1"/>
          </p:cNvSpPr>
          <p:nvPr>
            <p:ph type="title"/>
          </p:nvPr>
        </p:nvSpPr>
        <p:spPr>
          <a:xfrm>
            <a:off x="684213" y="0"/>
            <a:ext cx="7772400" cy="1143000"/>
          </a:xfrm>
        </p:spPr>
        <p:txBody>
          <a:bodyPr/>
          <a:lstStyle/>
          <a:p>
            <a:r>
              <a:rPr lang="en-US" altLang="en-US" dirty="0" smtClean="0"/>
              <a:t>Class Definition</a:t>
            </a:r>
          </a:p>
        </p:txBody>
      </p:sp>
      <p:sp>
        <p:nvSpPr>
          <p:cNvPr id="13316" name="Rectangle 1027"/>
          <p:cNvSpPr>
            <a:spLocks noGrp="1" noChangeArrowheads="1"/>
          </p:cNvSpPr>
          <p:nvPr>
            <p:ph type="body" idx="1"/>
          </p:nvPr>
        </p:nvSpPr>
        <p:spPr>
          <a:xfrm>
            <a:off x="684213" y="1196975"/>
            <a:ext cx="7772400" cy="4724400"/>
          </a:xfrm>
        </p:spPr>
        <p:txBody>
          <a:bodyPr/>
          <a:lstStyle/>
          <a:p>
            <a:r>
              <a:rPr lang="en-US" altLang="en-US" dirty="0" smtClean="0"/>
              <a:t>A </a:t>
            </a:r>
            <a:r>
              <a:rPr lang="en-US" altLang="en-US" b="1" i="1" dirty="0" smtClean="0">
                <a:solidFill>
                  <a:srgbClr val="FF0000"/>
                </a:solidFill>
              </a:rPr>
              <a:t>class definition</a:t>
            </a:r>
            <a:r>
              <a:rPr lang="en-US" altLang="en-US" dirty="0" smtClean="0"/>
              <a:t> consists of</a:t>
            </a:r>
          </a:p>
          <a:p>
            <a:pPr lvl="1"/>
            <a:r>
              <a:rPr lang="en-US" altLang="en-US" sz="3200" dirty="0" smtClean="0">
                <a:solidFill>
                  <a:srgbClr val="0000FF"/>
                </a:solidFill>
              </a:rPr>
              <a:t>Attribute declarations</a:t>
            </a:r>
            <a:br>
              <a:rPr lang="en-US" altLang="en-US" sz="3200" dirty="0" smtClean="0">
                <a:solidFill>
                  <a:srgbClr val="0000FF"/>
                </a:solidFill>
              </a:rPr>
            </a:br>
            <a:r>
              <a:rPr lang="en-US" altLang="en-US" sz="3200" dirty="0" smtClean="0"/>
              <a:t>(also known as</a:t>
            </a:r>
            <a:r>
              <a:rPr lang="en-US" altLang="en-US" sz="3200" dirty="0" smtClean="0">
                <a:solidFill>
                  <a:srgbClr val="0000FF"/>
                </a:solidFill>
              </a:rPr>
              <a:t> fields or instance variables</a:t>
            </a:r>
            <a:r>
              <a:rPr lang="en-US" altLang="en-US" sz="3200" dirty="0" smtClean="0"/>
              <a:t>)</a:t>
            </a:r>
          </a:p>
          <a:p>
            <a:pPr lvl="1"/>
            <a:r>
              <a:rPr lang="en-US" altLang="en-US" sz="3200" dirty="0" smtClean="0">
                <a:solidFill>
                  <a:srgbClr val="0000FF"/>
                </a:solidFill>
              </a:rPr>
              <a:t>Constructor definitions</a:t>
            </a:r>
          </a:p>
          <a:p>
            <a:pPr lvl="1"/>
            <a:r>
              <a:rPr lang="en-US" altLang="en-US" sz="3200" dirty="0" smtClean="0">
                <a:solidFill>
                  <a:srgbClr val="0000FF"/>
                </a:solidFill>
              </a:rPr>
              <a:t>Method definitions </a:t>
            </a:r>
          </a:p>
          <a:p>
            <a:r>
              <a:rPr lang="en-US" altLang="en-US" dirty="0" smtClean="0"/>
              <a:t>A class definition is stored in a file</a:t>
            </a:r>
          </a:p>
          <a:p>
            <a:pPr lvl="1"/>
            <a:r>
              <a:rPr lang="en-US" altLang="en-US" dirty="0" smtClean="0"/>
              <a:t>With the same name as the class</a:t>
            </a:r>
          </a:p>
          <a:p>
            <a:pPr lvl="1"/>
            <a:r>
              <a:rPr lang="en-US" altLang="en-US" dirty="0" smtClean="0"/>
              <a:t>With a </a:t>
            </a:r>
            <a:r>
              <a:rPr lang="en-US" altLang="en-US" dirty="0" smtClean="0">
                <a:solidFill>
                  <a:srgbClr val="0000FF"/>
                </a:solidFill>
              </a:rPr>
              <a:t>.java</a:t>
            </a:r>
            <a:r>
              <a:rPr lang="en-US" altLang="en-US" dirty="0" smtClean="0">
                <a:solidFill>
                  <a:srgbClr val="3333FF"/>
                </a:solidFill>
              </a:rPr>
              <a:t> </a:t>
            </a:r>
            <a:r>
              <a:rPr lang="en-US" altLang="en-US" dirty="0" smtClean="0"/>
              <a:t>extension on the file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spcBef>
                <a:spcPct val="0"/>
              </a:spcBef>
              <a:buFontTx/>
              <a:buNone/>
            </a:pPr>
            <a:r>
              <a:rPr lang="en-US" altLang="en-US" sz="1400" dirty="0" smtClean="0"/>
              <a:t>1-</a:t>
            </a:r>
            <a:fld id="{BE3E2404-0AE0-497F-ABC3-5B3858450426}" type="slidenum">
              <a:rPr lang="en-US" altLang="en-US" sz="1400" smtClean="0"/>
              <a:pPr>
                <a:spcBef>
                  <a:spcPct val="0"/>
                </a:spcBef>
                <a:buFontTx/>
                <a:buNone/>
              </a:pPr>
              <a:t>9</a:t>
            </a:fld>
            <a:endParaRPr lang="en-US" altLang="en-US" sz="1400" dirty="0" smtClean="0"/>
          </a:p>
        </p:txBody>
      </p:sp>
      <p:sp>
        <p:nvSpPr>
          <p:cNvPr id="14339" name="Rectangle 2"/>
          <p:cNvSpPr>
            <a:spLocks noGrp="1" noChangeArrowheads="1"/>
          </p:cNvSpPr>
          <p:nvPr>
            <p:ph type="title"/>
          </p:nvPr>
        </p:nvSpPr>
        <p:spPr/>
        <p:txBody>
          <a:bodyPr/>
          <a:lstStyle/>
          <a:p>
            <a:r>
              <a:rPr lang="en-US" altLang="en-US" dirty="0" smtClean="0"/>
              <a:t>Example: Person Class</a:t>
            </a:r>
          </a:p>
        </p:txBody>
      </p:sp>
      <p:sp>
        <p:nvSpPr>
          <p:cNvPr id="14340" name="Rectangle 3"/>
          <p:cNvSpPr>
            <a:spLocks noGrp="1" noChangeArrowheads="1"/>
          </p:cNvSpPr>
          <p:nvPr>
            <p:ph type="body" idx="1"/>
          </p:nvPr>
        </p:nvSpPr>
        <p:spPr>
          <a:xfrm>
            <a:off x="468313" y="1196975"/>
            <a:ext cx="8229600" cy="5400675"/>
          </a:xfrm>
        </p:spPr>
        <p:txBody>
          <a:bodyPr/>
          <a:lstStyle/>
          <a:p>
            <a:r>
              <a:rPr lang="en-US" altLang="en-US" sz="2800" b="1" i="1" dirty="0" smtClean="0">
                <a:solidFill>
                  <a:srgbClr val="3333FF"/>
                </a:solidFill>
              </a:rPr>
              <a:t>Attributes</a:t>
            </a:r>
            <a:r>
              <a:rPr lang="en-US" altLang="en-US" sz="2800" dirty="0" smtClean="0"/>
              <a:t> </a:t>
            </a:r>
            <a:r>
              <a:rPr lang="en-US" altLang="en-US" sz="2800" b="1" i="1" dirty="0" smtClean="0">
                <a:solidFill>
                  <a:srgbClr val="3333FF"/>
                </a:solidFill>
              </a:rPr>
              <a:t>(instance variables, fields)</a:t>
            </a:r>
          </a:p>
          <a:p>
            <a:pPr lvl="1"/>
            <a:r>
              <a:rPr lang="en-US" altLang="en-US" dirty="0" smtClean="0"/>
              <a:t>What kind of information do we want to have about a person? Let’s keep it short for now</a:t>
            </a:r>
          </a:p>
          <a:p>
            <a:pPr lvl="2"/>
            <a:r>
              <a:rPr lang="en-US" altLang="en-US" dirty="0" smtClean="0"/>
              <a:t>Person's name (first and last)</a:t>
            </a:r>
          </a:p>
          <a:p>
            <a:pPr lvl="2"/>
            <a:r>
              <a:rPr lang="en-US" altLang="en-US" dirty="0" smtClean="0"/>
              <a:t>Email address</a:t>
            </a:r>
          </a:p>
          <a:p>
            <a:pPr lvl="1"/>
            <a:r>
              <a:rPr lang="en-US" altLang="en-US" dirty="0" smtClean="0"/>
              <a:t>What type should each of these be?</a:t>
            </a:r>
          </a:p>
          <a:p>
            <a:pPr lvl="2"/>
            <a:r>
              <a:rPr lang="en-US" altLang="en-US" dirty="0" smtClean="0"/>
              <a:t>A name can be a string</a:t>
            </a:r>
          </a:p>
          <a:p>
            <a:pPr lvl="2"/>
            <a:r>
              <a:rPr lang="en-US" altLang="en-US" dirty="0" smtClean="0"/>
              <a:t>An email address can be a string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oteTemplate05">
  <a:themeElements>
    <a:clrScheme name="noteTemplate05 8">
      <a:dk1>
        <a:srgbClr val="000000"/>
      </a:dk1>
      <a:lt1>
        <a:srgbClr val="FFFFFF"/>
      </a:lt1>
      <a:dk2>
        <a:srgbClr val="000099"/>
      </a:dk2>
      <a:lt2>
        <a:srgbClr val="FFFFDF"/>
      </a:lt2>
      <a:accent1>
        <a:srgbClr val="FFFF99"/>
      </a:accent1>
      <a:accent2>
        <a:srgbClr val="339966"/>
      </a:accent2>
      <a:accent3>
        <a:srgbClr val="FFFFFF"/>
      </a:accent3>
      <a:accent4>
        <a:srgbClr val="000000"/>
      </a:accent4>
      <a:accent5>
        <a:srgbClr val="FFFFCA"/>
      </a:accent5>
      <a:accent6>
        <a:srgbClr val="2D8A5C"/>
      </a:accent6>
      <a:hlink>
        <a:srgbClr val="CC3300"/>
      </a:hlink>
      <a:folHlink>
        <a:srgbClr val="B2B2B2"/>
      </a:folHlink>
    </a:clrScheme>
    <a:fontScheme name="noteTemplate0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381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Arial" charset="0"/>
          </a:defRPr>
        </a:defPPr>
      </a:lstStyle>
    </a:lnDef>
  </a:objectDefaults>
  <a:extraClrSchemeLst>
    <a:extraClrScheme>
      <a:clrScheme name="noteTemplate05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oteTemplate05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oteTemplate05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oteTemplate05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oteTemplate05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oteTemplate05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oteTemplate05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noteTemplate05 8">
        <a:dk1>
          <a:srgbClr val="000000"/>
        </a:dk1>
        <a:lt1>
          <a:srgbClr val="FFFFFF"/>
        </a:lt1>
        <a:dk2>
          <a:srgbClr val="000099"/>
        </a:dk2>
        <a:lt2>
          <a:srgbClr val="FFFFDF"/>
        </a:lt2>
        <a:accent1>
          <a:srgbClr val="FFFF99"/>
        </a:accent1>
        <a:accent2>
          <a:srgbClr val="339966"/>
        </a:accent2>
        <a:accent3>
          <a:srgbClr val="FFFFFF"/>
        </a:accent3>
        <a:accent4>
          <a:srgbClr val="000000"/>
        </a:accent4>
        <a:accent5>
          <a:srgbClr val="FFFFCA"/>
        </a:accent5>
        <a:accent6>
          <a:srgbClr val="2D8A5C"/>
        </a:accent6>
        <a:hlink>
          <a:srgbClr val="CC330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C9068BFB30FA947B7CA79EB7C1C5D07" ma:contentTypeVersion="11" ma:contentTypeDescription="Create a new document." ma:contentTypeScope="" ma:versionID="c2307c4191d25b00f5cb7ac5f907422a">
  <xsd:schema xmlns:xsd="http://www.w3.org/2001/XMLSchema" xmlns:xs="http://www.w3.org/2001/XMLSchema" xmlns:p="http://schemas.microsoft.com/office/2006/metadata/properties" xmlns:ns2="8231b676-23e5-4860-a48b-a85fe8c9fc47" xmlns:ns3="4572e65e-e30e-4dd8-98ad-16297f8af64a" targetNamespace="http://schemas.microsoft.com/office/2006/metadata/properties" ma:root="true" ma:fieldsID="ad272654f714f816bdda557a78966ba3" ns2:_="" ns3:_="">
    <xsd:import namespace="8231b676-23e5-4860-a48b-a85fe8c9fc47"/>
    <xsd:import namespace="4572e65e-e30e-4dd8-98ad-16297f8af64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31b676-23e5-4860-a48b-a85fe8c9fc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572e65e-e30e-4dd8-98ad-16297f8af64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CC46DDF-83FE-42B4-BF73-2686A20C2556}"/>
</file>

<file path=customXml/itemProps2.xml><?xml version="1.0" encoding="utf-8"?>
<ds:datastoreItem xmlns:ds="http://schemas.openxmlformats.org/officeDocument/2006/customXml" ds:itemID="{B51784BE-27BD-4C44-AD07-6B74DF12CA6F}"/>
</file>

<file path=customXml/itemProps3.xml><?xml version="1.0" encoding="utf-8"?>
<ds:datastoreItem xmlns:ds="http://schemas.openxmlformats.org/officeDocument/2006/customXml" ds:itemID="{5C054EE5-46C1-471B-A846-B7B950D232C5}"/>
</file>

<file path=docProps/app.xml><?xml version="1.0" encoding="utf-8"?>
<Properties xmlns="http://schemas.openxmlformats.org/officeDocument/2006/extended-properties" xmlns:vt="http://schemas.openxmlformats.org/officeDocument/2006/docPropsVTypes">
  <Template>C:\Documents and Settings\doug.GAUL\Application Data\Microsoft\Templates\noteTemplate05.pot</Template>
  <TotalTime>2322</TotalTime>
  <Words>3241</Words>
  <Application>Microsoft Office PowerPoint</Application>
  <PresentationFormat>On-screen Show (4:3)</PresentationFormat>
  <Paragraphs>479</Paragraphs>
  <Slides>48</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ＭＳ Ｐゴシック</vt:lpstr>
      <vt:lpstr>Arial</vt:lpstr>
      <vt:lpstr>Times New Roman</vt:lpstr>
      <vt:lpstr>noteTemplate05</vt:lpstr>
      <vt:lpstr>PowerPoint Presentation</vt:lpstr>
      <vt:lpstr>Objectives</vt:lpstr>
      <vt:lpstr>Objects</vt:lpstr>
      <vt:lpstr>Objects and Classes</vt:lpstr>
      <vt:lpstr>Object-Oriented Programming</vt:lpstr>
      <vt:lpstr>Example: Social Networking</vt:lpstr>
      <vt:lpstr>Example: Social Networking</vt:lpstr>
      <vt:lpstr>Class Definition</vt:lpstr>
      <vt:lpstr>Example: Person Class</vt:lpstr>
      <vt:lpstr>Example Python: Person Class</vt:lpstr>
      <vt:lpstr>Example Java: Person Class</vt:lpstr>
      <vt:lpstr>Constructors</vt:lpstr>
      <vt:lpstr>Example: Person class</vt:lpstr>
      <vt:lpstr>Terminology</vt:lpstr>
      <vt:lpstr>Example: Person Class</vt:lpstr>
      <vt:lpstr>PowerPoint Presentation</vt:lpstr>
      <vt:lpstr>PowerPoint Presentation</vt:lpstr>
      <vt:lpstr>Discussion</vt:lpstr>
      <vt:lpstr>PowerPoint Presentation</vt:lpstr>
      <vt:lpstr>Example: SocialNetwork  Class</vt:lpstr>
      <vt:lpstr>PowerPoint Presentation</vt:lpstr>
      <vt:lpstr>Terminology</vt:lpstr>
      <vt:lpstr>Example: SocialNetwork Class </vt:lpstr>
      <vt:lpstr>PowerPoint Presentation</vt:lpstr>
      <vt:lpstr>Discussion</vt:lpstr>
      <vt:lpstr>Example: SocialNetwork Object </vt:lpstr>
      <vt:lpstr>Example: SocialNetwork Class</vt:lpstr>
      <vt:lpstr>PowerPoint Presentation</vt:lpstr>
      <vt:lpstr>Example: SocialNetwork Object </vt:lpstr>
      <vt:lpstr>Arrays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SocialNetwork Object </vt:lpstr>
      <vt:lpstr>Discussion</vt:lpstr>
      <vt:lpstr>Example: Using the SocialNetwork Class</vt:lpstr>
      <vt:lpstr>Discussion</vt:lpstr>
      <vt:lpstr>Passing Parameters</vt:lpstr>
      <vt:lpstr>Passing Parameters</vt:lpstr>
      <vt:lpstr>Passing Parameters: How it Works</vt:lpstr>
      <vt:lpstr>Aspects of Object-Oriented Design</vt:lpstr>
      <vt:lpstr>Aspects of Program Design: Modularity</vt:lpstr>
      <vt:lpstr>Aspects of Program Design: Information Hiding</vt:lpstr>
      <vt:lpstr>Aspects of OOP Design: Encapsulation</vt:lpstr>
    </vt:vector>
  </TitlesOfParts>
  <Company>University of Western Ontario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dc:title>
  <dc:creator>doug vancise</dc:creator>
  <cp:lastModifiedBy>Bryan Sarlo</cp:lastModifiedBy>
  <cp:revision>343</cp:revision>
  <dcterms:created xsi:type="dcterms:W3CDTF">2007-06-06T14:21:28Z</dcterms:created>
  <dcterms:modified xsi:type="dcterms:W3CDTF">2020-05-15T19:40:36Z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0x010100AC9068BFB30FA947B7CA79EB7C1C5D07</vt:lpwstr>
  </property>
</Properties>
</file>