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2" r:id="rId5"/>
    <p:sldId id="265" r:id="rId6"/>
    <p:sldId id="266" r:id="rId7"/>
    <p:sldId id="306" r:id="rId8"/>
    <p:sldId id="267" r:id="rId9"/>
    <p:sldId id="264" r:id="rId10"/>
    <p:sldId id="298" r:id="rId11"/>
    <p:sldId id="299" r:id="rId12"/>
    <p:sldId id="268" r:id="rId13"/>
    <p:sldId id="269" r:id="rId14"/>
    <p:sldId id="271" r:id="rId15"/>
    <p:sldId id="284" r:id="rId16"/>
    <p:sldId id="301" r:id="rId17"/>
    <p:sldId id="300" r:id="rId18"/>
    <p:sldId id="273" r:id="rId19"/>
    <p:sldId id="286" r:id="rId20"/>
    <p:sldId id="274" r:id="rId21"/>
    <p:sldId id="275" r:id="rId22"/>
    <p:sldId id="304" r:id="rId23"/>
    <p:sldId id="302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303" r:id="rId32"/>
    <p:sldId id="283" r:id="rId33"/>
    <p:sldId id="293" r:id="rId34"/>
    <p:sldId id="305" r:id="rId35"/>
    <p:sldId id="289" r:id="rId36"/>
    <p:sldId id="295" r:id="rId37"/>
    <p:sldId id="296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3399"/>
    <a:srgbClr val="D6009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8" autoAdjust="0"/>
    <p:restoredTop sz="90262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6568D38-D59F-4D18-8EE9-F3F84C96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7C134-9117-436E-96EF-4E43127009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312BD-2809-4217-AA47-7AB3101F34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Math.random returns a double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B795-FA18-461A-881F-92338FE5198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yes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B795-FA18-461A-881F-92338FE5198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yes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3BE78-3FEC-407D-BB47-73DEA19CDC8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3B8C1-58F0-4960-9490-A103AC9E763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identity equivalence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CAA5F-FC86-4239-875F-170CBA665D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Because all classes are subclasses of Object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D6F6B-8EDB-4981-812C-1E4764044DB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276DF-C0F1-483B-9403-6CF5D05B1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>
              <a:buFontTx/>
              <a:buChar char="-"/>
            </a:pPr>
            <a:r>
              <a:rPr lang="en-US"/>
              <a:t>May not have source code</a:t>
            </a:r>
          </a:p>
          <a:p>
            <a:pPr eaLnBrk="1" hangingPunct="1">
              <a:buFontTx/>
              <a:buChar char="-"/>
            </a:pPr>
            <a:r>
              <a:rPr lang="en-US"/>
              <a:t>May make existing class too complex</a:t>
            </a:r>
          </a:p>
          <a:p>
            <a:pPr eaLnBrk="1" hangingPunct="1">
              <a:buFontTx/>
              <a:buChar char="-"/>
            </a:pPr>
            <a:r>
              <a:rPr lang="en-US"/>
              <a:t>Complex classes are harder to build, test, maintain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02FF1-E150-4794-9850-AC1A2E7619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A59D2-77C1-41BB-91B3-8CD3DD0C1A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53D9C-C1D5-4990-BC8D-CBAFC42CFED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CC647-09E4-4957-B507-30BA9B5E13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8C9A5-72EF-4823-835E-878E6DB1B9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0BCA3-0BB2-4BCA-B175-D0955F4C7E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r>
              <a:rPr lang="en-US"/>
              <a:t>- Compiler knows this is OK, runtime system uses the overriding one</a:t>
            </a:r>
          </a:p>
          <a:p>
            <a:pPr eaLnBrk="1" hangingPunct="1"/>
            <a:r>
              <a:rPr lang="en-US"/>
              <a:t>- Yes, it uses the method from Rectangle – compiler knows this is OK, runtime system uses the one from the parent class because there is no overriding 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23A25-9354-48F2-B61D-03729DD0B37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7" tIns="44993" rIns="89987" bIns="44993"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552EF30-FB73-4812-A9FC-CD3A3D04C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4CE8B9-2AB5-4E39-8C6F-8BF5937EB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1E07879-0819-4A3C-B267-CEF884803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9D0BFBD-B0C0-485E-B862-3F44A5BA0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F639A29-F113-4CC1-BD92-F4D447E86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D348F88-75D5-48D7-B6D0-B7554734E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75F611C-A100-4261-AB14-07CE8486D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4FFF3D3-466F-4A3E-B3CE-E3B7592D1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3B631C4-B1A9-4E57-8639-7FFCF207D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1DCB84D-9DE2-4BFD-AFBF-F2CEE45A6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60FC9D5-AB0F-4E1B-B793-4C35D189A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r>
              <a:rPr lang="en-US"/>
              <a:t>3-</a:t>
            </a:r>
            <a:fld id="{60392EB3-89CC-4175-B289-7C56F032E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92417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E403CD5-F3D4-436B-AD1C-57F8B27C3A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Inheriting Visibility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public</a:t>
            </a:r>
            <a:r>
              <a:rPr lang="en-US" sz="2800" b="1" i="1" dirty="0"/>
              <a:t> </a:t>
            </a:r>
            <a:r>
              <a:rPr lang="en-US" sz="2800" dirty="0"/>
              <a:t>variables and methods: children classes can access them directly (</a:t>
            </a:r>
            <a:r>
              <a:rPr lang="en-US" sz="2800" b="1" i="1" dirty="0">
                <a:solidFill>
                  <a:schemeClr val="accent2"/>
                </a:solidFill>
              </a:rPr>
              <a:t>except</a:t>
            </a:r>
            <a:r>
              <a:rPr lang="en-US" sz="2800" dirty="0"/>
              <a:t> the constructor)</a:t>
            </a:r>
          </a:p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private</a:t>
            </a:r>
            <a:r>
              <a:rPr lang="en-US" sz="2800" b="1" i="1" dirty="0"/>
              <a:t> </a:t>
            </a:r>
            <a:r>
              <a:rPr lang="en-US" sz="2800" dirty="0"/>
              <a:t>variables</a:t>
            </a:r>
            <a:r>
              <a:rPr lang="en-US" sz="2800" b="1" i="1" dirty="0"/>
              <a:t> </a:t>
            </a:r>
            <a:r>
              <a:rPr lang="en-US" sz="2800" dirty="0"/>
              <a:t>and methods: children classes </a:t>
            </a:r>
            <a:r>
              <a:rPr lang="en-US" sz="2800" b="1" i="1" dirty="0">
                <a:solidFill>
                  <a:schemeClr val="accent2"/>
                </a:solidFill>
              </a:rPr>
              <a:t>cannot</a:t>
            </a:r>
            <a:r>
              <a:rPr lang="en-US" sz="2800" dirty="0"/>
              <a:t> access them directly </a:t>
            </a:r>
          </a:p>
          <a:p>
            <a:pPr lvl="1" eaLnBrk="1" hangingPunct="1"/>
            <a:r>
              <a:rPr lang="en-US" dirty="0"/>
              <a:t>Why not? this would violate information hiding</a:t>
            </a:r>
          </a:p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protected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b="1" i="1" dirty="0"/>
              <a:t>= </a:t>
            </a:r>
            <a:r>
              <a:rPr lang="en-US" sz="2800" dirty="0"/>
              <a:t>may be accessed directly by any class in the same package, or by any subclass</a:t>
            </a:r>
          </a:p>
          <a:p>
            <a:pPr lvl="1" eaLnBrk="1" hangingPunct="1"/>
            <a:r>
              <a:rPr lang="en-US" dirty="0"/>
              <a:t>So, children classes </a:t>
            </a:r>
            <a:r>
              <a:rPr lang="en-US" i="1" dirty="0"/>
              <a:t>can</a:t>
            </a:r>
            <a:r>
              <a:rPr lang="en-US" dirty="0"/>
              <a:t> access protected variables and methods of a parent class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E875AA2-5640-4CF2-8E3C-218CFE4B3C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chemeClr val="hlink"/>
                </a:solidFill>
              </a:rPr>
              <a:t>super</a:t>
            </a:r>
            <a:r>
              <a:rPr lang="en-US"/>
              <a:t> Reference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1392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hlink"/>
                </a:solidFill>
              </a:rPr>
              <a:t>super</a:t>
            </a:r>
            <a:r>
              <a:rPr lang="en-US" dirty="0"/>
              <a:t> is a reserved word used in a derived class to refer to its parent class</a:t>
            </a:r>
          </a:p>
          <a:p>
            <a:pPr eaLnBrk="1" hangingPunct="1"/>
            <a:r>
              <a:rPr lang="en-US" dirty="0"/>
              <a:t>Allows us to access those members of the parent </a:t>
            </a:r>
            <a:r>
              <a:rPr lang="en-US" dirty="0" smtClean="0"/>
              <a:t>class</a:t>
            </a:r>
          </a:p>
          <a:p>
            <a:pPr eaLnBrk="1" hangingPunct="1"/>
            <a:r>
              <a:rPr lang="en-US" sz="3200" b="1" i="1" dirty="0" smtClean="0">
                <a:solidFill>
                  <a:schemeClr val="accent2"/>
                </a:solidFill>
              </a:rPr>
              <a:t>Invoking </a:t>
            </a:r>
            <a:r>
              <a:rPr lang="en-US" sz="3200" b="1" i="1" dirty="0">
                <a:solidFill>
                  <a:schemeClr val="accent2"/>
                </a:solidFill>
              </a:rPr>
              <a:t>the parent’s constructor</a:t>
            </a:r>
            <a:r>
              <a:rPr lang="en-US" sz="3200" dirty="0"/>
              <a:t>: the first line of a child’s constructor should be</a:t>
            </a:r>
          </a:p>
          <a:p>
            <a:pPr lvl="1" eaLnBrk="1" hangingPunct="1">
              <a:buFontTx/>
              <a:buNone/>
            </a:pPr>
            <a:r>
              <a:rPr lang="en-US" sz="3200" dirty="0">
                <a:solidFill>
                  <a:schemeClr val="hlink"/>
                </a:solidFill>
              </a:rPr>
              <a:t>		</a:t>
            </a:r>
            <a:r>
              <a:rPr lang="en-US" sz="3200" dirty="0">
                <a:solidFill>
                  <a:srgbClr val="CC3399"/>
                </a:solidFill>
              </a:rPr>
              <a:t>super(…);</a:t>
            </a:r>
            <a:r>
              <a:rPr lang="en-US" sz="3200" dirty="0">
                <a:solidFill>
                  <a:schemeClr val="hlink"/>
                </a:solidFill>
              </a:rPr>
              <a:t>	</a:t>
            </a:r>
            <a:endParaRPr lang="en-US" sz="32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CA" b="1" i="1" dirty="0" smtClean="0">
                <a:solidFill>
                  <a:schemeClr val="accent2"/>
                </a:solidFill>
              </a:rPr>
              <a:t>Invoking other parent methods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dirty="0" err="1" smtClean="0">
                <a:solidFill>
                  <a:srgbClr val="CC3399"/>
                </a:solidFill>
              </a:rPr>
              <a:t>super.methodName</a:t>
            </a:r>
            <a:r>
              <a:rPr lang="en-CA" dirty="0" smtClean="0">
                <a:solidFill>
                  <a:srgbClr val="CC3399"/>
                </a:solidFill>
              </a:rPr>
              <a:t>(…);</a:t>
            </a:r>
            <a:endParaRPr lang="en-US" dirty="0">
              <a:solidFill>
                <a:srgbClr val="CC3399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7EC4187-5A2C-40A0-AF32-CAF9FA1658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Is-a Relationship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/>
              <a:t>The derived class </a:t>
            </a:r>
            <a:r>
              <a:rPr lang="en-US" b="1" i="1" dirty="0">
                <a:solidFill>
                  <a:schemeClr val="hlink"/>
                </a:solidFill>
              </a:rPr>
              <a:t>is a</a:t>
            </a:r>
            <a:r>
              <a:rPr lang="en-US" dirty="0"/>
              <a:t> more specific version of the original class</a:t>
            </a:r>
          </a:p>
          <a:p>
            <a:pPr eaLnBrk="1" hangingPunct="1"/>
            <a:r>
              <a:rPr lang="en-US" dirty="0"/>
              <a:t>So, subclass object is of type </a:t>
            </a:r>
            <a:r>
              <a:rPr lang="en-US" b="1" i="1" dirty="0">
                <a:solidFill>
                  <a:schemeClr val="accent2"/>
                </a:solidFill>
              </a:rPr>
              <a:t>subclass</a:t>
            </a:r>
            <a:r>
              <a:rPr lang="en-US" i="1" dirty="0"/>
              <a:t>,</a:t>
            </a:r>
            <a:r>
              <a:rPr lang="en-US" dirty="0"/>
              <a:t> but also it is an instance of </a:t>
            </a:r>
            <a:r>
              <a:rPr lang="en-US" b="1" i="1" dirty="0">
                <a:solidFill>
                  <a:schemeClr val="accent2"/>
                </a:solidFill>
              </a:rPr>
              <a:t>superclass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 A </a:t>
            </a:r>
            <a:r>
              <a:rPr lang="en-US" dirty="0">
                <a:solidFill>
                  <a:srgbClr val="CC3399"/>
                </a:solidFill>
              </a:rPr>
              <a:t>Square</a:t>
            </a:r>
            <a:r>
              <a:rPr lang="en-US" dirty="0"/>
              <a:t> object </a:t>
            </a:r>
            <a:r>
              <a:rPr lang="en-US" b="1" i="1" dirty="0">
                <a:solidFill>
                  <a:srgbClr val="CC3300"/>
                </a:solidFill>
              </a:rPr>
              <a:t>i</a:t>
            </a:r>
            <a:r>
              <a:rPr lang="en-US" b="1" i="1" dirty="0">
                <a:solidFill>
                  <a:schemeClr val="hlink"/>
                </a:solidFill>
              </a:rPr>
              <a:t>s a</a:t>
            </a:r>
            <a:r>
              <a:rPr lang="en-US" dirty="0"/>
              <a:t> </a:t>
            </a:r>
            <a:r>
              <a:rPr lang="en-US" dirty="0" smtClean="0">
                <a:solidFill>
                  <a:srgbClr val="CC3399"/>
                </a:solidFill>
              </a:rPr>
              <a:t>Rectangle</a:t>
            </a:r>
          </a:p>
          <a:p>
            <a:pPr lvl="1" eaLnBrk="1" hangingPunct="1"/>
            <a:r>
              <a:rPr lang="en-CA" dirty="0" smtClean="0"/>
              <a:t>Can we say that a </a:t>
            </a:r>
            <a:r>
              <a:rPr lang="en-CA" dirty="0" smtClean="0">
                <a:solidFill>
                  <a:srgbClr val="CC3399"/>
                </a:solidFill>
              </a:rPr>
              <a:t>Rectangle</a:t>
            </a:r>
            <a:r>
              <a:rPr lang="en-CA" dirty="0" smtClean="0"/>
              <a:t> object </a:t>
            </a:r>
            <a:r>
              <a:rPr lang="en-CA" b="1" i="1" dirty="0" smtClean="0">
                <a:solidFill>
                  <a:srgbClr val="CC3300"/>
                </a:solidFill>
              </a:rPr>
              <a:t>is a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CC3399"/>
                </a:solidFill>
              </a:rPr>
              <a:t>Square</a:t>
            </a:r>
            <a:r>
              <a:rPr lang="en-CA" dirty="0" smtClean="0"/>
              <a:t>? Is this sometimes true? Is it always true?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020E3EE-3C46-411C-A944-3B7419F5EB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Discussion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10000"/>
          </a:xfrm>
        </p:spPr>
        <p:txBody>
          <a:bodyPr/>
          <a:lstStyle/>
          <a:p>
            <a:pPr eaLnBrk="1" hangingPunct="1"/>
            <a:r>
              <a:rPr lang="en-US" dirty="0"/>
              <a:t>Why extend an existing class, </a:t>
            </a:r>
            <a:r>
              <a:rPr lang="en-US" b="1" i="1" dirty="0">
                <a:solidFill>
                  <a:schemeClr val="accent2"/>
                </a:solidFill>
              </a:rPr>
              <a:t>i.e.</a:t>
            </a:r>
            <a:r>
              <a:rPr lang="en-US" dirty="0"/>
              <a:t> why not just change the existing class by adding the new attributes and methods?</a:t>
            </a:r>
          </a:p>
          <a:p>
            <a:pPr eaLnBrk="1" hangingPunct="1"/>
            <a:r>
              <a:rPr lang="en-US" dirty="0"/>
              <a:t>Can you think of more examples of classes we can model with an inheritance relationship?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A7C0218-3CCA-46B9-91B9-9A8F551968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/>
              <a:t>Example: BankAccount class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953000"/>
          </a:xfrm>
        </p:spPr>
        <p:txBody>
          <a:bodyPr/>
          <a:lstStyle/>
          <a:p>
            <a:pPr eaLnBrk="1" hangingPunct="1"/>
            <a:r>
              <a:rPr lang="en-US"/>
              <a:t>Suppose we have a class </a:t>
            </a:r>
            <a:r>
              <a:rPr lang="en-US">
                <a:solidFill>
                  <a:srgbClr val="CC3399"/>
                </a:solidFill>
              </a:rPr>
              <a:t>BankAccount </a:t>
            </a:r>
            <a:r>
              <a:rPr lang="en-US"/>
              <a:t>with attributes</a:t>
            </a:r>
          </a:p>
          <a:p>
            <a:pPr eaLnBrk="1" hangingPunct="1"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		</a:t>
            </a:r>
            <a:r>
              <a:rPr lang="en-US" sz="2800" b="1">
                <a:solidFill>
                  <a:schemeClr val="tx2"/>
                </a:solidFill>
              </a:rPr>
              <a:t>private String accountNumber;</a:t>
            </a:r>
          </a:p>
          <a:p>
            <a:pPr eaLnBrk="1" hangingPunct="1">
              <a:buFontTx/>
              <a:buNone/>
            </a:pPr>
            <a:r>
              <a:rPr lang="en-US" sz="2800" b="1">
                <a:solidFill>
                  <a:schemeClr val="tx2"/>
                </a:solidFill>
              </a:rPr>
              <a:t>		private double balance;</a:t>
            </a:r>
          </a:p>
          <a:p>
            <a:pPr eaLnBrk="1" hangingPunct="1">
              <a:buFontTx/>
              <a:buNone/>
            </a:pPr>
            <a:r>
              <a:rPr lang="en-US"/>
              <a:t>	and public methods </a:t>
            </a:r>
            <a:r>
              <a:rPr lang="en-US" sz="2800" b="1">
                <a:solidFill>
                  <a:schemeClr val="tx2"/>
                </a:solidFill>
              </a:rPr>
              <a:t>deposit, withdraw, 	printBalance, getBalance, toString</a:t>
            </a:r>
            <a:endParaRPr lang="en-US" sz="2800">
              <a:solidFill>
                <a:schemeClr val="tx2"/>
              </a:solidFill>
            </a:endParaRPr>
          </a:p>
          <a:p>
            <a:pPr lvl="1" eaLnBrk="1" hangingPunct="1"/>
            <a:endParaRPr lang="en-US" sz="2400"/>
          </a:p>
          <a:p>
            <a:pPr lvl="1" eaLnBrk="1" hangingPunct="1"/>
            <a:r>
              <a:rPr lang="en-US"/>
              <a:t>What attributes and methods of the </a:t>
            </a:r>
            <a:r>
              <a:rPr lang="en-US">
                <a:solidFill>
                  <a:srgbClr val="CC3399"/>
                </a:solidFill>
              </a:rPr>
              <a:t>BankAccount </a:t>
            </a:r>
            <a:r>
              <a:rPr lang="en-US"/>
              <a:t>class can be accessed </a:t>
            </a:r>
            <a:r>
              <a:rPr lang="en-US" i="1"/>
              <a:t>directly</a:t>
            </a:r>
            <a:r>
              <a:rPr lang="en-US"/>
              <a:t> by code in its subclasses?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18654A56-50B5-4538-A152-BDA36C08F2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953000"/>
          </a:xfrm>
        </p:spPr>
        <p:txBody>
          <a:bodyPr/>
          <a:lstStyle/>
          <a:p>
            <a:pPr eaLnBrk="1" hangingPunct="1"/>
            <a:r>
              <a:rPr lang="en-US"/>
              <a:t>What new attributes might we have in subclasses </a:t>
            </a:r>
            <a:r>
              <a:rPr lang="en-US">
                <a:solidFill>
                  <a:srgbClr val="CC3399"/>
                </a:solidFill>
              </a:rPr>
              <a:t>SavingsAccount </a:t>
            </a:r>
            <a:r>
              <a:rPr lang="en-US"/>
              <a:t>and </a:t>
            </a:r>
            <a:r>
              <a:rPr lang="en-US">
                <a:solidFill>
                  <a:srgbClr val="CC3399"/>
                </a:solidFill>
              </a:rPr>
              <a:t> CheckingAccount</a:t>
            </a:r>
            <a:r>
              <a:rPr lang="en-US"/>
              <a:t>?</a:t>
            </a:r>
          </a:p>
          <a:p>
            <a:pPr lvl="1" eaLnBrk="1" hangingPunct="1"/>
            <a:r>
              <a:rPr lang="en-US"/>
              <a:t>Examples: </a:t>
            </a:r>
          </a:p>
          <a:p>
            <a:pPr lvl="2" eaLnBrk="1" hangingPunct="1">
              <a:buFontTx/>
              <a:buNone/>
            </a:pPr>
            <a:r>
              <a:rPr lang="en-US"/>
              <a:t>in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CC3399"/>
                </a:solidFill>
              </a:rPr>
              <a:t>SavingsAccount</a:t>
            </a:r>
            <a:r>
              <a:rPr lang="en-US"/>
              <a:t> :</a:t>
            </a:r>
            <a:r>
              <a:rPr lang="en-US" b="1">
                <a:solidFill>
                  <a:schemeClr val="tx2"/>
                </a:solidFill>
              </a:rPr>
              <a:t> interestRate</a:t>
            </a:r>
            <a:endParaRPr lang="en-US">
              <a:solidFill>
                <a:srgbClr val="CC3399"/>
              </a:solidFill>
            </a:endParaRPr>
          </a:p>
          <a:p>
            <a:pPr lvl="2" eaLnBrk="1" hangingPunct="1">
              <a:buFontTx/>
              <a:buNone/>
            </a:pPr>
            <a:r>
              <a:rPr lang="en-US"/>
              <a:t>in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CC3399"/>
                </a:solidFill>
              </a:rPr>
              <a:t>CheckingAccount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:</a:t>
            </a:r>
            <a:r>
              <a:rPr lang="en-US" b="1">
                <a:solidFill>
                  <a:schemeClr val="tx2"/>
                </a:solidFill>
              </a:rPr>
              <a:t> transactionCount</a:t>
            </a:r>
          </a:p>
          <a:p>
            <a:pPr lvl="2" eaLnBrk="1" hangingPunct="1">
              <a:buFontTx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482725" y="228600"/>
            <a:ext cx="6178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>
                <a:solidFill>
                  <a:schemeClr val="tx2"/>
                </a:solidFill>
              </a:rPr>
              <a:t>Example: BankAccount class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912A49C-1B2B-43EB-BF36-4E24D89986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Example: </a:t>
            </a:r>
            <a:r>
              <a:rPr lang="en-US" b="1">
                <a:solidFill>
                  <a:srgbClr val="CC3399"/>
                </a:solidFill>
              </a:rPr>
              <a:t>BankAccount</a:t>
            </a:r>
            <a:r>
              <a:rPr lang="en-US"/>
              <a:t> constructor: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/>
              <a:t/>
            </a:r>
            <a:br>
              <a:rPr lang="en-US" sz="1600"/>
            </a:br>
            <a:r>
              <a:rPr lang="en-US" sz="2400">
                <a:solidFill>
                  <a:schemeClr val="tx2"/>
                </a:solidFill>
              </a:rPr>
              <a:t>public BankAccount(double initialAmount, 				                  String accountNumber)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this.balance = initialAmount;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 this.accountNumber = accountNumber; }</a:t>
            </a:r>
            <a:r>
              <a:rPr lang="en-US" sz="2400"/>
              <a:t/>
            </a:r>
            <a:br>
              <a:rPr lang="en-US" sz="2400"/>
            </a:b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lang="en-US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CC3399"/>
                </a:solidFill>
              </a:rPr>
              <a:t>CheckingAccount</a:t>
            </a:r>
            <a:r>
              <a:rPr lang="en-US">
                <a:solidFill>
                  <a:srgbClr val="CC3399"/>
                </a:solidFill>
              </a:rPr>
              <a:t> </a:t>
            </a:r>
            <a:r>
              <a:rPr lang="en-US"/>
              <a:t>constructor: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public CheckingAccount(double initialAmount,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				          String accountNumber)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</a:t>
            </a:r>
            <a:r>
              <a:rPr lang="en-US" sz="2400">
                <a:solidFill>
                  <a:schemeClr val="hlink"/>
                </a:solidFill>
              </a:rPr>
              <a:t>super</a:t>
            </a:r>
            <a:r>
              <a:rPr lang="en-US" sz="2400">
                <a:solidFill>
                  <a:schemeClr val="tx2"/>
                </a:solidFill>
              </a:rPr>
              <a:t>(initialAmount, accountNumber);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        transactionCount = 0;    }</a:t>
            </a:r>
          </a:p>
        </p:txBody>
      </p:sp>
      <p:sp>
        <p:nvSpPr>
          <p:cNvPr id="19460" name="Rectangle 1027"/>
          <p:cNvSpPr>
            <a:spLocks noChangeArrowheads="1"/>
          </p:cNvSpPr>
          <p:nvPr/>
        </p:nvSpPr>
        <p:spPr bwMode="auto">
          <a:xfrm>
            <a:off x="1482725" y="228600"/>
            <a:ext cx="6178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0">
                <a:solidFill>
                  <a:schemeClr val="tx2"/>
                </a:solidFill>
              </a:rPr>
              <a:t>Example: BankAccount class</a:t>
            </a:r>
          </a:p>
        </p:txBody>
      </p:sp>
      <p:sp>
        <p:nvSpPr>
          <p:cNvPr id="19461" name="Rectangle 1028"/>
          <p:cNvSpPr>
            <a:spLocks noChangeArrowheads="1"/>
          </p:cNvSpPr>
          <p:nvPr/>
        </p:nvSpPr>
        <p:spPr bwMode="auto">
          <a:xfrm>
            <a:off x="1219200" y="1828800"/>
            <a:ext cx="72390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462" name="Text Box 1029"/>
          <p:cNvSpPr txBox="1">
            <a:spLocks noChangeArrowheads="1"/>
          </p:cNvSpPr>
          <p:nvPr/>
        </p:nvSpPr>
        <p:spPr bwMode="auto">
          <a:xfrm>
            <a:off x="669925" y="3059113"/>
            <a:ext cx="701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3" name="Rectangle 1030"/>
          <p:cNvSpPr>
            <a:spLocks noChangeArrowheads="1"/>
          </p:cNvSpPr>
          <p:nvPr/>
        </p:nvSpPr>
        <p:spPr bwMode="auto">
          <a:xfrm>
            <a:off x="1219200" y="4267200"/>
            <a:ext cx="7315200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19464" name="Text Box 1031"/>
          <p:cNvSpPr txBox="1">
            <a:spLocks noChangeArrowheads="1"/>
          </p:cNvSpPr>
          <p:nvPr/>
        </p:nvSpPr>
        <p:spPr bwMode="auto">
          <a:xfrm>
            <a:off x="1050925" y="3211513"/>
            <a:ext cx="76358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2171D9B-07B3-4B69-8ABC-B52F47AAFE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BankAccount Class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new methods might we then have in subclasses </a:t>
            </a:r>
            <a:r>
              <a:rPr lang="en-US" dirty="0" err="1">
                <a:solidFill>
                  <a:srgbClr val="CC3399"/>
                </a:solidFill>
              </a:rPr>
              <a:t>SavingsAccount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rgbClr val="CC3399"/>
                </a:solidFill>
              </a:rPr>
              <a:t>SavingsAccount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addInterest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getInterestRate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deductFees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deposit</a:t>
            </a:r>
            <a:r>
              <a:rPr 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withdraw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48C5F2A-BB26-4D6A-9278-C5BC787D65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/>
              <a:t>Overriding Methods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/>
              <a:t>A derived class can define a method with the </a:t>
            </a:r>
            <a:r>
              <a:rPr lang="en-US" i="1" dirty="0">
                <a:solidFill>
                  <a:schemeClr val="tx2"/>
                </a:solidFill>
              </a:rPr>
              <a:t>same signature</a:t>
            </a:r>
            <a:r>
              <a:rPr lang="en-US" dirty="0"/>
              <a:t> as a method in the parent class</a:t>
            </a:r>
          </a:p>
          <a:p>
            <a:pPr lvl="1" eaLnBrk="1" hangingPunct="1"/>
            <a:r>
              <a:rPr lang="en-US" dirty="0"/>
              <a:t>The child’s method </a:t>
            </a:r>
            <a:r>
              <a:rPr lang="en-US" b="1" i="1" dirty="0">
                <a:solidFill>
                  <a:schemeClr val="hlink"/>
                </a:solidFill>
              </a:rPr>
              <a:t>overrides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parent’s method</a:t>
            </a: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Example: </a:t>
            </a:r>
            <a:r>
              <a:rPr lang="en-US" dirty="0"/>
              <a:t>methods </a:t>
            </a:r>
            <a:r>
              <a:rPr lang="en-US" dirty="0">
                <a:solidFill>
                  <a:schemeClr val="tx2"/>
                </a:solidFill>
              </a:rPr>
              <a:t>deposit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withdraw</a:t>
            </a:r>
            <a:r>
              <a:rPr lang="en-US" dirty="0"/>
              <a:t> in </a:t>
            </a:r>
            <a:r>
              <a:rPr lang="en-US" dirty="0" err="1">
                <a:solidFill>
                  <a:srgbClr val="CC3399"/>
                </a:solidFill>
              </a:rPr>
              <a:t>CheckingAccount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/>
              <a:t>override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deposit </a:t>
            </a:r>
            <a:r>
              <a:rPr lang="en-US" dirty="0"/>
              <a:t>and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withdraw </a:t>
            </a:r>
            <a:r>
              <a:rPr lang="en-US" dirty="0"/>
              <a:t>of </a:t>
            </a:r>
            <a:r>
              <a:rPr lang="en-US" dirty="0" err="1">
                <a:solidFill>
                  <a:srgbClr val="CC3399"/>
                </a:solidFill>
              </a:rPr>
              <a:t>BankAccount</a:t>
            </a:r>
            <a:endParaRPr lang="en-US" dirty="0">
              <a:solidFill>
                <a:srgbClr val="CC3399"/>
              </a:solidFill>
            </a:endParaRP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 method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/>
              <a:t> in </a:t>
            </a:r>
            <a:r>
              <a:rPr lang="en-US" dirty="0">
                <a:solidFill>
                  <a:srgbClr val="CC3399"/>
                </a:solidFill>
              </a:rPr>
              <a:t>Square</a:t>
            </a:r>
            <a:r>
              <a:rPr lang="en-US" dirty="0"/>
              <a:t> overrides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CC3399"/>
                </a:solidFill>
              </a:rPr>
              <a:t>Rectangle</a:t>
            </a:r>
          </a:p>
          <a:p>
            <a:pPr eaLnBrk="1" hangingPunct="1"/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C02EC46A-D6FD-4105-8DD3-A2312EE4E9D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Which method is actually executed at run time?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depends on </a:t>
            </a:r>
            <a:r>
              <a:rPr lang="en-US" i="1"/>
              <a:t>which object</a:t>
            </a:r>
            <a:r>
              <a:rPr lang="en-US" i="1">
                <a:solidFill>
                  <a:schemeClr val="tx2"/>
                </a:solidFill>
              </a:rPr>
              <a:t> </a:t>
            </a:r>
            <a:r>
              <a:rPr lang="en-US" i="1"/>
              <a:t>is used to invoke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Rectangle</a:t>
            </a:r>
            <a:r>
              <a:rPr lang="en-US">
                <a:solidFill>
                  <a:schemeClr val="hlink"/>
                </a:solidFill>
              </a:rPr>
              <a:t> r</a:t>
            </a:r>
            <a:r>
              <a:rPr lang="en-US">
                <a:solidFill>
                  <a:schemeClr val="tx2"/>
                </a:solidFill>
              </a:rPr>
              <a:t> = new Rectangle(4,5);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Square </a:t>
            </a:r>
            <a:r>
              <a:rPr lang="en-US">
                <a:solidFill>
                  <a:schemeClr val="hlink"/>
                </a:solidFill>
              </a:rPr>
              <a:t>s </a:t>
            </a:r>
            <a:r>
              <a:rPr lang="en-US">
                <a:solidFill>
                  <a:schemeClr val="tx2"/>
                </a:solidFill>
              </a:rPr>
              <a:t>= new Square(5);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System.out.println(</a:t>
            </a:r>
            <a:r>
              <a:rPr lang="en-US">
                <a:solidFill>
                  <a:schemeClr val="hlink"/>
                </a:solidFill>
              </a:rPr>
              <a:t>r.toString</a:t>
            </a:r>
            <a:r>
              <a:rPr lang="en-US">
                <a:solidFill>
                  <a:schemeClr val="tx2"/>
                </a:solidFill>
              </a:rPr>
              <a:t>( ));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System.out.println(</a:t>
            </a:r>
            <a:r>
              <a:rPr lang="en-US">
                <a:solidFill>
                  <a:schemeClr val="hlink"/>
                </a:solidFill>
              </a:rPr>
              <a:t>s.toString</a:t>
            </a:r>
            <a:r>
              <a:rPr lang="en-US">
                <a:solidFill>
                  <a:schemeClr val="tx2"/>
                </a:solidFill>
              </a:rPr>
              <a:t>( ));</a:t>
            </a:r>
            <a:br>
              <a:rPr lang="en-US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Note that a method defined with the </a:t>
            </a:r>
            <a:r>
              <a:rPr lang="en-US" b="1">
                <a:solidFill>
                  <a:schemeClr val="hlink"/>
                </a:solidFill>
              </a:rPr>
              <a:t>final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modifier cannot be overridden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262188" y="228600"/>
            <a:ext cx="461962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Overriding Methods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6622A69-651F-4D38-A3D5-6E7580098C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	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 dirty="0"/>
              <a:t>To learn about the concept of </a:t>
            </a:r>
            <a:r>
              <a:rPr lang="en-US" b="1" i="1" dirty="0">
                <a:solidFill>
                  <a:schemeClr val="accent2"/>
                </a:solidFill>
              </a:rPr>
              <a:t>inheritance</a:t>
            </a:r>
          </a:p>
          <a:p>
            <a:pPr eaLnBrk="1" hangingPunct="1"/>
            <a:r>
              <a:rPr lang="en-US" dirty="0"/>
              <a:t>To understand how to </a:t>
            </a:r>
            <a:r>
              <a:rPr lang="en-US" b="1" i="1" dirty="0">
                <a:solidFill>
                  <a:schemeClr val="accent2"/>
                </a:solidFill>
              </a:rPr>
              <a:t>inherit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2"/>
                </a:solidFill>
              </a:rPr>
              <a:t>override</a:t>
            </a:r>
            <a:r>
              <a:rPr lang="en-US" dirty="0"/>
              <a:t> methods from a </a:t>
            </a:r>
            <a:r>
              <a:rPr lang="en-US" b="1" i="1" dirty="0">
                <a:solidFill>
                  <a:schemeClr val="accent2"/>
                </a:solidFill>
              </a:rPr>
              <a:t>superclass</a:t>
            </a:r>
          </a:p>
          <a:p>
            <a:pPr eaLnBrk="1" hangingPunct="1"/>
            <a:r>
              <a:rPr lang="en-US" dirty="0"/>
              <a:t>To learn about </a:t>
            </a:r>
            <a:r>
              <a:rPr lang="en-US" b="1" i="1" dirty="0">
                <a:solidFill>
                  <a:schemeClr val="accent2"/>
                </a:solidFill>
              </a:rPr>
              <a:t>inheritance hierarchies</a:t>
            </a:r>
            <a:r>
              <a:rPr lang="en-US" dirty="0"/>
              <a:t> and the general superclass </a:t>
            </a:r>
            <a:r>
              <a:rPr lang="en-US" dirty="0">
                <a:solidFill>
                  <a:srgbClr val="CC3399"/>
                </a:solidFill>
              </a:rPr>
              <a:t>Object</a:t>
            </a:r>
          </a:p>
          <a:p>
            <a:pPr eaLnBrk="1" hangingPunct="1"/>
            <a:r>
              <a:rPr lang="en-US" dirty="0"/>
              <a:t>To learn about </a:t>
            </a:r>
            <a:r>
              <a:rPr lang="en-US" b="1" i="1" dirty="0">
                <a:solidFill>
                  <a:schemeClr val="accent2"/>
                </a:solidFill>
              </a:rPr>
              <a:t>casting</a:t>
            </a:r>
            <a:r>
              <a:rPr lang="en-US" dirty="0"/>
              <a:t> objects</a:t>
            </a:r>
          </a:p>
          <a:p>
            <a:pPr eaLnBrk="1" hangingPunct="1"/>
            <a:r>
              <a:rPr lang="en-US" dirty="0"/>
              <a:t>To learn about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CC3399"/>
                </a:solidFill>
              </a:rPr>
              <a:t>instanceof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 eaLnBrk="1" hangingPunct="1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4079847D-FF00-4C4D-AA94-617BE8293A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Review the </a:t>
            </a:r>
            <a:r>
              <a:rPr lang="en-US" b="1" dirty="0">
                <a:solidFill>
                  <a:schemeClr val="hlink"/>
                </a:solidFill>
              </a:rPr>
              <a:t>super</a:t>
            </a:r>
            <a:r>
              <a:rPr lang="en-US" dirty="0"/>
              <a:t> Reference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05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Allows us to invoke a method of the parent class that was overridden in the child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</a:t>
            </a:r>
            <a:endParaRPr 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		</a:t>
            </a:r>
            <a:r>
              <a:rPr lang="en-US" sz="2000" b="1" dirty="0"/>
              <a:t>public void deposit (double amount)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	    balance = balance + amount;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	}</a:t>
            </a:r>
            <a:r>
              <a:rPr lang="en-US" sz="2000" b="1" dirty="0">
                <a:solidFill>
                  <a:schemeClr val="tx2"/>
                </a:solidFill>
              </a:rPr>
              <a:t/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>
                <a:solidFill>
                  <a:schemeClr val="tx2"/>
                </a:solidFill>
              </a:rPr>
              <a:t>	public void deposit (double amount)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  		</a:t>
            </a:r>
            <a:r>
              <a:rPr lang="en-US" sz="2000" b="1" dirty="0" err="1">
                <a:solidFill>
                  <a:schemeClr val="tx2"/>
                </a:solidFill>
              </a:rPr>
              <a:t>transactionCount</a:t>
            </a:r>
            <a:r>
              <a:rPr lang="en-US" sz="2000" b="1" dirty="0">
                <a:solidFill>
                  <a:schemeClr val="tx2"/>
                </a:solidFill>
              </a:rPr>
              <a:t>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 		</a:t>
            </a:r>
            <a:r>
              <a:rPr lang="en-US" sz="2000" b="1" dirty="0" err="1">
                <a:solidFill>
                  <a:schemeClr val="hlink"/>
                </a:solidFill>
              </a:rPr>
              <a:t>super.deposit</a:t>
            </a:r>
            <a:r>
              <a:rPr lang="en-US" sz="2000" b="1" dirty="0">
                <a:solidFill>
                  <a:schemeClr val="hlink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(amount);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    	  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accent2"/>
                </a:solidFill>
              </a:rPr>
              <a:t>	</a:t>
            </a:r>
            <a:r>
              <a:rPr lang="en-US" sz="2800" dirty="0"/>
              <a:t>What would happen if we did not have the </a:t>
            </a:r>
            <a:r>
              <a:rPr lang="en-US" sz="2800" b="1" dirty="0">
                <a:solidFill>
                  <a:schemeClr val="hlink"/>
                </a:solidFill>
              </a:rPr>
              <a:t>super</a:t>
            </a:r>
            <a:r>
              <a:rPr lang="en-US" sz="2800" b="1" dirty="0"/>
              <a:t> </a:t>
            </a:r>
            <a:r>
              <a:rPr lang="en-US" sz="2800" dirty="0"/>
              <a:t>reference here?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400800" y="2590800"/>
            <a:ext cx="2514600" cy="739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Method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deposit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BankAccount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00800" y="3810000"/>
            <a:ext cx="2514600" cy="7397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Method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deposit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CheckingAccount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31640" y="3501008"/>
            <a:ext cx="7272808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ABFB300-E397-486A-AF83-90359D9DFE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Superclass Variables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variable of the </a:t>
            </a:r>
            <a:r>
              <a:rPr lang="en-US" sz="2800" b="1" i="1"/>
              <a:t>superclass</a:t>
            </a:r>
            <a:r>
              <a:rPr lang="en-US" sz="2800"/>
              <a:t> type may </a:t>
            </a:r>
            <a:r>
              <a:rPr lang="en-US" sz="2800" b="1" i="1">
                <a:solidFill>
                  <a:schemeClr val="hlink"/>
                </a:solidFill>
              </a:rPr>
              <a:t>reference</a:t>
            </a:r>
            <a:r>
              <a:rPr lang="en-US" sz="2800"/>
              <a:t> an object of a </a:t>
            </a:r>
            <a:r>
              <a:rPr lang="en-US" sz="2800" b="1" i="1"/>
              <a:t>subclass</a:t>
            </a:r>
            <a:r>
              <a:rPr lang="en-US" sz="280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Examples </a:t>
            </a:r>
            <a:r>
              <a:rPr lang="en-US" sz="2400" i="1"/>
              <a:t>(see diagrams next page)</a:t>
            </a:r>
            <a:r>
              <a:rPr lang="en-US" sz="2400"/>
              <a:t>:</a:t>
            </a:r>
            <a:r>
              <a:rPr lang="en-US"/>
              <a:t/>
            </a:r>
            <a:br>
              <a:rPr lang="en-US"/>
            </a:br>
            <a:r>
              <a:rPr lang="en-US" sz="1800"/>
              <a:t/>
            </a:r>
            <a:br>
              <a:rPr lang="en-US" sz="1800"/>
            </a:br>
            <a:r>
              <a:rPr lang="en-US">
                <a:solidFill>
                  <a:schemeClr val="tx2"/>
                </a:solidFill>
              </a:rPr>
              <a:t>Square s = new Square(5);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hlink"/>
                </a:solidFill>
              </a:rPr>
              <a:t>Rectangle r</a:t>
            </a:r>
            <a:r>
              <a:rPr lang="en-US">
                <a:solidFill>
                  <a:schemeClr val="tx2"/>
                </a:solidFill>
              </a:rPr>
              <a:t> = s;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/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hlink"/>
                </a:solidFill>
              </a:rPr>
              <a:t>Rectangle t</a:t>
            </a:r>
            <a:r>
              <a:rPr lang="en-US">
                <a:solidFill>
                  <a:schemeClr val="tx2"/>
                </a:solidFill>
              </a:rPr>
              <a:t> = new Square(6);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variable of the </a:t>
            </a:r>
            <a:r>
              <a:rPr lang="en-US" sz="2800" b="1" i="1"/>
              <a:t>subclass</a:t>
            </a:r>
            <a:r>
              <a:rPr lang="en-US" sz="2800"/>
              <a:t> type may </a:t>
            </a:r>
            <a:r>
              <a:rPr lang="en-US" sz="2800" b="1" i="1">
                <a:solidFill>
                  <a:schemeClr val="accent2"/>
                </a:solidFill>
              </a:rPr>
              <a:t>not</a:t>
            </a:r>
            <a:r>
              <a:rPr lang="en-US" sz="2800"/>
              <a:t> reference an object of the </a:t>
            </a:r>
            <a:r>
              <a:rPr lang="en-US" sz="2800" b="1" i="1"/>
              <a:t>superclass</a:t>
            </a:r>
            <a:r>
              <a:rPr lang="en-US" sz="280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Why not?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A7B7CF91-522B-4A13-B4FA-11B6936BBE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Superclass Variables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971800" y="26670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486400" y="1905000"/>
            <a:ext cx="914400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143000" y="2601913"/>
            <a:ext cx="14478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Square s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127125" y="3363913"/>
            <a:ext cx="1692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Rectangle r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971800" y="33528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143000" y="4648200"/>
            <a:ext cx="18415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Rectangle t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971800" y="4648200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486400" y="4600545"/>
            <a:ext cx="1965920" cy="40011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CA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2220913"/>
            <a:ext cx="820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5x5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940152" y="4581128"/>
            <a:ext cx="115212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6x16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105400" y="1535113"/>
            <a:ext cx="238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Square object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V="1">
            <a:off x="3505200" y="2286000"/>
            <a:ext cx="1981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3657600" y="2514600"/>
            <a:ext cx="1828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V="1">
            <a:off x="3505200" y="4800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181600" y="3962400"/>
            <a:ext cx="284678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Rectangle object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87824" y="4005064"/>
            <a:ext cx="1143000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187624" y="4005064"/>
            <a:ext cx="14478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Square s1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779912" y="4203576"/>
            <a:ext cx="1728192" cy="3775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CA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499992" y="4221088"/>
            <a:ext cx="216024" cy="36004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4427984" y="4293096"/>
            <a:ext cx="360040" cy="21602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2" grpId="0" animBg="1"/>
      <p:bldP spid="75793" grpId="0" animBg="1"/>
      <p:bldP spid="75795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4E8CD5E-2C6F-4642-9D7C-C73A09525FD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of an Object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Note that the </a:t>
            </a:r>
            <a:r>
              <a:rPr lang="en-US" b="1" i="1" dirty="0"/>
              <a:t>type of an object</a:t>
            </a:r>
            <a:r>
              <a:rPr lang="en-US" dirty="0"/>
              <a:t> is determined when it is created, and does not change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Examples: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… = new Rectangle(2,5);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… = new </a:t>
            </a:r>
            <a:r>
              <a:rPr lang="en-US" dirty="0" err="1">
                <a:solidFill>
                  <a:schemeClr val="tx2"/>
                </a:solidFill>
              </a:rPr>
              <a:t>BankAccount</a:t>
            </a:r>
            <a:r>
              <a:rPr lang="en-US" dirty="0">
                <a:solidFill>
                  <a:schemeClr val="tx2"/>
                </a:solidFill>
              </a:rPr>
              <a:t>(45.65, “12345”);</a:t>
            </a:r>
          </a:p>
          <a:p>
            <a:pPr eaLnBrk="1" hangingPunct="1"/>
            <a:r>
              <a:rPr lang="en-US" dirty="0"/>
              <a:t>Notice that we are </a:t>
            </a:r>
            <a:r>
              <a:rPr lang="en-US" i="1" dirty="0"/>
              <a:t>not</a:t>
            </a:r>
            <a:r>
              <a:rPr lang="en-US" dirty="0"/>
              <a:t> talking about the </a:t>
            </a:r>
            <a:r>
              <a:rPr lang="en-US" i="1" dirty="0"/>
              <a:t>type of a variable</a:t>
            </a:r>
            <a:r>
              <a:rPr lang="en-US" dirty="0"/>
              <a:t> 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6FC2FBC-2900-499B-932A-057E73679B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Polymorphism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181600"/>
          </a:xfrm>
        </p:spPr>
        <p:txBody>
          <a:bodyPr/>
          <a:lstStyle/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Polymorphism</a:t>
            </a:r>
            <a:r>
              <a:rPr lang="en-US" sz="2800" dirty="0"/>
              <a:t>: the principle that behavior of a method can vary, depending on the </a:t>
            </a:r>
            <a:r>
              <a:rPr lang="en-US" sz="2800" b="1" i="1" dirty="0">
                <a:solidFill>
                  <a:schemeClr val="accent2"/>
                </a:solidFill>
              </a:rPr>
              <a:t>type of the</a:t>
            </a:r>
            <a:r>
              <a:rPr lang="en-US" sz="2800" b="1" dirty="0"/>
              <a:t> </a:t>
            </a:r>
            <a:r>
              <a:rPr lang="en-US" sz="2800" b="1" i="1" dirty="0">
                <a:solidFill>
                  <a:schemeClr val="accent2"/>
                </a:solidFill>
              </a:rPr>
              <a:t>object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being referenced </a:t>
            </a:r>
          </a:p>
          <a:p>
            <a:pPr lvl="1" eaLnBrk="1" hangingPunct="1"/>
            <a:r>
              <a:rPr lang="en-US" dirty="0"/>
              <a:t>With inheritance, a </a:t>
            </a:r>
            <a:r>
              <a:rPr lang="en-US" i="1" dirty="0"/>
              <a:t>variable</a:t>
            </a:r>
            <a:r>
              <a:rPr lang="en-US" dirty="0"/>
              <a:t> can refer to objects of </a:t>
            </a:r>
            <a:r>
              <a:rPr lang="en-US" b="1" i="1" dirty="0">
                <a:solidFill>
                  <a:schemeClr val="accent2"/>
                </a:solidFill>
              </a:rPr>
              <a:t>different</a:t>
            </a:r>
            <a:r>
              <a:rPr lang="en-US" dirty="0"/>
              <a:t> types during its lifetime</a:t>
            </a:r>
          </a:p>
          <a:p>
            <a:pPr lvl="1" eaLnBrk="1" hangingPunct="1"/>
            <a:r>
              <a:rPr lang="en-US" sz="2400" b="1" i="1" dirty="0">
                <a:solidFill>
                  <a:schemeClr val="accent2"/>
                </a:solidFill>
              </a:rPr>
              <a:t>Example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solidFill>
                  <a:schemeClr val="tx2"/>
                </a:solidFill>
              </a:rPr>
              <a:t>Rectangle r;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r </a:t>
            </a:r>
            <a:r>
              <a:rPr lang="en-US" sz="2400" dirty="0">
                <a:solidFill>
                  <a:schemeClr val="tx2"/>
                </a:solidFill>
              </a:rPr>
              <a:t>= new Rectangle(2,5);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r.toString</a:t>
            </a:r>
            <a:r>
              <a:rPr lang="en-US" sz="2400" dirty="0">
                <a:solidFill>
                  <a:schemeClr val="tx2"/>
                </a:solidFill>
              </a:rPr>
              <a:t>( ));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…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r </a:t>
            </a:r>
            <a:r>
              <a:rPr lang="en-US" sz="2400" dirty="0">
                <a:solidFill>
                  <a:schemeClr val="tx2"/>
                </a:solidFill>
              </a:rPr>
              <a:t>= new Square(2);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hlink"/>
                </a:solidFill>
              </a:rPr>
              <a:t>r.toString</a:t>
            </a:r>
            <a:r>
              <a:rPr lang="en-US" sz="2400" dirty="0">
                <a:solidFill>
                  <a:schemeClr val="tx2"/>
                </a:solidFill>
              </a:rPr>
              <a:t>( ));</a:t>
            </a:r>
            <a:endParaRPr lang="en-US" sz="2400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324600" y="4114800"/>
            <a:ext cx="2590800" cy="16541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What’s printed depends on the actual type of the </a:t>
            </a:r>
            <a:r>
              <a:rPr lang="en-US">
                <a:solidFill>
                  <a:schemeClr val="hlink"/>
                </a:solidFill>
              </a:rPr>
              <a:t>object</a:t>
            </a:r>
            <a:r>
              <a:rPr lang="en-US">
                <a:solidFill>
                  <a:schemeClr val="tx2"/>
                </a:solidFill>
              </a:rPr>
              <a:t> (</a:t>
            </a:r>
            <a:r>
              <a:rPr lang="en-US" i="1">
                <a:solidFill>
                  <a:schemeClr val="tx2"/>
                </a:solidFill>
              </a:rPr>
              <a:t>not</a:t>
            </a:r>
            <a:r>
              <a:rPr lang="en-US">
                <a:solidFill>
                  <a:schemeClr val="tx2"/>
                </a:solidFill>
              </a:rPr>
              <a:t> the type of the variable)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E74BB566-283A-41A5-9A84-E3F476A3545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is it known which method should be invoked? </a:t>
            </a:r>
            <a:r>
              <a:rPr lang="en-US" sz="2800" b="1" i="1">
                <a:solidFill>
                  <a:schemeClr val="accent2"/>
                </a:solidFill>
              </a:rPr>
              <a:t>Not until run time!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called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hlink"/>
                </a:solidFill>
              </a:rPr>
              <a:t>dynamic binding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or </a:t>
            </a:r>
            <a:r>
              <a:rPr lang="en-US" b="1" i="1">
                <a:solidFill>
                  <a:schemeClr val="hlink"/>
                </a:solidFill>
              </a:rPr>
              <a:t>late binding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of the </a:t>
            </a:r>
            <a:r>
              <a:rPr lang="en-US" i="1"/>
              <a:t>variable</a:t>
            </a:r>
            <a:r>
              <a:rPr lang="en-US"/>
              <a:t> to the </a:t>
            </a:r>
            <a:r>
              <a:rPr lang="en-US" i="1"/>
              <a:t>type of the</a:t>
            </a:r>
            <a:r>
              <a:rPr lang="en-US"/>
              <a:t> </a:t>
            </a:r>
            <a:r>
              <a:rPr lang="en-US" i="1"/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Why is this not known at compile time?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if ( … 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 r = new Rectangle(2,5);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	  r = new Square(2);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System.out.println(r.toString( ));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70200" y="304800"/>
            <a:ext cx="34036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Polymorphism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F74E5B4-12F6-49ED-818E-50E2D4EEAEC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(Late) Binding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What happens when a </a:t>
            </a:r>
            <a:r>
              <a:rPr lang="en-US" sz="2800" b="1" i="1"/>
              <a:t>superclass</a:t>
            </a:r>
            <a:r>
              <a:rPr lang="en-US" sz="2800"/>
              <a:t> variable references an object of a </a:t>
            </a:r>
            <a:r>
              <a:rPr lang="en-US" sz="2800" b="1" i="1"/>
              <a:t>subclass</a:t>
            </a:r>
            <a:r>
              <a:rPr lang="en-US" sz="2800"/>
              <a:t> type, and a method is invoked on that object?</a:t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2800" b="1" i="1">
                <a:solidFill>
                  <a:schemeClr val="accent2"/>
                </a:solidFill>
              </a:rPr>
              <a:t>Example:</a:t>
            </a:r>
            <a:br>
              <a:rPr lang="en-US" sz="2800" b="1" i="1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Rectangle r = new Square(5);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2800">
                <a:solidFill>
                  <a:schemeClr val="accent2"/>
                </a:solidFill>
                <a:latin typeface="Courier New" pitchFamily="49" charset="0"/>
              </a:rPr>
            </a:br>
            <a:endParaRPr lang="en-US" sz="28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method </a:t>
            </a:r>
            <a:r>
              <a:rPr lang="en-US" sz="2800" i="1"/>
              <a:t>must</a:t>
            </a:r>
            <a:r>
              <a:rPr lang="en-US" sz="2800"/>
              <a:t> exist in the superclass (or one of its ancestors) or there will be a compiler error</a:t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2800" i="1">
                <a:solidFill>
                  <a:schemeClr val="accent2"/>
                </a:solidFill>
              </a:rPr>
              <a:t>Example</a:t>
            </a:r>
            <a:r>
              <a:rPr lang="en-US" sz="2800"/>
              <a:t>: </a:t>
            </a:r>
            <a:br>
              <a:rPr lang="en-US" sz="2800"/>
            </a:br>
            <a:r>
              <a:rPr lang="en-US" sz="2800">
                <a:solidFill>
                  <a:schemeClr val="tx2"/>
                </a:solidFill>
              </a:rPr>
              <a:t>System.out.println(r.getSide( ));</a:t>
            </a:r>
            <a:br>
              <a:rPr lang="en-US" sz="2800">
                <a:solidFill>
                  <a:schemeClr val="tx2"/>
                </a:solidFill>
              </a:rPr>
            </a:br>
            <a:endParaRPr lang="en-US" sz="280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324600" y="5029200"/>
            <a:ext cx="2590800" cy="1044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Not legal: 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>
                <a:solidFill>
                  <a:schemeClr val="tx2"/>
                </a:solidFill>
              </a:rPr>
              <a:t> may not always reference a </a:t>
            </a:r>
            <a:r>
              <a:rPr lang="en-US">
                <a:solidFill>
                  <a:schemeClr val="hlink"/>
                </a:solidFill>
              </a:rPr>
              <a:t>Square</a:t>
            </a:r>
            <a:r>
              <a:rPr lang="en-US">
                <a:solidFill>
                  <a:schemeClr val="tx2"/>
                </a:solidFill>
              </a:rPr>
              <a:t> object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D14B9FCC-7DD0-459D-A25B-C55F6F5950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/>
              <a:t>If the method also exists in the subclass, the method from the subclass is invoked (this is </a:t>
            </a:r>
            <a:r>
              <a:rPr lang="en-US" b="1" i="1">
                <a:solidFill>
                  <a:schemeClr val="hlink"/>
                </a:solidFill>
              </a:rPr>
              <a:t>overriding</a:t>
            </a:r>
            <a:r>
              <a:rPr lang="en-US"/>
              <a:t>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what will be printed by</a:t>
            </a:r>
            <a:r>
              <a:rPr lang="en-US">
                <a:solidFill>
                  <a:schemeClr val="tx2"/>
                </a:solidFill>
              </a:rPr>
              <a:t/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System.out.println(r.toString( ));</a:t>
            </a:r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If the method does </a:t>
            </a:r>
            <a:r>
              <a:rPr lang="en-US" i="1"/>
              <a:t>not</a:t>
            </a:r>
            <a:r>
              <a:rPr lang="en-US"/>
              <a:t> exist in the subclass, the method from the superclass is invoked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 is this legal?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System.out.println(r.getWidth( ));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839913" y="381000"/>
            <a:ext cx="5465762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Dynamic (Late) Binding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BA94B96-EE6C-4859-8369-B6838D289ED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Casting Reference Variables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876800"/>
          </a:xfrm>
        </p:spPr>
        <p:txBody>
          <a:bodyPr/>
          <a:lstStyle/>
          <a:p>
            <a:pPr eaLnBrk="1" hangingPunct="1"/>
            <a:r>
              <a:rPr lang="en-US" sz="2800" dirty="0"/>
              <a:t>Go back to the example:</a:t>
            </a:r>
            <a:br>
              <a:rPr lang="en-US" sz="2800" dirty="0"/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Rectangle </a:t>
            </a:r>
            <a:r>
              <a:rPr lang="en-US" sz="2800" dirty="0">
                <a:solidFill>
                  <a:schemeClr val="hlink"/>
                </a:solidFill>
              </a:rPr>
              <a:t>r </a:t>
            </a:r>
            <a:r>
              <a:rPr lang="en-US" sz="2800" dirty="0">
                <a:solidFill>
                  <a:schemeClr val="tx2"/>
                </a:solidFill>
              </a:rPr>
              <a:t>= new Square(5);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System.out.println</a:t>
            </a:r>
            <a:r>
              <a:rPr lang="en-US" sz="2800" dirty="0">
                <a:solidFill>
                  <a:schemeClr val="tx2"/>
                </a:solidFill>
              </a:rPr>
              <a:t>( </a:t>
            </a:r>
            <a:r>
              <a:rPr lang="en-US" sz="2800" dirty="0" err="1">
                <a:solidFill>
                  <a:schemeClr val="hlink"/>
                </a:solidFill>
              </a:rPr>
              <a:t>r.getSide</a:t>
            </a:r>
            <a:r>
              <a:rPr lang="en-US" sz="2800" dirty="0">
                <a:solidFill>
                  <a:schemeClr val="hlink"/>
                </a:solidFill>
              </a:rPr>
              <a:t>( )</a:t>
            </a:r>
            <a:r>
              <a:rPr lang="en-US" sz="2800" dirty="0">
                <a:solidFill>
                  <a:schemeClr val="tx2"/>
                </a:solidFill>
              </a:rPr>
              <a:t> );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/>
          </a:p>
          <a:p>
            <a:pPr eaLnBrk="1" hangingPunct="1"/>
            <a:r>
              <a:rPr lang="en-US" sz="2800" dirty="0"/>
              <a:t>This will generate a compiler error (why?)</a:t>
            </a:r>
          </a:p>
          <a:p>
            <a:pPr eaLnBrk="1" hangingPunct="1"/>
            <a:r>
              <a:rPr lang="en-US" sz="2800" dirty="0"/>
              <a:t>How could we fix it?</a:t>
            </a:r>
          </a:p>
          <a:p>
            <a:pPr lvl="1" eaLnBrk="1" hangingPunct="1"/>
            <a:r>
              <a:rPr lang="en-US" dirty="0" smtClean="0"/>
              <a:t>We </a:t>
            </a:r>
            <a:r>
              <a:rPr lang="en-US" dirty="0"/>
              <a:t>can let the compiler know that we </a:t>
            </a:r>
            <a:r>
              <a:rPr lang="en-US" i="1" dirty="0"/>
              <a:t>intend </a:t>
            </a:r>
            <a:r>
              <a:rPr lang="en-US" dirty="0"/>
              <a:t>our variable </a:t>
            </a:r>
            <a:r>
              <a:rPr lang="en-US" b="1" dirty="0">
                <a:solidFill>
                  <a:schemeClr val="hlink"/>
                </a:solidFill>
              </a:rPr>
              <a:t>r</a:t>
            </a:r>
            <a:r>
              <a:rPr lang="en-US" b="1" dirty="0"/>
              <a:t> </a:t>
            </a:r>
            <a:r>
              <a:rPr lang="en-US" dirty="0"/>
              <a:t>to reference a </a:t>
            </a:r>
            <a:r>
              <a:rPr lang="en-US" dirty="0">
                <a:solidFill>
                  <a:srgbClr val="CC3399"/>
                </a:solidFill>
              </a:rPr>
              <a:t>Square </a:t>
            </a:r>
            <a:r>
              <a:rPr lang="en-US" dirty="0"/>
              <a:t>object, by </a:t>
            </a:r>
            <a:r>
              <a:rPr lang="en-US" dirty="0">
                <a:solidFill>
                  <a:schemeClr val="hlink"/>
                </a:solidFill>
              </a:rPr>
              <a:t>casting</a:t>
            </a:r>
            <a:r>
              <a:rPr lang="en-US" dirty="0"/>
              <a:t> it to type </a:t>
            </a:r>
            <a:r>
              <a:rPr lang="en-US" dirty="0">
                <a:solidFill>
                  <a:srgbClr val="CC3399"/>
                </a:solidFill>
              </a:rPr>
              <a:t>Square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D6176A08-7610-415D-A59E-829BA722B2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solidFill>
                  <a:schemeClr val="accent2"/>
                </a:solidFill>
              </a:rPr>
              <a:t>Recall</a:t>
            </a:r>
            <a:r>
              <a:rPr lang="en-US" sz="2800" dirty="0"/>
              <a:t>: we have used casting to convert one primitive type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Examples</a:t>
            </a:r>
            <a:r>
              <a:rPr lang="en-US" dirty="0"/>
              <a:t>: why are we casting here?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, j, n;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n = 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dirty="0" err="1">
                <a:solidFill>
                  <a:srgbClr val="CC3300"/>
                </a:solidFill>
              </a:rPr>
              <a:t>int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Math.random</a:t>
            </a:r>
            <a:r>
              <a:rPr lang="en-US" dirty="0">
                <a:solidFill>
                  <a:schemeClr val="tx2"/>
                </a:solidFill>
              </a:rPr>
              <a:t>( );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double q = </a:t>
            </a:r>
            <a:r>
              <a:rPr lang="en-US" dirty="0">
                <a:solidFill>
                  <a:srgbClr val="CC3300"/>
                </a:solidFill>
              </a:rPr>
              <a:t>(double)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/ </a:t>
            </a:r>
            <a:r>
              <a:rPr lang="en-US" dirty="0">
                <a:solidFill>
                  <a:srgbClr val="CC3300"/>
                </a:solidFill>
              </a:rPr>
              <a:t>(double)</a:t>
            </a:r>
            <a:r>
              <a:rPr lang="en-US" dirty="0">
                <a:solidFill>
                  <a:schemeClr val="tx2"/>
                </a:solidFill>
              </a:rPr>
              <a:t> j;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Note that this actually changes the </a:t>
            </a:r>
            <a:r>
              <a:rPr lang="en-US" b="1" i="1" dirty="0">
                <a:solidFill>
                  <a:schemeClr val="accent2"/>
                </a:solidFill>
              </a:rPr>
              <a:t>representation</a:t>
            </a:r>
            <a:r>
              <a:rPr lang="en-US" dirty="0"/>
              <a:t> from integer to double or vice versa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Review: Casting Primitive Types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DD65290-A5E5-4592-B2B5-33E2038A79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hlink"/>
                </a:solidFill>
              </a:rPr>
              <a:t>Inheritance</a:t>
            </a:r>
            <a:r>
              <a:rPr lang="en-US" dirty="0"/>
              <a:t>: a mechanism for deriving a new class from an existing one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Motivation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Can </a:t>
            </a:r>
            <a:r>
              <a:rPr lang="en-US" sz="3200" b="1" i="1" dirty="0">
                <a:solidFill>
                  <a:schemeClr val="accent2"/>
                </a:solidFill>
              </a:rPr>
              <a:t>reuse</a:t>
            </a:r>
            <a:r>
              <a:rPr lang="en-US" sz="3200" dirty="0"/>
              <a:t> existing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 Faster and cheaper than writing them from scratch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F435EFB-A9A7-4261-81EF-140A38DDC5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en-US" dirty="0"/>
              <a:t>We can also cast from </a:t>
            </a:r>
            <a:r>
              <a:rPr lang="en-US" i="1" dirty="0"/>
              <a:t>one class type to another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within an inheritance hierarchy</a:t>
            </a:r>
          </a:p>
          <a:p>
            <a:pPr eaLnBrk="1" hangingPunct="1"/>
            <a:r>
              <a:rPr lang="en-US" dirty="0"/>
              <a:t>Fix our previous example by casting:</a:t>
            </a:r>
            <a:br>
              <a:rPr lang="en-US" dirty="0"/>
            </a:br>
            <a:r>
              <a:rPr lang="en-US" sz="2800" dirty="0">
                <a:solidFill>
                  <a:schemeClr val="tx2"/>
                </a:solidFill>
              </a:rPr>
              <a:t>Rectangle </a:t>
            </a:r>
            <a:r>
              <a:rPr lang="en-US" sz="2800" dirty="0">
                <a:solidFill>
                  <a:schemeClr val="hlink"/>
                </a:solidFill>
              </a:rPr>
              <a:t>r </a:t>
            </a:r>
            <a:r>
              <a:rPr lang="en-US" sz="2800" dirty="0">
                <a:solidFill>
                  <a:schemeClr val="tx2"/>
                </a:solidFill>
              </a:rPr>
              <a:t>= new Square(5);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chemeClr val="tx2"/>
                </a:solidFill>
              </a:rPr>
              <a:t>System.out.println</a:t>
            </a:r>
            <a:r>
              <a:rPr lang="en-US" sz="2800" dirty="0">
                <a:solidFill>
                  <a:schemeClr val="tx2"/>
                </a:solidFill>
              </a:rPr>
              <a:t>(( </a:t>
            </a:r>
            <a:r>
              <a:rPr lang="en-US" sz="2800" dirty="0">
                <a:solidFill>
                  <a:schemeClr val="hlink"/>
                </a:solidFill>
              </a:rPr>
              <a:t>(Square) r</a:t>
            </a:r>
            <a:r>
              <a:rPr lang="en-US" sz="2800" dirty="0">
                <a:solidFill>
                  <a:schemeClr val="tx2"/>
                </a:solidFill>
              </a:rPr>
              <a:t>).</a:t>
            </a:r>
            <a:r>
              <a:rPr lang="en-US" sz="2800" dirty="0" err="1">
                <a:solidFill>
                  <a:schemeClr val="tx2"/>
                </a:solidFill>
              </a:rPr>
              <a:t>getSide</a:t>
            </a:r>
            <a:r>
              <a:rPr lang="en-US" sz="2800" dirty="0">
                <a:solidFill>
                  <a:schemeClr val="tx2"/>
                </a:solidFill>
              </a:rPr>
              <a:t>( ));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</a:rPr>
              <a:t>compiler</a:t>
            </a:r>
            <a:r>
              <a:rPr lang="en-US" dirty="0"/>
              <a:t> is now happy with our </a:t>
            </a:r>
            <a:r>
              <a:rPr lang="en-US" i="1" dirty="0"/>
              <a:t>intention </a:t>
            </a:r>
            <a:r>
              <a:rPr lang="en-US" dirty="0"/>
              <a:t>that r</a:t>
            </a:r>
            <a:r>
              <a:rPr lang="en-US" b="1" dirty="0"/>
              <a:t> </a:t>
            </a:r>
            <a:r>
              <a:rPr lang="en-US" dirty="0"/>
              <a:t>references a Square object!</a:t>
            </a:r>
          </a:p>
          <a:p>
            <a:pPr lvl="2" eaLnBrk="1" hangingPunct="1"/>
            <a:r>
              <a:rPr lang="en-US" dirty="0"/>
              <a:t>Casting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/>
              <a:t>change the object being referenced</a:t>
            </a:r>
            <a:endParaRPr lang="en-US" sz="14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9600" y="304800"/>
            <a:ext cx="79057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Casting Reference Variables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1945F13-DFAD-4BFB-B30D-C6190B93B3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Casting Reference Variables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But, what if 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 b="1"/>
              <a:t> </a:t>
            </a:r>
            <a:r>
              <a:rPr lang="en-US"/>
              <a:t>did </a:t>
            </a:r>
            <a:r>
              <a:rPr lang="en-US" b="1" i="1">
                <a:solidFill>
                  <a:schemeClr val="accent2"/>
                </a:solidFill>
              </a:rPr>
              <a:t>not</a:t>
            </a:r>
            <a:r>
              <a:rPr lang="en-US"/>
              <a:t> reference a Square object when casting took place?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chemeClr val="tx2"/>
                </a:solidFill>
              </a:rPr>
              <a:t>Rectangle r = new Rectangle(2,5);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…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System.out.println(( </a:t>
            </a:r>
            <a:r>
              <a:rPr lang="en-US" sz="2800">
                <a:solidFill>
                  <a:schemeClr val="hlink"/>
                </a:solidFill>
              </a:rPr>
              <a:t>(Square) r</a:t>
            </a:r>
            <a:r>
              <a:rPr lang="en-US" sz="2800">
                <a:solidFill>
                  <a:schemeClr val="tx2"/>
                </a:solidFill>
              </a:rPr>
              <a:t>).getSide( ));</a:t>
            </a:r>
            <a:br>
              <a:rPr lang="en-US" sz="2800">
                <a:solidFill>
                  <a:schemeClr val="tx2"/>
                </a:solidFill>
              </a:rPr>
            </a:br>
            <a:endParaRPr lang="en-US" sz="2800"/>
          </a:p>
          <a:p>
            <a:pPr lvl="1" eaLnBrk="1" hangingPunct="1"/>
            <a:r>
              <a:rPr lang="en-US"/>
              <a:t> The compiler is happy, but w</a:t>
            </a:r>
            <a:r>
              <a:rPr lang="en-US" sz="3200"/>
              <a:t>e would get a </a:t>
            </a:r>
            <a:r>
              <a:rPr lang="en-US" sz="3200" b="1" i="1">
                <a:solidFill>
                  <a:schemeClr val="hlink"/>
                </a:solidFill>
              </a:rPr>
              <a:t>runtime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error </a:t>
            </a:r>
            <a:r>
              <a:rPr lang="en-US" sz="3200"/>
              <a:t>(why?)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51CD401-5A66-4E99-B6EE-B49BEBFA749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hlink"/>
                </a:solidFill>
              </a:rPr>
              <a:t>instanceof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A safer fix: use the </a:t>
            </a:r>
            <a:r>
              <a:rPr lang="en-US">
                <a:solidFill>
                  <a:schemeClr val="hlink"/>
                </a:solidFill>
              </a:rPr>
              <a:t>instanceof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operator</a:t>
            </a:r>
            <a:br>
              <a:rPr lang="en-US"/>
            </a:br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if (r </a:t>
            </a:r>
            <a:r>
              <a:rPr lang="en-US" sz="2800">
                <a:solidFill>
                  <a:schemeClr val="hlink"/>
                </a:solidFill>
              </a:rPr>
              <a:t>instanceof</a:t>
            </a:r>
            <a:r>
              <a:rPr lang="en-US" sz="2800">
                <a:solidFill>
                  <a:schemeClr val="tx2"/>
                </a:solidFill>
              </a:rPr>
              <a:t> Square)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{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  System.out.println</a:t>
            </a:r>
            <a:r>
              <a:rPr lang="en-US" sz="2800">
                <a:solidFill>
                  <a:schemeClr val="hlink"/>
                </a:solidFill>
              </a:rPr>
              <a:t>(((Square)r</a:t>
            </a:r>
            <a:r>
              <a:rPr lang="en-US" sz="2800">
                <a:solidFill>
                  <a:schemeClr val="tx2"/>
                </a:solidFill>
              </a:rPr>
              <a:t>).getSide( 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	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Note that </a:t>
            </a:r>
            <a:r>
              <a:rPr lang="en-US">
                <a:solidFill>
                  <a:schemeClr val="hlink"/>
                </a:solidFill>
              </a:rPr>
              <a:t>instanceof</a:t>
            </a:r>
            <a:r>
              <a:rPr lang="en-US"/>
              <a:t> is an </a:t>
            </a:r>
            <a:r>
              <a:rPr lang="en-US" b="1" i="1">
                <a:solidFill>
                  <a:schemeClr val="accent2"/>
                </a:solidFill>
              </a:rPr>
              <a:t>operator</a:t>
            </a:r>
            <a:r>
              <a:rPr lang="en-US"/>
              <a:t>, not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tests whether the referenced object is an instance of a particular class, and gives the expression the value </a:t>
            </a:r>
            <a:r>
              <a:rPr lang="en-US">
                <a:solidFill>
                  <a:srgbClr val="CC3399"/>
                </a:solidFill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rgbClr val="CC3399"/>
                </a:solidFill>
              </a:rPr>
              <a:t>false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5142CD6B-7361-464C-B51E-2E8D1606B5C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609600"/>
          </a:xfrm>
        </p:spPr>
        <p:txBody>
          <a:bodyPr/>
          <a:lstStyle/>
          <a:p>
            <a:pPr eaLnBrk="1" hangingPunct="1"/>
            <a:r>
              <a:rPr lang="en-US"/>
              <a:t>Class Hierarchies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696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derived class can be the parent of several classes derived from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single parent class can have many child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>
                <a:solidFill>
                  <a:schemeClr val="hlink"/>
                </a:solidFill>
              </a:rPr>
              <a:t>Siblings</a:t>
            </a:r>
            <a:r>
              <a:rPr lang="en-US" sz="2400" dirty="0"/>
              <a:t>: children of the same parent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Snake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257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Horse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781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Bat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733800" y="29718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Animal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209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Lizard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733800" y="58674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Parrot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Mammal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733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Bird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447800" y="4419600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Reptile</a:t>
            </a:r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 flipH="1">
            <a:off x="2133600" y="40386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 flipH="1">
            <a:off x="1295400" y="5486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 flipH="1">
            <a:off x="5943600" y="548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>
            <a:off x="2133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>
            <a:off x="6705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3" name="Line 20"/>
          <p:cNvSpPr>
            <a:spLocks noChangeShapeType="1"/>
          </p:cNvSpPr>
          <p:nvPr/>
        </p:nvSpPr>
        <p:spPr bwMode="auto">
          <a:xfrm>
            <a:off x="2895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>
            <a:off x="12954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5" name="Line 22"/>
          <p:cNvSpPr>
            <a:spLocks noChangeShapeType="1"/>
          </p:cNvSpPr>
          <p:nvPr/>
        </p:nvSpPr>
        <p:spPr bwMode="auto">
          <a:xfrm>
            <a:off x="5943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6" name="Line 23"/>
          <p:cNvSpPr>
            <a:spLocks noChangeShapeType="1"/>
          </p:cNvSpPr>
          <p:nvPr/>
        </p:nvSpPr>
        <p:spPr bwMode="auto">
          <a:xfrm>
            <a:off x="74676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>
            <a:off x="2123728" y="4869160"/>
            <a:ext cx="9872" cy="61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2" name="Line 30"/>
          <p:cNvSpPr>
            <a:spLocks noChangeShapeType="1"/>
          </p:cNvSpPr>
          <p:nvPr/>
        </p:nvSpPr>
        <p:spPr bwMode="auto">
          <a:xfrm flipH="1">
            <a:off x="6705600" y="4797152"/>
            <a:ext cx="26640" cy="6892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3" name="Line 31"/>
          <p:cNvSpPr>
            <a:spLocks noChangeShapeType="1"/>
          </p:cNvSpPr>
          <p:nvPr/>
        </p:nvSpPr>
        <p:spPr bwMode="auto">
          <a:xfrm flipH="1">
            <a:off x="4419600" y="4869160"/>
            <a:ext cx="8384" cy="998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4" name="Line 32"/>
          <p:cNvSpPr>
            <a:spLocks noChangeShapeType="1"/>
          </p:cNvSpPr>
          <p:nvPr/>
        </p:nvSpPr>
        <p:spPr bwMode="auto">
          <a:xfrm flipH="1">
            <a:off x="4419600" y="3356992"/>
            <a:ext cx="8384" cy="6816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6895" name="Line 33"/>
          <p:cNvSpPr>
            <a:spLocks noChangeShapeType="1"/>
          </p:cNvSpPr>
          <p:nvPr/>
        </p:nvSpPr>
        <p:spPr bwMode="auto">
          <a:xfrm>
            <a:off x="4419600" y="4038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218E66C7-8258-4D86-BE83-52C913026FD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Java’s Class Hierarchy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class called </a:t>
            </a:r>
            <a:r>
              <a:rPr lang="en-US" dirty="0">
                <a:solidFill>
                  <a:srgbClr val="CC3399"/>
                </a:solidFill>
              </a:rPr>
              <a:t>Object</a:t>
            </a:r>
            <a:r>
              <a:rPr lang="en-US" dirty="0"/>
              <a:t> is at the top of the class hierarchy so, by default, </a:t>
            </a:r>
            <a:r>
              <a:rPr lang="en-US" b="1" i="1" dirty="0" smtClean="0">
                <a:solidFill>
                  <a:schemeClr val="accent2"/>
                </a:solidFill>
              </a:rPr>
              <a:t>any and every</a:t>
            </a:r>
            <a:r>
              <a:rPr lang="en-US" dirty="0" smtClean="0"/>
              <a:t> </a:t>
            </a:r>
            <a:r>
              <a:rPr lang="en-US" dirty="0"/>
              <a:t>class extends </a:t>
            </a:r>
            <a:r>
              <a:rPr lang="en-US" dirty="0" smtClean="0">
                <a:solidFill>
                  <a:srgbClr val="CC3399"/>
                </a:solidFill>
              </a:rPr>
              <a:t>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1912" y="5532512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Error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03912" y="5532512"/>
            <a:ext cx="1295400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SavingsAccount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27912" y="5532512"/>
            <a:ext cx="1344488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CheckingAccount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9912" y="2587377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Object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5912" y="5532512"/>
            <a:ext cx="145199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Exception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79912" y="5532512"/>
            <a:ext cx="12954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Square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940152" y="4077072"/>
            <a:ext cx="196247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BankAccount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9912" y="4084712"/>
            <a:ext cx="1440160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Rectangle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19672" y="4077072"/>
            <a:ext cx="1584176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Throwable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11560" y="3717032"/>
            <a:ext cx="669674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1341512" y="515151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179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751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941712" y="51515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341512" y="51515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2169840" y="4534272"/>
            <a:ext cx="9872" cy="6172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6732240" y="4509120"/>
            <a:ext cx="19472" cy="642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4427984" y="4509120"/>
            <a:ext cx="0" cy="1023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4465712" y="3022104"/>
            <a:ext cx="8384" cy="6816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4465712" y="370371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5868144" y="515719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7468344" y="51571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868144" y="515719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611560" y="371703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79512" y="4077072"/>
            <a:ext cx="125963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Array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2320" y="328498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. . 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59632" y="5842337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52192" y="5842337"/>
            <a:ext cx="35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218E66C7-8258-4D86-BE83-52C913026FD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Java’s Class Hierarchy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Some methods defined in the </a:t>
            </a:r>
            <a:r>
              <a:rPr lang="en-US" dirty="0">
                <a:solidFill>
                  <a:srgbClr val="CC3399"/>
                </a:solidFill>
              </a:rPr>
              <a:t>Object </a:t>
            </a:r>
            <a:r>
              <a:rPr lang="en-US" dirty="0"/>
              <a:t>class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public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equals(Object </a:t>
            </a:r>
            <a:r>
              <a:rPr lang="en-US" dirty="0" err="1">
                <a:solidFill>
                  <a:schemeClr val="tx2"/>
                </a:solidFill>
              </a:rPr>
              <a:t>obj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public String </a:t>
            </a:r>
            <a:r>
              <a:rPr lang="en-US" dirty="0" err="1">
                <a:solidFill>
                  <a:schemeClr val="tx2"/>
                </a:solidFill>
              </a:rPr>
              <a:t>toString</a:t>
            </a:r>
            <a:r>
              <a:rPr lang="en-US" dirty="0">
                <a:solidFill>
                  <a:schemeClr val="tx2"/>
                </a:solidFill>
              </a:rPr>
              <a:t>( 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 will these methods exist in all classes?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FA929CF-FEEE-4D72-A3FC-3A97D5F7785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methods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>
                <a:solidFill>
                  <a:schemeClr val="tx2"/>
                </a:solidFill>
              </a:rPr>
              <a:t>toString</a:t>
            </a:r>
            <a:r>
              <a:rPr lang="en-US" sz="2800" b="1" i="1" dirty="0">
                <a:solidFill>
                  <a:srgbClr val="CC3399"/>
                </a:solidFill>
              </a:rPr>
              <a:t> </a:t>
            </a:r>
            <a:r>
              <a:rPr lang="en-US" sz="2800" dirty="0"/>
              <a:t>method: returns a string containing the object’s </a:t>
            </a:r>
            <a:r>
              <a:rPr lang="en-US" sz="2800" dirty="0">
                <a:solidFill>
                  <a:schemeClr val="accent2"/>
                </a:solidFill>
              </a:rPr>
              <a:t>class name</a:t>
            </a:r>
            <a:r>
              <a:rPr lang="en-US" sz="2800" dirty="0"/>
              <a:t> followed by a unique numeric value (the “</a:t>
            </a:r>
            <a:r>
              <a:rPr lang="en-US" sz="2800" i="1" dirty="0">
                <a:solidFill>
                  <a:schemeClr val="accent2"/>
                </a:solidFill>
              </a:rPr>
              <a:t>hash code</a:t>
            </a:r>
            <a:r>
              <a:rPr lang="en-US" sz="2800" dirty="0"/>
              <a:t>” of the object, or address that says where it is stored)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Example:</a:t>
            </a:r>
            <a:r>
              <a:rPr lang="en-US" sz="2800" dirty="0"/>
              <a:t> Suppose we had </a:t>
            </a:r>
            <a:r>
              <a:rPr lang="en-US" sz="2800" i="1" dirty="0"/>
              <a:t>not</a:t>
            </a:r>
            <a:r>
              <a:rPr lang="en-US" sz="2800" b="1" dirty="0"/>
              <a:t> </a:t>
            </a:r>
            <a:r>
              <a:rPr lang="en-US" sz="2800" dirty="0"/>
              <a:t>defined a </a:t>
            </a:r>
            <a:r>
              <a:rPr lang="en-US" sz="2800" dirty="0" err="1">
                <a:solidFill>
                  <a:schemeClr val="tx2"/>
                </a:solidFill>
              </a:rPr>
              <a:t>toString</a:t>
            </a:r>
            <a:r>
              <a:rPr lang="en-US" sz="2800" dirty="0"/>
              <a:t> in the Person class. Then the code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400" dirty="0">
                <a:solidFill>
                  <a:schemeClr val="tx2"/>
                </a:solidFill>
              </a:rPr>
              <a:t>Person friend = new Person("Snoopy", "Dog", "");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   </a:t>
            </a:r>
            <a:r>
              <a:rPr 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sz="2400" dirty="0">
                <a:solidFill>
                  <a:schemeClr val="tx2"/>
                </a:solidFill>
              </a:rPr>
              <a:t>(friend);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would print:</a:t>
            </a: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chemeClr val="hlink"/>
                </a:solidFill>
              </a:rPr>
              <a:t>Person@10b62c9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 very meaningful to us, so we usually </a:t>
            </a:r>
            <a:r>
              <a:rPr lang="en-US" sz="2800" b="1" i="1" dirty="0"/>
              <a:t>override </a:t>
            </a:r>
            <a:r>
              <a:rPr lang="en-US" sz="2800" dirty="0"/>
              <a:t>this method in the classes we write.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B80EFF9D-F95C-400D-ABC9-4E8D0764BF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equals </a:t>
            </a:r>
            <a:r>
              <a:rPr lang="en-US" dirty="0"/>
              <a:t>method: returns </a:t>
            </a:r>
            <a:r>
              <a:rPr lang="en-US" dirty="0">
                <a:solidFill>
                  <a:srgbClr val="CC3399"/>
                </a:solidFill>
              </a:rPr>
              <a:t>true</a:t>
            </a:r>
            <a:r>
              <a:rPr lang="en-US" dirty="0"/>
              <a:t> if the two object references refer to the </a:t>
            </a:r>
            <a:r>
              <a:rPr lang="en-US" i="1" dirty="0">
                <a:solidFill>
                  <a:schemeClr val="accent2"/>
                </a:solidFill>
              </a:rPr>
              <a:t>same object </a:t>
            </a:r>
          </a:p>
          <a:p>
            <a:pPr lvl="1" eaLnBrk="1" hangingPunct="1"/>
            <a:r>
              <a:rPr lang="en-US" sz="3200" dirty="0"/>
              <a:t>Does this </a:t>
            </a:r>
            <a:r>
              <a:rPr lang="en-US" sz="3200" dirty="0" smtClean="0"/>
              <a:t>compare </a:t>
            </a:r>
            <a:r>
              <a:rPr lang="en-US" sz="3200" dirty="0"/>
              <a:t>object addresses or their content?</a:t>
            </a:r>
          </a:p>
          <a:p>
            <a:pPr lvl="1" eaLnBrk="1" hangingPunct="1"/>
            <a:r>
              <a:rPr lang="en-US" sz="3200" dirty="0"/>
              <a:t>We often override this method in classes we write, for example if we want </a:t>
            </a:r>
            <a:r>
              <a:rPr lang="en-US" sz="3200" b="1" i="1" dirty="0">
                <a:solidFill>
                  <a:schemeClr val="accent2"/>
                </a:solidFill>
              </a:rPr>
              <a:t>equality</a:t>
            </a:r>
            <a:r>
              <a:rPr lang="en-US" sz="3200" dirty="0"/>
              <a:t> to mean that the objects </a:t>
            </a:r>
            <a:r>
              <a:rPr lang="en-US" sz="3200" i="1" dirty="0">
                <a:solidFill>
                  <a:schemeClr val="accent2"/>
                </a:solidFill>
              </a:rPr>
              <a:t>hold equal </a:t>
            </a:r>
            <a:r>
              <a:rPr lang="en-US" sz="3200" i="1" dirty="0" smtClean="0">
                <a:solidFill>
                  <a:schemeClr val="accent2"/>
                </a:solidFill>
              </a:rPr>
              <a:t>data</a:t>
            </a:r>
            <a:r>
              <a:rPr lang="en-US" sz="3200" i="1" dirty="0" smtClean="0"/>
              <a:t>.</a:t>
            </a:r>
            <a:endParaRPr lang="en-US" sz="3200" i="1" dirty="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700338" y="381000"/>
            <a:ext cx="374332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rgbClr val="CC3399"/>
                </a:solidFill>
              </a:rPr>
              <a:t>Object</a:t>
            </a:r>
            <a:r>
              <a:rPr lang="en-US" sz="4000" b="0">
                <a:solidFill>
                  <a:schemeClr val="tx2"/>
                </a:solidFill>
              </a:rPr>
              <a:t> methods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E384A62A-2A12-46D6-B2DC-137A43E6C9F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class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variable of type </a:t>
            </a:r>
            <a:r>
              <a:rPr lang="en-US">
                <a:solidFill>
                  <a:srgbClr val="CC3399"/>
                </a:solidFill>
              </a:rPr>
              <a:t>Object</a:t>
            </a:r>
            <a:r>
              <a:rPr lang="en-US"/>
              <a:t> can reference an object of any type!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Object obj = new Rectangle(5,6);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So, an array whose elements are of type </a:t>
            </a:r>
            <a:r>
              <a:rPr lang="en-US" b="1">
                <a:solidFill>
                  <a:srgbClr val="CC3399"/>
                </a:solidFill>
              </a:rPr>
              <a:t>Object</a:t>
            </a:r>
            <a:r>
              <a:rPr lang="en-US">
                <a:solidFill>
                  <a:srgbClr val="CC3399"/>
                </a:solidFill>
              </a:rPr>
              <a:t> </a:t>
            </a:r>
            <a:r>
              <a:rPr lang="en-US"/>
              <a:t>can store </a:t>
            </a:r>
            <a:r>
              <a:rPr lang="en-US" i="1"/>
              <a:t>any</a:t>
            </a:r>
            <a:r>
              <a:rPr lang="en-US"/>
              <a:t> type of object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can even store a </a:t>
            </a:r>
            <a:r>
              <a:rPr lang="en-US" b="1" i="1">
                <a:solidFill>
                  <a:schemeClr val="accent2"/>
                </a:solidFill>
              </a:rPr>
              <a:t>mix</a:t>
            </a:r>
            <a:r>
              <a:rPr lang="en-US" i="1"/>
              <a:t> </a:t>
            </a:r>
            <a:r>
              <a:rPr lang="en-US"/>
              <a:t>of object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Example</a:t>
            </a:r>
            <a:r>
              <a:rPr lang="en-US"/>
              <a:t>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Object[] stuff = new Object[10];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stuff[0] = new Rectangle(5,6);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stuff[1] = new Integer(25);</a:t>
            </a:r>
            <a:br>
              <a:rPr lang="en-US">
                <a:solidFill>
                  <a:schemeClr val="tx2"/>
                </a:solidFill>
              </a:rPr>
            </a:br>
            <a:r>
              <a:rPr lang="en-US" sz="2400" b="1">
                <a:solidFill>
                  <a:schemeClr val="tx2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3C92F24-9495-4393-9645-06C8205E1EC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an element of the array is obtained, it can be </a:t>
            </a:r>
            <a:r>
              <a:rPr lang="en-US" b="1" i="1" dirty="0">
                <a:solidFill>
                  <a:schemeClr val="hlink"/>
                </a:solidFill>
              </a:rPr>
              <a:t>cast</a:t>
            </a:r>
            <a:r>
              <a:rPr lang="en-US" dirty="0"/>
              <a:t> to its particular (sub)class type, for example: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>
                <a:solidFill>
                  <a:schemeClr val="tx2"/>
                </a:solidFill>
              </a:rPr>
              <a:t>System.out.println</a:t>
            </a:r>
            <a:r>
              <a:rPr lang="en-US" sz="2800" dirty="0">
                <a:solidFill>
                  <a:schemeClr val="tx2"/>
                </a:solidFill>
              </a:rPr>
              <a:t>(( </a:t>
            </a:r>
            <a:r>
              <a:rPr lang="en-US" sz="2800" dirty="0">
                <a:solidFill>
                  <a:schemeClr val="hlink"/>
                </a:solidFill>
              </a:rPr>
              <a:t>(Rectangle)stuff[0]</a:t>
            </a:r>
            <a:r>
              <a:rPr lang="en-US" sz="2800" dirty="0">
                <a:solidFill>
                  <a:schemeClr val="tx2"/>
                </a:solidFill>
              </a:rPr>
              <a:t> ).area( ));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can create a general collection of objects of type </a:t>
            </a:r>
            <a:r>
              <a:rPr lang="en-US" dirty="0" smtClean="0">
                <a:solidFill>
                  <a:srgbClr val="CC3399"/>
                </a:solidFill>
              </a:rPr>
              <a:t>Object</a:t>
            </a:r>
            <a:endParaRPr lang="en-US" dirty="0">
              <a:solidFill>
                <a:srgbClr val="CC3399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52625" y="304800"/>
            <a:ext cx="52387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Using the </a:t>
            </a:r>
            <a:r>
              <a:rPr lang="en-US" sz="4000" b="0">
                <a:solidFill>
                  <a:srgbClr val="CC3399"/>
                </a:solidFill>
              </a:rPr>
              <a:t>Object</a:t>
            </a:r>
            <a:r>
              <a:rPr lang="en-US" sz="4000" b="0">
                <a:solidFill>
                  <a:schemeClr val="tx2"/>
                </a:solidFill>
              </a:rPr>
              <a:t> class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D5526B2-0579-439A-BDE9-302218B42C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Suppose we have a class called </a:t>
            </a:r>
            <a:r>
              <a:rPr lang="en-US" sz="2800" dirty="0">
                <a:solidFill>
                  <a:srgbClr val="CC3399"/>
                </a:solidFill>
              </a:rPr>
              <a:t>Rectangle </a:t>
            </a:r>
            <a:r>
              <a:rPr lang="en-US" sz="2800" dirty="0"/>
              <a:t>that is to be used by a program that draws geometric shapes on the screen.</a:t>
            </a:r>
          </a:p>
          <a:p>
            <a:pPr lvl="1" eaLnBrk="1" hangingPunct="1"/>
            <a:r>
              <a:rPr lang="en-US" sz="2400" dirty="0"/>
              <a:t>Each object of this class stores the height and length of the rectangle that they represent.</a:t>
            </a:r>
          </a:p>
          <a:p>
            <a:pPr lvl="1" eaLnBrk="1" hangingPunct="1"/>
            <a:r>
              <a:rPr lang="en-US" sz="2400" dirty="0"/>
              <a:t>There are also getter methods, the constructor for the class, a method to compute the area, and a method to give a String representation of a rectangle.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F5E686D7-A24E-4E95-A919-2C26E291D3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Java Example of Inheritance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6858000" cy="51816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>
                <a:solidFill>
                  <a:schemeClr val="accent2"/>
                </a:solidFill>
              </a:rPr>
              <a:t>/* Rectangle.java: a class that represents a rectangle */</a:t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public class Rectangle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private int length;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private int 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Rectangle(int </a:t>
            </a:r>
            <a:r>
              <a:rPr lang="en-US" sz="2000" b="1" dirty="0" err="1"/>
              <a:t>rLength</a:t>
            </a:r>
            <a:r>
              <a:rPr lang="en-US" sz="2000" b="1" dirty="0"/>
              <a:t>, int </a:t>
            </a:r>
            <a:r>
              <a:rPr lang="en-US" sz="2000" b="1" dirty="0" err="1"/>
              <a:t>rWidth</a:t>
            </a:r>
            <a:r>
              <a:rPr lang="en-US" sz="2000" b="1" dirty="0"/>
              <a:t>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length = </a:t>
            </a:r>
            <a:r>
              <a:rPr lang="en-US" sz="2000" b="1" dirty="0" err="1"/>
              <a:t>rLength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width = </a:t>
            </a:r>
            <a:r>
              <a:rPr lang="en-US" sz="2000" b="1" dirty="0" err="1"/>
              <a:t>rWidth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int </a:t>
            </a:r>
            <a:r>
              <a:rPr lang="en-US" sz="2000" b="1" dirty="0" err="1"/>
              <a:t>getLength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return length;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35B7CAE3-44CC-461E-95B5-09629AD7AA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086600" cy="58674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public int </a:t>
            </a:r>
            <a:r>
              <a:rPr lang="en-US" sz="2000" b="1" dirty="0" err="1"/>
              <a:t>getWidth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		return 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	public int area(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	return length*width;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public String </a:t>
            </a:r>
            <a:r>
              <a:rPr lang="en-US" sz="2000" b="1" dirty="0" err="1"/>
              <a:t>toString</a:t>
            </a:r>
            <a:r>
              <a:rPr lang="en-US" sz="2000" b="1" dirty="0"/>
              <a:t>( 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	return "Rectangle: " +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     		"Length(" + length + ") " +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         		"Width(" + width + ")";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  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b="1" dirty="0"/>
              <a:t>}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5381-EED1-44F6-A812-4F10542B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en-CA" sz="2800" dirty="0"/>
              <a:t>We want to write a class that represents squares. Squares are special rectangles for which the length and width are the same. Hence we want a square to also have some of the methods of the class rectangle, like the method to compute the area.</a:t>
            </a:r>
          </a:p>
          <a:p>
            <a:r>
              <a:rPr lang="en-CA" sz="2800" dirty="0"/>
              <a:t>We also want additional attributes and methods specific to squares, like a method to get the side of a square.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6709-1684-449C-AA0E-58B7A146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D0BFBD-B0C0-485E-B862-3F44A5BA02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05C91-0B54-408E-A9BE-778457288337}"/>
              </a:ext>
            </a:extLst>
          </p:cNvPr>
          <p:cNvSpPr txBox="1"/>
          <p:nvPr/>
        </p:nvSpPr>
        <p:spPr>
          <a:xfrm>
            <a:off x="2195736" y="620688"/>
            <a:ext cx="439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Derived Class Square</a:t>
            </a:r>
          </a:p>
        </p:txBody>
      </p:sp>
    </p:spTree>
    <p:extLst>
      <p:ext uri="{BB962C8B-B14F-4D97-AF65-F5344CB8AC3E}">
        <p14:creationId xmlns:p14="http://schemas.microsoft.com/office/powerpoint/2010/main" val="36617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7751DCF-3F39-48F7-B44C-0639807FC6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81000"/>
            <a:ext cx="6705600" cy="57912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</a:rPr>
              <a:t>/ * Square.java: class that represents a square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public class Square </a:t>
            </a:r>
            <a:r>
              <a:rPr lang="en-US" sz="2000" b="1" dirty="0">
                <a:solidFill>
                  <a:schemeClr val="hlink"/>
                </a:solidFill>
              </a:rPr>
              <a:t>extends</a:t>
            </a:r>
            <a:r>
              <a:rPr lang="en-US" sz="2000" b="1" dirty="0"/>
              <a:t> Rectangle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chemeClr val="accent6"/>
                </a:solidFill>
              </a:rPr>
              <a:t>// Length of the diagonal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b="1" dirty="0"/>
              <a:t>  private double diagonal;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</a:t>
            </a:r>
            <a:endParaRPr 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Square(int side)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 </a:t>
            </a:r>
            <a:r>
              <a:rPr lang="en-US" sz="2000" b="1" dirty="0">
                <a:solidFill>
                  <a:schemeClr val="accent2"/>
                </a:solidFill>
              </a:rPr>
              <a:t>// calls the constructor of the superclass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	  </a:t>
            </a:r>
            <a:r>
              <a:rPr lang="en-US" sz="2000" b="1" dirty="0">
                <a:solidFill>
                  <a:schemeClr val="hlink"/>
                </a:solidFill>
              </a:rPr>
              <a:t>super</a:t>
            </a:r>
            <a:r>
              <a:rPr lang="en-US" sz="2000" b="1" dirty="0"/>
              <a:t>(side, side);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diagonal = (double) side * 1.4142;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getSide</a:t>
            </a:r>
            <a:r>
              <a:rPr lang="en-US" sz="2000" b="1" dirty="0"/>
              <a:t>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	   return </a:t>
            </a:r>
            <a:r>
              <a:rPr lang="en-US" sz="2000" b="1" dirty="0" err="1">
                <a:solidFill>
                  <a:schemeClr val="tx2"/>
                </a:solidFill>
              </a:rPr>
              <a:t>getWidth</a:t>
            </a:r>
            <a:r>
              <a:rPr lang="en-US" sz="2000" b="1" dirty="0">
                <a:solidFill>
                  <a:schemeClr val="tx2"/>
                </a:solidFill>
              </a:rPr>
              <a:t>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public String </a:t>
            </a:r>
            <a:r>
              <a:rPr lang="en-US" sz="2000" b="1" dirty="0" err="1"/>
              <a:t>toString</a:t>
            </a:r>
            <a:r>
              <a:rPr lang="en-US" sz="2000" b="1" dirty="0"/>
              <a:t>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     return "Square: Side(" + </a:t>
            </a:r>
            <a:r>
              <a:rPr lang="en-US" sz="2000" b="1" dirty="0" err="1">
                <a:solidFill>
                  <a:schemeClr val="tx2"/>
                </a:solidFill>
              </a:rPr>
              <a:t>getSide</a:t>
            </a:r>
            <a:r>
              <a:rPr lang="en-US" sz="2000" b="1" dirty="0">
                <a:solidFill>
                  <a:schemeClr val="tx2"/>
                </a:solidFill>
              </a:rPr>
              <a:t>( )</a:t>
            </a:r>
            <a:r>
              <a:rPr lang="en-US" sz="2000" b="1" dirty="0"/>
              <a:t> + ")";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  }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6AC5F31B-70E7-470D-9D69-D25F5E1320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Inheritance Terminology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derived new class is called the </a:t>
            </a:r>
            <a:r>
              <a:rPr lang="en-US" b="1" i="1" dirty="0">
                <a:solidFill>
                  <a:schemeClr val="hlink"/>
                </a:solidFill>
              </a:rPr>
              <a:t>subclass, </a:t>
            </a:r>
            <a:r>
              <a:rPr lang="en-US" i="1" dirty="0"/>
              <a:t>or</a:t>
            </a:r>
            <a:r>
              <a:rPr lang="en-US" dirty="0"/>
              <a:t> the</a:t>
            </a:r>
            <a:r>
              <a:rPr lang="en-US" b="1" i="1" dirty="0">
                <a:solidFill>
                  <a:srgbClr val="CC0000"/>
                </a:solidFill>
              </a:rPr>
              <a:t> </a:t>
            </a:r>
            <a:r>
              <a:rPr lang="en-US" b="1" i="1" dirty="0">
                <a:solidFill>
                  <a:schemeClr val="hlink"/>
                </a:solidFill>
              </a:rPr>
              <a:t>child</a:t>
            </a:r>
            <a:r>
              <a:rPr lang="en-US" dirty="0"/>
              <a:t> class or the </a:t>
            </a:r>
            <a:r>
              <a:rPr lang="en-US" b="1" i="1" dirty="0">
                <a:solidFill>
                  <a:schemeClr val="hlink"/>
                </a:solidFill>
              </a:rPr>
              <a:t>derived</a:t>
            </a:r>
            <a:r>
              <a:rPr lang="en-US" dirty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inherits</a:t>
            </a:r>
            <a:r>
              <a:rPr lang="en-US" dirty="0"/>
              <a:t> the attributes and methods of the </a:t>
            </a:r>
            <a:r>
              <a:rPr lang="en-US" b="1" i="1" dirty="0">
                <a:solidFill>
                  <a:schemeClr val="hlink"/>
                </a:solidFill>
              </a:rPr>
              <a:t>superclass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</a:t>
            </a:r>
            <a:r>
              <a:rPr lang="en-US" dirty="0"/>
              <a:t>also called the </a:t>
            </a:r>
            <a:r>
              <a:rPr lang="en-US" b="1" i="1" dirty="0">
                <a:solidFill>
                  <a:schemeClr val="hlink"/>
                </a:solidFill>
              </a:rPr>
              <a:t>parent</a:t>
            </a:r>
            <a:r>
              <a:rPr lang="en-US" dirty="0"/>
              <a:t> class or </a:t>
            </a:r>
            <a:r>
              <a:rPr lang="en-US" b="1" i="1" dirty="0">
                <a:solidFill>
                  <a:schemeClr val="hlink"/>
                </a:solidFill>
              </a:rPr>
              <a:t>base</a:t>
            </a:r>
            <a:r>
              <a:rPr lang="en-US" dirty="0"/>
              <a:t> class)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can add new attributes or methods, </a:t>
            </a:r>
            <a:r>
              <a:rPr lang="en-US" b="1" i="1" dirty="0">
                <a:solidFill>
                  <a:schemeClr val="accent2"/>
                </a:solidFill>
              </a:rPr>
              <a:t>i.e.</a:t>
            </a:r>
            <a:r>
              <a:rPr lang="en-US" dirty="0"/>
              <a:t> it can </a:t>
            </a:r>
            <a:r>
              <a:rPr lang="en-US" b="1" i="1" dirty="0">
                <a:solidFill>
                  <a:schemeClr val="hlink"/>
                </a:solidFill>
              </a:rPr>
              <a:t>extend</a:t>
            </a:r>
            <a:r>
              <a:rPr lang="en-US" b="1" i="1" dirty="0"/>
              <a:t> </a:t>
            </a:r>
            <a:r>
              <a:rPr lang="en-US" dirty="0"/>
              <a:t>the parent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Java </a:t>
            </a:r>
            <a:r>
              <a:rPr lang="en-US" dirty="0"/>
              <a:t>keyword to make a subclass is </a:t>
            </a:r>
            <a:r>
              <a:rPr lang="en-US" b="1" dirty="0">
                <a:solidFill>
                  <a:srgbClr val="CC3399"/>
                </a:solidFill>
              </a:rPr>
              <a:t>extends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1205</TotalTime>
  <Words>2437</Words>
  <Application>Microsoft Office PowerPoint</Application>
  <PresentationFormat>On-screen Show (4:3)</PresentationFormat>
  <Paragraphs>324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Times New Roman</vt:lpstr>
      <vt:lpstr>noteTemplate05</vt:lpstr>
      <vt:lpstr>PowerPoint Presentation</vt:lpstr>
      <vt:lpstr>Objectives </vt:lpstr>
      <vt:lpstr>Inheritance</vt:lpstr>
      <vt:lpstr>Example of Inheritance</vt:lpstr>
      <vt:lpstr>Java Example of Inheritance</vt:lpstr>
      <vt:lpstr>PowerPoint Presentation</vt:lpstr>
      <vt:lpstr>PowerPoint Presentation</vt:lpstr>
      <vt:lpstr>PowerPoint Presentation</vt:lpstr>
      <vt:lpstr>Inheritance Terminology</vt:lpstr>
      <vt:lpstr>Inheriting Visibility</vt:lpstr>
      <vt:lpstr>The super Reference</vt:lpstr>
      <vt:lpstr>Is-a Relationship</vt:lpstr>
      <vt:lpstr>Discussion</vt:lpstr>
      <vt:lpstr>Example: BankAccount class</vt:lpstr>
      <vt:lpstr>PowerPoint Presentation</vt:lpstr>
      <vt:lpstr>PowerPoint Presentation</vt:lpstr>
      <vt:lpstr>Example: BankAccount Class</vt:lpstr>
      <vt:lpstr>Overriding Methods</vt:lpstr>
      <vt:lpstr>PowerPoint Presentation</vt:lpstr>
      <vt:lpstr>Review the super Reference</vt:lpstr>
      <vt:lpstr>Superclass Variables</vt:lpstr>
      <vt:lpstr>Superclass Variables</vt:lpstr>
      <vt:lpstr>Type of an Object</vt:lpstr>
      <vt:lpstr>Polymorphism</vt:lpstr>
      <vt:lpstr>PowerPoint Presentation</vt:lpstr>
      <vt:lpstr>Dynamic (Late) Binding</vt:lpstr>
      <vt:lpstr>PowerPoint Presentation</vt:lpstr>
      <vt:lpstr>Casting Reference Variables</vt:lpstr>
      <vt:lpstr>PowerPoint Presentation</vt:lpstr>
      <vt:lpstr>PowerPoint Presentation</vt:lpstr>
      <vt:lpstr>Casting Reference Variables</vt:lpstr>
      <vt:lpstr>instanceof Operator</vt:lpstr>
      <vt:lpstr>Class Hierarchies</vt:lpstr>
      <vt:lpstr>Java’s Class Hierarchy</vt:lpstr>
      <vt:lpstr>Java’s Class Hierarchy</vt:lpstr>
      <vt:lpstr>Object methods</vt:lpstr>
      <vt:lpstr>PowerPoint Presentation</vt:lpstr>
      <vt:lpstr>Using the Object class</vt:lpstr>
      <vt:lpstr>PowerPoint Presentation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doug vancise</dc:creator>
  <cp:lastModifiedBy>Bryan Sarlo</cp:lastModifiedBy>
  <cp:revision>113</cp:revision>
  <dcterms:created xsi:type="dcterms:W3CDTF">2007-06-08T14:49:36Z</dcterms:created>
  <dcterms:modified xsi:type="dcterms:W3CDTF">2020-05-20T06:16:10Z</dcterms:modified>
</cp:coreProperties>
</file>