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1B898-18F9-4F1B-BBAA-00A517BBDD74}" type="datetimeFigureOut">
              <a:rPr lang="en-CA" smtClean="0"/>
              <a:pPr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0A6A-A54C-4BC3-9BA4-03C58D36A36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Allocating Memory to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2400" dirty="0" smtClean="0"/>
              <a:t>Consider the following fragment of java code</a:t>
            </a:r>
          </a:p>
          <a:p>
            <a:pPr>
              <a:buNone/>
            </a:pPr>
            <a:endParaRPr lang="en-CA" sz="1200" dirty="0" smtClean="0"/>
          </a:p>
          <a:p>
            <a:pPr>
              <a:buNone/>
            </a:pPr>
            <a:r>
              <a:rPr lang="en-CA" sz="2800" dirty="0"/>
              <a:t>	</a:t>
            </a:r>
            <a:r>
              <a:rPr lang="en-CA" sz="2400" dirty="0" err="1" smtClean="0">
                <a:solidFill>
                  <a:schemeClr val="tx2"/>
                </a:solidFill>
              </a:rPr>
              <a:t>int</a:t>
            </a:r>
            <a:r>
              <a:rPr lang="en-CA" sz="2400" dirty="0" smtClean="0">
                <a:solidFill>
                  <a:schemeClr val="tx2"/>
                </a:solidFill>
              </a:rPr>
              <a:t> a;</a:t>
            </a:r>
          </a:p>
          <a:p>
            <a:pPr>
              <a:buNone/>
            </a:pPr>
            <a:r>
              <a:rPr lang="en-CA" sz="2400" dirty="0">
                <a:solidFill>
                  <a:schemeClr val="tx2"/>
                </a:solidFill>
              </a:rPr>
              <a:t>	</a:t>
            </a:r>
            <a:r>
              <a:rPr lang="en-CA" sz="2400" dirty="0" err="1" smtClean="0">
                <a:solidFill>
                  <a:schemeClr val="tx2"/>
                </a:solidFill>
              </a:rPr>
              <a:t>int</a:t>
            </a:r>
            <a:r>
              <a:rPr lang="en-CA" sz="2400" dirty="0" smtClean="0">
                <a:solidFill>
                  <a:schemeClr val="tx2"/>
                </a:solidFill>
              </a:rPr>
              <a:t> b;</a:t>
            </a:r>
          </a:p>
          <a:p>
            <a:pPr>
              <a:buNone/>
            </a:pPr>
            <a:endParaRPr lang="en-CA" sz="1200" dirty="0" smtClean="0"/>
          </a:p>
          <a:p>
            <a:pPr marL="0" indent="0">
              <a:buNone/>
            </a:pPr>
            <a:r>
              <a:rPr lang="en-CA" sz="2400" dirty="0" smtClean="0"/>
              <a:t>When this program is compiled memory is allocated to both variables. Since </a:t>
            </a:r>
            <a:r>
              <a:rPr lang="en-CA" sz="2400" dirty="0" smtClean="0">
                <a:solidFill>
                  <a:schemeClr val="tx2"/>
                </a:solidFill>
              </a:rPr>
              <a:t>a</a:t>
            </a:r>
            <a:r>
              <a:rPr lang="en-CA" sz="2400" dirty="0" smtClean="0"/>
              <a:t> and </a:t>
            </a:r>
            <a:r>
              <a:rPr lang="en-CA" sz="2400" dirty="0" smtClean="0">
                <a:solidFill>
                  <a:schemeClr val="tx2"/>
                </a:solidFill>
              </a:rPr>
              <a:t>b</a:t>
            </a:r>
            <a:r>
              <a:rPr lang="en-CA" sz="2400" dirty="0" smtClean="0"/>
              <a:t> are of type </a:t>
            </a:r>
            <a:r>
              <a:rPr lang="en-CA" sz="2400" dirty="0" err="1" smtClean="0"/>
              <a:t>int</a:t>
            </a:r>
            <a:r>
              <a:rPr lang="en-CA" sz="2400" dirty="0" smtClean="0"/>
              <a:t> and this is a primitive type in Java, the amount of memory allocated to </a:t>
            </a:r>
            <a:r>
              <a:rPr lang="en-CA" sz="2400" dirty="0" smtClean="0">
                <a:solidFill>
                  <a:schemeClr val="tx2"/>
                </a:solidFill>
              </a:rPr>
              <a:t>a</a:t>
            </a:r>
            <a:r>
              <a:rPr lang="en-CA" sz="2400" dirty="0" smtClean="0"/>
              <a:t> is large enough to store any value given to this variable; similarly for the memory allocated to </a:t>
            </a:r>
            <a:r>
              <a:rPr lang="en-CA" sz="2400" dirty="0" smtClean="0">
                <a:solidFill>
                  <a:schemeClr val="tx2"/>
                </a:solidFill>
              </a:rPr>
              <a:t>b</a:t>
            </a:r>
            <a:r>
              <a:rPr lang="en-CA" sz="2400" dirty="0" smtClean="0"/>
              <a:t>. 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8"/>
            <a:ext cx="8229600" cy="1098376"/>
          </a:xfrm>
        </p:spPr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Static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36119"/>
            <a:ext cx="777686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400" dirty="0" smtClean="0"/>
              <a:t>The term "static" in Java means class-based rather than object-based. To clarify, static variables or methods are accessed directly from a class, not from an object.</a:t>
            </a:r>
          </a:p>
          <a:p>
            <a:pPr>
              <a:spcAft>
                <a:spcPts val="600"/>
              </a:spcAft>
            </a:pPr>
            <a:endParaRPr lang="en-CA" sz="2400" dirty="0"/>
          </a:p>
          <a:p>
            <a:pPr>
              <a:spcAft>
                <a:spcPts val="600"/>
              </a:spcAft>
            </a:pPr>
            <a:r>
              <a:rPr lang="en-CA" sz="2400" dirty="0" err="1" smtClean="0">
                <a:solidFill>
                  <a:schemeClr val="tx2"/>
                </a:solidFill>
              </a:rPr>
              <a:t>MyClass</a:t>
            </a:r>
            <a:r>
              <a:rPr lang="en-CA" sz="2400" dirty="0" smtClean="0">
                <a:solidFill>
                  <a:schemeClr val="tx2"/>
                </a:solidFill>
              </a:rPr>
              <a:t> </a:t>
            </a:r>
            <a:r>
              <a:rPr lang="en-CA" sz="2400" dirty="0" err="1" smtClean="0">
                <a:solidFill>
                  <a:schemeClr val="tx2"/>
                </a:solidFill>
              </a:rPr>
              <a:t>obj</a:t>
            </a:r>
            <a:r>
              <a:rPr lang="en-CA" sz="2400" dirty="0" smtClean="0">
                <a:solidFill>
                  <a:schemeClr val="tx2"/>
                </a:solidFill>
              </a:rPr>
              <a:t> = new </a:t>
            </a:r>
            <a:r>
              <a:rPr lang="en-CA" sz="2400" dirty="0" err="1" smtClean="0">
                <a:solidFill>
                  <a:schemeClr val="tx2"/>
                </a:solidFill>
              </a:rPr>
              <a:t>MyClass</a:t>
            </a:r>
            <a:r>
              <a:rPr lang="en-CA" sz="2400" dirty="0" smtClean="0">
                <a:solidFill>
                  <a:schemeClr val="tx2"/>
                </a:solidFill>
              </a:rPr>
              <a:t>(21);</a:t>
            </a:r>
          </a:p>
          <a:p>
            <a:pPr>
              <a:spcAft>
                <a:spcPts val="600"/>
              </a:spcAft>
            </a:pPr>
            <a:r>
              <a:rPr lang="en-CA" sz="2400" dirty="0" err="1" smtClean="0">
                <a:solidFill>
                  <a:schemeClr val="tx2"/>
                </a:solidFill>
              </a:rPr>
              <a:t>obj.getNum</a:t>
            </a:r>
            <a:r>
              <a:rPr lang="en-CA" sz="2400" dirty="0" smtClean="0">
                <a:solidFill>
                  <a:schemeClr val="tx2"/>
                </a:solidFill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en-CA" sz="2400" dirty="0" err="1" smtClean="0">
                <a:solidFill>
                  <a:schemeClr val="tx2"/>
                </a:solidFill>
              </a:rPr>
              <a:t>MyClass.add</a:t>
            </a:r>
            <a:r>
              <a:rPr lang="en-CA" sz="2400" dirty="0" smtClean="0">
                <a:solidFill>
                  <a:schemeClr val="tx2"/>
                </a:solidFill>
              </a:rPr>
              <a:t>(9, 5);</a:t>
            </a:r>
          </a:p>
          <a:p>
            <a:pPr>
              <a:spcAft>
                <a:spcPts val="600"/>
              </a:spcAft>
            </a:pPr>
            <a:endParaRPr lang="en-CA" sz="2400" dirty="0" smtClean="0"/>
          </a:p>
          <a:p>
            <a:pPr>
              <a:spcAft>
                <a:spcPts val="600"/>
              </a:spcAft>
            </a:pPr>
            <a:r>
              <a:rPr lang="en-CA" sz="2400" dirty="0" err="1" smtClean="0"/>
              <a:t>getNum</a:t>
            </a:r>
            <a:r>
              <a:rPr lang="en-CA" sz="2400" dirty="0" smtClean="0"/>
              <a:t>() is invoked on an object of </a:t>
            </a:r>
            <a:r>
              <a:rPr lang="en-CA" sz="2400" dirty="0" err="1" smtClean="0"/>
              <a:t>MyClass</a:t>
            </a:r>
            <a:r>
              <a:rPr lang="en-CA" sz="2400" dirty="0"/>
              <a:t> </a:t>
            </a:r>
            <a:r>
              <a:rPr lang="en-CA" sz="2400" dirty="0" smtClean="0"/>
              <a:t>(</a:t>
            </a:r>
            <a:r>
              <a:rPr lang="en-CA" sz="2400" dirty="0" err="1" smtClean="0"/>
              <a:t>obj</a:t>
            </a:r>
            <a:r>
              <a:rPr lang="en-CA" sz="24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CA" sz="2400" dirty="0" smtClean="0"/>
              <a:t>add() is invoked directly from </a:t>
            </a:r>
            <a:r>
              <a:rPr lang="en-CA" sz="2400" dirty="0" err="1" smtClean="0"/>
              <a:t>MyClass</a:t>
            </a:r>
            <a:r>
              <a:rPr lang="en-CA" sz="2400" dirty="0" smtClean="0"/>
              <a:t> – no objects are used</a:t>
            </a:r>
          </a:p>
        </p:txBody>
      </p:sp>
    </p:spTree>
    <p:extLst>
      <p:ext uri="{BB962C8B-B14F-4D97-AF65-F5344CB8AC3E}">
        <p14:creationId xmlns:p14="http://schemas.microsoft.com/office/powerpoint/2010/main" val="40061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8"/>
            <a:ext cx="8229600" cy="1098376"/>
          </a:xfrm>
        </p:spPr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Static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36119"/>
            <a:ext cx="777686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400" dirty="0" smtClean="0"/>
              <a:t>Example: Math</a:t>
            </a:r>
          </a:p>
          <a:p>
            <a:pPr>
              <a:spcAft>
                <a:spcPts val="600"/>
              </a:spcAft>
            </a:pPr>
            <a:endParaRPr lang="en-CA" sz="2400" dirty="0"/>
          </a:p>
          <a:p>
            <a:pPr>
              <a:spcAft>
                <a:spcPts val="600"/>
              </a:spcAft>
            </a:pPr>
            <a:r>
              <a:rPr lang="en-CA" sz="2400" dirty="0" err="1" smtClean="0">
                <a:solidFill>
                  <a:schemeClr val="tx2"/>
                </a:solidFill>
              </a:rPr>
              <a:t>Math.PI</a:t>
            </a:r>
            <a:r>
              <a:rPr lang="en-CA" sz="2400" dirty="0" smtClean="0">
                <a:solidFill>
                  <a:schemeClr val="tx2"/>
                </a:solidFill>
              </a:rPr>
              <a:t> 		// static variable PI</a:t>
            </a:r>
          </a:p>
          <a:p>
            <a:pPr>
              <a:spcAft>
                <a:spcPts val="600"/>
              </a:spcAft>
            </a:pPr>
            <a:r>
              <a:rPr lang="en-CA" sz="2400" dirty="0" err="1" smtClean="0">
                <a:solidFill>
                  <a:schemeClr val="tx2"/>
                </a:solidFill>
              </a:rPr>
              <a:t>Math.abs</a:t>
            </a:r>
            <a:r>
              <a:rPr lang="en-CA" sz="2400" dirty="0" smtClean="0">
                <a:solidFill>
                  <a:schemeClr val="tx2"/>
                </a:solidFill>
              </a:rPr>
              <a:t>(-3)		// static method abs</a:t>
            </a:r>
          </a:p>
          <a:p>
            <a:pPr>
              <a:spcAft>
                <a:spcPts val="600"/>
              </a:spcAft>
            </a:pPr>
            <a:r>
              <a:rPr lang="en-CA" sz="2400" dirty="0" err="1" smtClean="0">
                <a:solidFill>
                  <a:schemeClr val="tx2"/>
                </a:solidFill>
              </a:rPr>
              <a:t>Math.cos</a:t>
            </a:r>
            <a:r>
              <a:rPr lang="en-CA" sz="2400" dirty="0" smtClean="0">
                <a:solidFill>
                  <a:schemeClr val="tx2"/>
                </a:solidFill>
              </a:rPr>
              <a:t>(0)		// static method cos</a:t>
            </a:r>
          </a:p>
          <a:p>
            <a:pPr>
              <a:spcAft>
                <a:spcPts val="600"/>
              </a:spcAft>
            </a:pPr>
            <a:endParaRPr lang="en-CA" sz="2400" dirty="0" smtClean="0"/>
          </a:p>
          <a:p>
            <a:pPr>
              <a:spcAft>
                <a:spcPts val="600"/>
              </a:spcAft>
            </a:pPr>
            <a:r>
              <a:rPr lang="en-CA" sz="2400" dirty="0" smtClean="0"/>
              <a:t>Notice that we never had to create an object of Math (i.e. Math </a:t>
            </a:r>
            <a:r>
              <a:rPr lang="en-CA" sz="2400" dirty="0" err="1" smtClean="0"/>
              <a:t>mathObj</a:t>
            </a:r>
            <a:r>
              <a:rPr lang="en-CA" sz="2400" dirty="0" smtClean="0"/>
              <a:t> = new Math();) to use these variables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1481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8"/>
            <a:ext cx="8229600" cy="1098376"/>
          </a:xfrm>
        </p:spPr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Static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36119"/>
            <a:ext cx="77768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400" dirty="0"/>
              <a:t>This is useful for data that is independent and not derived from an individual </a:t>
            </a:r>
            <a:r>
              <a:rPr lang="en-CA" sz="2400" dirty="0" smtClean="0"/>
              <a:t>object.</a:t>
            </a:r>
          </a:p>
          <a:p>
            <a:pPr>
              <a:spcAft>
                <a:spcPts val="600"/>
              </a:spcAft>
            </a:pPr>
            <a:endParaRPr lang="en-CA" sz="2400" dirty="0"/>
          </a:p>
          <a:p>
            <a:pPr>
              <a:spcAft>
                <a:spcPts val="600"/>
              </a:spcAft>
            </a:pPr>
            <a:r>
              <a:rPr lang="en-CA" sz="2400" dirty="0" smtClean="0"/>
              <a:t>Using static variables/methods reduces the amount of memory allocated than if they were non-static</a:t>
            </a:r>
            <a:r>
              <a:rPr lang="en-CA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316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Allocating Memory to Variables</a:t>
            </a:r>
            <a:endParaRPr lang="en-CA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99592" y="3861048"/>
          <a:ext cx="6707090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1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96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19872" y="3284984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Memory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340768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We can think of the memory of the computer as a group of cells where we can store values. Each cell has a unique address that can be used to access it. Each cell, for example, might consist of 1 byte (or 8 bits).</a:t>
            </a:r>
            <a:endParaRPr lang="en-C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544522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.</a:t>
            </a:r>
          </a:p>
          <a:p>
            <a:r>
              <a:rPr lang="en-CA" dirty="0" smtClean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2040" y="3861048"/>
            <a:ext cx="129614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96136" y="3140968"/>
            <a:ext cx="720080" cy="72008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16216" y="2924944"/>
            <a:ext cx="17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accent2"/>
                </a:solidFill>
              </a:rPr>
              <a:t>Memory cell</a:t>
            </a:r>
            <a:endParaRPr lang="en-CA" sz="2400" dirty="0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95736" y="3861048"/>
            <a:ext cx="3600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91680" y="3429000"/>
            <a:ext cx="698376" cy="4103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2924944"/>
            <a:ext cx="229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accent2"/>
                </a:solidFill>
              </a:rPr>
              <a:t>Memory address</a:t>
            </a:r>
            <a:endParaRPr lang="en-CA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Allocating Memory to 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6613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For example, if </a:t>
            </a:r>
            <a:r>
              <a:rPr lang="en-CA" sz="2400" dirty="0" smtClean="0">
                <a:solidFill>
                  <a:schemeClr val="tx2"/>
                </a:solidFill>
              </a:rPr>
              <a:t>a</a:t>
            </a:r>
            <a:r>
              <a:rPr lang="en-CA" sz="2400" dirty="0" smtClean="0"/>
              <a:t> is allocated to address 100 and </a:t>
            </a:r>
            <a:r>
              <a:rPr lang="en-CA" sz="2400" dirty="0" smtClean="0">
                <a:solidFill>
                  <a:schemeClr val="tx2"/>
                </a:solidFill>
              </a:rPr>
              <a:t>b</a:t>
            </a:r>
            <a:r>
              <a:rPr lang="en-CA" sz="2400" dirty="0" smtClean="0"/>
              <a:t> is allocated to address 150, the computer’s memory will look like this:</a:t>
            </a:r>
          </a:p>
          <a:p>
            <a:pPr>
              <a:buNone/>
            </a:pPr>
            <a:endParaRPr lang="en-CA" sz="2400" dirty="0"/>
          </a:p>
        </p:txBody>
      </p:sp>
      <p:sp>
        <p:nvSpPr>
          <p:cNvPr id="4" name="Rectangle 3"/>
          <p:cNvSpPr/>
          <p:nvPr/>
        </p:nvSpPr>
        <p:spPr>
          <a:xfrm>
            <a:off x="1619672" y="2218258"/>
            <a:ext cx="576064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436096" y="2722314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483768" y="2722314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411760" y="26503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26503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150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4594522"/>
            <a:ext cx="84773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tx2"/>
                </a:solidFill>
              </a:rPr>
              <a:t>a</a:t>
            </a:r>
            <a:r>
              <a:rPr lang="en-CA" sz="2400" dirty="0" smtClean="0"/>
              <a:t> and </a:t>
            </a:r>
            <a:r>
              <a:rPr lang="en-CA" sz="2400" dirty="0" smtClean="0">
                <a:solidFill>
                  <a:schemeClr val="tx2"/>
                </a:solidFill>
              </a:rPr>
              <a:t>b</a:t>
            </a:r>
            <a:r>
              <a:rPr lang="en-CA" sz="2400" dirty="0" smtClean="0"/>
              <a:t> are assigned each a block of 4 bytes because in Java an </a:t>
            </a:r>
            <a:r>
              <a:rPr lang="en-CA" sz="2400" dirty="0" err="1" smtClean="0">
                <a:solidFill>
                  <a:schemeClr val="tx2"/>
                </a:solidFill>
              </a:rPr>
              <a:t>int</a:t>
            </a:r>
            <a:r>
              <a:rPr lang="en-CA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CA" sz="2400" dirty="0" smtClean="0"/>
              <a:t>has a size of 4 bytes. The first byte allocated to </a:t>
            </a:r>
            <a:r>
              <a:rPr lang="en-CA" sz="2400" dirty="0" smtClean="0">
                <a:solidFill>
                  <a:schemeClr val="tx2"/>
                </a:solidFill>
              </a:rPr>
              <a:t>a</a:t>
            </a:r>
            <a:r>
              <a:rPr lang="en-CA" sz="2400" dirty="0" smtClean="0"/>
              <a:t> is in address 100, </a:t>
            </a:r>
          </a:p>
          <a:p>
            <a:r>
              <a:rPr lang="en-CA" sz="2400" dirty="0" smtClean="0"/>
              <a:t>the second one in address 101, and so on.</a:t>
            </a:r>
          </a:p>
          <a:p>
            <a:r>
              <a:rPr lang="en-CA" sz="2400" dirty="0" smtClean="0"/>
              <a:t>Java keeps track of where the variables are stored in memory</a:t>
            </a:r>
          </a:p>
          <a:p>
            <a:r>
              <a:rPr lang="en-CA" sz="2400" dirty="0"/>
              <a:t>i</a:t>
            </a:r>
            <a:r>
              <a:rPr lang="en-CA" sz="2400" dirty="0" smtClean="0"/>
              <a:t>n a table called the </a:t>
            </a:r>
            <a:r>
              <a:rPr lang="en-CA" sz="2400" i="1" dirty="0" smtClean="0"/>
              <a:t>symbol table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3154362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tx2"/>
                </a:solidFill>
              </a:rPr>
              <a:t>a</a:t>
            </a:r>
            <a:endParaRPr lang="en-CA" sz="2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6376" y="329837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tx2"/>
                </a:solidFill>
              </a:rPr>
              <a:t>b</a:t>
            </a:r>
            <a:endParaRPr lang="en-CA" sz="2400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6" idx="1"/>
          </p:cNvCxnSpPr>
          <p:nvPr/>
        </p:nvCxnSpPr>
        <p:spPr>
          <a:xfrm flipV="1">
            <a:off x="943702" y="3082354"/>
            <a:ext cx="1540066" cy="30284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3"/>
          </p:cNvCxnSpPr>
          <p:nvPr/>
        </p:nvCxnSpPr>
        <p:spPr>
          <a:xfrm flipH="1" flipV="1">
            <a:off x="6876256" y="3082354"/>
            <a:ext cx="1008112" cy="432048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>
            <a:off x="3095836" y="2830326"/>
            <a:ext cx="216024" cy="1440160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Left Brace 17"/>
          <p:cNvSpPr/>
          <p:nvPr/>
        </p:nvSpPr>
        <p:spPr>
          <a:xfrm rot="16200000">
            <a:off x="6048164" y="2830326"/>
            <a:ext cx="216024" cy="1440160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2771800" y="3586410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bytes</a:t>
            </a:r>
            <a:endParaRPr lang="en-C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4128" y="3658418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bytes</a:t>
            </a:r>
            <a:endParaRPr lang="en-C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Allocating Memory to 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3229819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The computer’s memory will look like this: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259632" y="3717032"/>
            <a:ext cx="576064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076056" y="4221088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123728" y="4221088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051720" y="41490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41490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150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55679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If now the following code is executed:</a:t>
            </a:r>
          </a:p>
          <a:p>
            <a:r>
              <a:rPr lang="en-CA" sz="2400" dirty="0"/>
              <a:t>	</a:t>
            </a:r>
            <a:r>
              <a:rPr lang="en-CA" sz="2400" dirty="0" smtClean="0">
                <a:solidFill>
                  <a:schemeClr val="tx2"/>
                </a:solidFill>
              </a:rPr>
              <a:t>a = 3;</a:t>
            </a:r>
          </a:p>
          <a:p>
            <a:r>
              <a:rPr lang="en-CA" sz="2400" dirty="0">
                <a:solidFill>
                  <a:schemeClr val="tx2"/>
                </a:solidFill>
              </a:rPr>
              <a:t>	</a:t>
            </a:r>
            <a:r>
              <a:rPr lang="en-CA" sz="2400" dirty="0" smtClean="0">
                <a:solidFill>
                  <a:schemeClr val="tx2"/>
                </a:solidFill>
              </a:rPr>
              <a:t>b = 15;</a:t>
            </a:r>
            <a:endParaRPr lang="en-CA" sz="2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43651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solidFill>
                  <a:schemeClr val="tx2"/>
                </a:solidFill>
              </a:rPr>
              <a:t>3</a:t>
            </a:r>
            <a:endParaRPr lang="en-CA" sz="28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436510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solidFill>
                  <a:schemeClr val="tx2"/>
                </a:solidFill>
              </a:rPr>
              <a:t>15</a:t>
            </a:r>
            <a:endParaRPr lang="en-CA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Allocating Memory to 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836712"/>
            <a:ext cx="777686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Non-primitive variables are handled in a different manner. Consider the following Java class representing a rectangle:</a:t>
            </a:r>
          </a:p>
          <a:p>
            <a:endParaRPr lang="en-CA" sz="2400" dirty="0" smtClean="0"/>
          </a:p>
          <a:p>
            <a:r>
              <a:rPr lang="en-CA" sz="2400" dirty="0" smtClean="0">
                <a:solidFill>
                  <a:schemeClr val="tx2"/>
                </a:solidFill>
              </a:rPr>
              <a:t>public class Rectangle {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	private </a:t>
            </a:r>
            <a:r>
              <a:rPr lang="en-CA" sz="2400" dirty="0" err="1" smtClean="0">
                <a:solidFill>
                  <a:schemeClr val="tx2"/>
                </a:solidFill>
              </a:rPr>
              <a:t>int</a:t>
            </a:r>
            <a:r>
              <a:rPr lang="en-CA" sz="2400" dirty="0" smtClean="0">
                <a:solidFill>
                  <a:schemeClr val="tx2"/>
                </a:solidFill>
              </a:rPr>
              <a:t> width, height;</a:t>
            </a:r>
          </a:p>
          <a:p>
            <a:endParaRPr lang="en-CA" sz="1000" dirty="0" smtClean="0">
              <a:solidFill>
                <a:schemeClr val="tx2"/>
              </a:solidFill>
            </a:endParaRPr>
          </a:p>
          <a:p>
            <a:r>
              <a:rPr lang="en-CA" sz="2400" dirty="0" smtClean="0">
                <a:solidFill>
                  <a:schemeClr val="tx2"/>
                </a:solidFill>
              </a:rPr>
              <a:t>	public Rectangle (</a:t>
            </a:r>
            <a:r>
              <a:rPr lang="en-CA" sz="2400" dirty="0" err="1" smtClean="0">
                <a:solidFill>
                  <a:schemeClr val="tx2"/>
                </a:solidFill>
              </a:rPr>
              <a:t>int</a:t>
            </a:r>
            <a:r>
              <a:rPr lang="en-CA" sz="2400" dirty="0" smtClean="0">
                <a:solidFill>
                  <a:schemeClr val="tx2"/>
                </a:solidFill>
              </a:rPr>
              <a:t> w, </a:t>
            </a:r>
            <a:r>
              <a:rPr lang="en-CA" sz="2400" dirty="0" err="1" smtClean="0">
                <a:solidFill>
                  <a:schemeClr val="tx2"/>
                </a:solidFill>
              </a:rPr>
              <a:t>int</a:t>
            </a:r>
            <a:r>
              <a:rPr lang="en-CA" sz="2400" dirty="0" smtClean="0">
                <a:solidFill>
                  <a:schemeClr val="tx2"/>
                </a:solidFill>
              </a:rPr>
              <a:t> h) {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		width = w;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		height = h;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	}</a:t>
            </a:r>
          </a:p>
          <a:p>
            <a:endParaRPr lang="en-CA" sz="1000" dirty="0" smtClean="0">
              <a:solidFill>
                <a:schemeClr val="tx2"/>
              </a:solidFill>
            </a:endParaRPr>
          </a:p>
          <a:p>
            <a:r>
              <a:rPr lang="en-CA" sz="2400" dirty="0" smtClean="0">
                <a:solidFill>
                  <a:schemeClr val="tx2"/>
                </a:solidFill>
              </a:rPr>
              <a:t>	public </a:t>
            </a:r>
            <a:r>
              <a:rPr lang="en-CA" sz="2400" dirty="0" err="1" smtClean="0">
                <a:solidFill>
                  <a:schemeClr val="tx2"/>
                </a:solidFill>
              </a:rPr>
              <a:t>int</a:t>
            </a:r>
            <a:r>
              <a:rPr lang="en-CA" sz="2400" dirty="0" smtClean="0">
                <a:solidFill>
                  <a:schemeClr val="tx2"/>
                </a:solidFill>
              </a:rPr>
              <a:t> </a:t>
            </a:r>
            <a:r>
              <a:rPr lang="en-CA" sz="2400" dirty="0" err="1" smtClean="0">
                <a:solidFill>
                  <a:schemeClr val="tx2"/>
                </a:solidFill>
              </a:rPr>
              <a:t>getArea</a:t>
            </a:r>
            <a:r>
              <a:rPr lang="en-CA" sz="2400" dirty="0" smtClean="0">
                <a:solidFill>
                  <a:schemeClr val="tx2"/>
                </a:solidFill>
              </a:rPr>
              <a:t> () {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		return width * height;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	}</a:t>
            </a:r>
          </a:p>
          <a:p>
            <a:r>
              <a:rPr lang="en-CA" sz="24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CA" sz="1200" dirty="0"/>
              <a:t>	</a:t>
            </a:r>
            <a:endParaRPr lang="en-CA" sz="1200" dirty="0" smtClean="0"/>
          </a:p>
          <a:p>
            <a:r>
              <a:rPr lang="en-CA" sz="2400" dirty="0"/>
              <a:t>	</a:t>
            </a:r>
            <a:endParaRPr lang="en-CA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043608"/>
          </a:xfrm>
        </p:spPr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Allocating Memory to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3688" y="4365104"/>
            <a:ext cx="576064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627784" y="4869160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47971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r>
              <a:rPr lang="en-CA" dirty="0" smtClean="0"/>
              <a:t>00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052736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Consider the following Java code:</a:t>
            </a:r>
          </a:p>
          <a:p>
            <a:r>
              <a:rPr lang="en-CA" sz="1200" dirty="0"/>
              <a:t>	</a:t>
            </a:r>
            <a:endParaRPr lang="en-CA" sz="1200" dirty="0" smtClean="0"/>
          </a:p>
          <a:p>
            <a:r>
              <a:rPr lang="en-CA" sz="2400" dirty="0"/>
              <a:t>	</a:t>
            </a:r>
            <a:r>
              <a:rPr lang="en-CA" sz="2400" dirty="0" smtClean="0">
                <a:solidFill>
                  <a:schemeClr val="tx2"/>
                </a:solidFill>
              </a:rPr>
              <a:t>Rectangle r;</a:t>
            </a:r>
          </a:p>
          <a:p>
            <a:r>
              <a:rPr lang="en-CA" sz="2400" dirty="0">
                <a:solidFill>
                  <a:schemeClr val="tx2"/>
                </a:solidFill>
              </a:rPr>
              <a:t>	</a:t>
            </a:r>
            <a:r>
              <a:rPr lang="en-CA" sz="2400" dirty="0" smtClean="0">
                <a:solidFill>
                  <a:schemeClr val="tx2"/>
                </a:solidFill>
              </a:rPr>
              <a:t>r = new Rectangle (10,5);</a:t>
            </a:r>
          </a:p>
          <a:p>
            <a:endParaRPr lang="en-CA" sz="1200" dirty="0">
              <a:solidFill>
                <a:schemeClr val="tx2"/>
              </a:solidFill>
            </a:endParaRPr>
          </a:p>
          <a:p>
            <a:r>
              <a:rPr lang="en-CA" sz="2400" dirty="0" smtClean="0"/>
              <a:t>When the declaration of </a:t>
            </a:r>
            <a:r>
              <a:rPr lang="en-CA" sz="2400" dirty="0" smtClean="0">
                <a:solidFill>
                  <a:schemeClr val="tx2"/>
                </a:solidFill>
              </a:rPr>
              <a:t>r</a:t>
            </a:r>
            <a:r>
              <a:rPr lang="en-CA" sz="2400" dirty="0" smtClean="0"/>
              <a:t> is processed (statement </a:t>
            </a:r>
            <a:r>
              <a:rPr lang="en-CA" sz="2400" dirty="0" smtClean="0">
                <a:solidFill>
                  <a:schemeClr val="tx2"/>
                </a:solidFill>
              </a:rPr>
              <a:t>Rectangle r;</a:t>
            </a:r>
            <a:r>
              <a:rPr lang="en-CA" sz="2400" dirty="0" smtClean="0"/>
              <a:t>), a block of memory is allocated to </a:t>
            </a:r>
            <a:r>
              <a:rPr lang="en-CA" sz="2400" dirty="0" smtClean="0">
                <a:solidFill>
                  <a:schemeClr val="tx2"/>
                </a:solidFill>
              </a:rPr>
              <a:t>r, </a:t>
            </a:r>
            <a:r>
              <a:rPr lang="en-CA" sz="2400" dirty="0" smtClean="0"/>
              <a:t>say starting at address 400</a:t>
            </a:r>
          </a:p>
          <a:p>
            <a:r>
              <a:rPr lang="en-CA" sz="2400" dirty="0" smtClean="0"/>
              <a:t>and large enough to store a reference to an object of class </a:t>
            </a:r>
            <a:r>
              <a:rPr lang="en-CA" sz="2400" dirty="0" smtClean="0">
                <a:solidFill>
                  <a:schemeClr val="tx2"/>
                </a:solidFill>
              </a:rPr>
              <a:t>Rectangle</a:t>
            </a:r>
            <a:r>
              <a:rPr lang="en-CA" sz="2400" dirty="0" smtClean="0"/>
              <a:t>:</a:t>
            </a:r>
          </a:p>
          <a:p>
            <a:endParaRPr lang="en-CA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4941168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solidFill>
                  <a:schemeClr val="tx2"/>
                </a:solidFill>
              </a:rPr>
              <a:t>null</a:t>
            </a:r>
            <a:endParaRPr lang="en-CA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Allocating Memory to 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052736"/>
            <a:ext cx="777686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By default Java stores the value </a:t>
            </a:r>
            <a:r>
              <a:rPr lang="en-CA" sz="2400" dirty="0" smtClean="0">
                <a:solidFill>
                  <a:schemeClr val="tx2"/>
                </a:solidFill>
              </a:rPr>
              <a:t>null</a:t>
            </a:r>
            <a:r>
              <a:rPr lang="en-CA" sz="2400" dirty="0" smtClean="0"/>
              <a:t> in each non-primitive variable when it is declared. When the object is created:</a:t>
            </a:r>
          </a:p>
          <a:p>
            <a:r>
              <a:rPr lang="en-CA" sz="1200" dirty="0"/>
              <a:t>	</a:t>
            </a:r>
            <a:endParaRPr lang="en-CA" sz="2400" dirty="0" smtClean="0">
              <a:solidFill>
                <a:schemeClr val="tx2"/>
              </a:solidFill>
            </a:endParaRPr>
          </a:p>
          <a:p>
            <a:r>
              <a:rPr lang="en-CA" sz="2400" dirty="0">
                <a:solidFill>
                  <a:schemeClr val="tx2"/>
                </a:solidFill>
              </a:rPr>
              <a:t>	</a:t>
            </a:r>
            <a:r>
              <a:rPr lang="en-CA" sz="2400" dirty="0" smtClean="0">
                <a:solidFill>
                  <a:schemeClr val="tx2"/>
                </a:solidFill>
              </a:rPr>
              <a:t>r = new Rectangle (10,5);</a:t>
            </a:r>
          </a:p>
          <a:p>
            <a:endParaRPr lang="en-CA" sz="12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r>
              <a:rPr lang="en-CA" sz="2400" dirty="0" smtClean="0"/>
              <a:t>a block of free memory large enough to store the above object of the class </a:t>
            </a:r>
            <a:r>
              <a:rPr lang="en-CA" sz="2400" dirty="0" smtClean="0">
                <a:solidFill>
                  <a:schemeClr val="tx2"/>
                </a:solidFill>
              </a:rPr>
              <a:t>Rectangle</a:t>
            </a:r>
            <a:r>
              <a:rPr lang="en-CA" sz="2400" dirty="0" smtClean="0"/>
              <a:t> (large enough to store the </a:t>
            </a:r>
            <a:r>
              <a:rPr lang="en-CA" sz="2400" dirty="0" err="1" smtClean="0">
                <a:solidFill>
                  <a:schemeClr val="tx2"/>
                </a:solidFill>
              </a:rPr>
              <a:t>int</a:t>
            </a:r>
            <a:r>
              <a:rPr lang="en-CA" sz="2400" dirty="0" smtClean="0"/>
              <a:t> values for </a:t>
            </a:r>
            <a:r>
              <a:rPr lang="en-CA" sz="2400" dirty="0" smtClean="0">
                <a:solidFill>
                  <a:schemeClr val="tx2"/>
                </a:solidFill>
              </a:rPr>
              <a:t>width</a:t>
            </a:r>
            <a:r>
              <a:rPr lang="en-CA" sz="2400" dirty="0" smtClean="0"/>
              <a:t> and </a:t>
            </a:r>
            <a:r>
              <a:rPr lang="en-CA" sz="2400" dirty="0" smtClean="0">
                <a:solidFill>
                  <a:schemeClr val="tx2"/>
                </a:solidFill>
              </a:rPr>
              <a:t>heigh</a:t>
            </a:r>
            <a:r>
              <a:rPr lang="en-CA" sz="2400" dirty="0" smtClean="0"/>
              <a:t>t and the methods of the class </a:t>
            </a:r>
            <a:r>
              <a:rPr lang="en-CA" sz="2400" dirty="0" smtClean="0">
                <a:solidFill>
                  <a:schemeClr val="tx2"/>
                </a:solidFill>
              </a:rPr>
              <a:t>Rectangle</a:t>
            </a:r>
            <a:r>
              <a:rPr lang="en-CA" sz="2400" dirty="0" smtClean="0"/>
              <a:t>) is allocated to this object and the values 10 and 5 are stored in it. Let this block of memory start at address 500. </a:t>
            </a:r>
          </a:p>
          <a:p>
            <a:r>
              <a:rPr lang="en-CA" sz="2400" dirty="0" smtClean="0"/>
              <a:t>Note that the object is not stored in address 400, which was allocated to </a:t>
            </a:r>
            <a:r>
              <a:rPr lang="en-CA" sz="2400" dirty="0" smtClean="0">
                <a:solidFill>
                  <a:schemeClr val="tx2"/>
                </a:solidFill>
              </a:rPr>
              <a:t>r</a:t>
            </a:r>
            <a:r>
              <a:rPr lang="en-CA" sz="2400" dirty="0" smtClean="0"/>
              <a:t>. Instead in address 400 the computer stores the address 500 of the above object. The computer’s memory will now look like this:</a:t>
            </a:r>
          </a:p>
          <a:p>
            <a:endParaRPr lang="en-CA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Allocating Memory to 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1556792"/>
            <a:ext cx="5760640" cy="424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123728" y="2060848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051720" y="19888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r>
              <a:rPr lang="en-CA" dirty="0" smtClean="0"/>
              <a:t>00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5776" y="213285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solidFill>
                  <a:schemeClr val="tx2"/>
                </a:solidFill>
              </a:rPr>
              <a:t>500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5976" y="2924944"/>
            <a:ext cx="2376264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283968" y="28529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500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212976"/>
            <a:ext cx="1349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CA" sz="2400" dirty="0" smtClean="0">
                <a:solidFill>
                  <a:schemeClr val="tx2"/>
                </a:solidFill>
              </a:rPr>
              <a:t>10</a:t>
            </a:r>
          </a:p>
          <a:p>
            <a:pPr marL="457200" indent="-457200"/>
            <a:r>
              <a:rPr lang="en-CA" sz="2400" dirty="0" smtClean="0">
                <a:solidFill>
                  <a:schemeClr val="tx2"/>
                </a:solidFill>
              </a:rPr>
              <a:t>5</a:t>
            </a:r>
          </a:p>
          <a:p>
            <a:endParaRPr lang="en-CA" sz="2400" dirty="0" smtClean="0">
              <a:solidFill>
                <a:schemeClr val="tx2"/>
              </a:solidFill>
            </a:endParaRPr>
          </a:p>
          <a:p>
            <a:r>
              <a:rPr lang="en-CA" sz="2400" dirty="0" err="1" smtClean="0">
                <a:solidFill>
                  <a:schemeClr val="tx2"/>
                </a:solidFill>
              </a:rPr>
              <a:t>getArea</a:t>
            </a:r>
            <a:r>
              <a:rPr lang="en-CA" sz="2400" dirty="0" smtClean="0">
                <a:solidFill>
                  <a:schemeClr val="tx2"/>
                </a:solidFill>
              </a:rPr>
              <a:t>()</a:t>
            </a:r>
          </a:p>
        </p:txBody>
      </p:sp>
      <p:cxnSp>
        <p:nvCxnSpPr>
          <p:cNvPr id="14" name="Straight Connector 13"/>
          <p:cNvCxnSpPr>
            <a:endCxn id="8" idx="3"/>
          </p:cNvCxnSpPr>
          <p:nvPr/>
        </p:nvCxnSpPr>
        <p:spPr>
          <a:xfrm>
            <a:off x="4355976" y="4221088"/>
            <a:ext cx="2376264" cy="3600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32240" y="2204864"/>
            <a:ext cx="720080" cy="72008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52320" y="2060848"/>
            <a:ext cx="1406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accent2"/>
                </a:solidFill>
              </a:rPr>
              <a:t>Object  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o</a:t>
            </a:r>
            <a:r>
              <a:rPr lang="en-CA" sz="2400" dirty="0" smtClean="0">
                <a:solidFill>
                  <a:schemeClr val="accent2"/>
                </a:solidFill>
              </a:rPr>
              <a:t>f class</a:t>
            </a:r>
          </a:p>
          <a:p>
            <a:r>
              <a:rPr lang="en-CA" sz="2400" dirty="0" smtClean="0">
                <a:solidFill>
                  <a:schemeClr val="accent2"/>
                </a:solidFill>
              </a:rPr>
              <a:t>Rectangle</a:t>
            </a:r>
            <a:endParaRPr lang="en-CA" sz="240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42088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tx2"/>
                </a:solidFill>
              </a:rPr>
              <a:t>r</a:t>
            </a:r>
            <a:endParaRPr lang="en-CA" sz="2400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6" idx="1"/>
          </p:cNvCxnSpPr>
          <p:nvPr/>
        </p:nvCxnSpPr>
        <p:spPr>
          <a:xfrm flipV="1">
            <a:off x="687604" y="2420888"/>
            <a:ext cx="1436124" cy="230833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tx2"/>
                </a:solidFill>
              </a:rPr>
              <a:t>Allocating Memory to  Variables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052736"/>
            <a:ext cx="777686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400" dirty="0" smtClean="0"/>
              <a:t>Variable</a:t>
            </a:r>
            <a:r>
              <a:rPr lang="en-CA" sz="2400" dirty="0" smtClean="0">
                <a:solidFill>
                  <a:schemeClr val="tx2"/>
                </a:solidFill>
              </a:rPr>
              <a:t> r </a:t>
            </a:r>
            <a:r>
              <a:rPr lang="en-CA" sz="2400" dirty="0" smtClean="0"/>
              <a:t>is called a </a:t>
            </a:r>
            <a:r>
              <a:rPr lang="en-CA" sz="2400" i="1" dirty="0" smtClean="0"/>
              <a:t>reference variable</a:t>
            </a:r>
            <a:r>
              <a:rPr lang="en-CA" sz="2400" dirty="0" smtClean="0"/>
              <a:t>, as it does not store an object, but a reference or an address of an object. To access the content of the object referenced by </a:t>
            </a:r>
            <a:r>
              <a:rPr lang="en-CA" sz="2400" dirty="0" smtClean="0">
                <a:solidFill>
                  <a:schemeClr val="tx2"/>
                </a:solidFill>
              </a:rPr>
              <a:t>r</a:t>
            </a:r>
            <a:r>
              <a:rPr lang="en-CA" sz="2400" dirty="0" smtClean="0"/>
              <a:t> in Java we use the dereferencing operator “</a:t>
            </a:r>
            <a:r>
              <a:rPr lang="en-CA" sz="2400" dirty="0" smtClean="0">
                <a:solidFill>
                  <a:schemeClr val="tx2"/>
                </a:solidFill>
              </a:rPr>
              <a:t>.</a:t>
            </a:r>
            <a:r>
              <a:rPr lang="en-CA" sz="2400" dirty="0" smtClean="0"/>
              <a:t>”.</a:t>
            </a:r>
          </a:p>
          <a:p>
            <a:r>
              <a:rPr lang="en-CA" sz="2400" dirty="0" smtClean="0"/>
              <a:t>So, for example </a:t>
            </a:r>
            <a:r>
              <a:rPr lang="en-CA" sz="2400" dirty="0" err="1" smtClean="0">
                <a:solidFill>
                  <a:schemeClr val="tx2"/>
                </a:solidFill>
              </a:rPr>
              <a:t>r.width</a:t>
            </a:r>
            <a:r>
              <a:rPr lang="en-CA" sz="2400" dirty="0" smtClean="0"/>
              <a:t> has the value 10 and </a:t>
            </a:r>
            <a:r>
              <a:rPr lang="en-CA" sz="2400" dirty="0" err="1" smtClean="0">
                <a:solidFill>
                  <a:schemeClr val="tx2"/>
                </a:solidFill>
              </a:rPr>
              <a:t>r.height</a:t>
            </a:r>
            <a:r>
              <a:rPr lang="en-CA" sz="2400" dirty="0" smtClean="0"/>
              <a:t> has the value 5. Invoking the </a:t>
            </a:r>
            <a:r>
              <a:rPr lang="en-CA" sz="2400" smtClean="0"/>
              <a:t>method </a:t>
            </a:r>
            <a:r>
              <a:rPr lang="en-CA" sz="2400" smtClean="0">
                <a:solidFill>
                  <a:schemeClr val="tx2"/>
                </a:solidFill>
              </a:rPr>
              <a:t>r.getArea</a:t>
            </a:r>
            <a:r>
              <a:rPr lang="en-CA" sz="2400" dirty="0" smtClean="0">
                <a:solidFill>
                  <a:schemeClr val="tx2"/>
                </a:solidFill>
              </a:rPr>
              <a:t>()</a:t>
            </a:r>
            <a:r>
              <a:rPr lang="en-CA" sz="2400" dirty="0" smtClean="0"/>
              <a:t> will return the value 50.</a:t>
            </a:r>
          </a:p>
          <a:p>
            <a:endParaRPr lang="en-CA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813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Allocating Memory to Variables</vt:lpstr>
      <vt:lpstr>Allocating Memory to Variables</vt:lpstr>
      <vt:lpstr>Allocating Memory to  Variables</vt:lpstr>
      <vt:lpstr>Allocating Memory to  Variables</vt:lpstr>
      <vt:lpstr>Allocating Memory to  Variables</vt:lpstr>
      <vt:lpstr>Allocating Memory to Variables</vt:lpstr>
      <vt:lpstr>Allocating Memory to  Variables</vt:lpstr>
      <vt:lpstr>Allocating Memory to  Variables</vt:lpstr>
      <vt:lpstr>Allocating Memory to  Variables</vt:lpstr>
      <vt:lpstr>Static variables</vt:lpstr>
      <vt:lpstr>Static variables</vt:lpstr>
      <vt:lpstr>Static variables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Allocating Memory to Variables</dc:title>
  <dc:creator>User</dc:creator>
  <cp:lastModifiedBy>Bryan Sarlo</cp:lastModifiedBy>
  <cp:revision>34</cp:revision>
  <dcterms:created xsi:type="dcterms:W3CDTF">2017-01-12T02:51:38Z</dcterms:created>
  <dcterms:modified xsi:type="dcterms:W3CDTF">2020-05-13T19:05:21Z</dcterms:modified>
</cp:coreProperties>
</file>