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306" r:id="rId3"/>
    <p:sldId id="259" r:id="rId4"/>
    <p:sldId id="257" r:id="rId5"/>
    <p:sldId id="272" r:id="rId6"/>
    <p:sldId id="275" r:id="rId7"/>
    <p:sldId id="276" r:id="rId8"/>
    <p:sldId id="277" r:id="rId9"/>
    <p:sldId id="278" r:id="rId10"/>
    <p:sldId id="261" r:id="rId11"/>
    <p:sldId id="287" r:id="rId12"/>
    <p:sldId id="296" r:id="rId13"/>
    <p:sldId id="258" r:id="rId14"/>
    <p:sldId id="265" r:id="rId15"/>
    <p:sldId id="260" r:id="rId16"/>
    <p:sldId id="300" r:id="rId17"/>
    <p:sldId id="305" r:id="rId18"/>
    <p:sldId id="301" r:id="rId19"/>
    <p:sldId id="309" r:id="rId20"/>
    <p:sldId id="310" r:id="rId21"/>
    <p:sldId id="302" r:id="rId22"/>
    <p:sldId id="284" r:id="rId23"/>
    <p:sldId id="286" r:id="rId24"/>
    <p:sldId id="303" r:id="rId25"/>
    <p:sldId id="307" r:id="rId26"/>
  </p:sldIdLst>
  <p:sldSz cx="9144000" cy="6858000" type="screen4x3"/>
  <p:notesSz cx="6988175" cy="92741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32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88175" cy="92741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988175" cy="92741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59225" y="0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379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95325"/>
            <a:ext cx="4632325" cy="3473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3725"/>
            <a:ext cx="5119687" cy="417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8809038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59225" y="8809038"/>
            <a:ext cx="30241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200233D-7963-4927-8AD2-E66D8E708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2F61A4-B3F4-477F-9BC2-C569379D66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CA98EE-6FDB-4048-9899-87A083C75C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CD6E8-403E-4C87-B720-3D26D08943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C942DD-85EC-4301-8216-BDAFF87BE2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E01D8C-2A15-4051-AA94-7DFBF95789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7C4CE7CD-25B2-47A0-919A-13EC243201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4EF0AA-0977-4C9A-8984-5DBFEA951F2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680A6641-BCB3-4FBB-AD68-6E4B5609E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82E92D8-0E93-4413-976C-2AFBADA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78DA68-E679-4678-A92B-5FC4705DF65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4C5046-D187-4DE6-A4EA-8DA26AC7F9C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4C5046-D187-4DE6-A4EA-8DA26AC7F9C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5FD4A5DB-6AD2-49B2-B499-505C06392C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71A1CC-B79C-41B4-BF08-F9706D069EB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8FFB2872-49A6-4A49-B97B-33E32AD4E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1DBF586-B83C-475E-B4A5-377B57BBA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CD6E8-403E-4C87-B720-3D26D08943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6966EF13-29C6-4D20-8A01-DE3683CD4F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AE35D-2A0C-4D72-BAEB-39A7DFD0E55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6E4FF9BA-E722-4215-857C-2BF17D1F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54E9E6F-07C9-4EC4-A3EB-861A1AE66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>
            <a:extLst>
              <a:ext uri="{FF2B5EF4-FFF2-40B4-BE49-F238E27FC236}">
                <a16:creationId xmlns:a16="http://schemas.microsoft.com/office/drawing/2014/main" id="{9346239E-E57D-449A-97F0-407DFB0393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D5BA09-678C-4987-A69D-3FCE9E8619B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3A24C9E-CAC4-4251-BE8E-D249F28FA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E312AF2-7C49-46A5-997D-373053845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A415E112-1C3B-4CF4-8F9C-0A0399326A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9B1A59-BE48-47DF-B42A-C6159C4EF25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889A7A3D-EB8C-4076-8ACF-9ED6133F3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B440820-5678-4C76-84A9-1C1649392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>
            <a:extLst>
              <a:ext uri="{FF2B5EF4-FFF2-40B4-BE49-F238E27FC236}">
                <a16:creationId xmlns:a16="http://schemas.microsoft.com/office/drawing/2014/main" id="{9CB5002E-8248-4AE0-8EAC-14CDA2AE74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0FB663-A0E8-4AC0-B900-7FEE03FF9DB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70485A84-D636-4F0F-A6F7-A8E1E4283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F10753BA-BB37-4DA7-AD30-A051E8F79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69C2-C4A6-4920-864A-826A800574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5FF9-CB55-47A9-B341-3221F08F27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3A99-3FA1-4DDF-BC04-2EDED70D5F7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6EBA-1575-4D74-841C-7A14DEE45E8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273E-484F-48AB-A987-D8C1A69979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BEB30-EFE0-41DB-AA9F-52BF45F073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859F1-B351-47F8-AFE2-C4E341E440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86AE7-CD96-4134-8B57-C9D06D9D3E8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A70C8-267C-47D6-9857-B854E888396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7701-86D3-4933-AABF-815B46DE49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26C2-4DEC-4A5C-8EB8-820ED538EF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FFFB77D-FBBE-4A8B-888F-4664D4B287C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Arial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Arial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33400" y="1905000"/>
            <a:ext cx="79248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ts val="13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Exceptions in 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04248" y="6245225"/>
            <a:ext cx="1882552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106111-91D1-46DB-8BD8-D6BCE79A476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333399"/>
                </a:solidFill>
              </a:rPr>
              <a:t>Java Exceptions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299450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In Java, an exception is an </a:t>
            </a:r>
            <a:r>
              <a:rPr lang="en-US" sz="2800" b="1" i="1" dirty="0">
                <a:solidFill>
                  <a:srgbClr val="FF0000"/>
                </a:solidFill>
              </a:rPr>
              <a:t>object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There are Java predefined </a:t>
            </a:r>
            <a:r>
              <a:rPr lang="en-US" sz="2800" b="1" i="1" dirty="0">
                <a:solidFill>
                  <a:srgbClr val="333399"/>
                </a:solidFill>
              </a:rPr>
              <a:t>exception classes, </a:t>
            </a:r>
            <a:r>
              <a:rPr lang="en-US" sz="2800" dirty="0">
                <a:solidFill>
                  <a:schemeClr val="tx1"/>
                </a:solidFill>
              </a:rPr>
              <a:t>like</a:t>
            </a: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ArithmeticException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IndexOutOfBoundsException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IOException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NullPointerException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marL="339725" indent="-339725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739775" lvl="1" indent="-28257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94687" cy="533400"/>
          </a:xfrm>
        </p:spPr>
        <p:txBody>
          <a:bodyPr/>
          <a:lstStyle/>
          <a:p>
            <a:r>
              <a:rPr lang="en-US" sz="3200">
                <a:solidFill>
                  <a:schemeClr val="accent2"/>
                </a:solidFill>
              </a:rPr>
              <a:t>Some Java Error and Exception Classes</a:t>
            </a:r>
          </a:p>
        </p:txBody>
      </p:sp>
      <p:pic>
        <p:nvPicPr>
          <p:cNvPr id="9220" name="Picture 3" descr="lewis02fig07"/>
          <p:cNvPicPr preferRelativeResize="0">
            <a:picLocks noGrp="1"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48718" y="875842"/>
            <a:ext cx="4333875" cy="5334000"/>
          </a:xfr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804248" y="6245225"/>
            <a:ext cx="1882552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106111-91D1-46DB-8BD8-D6BCE79A476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CA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BAA75C-47D5-45A3-8C15-A2351B9D8E33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333399"/>
                </a:solidFill>
              </a:rPr>
              <a:t>Runtime Errors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99592" y="1619334"/>
            <a:ext cx="7543800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Java differentiates between </a:t>
            </a:r>
            <a:r>
              <a:rPr lang="en-US" sz="2800" b="1" i="1" dirty="0">
                <a:solidFill>
                  <a:srgbClr val="FF0000"/>
                </a:solidFill>
              </a:rPr>
              <a:t>runtime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errors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b="1" i="1" dirty="0">
                <a:solidFill>
                  <a:srgbClr val="FF0000"/>
                </a:solidFill>
              </a:rPr>
              <a:t>exceptions</a:t>
            </a:r>
          </a:p>
          <a:p>
            <a:pPr marL="739775" lvl="1" indent="-282575">
              <a:spcBef>
                <a:spcPts val="8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Errors are unrecoverable situations, so the program must be terminated</a:t>
            </a:r>
          </a:p>
          <a:p>
            <a:pPr lvl="2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Example: running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55EEF2-39C7-4366-97C1-9545E8A96030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4213" y="993775"/>
            <a:ext cx="8154987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900"/>
              </a:spcBef>
              <a:buClr>
                <a:srgbClr val="FF0000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Exception</a:t>
            </a:r>
            <a:r>
              <a:rPr lang="en-US" sz="2400" dirty="0">
                <a:solidFill>
                  <a:srgbClr val="000000"/>
                </a:solidFill>
              </a:rPr>
              <a:t>: an abnormal or erroneous situation at </a:t>
            </a:r>
          </a:p>
          <a:p>
            <a:pPr marL="339725" indent="-339725">
              <a:spcBef>
                <a:spcPts val="0"/>
              </a:spcBef>
              <a:buClr>
                <a:srgbClr val="FF0000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runtime</a:t>
            </a:r>
          </a:p>
          <a:p>
            <a:pPr marL="339725" indent="-339725">
              <a:spcBef>
                <a:spcPts val="9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 Examples: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Division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by zero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index out of bounds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Null pointer exception</a:t>
            </a:r>
          </a:p>
          <a:p>
            <a:pPr lvl="2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4213" y="3982243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9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Exceptions can be thrown by the </a:t>
            </a:r>
            <a:r>
              <a:rPr lang="en-US" sz="2400" dirty="0">
                <a:solidFill>
                  <a:schemeClr val="accent2"/>
                </a:solidFill>
              </a:rPr>
              <a:t>program</a:t>
            </a:r>
            <a:r>
              <a:rPr lang="en-US" sz="2400" dirty="0">
                <a:solidFill>
                  <a:srgbClr val="000000"/>
                </a:solidFill>
              </a:rPr>
              <a:t> or by</a:t>
            </a: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333399"/>
                </a:solidFill>
              </a:rPr>
              <a:t>Java </a:t>
            </a:r>
            <a:r>
              <a:rPr lang="en-US" sz="2400" dirty="0">
                <a:solidFill>
                  <a:srgbClr val="333399"/>
                </a:solidFill>
              </a:rPr>
              <a:t>virtual machine</a:t>
            </a:r>
            <a:r>
              <a:rPr lang="en-US" sz="2400" dirty="0">
                <a:solidFill>
                  <a:schemeClr val="tx1"/>
                </a:solidFill>
              </a:rPr>
              <a:t>, for example for this statement</a:t>
            </a: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size / 0;</a:t>
            </a:r>
          </a:p>
          <a:p>
            <a:pPr marL="339725" indent="-339725">
              <a:spcBef>
                <a:spcPts val="9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9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virtual machine will throw an 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B3409DF-1013-4918-A08D-C6BC46A826F7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4000" dirty="0">
                <a:solidFill>
                  <a:srgbClr val="333399"/>
                </a:solidFill>
              </a:rPr>
              <a:t>Declaring Exception Classes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616075"/>
            <a:ext cx="8458200" cy="33971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</a:rPr>
              <a:t>EmptyStackException</a:t>
            </a:r>
            <a:r>
              <a:rPr lang="en-CA" sz="2400" dirty="0">
                <a:solidFill>
                  <a:srgbClr val="000000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</a:rPr>
              <a:t>extends</a:t>
            </a:r>
            <a:br>
              <a:rPr lang="en-CA" sz="2400" dirty="0">
                <a:solidFill>
                  <a:srgbClr val="FF0000"/>
                </a:solidFill>
              </a:rPr>
            </a:br>
            <a:r>
              <a:rPr lang="en-CA" sz="2400" dirty="0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en-CA" sz="2400" dirty="0" err="1">
                <a:solidFill>
                  <a:srgbClr val="FF0000"/>
                </a:solidFill>
              </a:rPr>
              <a:t>RuntimeException</a:t>
            </a:r>
            <a:r>
              <a:rPr lang="en-CA" sz="2400" dirty="0">
                <a:solidFill>
                  <a:srgbClr val="FF0000"/>
                </a:solidFill>
              </a:rPr>
              <a:t> </a:t>
            </a:r>
            <a:r>
              <a:rPr lang="en-CA" sz="2400" dirty="0">
                <a:solidFill>
                  <a:srgbClr val="000000"/>
                </a:solidFill>
              </a:rPr>
              <a:t>{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CA" sz="2000" dirty="0">
              <a:solidFill>
                <a:srgbClr val="000000"/>
              </a:solidFill>
            </a:endParaRP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000" dirty="0">
                <a:solidFill>
                  <a:srgbClr val="000000"/>
                </a:solidFill>
              </a:rPr>
              <a:t>  	</a:t>
            </a:r>
            <a:r>
              <a:rPr lang="en-CA" sz="2400" dirty="0">
                <a:solidFill>
                  <a:srgbClr val="000000"/>
                </a:solidFill>
              </a:rPr>
              <a:t>public </a:t>
            </a:r>
            <a:r>
              <a:rPr lang="en-CA" sz="2400" dirty="0" err="1">
                <a:solidFill>
                  <a:srgbClr val="000000"/>
                </a:solidFill>
              </a:rPr>
              <a:t>EmptyStackException</a:t>
            </a:r>
            <a:r>
              <a:rPr lang="en-CA" sz="2400" dirty="0">
                <a:solidFill>
                  <a:srgbClr val="000000"/>
                </a:solidFill>
              </a:rPr>
              <a:t> (String </a:t>
            </a:r>
            <a:r>
              <a:rPr lang="en-CA" sz="2400" dirty="0" err="1" smtClean="0">
                <a:solidFill>
                  <a:srgbClr val="000000"/>
                </a:solidFill>
              </a:rPr>
              <a:t>msg</a:t>
            </a:r>
            <a:r>
              <a:rPr lang="en-CA" sz="2400" dirty="0">
                <a:solidFill>
                  <a:srgbClr val="000000"/>
                </a:solidFill>
              </a:rPr>
              <a:t>) {</a:t>
            </a: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      	super (</a:t>
            </a:r>
            <a:r>
              <a:rPr lang="en-CA" sz="2400" dirty="0" err="1" smtClean="0">
                <a:solidFill>
                  <a:srgbClr val="000000"/>
                </a:solidFill>
              </a:rPr>
              <a:t>msg</a:t>
            </a:r>
            <a:r>
              <a:rPr lang="en-CA" sz="2400" dirty="0">
                <a:solidFill>
                  <a:srgbClr val="000000"/>
                </a:solidFill>
              </a:rPr>
              <a:t>);</a:t>
            </a: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  	}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333399"/>
                </a:solidFill>
              </a:rPr>
              <a:t>Checked and Unchecked Exceptions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Checked exceptions are checked by the compiler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Unchecked exceptions are not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7544" y="0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Checked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import java.io.*;</a:t>
            </a:r>
          </a:p>
          <a:p>
            <a:endParaRPr lang="en-CA" sz="10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try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 file = new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 smtClean="0">
                <a:solidFill>
                  <a:srgbClr val="C00000"/>
                </a:solidFill>
              </a:rPr>
              <a:t>("test.txt");</a:t>
            </a:r>
            <a:endParaRPr lang="en-CA" sz="2400" dirty="0">
              <a:solidFill>
                <a:srgbClr val="C00000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CA" sz="2400" dirty="0" err="1">
                <a:solidFill>
                  <a:schemeClr val="tx1"/>
                </a:solidFill>
              </a:rPr>
              <a:t>fileInput</a:t>
            </a:r>
            <a:r>
              <a:rPr lang="en-CA" sz="2400" dirty="0">
                <a:solidFill>
                  <a:schemeClr val="tx1"/>
                </a:solidFill>
              </a:rPr>
              <a:t> = new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(file);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System.out.println</a:t>
            </a:r>
            <a:r>
              <a:rPr lang="en-CA" sz="2400" dirty="0">
                <a:solidFill>
                  <a:schemeClr val="tx1"/>
                </a:solidFill>
              </a:rPr>
              <a:t>(</a:t>
            </a:r>
            <a:r>
              <a:rPr lang="en-CA" sz="2400" dirty="0" err="1">
                <a:solidFill>
                  <a:schemeClr val="tx1"/>
                </a:solidFill>
              </a:rPr>
              <a:t>fileInput.readLine</a:t>
            </a:r>
            <a:r>
              <a:rPr lang="en-CA" sz="2400" dirty="0">
                <a:solidFill>
                  <a:schemeClr val="tx1"/>
                </a:solidFill>
              </a:rPr>
              <a:t>());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fileInput.close</a:t>
            </a:r>
            <a:r>
              <a:rPr lang="en-CA" sz="2400" dirty="0">
                <a:solidFill>
                  <a:schemeClr val="tx1"/>
                </a:solidFill>
              </a:rPr>
              <a:t>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	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catch (</a:t>
            </a:r>
            <a:r>
              <a:rPr lang="en-CA" sz="2400" dirty="0" err="1">
                <a:solidFill>
                  <a:schemeClr val="tx1"/>
                </a:solidFill>
              </a:rPr>
              <a:t>FileNotFoundException</a:t>
            </a:r>
            <a:r>
              <a:rPr lang="en-CA" sz="2400" dirty="0">
                <a:solidFill>
                  <a:schemeClr val="tx1"/>
                </a:solidFill>
              </a:rPr>
              <a:t> e) { ...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catch (</a:t>
            </a:r>
            <a:r>
              <a:rPr lang="en-CA" sz="2400" dirty="0" err="1">
                <a:solidFill>
                  <a:schemeClr val="tx1"/>
                </a:solidFill>
              </a:rPr>
              <a:t>IOException</a:t>
            </a:r>
            <a:r>
              <a:rPr lang="en-CA" sz="2400" dirty="0">
                <a:solidFill>
                  <a:schemeClr val="tx1"/>
                </a:solidFill>
              </a:rPr>
              <a:t> e) { ...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7544" y="0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Checked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836712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import java.io.*;</a:t>
            </a:r>
          </a:p>
          <a:p>
            <a:endParaRPr lang="en-CA" sz="10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 file = new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 smtClean="0">
                <a:solidFill>
                  <a:srgbClr val="C00000"/>
                </a:solidFill>
              </a:rPr>
              <a:t>("test.txt");</a:t>
            </a:r>
            <a:endParaRPr lang="en-CA" sz="2400" dirty="0">
              <a:solidFill>
                <a:srgbClr val="C00000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CA" sz="2400" dirty="0" err="1">
                <a:solidFill>
                  <a:schemeClr val="tx1"/>
                </a:solidFill>
              </a:rPr>
              <a:t>fileInput</a:t>
            </a:r>
            <a:r>
              <a:rPr lang="en-CA" sz="2400" dirty="0">
                <a:solidFill>
                  <a:schemeClr val="tx1"/>
                </a:solidFill>
              </a:rPr>
              <a:t> = new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(file);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System.out.println</a:t>
            </a:r>
            <a:r>
              <a:rPr lang="en-CA" sz="2400" dirty="0">
                <a:solidFill>
                  <a:schemeClr val="tx1"/>
                </a:solidFill>
              </a:rPr>
              <a:t>(</a:t>
            </a:r>
            <a:r>
              <a:rPr lang="en-CA" sz="2400" dirty="0" err="1">
                <a:solidFill>
                  <a:schemeClr val="tx1"/>
                </a:solidFill>
              </a:rPr>
              <a:t>fileInput.readLine</a:t>
            </a:r>
            <a:r>
              <a:rPr lang="en-CA" sz="2400" dirty="0">
                <a:solidFill>
                  <a:schemeClr val="tx1"/>
                </a:solidFill>
              </a:rPr>
              <a:t>());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fileInput.close</a:t>
            </a:r>
            <a:r>
              <a:rPr lang="en-CA" sz="2400" dirty="0">
                <a:solidFill>
                  <a:schemeClr val="tx1"/>
                </a:solidFill>
              </a:rPr>
              <a:t>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compiler gives the error:</a:t>
            </a:r>
          </a:p>
          <a:p>
            <a:r>
              <a:rPr lang="en-CA" sz="2000" dirty="0">
                <a:solidFill>
                  <a:schemeClr val="tx1"/>
                </a:solidFill>
              </a:rPr>
              <a:t>Main.java:5: error: unreported exception </a:t>
            </a:r>
            <a:r>
              <a:rPr lang="en-CA" sz="2000" dirty="0" err="1">
                <a:solidFill>
                  <a:schemeClr val="tx1"/>
                </a:solidFill>
              </a:rPr>
              <a:t>FileNotFoundException</a:t>
            </a:r>
            <a:r>
              <a:rPr lang="en-CA" sz="2000" dirty="0">
                <a:solidFill>
                  <a:schemeClr val="tx1"/>
                </a:solidFill>
              </a:rPr>
              <a:t>; must be caught or declared to be thrown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                     </a:t>
            </a:r>
            <a:r>
              <a:rPr lang="en-CA" sz="2000" dirty="0" err="1">
                <a:solidFill>
                  <a:schemeClr val="tx1"/>
                </a:solidFill>
              </a:rPr>
              <a:t>FileReader</a:t>
            </a:r>
            <a:r>
              <a:rPr lang="en-CA" sz="2000" dirty="0">
                <a:solidFill>
                  <a:schemeClr val="tx1"/>
                </a:solidFill>
              </a:rPr>
              <a:t> file = new </a:t>
            </a:r>
            <a:r>
              <a:rPr lang="en-CA" sz="2000" dirty="0" err="1">
                <a:solidFill>
                  <a:schemeClr val="tx1"/>
                </a:solidFill>
              </a:rPr>
              <a:t>FileReader</a:t>
            </a:r>
            <a:r>
              <a:rPr lang="en-CA" sz="2000" dirty="0" smtClean="0">
                <a:solidFill>
                  <a:schemeClr val="tx1"/>
                </a:solidFill>
              </a:rPr>
              <a:t>("test.txt");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9552" y="372267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</a:t>
            </a:r>
            <a:r>
              <a:rPr lang="en-US" dirty="0" err="1">
                <a:solidFill>
                  <a:srgbClr val="333399"/>
                </a:solidFill>
              </a:rPr>
              <a:t>UnChecked</a:t>
            </a:r>
            <a:r>
              <a:rPr lang="en-US" dirty="0">
                <a:solidFill>
                  <a:srgbClr val="333399"/>
                </a:solidFill>
              </a:rPr>
              <a:t>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1593313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int</a:t>
            </a:r>
            <a:r>
              <a:rPr lang="en-CA" sz="2400" dirty="0">
                <a:solidFill>
                  <a:schemeClr val="tx1"/>
                </a:solidFill>
              </a:rPr>
              <a:t> x = 10;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</a:t>
            </a:r>
            <a:r>
              <a:rPr lang="en-CA" sz="2400" dirty="0" err="1">
                <a:solidFill>
                  <a:schemeClr val="tx1"/>
                </a:solidFill>
              </a:rPr>
              <a:t>int</a:t>
            </a:r>
            <a:r>
              <a:rPr lang="en-CA" sz="2400" dirty="0">
                <a:solidFill>
                  <a:schemeClr val="tx1"/>
                </a:solidFill>
              </a:rPr>
              <a:t> y = 0;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</a:t>
            </a:r>
            <a:r>
              <a:rPr lang="en-CA" sz="2400" dirty="0" err="1">
                <a:solidFill>
                  <a:srgbClr val="C00000"/>
                </a:solidFill>
              </a:rPr>
              <a:t>int</a:t>
            </a:r>
            <a:r>
              <a:rPr lang="en-CA" sz="2400" dirty="0">
                <a:solidFill>
                  <a:srgbClr val="C00000"/>
                </a:solidFill>
              </a:rPr>
              <a:t> z = x </a:t>
            </a:r>
            <a:r>
              <a:rPr lang="en-CA" sz="2400" dirty="0" smtClean="0">
                <a:solidFill>
                  <a:srgbClr val="C00000"/>
                </a:solidFill>
              </a:rPr>
              <a:t>/ y</a:t>
            </a:r>
            <a:r>
              <a:rPr lang="en-CA" sz="2400" dirty="0">
                <a:solidFill>
                  <a:srgbClr val="C00000"/>
                </a:solidFill>
              </a:rPr>
              <a:t>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endParaRPr lang="en-CA" sz="24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compiler does not give an error even though we are </a:t>
            </a: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dividing by zero.</a:t>
            </a:r>
          </a:p>
          <a:p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 smtClean="0">
                <a:solidFill>
                  <a:srgbClr val="000080"/>
                </a:solidFill>
              </a:rPr>
              <a:t>How do Exceptions Affect</a:t>
            </a:r>
            <a:br>
              <a:rPr lang="en-CA" sz="3600" dirty="0" smtClean="0">
                <a:solidFill>
                  <a:srgbClr val="000080"/>
                </a:solidFill>
              </a:rPr>
            </a:br>
            <a:r>
              <a:rPr lang="en-CA" sz="3600" dirty="0" smtClean="0">
                <a:solidFill>
                  <a:srgbClr val="000080"/>
                </a:solidFill>
              </a:rPr>
              <a:t>the Program Execution?</a:t>
            </a:r>
            <a:endParaRPr lang="en-CA" sz="3600" dirty="0">
              <a:solidFill>
                <a:srgbClr val="000080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If </a:t>
            </a:r>
            <a:r>
              <a:rPr lang="en-CA" sz="2800" dirty="0">
                <a:solidFill>
                  <a:srgbClr val="000000"/>
                </a:solidFill>
              </a:rPr>
              <a:t>the offending line </a:t>
            </a:r>
            <a:r>
              <a:rPr lang="en-CA" sz="2800" dirty="0" smtClean="0">
                <a:solidFill>
                  <a:srgbClr val="000000"/>
                </a:solidFill>
              </a:rPr>
              <a:t>is within a try-statement:</a:t>
            </a:r>
          </a:p>
          <a:p>
            <a:pPr marL="1200150" lvl="1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Lines of code after this line, within the try area, will not execute</a:t>
            </a:r>
          </a:p>
          <a:p>
            <a:pPr marL="1200150" lvl="1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Line of code below the entire try-catch structure will only execute if the exception is caught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56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805FF7A4-5A4A-430D-BF79-4587D469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902820-A778-4571-B77C-B195D35F74AF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93BFB283-A1F3-486D-B14C-543587D5C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5958006B-8B7E-4D01-8FDA-AC4F055B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95400"/>
            <a:ext cx="8154987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b="1" i="1" dirty="0">
                <a:solidFill>
                  <a:srgbClr val="FF0000"/>
                </a:solidFill>
              </a:rPr>
              <a:t>Exception</a:t>
            </a:r>
            <a:r>
              <a:rPr lang="en-US" altLang="en-US" sz="2800" dirty="0">
                <a:solidFill>
                  <a:srgbClr val="000000"/>
                </a:solidFill>
              </a:rPr>
              <a:t>: an abnormal or erroneous situation at runtime</a:t>
            </a:r>
          </a:p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Examples:</a:t>
            </a: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Array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index out of bounds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Division by zero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Illegal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input number format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Following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a null reference</a:t>
            </a:r>
          </a:p>
          <a:p>
            <a:pPr lvl="2" eaLnBrk="1" hangingPunct="1"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 smtClean="0">
                <a:solidFill>
                  <a:srgbClr val="000080"/>
                </a:solidFill>
              </a:rPr>
              <a:t>How do Exceptions Affect</a:t>
            </a:r>
            <a:br>
              <a:rPr lang="en-CA" sz="3600" dirty="0" smtClean="0">
                <a:solidFill>
                  <a:srgbClr val="000080"/>
                </a:solidFill>
              </a:rPr>
            </a:br>
            <a:r>
              <a:rPr lang="en-CA" sz="3600" dirty="0" smtClean="0">
                <a:solidFill>
                  <a:srgbClr val="000080"/>
                </a:solidFill>
              </a:rPr>
              <a:t>the Program Execution?</a:t>
            </a:r>
            <a:endParaRPr lang="en-CA" sz="3600" dirty="0">
              <a:solidFill>
                <a:srgbClr val="000080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If the offending line is not within a try-statement:</a:t>
            </a:r>
          </a:p>
          <a:p>
            <a:pPr marL="1200150" lvl="1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Lines of code after this line will not execute</a:t>
            </a:r>
          </a:p>
          <a:p>
            <a:pPr marL="1200150" lvl="1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 smtClean="0">
                <a:solidFill>
                  <a:srgbClr val="000000"/>
                </a:solidFill>
              </a:rPr>
              <a:t>An exception can only be caught once. It cannot be caught and then propagate to be re-caught.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1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>
                <a:solidFill>
                  <a:srgbClr val="000080"/>
                </a:solidFill>
              </a:rPr>
              <a:t>A Try-Catch Example with Multiple Catch Statements and a </a:t>
            </a:r>
            <a:r>
              <a:rPr lang="en-CA" sz="3600" i="1" dirty="0">
                <a:solidFill>
                  <a:srgbClr val="000080"/>
                </a:solidFill>
              </a:rPr>
              <a:t>finally</a:t>
            </a:r>
            <a:r>
              <a:rPr lang="en-CA" sz="3600" dirty="0">
                <a:solidFill>
                  <a:srgbClr val="000080"/>
                </a:solidFill>
              </a:rPr>
              <a:t> Block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try-catch-finally syntax: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try {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		code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catch(exception1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catch(exception2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catch(exception3|exception4 e){statements}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>
                <a:solidFill>
                  <a:srgbClr val="000000"/>
                </a:solidFill>
              </a:rPr>
              <a:t>finally </a:t>
            </a:r>
            <a:r>
              <a:rPr lang="en-CA" sz="2800" dirty="0">
                <a:solidFill>
                  <a:srgbClr val="000000"/>
                </a:solidFill>
              </a:rPr>
              <a:t>{statements}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4400">
                <a:solidFill>
                  <a:srgbClr val="000080"/>
                </a:solidFill>
              </a:rPr>
              <a:t>Finally Block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88539" y="1222375"/>
            <a:ext cx="8353425" cy="5168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finally block </a:t>
            </a:r>
            <a:r>
              <a:rPr lang="en-CA" sz="2800" dirty="0">
                <a:solidFill>
                  <a:schemeClr val="accent2"/>
                </a:solidFill>
              </a:rPr>
              <a:t>always</a:t>
            </a:r>
            <a:r>
              <a:rPr lang="en-CA" sz="2800" dirty="0">
                <a:solidFill>
                  <a:srgbClr val="000000"/>
                </a:solidFill>
              </a:rPr>
              <a:t> executes when the try block exits, whether an exception was thrown or not (even if the exception was not caught by any of the catch statements!)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finally block is executed even if there is a return statement inside the try or catch blocks or if a new exception is thrown.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1C6C274-1035-4E80-8A94-EA8AD8A08651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836712"/>
            <a:ext cx="8820150" cy="5768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</a:rPr>
              <a:t> out;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try {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out = 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FileWriter</a:t>
            </a:r>
            <a:r>
              <a:rPr lang="en-US" altLang="en-US" sz="2400" dirty="0" smtClean="0">
                <a:solidFill>
                  <a:schemeClr val="tx1"/>
                </a:solidFill>
                <a:cs typeface="DejaVu Sans" charset="0"/>
              </a:rPr>
              <a:t>("OutFile.txt"));</a:t>
            </a:r>
            <a:endParaRPr lang="en-US" altLang="en-US" sz="2400" dirty="0">
              <a:solidFill>
                <a:schemeClr val="tx1"/>
              </a:solidFill>
              <a:cs typeface="DejaVu Sans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out.println</a:t>
            </a:r>
            <a:r>
              <a:rPr lang="en-US" altLang="en-US" sz="2400" dirty="0" smtClean="0">
                <a:solidFill>
                  <a:schemeClr val="tx1"/>
                </a:solidFill>
                <a:cs typeface="DejaVu Sans" charset="0"/>
              </a:rPr>
              <a:t>("Data");</a:t>
            </a:r>
            <a:endParaRPr lang="en-US" altLang="en-US" sz="2400" dirty="0">
              <a:solidFill>
                <a:schemeClr val="tx1"/>
              </a:solidFill>
              <a:cs typeface="DejaVu Sans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x = 5 / 0;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}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</a:rPr>
              <a:t>FileNotFoundException</a:t>
            </a:r>
            <a:r>
              <a:rPr lang="en-US" altLang="en-US" sz="2400" dirty="0">
                <a:solidFill>
                  <a:schemeClr val="tx1"/>
                </a:solidFill>
              </a:rPr>
              <a:t> e) {…}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IOException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e) {…}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if (out != null)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The exception caused by dividing 5 by 0 will not be caught, so the statement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 will not be executed, so the file will not be closed, and the data will not be stored in it.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5375D-BF30-41F0-807E-187135E79DF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132E0-25C3-4256-9B3B-A9145D871387}"/>
              </a:ext>
            </a:extLst>
          </p:cNvPr>
          <p:cNvSpPr txBox="1"/>
          <p:nvPr/>
        </p:nvSpPr>
        <p:spPr>
          <a:xfrm>
            <a:off x="2555776" y="24861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No </a:t>
            </a:r>
            <a:r>
              <a:rPr lang="en-CA" i="1" dirty="0">
                <a:solidFill>
                  <a:schemeClr val="accent2"/>
                </a:solidFill>
              </a:rPr>
              <a:t>finally</a:t>
            </a:r>
            <a:r>
              <a:rPr lang="en-CA" dirty="0">
                <a:solidFill>
                  <a:schemeClr val="accent2"/>
                </a:solidFill>
              </a:rPr>
              <a:t>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952500"/>
            <a:ext cx="8820150" cy="5768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</a:rPr>
              <a:t> out = null;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try {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out = 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FileWriter</a:t>
            </a:r>
            <a:r>
              <a:rPr lang="en-US" altLang="en-US" sz="2400" dirty="0" smtClean="0">
                <a:solidFill>
                  <a:schemeClr val="tx1"/>
                </a:solidFill>
                <a:cs typeface="DejaVu Sans" charset="0"/>
              </a:rPr>
              <a:t>("OutFile.txt"));</a:t>
            </a:r>
            <a:endParaRPr lang="en-US" altLang="en-US" sz="2400" dirty="0">
              <a:solidFill>
                <a:schemeClr val="tx1"/>
              </a:solidFill>
              <a:cs typeface="DejaVu Sans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out.println</a:t>
            </a:r>
            <a:r>
              <a:rPr lang="en-US" altLang="en-US" sz="2400" dirty="0" smtClean="0">
                <a:solidFill>
                  <a:schemeClr val="tx1"/>
                </a:solidFill>
                <a:cs typeface="DejaVu Sans" charset="0"/>
              </a:rPr>
              <a:t>("Data");</a:t>
            </a:r>
            <a:endParaRPr lang="en-US" altLang="en-US" sz="2400" dirty="0">
              <a:solidFill>
                <a:schemeClr val="tx1"/>
              </a:solidFill>
              <a:cs typeface="DejaVu Sans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x = 5 / 0;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}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</a:rPr>
              <a:t>FileNotFoundException</a:t>
            </a:r>
            <a:r>
              <a:rPr lang="en-US" altLang="en-US" sz="2400" dirty="0">
                <a:solidFill>
                  <a:schemeClr val="tx1"/>
                </a:solidFill>
              </a:rPr>
              <a:t> e) {…}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IOException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e) {…}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finally  {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 if (out != null)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accent2"/>
                </a:solidFill>
              </a:rPr>
              <a:t>The file will be closed.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5375D-BF30-41F0-807E-187135E79DF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209F4-8A3D-4AC1-AC86-10DFE694AD42}"/>
              </a:ext>
            </a:extLst>
          </p:cNvPr>
          <p:cNvSpPr txBox="1"/>
          <p:nvPr/>
        </p:nvSpPr>
        <p:spPr>
          <a:xfrm>
            <a:off x="2123728" y="367725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Code with </a:t>
            </a:r>
            <a:r>
              <a:rPr lang="en-CA" i="1" dirty="0">
                <a:solidFill>
                  <a:schemeClr val="accent2"/>
                </a:solidFill>
              </a:rPr>
              <a:t>finally</a:t>
            </a:r>
            <a:r>
              <a:rPr lang="en-CA" dirty="0">
                <a:solidFill>
                  <a:schemeClr val="accent2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9734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7B2D6-3512-47FC-8B25-F30210F6C2FD}"/>
              </a:ext>
            </a:extLst>
          </p:cNvPr>
          <p:cNvSpPr txBox="1"/>
          <p:nvPr/>
        </p:nvSpPr>
        <p:spPr>
          <a:xfrm>
            <a:off x="0" y="368595"/>
            <a:ext cx="786625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public class </a:t>
            </a:r>
            <a:r>
              <a:rPr lang="en-CA" sz="1800" dirty="0" err="1">
                <a:solidFill>
                  <a:schemeClr val="tx1"/>
                </a:solidFill>
              </a:rPr>
              <a:t>ExceptionExample</a:t>
            </a:r>
            <a:r>
              <a:rPr lang="en-CA" sz="18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    	private static int x = 1;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private static String s = </a:t>
            </a:r>
            <a:r>
              <a:rPr lang="en-CA" sz="1800" dirty="0" smtClean="0">
                <a:solidFill>
                  <a:schemeClr val="tx1"/>
                </a:solidFill>
              </a:rPr>
              <a:t>"";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    	public static void main(String[] </a:t>
            </a:r>
            <a:r>
              <a:rPr lang="en-CA" sz="1800" dirty="0" err="1">
                <a:solidFill>
                  <a:schemeClr val="tx1"/>
                </a:solidFill>
              </a:rPr>
              <a:t>args</a:t>
            </a:r>
            <a:r>
              <a:rPr lang="en-CA" sz="1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try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method1(2);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method1(1);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x = x + 3;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catch (Exception1 e) {x = 0;}</a:t>
            </a:r>
          </a:p>
          <a:p>
            <a:pPr>
              <a:lnSpc>
                <a:spcPts val="2000"/>
              </a:lnSpc>
            </a:pPr>
            <a:r>
              <a:rPr lang="en-CA" sz="2000" dirty="0">
                <a:solidFill>
                  <a:schemeClr val="tx1"/>
                </a:solidFill>
              </a:rPr>
              <a:t> 		</a:t>
            </a:r>
            <a:r>
              <a:rPr lang="en-CA" sz="1800" dirty="0">
                <a:solidFill>
                  <a:schemeClr val="tx1"/>
                </a:solidFill>
              </a:rPr>
              <a:t>catch (Exception2 ex) {x = x + 5;}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</a:t>
            </a:r>
            <a:r>
              <a:rPr lang="en-CA" sz="1800" dirty="0" err="1">
                <a:solidFill>
                  <a:schemeClr val="tx1"/>
                </a:solidFill>
              </a:rPr>
              <a:t>System.out.println</a:t>
            </a:r>
            <a:r>
              <a:rPr lang="en-CA" sz="1800" dirty="0">
                <a:solidFill>
                  <a:schemeClr val="tx1"/>
                </a:solidFill>
              </a:rPr>
              <a:t>(x</a:t>
            </a:r>
            <a:r>
              <a:rPr lang="en-CA" sz="1800" dirty="0" smtClean="0">
                <a:solidFill>
                  <a:schemeClr val="tx1"/>
                </a:solidFill>
              </a:rPr>
              <a:t>+", "+</a:t>
            </a:r>
            <a:r>
              <a:rPr lang="en-CA" sz="1800" dirty="0">
                <a:solidFill>
                  <a:schemeClr val="tx1"/>
                </a:solidFill>
              </a:rPr>
              <a:t>s);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private static void method1(int param) throws Exception1, Exception2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try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if (param == 1) method2</a:t>
            </a:r>
            <a:r>
              <a:rPr lang="en-CA" sz="1800" dirty="0" smtClean="0">
                <a:solidFill>
                  <a:schemeClr val="tx1"/>
                </a:solidFill>
              </a:rPr>
              <a:t>("hello");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else method2(s);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		++x;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	catch (Exception1 e)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</a:t>
            </a:r>
            <a:r>
              <a:rPr lang="en-CA" sz="1800" dirty="0" err="1">
                <a:solidFill>
                  <a:schemeClr val="tx1"/>
                </a:solidFill>
              </a:rPr>
              <a:t>System.out.println</a:t>
            </a:r>
            <a:r>
              <a:rPr lang="en-CA" sz="1800" dirty="0">
                <a:solidFill>
                  <a:schemeClr val="tx1"/>
                </a:solidFill>
              </a:rPr>
              <a:t>(</a:t>
            </a:r>
            <a:r>
              <a:rPr lang="en-CA" sz="1800" dirty="0" err="1">
                <a:solidFill>
                  <a:schemeClr val="tx1"/>
                </a:solidFill>
              </a:rPr>
              <a:t>e.getMessage</a:t>
            </a:r>
            <a:r>
              <a:rPr lang="en-CA" sz="1800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s = </a:t>
            </a:r>
            <a:r>
              <a:rPr lang="en-CA" sz="1800" dirty="0" smtClean="0">
                <a:solidFill>
                  <a:schemeClr val="tx1"/>
                </a:solidFill>
              </a:rPr>
              <a:t>"hi";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}</a:t>
            </a:r>
          </a:p>
          <a:p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4C734-C05A-4622-8A8E-58026B0FF4F6}"/>
              </a:ext>
            </a:extLst>
          </p:cNvPr>
          <p:cNvSpPr txBox="1"/>
          <p:nvPr/>
        </p:nvSpPr>
        <p:spPr>
          <a:xfrm>
            <a:off x="4288785" y="351446"/>
            <a:ext cx="4861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private static void method2(String str) {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if (</a:t>
            </a:r>
            <a:r>
              <a:rPr lang="en-CA" sz="1800" dirty="0" err="1">
                <a:solidFill>
                  <a:schemeClr val="accent6">
                    <a:lumMod val="75000"/>
                  </a:schemeClr>
                </a:solidFill>
              </a:rPr>
              <a:t>str.length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() &gt; 0) ++x;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     throw new Exception1</a:t>
            </a:r>
            <a:r>
              <a:rPr lang="en-CA" sz="1800" dirty="0" smtClean="0">
                <a:solidFill>
                  <a:schemeClr val="accent6">
                    <a:lumMod val="75000"/>
                  </a:schemeClr>
                </a:solidFill>
              </a:rPr>
              <a:t>("Empty string");</a:t>
            </a:r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s = </a:t>
            </a:r>
            <a:r>
              <a:rPr lang="en-CA" sz="1800" dirty="0" smtClean="0">
                <a:solidFill>
                  <a:schemeClr val="accent6">
                    <a:lumMod val="75000"/>
                  </a:schemeClr>
                </a:solidFill>
              </a:rPr>
              <a:t>"hello";</a:t>
            </a:r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throw new Exception2</a:t>
            </a:r>
            <a:r>
              <a:rPr lang="en-CA" sz="1800" dirty="0" smtClean="0">
                <a:solidFill>
                  <a:schemeClr val="accent6">
                    <a:lumMod val="75000"/>
                  </a:schemeClr>
                </a:solidFill>
              </a:rPr>
              <a:t>("Long string");</a:t>
            </a:r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D5062-5AA0-43F9-B29D-C550DE586A9B}"/>
              </a:ext>
            </a:extLst>
          </p:cNvPr>
          <p:cNvSpPr txBox="1"/>
          <p:nvPr/>
        </p:nvSpPr>
        <p:spPr>
          <a:xfrm>
            <a:off x="5912463" y="4581128"/>
            <a:ext cx="2595582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1">
                    <a:lumMod val="75000"/>
                  </a:schemeClr>
                </a:solidFill>
              </a:rPr>
              <a:t>Hand-trace through this</a:t>
            </a:r>
            <a:endParaRPr lang="en-CA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1800" dirty="0">
                <a:solidFill>
                  <a:schemeClr val="accent1">
                    <a:lumMod val="75000"/>
                  </a:schemeClr>
                </a:solidFill>
              </a:rPr>
              <a:t>code. What is printed</a:t>
            </a:r>
          </a:p>
          <a:p>
            <a:r>
              <a:rPr lang="en-CA" sz="1800" dirty="0">
                <a:solidFill>
                  <a:schemeClr val="accent1">
                    <a:lumMod val="75000"/>
                  </a:schemeClr>
                </a:solidFill>
              </a:rPr>
              <a:t>by the program?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B3409DF-1013-4918-A08D-C6BC46A826F7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76E30CF-9C28-4E72-AA6E-8ECC660FC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7EC85A-2C61-40A3-828A-CCDDA8FBADF7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F9CFBC2-EF47-495F-B8BB-BA0AB0E9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CA" altLang="en-US" sz="440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68786D45-1B94-4C3F-A6C2-B6A5736E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These erroneous situations </a:t>
            </a:r>
            <a:r>
              <a:rPr lang="en-US" altLang="en-US" sz="2800" b="1" i="1" dirty="0">
                <a:solidFill>
                  <a:srgbClr val="FF0000"/>
                </a:solidFill>
              </a:rPr>
              <a:t>throw an exception</a:t>
            </a:r>
          </a:p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Exceptions can be thrown by the </a:t>
            </a:r>
            <a:r>
              <a:rPr lang="en-US" altLang="en-US" sz="2800" i="1" dirty="0">
                <a:solidFill>
                  <a:srgbClr val="333399"/>
                </a:solidFill>
              </a:rPr>
              <a:t>Java virtual machine</a:t>
            </a:r>
            <a:r>
              <a:rPr lang="en-US" altLang="en-US" sz="2800" dirty="0">
                <a:solidFill>
                  <a:srgbClr val="000000"/>
                </a:solidFill>
              </a:rPr>
              <a:t> or by the </a:t>
            </a:r>
            <a:r>
              <a:rPr lang="en-US" altLang="en-US" sz="2800" i="1" dirty="0">
                <a:solidFill>
                  <a:srgbClr val="333399"/>
                </a:solidFill>
              </a:rPr>
              <a:t>program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900"/>
              </a:spcBef>
              <a:buClrTx/>
              <a:buFontTx/>
              <a:buNone/>
            </a:pPr>
            <a:endParaRPr lang="en-US" alt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BAA75C-47D5-45A3-8C15-A2351B9D8E33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Catching and re-Throwing Exceptions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043608" y="1484784"/>
            <a:ext cx="7543800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calling method can either </a:t>
            </a:r>
            <a:r>
              <a:rPr lang="en-US" sz="2800" dirty="0">
                <a:solidFill>
                  <a:schemeClr val="accent2"/>
                </a:solidFill>
              </a:rPr>
              <a:t>catch</a:t>
            </a:r>
            <a:r>
              <a:rPr lang="en-US" sz="2800" dirty="0">
                <a:solidFill>
                  <a:srgbClr val="000000"/>
                </a:solidFill>
              </a:rPr>
              <a:t> an exception or it can </a:t>
            </a:r>
            <a:r>
              <a:rPr lang="en-US" sz="2800" dirty="0">
                <a:solidFill>
                  <a:schemeClr val="accent2"/>
                </a:solidFill>
              </a:rPr>
              <a:t>re-throw</a:t>
            </a:r>
            <a:r>
              <a:rPr lang="en-US" sz="2800" dirty="0">
                <a:solidFill>
                  <a:srgbClr val="000000"/>
                </a:solidFill>
              </a:rPr>
              <a:t> it.</a:t>
            </a:r>
          </a:p>
          <a:p>
            <a:pPr marL="339725" indent="-339725"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The method catches the exception if it knows how to deal with the error.</a:t>
            </a:r>
          </a:p>
          <a:p>
            <a:pPr marL="339725" indent="-339725"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Otherwise the exception is re-thrown.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F18FCEF7-5881-46B4-AEB8-7969749D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EE3687-A92C-4B63-A048-5B61F59C71B4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7F877E6-DC7E-42E3-99DD-1D303D02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12DF39D-DF1E-4262-B017-8B1BB4BF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70887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How </a:t>
            </a:r>
            <a:r>
              <a:rPr lang="en-US" altLang="en-US" sz="2400" dirty="0">
                <a:solidFill>
                  <a:srgbClr val="CC3300"/>
                </a:solidFill>
              </a:rPr>
              <a:t>try-catch</a:t>
            </a:r>
            <a:r>
              <a:rPr lang="en-US" altLang="en-US" sz="2400" dirty="0">
                <a:solidFill>
                  <a:srgbClr val="000000"/>
                </a:solidFill>
              </a:rPr>
              <a:t> works: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When the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try-catch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statement is executed, the statements in the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try</a:t>
            </a:r>
            <a:r>
              <a:rPr lang="en-US" altLang="en-US" sz="2400" dirty="0">
                <a:solidFill>
                  <a:srgbClr val="00357F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block are executed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rgbClr val="333399"/>
                </a:solidFill>
                <a:cs typeface="Arial" panose="020B0604020202020204" pitchFamily="34" charset="0"/>
              </a:rPr>
              <a:t>no exception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is thrown: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Processing continues as normal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an </a:t>
            </a:r>
            <a:r>
              <a:rPr lang="en-US" altLang="en-US" sz="2400" dirty="0">
                <a:solidFill>
                  <a:srgbClr val="333399"/>
                </a:solidFill>
                <a:cs typeface="Arial" panose="020B0604020202020204" pitchFamily="34" charset="0"/>
              </a:rPr>
              <a:t>exception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is thrown: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Program enters in </a:t>
            </a:r>
            <a:r>
              <a:rPr lang="en-US" altLang="en-US" sz="2400" dirty="0" smtClean="0">
                <a:solidFill>
                  <a:schemeClr val="accent2"/>
                </a:solidFill>
                <a:cs typeface="Arial" panose="020B0604020202020204" pitchFamily="34" charset="0"/>
              </a:rPr>
              <a:t>"panic mode"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control is immediately passed to the first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catch</a:t>
            </a:r>
            <a:r>
              <a:rPr lang="en-US" altLang="en-US" sz="2400" dirty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clause whose specified exception corresponds to the class of the exception that was thrown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441C5EB7-6B40-4229-BE20-AF271B59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E08C12-36E0-463A-A35B-DE010B6BE5E7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5206A9C4-FE75-477D-8582-61358471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6A7B139F-FE9B-47E3-933B-DDA1A42A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If an exception is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caught and handled inside the method where it occurs: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Control is immediately returned to the </a:t>
            </a:r>
            <a:r>
              <a:rPr lang="en-US" alt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method that invoked the method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that produced the exception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that method does not handle the exception (via a try statement with an appropriate catch clause) then control returns to the method that called it …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process is called </a:t>
            </a:r>
            <a:r>
              <a:rPr lang="en-US" altLang="en-US" sz="2400" b="1" i="1" dirty="0">
                <a:solidFill>
                  <a:srgbClr val="333399"/>
                </a:solidFill>
              </a:rPr>
              <a:t>propagating the exception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b="1" i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FD2EB6A9-0656-4B02-BECF-68353380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409CDB-4986-4253-ABE6-859847A29021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DBCD35CF-D2D2-4539-8D6D-49D0CAC3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4739D70-13FC-42C2-913C-8178F2E2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Exception propagation continues until 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The exception is caught and handled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Or until it is propagated out of the </a:t>
            </a:r>
            <a:r>
              <a:rPr lang="en-US" alt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method, resulting in the termination of the program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4B523999-E635-451D-AE5D-5BD34643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5287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CA" altLang="en-US" sz="3600" dirty="0">
                <a:solidFill>
                  <a:srgbClr val="000080"/>
                </a:solidFill>
              </a:rPr>
              <a:t>Catch Blocks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9EF40B65-D564-4810-AC23-DB3D11260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736"/>
            <a:ext cx="856932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CA" altLang="en-US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A single catch block can handle more than one type of exception. </a:t>
            </a: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This can reduce code duplication.</a:t>
            </a: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In the catch clause we specify the types of exceptions that the block can handle and separate each exception type with a vertical bar (|).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25C1EA8B-E95A-4DED-A94F-E1C04EE4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3F98FE-2A89-49D2-84DF-6BD3BE34EB71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>
                <a:solidFill>
                  <a:srgbClr val="000080"/>
                </a:solidFill>
              </a:rPr>
              <a:t>A Try-Catch Example with Multiple Catch Statements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try-catch syntax: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try {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		code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catch(exception1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catch(exception2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catch(exception3|exception4 e){statements}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1402</Words>
  <Application>Microsoft Office PowerPoint</Application>
  <PresentationFormat>On-screen Show (4:3)</PresentationFormat>
  <Paragraphs>249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Courier New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Java Error and Exception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Jason Miranda</dc:creator>
  <cp:lastModifiedBy>Bryan Sarlo</cp:lastModifiedBy>
  <cp:revision>317</cp:revision>
  <cp:lastPrinted>1601-01-01T00:00:00Z</cp:lastPrinted>
  <dcterms:created xsi:type="dcterms:W3CDTF">2003-08-20T15:12:00Z</dcterms:created>
  <dcterms:modified xsi:type="dcterms:W3CDTF">2020-06-03T03:34:21Z</dcterms:modified>
</cp:coreProperties>
</file>