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414" r:id="rId4"/>
    <p:sldId id="368" r:id="rId5"/>
    <p:sldId id="415" r:id="rId6"/>
    <p:sldId id="258" r:id="rId7"/>
    <p:sldId id="417" r:id="rId8"/>
    <p:sldId id="418" r:id="rId9"/>
    <p:sldId id="419" r:id="rId10"/>
    <p:sldId id="265" r:id="rId11"/>
    <p:sldId id="421" r:id="rId12"/>
    <p:sldId id="352" r:id="rId13"/>
    <p:sldId id="269" r:id="rId14"/>
    <p:sldId id="422" r:id="rId15"/>
    <p:sldId id="316" r:id="rId16"/>
    <p:sldId id="423" r:id="rId17"/>
    <p:sldId id="345" r:id="rId18"/>
    <p:sldId id="424" r:id="rId19"/>
    <p:sldId id="420" r:id="rId20"/>
    <p:sldId id="425" r:id="rId21"/>
    <p:sldId id="426" r:id="rId22"/>
    <p:sldId id="427" r:id="rId23"/>
    <p:sldId id="416" r:id="rId2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34" autoAdjust="0"/>
    <p:restoredTop sz="90929"/>
  </p:normalViewPr>
  <p:slideViewPr>
    <p:cSldViewPr>
      <p:cViewPr varScale="1">
        <p:scale>
          <a:sx n="105" d="100"/>
          <a:sy n="105" d="100"/>
        </p:scale>
        <p:origin x="141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1884" y="-9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AD2734E2-8080-4BE4-936D-E71A6684682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3803005D-557F-4726-B767-D879F16FE76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2340" name="Rectangle 4">
            <a:extLst>
              <a:ext uri="{FF2B5EF4-FFF2-40B4-BE49-F238E27FC236}">
                <a16:creationId xmlns:a16="http://schemas.microsoft.com/office/drawing/2014/main" id="{A4CCEDA4-A287-46C1-8344-F8F75FBC9DF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2341" name="Rectangle 5">
            <a:extLst>
              <a:ext uri="{FF2B5EF4-FFF2-40B4-BE49-F238E27FC236}">
                <a16:creationId xmlns:a16="http://schemas.microsoft.com/office/drawing/2014/main" id="{A3952D93-42E5-4DA0-95D1-CC73D90F6AB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4E15B2FC-1DAF-4CC4-8AD0-B8521FF51A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0525370-56C3-4E86-99E8-45E27ACD952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F390D45-CCC1-4B0B-B10D-FC232CCD48D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DAAC2F9-1442-4B91-A3C4-B686C6A4716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AC8E03D-2236-4676-AFF2-D9421818AEA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4C0BED0C-37D2-490E-BE8F-C6AD8C53759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14F54082-78D3-4231-B9D8-062BD396A7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96F08E5-172A-485D-A9CF-7181234F8C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B33D7809-7BDE-4D5E-808A-41557EAD3D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948DE55-C409-410F-9597-CFC5E228B50B}" type="slidenum">
              <a:rPr lang="en-US" altLang="en-US" sz="1300" smtClean="0"/>
              <a:pPr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70078A88-5C51-4AB9-A478-90D1A37988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solidFill>
            <a:srgbClr val="FFFFFF"/>
          </a:solidFill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8136750E-0545-4B18-B8D2-DE576771E7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2475"/>
            <a:ext cx="5365750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124" tIns="47562" rIns="95124" bIns="47562"/>
          <a:lstStyle/>
          <a:p>
            <a:pPr eaLnBrk="1" hangingPunct="1"/>
            <a:r>
              <a:rPr lang="en-US" altLang="en-US"/>
              <a:t>Can add a plate to the top, take a plate form the top, look at the top plate Can check if the stack is empty.</a:t>
            </a:r>
          </a:p>
          <a:p>
            <a:pPr eaLnBrk="1" hangingPunct="1"/>
            <a:r>
              <a:rPr lang="en-US" altLang="en-US"/>
              <a:t>We do not take a plate from the middle of the pile! (usually) So, where is all the activity for a stack of plates?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3243C4-3058-49AE-88A1-42F000F9C506}" type="slidenum">
              <a:rPr lang="en-US" altLang="en-US" sz="1200" b="0" smtClean="0">
                <a:solidFill>
                  <a:srgbClr val="000000"/>
                </a:solidFill>
              </a:rPr>
              <a:pPr/>
              <a:t>7</a:t>
            </a:fld>
            <a:endParaRPr lang="en-US" altLang="en-US" sz="1200" b="0" smtClean="0">
              <a:solidFill>
                <a:srgbClr val="000000"/>
              </a:solidFill>
            </a:endParaRPr>
          </a:p>
        </p:txBody>
      </p:sp>
      <p:sp>
        <p:nvSpPr>
          <p:cNvPr id="112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2588" y="541338"/>
            <a:ext cx="3687762" cy="2765425"/>
          </a:xfrm>
          <a:solidFill>
            <a:srgbClr val="FFFFFF"/>
          </a:solidFill>
          <a:ln/>
        </p:spPr>
      </p:sp>
      <p:sp>
        <p:nvSpPr>
          <p:cNvPr id="33794" name="Text Box 2">
            <a:extLst>
              <a:ext uri="{FF2B5EF4-FFF2-40B4-BE49-F238E27FC236}">
                <a16:creationId xmlns:a16="http://schemas.microsoft.com/office/drawing/2014/main" id="{56401020-CD69-45C0-872A-A0E625B90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5713" y="3487738"/>
            <a:ext cx="7018337" cy="3308350"/>
          </a:xfrm>
          <a:extLst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2398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8B8A1BE-ABBE-44AB-8DFD-056BED330424}" type="slidenum">
              <a:rPr lang="en-US" altLang="en-US" sz="1200" b="0" smtClean="0">
                <a:solidFill>
                  <a:srgbClr val="000000"/>
                </a:solidFill>
              </a:rPr>
              <a:pPr/>
              <a:t>8</a:t>
            </a:fld>
            <a:endParaRPr lang="en-US" altLang="en-US" sz="1200" b="0" smtClean="0">
              <a:solidFill>
                <a:srgbClr val="000000"/>
              </a:solidFill>
            </a:endParaRPr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2588" y="541338"/>
            <a:ext cx="3687762" cy="2765425"/>
          </a:xfrm>
          <a:solidFill>
            <a:srgbClr val="FFFFFF"/>
          </a:solidFill>
          <a:ln/>
        </p:spPr>
      </p:sp>
      <p:sp>
        <p:nvSpPr>
          <p:cNvPr id="34818" name="Text Box 2">
            <a:extLst>
              <a:ext uri="{FF2B5EF4-FFF2-40B4-BE49-F238E27FC236}">
                <a16:creationId xmlns:a16="http://schemas.microsoft.com/office/drawing/2014/main" id="{377A48E9-13D0-46B6-ACFB-E26274E5EF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5713" y="3487738"/>
            <a:ext cx="7018337" cy="3308350"/>
          </a:xfrm>
          <a:extLst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6207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8B8A1BE-ABBE-44AB-8DFD-056BED330424}" type="slidenum">
              <a:rPr lang="en-US" altLang="en-US" sz="1200" b="0" smtClean="0">
                <a:solidFill>
                  <a:srgbClr val="000000"/>
                </a:solidFill>
              </a:rPr>
              <a:pPr/>
              <a:t>9</a:t>
            </a:fld>
            <a:endParaRPr lang="en-US" altLang="en-US" sz="1200" b="0" smtClean="0">
              <a:solidFill>
                <a:srgbClr val="000000"/>
              </a:solidFill>
            </a:endParaRPr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2588" y="541338"/>
            <a:ext cx="3687762" cy="2765425"/>
          </a:xfrm>
          <a:solidFill>
            <a:srgbClr val="FFFFFF"/>
          </a:solidFill>
          <a:ln/>
        </p:spPr>
      </p:sp>
      <p:sp>
        <p:nvSpPr>
          <p:cNvPr id="34818" name="Text Box 2">
            <a:extLst>
              <a:ext uri="{FF2B5EF4-FFF2-40B4-BE49-F238E27FC236}">
                <a16:creationId xmlns:a16="http://schemas.microsoft.com/office/drawing/2014/main" id="{377A48E9-13D0-46B6-ACFB-E26274E5EF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5713" y="3487738"/>
            <a:ext cx="7018337" cy="3308350"/>
          </a:xfrm>
          <a:extLst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00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4966E6-88D1-4DE6-B22D-558386A1EE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162170-E11B-451E-ABC3-A0152AD4FB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F30872D-56E8-479D-BF6B-9990485C52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41204BB1-F088-4658-988A-2542AAE0335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93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9DB1900-D8E5-45BA-8ADD-D5A3EB9B87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F63D18-C604-4D4B-9EDF-6CBEA7D579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E03D53-8EAA-4CEE-9545-21F0C19A4C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0C359BAE-5C84-4350-BAA6-7C41ACF3936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808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016B241-F762-40A5-ADC5-A2B674BD5B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3D6E03-6417-4655-993C-5BAA9995DD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BE7205-DFB5-48A4-AD7B-C883AC0D1F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514867F4-5ECC-45D8-9D5D-F8543DE7EA2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5023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1F9A79-D142-40A8-9104-34452A7DF4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BDF180F-7061-4A5E-83EB-54FB0C3B43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2E7D8A-2BB3-4BF0-9E67-281AC1DA55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F29925D0-E9E0-4BD4-ADC2-69196016980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404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02801B3-7D08-4CC0-AC57-DF45048BBD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8D97AB-87A0-4E55-A6C1-D7BB23CD79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6FD1F2-E080-4EDF-85EC-0CA52761DF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C3D112A4-05D4-48DA-9252-577AB1A4176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074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C16541-7D90-422F-AE75-C3B96B78C8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8358C54-3C2A-4EEB-A153-AE0E48A745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E3493C3-E532-4AD4-8F5F-BFA6EC2DCD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F4253B0E-93D1-41E8-8ECA-83F3AAD5959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624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CF8579-F40C-49C3-BFE0-5DE97FB5A4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FFE3D-888B-4C30-8803-8181F4A591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6C9738-367F-4D73-B72D-69F985ED99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00904E35-BB04-4A18-9350-770C8CE75E1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02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8D62815-F1CB-42BA-9486-3ADA91065B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73A50C-0076-4932-B365-3E9DC26E09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F2619BB-FE88-4A0E-BFF1-4FDA29334C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37E3E5AF-E1B1-48F3-B4E9-827D4C09F57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304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9104B6B-2E6C-4C06-BCD3-7D867B024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CE082FA-8CF0-41F9-9ECB-8430063D49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7FC6F13-1BF4-4F7E-8773-955C4DC7F0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66B7915A-AB5A-4C61-9554-E9F5CFC0894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423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951015C-64B0-4001-A2E1-6D687C602D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4941A4B-C58E-4581-912F-ED95D81437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98CD208-32A0-4BF1-8487-127B6B4449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96E8457A-F501-4D18-BD94-25FF4AF8AE1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551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243D47-171F-4B0B-8C47-8492256809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E50C28-F6E5-4059-A17B-498AFCC57C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83A68C-C8A1-4D0E-AF66-ACA16E3B5D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0ECB8A99-DB1B-4C18-902F-519C054E120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70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9158E0-C527-4AE0-918C-EB2C9CB117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319F49-B85B-48D4-BF38-27DE4C73E4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0F6351-A358-4838-A88D-62DA58D8B3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8C630D1E-1D8B-43F7-9699-8CA46192C86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216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BF85908-B6ED-4C82-A650-EF84382A4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8318A6E-C0ED-4D1A-871C-253915B725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D2FC6C86-F35A-4CBF-8C5A-732753D1A7A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248AB4EF-BAF7-4511-AA71-ABC2B84E818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06BA5080-F58B-4AA0-8D8C-B44D1F0057A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>
              <a:defRPr/>
            </a:pPr>
            <a:r>
              <a:rPr lang="en-US" altLang="en-US"/>
              <a:t>3-</a:t>
            </a:r>
            <a:fld id="{3FDEC022-78CA-4353-B03C-079AD8CD96B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3A1C4C48-902B-41EA-A72E-DEFBD76A776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28801"/>
            <a:ext cx="6400800" cy="1800398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sz="54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Collections and Generics</a:t>
            </a:r>
            <a:endParaRPr lang="en-US" sz="54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>
            <a:extLst>
              <a:ext uri="{FF2B5EF4-FFF2-40B4-BE49-F238E27FC236}">
                <a16:creationId xmlns:a16="http://schemas.microsoft.com/office/drawing/2014/main" id="{4663A1BD-8575-4C43-B28E-1DCF25F858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2-</a:t>
            </a:r>
            <a:fld id="{D602DC50-CF61-4B7E-9D9F-250B3CE5CD7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6387" name="Slide Number Placeholder 5">
            <a:extLst>
              <a:ext uri="{FF2B5EF4-FFF2-40B4-BE49-F238E27FC236}">
                <a16:creationId xmlns:a16="http://schemas.microsoft.com/office/drawing/2014/main" id="{92C7C93B-C56F-4797-8E70-2F804023FCFE}"/>
              </a:ext>
            </a:extLst>
          </p:cNvPr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 b="0"/>
              <a:t>2-</a:t>
            </a:r>
            <a:fld id="{1D08CEF1-9502-4C23-AC6F-BB7B69E0CA6E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b="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7414218-A5A7-4E73-9585-7EE9CEF52F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Abstraction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E5A7730D-089A-42EC-9E0F-462FA81526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7772400" cy="52085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Abstraction separates the </a:t>
            </a:r>
            <a:r>
              <a:rPr lang="en-US" altLang="en-US" b="1" i="1" dirty="0">
                <a:solidFill>
                  <a:schemeClr val="tx2"/>
                </a:solidFill>
              </a:rPr>
              <a:t>purpose</a:t>
            </a:r>
            <a:r>
              <a:rPr lang="en-US" altLang="en-US" dirty="0"/>
              <a:t> of an entity from its </a:t>
            </a:r>
            <a:r>
              <a:rPr lang="en-US" altLang="en-US" b="1" i="1" dirty="0">
                <a:solidFill>
                  <a:schemeClr val="tx2"/>
                </a:solidFill>
              </a:rPr>
              <a:t>implementation </a:t>
            </a:r>
            <a:r>
              <a:rPr lang="en-US" altLang="en-US" dirty="0"/>
              <a:t>or how it works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i="1" dirty="0">
                <a:solidFill>
                  <a:schemeClr val="accent2"/>
                </a:solidFill>
              </a:rPr>
              <a:t>Example in real life</a:t>
            </a:r>
            <a:r>
              <a:rPr lang="en-US" altLang="en-US" dirty="0"/>
              <a:t>: a car (we do not have to know how an engine works in order to drive a car)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i="1" dirty="0">
                <a:solidFill>
                  <a:schemeClr val="accent2"/>
                </a:solidFill>
              </a:rPr>
              <a:t>Example in computer systems</a:t>
            </a:r>
            <a:r>
              <a:rPr lang="en-US" altLang="en-US" dirty="0"/>
              <a:t>: a computer (we do not need to know how information is stored and manipulated by the CPU to be able to execute programs)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id="{94B308A5-8A28-47C9-906A-401D80C9C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13EA2A4D-7CE1-4191-8E90-37B2A393C04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FD7CF7BE-407D-4CC4-A4A4-C4EDA12C0DE9}"/>
              </a:ext>
            </a:extLst>
          </p:cNvPr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CA" altLang="en-US" sz="1400" b="0"/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C101B1E2-6ED2-40B3-9A51-88AA29E984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 Interfaces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AFEA4D0B-042B-4E7C-943B-4857201DFFD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4784"/>
            <a:ext cx="8305800" cy="496855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dirty="0" smtClean="0"/>
              <a:t>Java has a </a:t>
            </a:r>
            <a:r>
              <a:rPr lang="en-US" altLang="en-US" b="1" i="1" dirty="0" smtClean="0">
                <a:solidFill>
                  <a:schemeClr val="tx2"/>
                </a:solidFill>
              </a:rPr>
              <a:t>programming construct</a:t>
            </a:r>
            <a:r>
              <a:rPr lang="en-US" altLang="en-US" dirty="0" smtClean="0"/>
              <a:t> called an </a:t>
            </a:r>
            <a:r>
              <a:rPr lang="en-US" altLang="en-US" b="1" i="1" dirty="0" smtClean="0">
                <a:solidFill>
                  <a:srgbClr val="C00000"/>
                </a:solidFill>
              </a:rPr>
              <a:t>interface</a:t>
            </a:r>
            <a:r>
              <a:rPr lang="en-US" altLang="en-US" dirty="0" smtClean="0">
                <a:solidFill>
                  <a:srgbClr val="00357F"/>
                </a:solidFill>
              </a:rPr>
              <a:t> </a:t>
            </a:r>
            <a:r>
              <a:rPr lang="en-US" altLang="en-US" dirty="0"/>
              <a:t>that we can use to define what the operations on an ADT are.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A Java interface is a list of </a:t>
            </a:r>
            <a:r>
              <a:rPr lang="en-US" altLang="en-US" b="1" i="1" dirty="0">
                <a:solidFill>
                  <a:srgbClr val="C00000"/>
                </a:solidFill>
              </a:rPr>
              <a:t>abstract methods</a:t>
            </a:r>
            <a:r>
              <a:rPr lang="en-US" altLang="en-US" dirty="0"/>
              <a:t> (the signatures of the methods) and </a:t>
            </a:r>
            <a:r>
              <a:rPr lang="en-US" altLang="en-US" dirty="0" smtClean="0"/>
              <a:t>constants</a:t>
            </a:r>
            <a:endParaRPr lang="en-US" altLang="en-US" dirty="0"/>
          </a:p>
          <a:p>
            <a:pPr eaLnBrk="1" hangingPunct="1"/>
            <a:r>
              <a:rPr lang="en-US" altLang="en-US" dirty="0"/>
              <a:t>Must be </a:t>
            </a:r>
            <a:r>
              <a:rPr lang="en-US" altLang="en-US" dirty="0">
                <a:solidFill>
                  <a:srgbClr val="FF3399"/>
                </a:solidFill>
              </a:rPr>
              <a:t>public</a:t>
            </a:r>
          </a:p>
          <a:p>
            <a:pPr eaLnBrk="1" hangingPunct="1"/>
            <a:r>
              <a:rPr lang="en-US" altLang="en-US" dirty="0"/>
              <a:t>Constants must be declared as </a:t>
            </a:r>
            <a:r>
              <a:rPr lang="en-US" altLang="en-US" dirty="0">
                <a:solidFill>
                  <a:srgbClr val="FF3399"/>
                </a:solidFill>
              </a:rPr>
              <a:t>static final</a:t>
            </a:r>
          </a:p>
        </p:txBody>
      </p:sp>
    </p:spTree>
    <p:extLst>
      <p:ext uri="{BB962C8B-B14F-4D97-AF65-F5344CB8AC3E}">
        <p14:creationId xmlns:p14="http://schemas.microsoft.com/office/powerpoint/2010/main" val="264379100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id="{94B308A5-8A28-47C9-906A-401D80C9C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13EA2A4D-7CE1-4191-8E90-37B2A393C04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FD7CF7BE-407D-4CC4-A4A4-C4EDA12C0DE9}"/>
              </a:ext>
            </a:extLst>
          </p:cNvPr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CA" altLang="en-US" sz="1400" b="0"/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C101B1E2-6ED2-40B3-9A51-88AA29E984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 Interfaces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AFEA4D0B-042B-4E7C-943B-4857201DFFD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305800" cy="508173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CA" altLang="en-US" dirty="0"/>
              <a:t>An interface is </a:t>
            </a:r>
            <a:r>
              <a:rPr lang="en-CA" altLang="en-US" dirty="0" smtClean="0"/>
              <a:t>essentially </a:t>
            </a:r>
            <a:r>
              <a:rPr lang="en-CA" altLang="en-US" dirty="0"/>
              <a:t>a template for </a:t>
            </a:r>
            <a:r>
              <a:rPr lang="en-CA" altLang="en-US" dirty="0" smtClean="0"/>
              <a:t>classes. Classes </a:t>
            </a:r>
            <a:r>
              <a:rPr lang="en-CA" altLang="en-US" dirty="0"/>
              <a:t>that implement an interface must contain </a:t>
            </a:r>
            <a:r>
              <a:rPr lang="en-CA" altLang="en-US" dirty="0">
                <a:solidFill>
                  <a:srgbClr val="C00000"/>
                </a:solidFill>
              </a:rPr>
              <a:t>all</a:t>
            </a:r>
            <a:r>
              <a:rPr lang="en-CA" altLang="en-US" dirty="0"/>
              <a:t> methods defined by the interface</a:t>
            </a:r>
            <a:r>
              <a:rPr lang="en-CA" altLang="en-US" dirty="0" smtClean="0"/>
              <a:t>.</a:t>
            </a:r>
          </a:p>
          <a:p>
            <a:pPr marL="0" indent="0" eaLnBrk="1" hangingPunct="1">
              <a:buNone/>
            </a:pPr>
            <a:endParaRPr lang="en-CA" altLang="en-US" dirty="0"/>
          </a:p>
          <a:p>
            <a:pPr marL="0" indent="0" eaLnBrk="1" hangingPunct="1">
              <a:buNone/>
            </a:pPr>
            <a:r>
              <a:rPr lang="en-CA" altLang="en-US" dirty="0" smtClean="0"/>
              <a:t>Interfaces cannot be instantiated, however they can be a </a:t>
            </a:r>
            <a:r>
              <a:rPr lang="en-CA" altLang="en-US" i="1" dirty="0" smtClean="0">
                <a:solidFill>
                  <a:srgbClr val="C00000"/>
                </a:solidFill>
              </a:rPr>
              <a:t>variable type</a:t>
            </a:r>
            <a:r>
              <a:rPr lang="en-CA" altLang="en-US" dirty="0" smtClean="0"/>
              <a:t>. i.e.</a:t>
            </a:r>
          </a:p>
          <a:p>
            <a:pPr eaLnBrk="1" hangingPunct="1"/>
            <a:r>
              <a:rPr lang="en-CA" altLang="en-US" sz="2400" dirty="0" err="1" smtClean="0"/>
              <a:t>MyInterface</a:t>
            </a:r>
            <a:r>
              <a:rPr lang="en-CA" altLang="en-US" sz="2400" dirty="0" smtClean="0"/>
              <a:t> data = new </a:t>
            </a:r>
            <a:r>
              <a:rPr lang="en-CA" altLang="en-US" sz="2400" dirty="0" err="1" smtClean="0"/>
              <a:t>MyInterface</a:t>
            </a:r>
            <a:r>
              <a:rPr lang="en-CA" altLang="en-US" sz="2400" dirty="0" smtClean="0"/>
              <a:t>();</a:t>
            </a:r>
          </a:p>
          <a:p>
            <a:pPr eaLnBrk="1" hangingPunct="1"/>
            <a:r>
              <a:rPr lang="en-CA" altLang="en-US" sz="2400" dirty="0" err="1" smtClean="0"/>
              <a:t>MyInterface</a:t>
            </a:r>
            <a:r>
              <a:rPr lang="en-CA" altLang="en-US" sz="2400" dirty="0" smtClean="0"/>
              <a:t> </a:t>
            </a:r>
            <a:r>
              <a:rPr lang="en-CA" altLang="en-US" sz="2400" dirty="0"/>
              <a:t>data = new </a:t>
            </a:r>
            <a:r>
              <a:rPr lang="en-CA" altLang="en-US" sz="2400" dirty="0" err="1" smtClean="0"/>
              <a:t>MyClass</a:t>
            </a:r>
            <a:r>
              <a:rPr lang="en-CA" altLang="en-US" sz="2400" dirty="0" smtClean="0"/>
              <a:t>();</a:t>
            </a:r>
            <a:endParaRPr lang="en-CA" altLang="en-US" sz="2400" dirty="0"/>
          </a:p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2" name="Right Arrow 1"/>
          <p:cNvSpPr/>
          <p:nvPr/>
        </p:nvSpPr>
        <p:spPr bwMode="auto">
          <a:xfrm rot="10800000">
            <a:off x="6330008" y="5207199"/>
            <a:ext cx="690263" cy="216024"/>
          </a:xfrm>
          <a:prstGeom prst="rightArrow">
            <a:avLst/>
          </a:prstGeom>
          <a:solidFill>
            <a:srgbClr val="C000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 rot="10800000">
            <a:off x="6330008" y="5661248"/>
            <a:ext cx="690263" cy="216024"/>
          </a:xfrm>
          <a:prstGeom prst="rightArrow">
            <a:avLst/>
          </a:prstGeom>
          <a:solidFill>
            <a:schemeClr val="accent2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3071" y="5143013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0" dirty="0" smtClean="0"/>
              <a:t>Invalid.</a:t>
            </a:r>
            <a:endParaRPr lang="en-US" sz="16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7103071" y="5557767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0" dirty="0" smtClean="0"/>
              <a:t>Valid, if </a:t>
            </a:r>
            <a:r>
              <a:rPr lang="en-CA" sz="1600" b="0" dirty="0" err="1" smtClean="0"/>
              <a:t>MyClass</a:t>
            </a:r>
            <a:endParaRPr lang="en-CA" sz="1600" b="0" dirty="0" smtClean="0"/>
          </a:p>
          <a:p>
            <a:r>
              <a:rPr lang="en-CA" sz="1600" b="0" dirty="0"/>
              <a:t>i</a:t>
            </a:r>
            <a:r>
              <a:rPr lang="en-CA" sz="1600" b="0" dirty="0" smtClean="0"/>
              <a:t>mplements </a:t>
            </a:r>
            <a:r>
              <a:rPr lang="en-CA" sz="1600" b="0" dirty="0" err="1" smtClean="0"/>
              <a:t>MyInterface</a:t>
            </a:r>
            <a:r>
              <a:rPr lang="en-CA" sz="1600" b="0" dirty="0" smtClean="0"/>
              <a:t>.</a:t>
            </a:r>
            <a:endParaRPr lang="en-US" sz="1600" b="0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CD9B33AE-A2AB-49F7-ABA1-8E74E748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F304A871-184B-4D2C-8483-4FCDC69C5B6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96CE834-C113-48F2-A138-5D24A5AF9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476250"/>
            <a:ext cx="8382000" cy="5105400"/>
          </a:xfrm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public </a:t>
            </a:r>
            <a:r>
              <a:rPr lang="en-US" altLang="en-US" sz="2800" dirty="0">
                <a:solidFill>
                  <a:srgbClr val="FF0000"/>
                </a:solidFill>
              </a:rPr>
              <a:t>interface</a:t>
            </a:r>
            <a:r>
              <a:rPr lang="en-US" altLang="en-US" sz="2800" dirty="0"/>
              <a:t> </a:t>
            </a:r>
            <a:r>
              <a:rPr lang="en-US" altLang="en-US" sz="2800" dirty="0" err="1" smtClean="0"/>
              <a:t>SimpleADT</a:t>
            </a:r>
            <a:r>
              <a:rPr lang="en-US" altLang="en-US" sz="2800" dirty="0" smtClean="0">
                <a:solidFill>
                  <a:schemeClr val="hlink"/>
                </a:solidFill>
              </a:rPr>
              <a:t> </a:t>
            </a:r>
            <a:r>
              <a:rPr lang="en-US" altLang="en-US" sz="2800" dirty="0" smtClean="0"/>
              <a:t>{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   //  </a:t>
            </a:r>
            <a:r>
              <a:rPr lang="en-US" altLang="en-US" sz="2400" dirty="0" smtClean="0">
                <a:solidFill>
                  <a:schemeClr val="accent2"/>
                </a:solidFill>
              </a:rPr>
              <a:t>Add a new element to the collection.</a:t>
            </a:r>
            <a:endParaRPr lang="en-US" altLang="en-US" sz="24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   </a:t>
            </a:r>
            <a:r>
              <a:rPr lang="en-US" altLang="en-US" sz="2800" dirty="0"/>
              <a:t>public void </a:t>
            </a:r>
            <a:r>
              <a:rPr lang="en-US" altLang="en-US" sz="2800" dirty="0" smtClean="0">
                <a:solidFill>
                  <a:srgbClr val="C00000"/>
                </a:solidFill>
              </a:rPr>
              <a:t>add</a:t>
            </a:r>
            <a:r>
              <a:rPr lang="en-US" altLang="en-US" sz="2800" dirty="0" smtClean="0"/>
              <a:t> ( String </a:t>
            </a:r>
            <a:r>
              <a:rPr lang="en-US" altLang="en-US" sz="2800" dirty="0" err="1" smtClean="0"/>
              <a:t>dataItem</a:t>
            </a:r>
            <a:r>
              <a:rPr lang="en-US" altLang="en-US" sz="2800" dirty="0" smtClean="0"/>
              <a:t> );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   //  </a:t>
            </a:r>
            <a:r>
              <a:rPr lang="en-US" altLang="en-US" sz="2400" dirty="0" smtClean="0">
                <a:solidFill>
                  <a:schemeClr val="accent2"/>
                </a:solidFill>
              </a:rPr>
              <a:t>Remove an element from the collection.</a:t>
            </a:r>
            <a:endParaRPr lang="en-US" altLang="en-US" sz="24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   </a:t>
            </a:r>
            <a:r>
              <a:rPr lang="en-US" altLang="en-US" sz="2800" dirty="0"/>
              <a:t>public </a:t>
            </a:r>
            <a:r>
              <a:rPr lang="en-US" altLang="en-US" sz="2800" dirty="0" smtClean="0"/>
              <a:t>void </a:t>
            </a:r>
            <a:r>
              <a:rPr lang="en-US" altLang="en-US" sz="2800" dirty="0" smtClean="0">
                <a:solidFill>
                  <a:srgbClr val="C00000"/>
                </a:solidFill>
              </a:rPr>
              <a:t>remove</a:t>
            </a:r>
            <a:r>
              <a:rPr lang="en-US" altLang="en-US" sz="2800" dirty="0" smtClean="0"/>
              <a:t> ( String </a:t>
            </a:r>
            <a:r>
              <a:rPr lang="en-US" altLang="en-US" sz="2800" dirty="0" err="1" smtClean="0"/>
              <a:t>dataItem</a:t>
            </a:r>
            <a:r>
              <a:rPr lang="en-US" altLang="en-US" sz="2800" dirty="0" smtClean="0"/>
              <a:t> );</a:t>
            </a:r>
          </a:p>
          <a:p>
            <a:pPr lvl="0" eaLnBrk="1" hangingPunct="1">
              <a:lnSpc>
                <a:spcPct val="90000"/>
              </a:lnSpc>
              <a:buNone/>
            </a:pPr>
            <a:r>
              <a:rPr lang="en-US" altLang="en-US" sz="2400" dirty="0" smtClean="0">
                <a:solidFill>
                  <a:srgbClr val="339966"/>
                </a:solidFill>
              </a:rPr>
              <a:t>   //  </a:t>
            </a:r>
            <a:r>
              <a:rPr lang="en-US" altLang="en-US" sz="2400" dirty="0">
                <a:solidFill>
                  <a:srgbClr val="339966"/>
                </a:solidFill>
              </a:rPr>
              <a:t>Returns </a:t>
            </a:r>
            <a:r>
              <a:rPr lang="en-US" altLang="en-US" sz="2400" dirty="0" smtClean="0">
                <a:solidFill>
                  <a:srgbClr val="339966"/>
                </a:solidFill>
              </a:rPr>
              <a:t>an item at a specified position in the collection.</a:t>
            </a:r>
            <a:endParaRPr lang="en-US" altLang="en-US" sz="2400" dirty="0">
              <a:solidFill>
                <a:srgbClr val="339966"/>
              </a:solidFill>
            </a:endParaRPr>
          </a:p>
          <a:p>
            <a:pPr lvl="0" eaLnBrk="1" hangingPunct="1">
              <a:lnSpc>
                <a:spcPct val="90000"/>
              </a:lnSpc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   public </a:t>
            </a:r>
            <a:r>
              <a:rPr lang="en-US" altLang="en-US" sz="2800" dirty="0" smtClean="0">
                <a:solidFill>
                  <a:srgbClr val="000000"/>
                </a:solidFill>
              </a:rPr>
              <a:t>String </a:t>
            </a:r>
            <a:r>
              <a:rPr lang="en-US" altLang="en-US" sz="2800" dirty="0" err="1" smtClean="0">
                <a:solidFill>
                  <a:srgbClr val="C00000"/>
                </a:solidFill>
              </a:rPr>
              <a:t>getItem</a:t>
            </a:r>
            <a:r>
              <a:rPr lang="en-US" altLang="en-US" sz="2800" dirty="0" smtClean="0">
                <a:solidFill>
                  <a:srgbClr val="000000"/>
                </a:solidFill>
              </a:rPr>
              <a:t> (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int</a:t>
            </a:r>
            <a:r>
              <a:rPr lang="en-US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pos</a:t>
            </a:r>
            <a:r>
              <a:rPr lang="en-US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en-US" sz="2800" dirty="0">
                <a:solidFill>
                  <a:srgbClr val="000000"/>
                </a:solidFill>
              </a:rPr>
              <a:t>);</a:t>
            </a:r>
            <a:endParaRPr lang="en-US" alt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olidFill>
                  <a:schemeClr val="accent2"/>
                </a:solidFill>
              </a:rPr>
              <a:t>   //  </a:t>
            </a:r>
            <a:r>
              <a:rPr lang="en-US" altLang="en-US" sz="2400" dirty="0">
                <a:solidFill>
                  <a:schemeClr val="accent2"/>
                </a:solidFill>
              </a:rPr>
              <a:t>Returns the number of elements in this </a:t>
            </a:r>
            <a:r>
              <a:rPr lang="en-US" altLang="en-US" sz="2400" dirty="0" smtClean="0">
                <a:solidFill>
                  <a:schemeClr val="accent2"/>
                </a:solidFill>
              </a:rPr>
              <a:t>collection.</a:t>
            </a:r>
            <a:endParaRPr lang="en-US" altLang="en-US" sz="24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   public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</a:t>
            </a:r>
            <a:r>
              <a:rPr lang="en-US" altLang="en-US" sz="2800" dirty="0" smtClean="0">
                <a:solidFill>
                  <a:srgbClr val="C00000"/>
                </a:solidFill>
              </a:rPr>
              <a:t>size</a:t>
            </a:r>
            <a:r>
              <a:rPr lang="en-US" altLang="en-US" sz="2800" dirty="0" smtClean="0"/>
              <a:t> ( </a:t>
            </a:r>
            <a:r>
              <a:rPr lang="en-US" altLang="en-US" sz="2800" dirty="0"/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   //  Returns a string representation of this </a:t>
            </a:r>
            <a:r>
              <a:rPr lang="en-US" altLang="en-US" sz="2400" dirty="0" smtClean="0">
                <a:solidFill>
                  <a:schemeClr val="accent2"/>
                </a:solidFill>
              </a:rPr>
              <a:t>collection.</a:t>
            </a:r>
            <a:endParaRPr lang="en-US" altLang="en-US" sz="24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   public String </a:t>
            </a:r>
            <a:r>
              <a:rPr lang="en-US" altLang="en-US" sz="2800" dirty="0" err="1" smtClean="0">
                <a:solidFill>
                  <a:srgbClr val="C00000"/>
                </a:solidFill>
              </a:rPr>
              <a:t>toString</a:t>
            </a:r>
            <a:r>
              <a:rPr lang="en-US" altLang="en-US" sz="2800" dirty="0" smtClean="0"/>
              <a:t> ( </a:t>
            </a:r>
            <a:r>
              <a:rPr lang="en-US" altLang="en-US" sz="2800" dirty="0"/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}</a:t>
            </a:r>
            <a:endParaRPr lang="en-US" altLang="en-US" sz="2800" dirty="0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A20C86D2-EA13-4B0F-9654-0F5983A4C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381000"/>
            <a:ext cx="76501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4000">
              <a:solidFill>
                <a:srgbClr val="00357F"/>
              </a:solidFill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CD9B33AE-A2AB-49F7-ABA1-8E74E748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F304A871-184B-4D2C-8483-4FCDC69C5B6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96CE834-C113-48F2-A138-5D24A5AF9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3" y="476672"/>
            <a:ext cx="8856983" cy="6228928"/>
          </a:xfrm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public </a:t>
            </a:r>
            <a:r>
              <a:rPr lang="en-US" altLang="en-US" sz="2800" dirty="0" smtClean="0">
                <a:solidFill>
                  <a:srgbClr val="FF0000"/>
                </a:solidFill>
              </a:rPr>
              <a:t>class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SimpleCollection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olidFill>
                  <a:schemeClr val="tx2"/>
                </a:solidFill>
              </a:rPr>
              <a:t>implements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SimpleADT</a:t>
            </a:r>
            <a:r>
              <a:rPr lang="en-US" altLang="en-US" sz="2800" dirty="0" smtClean="0">
                <a:solidFill>
                  <a:schemeClr val="hlink"/>
                </a:solidFill>
              </a:rPr>
              <a:t> </a:t>
            </a:r>
            <a:r>
              <a:rPr lang="en-US" altLang="en-US" sz="2800" dirty="0" smtClean="0"/>
              <a:t>{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altLang="en-US" sz="2800" dirty="0" smtClean="0"/>
              <a:t>	private String[] array; </a:t>
            </a:r>
            <a:r>
              <a:rPr lang="en-CA" altLang="en-US" sz="2800" dirty="0" smtClean="0">
                <a:solidFill>
                  <a:schemeClr val="accent2"/>
                </a:solidFill>
              </a:rPr>
              <a:t>// Use an array to store items.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altLang="en-US" sz="2800" dirty="0"/>
              <a:t>	</a:t>
            </a:r>
            <a:r>
              <a:rPr lang="en-CA" altLang="en-US" sz="2800" dirty="0" smtClean="0"/>
              <a:t>private </a:t>
            </a:r>
            <a:r>
              <a:rPr lang="en-CA" altLang="en-US" sz="2800" dirty="0" err="1" smtClean="0"/>
              <a:t>int</a:t>
            </a:r>
            <a:r>
              <a:rPr lang="en-CA" altLang="en-US" sz="2800" dirty="0" smtClean="0"/>
              <a:t> count; </a:t>
            </a:r>
            <a:r>
              <a:rPr lang="en-CA" altLang="en-US" sz="2800" dirty="0" smtClean="0">
                <a:solidFill>
                  <a:schemeClr val="accent2"/>
                </a:solidFill>
              </a:rPr>
              <a:t>// Keep track of item count.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altLang="en-US" sz="2800" dirty="0"/>
              <a:t> </a:t>
            </a:r>
            <a:r>
              <a:rPr lang="en-CA" altLang="en-US" sz="2800" dirty="0" smtClean="0"/>
              <a:t>  </a:t>
            </a:r>
            <a:endParaRPr lang="en-CA" alt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altLang="en-US" sz="2800" dirty="0">
                <a:solidFill>
                  <a:schemeClr val="accent2"/>
                </a:solidFill>
              </a:rPr>
              <a:t>	</a:t>
            </a:r>
            <a:r>
              <a:rPr lang="en-CA" altLang="en-US" sz="2800" dirty="0" smtClean="0">
                <a:solidFill>
                  <a:schemeClr val="accent2"/>
                </a:solidFill>
              </a:rPr>
              <a:t>// What methods are required in here?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CA" alt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CA" alt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CA" alt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CA" alt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CA" alt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CA" alt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}</a:t>
            </a:r>
            <a:endParaRPr lang="en-US" altLang="en-US" sz="2800" dirty="0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A20C86D2-EA13-4B0F-9654-0F5983A4C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381000"/>
            <a:ext cx="76501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4000">
              <a:solidFill>
                <a:srgbClr val="0035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03855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>
            <a:extLst>
              <a:ext uri="{FF2B5EF4-FFF2-40B4-BE49-F238E27FC236}">
                <a16:creationId xmlns:a16="http://schemas.microsoft.com/office/drawing/2014/main" id="{43163416-23C7-4C84-9FAE-52E1A389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EE476368-A028-46BC-A7BE-7051CF54234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EED7F5DB-93D7-4265-89AD-60106C05EFF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Generic Types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1F6B5FB-1B67-4496-B74F-8BFB7390946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81075"/>
            <a:ext cx="8664575" cy="5419725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CA" altLang="en-US" sz="2800" dirty="0" smtClean="0"/>
              <a:t>What data type(s) can we store in </a:t>
            </a:r>
            <a:r>
              <a:rPr lang="en-CA" altLang="en-US" sz="2800" dirty="0" err="1" smtClean="0"/>
              <a:t>SimpleCollection</a:t>
            </a:r>
            <a:r>
              <a:rPr lang="en-CA" altLang="en-US" sz="2800" dirty="0" smtClean="0"/>
              <a:t> or any other implementation of </a:t>
            </a:r>
            <a:r>
              <a:rPr lang="en-CA" altLang="en-US" sz="2800" dirty="0" err="1" smtClean="0"/>
              <a:t>SimpleADT</a:t>
            </a:r>
            <a:r>
              <a:rPr lang="en-CA" altLang="en-US" sz="2800" dirty="0" smtClean="0"/>
              <a:t>?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CA" altLang="en-US" sz="28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CA" altLang="en-US" sz="2800" dirty="0" smtClean="0"/>
              <a:t>What if we wanted to store other types? Could we create a </a:t>
            </a:r>
            <a:r>
              <a:rPr lang="en-CA" altLang="en-US" sz="2800" dirty="0" err="1" smtClean="0"/>
              <a:t>SimpleCollection</a:t>
            </a:r>
            <a:r>
              <a:rPr lang="en-CA" altLang="en-US" sz="2800" dirty="0" smtClean="0"/>
              <a:t> to store Integers? Doubles? Person objects? Rectangle objects?</a:t>
            </a:r>
            <a:endParaRPr lang="en-CA" altLang="en-US" sz="28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800" dirty="0" smtClean="0"/>
              <a:t>This is where </a:t>
            </a:r>
            <a:r>
              <a:rPr lang="en-US" altLang="en-US" sz="2800" b="1" i="1" dirty="0" smtClean="0">
                <a:solidFill>
                  <a:schemeClr val="tx2"/>
                </a:solidFill>
              </a:rPr>
              <a:t>generics</a:t>
            </a:r>
            <a:r>
              <a:rPr lang="en-US" altLang="en-US" sz="2800" dirty="0" smtClean="0"/>
              <a:t> can help!</a:t>
            </a:r>
            <a:endParaRPr lang="en-US" altLang="en-US" sz="28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 smtClean="0"/>
              <a:t>Generics allow us to make an interfaces and classes that work for </a:t>
            </a:r>
            <a:r>
              <a:rPr lang="en-US" altLang="en-US" sz="2800" i="1" dirty="0" smtClean="0">
                <a:solidFill>
                  <a:srgbClr val="C00000"/>
                </a:solidFill>
              </a:rPr>
              <a:t>any</a:t>
            </a:r>
            <a:r>
              <a:rPr lang="en-US" altLang="en-US" sz="2800" dirty="0" smtClean="0"/>
              <a:t> data type.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CA" altLang="en-US" sz="2800" dirty="0" smtClean="0"/>
              <a:t>To do this, the interface/class definition needs </a:t>
            </a:r>
            <a:r>
              <a:rPr lang="en-CA" altLang="en-US" sz="2800" dirty="0" smtClean="0">
                <a:solidFill>
                  <a:srgbClr val="FF3399"/>
                </a:solidFill>
              </a:rPr>
              <a:t>&lt;T&gt;</a:t>
            </a:r>
            <a:r>
              <a:rPr lang="en-CA" altLang="en-US" sz="2800" dirty="0" smtClean="0"/>
              <a:t> or </a:t>
            </a:r>
            <a:r>
              <a:rPr lang="en-CA" altLang="en-US" sz="2800" dirty="0" smtClean="0">
                <a:solidFill>
                  <a:srgbClr val="FF3399"/>
                </a:solidFill>
              </a:rPr>
              <a:t>&lt;E&gt;</a:t>
            </a:r>
            <a:r>
              <a:rPr lang="en-CA" altLang="en-US" sz="2800" dirty="0" smtClean="0"/>
              <a:t> or </a:t>
            </a:r>
            <a:r>
              <a:rPr lang="en-CA" altLang="en-US" sz="2800" dirty="0" smtClean="0">
                <a:solidFill>
                  <a:srgbClr val="FF3399"/>
                </a:solidFill>
              </a:rPr>
              <a:t>&lt;</a:t>
            </a:r>
            <a:r>
              <a:rPr lang="en-CA" altLang="en-US" sz="2800" dirty="0" err="1" smtClean="0">
                <a:solidFill>
                  <a:srgbClr val="FF3399"/>
                </a:solidFill>
              </a:rPr>
              <a:t>MyType</a:t>
            </a:r>
            <a:r>
              <a:rPr lang="en-CA" altLang="en-US" sz="2800" dirty="0" smtClean="0">
                <a:solidFill>
                  <a:srgbClr val="FF3399"/>
                </a:solidFill>
              </a:rPr>
              <a:t>&gt;</a:t>
            </a:r>
            <a:r>
              <a:rPr lang="en-CA" altLang="en-US" sz="2800" dirty="0" smtClean="0"/>
              <a:t>, etc.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CA" altLang="en-US" sz="2800" dirty="0" smtClean="0"/>
              <a:t>It is conventional to use &lt;T&gt; but any letter or sequence of letters is allowed in the &lt; &gt;.</a:t>
            </a:r>
            <a:endParaRPr lang="en-US" altLang="en-US" sz="2800" dirty="0" smtClean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>
            <a:extLst>
              <a:ext uri="{FF2B5EF4-FFF2-40B4-BE49-F238E27FC236}">
                <a16:creationId xmlns:a16="http://schemas.microsoft.com/office/drawing/2014/main" id="{43163416-23C7-4C84-9FAE-52E1A389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EE476368-A028-46BC-A7BE-7051CF54234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EED7F5DB-93D7-4265-89AD-60106C05EFF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2576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Generic </a:t>
            </a:r>
            <a:r>
              <a:rPr lang="en-US" altLang="en-US" dirty="0" smtClean="0"/>
              <a:t>Types</a:t>
            </a:r>
            <a:endParaRPr lang="en-US" altLang="en-US" dirty="0"/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1F6B5FB-1B67-4496-B74F-8BFB7390946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77627"/>
            <a:ext cx="8664575" cy="5419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CA" altLang="en-US" sz="2800" dirty="0" smtClean="0"/>
              <a:t>Note that in generics we cannot use primitive types. However, there are </a:t>
            </a:r>
            <a:r>
              <a:rPr lang="en-CA" altLang="en-US" sz="2800" b="1" i="1" dirty="0" smtClean="0">
                <a:solidFill>
                  <a:schemeClr val="tx2"/>
                </a:solidFill>
              </a:rPr>
              <a:t>wrapper classes</a:t>
            </a:r>
            <a:r>
              <a:rPr lang="en-CA" altLang="en-US" sz="2800" dirty="0" smtClean="0"/>
              <a:t> for them, i.e. Integer for </a:t>
            </a:r>
            <a:r>
              <a:rPr lang="en-CA" altLang="en-US" sz="2800" dirty="0" err="1" smtClean="0"/>
              <a:t>int</a:t>
            </a:r>
            <a:r>
              <a:rPr lang="en-CA" altLang="en-US" sz="2800" dirty="0" smtClean="0"/>
              <a:t>, Double for double, Boolean for </a:t>
            </a:r>
            <a:r>
              <a:rPr lang="en-CA" altLang="en-US" sz="2800" dirty="0" err="1" smtClean="0"/>
              <a:t>boolean</a:t>
            </a:r>
            <a:r>
              <a:rPr lang="en-CA" altLang="en-US" sz="2800" dirty="0" smtClean="0"/>
              <a:t>, etc.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altLang="en-US" sz="2800" dirty="0"/>
              <a:t>The </a:t>
            </a:r>
            <a:r>
              <a:rPr lang="en-US" altLang="en-US" sz="2800" b="1" i="1" dirty="0">
                <a:solidFill>
                  <a:schemeClr val="tx2"/>
                </a:solidFill>
              </a:rPr>
              <a:t>actual type</a:t>
            </a:r>
            <a:r>
              <a:rPr lang="en-US" altLang="en-US" sz="2800" dirty="0"/>
              <a:t> is known only when an application program creates an object of that class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dirty="0"/>
              <a:t>Example: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dirty="0" err="1" smtClean="0"/>
              <a:t>SimpleCollection</a:t>
            </a:r>
            <a:r>
              <a:rPr lang="en-US" altLang="en-US" dirty="0" smtClean="0"/>
              <a:t>&lt;String</a:t>
            </a:r>
            <a:r>
              <a:rPr lang="en-US" altLang="en-US" dirty="0"/>
              <a:t>&gt; s = new …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dirty="0" err="1" smtClean="0"/>
              <a:t>SimpleCollection</a:t>
            </a:r>
            <a:r>
              <a:rPr lang="en-US" altLang="en-US" dirty="0" smtClean="0"/>
              <a:t>&lt;Integer&gt; </a:t>
            </a:r>
            <a:r>
              <a:rPr lang="en-US" altLang="en-US" dirty="0"/>
              <a:t>n</a:t>
            </a:r>
            <a:r>
              <a:rPr lang="en-US" altLang="en-US" dirty="0" smtClean="0"/>
              <a:t> </a:t>
            </a:r>
            <a:r>
              <a:rPr lang="en-US" altLang="en-US" dirty="0"/>
              <a:t>= new </a:t>
            </a:r>
            <a:r>
              <a:rPr lang="en-US" altLang="en-US" dirty="0" smtClean="0"/>
              <a:t>…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dirty="0" err="1" smtClean="0"/>
              <a:t>SimpleCollection</a:t>
            </a:r>
            <a:r>
              <a:rPr lang="en-US" altLang="en-US" dirty="0" smtClean="0"/>
              <a:t>&lt;Double&gt; d </a:t>
            </a:r>
            <a:r>
              <a:rPr lang="en-US" altLang="en-US" dirty="0"/>
              <a:t>= new …</a:t>
            </a:r>
            <a:endParaRPr lang="en-US" altLang="en-US" dirty="0" smtClean="0"/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dirty="0" err="1" smtClean="0"/>
              <a:t>SimpleCollection</a:t>
            </a:r>
            <a:r>
              <a:rPr lang="en-US" altLang="en-US" dirty="0" smtClean="0"/>
              <a:t>&lt;Person</a:t>
            </a:r>
            <a:r>
              <a:rPr lang="en-US" altLang="en-US" dirty="0"/>
              <a:t>&gt; p = new …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dirty="0" err="1"/>
              <a:t>SimpleCollection</a:t>
            </a:r>
            <a:r>
              <a:rPr lang="en-US" altLang="en-US" dirty="0"/>
              <a:t>&lt;Rectangle&gt; r = new </a:t>
            </a:r>
            <a:r>
              <a:rPr lang="en-US" altLang="en-US" dirty="0" smtClean="0"/>
              <a:t>…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537489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CEDC9B3A-51DD-4F2C-923A-90F1651E9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17AC8E94-6497-43C7-8BF1-6AA6850F187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24579" name="Rectangle 1026">
            <a:extLst>
              <a:ext uri="{FF2B5EF4-FFF2-40B4-BE49-F238E27FC236}">
                <a16:creationId xmlns:a16="http://schemas.microsoft.com/office/drawing/2014/main" id="{A2691B1D-E378-43E5-A1E8-70D62E331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dirty="0"/>
              <a:t>Generic Types</a:t>
            </a:r>
          </a:p>
        </p:txBody>
      </p:sp>
      <p:sp>
        <p:nvSpPr>
          <p:cNvPr id="24580" name="Rectangle 1027">
            <a:extLst>
              <a:ext uri="{FF2B5EF4-FFF2-40B4-BE49-F238E27FC236}">
                <a16:creationId xmlns:a16="http://schemas.microsoft.com/office/drawing/2014/main" id="{68597ADE-1B6C-4BA1-B66D-A77F9E45F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en-US" dirty="0" smtClean="0"/>
              <a:t>Will the class automatically handle other types just by adding &lt;T&gt;? </a:t>
            </a:r>
            <a:r>
              <a:rPr lang="en-CA" altLang="en-US" i="1" dirty="0" smtClean="0">
                <a:solidFill>
                  <a:schemeClr val="tx2"/>
                </a:solidFill>
              </a:rPr>
              <a:t>No!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endParaRPr lang="en-CA" altLang="en-US" dirty="0" smtClean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CA" altLang="en-US" dirty="0" smtClean="0"/>
              <a:t>We have to also adjust the methods a little to work with this generic type.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CA" altLang="en-US" dirty="0" smtClean="0"/>
              <a:t>We'll have to use T anywhere the data type is being used. For example,</a:t>
            </a:r>
          </a:p>
          <a:p>
            <a:pPr marL="457200" lvl="1" indent="0" eaLnBrk="1" hangingPunct="1">
              <a:lnSpc>
                <a:spcPct val="80000"/>
              </a:lnSpc>
              <a:spcAft>
                <a:spcPts val="600"/>
              </a:spcAft>
              <a:buNone/>
            </a:pPr>
            <a:r>
              <a:rPr lang="en-US" altLang="en-US" dirty="0" smtClean="0"/>
              <a:t>	public </a:t>
            </a:r>
            <a:r>
              <a:rPr lang="en-US" altLang="en-US" dirty="0"/>
              <a:t>void add ( </a:t>
            </a:r>
            <a:r>
              <a:rPr lang="en-US" altLang="en-US" dirty="0">
                <a:solidFill>
                  <a:srgbClr val="FF3399"/>
                </a:solidFill>
              </a:rPr>
              <a:t>String</a:t>
            </a:r>
            <a:r>
              <a:rPr lang="en-US" altLang="en-US" dirty="0"/>
              <a:t> </a:t>
            </a:r>
            <a:r>
              <a:rPr lang="en-US" altLang="en-US" dirty="0" err="1"/>
              <a:t>dataItem</a:t>
            </a:r>
            <a:r>
              <a:rPr lang="en-US" altLang="en-US" dirty="0"/>
              <a:t> </a:t>
            </a:r>
            <a:r>
              <a:rPr lang="en-US" altLang="en-US" dirty="0" smtClean="0"/>
              <a:t>);</a:t>
            </a:r>
          </a:p>
          <a:p>
            <a:pPr marL="457200" lvl="1" indent="0" eaLnBrk="1" hangingPunct="1">
              <a:lnSpc>
                <a:spcPct val="80000"/>
              </a:lnSpc>
              <a:spcAft>
                <a:spcPts val="600"/>
              </a:spcAft>
              <a:buNone/>
            </a:pPr>
            <a:r>
              <a:rPr lang="en-CA" altLang="en-US" dirty="0" smtClean="0"/>
              <a:t>would be converted to:</a:t>
            </a:r>
            <a:endParaRPr lang="en-US" altLang="en-US" dirty="0" smtClean="0"/>
          </a:p>
          <a:p>
            <a:pPr marL="457200" lvl="1" indent="0" eaLnBrk="1" hangingPunct="1">
              <a:lnSpc>
                <a:spcPct val="80000"/>
              </a:lnSpc>
              <a:spcAft>
                <a:spcPts val="600"/>
              </a:spcAft>
              <a:buNone/>
            </a:pPr>
            <a:r>
              <a:rPr lang="en-US" altLang="en-US" dirty="0" smtClean="0"/>
              <a:t>	public </a:t>
            </a:r>
            <a:r>
              <a:rPr lang="en-US" altLang="en-US" dirty="0"/>
              <a:t>void add ( </a:t>
            </a:r>
            <a:r>
              <a:rPr lang="en-US" altLang="en-US" dirty="0" smtClean="0">
                <a:solidFill>
                  <a:srgbClr val="FF3399"/>
                </a:solidFill>
              </a:rPr>
              <a:t>T</a:t>
            </a:r>
            <a:r>
              <a:rPr lang="en-US" altLang="en-US" dirty="0" smtClean="0"/>
              <a:t> </a:t>
            </a:r>
            <a:r>
              <a:rPr lang="en-US" altLang="en-US" dirty="0" err="1"/>
              <a:t>dataItem</a:t>
            </a:r>
            <a:r>
              <a:rPr lang="en-US" altLang="en-US" dirty="0"/>
              <a:t> );</a:t>
            </a:r>
            <a:endParaRPr lang="en-CA" alt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CD9B33AE-A2AB-49F7-ABA1-8E74E748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F304A871-184B-4D2C-8483-4FCDC69C5B6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96CE834-C113-48F2-A138-5D24A5AF9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476250"/>
            <a:ext cx="8382000" cy="5105400"/>
          </a:xfrm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public </a:t>
            </a:r>
            <a:r>
              <a:rPr lang="en-US" altLang="en-US" sz="2800" dirty="0">
                <a:solidFill>
                  <a:srgbClr val="FF0000"/>
                </a:solidFill>
              </a:rPr>
              <a:t>interface</a:t>
            </a:r>
            <a:r>
              <a:rPr lang="en-US" altLang="en-US" sz="2800" dirty="0"/>
              <a:t> </a:t>
            </a:r>
            <a:r>
              <a:rPr lang="en-US" altLang="en-US" sz="2800" dirty="0" err="1" smtClean="0"/>
              <a:t>SimpleADT</a:t>
            </a:r>
            <a:r>
              <a:rPr lang="en-US" altLang="en-US" sz="2800" dirty="0" smtClean="0">
                <a:solidFill>
                  <a:schemeClr val="hlink"/>
                </a:solidFill>
              </a:rPr>
              <a:t> </a:t>
            </a:r>
            <a:r>
              <a:rPr lang="en-US" altLang="en-US" sz="2800" dirty="0" smtClean="0"/>
              <a:t>{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   //  </a:t>
            </a:r>
            <a:r>
              <a:rPr lang="en-US" altLang="en-US" sz="2400" dirty="0" smtClean="0">
                <a:solidFill>
                  <a:schemeClr val="accent2"/>
                </a:solidFill>
              </a:rPr>
              <a:t>Add a new element to the collection.</a:t>
            </a:r>
            <a:endParaRPr lang="en-US" altLang="en-US" sz="24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   </a:t>
            </a:r>
            <a:r>
              <a:rPr lang="en-US" altLang="en-US" sz="2800" dirty="0"/>
              <a:t>public void </a:t>
            </a:r>
            <a:r>
              <a:rPr lang="en-US" altLang="en-US" sz="2800" dirty="0" smtClean="0">
                <a:solidFill>
                  <a:srgbClr val="C00000"/>
                </a:solidFill>
              </a:rPr>
              <a:t>add</a:t>
            </a:r>
            <a:r>
              <a:rPr lang="en-US" altLang="en-US" sz="2800" dirty="0" smtClean="0"/>
              <a:t> ( String </a:t>
            </a:r>
            <a:r>
              <a:rPr lang="en-US" altLang="en-US" sz="2800" dirty="0" err="1" smtClean="0"/>
              <a:t>dataItem</a:t>
            </a:r>
            <a:r>
              <a:rPr lang="en-US" altLang="en-US" sz="2800" dirty="0" smtClean="0"/>
              <a:t> );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   //  </a:t>
            </a:r>
            <a:r>
              <a:rPr lang="en-US" altLang="en-US" sz="2400" dirty="0" smtClean="0">
                <a:solidFill>
                  <a:schemeClr val="accent2"/>
                </a:solidFill>
              </a:rPr>
              <a:t>Remove an element from the collection.</a:t>
            </a:r>
            <a:endParaRPr lang="en-US" altLang="en-US" sz="24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   </a:t>
            </a:r>
            <a:r>
              <a:rPr lang="en-US" altLang="en-US" sz="2800" dirty="0"/>
              <a:t>public </a:t>
            </a:r>
            <a:r>
              <a:rPr lang="en-US" altLang="en-US" sz="2800" dirty="0" smtClean="0"/>
              <a:t>void </a:t>
            </a:r>
            <a:r>
              <a:rPr lang="en-US" altLang="en-US" sz="2800" dirty="0" smtClean="0">
                <a:solidFill>
                  <a:srgbClr val="C00000"/>
                </a:solidFill>
              </a:rPr>
              <a:t>remove</a:t>
            </a:r>
            <a:r>
              <a:rPr lang="en-US" altLang="en-US" sz="2800" dirty="0" smtClean="0"/>
              <a:t> ( String </a:t>
            </a:r>
            <a:r>
              <a:rPr lang="en-US" altLang="en-US" sz="2800" dirty="0" err="1" smtClean="0"/>
              <a:t>dataItem</a:t>
            </a:r>
            <a:r>
              <a:rPr lang="en-US" altLang="en-US" sz="2800" dirty="0" smtClean="0"/>
              <a:t> );</a:t>
            </a:r>
          </a:p>
          <a:p>
            <a:pPr lvl="0" eaLnBrk="1" hangingPunct="1">
              <a:lnSpc>
                <a:spcPct val="90000"/>
              </a:lnSpc>
              <a:buNone/>
            </a:pPr>
            <a:r>
              <a:rPr lang="en-US" altLang="en-US" sz="2400" dirty="0" smtClean="0">
                <a:solidFill>
                  <a:srgbClr val="339966"/>
                </a:solidFill>
              </a:rPr>
              <a:t>   //  </a:t>
            </a:r>
            <a:r>
              <a:rPr lang="en-US" altLang="en-US" sz="2400" dirty="0">
                <a:solidFill>
                  <a:srgbClr val="339966"/>
                </a:solidFill>
              </a:rPr>
              <a:t>Returns </a:t>
            </a:r>
            <a:r>
              <a:rPr lang="en-US" altLang="en-US" sz="2400" dirty="0" smtClean="0">
                <a:solidFill>
                  <a:srgbClr val="339966"/>
                </a:solidFill>
              </a:rPr>
              <a:t>an item at a specified position in the collection.</a:t>
            </a:r>
            <a:endParaRPr lang="en-US" altLang="en-US" sz="2400" dirty="0">
              <a:solidFill>
                <a:srgbClr val="339966"/>
              </a:solidFill>
            </a:endParaRPr>
          </a:p>
          <a:p>
            <a:pPr lvl="0" eaLnBrk="1" hangingPunct="1">
              <a:lnSpc>
                <a:spcPct val="90000"/>
              </a:lnSpc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   public </a:t>
            </a:r>
            <a:r>
              <a:rPr lang="en-US" altLang="en-US" sz="2800" dirty="0" smtClean="0">
                <a:solidFill>
                  <a:srgbClr val="000000"/>
                </a:solidFill>
              </a:rPr>
              <a:t>String </a:t>
            </a:r>
            <a:r>
              <a:rPr lang="en-US" altLang="en-US" sz="2800" dirty="0" err="1" smtClean="0">
                <a:solidFill>
                  <a:srgbClr val="C00000"/>
                </a:solidFill>
              </a:rPr>
              <a:t>getItem</a:t>
            </a:r>
            <a:r>
              <a:rPr lang="en-US" altLang="en-US" sz="2800" dirty="0" smtClean="0">
                <a:solidFill>
                  <a:srgbClr val="000000"/>
                </a:solidFill>
              </a:rPr>
              <a:t> (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int</a:t>
            </a:r>
            <a:r>
              <a:rPr lang="en-US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pos</a:t>
            </a:r>
            <a:r>
              <a:rPr lang="en-US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en-US" sz="2800" dirty="0">
                <a:solidFill>
                  <a:srgbClr val="000000"/>
                </a:solidFill>
              </a:rPr>
              <a:t>);</a:t>
            </a:r>
            <a:endParaRPr lang="en-US" alt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olidFill>
                  <a:schemeClr val="accent2"/>
                </a:solidFill>
              </a:rPr>
              <a:t>   //  </a:t>
            </a:r>
            <a:r>
              <a:rPr lang="en-US" altLang="en-US" sz="2400" dirty="0">
                <a:solidFill>
                  <a:schemeClr val="accent2"/>
                </a:solidFill>
              </a:rPr>
              <a:t>Returns the number of elements in this </a:t>
            </a:r>
            <a:r>
              <a:rPr lang="en-US" altLang="en-US" sz="2400" dirty="0" smtClean="0">
                <a:solidFill>
                  <a:schemeClr val="accent2"/>
                </a:solidFill>
              </a:rPr>
              <a:t>collection.</a:t>
            </a:r>
            <a:endParaRPr lang="en-US" altLang="en-US" sz="24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   public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</a:t>
            </a:r>
            <a:r>
              <a:rPr lang="en-US" altLang="en-US" sz="2800" dirty="0" smtClean="0">
                <a:solidFill>
                  <a:srgbClr val="C00000"/>
                </a:solidFill>
              </a:rPr>
              <a:t>size</a:t>
            </a:r>
            <a:r>
              <a:rPr lang="en-US" altLang="en-US" sz="2800" dirty="0" smtClean="0"/>
              <a:t> ( </a:t>
            </a:r>
            <a:r>
              <a:rPr lang="en-US" altLang="en-US" sz="2800" dirty="0"/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   //  Returns a string representation of this </a:t>
            </a:r>
            <a:r>
              <a:rPr lang="en-US" altLang="en-US" sz="2400" dirty="0" smtClean="0">
                <a:solidFill>
                  <a:schemeClr val="accent2"/>
                </a:solidFill>
              </a:rPr>
              <a:t>collection.</a:t>
            </a:r>
            <a:endParaRPr lang="en-US" altLang="en-US" sz="24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   public String </a:t>
            </a:r>
            <a:r>
              <a:rPr lang="en-US" altLang="en-US" sz="2800" dirty="0" err="1" smtClean="0">
                <a:solidFill>
                  <a:srgbClr val="C00000"/>
                </a:solidFill>
              </a:rPr>
              <a:t>toString</a:t>
            </a:r>
            <a:r>
              <a:rPr lang="en-US" altLang="en-US" sz="2800" dirty="0" smtClean="0"/>
              <a:t> ( </a:t>
            </a:r>
            <a:r>
              <a:rPr lang="en-US" altLang="en-US" sz="2800" dirty="0"/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}</a:t>
            </a:r>
            <a:endParaRPr lang="en-US" altLang="en-US" sz="2800" dirty="0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A20C86D2-EA13-4B0F-9654-0F5983A4C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381000"/>
            <a:ext cx="76501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4000">
              <a:solidFill>
                <a:srgbClr val="0035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91831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CD9B33AE-A2AB-49F7-ABA1-8E74E748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F304A871-184B-4D2C-8483-4FCDC69C5B6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96CE834-C113-48F2-A138-5D24A5AF9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476250"/>
            <a:ext cx="8382000" cy="5473030"/>
          </a:xfrm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eaLnBrk="1" hangingPunct="1">
              <a:lnSpc>
                <a:spcPct val="90000"/>
              </a:lnSpc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public </a:t>
            </a:r>
            <a:r>
              <a:rPr lang="en-US" altLang="en-US" sz="2800" dirty="0">
                <a:solidFill>
                  <a:srgbClr val="FF0000"/>
                </a:solidFill>
              </a:rPr>
              <a:t>interface</a:t>
            </a:r>
            <a:r>
              <a:rPr lang="en-US" altLang="en-US" sz="2800" dirty="0">
                <a:solidFill>
                  <a:srgbClr val="000000"/>
                </a:solidFill>
              </a:rPr>
              <a:t>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SimpleADT</a:t>
            </a:r>
            <a:r>
              <a:rPr lang="en-US" altLang="en-US" sz="2800" dirty="0" smtClean="0">
                <a:solidFill>
                  <a:srgbClr val="FF3399"/>
                </a:solidFill>
              </a:rPr>
              <a:t>&lt;T&gt;</a:t>
            </a:r>
            <a:r>
              <a:rPr lang="en-US" altLang="en-US" sz="2800" dirty="0" smtClean="0">
                <a:solidFill>
                  <a:srgbClr val="CC3300"/>
                </a:solidFill>
              </a:rPr>
              <a:t> </a:t>
            </a:r>
            <a:r>
              <a:rPr lang="en-US" altLang="en-US" sz="2800" dirty="0">
                <a:solidFill>
                  <a:srgbClr val="000000"/>
                </a:solidFill>
              </a:rPr>
              <a:t>{</a:t>
            </a:r>
          </a:p>
          <a:p>
            <a:pPr lvl="0" eaLnBrk="1" hangingPunct="1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rgbClr val="339966"/>
                </a:solidFill>
              </a:rPr>
              <a:t>   //  Add a new element to the collection.</a:t>
            </a:r>
          </a:p>
          <a:p>
            <a:pPr lvl="0" eaLnBrk="1" hangingPunct="1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   </a:t>
            </a:r>
            <a:r>
              <a:rPr lang="en-US" altLang="en-US" sz="2800" dirty="0">
                <a:solidFill>
                  <a:srgbClr val="000000"/>
                </a:solidFill>
              </a:rPr>
              <a:t>public void </a:t>
            </a:r>
            <a:r>
              <a:rPr lang="en-US" altLang="en-US" sz="2800" dirty="0">
                <a:solidFill>
                  <a:srgbClr val="C00000"/>
                </a:solidFill>
              </a:rPr>
              <a:t>add</a:t>
            </a:r>
            <a:r>
              <a:rPr lang="en-US" altLang="en-US" sz="2800" dirty="0">
                <a:solidFill>
                  <a:srgbClr val="000000"/>
                </a:solidFill>
              </a:rPr>
              <a:t> ( </a:t>
            </a:r>
            <a:r>
              <a:rPr lang="en-US" altLang="en-US" sz="2800" dirty="0" smtClean="0">
                <a:solidFill>
                  <a:srgbClr val="FF3399"/>
                </a:solidFill>
              </a:rPr>
              <a:t>T</a:t>
            </a:r>
            <a:r>
              <a:rPr lang="en-US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</a:rPr>
              <a:t>dataItem</a:t>
            </a:r>
            <a:r>
              <a:rPr lang="en-US" altLang="en-US" sz="2800" dirty="0">
                <a:solidFill>
                  <a:srgbClr val="000000"/>
                </a:solidFill>
              </a:rPr>
              <a:t> );</a:t>
            </a:r>
          </a:p>
          <a:p>
            <a:pPr lvl="0" eaLnBrk="1" hangingPunct="1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rgbClr val="339966"/>
                </a:solidFill>
              </a:rPr>
              <a:t>   //  Remove an element from the collection.</a:t>
            </a:r>
          </a:p>
          <a:p>
            <a:pPr lvl="0" eaLnBrk="1" hangingPunct="1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   </a:t>
            </a:r>
            <a:r>
              <a:rPr lang="en-US" altLang="en-US" sz="2800" dirty="0">
                <a:solidFill>
                  <a:srgbClr val="000000"/>
                </a:solidFill>
              </a:rPr>
              <a:t>public void </a:t>
            </a:r>
            <a:r>
              <a:rPr lang="en-US" altLang="en-US" sz="2800" dirty="0">
                <a:solidFill>
                  <a:srgbClr val="C00000"/>
                </a:solidFill>
              </a:rPr>
              <a:t>remove</a:t>
            </a:r>
            <a:r>
              <a:rPr lang="en-US" altLang="en-US" sz="2800" dirty="0">
                <a:solidFill>
                  <a:srgbClr val="000000"/>
                </a:solidFill>
              </a:rPr>
              <a:t> ( </a:t>
            </a:r>
            <a:r>
              <a:rPr lang="en-US" altLang="en-US" sz="2800" dirty="0" smtClean="0">
                <a:solidFill>
                  <a:srgbClr val="FF3399"/>
                </a:solidFill>
              </a:rPr>
              <a:t>T</a:t>
            </a:r>
            <a:r>
              <a:rPr lang="en-US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</a:rPr>
              <a:t>dataItem</a:t>
            </a:r>
            <a:r>
              <a:rPr lang="en-US" altLang="en-US" sz="2800" dirty="0">
                <a:solidFill>
                  <a:srgbClr val="000000"/>
                </a:solidFill>
              </a:rPr>
              <a:t> );</a:t>
            </a:r>
          </a:p>
          <a:p>
            <a:pPr lvl="0" eaLnBrk="1" hangingPunct="1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rgbClr val="339966"/>
                </a:solidFill>
              </a:rPr>
              <a:t>   //  Returns an item at a specified position in the collection.</a:t>
            </a:r>
          </a:p>
          <a:p>
            <a:pPr lvl="0" eaLnBrk="1" hangingPunct="1">
              <a:lnSpc>
                <a:spcPct val="90000"/>
              </a:lnSpc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   public </a:t>
            </a:r>
            <a:r>
              <a:rPr lang="en-US" altLang="en-US" sz="2800" dirty="0" smtClean="0">
                <a:solidFill>
                  <a:srgbClr val="FF3399"/>
                </a:solidFill>
              </a:rPr>
              <a:t>T</a:t>
            </a:r>
            <a:r>
              <a:rPr lang="en-US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</a:rPr>
              <a:t>getItem</a:t>
            </a:r>
            <a:r>
              <a:rPr lang="en-US" altLang="en-US" sz="2800" dirty="0">
                <a:solidFill>
                  <a:srgbClr val="000000"/>
                </a:solidFill>
              </a:rPr>
              <a:t> ( </a:t>
            </a:r>
            <a:r>
              <a:rPr lang="en-US" altLang="en-US" sz="2800" dirty="0" err="1">
                <a:solidFill>
                  <a:srgbClr val="000000"/>
                </a:solidFill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</a:rPr>
              <a:t>pos</a:t>
            </a:r>
            <a:r>
              <a:rPr lang="en-US" altLang="en-US" sz="2800" dirty="0">
                <a:solidFill>
                  <a:srgbClr val="000000"/>
                </a:solidFill>
              </a:rPr>
              <a:t> );</a:t>
            </a:r>
          </a:p>
          <a:p>
            <a:pPr lvl="0" eaLnBrk="1" hangingPunct="1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rgbClr val="339966"/>
                </a:solidFill>
              </a:rPr>
              <a:t>   //  Returns the number of elements in this collection.</a:t>
            </a:r>
          </a:p>
          <a:p>
            <a:pPr lvl="0" eaLnBrk="1" hangingPunct="1">
              <a:lnSpc>
                <a:spcPct val="90000"/>
              </a:lnSpc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   public </a:t>
            </a:r>
            <a:r>
              <a:rPr lang="en-US" altLang="en-US" sz="2800" dirty="0" err="1">
                <a:solidFill>
                  <a:srgbClr val="000000"/>
                </a:solidFill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</a:rPr>
              <a:t> </a:t>
            </a:r>
            <a:r>
              <a:rPr lang="en-US" altLang="en-US" sz="2800" dirty="0">
                <a:solidFill>
                  <a:srgbClr val="C00000"/>
                </a:solidFill>
              </a:rPr>
              <a:t>size</a:t>
            </a:r>
            <a:r>
              <a:rPr lang="en-US" altLang="en-US" sz="2800" dirty="0">
                <a:solidFill>
                  <a:srgbClr val="000000"/>
                </a:solidFill>
              </a:rPr>
              <a:t> ( );</a:t>
            </a:r>
          </a:p>
          <a:p>
            <a:pPr lvl="0" eaLnBrk="1" hangingPunct="1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rgbClr val="339966"/>
                </a:solidFill>
              </a:rPr>
              <a:t>   //  Returns a string representation of this collection.</a:t>
            </a:r>
          </a:p>
          <a:p>
            <a:pPr lvl="0" eaLnBrk="1" hangingPunct="1">
              <a:lnSpc>
                <a:spcPct val="90000"/>
              </a:lnSpc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   public String </a:t>
            </a:r>
            <a:r>
              <a:rPr lang="en-US" altLang="en-US" sz="2800" dirty="0" err="1">
                <a:solidFill>
                  <a:srgbClr val="C00000"/>
                </a:solidFill>
              </a:rPr>
              <a:t>toString</a:t>
            </a:r>
            <a:r>
              <a:rPr lang="en-US" altLang="en-US" sz="2800" dirty="0">
                <a:solidFill>
                  <a:srgbClr val="000000"/>
                </a:solidFill>
              </a:rPr>
              <a:t> ( );</a:t>
            </a:r>
          </a:p>
          <a:p>
            <a:pPr lvl="0" eaLnBrk="1" hangingPunct="1">
              <a:lnSpc>
                <a:spcPct val="90000"/>
              </a:lnSpc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A20C86D2-EA13-4B0F-9654-0F5983A4C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381000"/>
            <a:ext cx="76501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4000">
              <a:solidFill>
                <a:srgbClr val="0035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19437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>
            <a:extLst>
              <a:ext uri="{FF2B5EF4-FFF2-40B4-BE49-F238E27FC236}">
                <a16:creationId xmlns:a16="http://schemas.microsoft.com/office/drawing/2014/main" id="{84BD756B-6EB2-411E-A13B-EAA74CC8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0"/>
              <a:t>3-</a:t>
            </a:r>
            <a:fld id="{8021CEF0-B11C-443F-829E-9AA90A520686}" type="slidenum">
              <a:rPr lang="en-US" altLang="en-US" sz="1400" b="0"/>
              <a:pPr eaLnBrk="1" hangingPunct="1"/>
              <a:t>2</a:t>
            </a:fld>
            <a:endParaRPr lang="en-US" altLang="en-US" sz="1400" b="0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22476130-2184-43F1-9571-9A139C5EFA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1FB72804-68B8-446A-909B-18413AFFEE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Define the </a:t>
            </a:r>
            <a:r>
              <a:rPr lang="en-US" altLang="en-US" dirty="0" smtClean="0"/>
              <a:t>terms collection and ADT</a:t>
            </a:r>
            <a:endParaRPr lang="en-US" altLang="en-US" dirty="0"/>
          </a:p>
          <a:p>
            <a:pPr eaLnBrk="1" hangingPunct="1"/>
            <a:r>
              <a:rPr lang="en-CA" altLang="en-US" dirty="0" smtClean="0"/>
              <a:t>Introduce the types of collections that will be covered in this course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Define </a:t>
            </a:r>
            <a:r>
              <a:rPr lang="en-US" altLang="en-US" dirty="0"/>
              <a:t>the </a:t>
            </a:r>
            <a:r>
              <a:rPr lang="en-US" altLang="en-US" dirty="0" smtClean="0"/>
              <a:t>concept of an interface</a:t>
            </a:r>
          </a:p>
          <a:p>
            <a:pPr eaLnBrk="1" hangingPunct="1"/>
            <a:r>
              <a:rPr lang="en-US" altLang="en-US" dirty="0" smtClean="0"/>
              <a:t>Identify when and how to use generics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CD9B33AE-A2AB-49F7-ABA1-8E74E748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F304A871-184B-4D2C-8483-4FCDC69C5B6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96CE834-C113-48F2-A138-5D24A5AF9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3" y="476672"/>
            <a:ext cx="8856983" cy="6228928"/>
          </a:xfrm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public </a:t>
            </a:r>
            <a:r>
              <a:rPr lang="en-US" altLang="en-US" sz="2800" dirty="0" smtClean="0">
                <a:solidFill>
                  <a:srgbClr val="FF0000"/>
                </a:solidFill>
              </a:rPr>
              <a:t>class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SimpleCollection</a:t>
            </a:r>
            <a:r>
              <a:rPr lang="en-US" altLang="en-US" sz="2800" dirty="0" smtClean="0">
                <a:solidFill>
                  <a:srgbClr val="FF3399"/>
                </a:solidFill>
              </a:rPr>
              <a:t>&lt;T&gt;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olidFill>
                  <a:schemeClr val="tx2"/>
                </a:solidFill>
              </a:rPr>
              <a:t>implements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SimpleADT</a:t>
            </a:r>
            <a:r>
              <a:rPr lang="en-US" altLang="en-US" sz="2800" dirty="0" smtClean="0">
                <a:solidFill>
                  <a:srgbClr val="FF3399"/>
                </a:solidFill>
              </a:rPr>
              <a:t>&lt;T&gt;</a:t>
            </a:r>
            <a:r>
              <a:rPr lang="en-US" altLang="en-US" sz="2800" dirty="0" smtClean="0">
                <a:solidFill>
                  <a:schemeClr val="hlink"/>
                </a:solidFill>
              </a:rPr>
              <a:t> </a:t>
            </a:r>
            <a:r>
              <a:rPr lang="en-US" altLang="en-US" sz="2800" dirty="0" smtClean="0"/>
              <a:t>{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altLang="en-US" sz="2800" dirty="0" smtClean="0"/>
              <a:t>	private </a:t>
            </a:r>
            <a:r>
              <a:rPr lang="en-CA" altLang="en-US" sz="2800" dirty="0" smtClean="0">
                <a:solidFill>
                  <a:srgbClr val="FF3399"/>
                </a:solidFill>
              </a:rPr>
              <a:t>T</a:t>
            </a:r>
            <a:r>
              <a:rPr lang="en-CA" altLang="en-US" sz="2800" dirty="0" smtClean="0"/>
              <a:t>[] </a:t>
            </a:r>
            <a:r>
              <a:rPr lang="en-CA" altLang="en-US" sz="2800" dirty="0" smtClean="0"/>
              <a:t>array; </a:t>
            </a:r>
            <a:r>
              <a:rPr lang="en-CA" altLang="en-US" sz="2800" dirty="0" smtClean="0">
                <a:solidFill>
                  <a:schemeClr val="accent2"/>
                </a:solidFill>
              </a:rPr>
              <a:t>// Use an array to store items.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altLang="en-US" sz="2800" dirty="0"/>
              <a:t>	</a:t>
            </a:r>
            <a:r>
              <a:rPr lang="en-CA" altLang="en-US" sz="2800" dirty="0" smtClean="0"/>
              <a:t>private </a:t>
            </a:r>
            <a:r>
              <a:rPr lang="en-CA" altLang="en-US" sz="2800" dirty="0" err="1" smtClean="0"/>
              <a:t>int</a:t>
            </a:r>
            <a:r>
              <a:rPr lang="en-CA" altLang="en-US" sz="2800" dirty="0" smtClean="0"/>
              <a:t> count; </a:t>
            </a:r>
            <a:r>
              <a:rPr lang="en-CA" altLang="en-US" sz="2800" dirty="0" smtClean="0">
                <a:solidFill>
                  <a:schemeClr val="accent2"/>
                </a:solidFill>
              </a:rPr>
              <a:t>// Keep track of item count.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altLang="en-US" sz="2800" dirty="0"/>
              <a:t> </a:t>
            </a:r>
            <a:r>
              <a:rPr lang="en-CA" altLang="en-US" sz="2800" dirty="0" smtClean="0"/>
              <a:t>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altLang="en-US" sz="2800" dirty="0" smtClean="0"/>
              <a:t>	public </a:t>
            </a:r>
            <a:r>
              <a:rPr lang="en-CA" altLang="en-US" sz="2800" dirty="0" err="1" smtClean="0"/>
              <a:t>SimpleCollection</a:t>
            </a:r>
            <a:r>
              <a:rPr lang="en-CA" altLang="en-US" sz="2800" dirty="0" smtClean="0"/>
              <a:t> (</a:t>
            </a:r>
            <a:r>
              <a:rPr lang="en-CA" altLang="en-US" sz="2800" dirty="0" err="1" smtClean="0"/>
              <a:t>int</a:t>
            </a:r>
            <a:r>
              <a:rPr lang="en-CA" altLang="en-US" sz="2800" dirty="0" smtClean="0"/>
              <a:t> </a:t>
            </a:r>
            <a:r>
              <a:rPr lang="en-CA" altLang="en-US" sz="2800" dirty="0" err="1" smtClean="0"/>
              <a:t>initCapacity</a:t>
            </a:r>
            <a:r>
              <a:rPr lang="en-CA" altLang="en-US" sz="2800" dirty="0" smtClean="0"/>
              <a:t>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altLang="en-US" sz="2800" dirty="0" smtClean="0"/>
              <a:t>		count =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altLang="en-US" sz="2800" dirty="0"/>
              <a:t>	</a:t>
            </a:r>
            <a:r>
              <a:rPr lang="en-CA" altLang="en-US" sz="2800" dirty="0" smtClean="0"/>
              <a:t>	array = </a:t>
            </a:r>
            <a:r>
              <a:rPr lang="en-CA" altLang="en-US" sz="2800" dirty="0" smtClean="0">
                <a:solidFill>
                  <a:srgbClr val="FF0000"/>
                </a:solidFill>
              </a:rPr>
              <a:t>(T[])(new Object[</a:t>
            </a:r>
            <a:r>
              <a:rPr lang="en-CA" altLang="en-US" sz="2800" dirty="0" err="1" smtClean="0">
                <a:solidFill>
                  <a:srgbClr val="FF0000"/>
                </a:solidFill>
              </a:rPr>
              <a:t>initCapacity</a:t>
            </a:r>
            <a:r>
              <a:rPr lang="en-CA" altLang="en-US" sz="2800" dirty="0" smtClean="0">
                <a:solidFill>
                  <a:srgbClr val="FF0000"/>
                </a:solidFill>
              </a:rPr>
              <a:t>])</a:t>
            </a:r>
            <a:r>
              <a:rPr lang="en-CA" altLang="en-US" sz="2800" dirty="0" smtClean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altLang="en-US" sz="2800" dirty="0" smtClean="0"/>
              <a:t>	}</a:t>
            </a:r>
            <a:endParaRPr lang="en-CA" alt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CA" alt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altLang="en-US" sz="2800" dirty="0">
                <a:solidFill>
                  <a:schemeClr val="accent2"/>
                </a:solidFill>
              </a:rPr>
              <a:t>	</a:t>
            </a:r>
            <a:r>
              <a:rPr lang="en-CA" altLang="en-US" sz="2800" dirty="0" smtClean="0">
                <a:solidFill>
                  <a:schemeClr val="accent2"/>
                </a:solidFill>
              </a:rPr>
              <a:t>// Other methods…</a:t>
            </a:r>
            <a:endParaRPr lang="en-CA" alt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CA" alt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altLang="en-US" sz="2800" dirty="0" smtClean="0"/>
              <a:t>}</a:t>
            </a:r>
            <a:endParaRPr lang="en-CA" altLang="en-US" sz="2800" dirty="0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A20C86D2-EA13-4B0F-9654-0F5983A4C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381000"/>
            <a:ext cx="76501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4000">
              <a:solidFill>
                <a:srgbClr val="00357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E6C5E-3943-45F2-A875-9D2F70F3C185}"/>
              </a:ext>
            </a:extLst>
          </p:cNvPr>
          <p:cNvSpPr txBox="1"/>
          <p:nvPr/>
        </p:nvSpPr>
        <p:spPr>
          <a:xfrm>
            <a:off x="4499992" y="4749433"/>
            <a:ext cx="4102405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Why such complex declaration?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6DB9CB4-4741-4AAA-A656-1A598C745955}"/>
              </a:ext>
            </a:extLst>
          </p:cNvPr>
          <p:cNvCxnSpPr/>
          <p:nvPr/>
        </p:nvCxnSpPr>
        <p:spPr bwMode="auto">
          <a:xfrm flipH="1" flipV="1">
            <a:off x="3462717" y="4293096"/>
            <a:ext cx="1296144" cy="456337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3184892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CD9B33AE-A2AB-49F7-ABA1-8E74E748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F304A871-184B-4D2C-8483-4FCDC69C5B6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96CE834-C113-48F2-A138-5D24A5AF9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3" y="476672"/>
            <a:ext cx="8856983" cy="6228928"/>
          </a:xfrm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public </a:t>
            </a:r>
            <a:r>
              <a:rPr lang="en-US" altLang="en-US" sz="2800" dirty="0" smtClean="0">
                <a:solidFill>
                  <a:srgbClr val="FF0000"/>
                </a:solidFill>
              </a:rPr>
              <a:t>class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SimpleCollection</a:t>
            </a:r>
            <a:r>
              <a:rPr lang="en-US" altLang="en-US" sz="2800" dirty="0" smtClean="0">
                <a:solidFill>
                  <a:srgbClr val="FF3399"/>
                </a:solidFill>
              </a:rPr>
              <a:t>&lt;T&gt;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olidFill>
                  <a:schemeClr val="tx2"/>
                </a:solidFill>
              </a:rPr>
              <a:t>implements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SimpleADT</a:t>
            </a:r>
            <a:r>
              <a:rPr lang="en-US" altLang="en-US" sz="2800" dirty="0" smtClean="0">
                <a:solidFill>
                  <a:srgbClr val="FF3399"/>
                </a:solidFill>
              </a:rPr>
              <a:t>&lt;T&gt;</a:t>
            </a:r>
            <a:r>
              <a:rPr lang="en-US" altLang="en-US" sz="2800" dirty="0" smtClean="0">
                <a:solidFill>
                  <a:schemeClr val="hlink"/>
                </a:solidFill>
              </a:rPr>
              <a:t> </a:t>
            </a:r>
            <a:r>
              <a:rPr lang="en-US" altLang="en-US" sz="2800" dirty="0" smtClean="0"/>
              <a:t>{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altLang="en-US" sz="2800" dirty="0" smtClean="0"/>
              <a:t>	private </a:t>
            </a:r>
            <a:r>
              <a:rPr lang="en-CA" altLang="en-US" sz="2800" dirty="0">
                <a:solidFill>
                  <a:srgbClr val="FF3399"/>
                </a:solidFill>
              </a:rPr>
              <a:t>T</a:t>
            </a:r>
            <a:r>
              <a:rPr lang="en-CA" altLang="en-US" sz="2800" dirty="0" smtClean="0"/>
              <a:t>[] </a:t>
            </a:r>
            <a:r>
              <a:rPr lang="en-CA" altLang="en-US" sz="2800" dirty="0" smtClean="0"/>
              <a:t>array; </a:t>
            </a:r>
            <a:r>
              <a:rPr lang="en-CA" altLang="en-US" sz="2800" dirty="0" smtClean="0">
                <a:solidFill>
                  <a:schemeClr val="accent2"/>
                </a:solidFill>
              </a:rPr>
              <a:t>// Use an array to store items.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altLang="en-US" sz="2800" dirty="0"/>
              <a:t>	</a:t>
            </a:r>
            <a:r>
              <a:rPr lang="en-CA" altLang="en-US" sz="2800" dirty="0" smtClean="0"/>
              <a:t>private </a:t>
            </a:r>
            <a:r>
              <a:rPr lang="en-CA" altLang="en-US" sz="2800" dirty="0" err="1" smtClean="0"/>
              <a:t>int</a:t>
            </a:r>
            <a:r>
              <a:rPr lang="en-CA" altLang="en-US" sz="2800" dirty="0" smtClean="0"/>
              <a:t> count; </a:t>
            </a:r>
            <a:r>
              <a:rPr lang="en-CA" altLang="en-US" sz="2800" dirty="0" smtClean="0">
                <a:solidFill>
                  <a:schemeClr val="accent2"/>
                </a:solidFill>
              </a:rPr>
              <a:t>// Keep track of item count.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altLang="en-US" sz="2800" dirty="0"/>
              <a:t> </a:t>
            </a:r>
            <a:r>
              <a:rPr lang="en-CA" altLang="en-US" sz="2800" dirty="0" smtClean="0"/>
              <a:t>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altLang="en-US" sz="2800" dirty="0" smtClean="0"/>
              <a:t>	public </a:t>
            </a:r>
            <a:r>
              <a:rPr lang="en-CA" altLang="en-US" sz="2800" dirty="0" err="1" smtClean="0"/>
              <a:t>SimpleCollection</a:t>
            </a:r>
            <a:r>
              <a:rPr lang="en-CA" altLang="en-US" sz="2800" dirty="0" smtClean="0"/>
              <a:t> (</a:t>
            </a:r>
            <a:r>
              <a:rPr lang="en-CA" altLang="en-US" sz="2800" dirty="0" err="1" smtClean="0"/>
              <a:t>int</a:t>
            </a:r>
            <a:r>
              <a:rPr lang="en-CA" altLang="en-US" sz="2800" dirty="0" smtClean="0"/>
              <a:t> </a:t>
            </a:r>
            <a:r>
              <a:rPr lang="en-CA" altLang="en-US" sz="2800" dirty="0" err="1" smtClean="0"/>
              <a:t>initCapacity</a:t>
            </a:r>
            <a:r>
              <a:rPr lang="en-CA" altLang="en-US" sz="2800" dirty="0" smtClean="0"/>
              <a:t>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altLang="en-US" sz="2800" dirty="0" smtClean="0"/>
              <a:t>		count =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altLang="en-US" sz="2800" dirty="0"/>
              <a:t>	</a:t>
            </a:r>
            <a:r>
              <a:rPr lang="en-CA" altLang="en-US" sz="2800" dirty="0" smtClean="0"/>
              <a:t>	array = </a:t>
            </a:r>
            <a:r>
              <a:rPr lang="en-CA" altLang="en-US" sz="2800" dirty="0" smtClean="0">
                <a:solidFill>
                  <a:srgbClr val="FF0000"/>
                </a:solidFill>
              </a:rPr>
              <a:t>new T[</a:t>
            </a:r>
            <a:r>
              <a:rPr lang="en-CA" altLang="en-US" sz="2800" dirty="0" err="1" smtClean="0">
                <a:solidFill>
                  <a:srgbClr val="FF0000"/>
                </a:solidFill>
              </a:rPr>
              <a:t>initCapacity</a:t>
            </a:r>
            <a:r>
              <a:rPr lang="en-CA" altLang="en-US" sz="2800" dirty="0" smtClean="0">
                <a:solidFill>
                  <a:srgbClr val="FF0000"/>
                </a:solidFill>
              </a:rPr>
              <a:t>]</a:t>
            </a:r>
            <a:r>
              <a:rPr lang="en-CA" altLang="en-US" sz="2800" dirty="0" smtClean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altLang="en-US" sz="2800" dirty="0" smtClean="0"/>
              <a:t>	}</a:t>
            </a:r>
            <a:endParaRPr lang="en-CA" alt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CA" alt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altLang="en-US" sz="2800" dirty="0">
                <a:solidFill>
                  <a:schemeClr val="accent2"/>
                </a:solidFill>
              </a:rPr>
              <a:t>	</a:t>
            </a:r>
            <a:r>
              <a:rPr lang="en-CA" altLang="en-US" sz="2800" dirty="0" smtClean="0">
                <a:solidFill>
                  <a:schemeClr val="accent2"/>
                </a:solidFill>
              </a:rPr>
              <a:t>// Other methods…</a:t>
            </a:r>
            <a:endParaRPr lang="en-CA" alt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CA" alt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altLang="en-US" sz="2800" dirty="0" smtClean="0"/>
              <a:t>}</a:t>
            </a:r>
            <a:endParaRPr lang="en-CA" altLang="en-US" sz="2800" dirty="0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A20C86D2-EA13-4B0F-9654-0F5983A4C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381000"/>
            <a:ext cx="76501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4000">
              <a:solidFill>
                <a:srgbClr val="00357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E6C5E-3943-45F2-A875-9D2F70F3C185}"/>
              </a:ext>
            </a:extLst>
          </p:cNvPr>
          <p:cNvSpPr txBox="1"/>
          <p:nvPr/>
        </p:nvSpPr>
        <p:spPr>
          <a:xfrm>
            <a:off x="4499992" y="4749433"/>
            <a:ext cx="2533066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Why </a:t>
            </a:r>
            <a:r>
              <a:rPr lang="en-CA" dirty="0" smtClean="0"/>
              <a:t>is this wrong?</a:t>
            </a:r>
            <a:endParaRPr lang="en-CA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6DB9CB4-4741-4AAA-A656-1A598C745955}"/>
              </a:ext>
            </a:extLst>
          </p:cNvPr>
          <p:cNvCxnSpPr/>
          <p:nvPr/>
        </p:nvCxnSpPr>
        <p:spPr bwMode="auto">
          <a:xfrm flipH="1" flipV="1">
            <a:off x="3462717" y="4293096"/>
            <a:ext cx="1296144" cy="456337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0052149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CD9B33AE-A2AB-49F7-ABA1-8E74E748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F304A871-184B-4D2C-8483-4FCDC69C5B6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96CE834-C113-48F2-A138-5D24A5AF9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3" y="476672"/>
            <a:ext cx="8856983" cy="6228928"/>
          </a:xfrm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public </a:t>
            </a:r>
            <a:r>
              <a:rPr lang="en-US" altLang="en-US" sz="2800" dirty="0" smtClean="0">
                <a:solidFill>
                  <a:srgbClr val="FF0000"/>
                </a:solidFill>
              </a:rPr>
              <a:t>class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SimpleCollection</a:t>
            </a:r>
            <a:r>
              <a:rPr lang="en-US" altLang="en-US" sz="2800" dirty="0" smtClean="0">
                <a:solidFill>
                  <a:srgbClr val="FF3399"/>
                </a:solidFill>
              </a:rPr>
              <a:t>&lt;T&gt;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olidFill>
                  <a:schemeClr val="tx2"/>
                </a:solidFill>
              </a:rPr>
              <a:t>implements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SimpleADT</a:t>
            </a:r>
            <a:r>
              <a:rPr lang="en-US" altLang="en-US" sz="2800" dirty="0" smtClean="0">
                <a:solidFill>
                  <a:srgbClr val="FF3399"/>
                </a:solidFill>
              </a:rPr>
              <a:t>&lt;T&gt;</a:t>
            </a:r>
            <a:r>
              <a:rPr lang="en-US" altLang="en-US" sz="2800" dirty="0" smtClean="0">
                <a:solidFill>
                  <a:schemeClr val="hlink"/>
                </a:solidFill>
              </a:rPr>
              <a:t> </a:t>
            </a:r>
            <a:r>
              <a:rPr lang="en-US" altLang="en-US" sz="2800" dirty="0" smtClean="0"/>
              <a:t>{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altLang="en-US" sz="2800" dirty="0" smtClean="0"/>
              <a:t>	private </a:t>
            </a:r>
            <a:r>
              <a:rPr lang="en-CA" altLang="en-US" sz="2800" dirty="0">
                <a:solidFill>
                  <a:srgbClr val="FF3399"/>
                </a:solidFill>
              </a:rPr>
              <a:t>T</a:t>
            </a:r>
            <a:r>
              <a:rPr lang="en-CA" altLang="en-US" sz="2800" dirty="0" smtClean="0"/>
              <a:t>[] </a:t>
            </a:r>
            <a:r>
              <a:rPr lang="en-CA" altLang="en-US" sz="2800" dirty="0" smtClean="0"/>
              <a:t>array; </a:t>
            </a:r>
            <a:r>
              <a:rPr lang="en-CA" altLang="en-US" sz="2800" dirty="0" smtClean="0">
                <a:solidFill>
                  <a:schemeClr val="accent2"/>
                </a:solidFill>
              </a:rPr>
              <a:t>// Use an array to store items.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altLang="en-US" sz="2800" dirty="0"/>
              <a:t>	</a:t>
            </a:r>
            <a:r>
              <a:rPr lang="en-CA" altLang="en-US" sz="2800" dirty="0" smtClean="0"/>
              <a:t>private </a:t>
            </a:r>
            <a:r>
              <a:rPr lang="en-CA" altLang="en-US" sz="2800" dirty="0" err="1" smtClean="0"/>
              <a:t>int</a:t>
            </a:r>
            <a:r>
              <a:rPr lang="en-CA" altLang="en-US" sz="2800" dirty="0" smtClean="0"/>
              <a:t> count; </a:t>
            </a:r>
            <a:r>
              <a:rPr lang="en-CA" altLang="en-US" sz="2800" dirty="0" smtClean="0">
                <a:solidFill>
                  <a:schemeClr val="accent2"/>
                </a:solidFill>
              </a:rPr>
              <a:t>// Keep track of item count.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altLang="en-US" sz="2800" dirty="0"/>
              <a:t> </a:t>
            </a:r>
            <a:r>
              <a:rPr lang="en-CA" altLang="en-US" sz="2800" dirty="0" smtClean="0"/>
              <a:t>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altLang="en-US" sz="2800" dirty="0" smtClean="0"/>
              <a:t>	public </a:t>
            </a:r>
            <a:r>
              <a:rPr lang="en-CA" altLang="en-US" sz="2800" dirty="0" err="1" smtClean="0"/>
              <a:t>SimpleCollection</a:t>
            </a:r>
            <a:r>
              <a:rPr lang="en-CA" altLang="en-US" sz="2800" dirty="0" smtClean="0"/>
              <a:t> (</a:t>
            </a:r>
            <a:r>
              <a:rPr lang="en-CA" altLang="en-US" sz="2800" dirty="0" err="1" smtClean="0"/>
              <a:t>int</a:t>
            </a:r>
            <a:r>
              <a:rPr lang="en-CA" altLang="en-US" sz="2800" dirty="0" smtClean="0"/>
              <a:t> </a:t>
            </a:r>
            <a:r>
              <a:rPr lang="en-CA" altLang="en-US" sz="2800" dirty="0" err="1" smtClean="0"/>
              <a:t>initCapacity</a:t>
            </a:r>
            <a:r>
              <a:rPr lang="en-CA" altLang="en-US" sz="2800" dirty="0" smtClean="0"/>
              <a:t>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altLang="en-US" sz="2800" dirty="0" smtClean="0"/>
              <a:t>		count =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altLang="en-US" sz="2800" dirty="0"/>
              <a:t>	</a:t>
            </a:r>
            <a:r>
              <a:rPr lang="en-CA" altLang="en-US" sz="2800" dirty="0" smtClean="0"/>
              <a:t>	array = </a:t>
            </a:r>
            <a:r>
              <a:rPr lang="en-CA" altLang="en-US" sz="2800" dirty="0" smtClean="0">
                <a:solidFill>
                  <a:srgbClr val="FF0000"/>
                </a:solidFill>
              </a:rPr>
              <a:t>new Object[</a:t>
            </a:r>
            <a:r>
              <a:rPr lang="en-CA" altLang="en-US" sz="2800" dirty="0" err="1" smtClean="0">
                <a:solidFill>
                  <a:srgbClr val="FF0000"/>
                </a:solidFill>
              </a:rPr>
              <a:t>initCapacity</a:t>
            </a:r>
            <a:r>
              <a:rPr lang="en-CA" altLang="en-US" sz="2800" dirty="0" smtClean="0">
                <a:solidFill>
                  <a:srgbClr val="FF0000"/>
                </a:solidFill>
              </a:rPr>
              <a:t>]</a:t>
            </a:r>
            <a:r>
              <a:rPr lang="en-CA" altLang="en-US" sz="2800" dirty="0" smtClean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altLang="en-US" sz="2800" dirty="0" smtClean="0"/>
              <a:t>	}</a:t>
            </a:r>
            <a:endParaRPr lang="en-CA" alt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CA" alt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altLang="en-US" sz="2800" dirty="0">
                <a:solidFill>
                  <a:schemeClr val="accent2"/>
                </a:solidFill>
              </a:rPr>
              <a:t>	</a:t>
            </a:r>
            <a:r>
              <a:rPr lang="en-CA" altLang="en-US" sz="2800" dirty="0" smtClean="0">
                <a:solidFill>
                  <a:schemeClr val="accent2"/>
                </a:solidFill>
              </a:rPr>
              <a:t>// Other methods…</a:t>
            </a:r>
            <a:endParaRPr lang="en-CA" alt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CA" alt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CA" altLang="en-US" sz="2800" dirty="0" smtClean="0"/>
              <a:t>}</a:t>
            </a:r>
            <a:endParaRPr lang="en-CA" altLang="en-US" sz="2800" dirty="0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A20C86D2-EA13-4B0F-9654-0F5983A4C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381000"/>
            <a:ext cx="76501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4000">
              <a:solidFill>
                <a:srgbClr val="00357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E6C5E-3943-45F2-A875-9D2F70F3C185}"/>
              </a:ext>
            </a:extLst>
          </p:cNvPr>
          <p:cNvSpPr txBox="1"/>
          <p:nvPr/>
        </p:nvSpPr>
        <p:spPr>
          <a:xfrm>
            <a:off x="4499992" y="4749433"/>
            <a:ext cx="2533066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Why </a:t>
            </a:r>
            <a:r>
              <a:rPr lang="en-CA" dirty="0" smtClean="0"/>
              <a:t>is this wrong?</a:t>
            </a:r>
            <a:endParaRPr lang="en-CA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6DB9CB4-4741-4AAA-A656-1A598C745955}"/>
              </a:ext>
            </a:extLst>
          </p:cNvPr>
          <p:cNvCxnSpPr/>
          <p:nvPr/>
        </p:nvCxnSpPr>
        <p:spPr bwMode="auto">
          <a:xfrm flipH="1" flipV="1">
            <a:off x="3462717" y="4293096"/>
            <a:ext cx="1296144" cy="456337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4674855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4035F8C5-8C1B-4B02-A779-8AC9A3FB8B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2-</a:t>
            </a:r>
            <a:fld id="{1166CE58-ACDB-474F-AB7D-B6F4195A9CA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4099" name="Slide Number Placeholder 5">
            <a:extLst>
              <a:ext uri="{FF2B5EF4-FFF2-40B4-BE49-F238E27FC236}">
                <a16:creationId xmlns:a16="http://schemas.microsoft.com/office/drawing/2014/main" id="{88627469-3354-4CB5-958F-B3AA057C47C0}"/>
              </a:ext>
            </a:extLst>
          </p:cNvPr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 b="0"/>
              <a:t>2-</a:t>
            </a:r>
            <a:fld id="{B3461B05-9E24-45B3-834B-91952F710BE9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b="0"/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E2447E6B-9EB7-47E0-ACFE-DC14095D8D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Data Structures</a:t>
            </a:r>
            <a:endParaRPr lang="en-US" altLang="en-US" dirty="0"/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1429D1FF-46F3-4F82-B124-9B97D7A37CB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412875"/>
            <a:ext cx="7772400" cy="4392613"/>
          </a:xfrm>
        </p:spPr>
        <p:txBody>
          <a:bodyPr/>
          <a:lstStyle/>
          <a:p>
            <a:pPr eaLnBrk="1" hangingPunct="1"/>
            <a:r>
              <a:rPr lang="en-CA" altLang="en-US" dirty="0" smtClean="0"/>
              <a:t>Implementing collections is done with some kind of underlying </a:t>
            </a:r>
            <a:r>
              <a:rPr lang="en-CA" altLang="en-US" b="1" i="1" dirty="0" smtClean="0">
                <a:solidFill>
                  <a:srgbClr val="C00000"/>
                </a:solidFill>
              </a:rPr>
              <a:t>data structure</a:t>
            </a:r>
            <a:r>
              <a:rPr lang="en-CA" altLang="en-US" dirty="0" smtClean="0"/>
              <a:t>.</a:t>
            </a:r>
          </a:p>
          <a:p>
            <a:pPr eaLnBrk="1" hangingPunct="1"/>
            <a:r>
              <a:rPr lang="en-CA" altLang="en-US" dirty="0" smtClean="0"/>
              <a:t>The main two data structures used for this are:</a:t>
            </a:r>
          </a:p>
          <a:p>
            <a:pPr lvl="1" eaLnBrk="1" hangingPunct="1"/>
            <a:r>
              <a:rPr lang="en-CA" altLang="en-US" dirty="0" smtClean="0"/>
              <a:t>Arrays</a:t>
            </a:r>
          </a:p>
          <a:p>
            <a:pPr lvl="1" eaLnBrk="1" hangingPunct="1"/>
            <a:r>
              <a:rPr lang="en-CA" altLang="en-US" dirty="0" smtClean="0"/>
              <a:t>Linked Lists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9686712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4035F8C5-8C1B-4B02-A779-8AC9A3FB8B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2-</a:t>
            </a:r>
            <a:fld id="{1166CE58-ACDB-474F-AB7D-B6F4195A9CA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4099" name="Slide Number Placeholder 5">
            <a:extLst>
              <a:ext uri="{FF2B5EF4-FFF2-40B4-BE49-F238E27FC236}">
                <a16:creationId xmlns:a16="http://schemas.microsoft.com/office/drawing/2014/main" id="{88627469-3354-4CB5-958F-B3AA057C47C0}"/>
              </a:ext>
            </a:extLst>
          </p:cNvPr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 b="0"/>
              <a:t>2-</a:t>
            </a:r>
            <a:fld id="{B3461B05-9E24-45B3-834B-91952F710BE9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b="0"/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E2447E6B-9EB7-47E0-ACFE-DC14095D8D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dirty="0"/>
              <a:t>Collections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1429D1FF-46F3-4F82-B124-9B97D7A37CB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412875"/>
            <a:ext cx="7772400" cy="43926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 i="1" dirty="0">
                <a:solidFill>
                  <a:schemeClr val="hlink"/>
                </a:solidFill>
              </a:rPr>
              <a:t>Collection</a:t>
            </a:r>
            <a:r>
              <a:rPr lang="en-US" altLang="en-US" dirty="0"/>
              <a:t>: a group of items that we wish to treat as a conceptual </a:t>
            </a:r>
            <a:r>
              <a:rPr lang="en-US" altLang="en-US" dirty="0" smtClean="0"/>
              <a:t>unit.</a:t>
            </a:r>
            <a:endParaRPr lang="en-US" altLang="en-US" dirty="0"/>
          </a:p>
          <a:p>
            <a:pPr eaLnBrk="1" hangingPunct="1"/>
            <a:endParaRPr lang="en-US" altLang="en-US" i="1" dirty="0">
              <a:solidFill>
                <a:schemeClr val="hlink"/>
              </a:solidFill>
            </a:endParaRPr>
          </a:p>
          <a:p>
            <a:pPr eaLnBrk="1" hangingPunct="1"/>
            <a:r>
              <a:rPr lang="en-US" altLang="en-US" dirty="0"/>
              <a:t>The proper choice of a collection for a given problem can improve the efficiency and simplicity of a solution</a:t>
            </a:r>
            <a:r>
              <a:rPr lang="en-US" altLang="en-US" dirty="0" smtClean="0"/>
              <a:t>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>
            <a:extLst>
              <a:ext uri="{FF2B5EF4-FFF2-40B4-BE49-F238E27FC236}">
                <a16:creationId xmlns:a16="http://schemas.microsoft.com/office/drawing/2014/main" id="{513DAB67-31D2-47F5-A236-DDD8D14F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F004E809-DFD4-4EB2-AABC-CFBC78F1538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14339" name="Slide Number Placeholder 5">
            <a:extLst>
              <a:ext uri="{FF2B5EF4-FFF2-40B4-BE49-F238E27FC236}">
                <a16:creationId xmlns:a16="http://schemas.microsoft.com/office/drawing/2014/main" id="{C4B2043C-68B7-463C-9001-FB4A1B0095C3}"/>
              </a:ext>
            </a:extLst>
          </p:cNvPr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CA" altLang="en-US" sz="1400" b="0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1E7D3BAE-FC33-49F5-8F7F-CE916C54CDE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Abstract Data Type (ADT)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8C401A46-A965-4A78-A7A3-B66D8F5FD7B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56792"/>
            <a:ext cx="8001000" cy="469160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3200" dirty="0"/>
              <a:t>It is a </a:t>
            </a:r>
            <a:r>
              <a:rPr lang="en-US" altLang="en-US" sz="3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collection</a:t>
            </a:r>
            <a:r>
              <a:rPr lang="en-US" altLang="en-US" sz="3200" dirty="0"/>
              <a:t> of data together with the </a:t>
            </a:r>
            <a:r>
              <a:rPr lang="en-US" altLang="en-US" sz="3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operations</a:t>
            </a:r>
            <a:r>
              <a:rPr lang="en-US" altLang="en-US" sz="3200" dirty="0"/>
              <a:t> on that data.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32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CA" altLang="en-US" dirty="0" smtClean="0"/>
              <a:t>Each ADT </a:t>
            </a:r>
            <a:r>
              <a:rPr lang="en-CA" altLang="en-US" dirty="0"/>
              <a:t>is a specific model that defines which </a:t>
            </a:r>
            <a:r>
              <a:rPr lang="en-CA" altLang="en-US" dirty="0" smtClean="0"/>
              <a:t>methods </a:t>
            </a:r>
            <a:r>
              <a:rPr lang="en-CA" altLang="en-US" dirty="0"/>
              <a:t>belong to the collection.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CA" altLang="en-US" sz="3200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/>
              <a:t>The ADT specifies </a:t>
            </a:r>
            <a:r>
              <a:rPr lang="en-US" altLang="en-US" dirty="0">
                <a:solidFill>
                  <a:srgbClr val="FF0000"/>
                </a:solidFill>
              </a:rPr>
              <a:t>WHAT</a:t>
            </a:r>
            <a:r>
              <a:rPr lang="en-US" altLang="en-US" dirty="0"/>
              <a:t> the operations do, not </a:t>
            </a:r>
            <a:r>
              <a:rPr lang="en-US" altLang="en-US" dirty="0">
                <a:solidFill>
                  <a:srgbClr val="FF0000"/>
                </a:solidFill>
              </a:rPr>
              <a:t>HOW</a:t>
            </a:r>
            <a:r>
              <a:rPr lang="en-US" altLang="en-US" dirty="0"/>
              <a:t> they do it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4035F8C5-8C1B-4B02-A779-8AC9A3FB8B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2-</a:t>
            </a:r>
            <a:fld id="{1166CE58-ACDB-474F-AB7D-B6F4195A9CA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4099" name="Slide Number Placeholder 5">
            <a:extLst>
              <a:ext uri="{FF2B5EF4-FFF2-40B4-BE49-F238E27FC236}">
                <a16:creationId xmlns:a16="http://schemas.microsoft.com/office/drawing/2014/main" id="{88627469-3354-4CB5-958F-B3AA057C47C0}"/>
              </a:ext>
            </a:extLst>
          </p:cNvPr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 b="0"/>
              <a:t>2-</a:t>
            </a:r>
            <a:fld id="{B3461B05-9E24-45B3-834B-91952F710BE9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b="0"/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E2447E6B-9EB7-47E0-ACFE-DC14095D8D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ADT</a:t>
            </a:r>
            <a:endParaRPr lang="en-US" altLang="en-US" dirty="0"/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1429D1FF-46F3-4F82-B124-9B97D7A37CB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412875"/>
            <a:ext cx="7772400" cy="4392613"/>
          </a:xfrm>
        </p:spPr>
        <p:txBody>
          <a:bodyPr/>
          <a:lstStyle/>
          <a:p>
            <a:pPr eaLnBrk="1" hangingPunct="1"/>
            <a:r>
              <a:rPr lang="en-CA" altLang="en-US" dirty="0" smtClean="0"/>
              <a:t>For example, there must be at least one method to add elements to a collection.</a:t>
            </a:r>
          </a:p>
          <a:p>
            <a:pPr lvl="1" eaLnBrk="1" hangingPunct="1"/>
            <a:r>
              <a:rPr lang="en-CA" altLang="en-US" dirty="0" smtClean="0"/>
              <a:t>Where does the new element get added?</a:t>
            </a:r>
          </a:p>
          <a:p>
            <a:pPr lvl="1" eaLnBrk="1" hangingPunct="1"/>
            <a:r>
              <a:rPr lang="en-CA" altLang="en-US" dirty="0" smtClean="0"/>
              <a:t>Is it always added to the end? The front?</a:t>
            </a:r>
          </a:p>
          <a:p>
            <a:pPr eaLnBrk="1" hangingPunct="1"/>
            <a:endParaRPr lang="en-CA" altLang="en-US" dirty="0"/>
          </a:p>
          <a:p>
            <a:pPr eaLnBrk="1" hangingPunct="1"/>
            <a:r>
              <a:rPr lang="en-CA" altLang="en-US" dirty="0" smtClean="0"/>
              <a:t>In this course, we will learn about </a:t>
            </a:r>
            <a:r>
              <a:rPr lang="en-CA" altLang="en-US" dirty="0" smtClean="0">
                <a:solidFill>
                  <a:srgbClr val="C00000"/>
                </a:solidFill>
              </a:rPr>
              <a:t>stacks</a:t>
            </a:r>
            <a:r>
              <a:rPr lang="en-CA" altLang="en-US" dirty="0" smtClean="0"/>
              <a:t>, </a:t>
            </a:r>
            <a:r>
              <a:rPr lang="en-CA" altLang="en-US" dirty="0" smtClean="0">
                <a:solidFill>
                  <a:srgbClr val="C00000"/>
                </a:solidFill>
              </a:rPr>
              <a:t>queues</a:t>
            </a:r>
            <a:r>
              <a:rPr lang="en-CA" altLang="en-US" dirty="0" smtClean="0"/>
              <a:t>, </a:t>
            </a:r>
            <a:r>
              <a:rPr lang="en-CA" altLang="en-US" dirty="0" smtClean="0">
                <a:solidFill>
                  <a:srgbClr val="C00000"/>
                </a:solidFill>
              </a:rPr>
              <a:t>lists</a:t>
            </a:r>
            <a:r>
              <a:rPr lang="en-CA" altLang="en-US" dirty="0" smtClean="0"/>
              <a:t>, and </a:t>
            </a:r>
            <a:r>
              <a:rPr lang="en-CA" altLang="en-US" dirty="0" smtClean="0">
                <a:solidFill>
                  <a:srgbClr val="C00000"/>
                </a:solidFill>
              </a:rPr>
              <a:t>trees</a:t>
            </a:r>
            <a:r>
              <a:rPr lang="en-CA" alt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046100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50493345-DC29-45E7-8C00-57CC4EE98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3-</a:t>
            </a:r>
            <a:fld id="{A557D02B-D285-4746-B126-786778F5B5E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37E9D85C-C4D6-4E7F-9026-A2365DB87F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Stacks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28514E0D-2790-4817-B31C-B1F6EEC2B0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1675439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3600" b="1" i="1" dirty="0">
                <a:solidFill>
                  <a:srgbClr val="CC0000"/>
                </a:solidFill>
              </a:rPr>
              <a:t>Stack</a:t>
            </a:r>
            <a:r>
              <a:rPr lang="en-US" altLang="en-US" b="1" dirty="0"/>
              <a:t>:</a:t>
            </a:r>
            <a:r>
              <a:rPr lang="en-US" altLang="en-US" dirty="0"/>
              <a:t> a collection whose elements are added and removed from one end, called the </a:t>
            </a:r>
            <a:r>
              <a:rPr lang="en-US" altLang="en-US" b="1" i="1" dirty="0">
                <a:solidFill>
                  <a:srgbClr val="CC0000"/>
                </a:solidFill>
              </a:rPr>
              <a:t>top</a:t>
            </a:r>
            <a:r>
              <a:rPr lang="en-US" altLang="en-US" dirty="0"/>
              <a:t> of the </a:t>
            </a:r>
            <a:r>
              <a:rPr lang="en-US" altLang="en-US" dirty="0" smtClean="0"/>
              <a:t>stack.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11760" y="3287764"/>
            <a:ext cx="3516834" cy="2884436"/>
            <a:chOff x="263525" y="2657475"/>
            <a:chExt cx="4452938" cy="3652210"/>
          </a:xfrm>
        </p:grpSpPr>
        <p:sp>
          <p:nvSpPr>
            <p:cNvPr id="6" name="Oval 3">
              <a:extLst>
                <a:ext uri="{FF2B5EF4-FFF2-40B4-BE49-F238E27FC236}">
                  <a16:creationId xmlns:a16="http://schemas.microsoft.com/office/drawing/2014/main" id="{608BEC1F-E95C-40E5-A6CC-9F71D8A35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5562600"/>
              <a:ext cx="2438400" cy="53340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A6CFA27D-C9E2-4853-9159-F349150AC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5257800"/>
              <a:ext cx="2438400" cy="5334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F631B567-A7B3-4560-BBD4-79711FB6B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4953000"/>
              <a:ext cx="2438400" cy="53340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FBAF60A6-F55C-4BB3-8CA7-2F02BAD4A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4648200"/>
              <a:ext cx="2438400" cy="533400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CF95284A-1BE6-47B8-BF7F-95331DF96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4343400"/>
              <a:ext cx="2438400" cy="533400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0A941237-18CA-4E02-94A8-F0E288DEA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4038600"/>
              <a:ext cx="2438400" cy="533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9A23AC3E-6818-452F-A20A-AB3447247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3657600"/>
              <a:ext cx="2438400" cy="53340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7E651042-48D6-4CC5-9C0A-CD32D1528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3276600"/>
              <a:ext cx="2438400" cy="53340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67D409D7-1548-4659-AE69-DA97502BA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2895600"/>
              <a:ext cx="2438400" cy="533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A049D00D-B26D-494E-8902-3D72450CDA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" y="5413375"/>
              <a:ext cx="1654176" cy="89631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dirty="0"/>
                <a:t>bottom of stack</a:t>
              </a: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E15E85C6-BF93-404E-B6F9-829C39A0C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525" y="2657475"/>
              <a:ext cx="1733551" cy="89631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dirty="0"/>
                <a:t>top of stack</a:t>
              </a:r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7F1D39E1-5402-4403-BA43-0A19BE75A4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200" y="3124200"/>
              <a:ext cx="6096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CA"/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94B2B436-DD6D-4EEB-BEDB-74D0809ECB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0200" y="5867400"/>
              <a:ext cx="6096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CA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645D48-5564-4E58-B2CA-D34641C58926}"/>
                </a:ext>
              </a:extLst>
            </p:cNvPr>
            <p:cNvCxnSpPr/>
            <p:nvPr/>
          </p:nvCxnSpPr>
          <p:spPr bwMode="auto">
            <a:xfrm>
              <a:off x="2195513" y="2924175"/>
              <a:ext cx="0" cy="324167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EC36A8F-B64C-4BF7-9B72-AC59BD459599}"/>
                </a:ext>
              </a:extLst>
            </p:cNvPr>
            <p:cNvCxnSpPr/>
            <p:nvPr/>
          </p:nvCxnSpPr>
          <p:spPr bwMode="auto">
            <a:xfrm>
              <a:off x="2195513" y="6165850"/>
              <a:ext cx="252095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76FA8B6-9916-4E5E-9AAB-E09C66881801}"/>
                </a:ext>
              </a:extLst>
            </p:cNvPr>
            <p:cNvCxnSpPr/>
            <p:nvPr/>
          </p:nvCxnSpPr>
          <p:spPr bwMode="auto">
            <a:xfrm>
              <a:off x="4716463" y="2924175"/>
              <a:ext cx="0" cy="324167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buSzPct val="100000"/>
            </a:pPr>
            <a:fld id="{E68C1049-355F-403F-9300-36FD243F1618}" type="slidenum">
              <a:rPr lang="en-US" altLang="en-US" sz="1400" b="0">
                <a:solidFill>
                  <a:srgbClr val="000000"/>
                </a:solidFill>
              </a:rPr>
              <a:pPr algn="r" eaLnBrk="1" hangingPunct="1">
                <a:buSzPct val="100000"/>
              </a:pPr>
              <a:t>7</a:t>
            </a:fld>
            <a:endParaRPr lang="en-US" altLang="en-US" sz="1400" b="0">
              <a:solidFill>
                <a:srgbClr val="0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6087" y="2730772"/>
            <a:ext cx="8515236" cy="3259701"/>
            <a:chOff x="-711993" y="2362200"/>
            <a:chExt cx="9551193" cy="3656274"/>
          </a:xfrm>
        </p:grpSpPr>
        <p:sp>
          <p:nvSpPr>
            <p:cNvPr id="10244" name="Oval 3"/>
            <p:cNvSpPr>
              <a:spLocks noChangeArrowheads="1"/>
            </p:cNvSpPr>
            <p:nvPr/>
          </p:nvSpPr>
          <p:spPr bwMode="auto">
            <a:xfrm>
              <a:off x="2362200" y="3429000"/>
              <a:ext cx="304800" cy="381000"/>
            </a:xfrm>
            <a:prstGeom prst="ellipse">
              <a:avLst/>
            </a:prstGeom>
            <a:noFill/>
            <a:ln w="38160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0245" name="Line 4"/>
            <p:cNvSpPr>
              <a:spLocks noChangeShapeType="1"/>
            </p:cNvSpPr>
            <p:nvPr/>
          </p:nvSpPr>
          <p:spPr bwMode="auto">
            <a:xfrm>
              <a:off x="2514600" y="3810000"/>
              <a:ext cx="76200" cy="990600"/>
            </a:xfrm>
            <a:prstGeom prst="line">
              <a:avLst/>
            </a:prstGeom>
            <a:noFill/>
            <a:ln w="38160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6" name="Line 5"/>
            <p:cNvSpPr>
              <a:spLocks noChangeShapeType="1"/>
            </p:cNvSpPr>
            <p:nvPr/>
          </p:nvSpPr>
          <p:spPr bwMode="auto">
            <a:xfrm flipH="1">
              <a:off x="2279650" y="4800600"/>
              <a:ext cx="317500" cy="990600"/>
            </a:xfrm>
            <a:prstGeom prst="line">
              <a:avLst/>
            </a:prstGeom>
            <a:noFill/>
            <a:ln w="38160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7" name="Line 6"/>
            <p:cNvSpPr>
              <a:spLocks noChangeShapeType="1"/>
            </p:cNvSpPr>
            <p:nvPr/>
          </p:nvSpPr>
          <p:spPr bwMode="auto">
            <a:xfrm>
              <a:off x="2590800" y="4800600"/>
              <a:ext cx="152400" cy="990600"/>
            </a:xfrm>
            <a:prstGeom prst="line">
              <a:avLst/>
            </a:prstGeom>
            <a:noFill/>
            <a:ln w="38160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8" name="Line 7"/>
            <p:cNvSpPr>
              <a:spLocks noChangeShapeType="1"/>
            </p:cNvSpPr>
            <p:nvPr/>
          </p:nvSpPr>
          <p:spPr bwMode="auto">
            <a:xfrm flipH="1" flipV="1">
              <a:off x="2127250" y="5708650"/>
              <a:ext cx="165100" cy="88900"/>
            </a:xfrm>
            <a:prstGeom prst="line">
              <a:avLst/>
            </a:prstGeom>
            <a:noFill/>
            <a:ln w="38160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9" name="Line 8"/>
            <p:cNvSpPr>
              <a:spLocks noChangeShapeType="1"/>
            </p:cNvSpPr>
            <p:nvPr/>
          </p:nvSpPr>
          <p:spPr bwMode="auto">
            <a:xfrm flipH="1" flipV="1">
              <a:off x="2584450" y="5708650"/>
              <a:ext cx="165100" cy="88900"/>
            </a:xfrm>
            <a:prstGeom prst="line">
              <a:avLst/>
            </a:prstGeom>
            <a:noFill/>
            <a:ln w="38160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0" name="Line 9"/>
            <p:cNvSpPr>
              <a:spLocks noChangeShapeType="1"/>
            </p:cNvSpPr>
            <p:nvPr/>
          </p:nvSpPr>
          <p:spPr bwMode="auto">
            <a:xfrm flipH="1">
              <a:off x="2279650" y="4114800"/>
              <a:ext cx="241300" cy="762000"/>
            </a:xfrm>
            <a:prstGeom prst="line">
              <a:avLst/>
            </a:prstGeom>
            <a:noFill/>
            <a:ln w="38160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1" name="Line 10"/>
            <p:cNvSpPr>
              <a:spLocks noChangeShapeType="1"/>
            </p:cNvSpPr>
            <p:nvPr/>
          </p:nvSpPr>
          <p:spPr bwMode="auto">
            <a:xfrm>
              <a:off x="2590800" y="4114800"/>
              <a:ext cx="228600" cy="381000"/>
            </a:xfrm>
            <a:prstGeom prst="line">
              <a:avLst/>
            </a:prstGeom>
            <a:noFill/>
            <a:ln w="38160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2" name="Line 11"/>
            <p:cNvSpPr>
              <a:spLocks noChangeShapeType="1"/>
            </p:cNvSpPr>
            <p:nvPr/>
          </p:nvSpPr>
          <p:spPr bwMode="auto">
            <a:xfrm flipH="1">
              <a:off x="2736850" y="4419600"/>
              <a:ext cx="88900" cy="457200"/>
            </a:xfrm>
            <a:prstGeom prst="line">
              <a:avLst/>
            </a:prstGeom>
            <a:noFill/>
            <a:ln w="38160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3" name="Oval 12"/>
            <p:cNvSpPr>
              <a:spLocks noChangeArrowheads="1"/>
            </p:cNvSpPr>
            <p:nvPr/>
          </p:nvSpPr>
          <p:spPr bwMode="auto">
            <a:xfrm>
              <a:off x="3200400" y="3429000"/>
              <a:ext cx="304800" cy="381000"/>
            </a:xfrm>
            <a:prstGeom prst="ellipse">
              <a:avLst/>
            </a:prstGeom>
            <a:noFill/>
            <a:ln w="3816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0254" name="Line 13"/>
            <p:cNvSpPr>
              <a:spLocks noChangeShapeType="1"/>
            </p:cNvSpPr>
            <p:nvPr/>
          </p:nvSpPr>
          <p:spPr bwMode="auto">
            <a:xfrm>
              <a:off x="3352800" y="3810000"/>
              <a:ext cx="76200" cy="990600"/>
            </a:xfrm>
            <a:prstGeom prst="line">
              <a:avLst/>
            </a:prstGeom>
            <a:noFill/>
            <a:ln w="3816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5" name="Line 14"/>
            <p:cNvSpPr>
              <a:spLocks noChangeShapeType="1"/>
            </p:cNvSpPr>
            <p:nvPr/>
          </p:nvSpPr>
          <p:spPr bwMode="auto">
            <a:xfrm flipH="1">
              <a:off x="3117850" y="4800600"/>
              <a:ext cx="317500" cy="990600"/>
            </a:xfrm>
            <a:prstGeom prst="line">
              <a:avLst/>
            </a:prstGeom>
            <a:noFill/>
            <a:ln w="3816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Line 15"/>
            <p:cNvSpPr>
              <a:spLocks noChangeShapeType="1"/>
            </p:cNvSpPr>
            <p:nvPr/>
          </p:nvSpPr>
          <p:spPr bwMode="auto">
            <a:xfrm>
              <a:off x="3429000" y="4800600"/>
              <a:ext cx="152400" cy="990600"/>
            </a:xfrm>
            <a:prstGeom prst="line">
              <a:avLst/>
            </a:prstGeom>
            <a:noFill/>
            <a:ln w="3816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7" name="Line 16"/>
            <p:cNvSpPr>
              <a:spLocks noChangeShapeType="1"/>
            </p:cNvSpPr>
            <p:nvPr/>
          </p:nvSpPr>
          <p:spPr bwMode="auto">
            <a:xfrm flipH="1" flipV="1">
              <a:off x="2965450" y="5708650"/>
              <a:ext cx="165100" cy="88900"/>
            </a:xfrm>
            <a:prstGeom prst="line">
              <a:avLst/>
            </a:prstGeom>
            <a:noFill/>
            <a:ln w="3816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8" name="Line 17"/>
            <p:cNvSpPr>
              <a:spLocks noChangeShapeType="1"/>
            </p:cNvSpPr>
            <p:nvPr/>
          </p:nvSpPr>
          <p:spPr bwMode="auto">
            <a:xfrm flipH="1" flipV="1">
              <a:off x="3422650" y="5708650"/>
              <a:ext cx="165100" cy="88900"/>
            </a:xfrm>
            <a:prstGeom prst="line">
              <a:avLst/>
            </a:prstGeom>
            <a:noFill/>
            <a:ln w="3816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9" name="Line 18"/>
            <p:cNvSpPr>
              <a:spLocks noChangeShapeType="1"/>
            </p:cNvSpPr>
            <p:nvPr/>
          </p:nvSpPr>
          <p:spPr bwMode="auto">
            <a:xfrm flipH="1">
              <a:off x="3117850" y="4114800"/>
              <a:ext cx="241300" cy="762000"/>
            </a:xfrm>
            <a:prstGeom prst="line">
              <a:avLst/>
            </a:prstGeom>
            <a:noFill/>
            <a:ln w="3816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Line 19"/>
            <p:cNvSpPr>
              <a:spLocks noChangeShapeType="1"/>
            </p:cNvSpPr>
            <p:nvPr/>
          </p:nvSpPr>
          <p:spPr bwMode="auto">
            <a:xfrm>
              <a:off x="3429000" y="4114800"/>
              <a:ext cx="228600" cy="381000"/>
            </a:xfrm>
            <a:prstGeom prst="line">
              <a:avLst/>
            </a:prstGeom>
            <a:noFill/>
            <a:ln w="3816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1" name="Line 20"/>
            <p:cNvSpPr>
              <a:spLocks noChangeShapeType="1"/>
            </p:cNvSpPr>
            <p:nvPr/>
          </p:nvSpPr>
          <p:spPr bwMode="auto">
            <a:xfrm flipH="1">
              <a:off x="3575050" y="4419600"/>
              <a:ext cx="88900" cy="457200"/>
            </a:xfrm>
            <a:prstGeom prst="line">
              <a:avLst/>
            </a:prstGeom>
            <a:noFill/>
            <a:ln w="3816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2" name="Oval 21"/>
            <p:cNvSpPr>
              <a:spLocks noChangeArrowheads="1"/>
            </p:cNvSpPr>
            <p:nvPr/>
          </p:nvSpPr>
          <p:spPr bwMode="auto">
            <a:xfrm>
              <a:off x="3962400" y="3429000"/>
              <a:ext cx="304800" cy="381000"/>
            </a:xfrm>
            <a:prstGeom prst="ellipse">
              <a:avLst/>
            </a:prstGeom>
            <a:noFill/>
            <a:ln w="38160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0263" name="Line 22"/>
            <p:cNvSpPr>
              <a:spLocks noChangeShapeType="1"/>
            </p:cNvSpPr>
            <p:nvPr/>
          </p:nvSpPr>
          <p:spPr bwMode="auto">
            <a:xfrm>
              <a:off x="4114800" y="3810000"/>
              <a:ext cx="76200" cy="990600"/>
            </a:xfrm>
            <a:prstGeom prst="line">
              <a:avLst/>
            </a:prstGeom>
            <a:noFill/>
            <a:ln w="38160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4" name="Line 23"/>
            <p:cNvSpPr>
              <a:spLocks noChangeShapeType="1"/>
            </p:cNvSpPr>
            <p:nvPr/>
          </p:nvSpPr>
          <p:spPr bwMode="auto">
            <a:xfrm flipH="1">
              <a:off x="3879850" y="4800600"/>
              <a:ext cx="317500" cy="990600"/>
            </a:xfrm>
            <a:prstGeom prst="line">
              <a:avLst/>
            </a:prstGeom>
            <a:noFill/>
            <a:ln w="38160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5" name="Line 24"/>
            <p:cNvSpPr>
              <a:spLocks noChangeShapeType="1"/>
            </p:cNvSpPr>
            <p:nvPr/>
          </p:nvSpPr>
          <p:spPr bwMode="auto">
            <a:xfrm>
              <a:off x="4191000" y="4800600"/>
              <a:ext cx="152400" cy="990600"/>
            </a:xfrm>
            <a:prstGeom prst="line">
              <a:avLst/>
            </a:prstGeom>
            <a:noFill/>
            <a:ln w="38160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6" name="Line 25"/>
            <p:cNvSpPr>
              <a:spLocks noChangeShapeType="1"/>
            </p:cNvSpPr>
            <p:nvPr/>
          </p:nvSpPr>
          <p:spPr bwMode="auto">
            <a:xfrm flipH="1" flipV="1">
              <a:off x="3727450" y="5708650"/>
              <a:ext cx="165100" cy="88900"/>
            </a:xfrm>
            <a:prstGeom prst="line">
              <a:avLst/>
            </a:prstGeom>
            <a:noFill/>
            <a:ln w="38160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7" name="Line 26"/>
            <p:cNvSpPr>
              <a:spLocks noChangeShapeType="1"/>
            </p:cNvSpPr>
            <p:nvPr/>
          </p:nvSpPr>
          <p:spPr bwMode="auto">
            <a:xfrm flipH="1" flipV="1">
              <a:off x="4184650" y="5708650"/>
              <a:ext cx="165100" cy="88900"/>
            </a:xfrm>
            <a:prstGeom prst="line">
              <a:avLst/>
            </a:prstGeom>
            <a:noFill/>
            <a:ln w="38160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8" name="Line 27"/>
            <p:cNvSpPr>
              <a:spLocks noChangeShapeType="1"/>
            </p:cNvSpPr>
            <p:nvPr/>
          </p:nvSpPr>
          <p:spPr bwMode="auto">
            <a:xfrm flipH="1">
              <a:off x="3879850" y="4114800"/>
              <a:ext cx="241300" cy="762000"/>
            </a:xfrm>
            <a:prstGeom prst="line">
              <a:avLst/>
            </a:prstGeom>
            <a:noFill/>
            <a:ln w="38160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9" name="Line 28"/>
            <p:cNvSpPr>
              <a:spLocks noChangeShapeType="1"/>
            </p:cNvSpPr>
            <p:nvPr/>
          </p:nvSpPr>
          <p:spPr bwMode="auto">
            <a:xfrm>
              <a:off x="4191000" y="4114800"/>
              <a:ext cx="228600" cy="381000"/>
            </a:xfrm>
            <a:prstGeom prst="line">
              <a:avLst/>
            </a:prstGeom>
            <a:noFill/>
            <a:ln w="38160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0" name="Line 29"/>
            <p:cNvSpPr>
              <a:spLocks noChangeShapeType="1"/>
            </p:cNvSpPr>
            <p:nvPr/>
          </p:nvSpPr>
          <p:spPr bwMode="auto">
            <a:xfrm flipH="1">
              <a:off x="4337050" y="4419600"/>
              <a:ext cx="88900" cy="457200"/>
            </a:xfrm>
            <a:prstGeom prst="line">
              <a:avLst/>
            </a:prstGeom>
            <a:noFill/>
            <a:ln w="38160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Oval 30"/>
            <p:cNvSpPr>
              <a:spLocks noChangeArrowheads="1"/>
            </p:cNvSpPr>
            <p:nvPr/>
          </p:nvSpPr>
          <p:spPr bwMode="auto">
            <a:xfrm>
              <a:off x="4724400" y="3429000"/>
              <a:ext cx="304800" cy="381000"/>
            </a:xfrm>
            <a:prstGeom prst="ellipse">
              <a:avLst/>
            </a:prstGeom>
            <a:noFill/>
            <a:ln w="3816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0272" name="Line 31"/>
            <p:cNvSpPr>
              <a:spLocks noChangeShapeType="1"/>
            </p:cNvSpPr>
            <p:nvPr/>
          </p:nvSpPr>
          <p:spPr bwMode="auto">
            <a:xfrm>
              <a:off x="4876800" y="3810000"/>
              <a:ext cx="76200" cy="990600"/>
            </a:xfrm>
            <a:prstGeom prst="line">
              <a:avLst/>
            </a:prstGeom>
            <a:noFill/>
            <a:ln w="3816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3" name="Line 32"/>
            <p:cNvSpPr>
              <a:spLocks noChangeShapeType="1"/>
            </p:cNvSpPr>
            <p:nvPr/>
          </p:nvSpPr>
          <p:spPr bwMode="auto">
            <a:xfrm flipH="1">
              <a:off x="4641850" y="4800600"/>
              <a:ext cx="317500" cy="990600"/>
            </a:xfrm>
            <a:prstGeom prst="line">
              <a:avLst/>
            </a:prstGeom>
            <a:noFill/>
            <a:ln w="3816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4" name="Line 33"/>
            <p:cNvSpPr>
              <a:spLocks noChangeShapeType="1"/>
            </p:cNvSpPr>
            <p:nvPr/>
          </p:nvSpPr>
          <p:spPr bwMode="auto">
            <a:xfrm>
              <a:off x="4953000" y="4800600"/>
              <a:ext cx="152400" cy="990600"/>
            </a:xfrm>
            <a:prstGeom prst="line">
              <a:avLst/>
            </a:prstGeom>
            <a:noFill/>
            <a:ln w="3816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5" name="Line 34"/>
            <p:cNvSpPr>
              <a:spLocks noChangeShapeType="1"/>
            </p:cNvSpPr>
            <p:nvPr/>
          </p:nvSpPr>
          <p:spPr bwMode="auto">
            <a:xfrm flipH="1" flipV="1">
              <a:off x="4489450" y="5708650"/>
              <a:ext cx="165100" cy="88900"/>
            </a:xfrm>
            <a:prstGeom prst="line">
              <a:avLst/>
            </a:prstGeom>
            <a:noFill/>
            <a:ln w="3816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6" name="Line 35"/>
            <p:cNvSpPr>
              <a:spLocks noChangeShapeType="1"/>
            </p:cNvSpPr>
            <p:nvPr/>
          </p:nvSpPr>
          <p:spPr bwMode="auto">
            <a:xfrm flipH="1" flipV="1">
              <a:off x="4946650" y="5708650"/>
              <a:ext cx="165100" cy="88900"/>
            </a:xfrm>
            <a:prstGeom prst="line">
              <a:avLst/>
            </a:prstGeom>
            <a:noFill/>
            <a:ln w="3816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7" name="Line 36"/>
            <p:cNvSpPr>
              <a:spLocks noChangeShapeType="1"/>
            </p:cNvSpPr>
            <p:nvPr/>
          </p:nvSpPr>
          <p:spPr bwMode="auto">
            <a:xfrm flipH="1">
              <a:off x="4641850" y="4114800"/>
              <a:ext cx="241300" cy="762000"/>
            </a:xfrm>
            <a:prstGeom prst="line">
              <a:avLst/>
            </a:prstGeom>
            <a:noFill/>
            <a:ln w="3816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8" name="Line 37"/>
            <p:cNvSpPr>
              <a:spLocks noChangeShapeType="1"/>
            </p:cNvSpPr>
            <p:nvPr/>
          </p:nvSpPr>
          <p:spPr bwMode="auto">
            <a:xfrm>
              <a:off x="4953000" y="4114800"/>
              <a:ext cx="228600" cy="381000"/>
            </a:xfrm>
            <a:prstGeom prst="line">
              <a:avLst/>
            </a:prstGeom>
            <a:noFill/>
            <a:ln w="3816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9" name="Line 38"/>
            <p:cNvSpPr>
              <a:spLocks noChangeShapeType="1"/>
            </p:cNvSpPr>
            <p:nvPr/>
          </p:nvSpPr>
          <p:spPr bwMode="auto">
            <a:xfrm flipH="1">
              <a:off x="5099050" y="4419600"/>
              <a:ext cx="88900" cy="457200"/>
            </a:xfrm>
            <a:prstGeom prst="line">
              <a:avLst/>
            </a:prstGeom>
            <a:noFill/>
            <a:ln w="3816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0" name="Oval 39"/>
            <p:cNvSpPr>
              <a:spLocks noChangeArrowheads="1"/>
            </p:cNvSpPr>
            <p:nvPr/>
          </p:nvSpPr>
          <p:spPr bwMode="auto">
            <a:xfrm>
              <a:off x="5486400" y="3429000"/>
              <a:ext cx="304800" cy="381000"/>
            </a:xfrm>
            <a:prstGeom prst="ellipse">
              <a:avLst/>
            </a:prstGeom>
            <a:noFill/>
            <a:ln w="38160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0281" name="Line 40"/>
            <p:cNvSpPr>
              <a:spLocks noChangeShapeType="1"/>
            </p:cNvSpPr>
            <p:nvPr/>
          </p:nvSpPr>
          <p:spPr bwMode="auto">
            <a:xfrm>
              <a:off x="5638800" y="3810000"/>
              <a:ext cx="76200" cy="990600"/>
            </a:xfrm>
            <a:prstGeom prst="line">
              <a:avLst/>
            </a:prstGeom>
            <a:noFill/>
            <a:ln w="38160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2" name="Line 41"/>
            <p:cNvSpPr>
              <a:spLocks noChangeShapeType="1"/>
            </p:cNvSpPr>
            <p:nvPr/>
          </p:nvSpPr>
          <p:spPr bwMode="auto">
            <a:xfrm flipH="1">
              <a:off x="5403850" y="4800600"/>
              <a:ext cx="317500" cy="990600"/>
            </a:xfrm>
            <a:prstGeom prst="line">
              <a:avLst/>
            </a:prstGeom>
            <a:noFill/>
            <a:ln w="38160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3" name="Line 42"/>
            <p:cNvSpPr>
              <a:spLocks noChangeShapeType="1"/>
            </p:cNvSpPr>
            <p:nvPr/>
          </p:nvSpPr>
          <p:spPr bwMode="auto">
            <a:xfrm>
              <a:off x="5715000" y="4800600"/>
              <a:ext cx="152400" cy="990600"/>
            </a:xfrm>
            <a:prstGeom prst="line">
              <a:avLst/>
            </a:prstGeom>
            <a:noFill/>
            <a:ln w="38160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4" name="Line 43"/>
            <p:cNvSpPr>
              <a:spLocks noChangeShapeType="1"/>
            </p:cNvSpPr>
            <p:nvPr/>
          </p:nvSpPr>
          <p:spPr bwMode="auto">
            <a:xfrm flipH="1" flipV="1">
              <a:off x="5251450" y="5708650"/>
              <a:ext cx="165100" cy="88900"/>
            </a:xfrm>
            <a:prstGeom prst="line">
              <a:avLst/>
            </a:prstGeom>
            <a:noFill/>
            <a:ln w="38160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5" name="Line 44"/>
            <p:cNvSpPr>
              <a:spLocks noChangeShapeType="1"/>
            </p:cNvSpPr>
            <p:nvPr/>
          </p:nvSpPr>
          <p:spPr bwMode="auto">
            <a:xfrm flipH="1" flipV="1">
              <a:off x="5708650" y="5708650"/>
              <a:ext cx="165100" cy="88900"/>
            </a:xfrm>
            <a:prstGeom prst="line">
              <a:avLst/>
            </a:prstGeom>
            <a:noFill/>
            <a:ln w="38160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6" name="Line 45"/>
            <p:cNvSpPr>
              <a:spLocks noChangeShapeType="1"/>
            </p:cNvSpPr>
            <p:nvPr/>
          </p:nvSpPr>
          <p:spPr bwMode="auto">
            <a:xfrm flipH="1">
              <a:off x="5403850" y="4114800"/>
              <a:ext cx="241300" cy="762000"/>
            </a:xfrm>
            <a:prstGeom prst="line">
              <a:avLst/>
            </a:prstGeom>
            <a:noFill/>
            <a:ln w="38160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7" name="Line 46"/>
            <p:cNvSpPr>
              <a:spLocks noChangeShapeType="1"/>
            </p:cNvSpPr>
            <p:nvPr/>
          </p:nvSpPr>
          <p:spPr bwMode="auto">
            <a:xfrm>
              <a:off x="5715000" y="4114800"/>
              <a:ext cx="228600" cy="381000"/>
            </a:xfrm>
            <a:prstGeom prst="line">
              <a:avLst/>
            </a:prstGeom>
            <a:noFill/>
            <a:ln w="38160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8" name="Line 47"/>
            <p:cNvSpPr>
              <a:spLocks noChangeShapeType="1"/>
            </p:cNvSpPr>
            <p:nvPr/>
          </p:nvSpPr>
          <p:spPr bwMode="auto">
            <a:xfrm flipH="1">
              <a:off x="5861050" y="4419600"/>
              <a:ext cx="88900" cy="457200"/>
            </a:xfrm>
            <a:prstGeom prst="line">
              <a:avLst/>
            </a:prstGeom>
            <a:noFill/>
            <a:ln w="38160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9" name="Oval 48"/>
            <p:cNvSpPr>
              <a:spLocks noChangeArrowheads="1"/>
            </p:cNvSpPr>
            <p:nvPr/>
          </p:nvSpPr>
          <p:spPr bwMode="auto">
            <a:xfrm>
              <a:off x="7772400" y="2362200"/>
              <a:ext cx="304800" cy="381000"/>
            </a:xfrm>
            <a:prstGeom prst="ellips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0290" name="Line 49"/>
            <p:cNvSpPr>
              <a:spLocks noChangeShapeType="1"/>
            </p:cNvSpPr>
            <p:nvPr/>
          </p:nvSpPr>
          <p:spPr bwMode="auto">
            <a:xfrm>
              <a:off x="7924800" y="2743200"/>
              <a:ext cx="76200" cy="990600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" name="Line 50"/>
            <p:cNvSpPr>
              <a:spLocks noChangeShapeType="1"/>
            </p:cNvSpPr>
            <p:nvPr/>
          </p:nvSpPr>
          <p:spPr bwMode="auto">
            <a:xfrm flipH="1">
              <a:off x="7689850" y="3733800"/>
              <a:ext cx="317500" cy="990600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2" name="Line 51"/>
            <p:cNvSpPr>
              <a:spLocks noChangeShapeType="1"/>
            </p:cNvSpPr>
            <p:nvPr/>
          </p:nvSpPr>
          <p:spPr bwMode="auto">
            <a:xfrm>
              <a:off x="8001000" y="3733800"/>
              <a:ext cx="152400" cy="990600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3" name="Line 52"/>
            <p:cNvSpPr>
              <a:spLocks noChangeShapeType="1"/>
            </p:cNvSpPr>
            <p:nvPr/>
          </p:nvSpPr>
          <p:spPr bwMode="auto">
            <a:xfrm flipH="1" flipV="1">
              <a:off x="7537450" y="4641850"/>
              <a:ext cx="165100" cy="88900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4" name="Line 53"/>
            <p:cNvSpPr>
              <a:spLocks noChangeShapeType="1"/>
            </p:cNvSpPr>
            <p:nvPr/>
          </p:nvSpPr>
          <p:spPr bwMode="auto">
            <a:xfrm flipH="1" flipV="1">
              <a:off x="7994650" y="4641850"/>
              <a:ext cx="165100" cy="88900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5" name="Line 54"/>
            <p:cNvSpPr>
              <a:spLocks noChangeShapeType="1"/>
            </p:cNvSpPr>
            <p:nvPr/>
          </p:nvSpPr>
          <p:spPr bwMode="auto">
            <a:xfrm flipH="1">
              <a:off x="7689850" y="3048000"/>
              <a:ext cx="241300" cy="762000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6" name="Line 55"/>
            <p:cNvSpPr>
              <a:spLocks noChangeShapeType="1"/>
            </p:cNvSpPr>
            <p:nvPr/>
          </p:nvSpPr>
          <p:spPr bwMode="auto">
            <a:xfrm>
              <a:off x="8001000" y="3048000"/>
              <a:ext cx="228600" cy="381000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7" name="Line 56"/>
            <p:cNvSpPr>
              <a:spLocks noChangeShapeType="1"/>
            </p:cNvSpPr>
            <p:nvPr/>
          </p:nvSpPr>
          <p:spPr bwMode="auto">
            <a:xfrm flipH="1">
              <a:off x="8147050" y="3352800"/>
              <a:ext cx="88900" cy="457200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8" name="Text Box 57"/>
            <p:cNvSpPr txBox="1">
              <a:spLocks noChangeArrowheads="1"/>
            </p:cNvSpPr>
            <p:nvPr/>
          </p:nvSpPr>
          <p:spPr bwMode="auto">
            <a:xfrm>
              <a:off x="-711993" y="2802414"/>
              <a:ext cx="2649536" cy="1141674"/>
            </a:xfrm>
            <a:prstGeom prst="rect">
              <a:avLst/>
            </a:prstGeom>
            <a:solidFill>
              <a:srgbClr val="FFF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 b="1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 b="1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 b="1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 b="1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 b="1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 b="1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 b="1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 b="1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 b="1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ts val="1250"/>
                </a:spcBef>
                <a:buSzPct val="100000"/>
              </a:pPr>
              <a:r>
                <a:rPr lang="en-US" altLang="en-US" b="0" dirty="0">
                  <a:solidFill>
                    <a:srgbClr val="000000"/>
                  </a:solidFill>
                </a:rPr>
                <a:t>First person served will be the one at the front of queue</a:t>
              </a:r>
            </a:p>
          </p:txBody>
        </p:sp>
        <p:sp>
          <p:nvSpPr>
            <p:cNvPr id="10299" name="Line 58"/>
            <p:cNvSpPr>
              <a:spLocks noChangeShapeType="1"/>
            </p:cNvSpPr>
            <p:nvPr/>
          </p:nvSpPr>
          <p:spPr bwMode="auto">
            <a:xfrm>
              <a:off x="1723866" y="3429000"/>
              <a:ext cx="487482" cy="47085"/>
            </a:xfrm>
            <a:prstGeom prst="line">
              <a:avLst/>
            </a:prstGeom>
            <a:noFill/>
            <a:ln w="38160">
              <a:solidFill>
                <a:srgbClr val="CC33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0" name="Line 59"/>
            <p:cNvSpPr>
              <a:spLocks noChangeShapeType="1"/>
            </p:cNvSpPr>
            <p:nvPr/>
          </p:nvSpPr>
          <p:spPr bwMode="auto">
            <a:xfrm flipH="1">
              <a:off x="6165850" y="3276600"/>
              <a:ext cx="1384300" cy="762000"/>
            </a:xfrm>
            <a:prstGeom prst="line">
              <a:avLst/>
            </a:prstGeom>
            <a:noFill/>
            <a:ln w="38160">
              <a:solidFill>
                <a:srgbClr val="CC33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" name="Text Box 60"/>
            <p:cNvSpPr txBox="1">
              <a:spLocks noChangeArrowheads="1"/>
            </p:cNvSpPr>
            <p:nvPr/>
          </p:nvSpPr>
          <p:spPr bwMode="auto">
            <a:xfrm>
              <a:off x="6400800" y="4876800"/>
              <a:ext cx="2438400" cy="1141674"/>
            </a:xfrm>
            <a:prstGeom prst="rect">
              <a:avLst/>
            </a:prstGeom>
            <a:solidFill>
              <a:srgbClr val="FFF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 b="1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 b="1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 b="1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 b="1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 b="1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 b="1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 b="1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 b="1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 b="1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ts val="1250"/>
                </a:spcBef>
                <a:buSzPct val="100000"/>
              </a:pPr>
              <a:r>
                <a:rPr lang="en-US" altLang="en-US" b="0" dirty="0">
                  <a:solidFill>
                    <a:srgbClr val="000000"/>
                  </a:solidFill>
                </a:rPr>
                <a:t>New person is added to the rear of the </a:t>
              </a:r>
              <a:r>
                <a:rPr lang="en-US" altLang="en-US" b="0" dirty="0" smtClean="0">
                  <a:solidFill>
                    <a:srgbClr val="000000"/>
                  </a:solidFill>
                </a:rPr>
                <a:t>queue</a:t>
              </a:r>
              <a:endParaRPr lang="en-US" altLang="en-US" b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62" name="Rectangle 2">
            <a:extLst>
              <a:ext uri="{FF2B5EF4-FFF2-40B4-BE49-F238E27FC236}">
                <a16:creationId xmlns:a16="http://schemas.microsoft.com/office/drawing/2014/main" id="{37E9D85C-C4D6-4E7F-9026-A2365DB87F7C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0" kern="0" dirty="0" smtClean="0"/>
              <a:t>Queues</a:t>
            </a:r>
            <a:endParaRPr lang="en-US" altLang="en-US" b="0" kern="0" dirty="0"/>
          </a:p>
        </p:txBody>
      </p:sp>
      <p:sp>
        <p:nvSpPr>
          <p:cNvPr id="64" name="Rectangle 3">
            <a:extLst>
              <a:ext uri="{FF2B5EF4-FFF2-40B4-BE49-F238E27FC236}">
                <a16:creationId xmlns:a16="http://schemas.microsoft.com/office/drawing/2014/main" id="{28514E0D-2790-4817-B31C-B1F6EEC2B0A6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371600"/>
            <a:ext cx="7772400" cy="167543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altLang="en-US" sz="3600" i="1" kern="0" dirty="0" smtClean="0">
                <a:solidFill>
                  <a:srgbClr val="CC0000"/>
                </a:solidFill>
              </a:rPr>
              <a:t>Queue</a:t>
            </a:r>
            <a:r>
              <a:rPr lang="en-US" altLang="en-US" b="1" kern="0" dirty="0" smtClean="0"/>
              <a:t>:</a:t>
            </a:r>
            <a:r>
              <a:rPr lang="en-US" altLang="en-US" b="0" kern="0" dirty="0" smtClean="0"/>
              <a:t> a collection whose elements are added to the rear and removed from the front.</a:t>
            </a:r>
          </a:p>
        </p:txBody>
      </p:sp>
    </p:spTree>
    <p:extLst>
      <p:ext uri="{BB962C8B-B14F-4D97-AF65-F5344CB8AC3E}">
        <p14:creationId xmlns:p14="http://schemas.microsoft.com/office/powerpoint/2010/main" val="3919380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buSzPct val="100000"/>
            </a:pPr>
            <a:fld id="{192D1438-0944-45AE-8180-0F2B4E087BE1}" type="slidenum">
              <a:rPr lang="en-US" altLang="en-US" sz="1400" b="0">
                <a:solidFill>
                  <a:srgbClr val="000000"/>
                </a:solidFill>
              </a:rPr>
              <a:pPr algn="r" eaLnBrk="1" hangingPunct="1">
                <a:buSzPct val="100000"/>
              </a:pPr>
              <a:t>8</a:t>
            </a:fld>
            <a:endParaRPr lang="en-US" altLang="en-US" sz="1400" b="0">
              <a:solidFill>
                <a:srgbClr val="000000"/>
              </a:solidFill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1403648" y="3861048"/>
            <a:ext cx="762000" cy="685800"/>
          </a:xfrm>
          <a:prstGeom prst="rect">
            <a:avLst/>
          </a:prstGeom>
          <a:solidFill>
            <a:srgbClr val="84DBEC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1556048" y="4089648"/>
            <a:ext cx="6096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250"/>
              </a:spcBef>
              <a:buSzPct val="100000"/>
            </a:pPr>
            <a:r>
              <a:rPr lang="en-US" altLang="en-US" b="0">
                <a:solidFill>
                  <a:srgbClr val="CC3300"/>
                </a:solidFill>
              </a:rPr>
              <a:t>16</a:t>
            </a: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2318048" y="3861048"/>
            <a:ext cx="762000" cy="685800"/>
          </a:xfrm>
          <a:prstGeom prst="rect">
            <a:avLst/>
          </a:prstGeom>
          <a:solidFill>
            <a:srgbClr val="84DBEC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2470448" y="4089648"/>
            <a:ext cx="6096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250"/>
              </a:spcBef>
              <a:buSzPct val="100000"/>
            </a:pPr>
            <a:r>
              <a:rPr lang="en-US" altLang="en-US" b="0">
                <a:solidFill>
                  <a:srgbClr val="CC3300"/>
                </a:solidFill>
              </a:rPr>
              <a:t>23</a:t>
            </a:r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3232448" y="3861048"/>
            <a:ext cx="762000" cy="685800"/>
          </a:xfrm>
          <a:prstGeom prst="rect">
            <a:avLst/>
          </a:prstGeom>
          <a:solidFill>
            <a:srgbClr val="84DBEC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297" name="Text Box 8"/>
          <p:cNvSpPr txBox="1">
            <a:spLocks noChangeArrowheads="1"/>
          </p:cNvSpPr>
          <p:nvPr/>
        </p:nvSpPr>
        <p:spPr bwMode="auto">
          <a:xfrm>
            <a:off x="3384848" y="4089648"/>
            <a:ext cx="6096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250"/>
              </a:spcBef>
              <a:buSzPct val="100000"/>
            </a:pPr>
            <a:r>
              <a:rPr lang="en-US" altLang="en-US" b="0">
                <a:solidFill>
                  <a:srgbClr val="CC3300"/>
                </a:solidFill>
              </a:rPr>
              <a:t>29</a:t>
            </a:r>
          </a:p>
        </p:txBody>
      </p:sp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4146848" y="3861048"/>
            <a:ext cx="762000" cy="685800"/>
          </a:xfrm>
          <a:prstGeom prst="rect">
            <a:avLst/>
          </a:prstGeom>
          <a:solidFill>
            <a:srgbClr val="84DBEC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299" name="Text Box 10"/>
          <p:cNvSpPr txBox="1">
            <a:spLocks noChangeArrowheads="1"/>
          </p:cNvSpPr>
          <p:nvPr/>
        </p:nvSpPr>
        <p:spPr bwMode="auto">
          <a:xfrm>
            <a:off x="4299248" y="4089648"/>
            <a:ext cx="6096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250"/>
              </a:spcBef>
              <a:buSzPct val="100000"/>
            </a:pPr>
            <a:r>
              <a:rPr lang="en-US" altLang="en-US" b="0">
                <a:solidFill>
                  <a:srgbClr val="CC3300"/>
                </a:solidFill>
              </a:rPr>
              <a:t>40</a:t>
            </a:r>
          </a:p>
        </p:txBody>
      </p:sp>
      <p:sp>
        <p:nvSpPr>
          <p:cNvPr id="12300" name="Rectangle 11"/>
          <p:cNvSpPr>
            <a:spLocks noChangeArrowheads="1"/>
          </p:cNvSpPr>
          <p:nvPr/>
        </p:nvSpPr>
        <p:spPr bwMode="auto">
          <a:xfrm>
            <a:off x="5061248" y="3861048"/>
            <a:ext cx="762000" cy="685800"/>
          </a:xfrm>
          <a:prstGeom prst="rect">
            <a:avLst/>
          </a:prstGeom>
          <a:solidFill>
            <a:srgbClr val="84DBEC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301" name="Text Box 12"/>
          <p:cNvSpPr txBox="1">
            <a:spLocks noChangeArrowheads="1"/>
          </p:cNvSpPr>
          <p:nvPr/>
        </p:nvSpPr>
        <p:spPr bwMode="auto">
          <a:xfrm>
            <a:off x="5213648" y="4089648"/>
            <a:ext cx="6096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250"/>
              </a:spcBef>
              <a:buSzPct val="100000"/>
            </a:pPr>
            <a:r>
              <a:rPr lang="en-US" altLang="en-US" b="0">
                <a:solidFill>
                  <a:srgbClr val="CC3300"/>
                </a:solidFill>
              </a:rPr>
              <a:t>51</a:t>
            </a:r>
          </a:p>
        </p:txBody>
      </p:sp>
      <p:sp>
        <p:nvSpPr>
          <p:cNvPr id="12302" name="Rectangle 13"/>
          <p:cNvSpPr>
            <a:spLocks noChangeArrowheads="1"/>
          </p:cNvSpPr>
          <p:nvPr/>
        </p:nvSpPr>
        <p:spPr bwMode="auto">
          <a:xfrm>
            <a:off x="5975648" y="3861048"/>
            <a:ext cx="762000" cy="685800"/>
          </a:xfrm>
          <a:prstGeom prst="rect">
            <a:avLst/>
          </a:prstGeom>
          <a:solidFill>
            <a:srgbClr val="84DBEC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303" name="Text Box 14"/>
          <p:cNvSpPr txBox="1">
            <a:spLocks noChangeArrowheads="1"/>
          </p:cNvSpPr>
          <p:nvPr/>
        </p:nvSpPr>
        <p:spPr bwMode="auto">
          <a:xfrm>
            <a:off x="6128048" y="4089648"/>
            <a:ext cx="6096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250"/>
              </a:spcBef>
              <a:buSzPct val="100000"/>
            </a:pPr>
            <a:r>
              <a:rPr lang="en-US" altLang="en-US" b="0">
                <a:solidFill>
                  <a:srgbClr val="CC3300"/>
                </a:solidFill>
              </a:rPr>
              <a:t>67</a:t>
            </a:r>
          </a:p>
        </p:txBody>
      </p:sp>
      <p:sp>
        <p:nvSpPr>
          <p:cNvPr id="12304" name="Rectangle 15"/>
          <p:cNvSpPr>
            <a:spLocks noChangeArrowheads="1"/>
          </p:cNvSpPr>
          <p:nvPr/>
        </p:nvSpPr>
        <p:spPr bwMode="auto">
          <a:xfrm>
            <a:off x="6890048" y="3861048"/>
            <a:ext cx="762000" cy="685800"/>
          </a:xfrm>
          <a:prstGeom prst="rect">
            <a:avLst/>
          </a:prstGeom>
          <a:solidFill>
            <a:srgbClr val="84DBEC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305" name="Text Box 16"/>
          <p:cNvSpPr txBox="1">
            <a:spLocks noChangeArrowheads="1"/>
          </p:cNvSpPr>
          <p:nvPr/>
        </p:nvSpPr>
        <p:spPr bwMode="auto">
          <a:xfrm>
            <a:off x="7042448" y="4089648"/>
            <a:ext cx="6096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250"/>
              </a:spcBef>
              <a:buSzPct val="100000"/>
            </a:pPr>
            <a:r>
              <a:rPr lang="en-US" altLang="en-US" b="0">
                <a:solidFill>
                  <a:srgbClr val="CC3300"/>
                </a:solidFill>
              </a:rPr>
              <a:t>88</a:t>
            </a:r>
          </a:p>
        </p:txBody>
      </p:sp>
      <p:sp>
        <p:nvSpPr>
          <p:cNvPr id="12306" name="Rectangle 17"/>
          <p:cNvSpPr>
            <a:spLocks noChangeArrowheads="1"/>
          </p:cNvSpPr>
          <p:nvPr/>
        </p:nvSpPr>
        <p:spPr bwMode="auto">
          <a:xfrm>
            <a:off x="5518448" y="5689848"/>
            <a:ext cx="762000" cy="685800"/>
          </a:xfrm>
          <a:prstGeom prst="rect">
            <a:avLst/>
          </a:prstGeom>
          <a:solidFill>
            <a:srgbClr val="FFFF99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307" name="Text Box 18"/>
          <p:cNvSpPr txBox="1">
            <a:spLocks noChangeArrowheads="1"/>
          </p:cNvSpPr>
          <p:nvPr/>
        </p:nvSpPr>
        <p:spPr bwMode="auto">
          <a:xfrm>
            <a:off x="5670848" y="5918448"/>
            <a:ext cx="6096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250"/>
              </a:spcBef>
              <a:buSzPct val="100000"/>
            </a:pPr>
            <a:r>
              <a:rPr lang="en-US" altLang="en-US" b="0">
                <a:solidFill>
                  <a:srgbClr val="CC3300"/>
                </a:solidFill>
              </a:rPr>
              <a:t>58</a:t>
            </a:r>
          </a:p>
        </p:txBody>
      </p:sp>
      <p:sp>
        <p:nvSpPr>
          <p:cNvPr id="12308" name="Text Box 19"/>
          <p:cNvSpPr txBox="1">
            <a:spLocks noChangeArrowheads="1"/>
          </p:cNvSpPr>
          <p:nvPr/>
        </p:nvSpPr>
        <p:spPr bwMode="auto">
          <a:xfrm>
            <a:off x="7315200" y="244408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309" name="Line 20"/>
          <p:cNvSpPr>
            <a:spLocks noChangeShapeType="1"/>
          </p:cNvSpPr>
          <p:nvPr/>
        </p:nvSpPr>
        <p:spPr bwMode="auto">
          <a:xfrm flipV="1">
            <a:off x="5899448" y="4540498"/>
            <a:ext cx="1588" cy="1155700"/>
          </a:xfrm>
          <a:prstGeom prst="line">
            <a:avLst/>
          </a:prstGeom>
          <a:noFill/>
          <a:ln w="57240">
            <a:solidFill>
              <a:srgbClr val="CC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37E9D85C-C4D6-4E7F-9026-A2365DB87F7C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0" kern="0" dirty="0" smtClean="0"/>
              <a:t>Lists</a:t>
            </a:r>
            <a:endParaRPr lang="en-US" altLang="en-US" b="0" kern="0"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28514E0D-2790-4817-B31C-B1F6EEC2B0A6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371600"/>
            <a:ext cx="7772400" cy="206943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altLang="en-US" sz="3600" i="1" kern="0" dirty="0" smtClean="0">
                <a:solidFill>
                  <a:srgbClr val="CC0000"/>
                </a:solidFill>
              </a:rPr>
              <a:t>Lists</a:t>
            </a:r>
            <a:r>
              <a:rPr lang="en-US" altLang="en-US" b="1" kern="0" dirty="0" smtClean="0"/>
              <a:t>:</a:t>
            </a:r>
            <a:r>
              <a:rPr lang="en-US" altLang="en-US" b="0" kern="0" dirty="0" smtClean="0"/>
              <a:t> there are several types of lists; this is an example of an Ordered List. New numbers must be added such that all of the numbers remain in order.</a:t>
            </a:r>
          </a:p>
        </p:txBody>
      </p:sp>
    </p:spTree>
    <p:extLst>
      <p:ext uri="{BB962C8B-B14F-4D97-AF65-F5344CB8AC3E}">
        <p14:creationId xmlns:p14="http://schemas.microsoft.com/office/powerpoint/2010/main" val="11838989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buSzPct val="100000"/>
            </a:pPr>
            <a:fld id="{192D1438-0944-45AE-8180-0F2B4E087BE1}" type="slidenum">
              <a:rPr lang="en-US" altLang="en-US" sz="1400" b="0">
                <a:solidFill>
                  <a:srgbClr val="000000"/>
                </a:solidFill>
              </a:rPr>
              <a:pPr algn="r" eaLnBrk="1" hangingPunct="1">
                <a:buSzPct val="100000"/>
              </a:pPr>
              <a:t>9</a:t>
            </a:fld>
            <a:endParaRPr lang="en-US" altLang="en-US" sz="1400" b="0">
              <a:solidFill>
                <a:srgbClr val="000000"/>
              </a:solidFill>
            </a:endParaRPr>
          </a:p>
        </p:txBody>
      </p:sp>
      <p:sp>
        <p:nvSpPr>
          <p:cNvPr id="12308" name="Text Box 19"/>
          <p:cNvSpPr txBox="1">
            <a:spLocks noChangeArrowheads="1"/>
          </p:cNvSpPr>
          <p:nvPr/>
        </p:nvSpPr>
        <p:spPr bwMode="auto">
          <a:xfrm>
            <a:off x="7315200" y="244408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37E9D85C-C4D6-4E7F-9026-A2365DB87F7C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0" kern="0" dirty="0" smtClean="0"/>
              <a:t>Trees</a:t>
            </a:r>
            <a:endParaRPr lang="en-US" altLang="en-US" b="0" kern="0" dirty="0"/>
          </a:p>
        </p:txBody>
      </p:sp>
      <p:grpSp>
        <p:nvGrpSpPr>
          <p:cNvPr id="2" name="Group 1"/>
          <p:cNvGrpSpPr/>
          <p:nvPr/>
        </p:nvGrpSpPr>
        <p:grpSpPr>
          <a:xfrm>
            <a:off x="2007189" y="3140968"/>
            <a:ext cx="5103403" cy="3275281"/>
            <a:chOff x="388938" y="1773238"/>
            <a:chExt cx="6846887" cy="4394221"/>
          </a:xfrm>
        </p:grpSpPr>
        <p:sp>
          <p:nvSpPr>
            <p:cNvPr id="24" name="Line 1040">
              <a:extLst>
                <a:ext uri="{FF2B5EF4-FFF2-40B4-BE49-F238E27FC236}">
                  <a16:creationId xmlns:a16="http://schemas.microsoft.com/office/drawing/2014/main" id="{E6062D96-BEED-47DD-9BBD-8A8C0C6451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36875" y="2328863"/>
              <a:ext cx="457200" cy="609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" name="Line 1041">
              <a:extLst>
                <a:ext uri="{FF2B5EF4-FFF2-40B4-BE49-F238E27FC236}">
                  <a16:creationId xmlns:a16="http://schemas.microsoft.com/office/drawing/2014/main" id="{DE4250F1-3244-4471-B830-340A924AA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2675" y="2328863"/>
              <a:ext cx="685800" cy="609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6" name="Line 1042">
              <a:extLst>
                <a:ext uri="{FF2B5EF4-FFF2-40B4-BE49-F238E27FC236}">
                  <a16:creationId xmlns:a16="http://schemas.microsoft.com/office/drawing/2014/main" id="{52D894C4-AF63-4A02-A73C-4CE7D9230B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9075" y="2205038"/>
              <a:ext cx="1787525" cy="733425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7" name="Line 1043">
              <a:extLst>
                <a:ext uri="{FF2B5EF4-FFF2-40B4-BE49-F238E27FC236}">
                  <a16:creationId xmlns:a16="http://schemas.microsoft.com/office/drawing/2014/main" id="{57EC266E-4CEF-4464-AB98-E596FF237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1275" y="2133600"/>
              <a:ext cx="1828800" cy="804863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8" name="Line 1045">
              <a:extLst>
                <a:ext uri="{FF2B5EF4-FFF2-40B4-BE49-F238E27FC236}">
                  <a16:creationId xmlns:a16="http://schemas.microsoft.com/office/drawing/2014/main" id="{67364080-7442-4931-9EA7-2AE6B59CDE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3275" y="3471863"/>
              <a:ext cx="533400" cy="762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" name="Line 1046">
              <a:extLst>
                <a:ext uri="{FF2B5EF4-FFF2-40B4-BE49-F238E27FC236}">
                  <a16:creationId xmlns:a16="http://schemas.microsoft.com/office/drawing/2014/main" id="{88446D07-674F-45D8-8111-33B5CD854E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1475" y="3471863"/>
              <a:ext cx="533400" cy="7620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" name="Line 1047">
              <a:extLst>
                <a:ext uri="{FF2B5EF4-FFF2-40B4-BE49-F238E27FC236}">
                  <a16:creationId xmlns:a16="http://schemas.microsoft.com/office/drawing/2014/main" id="{947C5196-4AEC-4FBF-990E-9428AD8663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41875" y="3471863"/>
              <a:ext cx="762000" cy="7620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1" name="Line 1048">
              <a:extLst>
                <a:ext uri="{FF2B5EF4-FFF2-40B4-BE49-F238E27FC236}">
                  <a16:creationId xmlns:a16="http://schemas.microsoft.com/office/drawing/2014/main" id="{8DB91203-6F90-452B-84CB-F187A09284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075" y="4767263"/>
              <a:ext cx="381000" cy="685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2" name="Line 1049">
              <a:extLst>
                <a:ext uri="{FF2B5EF4-FFF2-40B4-BE49-F238E27FC236}">
                  <a16:creationId xmlns:a16="http://schemas.microsoft.com/office/drawing/2014/main" id="{4142115C-F830-4BED-BBC6-34E39FFA3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5675" y="4767263"/>
              <a:ext cx="609600" cy="6858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3" name="Line 1050">
              <a:extLst>
                <a:ext uri="{FF2B5EF4-FFF2-40B4-BE49-F238E27FC236}">
                  <a16:creationId xmlns:a16="http://schemas.microsoft.com/office/drawing/2014/main" id="{B0C8F5D9-B906-4964-9BB3-EDB3C4A40E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56275" y="3471863"/>
              <a:ext cx="1219200" cy="762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4" name="Line 1051">
              <a:extLst>
                <a:ext uri="{FF2B5EF4-FFF2-40B4-BE49-F238E27FC236}">
                  <a16:creationId xmlns:a16="http://schemas.microsoft.com/office/drawing/2014/main" id="{38DA4D8C-CF66-42CF-B249-B5FBA0BBE2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0075" y="3471863"/>
              <a:ext cx="228600" cy="762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5" name="Line 1053">
              <a:extLst>
                <a:ext uri="{FF2B5EF4-FFF2-40B4-BE49-F238E27FC236}">
                  <a16:creationId xmlns:a16="http://schemas.microsoft.com/office/drawing/2014/main" id="{B02A0132-EE2C-457D-9B77-043252E893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42075" y="4767263"/>
              <a:ext cx="381000" cy="685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6" name="Oval 60">
              <a:extLst>
                <a:ext uri="{FF2B5EF4-FFF2-40B4-BE49-F238E27FC236}">
                  <a16:creationId xmlns:a16="http://schemas.microsoft.com/office/drawing/2014/main" id="{8AFD0EC2-F233-4822-984A-4BAF836EC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575" y="1773238"/>
              <a:ext cx="765175" cy="72233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dirty="0" smtClean="0"/>
                <a:t>G</a:t>
              </a:r>
              <a:endParaRPr lang="en-CA" altLang="en-US" dirty="0"/>
            </a:p>
          </p:txBody>
        </p:sp>
        <p:sp>
          <p:nvSpPr>
            <p:cNvPr id="37" name="Oval 61">
              <a:extLst>
                <a:ext uri="{FF2B5EF4-FFF2-40B4-BE49-F238E27FC236}">
                  <a16:creationId xmlns:a16="http://schemas.microsoft.com/office/drawing/2014/main" id="{8584B1AD-738B-44C0-82FB-FD5AF0050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924174"/>
              <a:ext cx="692150" cy="72233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dirty="0"/>
                <a:t>E</a:t>
              </a:r>
            </a:p>
          </p:txBody>
        </p:sp>
        <p:sp>
          <p:nvSpPr>
            <p:cNvPr id="38" name="Oval 62">
              <a:extLst>
                <a:ext uri="{FF2B5EF4-FFF2-40B4-BE49-F238E27FC236}">
                  <a16:creationId xmlns:a16="http://schemas.microsoft.com/office/drawing/2014/main" id="{9A0B5093-A1DB-4F9D-979A-3093BD4F0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38" y="4221164"/>
              <a:ext cx="719136" cy="722336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dirty="0"/>
                <a:t>F</a:t>
              </a:r>
            </a:p>
          </p:txBody>
        </p:sp>
        <p:sp>
          <p:nvSpPr>
            <p:cNvPr id="39" name="Oval 63">
              <a:extLst>
                <a:ext uri="{FF2B5EF4-FFF2-40B4-BE49-F238E27FC236}">
                  <a16:creationId xmlns:a16="http://schemas.microsoft.com/office/drawing/2014/main" id="{80197C3F-38A1-4393-8004-FEC797050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538" y="4221164"/>
              <a:ext cx="738189" cy="72233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dirty="0" smtClean="0"/>
                <a:t>M</a:t>
              </a:r>
              <a:endParaRPr lang="en-CA" altLang="en-US" dirty="0"/>
            </a:p>
          </p:txBody>
        </p:sp>
        <p:sp>
          <p:nvSpPr>
            <p:cNvPr id="40" name="Oval 64">
              <a:extLst>
                <a:ext uri="{FF2B5EF4-FFF2-40B4-BE49-F238E27FC236}">
                  <a16:creationId xmlns:a16="http://schemas.microsoft.com/office/drawing/2014/main" id="{EA7A6E3E-A1AE-47B8-B2F7-4E4095839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163" y="2924174"/>
              <a:ext cx="730249" cy="72233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dirty="0" smtClean="0"/>
                <a:t>S</a:t>
              </a:r>
              <a:endParaRPr lang="en-CA" altLang="en-US" dirty="0"/>
            </a:p>
          </p:txBody>
        </p:sp>
        <p:sp>
          <p:nvSpPr>
            <p:cNvPr id="41" name="Oval 65">
              <a:extLst>
                <a:ext uri="{FF2B5EF4-FFF2-40B4-BE49-F238E27FC236}">
                  <a16:creationId xmlns:a16="http://schemas.microsoft.com/office/drawing/2014/main" id="{6AFE68C7-363E-4E5A-9CFA-382228CE0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125" y="4221162"/>
              <a:ext cx="647700" cy="722336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dirty="0" smtClean="0"/>
                <a:t>A</a:t>
              </a:r>
              <a:endParaRPr lang="en-CA" alt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2E1F9CE-E1E1-4E0A-A773-F883D75388F7}"/>
                </a:ext>
              </a:extLst>
            </p:cNvPr>
            <p:cNvSpPr/>
            <p:nvPr/>
          </p:nvSpPr>
          <p:spPr bwMode="auto">
            <a:xfrm>
              <a:off x="2520949" y="2924174"/>
              <a:ext cx="682626" cy="72233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CA" dirty="0" smtClean="0"/>
                <a:t>P</a:t>
              </a:r>
              <a:endParaRPr lang="en-CA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DB73D57-F6B8-40DB-9981-47FDC457FA02}"/>
                </a:ext>
              </a:extLst>
            </p:cNvPr>
            <p:cNvSpPr/>
            <p:nvPr/>
          </p:nvSpPr>
          <p:spPr bwMode="auto">
            <a:xfrm>
              <a:off x="3995737" y="2924174"/>
              <a:ext cx="720724" cy="72233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CA" dirty="0" smtClean="0"/>
                <a:t>Z</a:t>
              </a:r>
              <a:endParaRPr lang="en-CA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E9ECE9A-3DF7-43C8-9983-22AC69ADDEF2}"/>
                </a:ext>
              </a:extLst>
            </p:cNvPr>
            <p:cNvSpPr/>
            <p:nvPr/>
          </p:nvSpPr>
          <p:spPr bwMode="auto">
            <a:xfrm>
              <a:off x="5580064" y="4221164"/>
              <a:ext cx="703263" cy="72233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CA" dirty="0" smtClean="0"/>
                <a:t>Q</a:t>
              </a:r>
              <a:endParaRPr lang="en-CA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B7F3C5C-D597-4542-A635-325896083FB6}"/>
                </a:ext>
              </a:extLst>
            </p:cNvPr>
            <p:cNvSpPr/>
            <p:nvPr/>
          </p:nvSpPr>
          <p:spPr bwMode="auto">
            <a:xfrm>
              <a:off x="4925233" y="5445123"/>
              <a:ext cx="726267" cy="722336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CA" dirty="0" smtClean="0"/>
                <a:t>C</a:t>
              </a:r>
              <a:endParaRPr lang="en-CA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94B7A12-B0ED-48ED-BCEF-62035A5027FB}"/>
                </a:ext>
              </a:extLst>
            </p:cNvPr>
            <p:cNvSpPr/>
            <p:nvPr/>
          </p:nvSpPr>
          <p:spPr bwMode="auto">
            <a:xfrm>
              <a:off x="6156325" y="5445126"/>
              <a:ext cx="666750" cy="722332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CA" dirty="0" smtClean="0"/>
                <a:t>D</a:t>
              </a:r>
              <a:endParaRPr lang="en-CA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E875295-3019-4DB8-BBCB-68BB6A985606}"/>
                </a:ext>
              </a:extLst>
            </p:cNvPr>
            <p:cNvSpPr/>
            <p:nvPr/>
          </p:nvSpPr>
          <p:spPr bwMode="auto">
            <a:xfrm>
              <a:off x="1833563" y="4221164"/>
              <a:ext cx="755649" cy="72233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CA" dirty="0" smtClean="0"/>
                <a:t>R</a:t>
              </a:r>
              <a:endParaRPr lang="en-CA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B0208C6-5C3B-41B0-A0C8-00B6015103B5}"/>
                </a:ext>
              </a:extLst>
            </p:cNvPr>
            <p:cNvSpPr/>
            <p:nvPr/>
          </p:nvSpPr>
          <p:spPr bwMode="auto">
            <a:xfrm>
              <a:off x="827087" y="5445123"/>
              <a:ext cx="785811" cy="722334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CA" dirty="0"/>
                <a:t>K</a:t>
              </a:r>
            </a:p>
          </p:txBody>
        </p:sp>
      </p:grpSp>
      <p:sp>
        <p:nvSpPr>
          <p:cNvPr id="62" name="Rectangle 3">
            <a:extLst>
              <a:ext uri="{FF2B5EF4-FFF2-40B4-BE49-F238E27FC236}">
                <a16:creationId xmlns:a16="http://schemas.microsoft.com/office/drawing/2014/main" id="{28514E0D-2790-4817-B31C-B1F6EEC2B0A6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371600"/>
            <a:ext cx="7772400" cy="206943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altLang="en-US" sz="3600" i="1" kern="0" dirty="0" smtClean="0">
                <a:solidFill>
                  <a:srgbClr val="CC0000"/>
                </a:solidFill>
              </a:rPr>
              <a:t>Trees</a:t>
            </a:r>
            <a:r>
              <a:rPr lang="en-US" altLang="en-US" b="1" kern="0" dirty="0" smtClean="0"/>
              <a:t>:</a:t>
            </a:r>
            <a:r>
              <a:rPr lang="en-US" altLang="en-US" b="0" kern="0" dirty="0" smtClean="0"/>
              <a:t> a non-linear collection in whose elements are represented hierarchically with parent-child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1185451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oteTemplate05">
  <a:themeElements>
    <a:clrScheme name="noteTemplate05 8">
      <a:dk1>
        <a:srgbClr val="000000"/>
      </a:dk1>
      <a:lt1>
        <a:srgbClr val="FFFFFF"/>
      </a:lt1>
      <a:dk2>
        <a:srgbClr val="000099"/>
      </a:dk2>
      <a:lt2>
        <a:srgbClr val="FFFFDF"/>
      </a:lt2>
      <a:accent1>
        <a:srgbClr val="FFFF99"/>
      </a:accent1>
      <a:accent2>
        <a:srgbClr val="339966"/>
      </a:accent2>
      <a:accent3>
        <a:srgbClr val="FFFFFF"/>
      </a:accent3>
      <a:accent4>
        <a:srgbClr val="000000"/>
      </a:accent4>
      <a:accent5>
        <a:srgbClr val="FFFFCA"/>
      </a:accent5>
      <a:accent6>
        <a:srgbClr val="2D8A5C"/>
      </a:accent6>
      <a:hlink>
        <a:srgbClr val="CC3300"/>
      </a:hlink>
      <a:folHlink>
        <a:srgbClr val="B2B2B2"/>
      </a:folHlink>
    </a:clrScheme>
    <a:fontScheme name="noteTemplate0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oteTemplate05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teTemplate05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8">
        <a:dk1>
          <a:srgbClr val="000000"/>
        </a:dk1>
        <a:lt1>
          <a:srgbClr val="FFFFFF"/>
        </a:lt1>
        <a:dk2>
          <a:srgbClr val="000099"/>
        </a:dk2>
        <a:lt2>
          <a:srgbClr val="FFFFDF"/>
        </a:lt2>
        <a:accent1>
          <a:srgbClr val="FFFF99"/>
        </a:accent1>
        <a:accent2>
          <a:srgbClr val="339966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2D8A5C"/>
        </a:accent6>
        <a:hlink>
          <a:srgbClr val="CC33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Settings\doug.GAUL\Application Data\Microsoft\Templates\noteTemplate05.pot</Template>
  <TotalTime>5608</TotalTime>
  <Words>1414</Words>
  <Application>Microsoft Office PowerPoint</Application>
  <PresentationFormat>On-screen Show (4:3)</PresentationFormat>
  <Paragraphs>224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ＭＳ Ｐゴシック</vt:lpstr>
      <vt:lpstr>Arial</vt:lpstr>
      <vt:lpstr>Times New Roman</vt:lpstr>
      <vt:lpstr>noteTemplate05</vt:lpstr>
      <vt:lpstr>PowerPoint Presentation</vt:lpstr>
      <vt:lpstr>Objectives</vt:lpstr>
      <vt:lpstr>Collections</vt:lpstr>
      <vt:lpstr>Abstract Data Type (ADT)</vt:lpstr>
      <vt:lpstr>ADT</vt:lpstr>
      <vt:lpstr>Stacks</vt:lpstr>
      <vt:lpstr>PowerPoint Presentation</vt:lpstr>
      <vt:lpstr>PowerPoint Presentation</vt:lpstr>
      <vt:lpstr>PowerPoint Presentation</vt:lpstr>
      <vt:lpstr>Abstraction</vt:lpstr>
      <vt:lpstr>Java Interfaces</vt:lpstr>
      <vt:lpstr>Java Interfaces</vt:lpstr>
      <vt:lpstr>PowerPoint Presentation</vt:lpstr>
      <vt:lpstr>PowerPoint Presentation</vt:lpstr>
      <vt:lpstr>Generic Types </vt:lpstr>
      <vt:lpstr>Generic Types</vt:lpstr>
      <vt:lpstr>Generic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Structures</vt:lpstr>
    </vt:vector>
  </TitlesOfParts>
  <Company>University of Western Ontario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aija</dc:creator>
  <cp:lastModifiedBy>Bryan Sarlo</cp:lastModifiedBy>
  <cp:revision>279</cp:revision>
  <dcterms:created xsi:type="dcterms:W3CDTF">2007-06-04T21:16:31Z</dcterms:created>
  <dcterms:modified xsi:type="dcterms:W3CDTF">2020-05-22T16:46:49Z</dcterms:modified>
</cp:coreProperties>
</file>