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5" r:id="rId3"/>
    <p:sldId id="266" r:id="rId4"/>
    <p:sldId id="384" r:id="rId5"/>
    <p:sldId id="387" r:id="rId6"/>
    <p:sldId id="385" r:id="rId7"/>
    <p:sldId id="386" r:id="rId8"/>
    <p:sldId id="261" r:id="rId9"/>
    <p:sldId id="268" r:id="rId10"/>
    <p:sldId id="388" r:id="rId11"/>
    <p:sldId id="389" r:id="rId12"/>
    <p:sldId id="390" r:id="rId13"/>
    <p:sldId id="269" r:id="rId14"/>
    <p:sldId id="422" r:id="rId15"/>
    <p:sldId id="423" r:id="rId16"/>
    <p:sldId id="424" r:id="rId17"/>
    <p:sldId id="432" r:id="rId18"/>
    <p:sldId id="434" r:id="rId19"/>
    <p:sldId id="368" r:id="rId20"/>
    <p:sldId id="279" r:id="rId21"/>
    <p:sldId id="280" r:id="rId22"/>
    <p:sldId id="281" r:id="rId23"/>
    <p:sldId id="282" r:id="rId24"/>
    <p:sldId id="283" r:id="rId25"/>
    <p:sldId id="284" r:id="rId26"/>
    <p:sldId id="402" r:id="rId27"/>
    <p:sldId id="404" r:id="rId28"/>
    <p:sldId id="403" r:id="rId29"/>
    <p:sldId id="435" r:id="rId30"/>
    <p:sldId id="426" r:id="rId31"/>
    <p:sldId id="436" r:id="rId32"/>
    <p:sldId id="285" r:id="rId33"/>
    <p:sldId id="286" r:id="rId34"/>
    <p:sldId id="287" r:id="rId35"/>
    <p:sldId id="411" r:id="rId36"/>
    <p:sldId id="412" r:id="rId37"/>
    <p:sldId id="437" r:id="rId38"/>
    <p:sldId id="425" r:id="rId39"/>
    <p:sldId id="438" r:id="rId40"/>
    <p:sldId id="418" r:id="rId41"/>
    <p:sldId id="419" r:id="rId42"/>
    <p:sldId id="440" r:id="rId43"/>
    <p:sldId id="441" r:id="rId44"/>
  </p:sldIdLst>
  <p:sldSz cx="9144000" cy="6858000" type="screen4x3"/>
  <p:notesSz cx="7004050" cy="9290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22" autoAdjust="0"/>
    <p:restoredTop sz="90929"/>
  </p:normalViewPr>
  <p:slideViewPr>
    <p:cSldViewPr>
      <p:cViewPr varScale="1">
        <p:scale>
          <a:sx n="105" d="100"/>
          <a:sy n="105" d="100"/>
        </p:scale>
        <p:origin x="1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BD69FEB1-D565-4F14-9EFE-0809E4E6C1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B1EAE0BF-FE73-495B-99E7-DADF42099E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72A3D9A7-E1B2-4B49-993E-163A87D2DF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6500"/>
            <a:ext cx="30353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528CBEC2-5604-4D0F-AFB6-F23B48E994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6500"/>
            <a:ext cx="30353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/>
            </a:lvl1pPr>
          </a:lstStyle>
          <a:p>
            <a:pPr>
              <a:defRPr/>
            </a:pPr>
            <a:fld id="{DADDE104-2D3D-4A0E-B8FD-A72EA9BB2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7FF515B-23BD-49D7-93EF-F7C5CFC3B7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FFA97AC-CD23-4036-BE8A-5CDA1BE077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6613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D2D35-5771-438B-BA8C-2D43E14FDD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3250"/>
            <a:ext cx="5137150" cy="4179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2A7D093-E5F4-40D3-AC97-83B8CE21E2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6500"/>
            <a:ext cx="30353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E5458BB-C2CF-4AAF-9C7B-BB2B3F63A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6500"/>
            <a:ext cx="30353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FB2A113-4238-45BE-AE35-D98D991FE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3E56E5-BFB7-428D-8C25-983D9D4E051E}" type="slidenum">
              <a:rPr lang="en-US" altLang="en-US" sz="1300" b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 b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FD49E7-5E8A-470C-AEC9-4DC365E67319}" type="slidenum">
              <a:rPr lang="en-US" altLang="en-US" sz="1300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 b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2E2BDD-0899-4DFF-B6AF-27F38BE3E8D3}" type="slidenum">
              <a:rPr lang="en-US" altLang="en-US" sz="1300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 b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F4888C-DFE8-486C-9F4A-604EA8738AD3}" type="slidenum">
              <a:rPr lang="en-US" altLang="en-US" sz="1300" b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 b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B3413751-F949-49A1-B973-175356750D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58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9874D584-9CF1-4DD5-AF9F-35C6DF1A97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26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AF801C8F-953B-43C5-95BC-0F67A685B9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20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EA2A1781-0EC6-4E21-BF2E-F174A8B15ED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98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5BAB64A1-BBC1-4B0B-A881-B07C1933F6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55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9D8D7DC2-7300-41C8-83A4-D99BF16D09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32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A7BA075F-8C25-42D2-8774-C5A319382B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24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94948381-63F4-4A4A-985A-94C02C86C6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B5C6C9F6-59C9-4517-9051-B610CC184D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91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768C50C7-B8CB-4D8F-92DF-7BB20BD076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6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348382AB-CF41-4EB3-AC53-A1574B2BBC0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79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C521AF-D361-47CE-BB26-0D42753772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B8C57D-EB29-41A2-8462-F0027D3DF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F52C50-4D59-4F2F-93EF-B4C017C624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r>
              <a:rPr lang="en-US" altLang="en-US"/>
              <a:t>4-</a:t>
            </a:r>
            <a:fld id="{83B0BB66-A35E-4AE4-8C91-800DD7E1B0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9C17CE00-460F-4B02-9BD8-67FB4E9996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3350" y="1916113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CF409BAE-2B37-43E1-9724-5DC5232DBAE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Advantages of Linked Lists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524000" y="3886200"/>
            <a:ext cx="9144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7315200" y="3886200"/>
            <a:ext cx="914400" cy="76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867400" y="3886200"/>
            <a:ext cx="914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419600" y="3886200"/>
            <a:ext cx="914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971800" y="38862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4384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38862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53340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67818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85800" y="1981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990600" y="2667000"/>
            <a:ext cx="533400" cy="1600200"/>
          </a:xfrm>
          <a:custGeom>
            <a:avLst/>
            <a:gdLst>
              <a:gd name="T0" fmla="*/ 2147483646 w 392"/>
              <a:gd name="T1" fmla="*/ 0 h 528"/>
              <a:gd name="T2" fmla="*/ 2147483646 w 392"/>
              <a:gd name="T3" fmla="*/ 2147483646 h 528"/>
              <a:gd name="T4" fmla="*/ 2147483646 w 392"/>
              <a:gd name="T5" fmla="*/ 2147483646 h 528"/>
              <a:gd name="T6" fmla="*/ 0 60000 65536"/>
              <a:gd name="T7" fmla="*/ 0 60000 65536"/>
              <a:gd name="T8" fmla="*/ 0 60000 65536"/>
              <a:gd name="T9" fmla="*/ 0 w 392"/>
              <a:gd name="T10" fmla="*/ 0 h 528"/>
              <a:gd name="T11" fmla="*/ 392 w 392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528">
                <a:moveTo>
                  <a:pt x="56" y="0"/>
                </a:moveTo>
                <a:cubicBezTo>
                  <a:pt x="28" y="124"/>
                  <a:pt x="0" y="248"/>
                  <a:pt x="56" y="336"/>
                </a:cubicBezTo>
                <a:cubicBezTo>
                  <a:pt x="112" y="424"/>
                  <a:pt x="252" y="476"/>
                  <a:pt x="392" y="52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755650" y="2492375"/>
            <a:ext cx="5334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7424" name="Straight Connector 21"/>
          <p:cNvCxnSpPr>
            <a:cxnSpLocks noChangeShapeType="1"/>
          </p:cNvCxnSpPr>
          <p:nvPr/>
        </p:nvCxnSpPr>
        <p:spPr bwMode="auto">
          <a:xfrm>
            <a:off x="8243888" y="4437063"/>
            <a:ext cx="2159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Straight Connector 23"/>
          <p:cNvCxnSpPr>
            <a:cxnSpLocks noChangeShapeType="1"/>
          </p:cNvCxnSpPr>
          <p:nvPr/>
        </p:nvCxnSpPr>
        <p:spPr bwMode="auto">
          <a:xfrm>
            <a:off x="8459788" y="4437063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Straight Connector 25"/>
          <p:cNvCxnSpPr>
            <a:cxnSpLocks noChangeShapeType="1"/>
          </p:cNvCxnSpPr>
          <p:nvPr/>
        </p:nvCxnSpPr>
        <p:spPr bwMode="auto">
          <a:xfrm>
            <a:off x="8316913" y="4652963"/>
            <a:ext cx="287337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Rectangle 7"/>
          <p:cNvSpPr>
            <a:spLocks noChangeArrowheads="1"/>
          </p:cNvSpPr>
          <p:nvPr/>
        </p:nvSpPr>
        <p:spPr bwMode="auto">
          <a:xfrm>
            <a:off x="2195513" y="5372100"/>
            <a:ext cx="914400" cy="762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94C67-3AE1-42D0-8DD6-768D035C9A19}"/>
              </a:ext>
            </a:extLst>
          </p:cNvPr>
          <p:cNvCxnSpPr/>
          <p:nvPr/>
        </p:nvCxnSpPr>
        <p:spPr bwMode="auto">
          <a:xfrm flipV="1">
            <a:off x="2652713" y="4545013"/>
            <a:ext cx="0" cy="612775"/>
          </a:xfrm>
          <a:prstGeom prst="straightConnector1">
            <a:avLst/>
          </a:prstGeom>
          <a:noFill/>
          <a:ln w="762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9BEEED-9706-4882-8C77-0266C34F5A9C}"/>
              </a:ext>
            </a:extLst>
          </p:cNvPr>
          <p:cNvSpPr txBox="1"/>
          <p:nvPr/>
        </p:nvSpPr>
        <p:spPr>
          <a:xfrm>
            <a:off x="2867025" y="4829175"/>
            <a:ext cx="32575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Insert new data item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8A9D2359-969A-4818-8B20-B38904F7DD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Advantages of Linked Lists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524000" y="3886200"/>
            <a:ext cx="9144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7315200" y="3886200"/>
            <a:ext cx="914400" cy="76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867400" y="3886200"/>
            <a:ext cx="914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419600" y="3886200"/>
            <a:ext cx="914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971800" y="38862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1871663" y="4648200"/>
            <a:ext cx="709612" cy="7620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8862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3340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67818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85800" y="1981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990600" y="2667000"/>
            <a:ext cx="533400" cy="1600200"/>
          </a:xfrm>
          <a:custGeom>
            <a:avLst/>
            <a:gdLst>
              <a:gd name="T0" fmla="*/ 2147483646 w 392"/>
              <a:gd name="T1" fmla="*/ 0 h 528"/>
              <a:gd name="T2" fmla="*/ 2147483646 w 392"/>
              <a:gd name="T3" fmla="*/ 2147483646 h 528"/>
              <a:gd name="T4" fmla="*/ 2147483646 w 392"/>
              <a:gd name="T5" fmla="*/ 2147483646 h 528"/>
              <a:gd name="T6" fmla="*/ 0 60000 65536"/>
              <a:gd name="T7" fmla="*/ 0 60000 65536"/>
              <a:gd name="T8" fmla="*/ 0 60000 65536"/>
              <a:gd name="T9" fmla="*/ 0 w 392"/>
              <a:gd name="T10" fmla="*/ 0 h 528"/>
              <a:gd name="T11" fmla="*/ 392 w 392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528">
                <a:moveTo>
                  <a:pt x="56" y="0"/>
                </a:moveTo>
                <a:cubicBezTo>
                  <a:pt x="28" y="124"/>
                  <a:pt x="0" y="248"/>
                  <a:pt x="56" y="336"/>
                </a:cubicBezTo>
                <a:cubicBezTo>
                  <a:pt x="112" y="424"/>
                  <a:pt x="252" y="476"/>
                  <a:pt x="392" y="52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755650" y="2492375"/>
            <a:ext cx="5334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8448" name="Straight Connector 21"/>
          <p:cNvCxnSpPr>
            <a:cxnSpLocks noChangeShapeType="1"/>
          </p:cNvCxnSpPr>
          <p:nvPr/>
        </p:nvCxnSpPr>
        <p:spPr bwMode="auto">
          <a:xfrm>
            <a:off x="8243888" y="4437063"/>
            <a:ext cx="2159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Straight Connector 23"/>
          <p:cNvCxnSpPr>
            <a:cxnSpLocks noChangeShapeType="1"/>
          </p:cNvCxnSpPr>
          <p:nvPr/>
        </p:nvCxnSpPr>
        <p:spPr bwMode="auto">
          <a:xfrm>
            <a:off x="8459788" y="4437063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Straight Connector 25"/>
          <p:cNvCxnSpPr>
            <a:cxnSpLocks noChangeShapeType="1"/>
          </p:cNvCxnSpPr>
          <p:nvPr/>
        </p:nvCxnSpPr>
        <p:spPr bwMode="auto">
          <a:xfrm>
            <a:off x="8316913" y="4652963"/>
            <a:ext cx="287337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1" name="Rectangle 7"/>
          <p:cNvSpPr>
            <a:spLocks noChangeArrowheads="1"/>
          </p:cNvSpPr>
          <p:nvPr/>
        </p:nvSpPr>
        <p:spPr bwMode="auto">
          <a:xfrm>
            <a:off x="2195513" y="5372100"/>
            <a:ext cx="914400" cy="762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8452" name="Straight Arrow Connector 2"/>
          <p:cNvCxnSpPr>
            <a:cxnSpLocks noChangeShapeType="1"/>
            <a:stCxn id="18451" idx="3"/>
            <a:endCxn id="18440" idx="2"/>
          </p:cNvCxnSpPr>
          <p:nvPr/>
        </p:nvCxnSpPr>
        <p:spPr bwMode="auto">
          <a:xfrm flipV="1">
            <a:off x="3109913" y="4648200"/>
            <a:ext cx="319087" cy="110490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DADEF2B0-FBFE-4968-929C-7A99DB610CB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76200"/>
            <a:ext cx="7772400" cy="930275"/>
          </a:xfrm>
        </p:spPr>
        <p:txBody>
          <a:bodyPr/>
          <a:lstStyle/>
          <a:p>
            <a:pPr eaLnBrk="1" hangingPunct="1"/>
            <a:r>
              <a:rPr lang="en-US" altLang="en-US" smtClean="0"/>
              <a:t>Advantages of Linked Lists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492250" y="4252913"/>
            <a:ext cx="9144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7283450" y="4252913"/>
            <a:ext cx="914400" cy="76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835650" y="4252913"/>
            <a:ext cx="914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387850" y="4252913"/>
            <a:ext cx="914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940050" y="4252913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839913" y="5014913"/>
            <a:ext cx="709612" cy="7620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3854450" y="4633913"/>
            <a:ext cx="5334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5302250" y="4633913"/>
            <a:ext cx="5334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6750050" y="4633913"/>
            <a:ext cx="5334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654050" y="2347913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19470" name="Freeform 14"/>
          <p:cNvSpPr>
            <a:spLocks/>
          </p:cNvSpPr>
          <p:nvPr/>
        </p:nvSpPr>
        <p:spPr bwMode="auto">
          <a:xfrm>
            <a:off x="958850" y="3033713"/>
            <a:ext cx="533400" cy="1600200"/>
          </a:xfrm>
          <a:custGeom>
            <a:avLst/>
            <a:gdLst>
              <a:gd name="T0" fmla="*/ 2147483646 w 392"/>
              <a:gd name="T1" fmla="*/ 0 h 528"/>
              <a:gd name="T2" fmla="*/ 2147483646 w 392"/>
              <a:gd name="T3" fmla="*/ 2147483646 h 528"/>
              <a:gd name="T4" fmla="*/ 2147483646 w 392"/>
              <a:gd name="T5" fmla="*/ 2147483646 h 528"/>
              <a:gd name="T6" fmla="*/ 0 60000 65536"/>
              <a:gd name="T7" fmla="*/ 0 60000 65536"/>
              <a:gd name="T8" fmla="*/ 0 60000 65536"/>
              <a:gd name="T9" fmla="*/ 0 w 392"/>
              <a:gd name="T10" fmla="*/ 0 h 528"/>
              <a:gd name="T11" fmla="*/ 392 w 392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528">
                <a:moveTo>
                  <a:pt x="56" y="0"/>
                </a:moveTo>
                <a:cubicBezTo>
                  <a:pt x="28" y="124"/>
                  <a:pt x="0" y="248"/>
                  <a:pt x="56" y="336"/>
                </a:cubicBezTo>
                <a:cubicBezTo>
                  <a:pt x="112" y="424"/>
                  <a:pt x="252" y="476"/>
                  <a:pt x="392" y="52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723900" y="2859088"/>
            <a:ext cx="5334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9472" name="Straight Connector 21"/>
          <p:cNvCxnSpPr>
            <a:cxnSpLocks noChangeShapeType="1"/>
          </p:cNvCxnSpPr>
          <p:nvPr/>
        </p:nvCxnSpPr>
        <p:spPr bwMode="auto">
          <a:xfrm>
            <a:off x="8212138" y="4803775"/>
            <a:ext cx="2159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Straight Connector 23"/>
          <p:cNvCxnSpPr>
            <a:cxnSpLocks noChangeShapeType="1"/>
          </p:cNvCxnSpPr>
          <p:nvPr/>
        </p:nvCxnSpPr>
        <p:spPr bwMode="auto">
          <a:xfrm>
            <a:off x="8428038" y="4803775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Straight Connector 25"/>
          <p:cNvCxnSpPr>
            <a:cxnSpLocks noChangeShapeType="1"/>
          </p:cNvCxnSpPr>
          <p:nvPr/>
        </p:nvCxnSpPr>
        <p:spPr bwMode="auto">
          <a:xfrm>
            <a:off x="8285163" y="5019675"/>
            <a:ext cx="287337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5" name="Rectangle 7"/>
          <p:cNvSpPr>
            <a:spLocks noChangeArrowheads="1"/>
          </p:cNvSpPr>
          <p:nvPr/>
        </p:nvSpPr>
        <p:spPr bwMode="auto">
          <a:xfrm>
            <a:off x="2163763" y="5738813"/>
            <a:ext cx="914400" cy="762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9476" name="Straight Arrow Connector 2"/>
          <p:cNvCxnSpPr>
            <a:cxnSpLocks noChangeShapeType="1"/>
            <a:stCxn id="19475" idx="3"/>
            <a:endCxn id="19464" idx="2"/>
          </p:cNvCxnSpPr>
          <p:nvPr/>
        </p:nvCxnSpPr>
        <p:spPr bwMode="auto">
          <a:xfrm flipV="1">
            <a:off x="3078163" y="5014913"/>
            <a:ext cx="319087" cy="110490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7" name="TextBox 1"/>
          <p:cNvSpPr txBox="1">
            <a:spLocks noChangeArrowheads="1"/>
          </p:cNvSpPr>
          <p:nvPr/>
        </p:nvSpPr>
        <p:spPr bwMode="auto">
          <a:xfrm>
            <a:off x="706438" y="1046163"/>
            <a:ext cx="7264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/>
              <a:t>Linked lists can grow and shrink </a:t>
            </a:r>
            <a:r>
              <a:rPr lang="en-CA" altLang="en-US" sz="2800" b="0">
                <a:solidFill>
                  <a:srgbClr val="FF0000"/>
                </a:solidFill>
              </a:rPr>
              <a:t>dynamically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/>
              <a:t> (i.e. at run time).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654E9184-F820-4C9B-B3BE-3E136A53BBA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295400"/>
            <a:ext cx="8810625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linked list is an sequence of items called </a:t>
            </a:r>
            <a:r>
              <a:rPr lang="en-US" altLang="en-US" sz="2800" b="1" i="1" smtClean="0">
                <a:solidFill>
                  <a:schemeClr val="hlink"/>
                </a:solidFill>
              </a:rPr>
              <a:t>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</a:t>
            </a:r>
            <a:r>
              <a:rPr lang="en-US" altLang="en-US" sz="2800" b="1" i="1" smtClean="0"/>
              <a:t> </a:t>
            </a:r>
            <a:r>
              <a:rPr lang="en-US" altLang="en-US" sz="2800" b="1" i="1" smtClean="0">
                <a:solidFill>
                  <a:schemeClr val="hlink"/>
                </a:solidFill>
              </a:rPr>
              <a:t>node</a:t>
            </a:r>
            <a:r>
              <a:rPr lang="en-US" altLang="en-US" sz="2800" b="1" i="1" smtClean="0">
                <a:solidFill>
                  <a:srgbClr val="CC0000"/>
                </a:solidFill>
              </a:rPr>
              <a:t> </a:t>
            </a:r>
            <a:r>
              <a:rPr lang="en-US" altLang="en-US" sz="2800" smtClean="0"/>
              <a:t>in a</a:t>
            </a:r>
            <a:r>
              <a:rPr lang="en-US" altLang="en-US" sz="2800" b="1" i="1" smtClean="0"/>
              <a:t> </a:t>
            </a:r>
            <a:r>
              <a:rPr lang="en-US" altLang="en-US" sz="2800" b="1" i="1" smtClean="0">
                <a:solidFill>
                  <a:schemeClr val="hlink"/>
                </a:solidFill>
              </a:rPr>
              <a:t>singly linked list</a:t>
            </a:r>
            <a:r>
              <a:rPr lang="en-US" altLang="en-US" sz="2800" b="1" i="1" smtClean="0"/>
              <a:t> </a:t>
            </a:r>
            <a:r>
              <a:rPr lang="en-US" altLang="en-US" sz="2800" smtClean="0"/>
              <a:t>consists of two fields: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</a:t>
            </a:r>
            <a:r>
              <a:rPr lang="en-US" altLang="en-US" sz="2400" b="1" i="1" smtClean="0">
                <a:solidFill>
                  <a:schemeClr val="hlink"/>
                </a:solidFill>
              </a:rPr>
              <a:t>data</a:t>
            </a:r>
            <a:r>
              <a:rPr lang="en-US" altLang="en-US" sz="2400" smtClean="0"/>
              <a:t> portion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</a:t>
            </a:r>
            <a:r>
              <a:rPr lang="en-US" altLang="en-US" sz="2400" b="1" i="1" smtClean="0">
                <a:solidFill>
                  <a:schemeClr val="hlink"/>
                </a:solidFill>
              </a:rPr>
              <a:t>link (pointer)</a:t>
            </a:r>
            <a:r>
              <a:rPr lang="en-US" altLang="en-US" sz="2400" smtClean="0"/>
              <a:t> to the </a:t>
            </a:r>
            <a:r>
              <a:rPr lang="en-US" altLang="en-US" sz="2400" b="1" i="1" smtClean="0">
                <a:solidFill>
                  <a:schemeClr val="tx2"/>
                </a:solidFill>
              </a:rPr>
              <a:t>next</a:t>
            </a:r>
            <a:r>
              <a:rPr lang="en-US" altLang="en-US" sz="2400" smtClean="0"/>
              <a:t> node in the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first item (node) in the linked list is accessed via a </a:t>
            </a:r>
            <a:r>
              <a:rPr lang="en-US" altLang="en-US" sz="2800" b="1" i="1" smtClean="0">
                <a:solidFill>
                  <a:schemeClr val="hlink"/>
                </a:solidFill>
              </a:rPr>
              <a:t>front</a:t>
            </a:r>
            <a:r>
              <a:rPr lang="en-US" altLang="en-US" sz="2800" smtClean="0"/>
              <a:t> or </a:t>
            </a:r>
            <a:r>
              <a:rPr lang="en-US" altLang="en-US" sz="2800" b="1" i="1" smtClean="0">
                <a:solidFill>
                  <a:schemeClr val="hlink"/>
                </a:solidFill>
              </a:rPr>
              <a:t>head</a:t>
            </a:r>
            <a:r>
              <a:rPr lang="en-US" altLang="en-US" sz="2800" b="1" i="1" smtClean="0">
                <a:solidFill>
                  <a:srgbClr val="CC0000"/>
                </a:solidFill>
              </a:rPr>
              <a:t> </a:t>
            </a:r>
            <a:r>
              <a:rPr lang="en-US" altLang="en-US" sz="2800" smtClean="0"/>
              <a:t>pointer</a:t>
            </a:r>
          </a:p>
        </p:txBody>
      </p:sp>
      <p:sp>
        <p:nvSpPr>
          <p:cNvPr id="20485" name="Rectangle 1"/>
          <p:cNvSpPr>
            <a:spLocks noChangeArrowheads="1"/>
          </p:cNvSpPr>
          <p:nvPr/>
        </p:nvSpPr>
        <p:spPr bwMode="auto">
          <a:xfrm>
            <a:off x="2555875" y="4868863"/>
            <a:ext cx="2879725" cy="1008062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20486" name="Straight Connector 3"/>
          <p:cNvCxnSpPr>
            <a:cxnSpLocks noChangeShapeType="1"/>
            <a:stCxn id="20485" idx="0"/>
            <a:endCxn id="20485" idx="2"/>
          </p:cNvCxnSpPr>
          <p:nvPr/>
        </p:nvCxnSpPr>
        <p:spPr bwMode="auto">
          <a:xfrm>
            <a:off x="3995738" y="4868863"/>
            <a:ext cx="0" cy="1008062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7" name="TextBox 4"/>
          <p:cNvSpPr txBox="1">
            <a:spLocks noChangeArrowheads="1"/>
          </p:cNvSpPr>
          <p:nvPr/>
        </p:nvSpPr>
        <p:spPr bwMode="auto">
          <a:xfrm>
            <a:off x="2813050" y="5183188"/>
            <a:ext cx="925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/>
              <a:t>data</a:t>
            </a:r>
          </a:p>
        </p:txBody>
      </p:sp>
      <p:sp>
        <p:nvSpPr>
          <p:cNvPr id="20488" name="TextBox 5"/>
          <p:cNvSpPr txBox="1">
            <a:spLocks noChangeArrowheads="1"/>
          </p:cNvSpPr>
          <p:nvPr/>
        </p:nvSpPr>
        <p:spPr bwMode="auto">
          <a:xfrm>
            <a:off x="4252913" y="5168900"/>
            <a:ext cx="925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/>
              <a:t>next</a:t>
            </a:r>
          </a:p>
        </p:txBody>
      </p:sp>
      <p:sp>
        <p:nvSpPr>
          <p:cNvPr id="20489" name="TextBox 6"/>
          <p:cNvSpPr txBox="1">
            <a:spLocks noChangeArrowheads="1"/>
          </p:cNvSpPr>
          <p:nvPr/>
        </p:nvSpPr>
        <p:spPr bwMode="auto">
          <a:xfrm>
            <a:off x="685800" y="4508500"/>
            <a:ext cx="1003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>
                <a:solidFill>
                  <a:srgbClr val="FF0000"/>
                </a:solidFill>
              </a:rPr>
              <a:t>front</a:t>
            </a:r>
          </a:p>
        </p:txBody>
      </p:sp>
      <p:cxnSp>
        <p:nvCxnSpPr>
          <p:cNvPr id="20490" name="Straight Arrow Connector 8"/>
          <p:cNvCxnSpPr>
            <a:cxnSpLocks noChangeShapeType="1"/>
            <a:endCxn id="20485" idx="1"/>
          </p:cNvCxnSpPr>
          <p:nvPr/>
        </p:nvCxnSpPr>
        <p:spPr bwMode="auto">
          <a:xfrm>
            <a:off x="1692275" y="4797425"/>
            <a:ext cx="863600" cy="5762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73C19820-E645-409E-9CEB-53306C0F71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066800"/>
            <a:ext cx="6324600" cy="51816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public class LinearNode&lt;T&gt;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private LinearNode&lt;T&gt;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private T dataItem;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public LinearNode(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next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dataItem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public LinearNode (T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next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dataItem = 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}</a:t>
            </a:r>
            <a:endParaRPr lang="en-US" altLang="en-US" sz="2800" i="1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/>
              <a:t>    </a:t>
            </a:r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128588" y="317500"/>
            <a:ext cx="9015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070C0"/>
                </a:solidFill>
              </a:rPr>
              <a:t>Java Class for a Node of a Singly Linked List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D7DD8DD1-649B-428D-9469-5CD2D61C8AE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88913"/>
            <a:ext cx="8058150" cy="48768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000" smtClean="0"/>
              <a:t>	</a:t>
            </a:r>
            <a:r>
              <a:rPr lang="en-US" altLang="en-US" sz="2800" smtClean="0"/>
              <a:t>public LinearNode&lt;T&gt; getNext( ) {</a:t>
            </a:r>
          </a:p>
          <a:p>
            <a:pPr>
              <a:buFontTx/>
              <a:buNone/>
            </a:pPr>
            <a:r>
              <a:rPr lang="en-US" altLang="en-US" sz="2800" smtClean="0"/>
              <a:t>       return next;</a:t>
            </a:r>
          </a:p>
          <a:p>
            <a:pPr>
              <a:buFontTx/>
              <a:buNone/>
            </a:pPr>
            <a:r>
              <a:rPr lang="en-US" altLang="en-US" sz="2800" smtClean="0"/>
              <a:t>    }</a:t>
            </a:r>
          </a:p>
          <a:p>
            <a:pPr>
              <a:buFontTx/>
              <a:buNone/>
            </a:pPr>
            <a:r>
              <a:rPr lang="en-US" altLang="en-US" sz="2800" smtClean="0"/>
              <a:t>	public void setNext (LinearNode&lt;T&gt; node) {</a:t>
            </a:r>
          </a:p>
          <a:p>
            <a:pPr>
              <a:buFontTx/>
              <a:buNone/>
            </a:pPr>
            <a:r>
              <a:rPr lang="en-US" altLang="en-US" sz="2800" smtClean="0"/>
              <a:t>       next = node;</a:t>
            </a:r>
          </a:p>
          <a:p>
            <a:pPr>
              <a:buFontTx/>
              <a:buNone/>
            </a:pPr>
            <a:r>
              <a:rPr lang="en-US" altLang="en-US" sz="2800" smtClean="0"/>
              <a:t>    }</a:t>
            </a:r>
          </a:p>
          <a:p>
            <a:pPr>
              <a:buFontTx/>
              <a:buNone/>
            </a:pPr>
            <a:r>
              <a:rPr lang="en-US" altLang="en-US" sz="2800" smtClean="0"/>
              <a:t>	public T getDataItem( ) {</a:t>
            </a:r>
          </a:p>
          <a:p>
            <a:pPr>
              <a:buFontTx/>
              <a:buNone/>
            </a:pPr>
            <a:r>
              <a:rPr lang="en-US" altLang="en-US" sz="2800" smtClean="0"/>
              <a:t>       return dataItem;</a:t>
            </a:r>
          </a:p>
          <a:p>
            <a:pPr>
              <a:buFontTx/>
              <a:buNone/>
            </a:pPr>
            <a:r>
              <a:rPr lang="en-US" altLang="en-US" sz="2800" smtClean="0"/>
              <a:t>    }</a:t>
            </a:r>
          </a:p>
          <a:p>
            <a:pPr>
              <a:buFontTx/>
              <a:buNone/>
            </a:pPr>
            <a:r>
              <a:rPr lang="en-US" altLang="en-US" sz="2800" smtClean="0"/>
              <a:t>	public void setDataItem (T value) {</a:t>
            </a:r>
          </a:p>
          <a:p>
            <a:pPr>
              <a:buFontTx/>
              <a:buNone/>
            </a:pPr>
            <a:r>
              <a:rPr lang="en-US" altLang="en-US" sz="2800" smtClean="0"/>
              <a:t>       dataItem = value;</a:t>
            </a:r>
          </a:p>
          <a:p>
            <a:pPr>
              <a:buFontTx/>
              <a:buNone/>
            </a:pPr>
            <a:r>
              <a:rPr lang="en-US" altLang="en-US" sz="2800" smtClean="0"/>
              <a:t>    }</a:t>
            </a:r>
          </a:p>
          <a:p>
            <a:pPr>
              <a:buFontTx/>
              <a:buNone/>
            </a:pPr>
            <a:r>
              <a:rPr lang="en-US" altLang="en-US" sz="2800" smtClean="0"/>
              <a:t>}</a:t>
            </a:r>
          </a:p>
          <a:p>
            <a:pPr>
              <a:buFontTx/>
              <a:buNone/>
            </a:pPr>
            <a:endParaRPr lang="en-US" altLang="en-US" sz="2000" b="1" smtClean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00C49113-9356-4B87-9003-0C002DBD0A2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Example: Create a LinearNode Object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CA" altLang="en-US" sz="2800" smtClean="0"/>
              <a:t>Example: create a node that contains the integer 7</a:t>
            </a:r>
            <a:br>
              <a:rPr lang="en-CA" altLang="en-US" sz="2800" smtClean="0"/>
            </a:br>
            <a:r>
              <a:rPr lang="en-CA" altLang="en-US" sz="2800" smtClean="0"/>
              <a:t/>
            </a:r>
            <a:br>
              <a:rPr lang="en-CA" altLang="en-US" sz="2800" smtClean="0"/>
            </a:br>
            <a:r>
              <a:rPr lang="en-CA" altLang="en-US" sz="2400" smtClean="0">
                <a:solidFill>
                  <a:schemeClr val="tx2"/>
                </a:solidFill>
              </a:rPr>
              <a:t>Integer intObj = new </a:t>
            </a:r>
            <a:r>
              <a:rPr lang="en-CA" altLang="en-US" sz="2400" smtClean="0">
                <a:solidFill>
                  <a:srgbClr val="FF0000"/>
                </a:solidFill>
              </a:rPr>
              <a:t>Integer</a:t>
            </a:r>
            <a:r>
              <a:rPr lang="en-CA" altLang="en-US" sz="2400" smtClean="0">
                <a:solidFill>
                  <a:schemeClr val="tx2"/>
                </a:solidFill>
              </a:rPr>
              <a:t>(7);</a:t>
            </a:r>
            <a:br>
              <a:rPr lang="en-CA" altLang="en-US" sz="2400" smtClean="0">
                <a:solidFill>
                  <a:schemeClr val="tx2"/>
                </a:solidFill>
              </a:rPr>
            </a:br>
            <a:r>
              <a:rPr lang="en-CA" altLang="en-US" sz="2400" smtClean="0">
                <a:solidFill>
                  <a:schemeClr val="tx2"/>
                </a:solidFill>
              </a:rPr>
              <a:t>LinearNode&lt;Integer&gt; inode =</a:t>
            </a:r>
            <a:br>
              <a:rPr lang="en-CA" altLang="en-US" sz="2400" smtClean="0">
                <a:solidFill>
                  <a:schemeClr val="tx2"/>
                </a:solidFill>
              </a:rPr>
            </a:br>
            <a:r>
              <a:rPr lang="en-CA" altLang="en-US" sz="2400" smtClean="0">
                <a:solidFill>
                  <a:schemeClr val="tx2"/>
                </a:solidFill>
              </a:rPr>
              <a:t>                           new LinearNode&lt;Integer&gt; (intObj);</a:t>
            </a:r>
            <a:r>
              <a:rPr lang="en-CA" altLang="en-US" sz="2800" smtClean="0"/>
              <a:t/>
            </a:r>
            <a:br>
              <a:rPr lang="en-CA" altLang="en-US" sz="2800" smtClean="0"/>
            </a:br>
            <a:r>
              <a:rPr lang="en-CA" altLang="en-US" sz="2800" smtClean="0"/>
              <a:t>or</a:t>
            </a:r>
            <a:br>
              <a:rPr lang="en-CA" altLang="en-US" sz="2800" smtClean="0"/>
            </a:br>
            <a:r>
              <a:rPr lang="en-CA" altLang="en-US" sz="2800" smtClean="0"/>
              <a:t/>
            </a:r>
            <a:br>
              <a:rPr lang="en-CA" altLang="en-US" sz="2800" smtClean="0"/>
            </a:br>
            <a:r>
              <a:rPr lang="en-CA" altLang="en-US" sz="2400" smtClean="0">
                <a:solidFill>
                  <a:schemeClr val="tx2"/>
                </a:solidFill>
              </a:rPr>
              <a:t>LinearNode&lt;Integer&gt; inode =</a:t>
            </a:r>
            <a:br>
              <a:rPr lang="en-CA" altLang="en-US" sz="2400" smtClean="0">
                <a:solidFill>
                  <a:schemeClr val="tx2"/>
                </a:solidFill>
              </a:rPr>
            </a:br>
            <a:r>
              <a:rPr lang="en-CA" altLang="en-US" sz="2400" smtClean="0">
                <a:solidFill>
                  <a:schemeClr val="tx2"/>
                </a:solidFill>
              </a:rPr>
              <a:t>              new LinearNode</a:t>
            </a:r>
            <a:r>
              <a:rPr lang="en-CA" altLang="en-US" sz="2400" smtClean="0">
                <a:solidFill>
                  <a:srgbClr val="FF0000"/>
                </a:solidFill>
              </a:rPr>
              <a:t>&lt;Integer&gt; </a:t>
            </a:r>
            <a:r>
              <a:rPr lang="en-CA" altLang="en-US" sz="2400" smtClean="0">
                <a:solidFill>
                  <a:schemeClr val="tx2"/>
                </a:solidFill>
              </a:rPr>
              <a:t>(new Integer(7));</a:t>
            </a:r>
          </a:p>
          <a:p>
            <a:pPr>
              <a:buFontTx/>
              <a:buNone/>
            </a:pPr>
            <a:endParaRPr lang="en-CA" altLang="en-US" sz="2400" smtClean="0">
              <a:solidFill>
                <a:schemeClr val="tx2"/>
              </a:solidFill>
            </a:endParaRPr>
          </a:p>
        </p:txBody>
      </p: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4284663" y="2276475"/>
            <a:ext cx="1931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Wrapper class</a:t>
            </a:r>
          </a:p>
        </p:txBody>
      </p:sp>
      <p:cxnSp>
        <p:nvCxnSpPr>
          <p:cNvPr id="23558" name="Straight Arrow Connector 3"/>
          <p:cNvCxnSpPr>
            <a:cxnSpLocks noChangeShapeType="1"/>
            <a:stCxn id="23557" idx="2"/>
          </p:cNvCxnSpPr>
          <p:nvPr/>
        </p:nvCxnSpPr>
        <p:spPr bwMode="auto">
          <a:xfrm flipH="1">
            <a:off x="4572000" y="2676525"/>
            <a:ext cx="677863" cy="3206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59" name="TextBox 4"/>
          <p:cNvSpPr txBox="1">
            <a:spLocks noChangeArrowheads="1"/>
          </p:cNvSpPr>
          <p:nvPr/>
        </p:nvSpPr>
        <p:spPr bwMode="auto">
          <a:xfrm>
            <a:off x="3711575" y="5915025"/>
            <a:ext cx="432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Wrapper class needed because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a generic type cannot be primitive</a:t>
            </a:r>
          </a:p>
        </p:txBody>
      </p:sp>
      <p:cxnSp>
        <p:nvCxnSpPr>
          <p:cNvPr id="23560" name="Straight Arrow Connector 7"/>
          <p:cNvCxnSpPr>
            <a:cxnSpLocks noChangeShapeType="1"/>
          </p:cNvCxnSpPr>
          <p:nvPr/>
        </p:nvCxnSpPr>
        <p:spPr bwMode="auto">
          <a:xfrm flipV="1">
            <a:off x="5003800" y="5564188"/>
            <a:ext cx="0" cy="3857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97ADC69E-D928-4BFE-B68E-DC8B9CF69B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Linked List of Node Objects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63713" y="2636838"/>
            <a:ext cx="6096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715000" y="533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733800" y="533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752600" y="533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324600" y="41910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715000" y="41910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343400" y="41910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733800" y="41910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362200" y="41910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752600" y="41910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057400" y="2819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2057400" y="4495800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019800" y="4495800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4038600" y="4495800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667000" y="4419600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4648200" y="4419600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1676400" y="2057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4849813" y="2397125"/>
            <a:ext cx="31019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chemeClr val="hlink"/>
                </a:solidFill>
              </a:rPr>
              <a:t>these are LinearNode objects</a:t>
            </a:r>
          </a:p>
        </p:txBody>
      </p:sp>
      <p:sp>
        <p:nvSpPr>
          <p:cNvPr id="24598" name="Line 24"/>
          <p:cNvSpPr>
            <a:spLocks noChangeShapeType="1"/>
          </p:cNvSpPr>
          <p:nvPr/>
        </p:nvSpPr>
        <p:spPr bwMode="auto">
          <a:xfrm flipH="1">
            <a:off x="2971800" y="3124200"/>
            <a:ext cx="2743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 flipH="1">
            <a:off x="4572000" y="3124200"/>
            <a:ext cx="1143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>
            <a:off x="5724525" y="3141663"/>
            <a:ext cx="3048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Text Box 27"/>
          <p:cNvSpPr txBox="1">
            <a:spLocks noChangeArrowheads="1"/>
          </p:cNvSpPr>
          <p:nvPr/>
        </p:nvSpPr>
        <p:spPr bwMode="auto">
          <a:xfrm>
            <a:off x="4343400" y="60960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chemeClr val="hlink"/>
                </a:solidFill>
              </a:rPr>
              <a:t>these are the data objects</a:t>
            </a:r>
          </a:p>
        </p:txBody>
      </p:sp>
      <p:sp>
        <p:nvSpPr>
          <p:cNvPr id="24602" name="Line 28"/>
          <p:cNvSpPr>
            <a:spLocks noChangeShapeType="1"/>
          </p:cNvSpPr>
          <p:nvPr/>
        </p:nvSpPr>
        <p:spPr bwMode="auto">
          <a:xfrm flipV="1">
            <a:off x="5257800" y="57150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29"/>
          <p:cNvSpPr>
            <a:spLocks noChangeShapeType="1"/>
          </p:cNvSpPr>
          <p:nvPr/>
        </p:nvSpPr>
        <p:spPr bwMode="auto">
          <a:xfrm flipH="1" flipV="1">
            <a:off x="4419600" y="5638800"/>
            <a:ext cx="609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30"/>
          <p:cNvSpPr>
            <a:spLocks noChangeShapeType="1"/>
          </p:cNvSpPr>
          <p:nvPr/>
        </p:nvSpPr>
        <p:spPr bwMode="auto">
          <a:xfrm flipH="1" flipV="1">
            <a:off x="2590800" y="5715000"/>
            <a:ext cx="17526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605" name="Straight Connector 2"/>
          <p:cNvCxnSpPr>
            <a:cxnSpLocks noChangeShapeType="1"/>
          </p:cNvCxnSpPr>
          <p:nvPr/>
        </p:nvCxnSpPr>
        <p:spPr bwMode="auto">
          <a:xfrm>
            <a:off x="6588125" y="4495800"/>
            <a:ext cx="792163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6" name="Straight Connector 4"/>
          <p:cNvCxnSpPr>
            <a:cxnSpLocks noChangeShapeType="1"/>
          </p:cNvCxnSpPr>
          <p:nvPr/>
        </p:nvCxnSpPr>
        <p:spPr bwMode="auto">
          <a:xfrm>
            <a:off x="7380288" y="4495800"/>
            <a:ext cx="0" cy="2444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7" name="Straight Connector 6"/>
          <p:cNvCxnSpPr>
            <a:cxnSpLocks noChangeShapeType="1"/>
          </p:cNvCxnSpPr>
          <p:nvPr/>
        </p:nvCxnSpPr>
        <p:spPr bwMode="auto">
          <a:xfrm>
            <a:off x="7086600" y="4740275"/>
            <a:ext cx="5810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D1636E0E-7F51-4EB2-B4FF-F3CAA17E202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1412875"/>
            <a:ext cx="6324600" cy="51816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public class SinglyLinkedList&lt;T&gt;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/>
              <a:t>    private LinearNode&lt;T&gt; front;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/>
              <a:t>	</a:t>
            </a:r>
            <a:endParaRPr lang="en-US" altLang="en-US" sz="1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public SinglyLinkedList( 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/>
              <a:t>       front = null;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/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/>
              <a:t>    </a:t>
            </a:r>
          </a:p>
        </p:txBody>
      </p:sp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398463" y="152400"/>
            <a:ext cx="703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070C0"/>
                </a:solidFill>
              </a:rPr>
              <a:t>Java Class for a Singly Linked List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26E75308-AC4C-4187-9677-E16DF1CB2A5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chemeClr val="accent2"/>
                </a:solidFill>
              </a:rPr>
              <a:t>Note</a:t>
            </a:r>
            <a:r>
              <a:rPr lang="en-US" altLang="en-US" sz="2400" i="1" smtClean="0"/>
              <a:t>: we will hereafter refer to a singly linked list just as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smtClean="0"/>
              <a:t>          a “</a:t>
            </a:r>
            <a:r>
              <a:rPr lang="en-US" altLang="en-US" sz="2400" b="1" i="1" smtClean="0">
                <a:solidFill>
                  <a:schemeClr val="hlink"/>
                </a:solidFill>
              </a:rPr>
              <a:t>linked list</a:t>
            </a:r>
            <a:r>
              <a:rPr lang="en-US" altLang="en-US" sz="2400" i="1" smtClean="0"/>
              <a:t>”</a:t>
            </a:r>
            <a:br>
              <a:rPr lang="en-US" altLang="en-US" sz="2400" i="1" smtClean="0"/>
            </a:br>
            <a:endParaRPr lang="en-US" altLang="en-US" sz="2400" b="1" i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i="1" smtClean="0">
                <a:solidFill>
                  <a:schemeClr val="hlink"/>
                </a:solidFill>
              </a:rPr>
              <a:t>Traversing the linked list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How is the first item accessed?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second?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last?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What does the last item point to?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We call this the </a:t>
            </a:r>
            <a:r>
              <a:rPr lang="en-US" altLang="en-US" b="1" i="1" smtClean="0">
                <a:solidFill>
                  <a:schemeClr val="hlink"/>
                </a:solidFill>
              </a:rPr>
              <a:t>null link</a:t>
            </a:r>
            <a:endParaRPr lang="en-CA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 linked structures</a:t>
            </a:r>
          </a:p>
          <a:p>
            <a:pPr eaLnBrk="1" hangingPunct="1"/>
            <a:r>
              <a:rPr lang="en-US" altLang="en-US" dirty="0" smtClean="0"/>
              <a:t>Compare linked structures to array-based structures</a:t>
            </a:r>
          </a:p>
          <a:p>
            <a:pPr eaLnBrk="1" hangingPunct="1"/>
            <a:r>
              <a:rPr lang="en-US" altLang="en-US" dirty="0" smtClean="0"/>
              <a:t>Understand implementations for linked structures</a:t>
            </a:r>
          </a:p>
          <a:p>
            <a:pPr eaLnBrk="1" hangingPunct="1"/>
            <a:r>
              <a:rPr lang="en-US" altLang="en-US" dirty="0" smtClean="0"/>
              <a:t>Understand algorithms for managing a linked list</a:t>
            </a:r>
          </a:p>
          <a:p>
            <a:pPr eaLnBrk="1" hangingPunct="1"/>
            <a:r>
              <a:rPr lang="en-CA" altLang="en-US" dirty="0" smtClean="0"/>
              <a:t>Traversing linked structures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D89BEFE5-1F7D-40E0-BB01-4135EBBAD4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Discussion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 we get to an item’s successor?</a:t>
            </a:r>
          </a:p>
          <a:p>
            <a:pPr eaLnBrk="1" hangingPunct="1"/>
            <a:r>
              <a:rPr lang="en-US" altLang="en-US" smtClean="0"/>
              <a:t>How do we get to an item’s predecessor?</a:t>
            </a:r>
          </a:p>
          <a:p>
            <a:pPr eaLnBrk="1" hangingPunct="1"/>
            <a:r>
              <a:rPr lang="en-US" altLang="en-US" smtClean="0"/>
              <a:t>How do we access, say, the 3rd item in the linked list?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How does this differ from an array?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5228A9BB-79FE-4AA5-92E2-AE5EF2B0049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Linked List Operations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41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We will now examine linked list operations: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i="1" smtClean="0">
                <a:solidFill>
                  <a:schemeClr val="hlink"/>
                </a:solidFill>
              </a:rPr>
              <a:t>Add</a:t>
            </a:r>
            <a:r>
              <a:rPr lang="en-US" altLang="en-US" sz="2800" smtClean="0"/>
              <a:t> an item to the linked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We have 3 situations to consider: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insert a node </a:t>
            </a:r>
            <a:r>
              <a:rPr lang="en-US" altLang="en-US" smtClean="0">
                <a:solidFill>
                  <a:schemeClr val="tx2"/>
                </a:solidFill>
              </a:rPr>
              <a:t>at the front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insert a node </a:t>
            </a:r>
            <a:r>
              <a:rPr lang="en-US" altLang="en-US" smtClean="0">
                <a:solidFill>
                  <a:schemeClr val="tx2"/>
                </a:solidFill>
              </a:rPr>
              <a:t>in the middle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insert a node </a:t>
            </a:r>
            <a:r>
              <a:rPr lang="en-US" altLang="en-US" smtClean="0">
                <a:solidFill>
                  <a:schemeClr val="tx2"/>
                </a:solidFill>
              </a:rPr>
              <a:t>at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1B4B3F68-DC7D-4EEB-8BF7-E2D88F4A5ED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Inserting a Node at the Front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476375" y="1773238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476375" y="2852738"/>
            <a:ext cx="457200" cy="312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187450" y="23495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187450" y="1268413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node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2916238" y="1700213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2916238" y="2708275"/>
            <a:ext cx="4572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1692275" y="29972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3352800" y="2971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4800600" y="2971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1676400" y="190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3810000" y="1524000"/>
            <a:ext cx="4953000" cy="10064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node</a:t>
            </a:r>
            <a:r>
              <a:rPr lang="en-US" altLang="en-US" sz="2000"/>
              <a:t> points to the new node to be inserted,  </a:t>
            </a:r>
            <a:r>
              <a:rPr lang="en-US" altLang="en-US" sz="2000">
                <a:solidFill>
                  <a:schemeClr val="hlink"/>
                </a:solidFill>
              </a:rPr>
              <a:t>front</a:t>
            </a:r>
            <a:r>
              <a:rPr lang="en-US" altLang="en-US" sz="2000"/>
              <a:t> points to the first node of the linked list</a:t>
            </a:r>
          </a:p>
        </p:txBody>
      </p:sp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1547813" y="4292600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1547813" y="5300663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1258888" y="4868863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1258888" y="3789363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node</a:t>
            </a:r>
          </a:p>
        </p:txBody>
      </p:sp>
      <p:sp>
        <p:nvSpPr>
          <p:cNvPr id="29717" name="Rectangle 20"/>
          <p:cNvSpPr>
            <a:spLocks noChangeArrowheads="1"/>
          </p:cNvSpPr>
          <p:nvPr/>
        </p:nvSpPr>
        <p:spPr bwMode="auto">
          <a:xfrm>
            <a:off x="2987675" y="4221163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2987675" y="5229225"/>
            <a:ext cx="4572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19" name="Rectangle 22"/>
          <p:cNvSpPr>
            <a:spLocks noChangeArrowheads="1"/>
          </p:cNvSpPr>
          <p:nvPr/>
        </p:nvSpPr>
        <p:spPr bwMode="auto">
          <a:xfrm>
            <a:off x="4419600" y="5257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5867400" y="52578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>
            <a:off x="1752600" y="54864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>
            <a:off x="3429000" y="54864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>
            <a:off x="4876800" y="54864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1752600" y="44196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3886200" y="4038600"/>
            <a:ext cx="4646613" cy="10064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Make the new node point to the first node (i.e. the node that </a:t>
            </a:r>
            <a:r>
              <a:rPr lang="en-US" altLang="en-US" sz="2000">
                <a:solidFill>
                  <a:schemeClr val="hlink"/>
                </a:solidFill>
              </a:rPr>
              <a:t>front </a:t>
            </a:r>
            <a:r>
              <a:rPr lang="en-US" altLang="en-US" sz="2000"/>
              <a:t>points to)</a:t>
            </a:r>
          </a:p>
        </p:txBody>
      </p:sp>
      <p:sp>
        <p:nvSpPr>
          <p:cNvPr id="29726" name="Line 29"/>
          <p:cNvSpPr>
            <a:spLocks noChangeShapeType="1"/>
          </p:cNvSpPr>
          <p:nvPr/>
        </p:nvSpPr>
        <p:spPr bwMode="auto">
          <a:xfrm>
            <a:off x="3203575" y="4652963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723D5A0D-C44B-42FF-A782-807195ADC43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76375" y="1773238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476375" y="2781300"/>
            <a:ext cx="45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187450" y="23495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187450" y="1268413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node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916238" y="1700213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916238" y="2708275"/>
            <a:ext cx="4572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1692275" y="2060575"/>
            <a:ext cx="1219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3352800" y="2971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4800600" y="2971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1676400" y="190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779838" y="1557338"/>
            <a:ext cx="4752975" cy="701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2. Make </a:t>
            </a:r>
            <a:r>
              <a:rPr lang="en-US" altLang="en-US" sz="2000">
                <a:solidFill>
                  <a:schemeClr val="hlink"/>
                </a:solidFill>
              </a:rPr>
              <a:t>front</a:t>
            </a:r>
            <a:r>
              <a:rPr lang="en-US" altLang="en-US" sz="2000"/>
              <a:t> point to the new node</a:t>
            </a:r>
            <a:r>
              <a:rPr lang="en-US" altLang="en-US" sz="2000">
                <a:solidFill>
                  <a:schemeClr val="hlink"/>
                </a:solidFill>
              </a:rPr>
              <a:t> </a:t>
            </a:r>
            <a:r>
              <a:rPr lang="en-US" altLang="en-US" sz="2000"/>
              <a:t>(i.e the node that </a:t>
            </a:r>
            <a:r>
              <a:rPr lang="en-US" altLang="en-US" sz="2000">
                <a:solidFill>
                  <a:schemeClr val="hlink"/>
                </a:solidFill>
              </a:rPr>
              <a:t>node </a:t>
            </a:r>
            <a:r>
              <a:rPr lang="en-US" altLang="en-US" sz="2000"/>
              <a:t>points to)</a:t>
            </a:r>
          </a:p>
        </p:txBody>
      </p:sp>
      <p:sp>
        <p:nvSpPr>
          <p:cNvPr id="30736" name="Line 30"/>
          <p:cNvSpPr>
            <a:spLocks noChangeShapeType="1"/>
          </p:cNvSpPr>
          <p:nvPr/>
        </p:nvSpPr>
        <p:spPr bwMode="auto">
          <a:xfrm>
            <a:off x="3132138" y="2133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6FB5AB82-4DEE-4D48-84B3-6751F38EA9E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Inserting a Node in the Middle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5795963" y="1773238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476375" y="2852738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219200" y="2362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5580063" y="1268413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node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7239000" y="1676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4356100" y="2708275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5795963" y="2708275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CA" altLang="en-US" sz="2000">
              <a:solidFill>
                <a:schemeClr val="hlink"/>
              </a:solidFill>
            </a:endParaRP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7239000" y="2743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V="1">
            <a:off x="1676400" y="29718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4800600" y="2971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6248400" y="2971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6011863" y="1916113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457200" y="1447800"/>
            <a:ext cx="4953000" cy="701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Let's insert the new node after the </a:t>
            </a:r>
            <a:r>
              <a:rPr lang="en-US" altLang="en-US" sz="2000" i="1"/>
              <a:t>third </a:t>
            </a:r>
            <a:r>
              <a:rPr lang="en-US" altLang="en-US" sz="2000"/>
              <a:t>node in the linked list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3352800" y="2971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895600" y="2743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5795963" y="4221163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476375" y="5229225"/>
            <a:ext cx="45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219200" y="48006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5562600" y="3733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node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7239000" y="4114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4356100" y="5157788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5795963" y="5157788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7239000" y="51816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V="1">
            <a:off x="1676400" y="54102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48006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62484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6019800" y="43434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23850" y="3505200"/>
            <a:ext cx="4968875" cy="10064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1. Locate the node </a:t>
            </a:r>
            <a:r>
              <a:rPr lang="en-US" altLang="en-US" sz="2000" i="1">
                <a:solidFill>
                  <a:schemeClr val="accent2"/>
                </a:solidFill>
              </a:rPr>
              <a:t>preceding</a:t>
            </a:r>
            <a:r>
              <a:rPr lang="en-US" altLang="en-US" sz="2000"/>
              <a:t> </a:t>
            </a:r>
            <a:r>
              <a:rPr lang="en-US" altLang="en-US" sz="2000" i="1">
                <a:solidFill>
                  <a:schemeClr val="accent2"/>
                </a:solidFill>
              </a:rPr>
              <a:t>the insertion point</a:t>
            </a:r>
            <a:r>
              <a:rPr lang="en-US" altLang="en-US" sz="2000"/>
              <a:t> , since it will have to be modified (make </a:t>
            </a:r>
            <a:r>
              <a:rPr lang="en-US" altLang="en-US" sz="2000">
                <a:solidFill>
                  <a:schemeClr val="hlink"/>
                </a:solidFill>
              </a:rPr>
              <a:t>current </a:t>
            </a:r>
            <a:r>
              <a:rPr lang="en-US" altLang="en-US" sz="2000"/>
              <a:t>point to it)</a:t>
            </a:r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33528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2895600" y="518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1476375" y="6237288"/>
            <a:ext cx="50323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1258888" y="5805488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current</a:t>
            </a:r>
          </a:p>
        </p:txBody>
      </p:sp>
      <p:sp>
        <p:nvSpPr>
          <p:cNvPr id="31780" name="Freeform 37"/>
          <p:cNvSpPr>
            <a:spLocks/>
          </p:cNvSpPr>
          <p:nvPr/>
        </p:nvSpPr>
        <p:spPr bwMode="auto">
          <a:xfrm>
            <a:off x="1676400" y="5638800"/>
            <a:ext cx="4114800" cy="889000"/>
          </a:xfrm>
          <a:custGeom>
            <a:avLst/>
            <a:gdLst>
              <a:gd name="T0" fmla="*/ 0 w 2736"/>
              <a:gd name="T1" fmla="*/ 2147483646 h 560"/>
              <a:gd name="T2" fmla="*/ 2147483646 w 2736"/>
              <a:gd name="T3" fmla="*/ 2147483646 h 560"/>
              <a:gd name="T4" fmla="*/ 2147483646 w 2736"/>
              <a:gd name="T5" fmla="*/ 0 h 560"/>
              <a:gd name="T6" fmla="*/ 0 60000 65536"/>
              <a:gd name="T7" fmla="*/ 0 60000 65536"/>
              <a:gd name="T8" fmla="*/ 0 60000 65536"/>
              <a:gd name="T9" fmla="*/ 0 w 2736"/>
              <a:gd name="T10" fmla="*/ 0 h 560"/>
              <a:gd name="T11" fmla="*/ 2736 w 2736"/>
              <a:gd name="T12" fmla="*/ 560 h 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560">
                <a:moveTo>
                  <a:pt x="0" y="480"/>
                </a:moveTo>
                <a:cubicBezTo>
                  <a:pt x="564" y="520"/>
                  <a:pt x="1128" y="560"/>
                  <a:pt x="1584" y="480"/>
                </a:cubicBezTo>
                <a:cubicBezTo>
                  <a:pt x="2040" y="400"/>
                  <a:pt x="2388" y="200"/>
                  <a:pt x="273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81" name="Line 41"/>
          <p:cNvSpPr>
            <a:spLocks noChangeShapeType="1"/>
          </p:cNvSpPr>
          <p:nvPr/>
        </p:nvSpPr>
        <p:spPr bwMode="auto">
          <a:xfrm>
            <a:off x="6588125" y="2708275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82" name="Text Box 42"/>
          <p:cNvSpPr txBox="1">
            <a:spLocks noChangeArrowheads="1"/>
          </p:cNvSpPr>
          <p:nvPr/>
        </p:nvSpPr>
        <p:spPr bwMode="auto">
          <a:xfrm>
            <a:off x="5940425" y="2349500"/>
            <a:ext cx="1944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i="1">
                <a:solidFill>
                  <a:schemeClr val="hlink"/>
                </a:solidFill>
              </a:rPr>
              <a:t>insertion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B082E88F-5BB7-41AE-AB58-8A29B17FA57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32771" name="Rectangle 18"/>
          <p:cNvSpPr>
            <a:spLocks noChangeArrowheads="1"/>
          </p:cNvSpPr>
          <p:nvPr/>
        </p:nvSpPr>
        <p:spPr bwMode="auto">
          <a:xfrm>
            <a:off x="5867400" y="981075"/>
            <a:ext cx="45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2" name="Rectangle 19"/>
          <p:cNvSpPr>
            <a:spLocks noChangeArrowheads="1"/>
          </p:cNvSpPr>
          <p:nvPr/>
        </p:nvSpPr>
        <p:spPr bwMode="auto">
          <a:xfrm>
            <a:off x="1547813" y="2060575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3" name="Text Box 20"/>
          <p:cNvSpPr txBox="1">
            <a:spLocks noChangeArrowheads="1"/>
          </p:cNvSpPr>
          <p:nvPr/>
        </p:nvSpPr>
        <p:spPr bwMode="auto">
          <a:xfrm>
            <a:off x="1295400" y="1600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2774" name="Text Box 21"/>
          <p:cNvSpPr txBox="1">
            <a:spLocks noChangeArrowheads="1"/>
          </p:cNvSpPr>
          <p:nvPr/>
        </p:nvSpPr>
        <p:spPr bwMode="auto">
          <a:xfrm>
            <a:off x="5638800" y="5334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node</a:t>
            </a:r>
          </a:p>
        </p:txBody>
      </p:sp>
      <p:sp>
        <p:nvSpPr>
          <p:cNvPr id="32775" name="Rectangle 22"/>
          <p:cNvSpPr>
            <a:spLocks noChangeArrowheads="1"/>
          </p:cNvSpPr>
          <p:nvPr/>
        </p:nvSpPr>
        <p:spPr bwMode="auto">
          <a:xfrm>
            <a:off x="7315200" y="914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6" name="Rectangle 23"/>
          <p:cNvSpPr>
            <a:spLocks noChangeArrowheads="1"/>
          </p:cNvSpPr>
          <p:nvPr/>
        </p:nvSpPr>
        <p:spPr bwMode="auto">
          <a:xfrm>
            <a:off x="4427538" y="1989138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7" name="Rectangle 24"/>
          <p:cNvSpPr>
            <a:spLocks noChangeArrowheads="1"/>
          </p:cNvSpPr>
          <p:nvPr/>
        </p:nvSpPr>
        <p:spPr bwMode="auto">
          <a:xfrm>
            <a:off x="5867400" y="1989138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8" name="Rectangle 25"/>
          <p:cNvSpPr>
            <a:spLocks noChangeArrowheads="1"/>
          </p:cNvSpPr>
          <p:nvPr/>
        </p:nvSpPr>
        <p:spPr bwMode="auto">
          <a:xfrm>
            <a:off x="7315200" y="1981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9" name="Line 26"/>
          <p:cNvSpPr>
            <a:spLocks noChangeShapeType="1"/>
          </p:cNvSpPr>
          <p:nvPr/>
        </p:nvSpPr>
        <p:spPr bwMode="auto">
          <a:xfrm flipV="1">
            <a:off x="1752600" y="22098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0" name="Line 27"/>
          <p:cNvSpPr>
            <a:spLocks noChangeShapeType="1"/>
          </p:cNvSpPr>
          <p:nvPr/>
        </p:nvSpPr>
        <p:spPr bwMode="auto">
          <a:xfrm>
            <a:off x="4876800" y="2209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1" name="Line 28"/>
          <p:cNvSpPr>
            <a:spLocks noChangeShapeType="1"/>
          </p:cNvSpPr>
          <p:nvPr/>
        </p:nvSpPr>
        <p:spPr bwMode="auto">
          <a:xfrm>
            <a:off x="6324600" y="2209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2" name="Line 29"/>
          <p:cNvSpPr>
            <a:spLocks noChangeShapeType="1"/>
          </p:cNvSpPr>
          <p:nvPr/>
        </p:nvSpPr>
        <p:spPr bwMode="auto">
          <a:xfrm>
            <a:off x="6096000" y="1143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3" name="Text Box 30"/>
          <p:cNvSpPr txBox="1">
            <a:spLocks noChangeArrowheads="1"/>
          </p:cNvSpPr>
          <p:nvPr/>
        </p:nvSpPr>
        <p:spPr bwMode="auto">
          <a:xfrm>
            <a:off x="533400" y="304800"/>
            <a:ext cx="4953000" cy="13112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2. Make the new node point to the node after the insertion point (i.e. the node pointed to by the node that </a:t>
            </a:r>
            <a:r>
              <a:rPr lang="en-US" altLang="en-US" sz="2000">
                <a:solidFill>
                  <a:schemeClr val="hlink"/>
                </a:solidFill>
              </a:rPr>
              <a:t>current</a:t>
            </a:r>
            <a:r>
              <a:rPr lang="en-US" altLang="en-US" sz="2000"/>
              <a:t> points to)</a:t>
            </a:r>
          </a:p>
        </p:txBody>
      </p:sp>
      <p:sp>
        <p:nvSpPr>
          <p:cNvPr id="32784" name="Line 31"/>
          <p:cNvSpPr>
            <a:spLocks noChangeShapeType="1"/>
          </p:cNvSpPr>
          <p:nvPr/>
        </p:nvSpPr>
        <p:spPr bwMode="auto">
          <a:xfrm>
            <a:off x="3429000" y="2209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5" name="Rectangle 32"/>
          <p:cNvSpPr>
            <a:spLocks noChangeArrowheads="1"/>
          </p:cNvSpPr>
          <p:nvPr/>
        </p:nvSpPr>
        <p:spPr bwMode="auto">
          <a:xfrm>
            <a:off x="2971800" y="1981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6" name="Rectangle 33"/>
          <p:cNvSpPr>
            <a:spLocks noChangeArrowheads="1"/>
          </p:cNvSpPr>
          <p:nvPr/>
        </p:nvSpPr>
        <p:spPr bwMode="auto">
          <a:xfrm>
            <a:off x="1547813" y="3068638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7" name="Text Box 34"/>
          <p:cNvSpPr txBox="1">
            <a:spLocks noChangeArrowheads="1"/>
          </p:cNvSpPr>
          <p:nvPr/>
        </p:nvSpPr>
        <p:spPr bwMode="auto">
          <a:xfrm>
            <a:off x="1295400" y="2590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current</a:t>
            </a:r>
          </a:p>
        </p:txBody>
      </p:sp>
      <p:sp>
        <p:nvSpPr>
          <p:cNvPr id="32788" name="Freeform 35"/>
          <p:cNvSpPr>
            <a:spLocks/>
          </p:cNvSpPr>
          <p:nvPr/>
        </p:nvSpPr>
        <p:spPr bwMode="auto">
          <a:xfrm>
            <a:off x="1752600" y="2438400"/>
            <a:ext cx="4114800" cy="889000"/>
          </a:xfrm>
          <a:custGeom>
            <a:avLst/>
            <a:gdLst>
              <a:gd name="T0" fmla="*/ 0 w 2736"/>
              <a:gd name="T1" fmla="*/ 2147483646 h 560"/>
              <a:gd name="T2" fmla="*/ 2147483646 w 2736"/>
              <a:gd name="T3" fmla="*/ 2147483646 h 560"/>
              <a:gd name="T4" fmla="*/ 2147483646 w 2736"/>
              <a:gd name="T5" fmla="*/ 0 h 560"/>
              <a:gd name="T6" fmla="*/ 0 60000 65536"/>
              <a:gd name="T7" fmla="*/ 0 60000 65536"/>
              <a:gd name="T8" fmla="*/ 0 60000 65536"/>
              <a:gd name="T9" fmla="*/ 0 w 2736"/>
              <a:gd name="T10" fmla="*/ 0 h 560"/>
              <a:gd name="T11" fmla="*/ 2736 w 2736"/>
              <a:gd name="T12" fmla="*/ 560 h 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560">
                <a:moveTo>
                  <a:pt x="0" y="480"/>
                </a:moveTo>
                <a:cubicBezTo>
                  <a:pt x="564" y="520"/>
                  <a:pt x="1128" y="560"/>
                  <a:pt x="1584" y="480"/>
                </a:cubicBezTo>
                <a:cubicBezTo>
                  <a:pt x="2040" y="400"/>
                  <a:pt x="2388" y="200"/>
                  <a:pt x="2736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9" name="Line 56"/>
          <p:cNvSpPr>
            <a:spLocks noChangeShapeType="1"/>
          </p:cNvSpPr>
          <p:nvPr/>
        </p:nvSpPr>
        <p:spPr bwMode="auto">
          <a:xfrm>
            <a:off x="7543800" y="1371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0" name="Rectangle 57"/>
          <p:cNvSpPr>
            <a:spLocks noChangeArrowheads="1"/>
          </p:cNvSpPr>
          <p:nvPr/>
        </p:nvSpPr>
        <p:spPr bwMode="auto">
          <a:xfrm>
            <a:off x="5867400" y="4221163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91" name="Rectangle 58"/>
          <p:cNvSpPr>
            <a:spLocks noChangeArrowheads="1"/>
          </p:cNvSpPr>
          <p:nvPr/>
        </p:nvSpPr>
        <p:spPr bwMode="auto">
          <a:xfrm>
            <a:off x="1547813" y="5229225"/>
            <a:ext cx="45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92" name="Text Box 59"/>
          <p:cNvSpPr txBox="1">
            <a:spLocks noChangeArrowheads="1"/>
          </p:cNvSpPr>
          <p:nvPr/>
        </p:nvSpPr>
        <p:spPr bwMode="auto">
          <a:xfrm>
            <a:off x="1295400" y="48006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2793" name="Text Box 60"/>
          <p:cNvSpPr txBox="1">
            <a:spLocks noChangeArrowheads="1"/>
          </p:cNvSpPr>
          <p:nvPr/>
        </p:nvSpPr>
        <p:spPr bwMode="auto">
          <a:xfrm>
            <a:off x="5638800" y="3733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node</a:t>
            </a:r>
          </a:p>
        </p:txBody>
      </p:sp>
      <p:sp>
        <p:nvSpPr>
          <p:cNvPr id="32794" name="Rectangle 61"/>
          <p:cNvSpPr>
            <a:spLocks noChangeArrowheads="1"/>
          </p:cNvSpPr>
          <p:nvPr/>
        </p:nvSpPr>
        <p:spPr bwMode="auto">
          <a:xfrm>
            <a:off x="7315200" y="4114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95" name="Rectangle 62"/>
          <p:cNvSpPr>
            <a:spLocks noChangeArrowheads="1"/>
          </p:cNvSpPr>
          <p:nvPr/>
        </p:nvSpPr>
        <p:spPr bwMode="auto">
          <a:xfrm>
            <a:off x="4427538" y="5157788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96" name="Rectangle 63"/>
          <p:cNvSpPr>
            <a:spLocks noChangeArrowheads="1"/>
          </p:cNvSpPr>
          <p:nvPr/>
        </p:nvSpPr>
        <p:spPr bwMode="auto">
          <a:xfrm>
            <a:off x="5867400" y="5157788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97" name="Rectangle 64"/>
          <p:cNvSpPr>
            <a:spLocks noChangeArrowheads="1"/>
          </p:cNvSpPr>
          <p:nvPr/>
        </p:nvSpPr>
        <p:spPr bwMode="auto">
          <a:xfrm>
            <a:off x="7315200" y="51816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98" name="Line 65"/>
          <p:cNvSpPr>
            <a:spLocks noChangeShapeType="1"/>
          </p:cNvSpPr>
          <p:nvPr/>
        </p:nvSpPr>
        <p:spPr bwMode="auto">
          <a:xfrm flipV="1">
            <a:off x="1752600" y="54102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9" name="Line 66"/>
          <p:cNvSpPr>
            <a:spLocks noChangeShapeType="1"/>
          </p:cNvSpPr>
          <p:nvPr/>
        </p:nvSpPr>
        <p:spPr bwMode="auto">
          <a:xfrm>
            <a:off x="48768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00" name="Line 67"/>
          <p:cNvSpPr>
            <a:spLocks noChangeShapeType="1"/>
          </p:cNvSpPr>
          <p:nvPr/>
        </p:nvSpPr>
        <p:spPr bwMode="auto">
          <a:xfrm>
            <a:off x="63246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01" name="Line 68"/>
          <p:cNvSpPr>
            <a:spLocks noChangeShapeType="1"/>
          </p:cNvSpPr>
          <p:nvPr/>
        </p:nvSpPr>
        <p:spPr bwMode="auto">
          <a:xfrm>
            <a:off x="6096000" y="43434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02" name="Text Box 69"/>
          <p:cNvSpPr txBox="1">
            <a:spLocks noChangeArrowheads="1"/>
          </p:cNvSpPr>
          <p:nvPr/>
        </p:nvSpPr>
        <p:spPr bwMode="auto">
          <a:xfrm>
            <a:off x="533400" y="3886200"/>
            <a:ext cx="4953000" cy="701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3. Make the node pointed to by </a:t>
            </a:r>
            <a:r>
              <a:rPr lang="en-US" altLang="en-US" sz="2000">
                <a:solidFill>
                  <a:schemeClr val="hlink"/>
                </a:solidFill>
              </a:rPr>
              <a:t>current</a:t>
            </a:r>
            <a:r>
              <a:rPr lang="en-US" altLang="en-US" sz="2000"/>
              <a:t> point to the new node</a:t>
            </a:r>
          </a:p>
        </p:txBody>
      </p:sp>
      <p:sp>
        <p:nvSpPr>
          <p:cNvPr id="32803" name="Line 70"/>
          <p:cNvSpPr>
            <a:spLocks noChangeShapeType="1"/>
          </p:cNvSpPr>
          <p:nvPr/>
        </p:nvSpPr>
        <p:spPr bwMode="auto">
          <a:xfrm>
            <a:off x="34290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04" name="Rectangle 71"/>
          <p:cNvSpPr>
            <a:spLocks noChangeArrowheads="1"/>
          </p:cNvSpPr>
          <p:nvPr/>
        </p:nvSpPr>
        <p:spPr bwMode="auto">
          <a:xfrm>
            <a:off x="2971800" y="518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805" name="Rectangle 72"/>
          <p:cNvSpPr>
            <a:spLocks noChangeArrowheads="1"/>
          </p:cNvSpPr>
          <p:nvPr/>
        </p:nvSpPr>
        <p:spPr bwMode="auto">
          <a:xfrm>
            <a:off x="1547813" y="6237288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806" name="Text Box 73"/>
          <p:cNvSpPr txBox="1">
            <a:spLocks noChangeArrowheads="1"/>
          </p:cNvSpPr>
          <p:nvPr/>
        </p:nvSpPr>
        <p:spPr bwMode="auto">
          <a:xfrm>
            <a:off x="1295400" y="5791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current</a:t>
            </a:r>
          </a:p>
        </p:txBody>
      </p:sp>
      <p:sp>
        <p:nvSpPr>
          <p:cNvPr id="32807" name="Freeform 74"/>
          <p:cNvSpPr>
            <a:spLocks/>
          </p:cNvSpPr>
          <p:nvPr/>
        </p:nvSpPr>
        <p:spPr bwMode="auto">
          <a:xfrm>
            <a:off x="1752600" y="5638800"/>
            <a:ext cx="4114800" cy="889000"/>
          </a:xfrm>
          <a:custGeom>
            <a:avLst/>
            <a:gdLst>
              <a:gd name="T0" fmla="*/ 0 w 2736"/>
              <a:gd name="T1" fmla="*/ 2147483646 h 560"/>
              <a:gd name="T2" fmla="*/ 2147483646 w 2736"/>
              <a:gd name="T3" fmla="*/ 2147483646 h 560"/>
              <a:gd name="T4" fmla="*/ 2147483646 w 2736"/>
              <a:gd name="T5" fmla="*/ 0 h 560"/>
              <a:gd name="T6" fmla="*/ 0 60000 65536"/>
              <a:gd name="T7" fmla="*/ 0 60000 65536"/>
              <a:gd name="T8" fmla="*/ 0 60000 65536"/>
              <a:gd name="T9" fmla="*/ 0 w 2736"/>
              <a:gd name="T10" fmla="*/ 0 h 560"/>
              <a:gd name="T11" fmla="*/ 2736 w 2736"/>
              <a:gd name="T12" fmla="*/ 560 h 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560">
                <a:moveTo>
                  <a:pt x="0" y="480"/>
                </a:moveTo>
                <a:cubicBezTo>
                  <a:pt x="564" y="520"/>
                  <a:pt x="1128" y="560"/>
                  <a:pt x="1584" y="480"/>
                </a:cubicBezTo>
                <a:cubicBezTo>
                  <a:pt x="2040" y="400"/>
                  <a:pt x="2388" y="200"/>
                  <a:pt x="2736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08" name="Line 75"/>
          <p:cNvSpPr>
            <a:spLocks noChangeShapeType="1"/>
          </p:cNvSpPr>
          <p:nvPr/>
        </p:nvSpPr>
        <p:spPr bwMode="auto">
          <a:xfrm>
            <a:off x="7543800" y="45720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09" name="Line 78"/>
          <p:cNvSpPr>
            <a:spLocks noChangeShapeType="1"/>
          </p:cNvSpPr>
          <p:nvPr/>
        </p:nvSpPr>
        <p:spPr bwMode="auto">
          <a:xfrm flipV="1">
            <a:off x="6324600" y="4495800"/>
            <a:ext cx="9906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10" name="Text Box 79"/>
          <p:cNvSpPr txBox="1">
            <a:spLocks noChangeArrowheads="1"/>
          </p:cNvSpPr>
          <p:nvPr/>
        </p:nvSpPr>
        <p:spPr bwMode="auto">
          <a:xfrm>
            <a:off x="6553200" y="518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32811" name="Line 80"/>
          <p:cNvSpPr>
            <a:spLocks noChangeShapeType="1"/>
          </p:cNvSpPr>
          <p:nvPr/>
        </p:nvSpPr>
        <p:spPr bwMode="auto">
          <a:xfrm flipH="1">
            <a:off x="6732588" y="1989138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 End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807075" y="2601913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487488" y="3681413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230313" y="319087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591175" y="209708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node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250113" y="2505075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367213" y="353695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07075" y="353695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000">
              <a:solidFill>
                <a:schemeClr val="hlink"/>
              </a:solidFill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7250113" y="35718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V="1">
            <a:off x="1687513" y="3800475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4811713" y="38004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6259513" y="38004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022975" y="2744788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7" name="Line 17"/>
          <p:cNvSpPr>
            <a:spLocks noChangeShapeType="1"/>
          </p:cNvSpPr>
          <p:nvPr/>
        </p:nvSpPr>
        <p:spPr bwMode="auto">
          <a:xfrm>
            <a:off x="3363913" y="38004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8" name="Rectangle 18"/>
          <p:cNvSpPr>
            <a:spLocks noChangeArrowheads="1"/>
          </p:cNvSpPr>
          <p:nvPr/>
        </p:nvSpPr>
        <p:spPr bwMode="auto">
          <a:xfrm>
            <a:off x="2906713" y="357187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9" name="Text Box 31"/>
          <p:cNvSpPr txBox="1">
            <a:spLocks noChangeArrowheads="1"/>
          </p:cNvSpPr>
          <p:nvPr/>
        </p:nvSpPr>
        <p:spPr bwMode="auto">
          <a:xfrm>
            <a:off x="801688" y="1751013"/>
            <a:ext cx="3194050" cy="4000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1. Locate the last node</a:t>
            </a:r>
          </a:p>
        </p:txBody>
      </p:sp>
      <p:sp>
        <p:nvSpPr>
          <p:cNvPr id="33810" name="Rectangle 34"/>
          <p:cNvSpPr>
            <a:spLocks noChangeArrowheads="1"/>
          </p:cNvSpPr>
          <p:nvPr/>
        </p:nvSpPr>
        <p:spPr bwMode="auto">
          <a:xfrm>
            <a:off x="1487488" y="4627563"/>
            <a:ext cx="503237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11" name="Text Box 35"/>
          <p:cNvSpPr txBox="1">
            <a:spLocks noChangeArrowheads="1"/>
          </p:cNvSpPr>
          <p:nvPr/>
        </p:nvSpPr>
        <p:spPr bwMode="auto">
          <a:xfrm>
            <a:off x="1270000" y="4195763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current</a:t>
            </a:r>
          </a:p>
        </p:txBody>
      </p:sp>
      <p:sp>
        <p:nvSpPr>
          <p:cNvPr id="33812" name="Freeform 37"/>
          <p:cNvSpPr>
            <a:spLocks/>
          </p:cNvSpPr>
          <p:nvPr/>
        </p:nvSpPr>
        <p:spPr bwMode="auto">
          <a:xfrm>
            <a:off x="1687513" y="4113213"/>
            <a:ext cx="5554662" cy="804862"/>
          </a:xfrm>
          <a:custGeom>
            <a:avLst/>
            <a:gdLst>
              <a:gd name="T0" fmla="*/ 0 w 2736"/>
              <a:gd name="T1" fmla="*/ 991536806 h 560"/>
              <a:gd name="T2" fmla="*/ 2147483646 w 2736"/>
              <a:gd name="T3" fmla="*/ 991536806 h 560"/>
              <a:gd name="T4" fmla="*/ 2147483646 w 2736"/>
              <a:gd name="T5" fmla="*/ 0 h 5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560">
                <a:moveTo>
                  <a:pt x="0" y="480"/>
                </a:moveTo>
                <a:cubicBezTo>
                  <a:pt x="564" y="520"/>
                  <a:pt x="1128" y="560"/>
                  <a:pt x="1584" y="480"/>
                </a:cubicBezTo>
                <a:cubicBezTo>
                  <a:pt x="2040" y="400"/>
                  <a:pt x="2388" y="200"/>
                  <a:pt x="273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33813" name="Straight Connector 23"/>
          <p:cNvCxnSpPr>
            <a:cxnSpLocks noChangeShapeType="1"/>
          </p:cNvCxnSpPr>
          <p:nvPr/>
        </p:nvCxnSpPr>
        <p:spPr bwMode="auto">
          <a:xfrm>
            <a:off x="7707313" y="3860800"/>
            <a:ext cx="3397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4" name="Straight Connector 24"/>
          <p:cNvCxnSpPr>
            <a:cxnSpLocks noChangeShapeType="1"/>
          </p:cNvCxnSpPr>
          <p:nvPr/>
        </p:nvCxnSpPr>
        <p:spPr bwMode="auto">
          <a:xfrm>
            <a:off x="8047038" y="3886200"/>
            <a:ext cx="0" cy="1682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5" name="Straight Connector 25"/>
          <p:cNvCxnSpPr>
            <a:cxnSpLocks noChangeShapeType="1"/>
          </p:cNvCxnSpPr>
          <p:nvPr/>
        </p:nvCxnSpPr>
        <p:spPr bwMode="auto">
          <a:xfrm>
            <a:off x="7877175" y="4054475"/>
            <a:ext cx="312738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 End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807075" y="2601913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487488" y="3681413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230313" y="319087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591175" y="209708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node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7250113" y="2505075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4367213" y="353695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07075" y="353695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000">
              <a:solidFill>
                <a:schemeClr val="hlink"/>
              </a:solidFill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7250113" y="35718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V="1">
            <a:off x="1687513" y="3800475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4811713" y="38004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6259513" y="38004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6022975" y="2744788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1" name="Line 17"/>
          <p:cNvSpPr>
            <a:spLocks noChangeShapeType="1"/>
          </p:cNvSpPr>
          <p:nvPr/>
        </p:nvSpPr>
        <p:spPr bwMode="auto">
          <a:xfrm>
            <a:off x="3363913" y="38004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2" name="Rectangle 18"/>
          <p:cNvSpPr>
            <a:spLocks noChangeArrowheads="1"/>
          </p:cNvSpPr>
          <p:nvPr/>
        </p:nvSpPr>
        <p:spPr bwMode="auto">
          <a:xfrm>
            <a:off x="2906713" y="357187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3" name="Text Box 31"/>
          <p:cNvSpPr txBox="1">
            <a:spLocks noChangeArrowheads="1"/>
          </p:cNvSpPr>
          <p:nvPr/>
        </p:nvSpPr>
        <p:spPr bwMode="auto">
          <a:xfrm>
            <a:off x="801688" y="1751013"/>
            <a:ext cx="4010025" cy="4000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2. Make new node point to null</a:t>
            </a:r>
            <a:endParaRPr lang="en-US" altLang="en-US" sz="2000">
              <a:solidFill>
                <a:srgbClr val="C00000"/>
              </a:solidFill>
            </a:endParaRPr>
          </a:p>
        </p:txBody>
      </p:sp>
      <p:sp>
        <p:nvSpPr>
          <p:cNvPr id="34834" name="Rectangle 34"/>
          <p:cNvSpPr>
            <a:spLocks noChangeArrowheads="1"/>
          </p:cNvSpPr>
          <p:nvPr/>
        </p:nvSpPr>
        <p:spPr bwMode="auto">
          <a:xfrm>
            <a:off x="1487488" y="4627563"/>
            <a:ext cx="503237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5" name="Text Box 35"/>
          <p:cNvSpPr txBox="1">
            <a:spLocks noChangeArrowheads="1"/>
          </p:cNvSpPr>
          <p:nvPr/>
        </p:nvSpPr>
        <p:spPr bwMode="auto">
          <a:xfrm>
            <a:off x="1270000" y="4195763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last</a:t>
            </a:r>
          </a:p>
        </p:txBody>
      </p:sp>
      <p:sp>
        <p:nvSpPr>
          <p:cNvPr id="34836" name="Freeform 37"/>
          <p:cNvSpPr>
            <a:spLocks/>
          </p:cNvSpPr>
          <p:nvPr/>
        </p:nvSpPr>
        <p:spPr bwMode="auto">
          <a:xfrm>
            <a:off x="1687513" y="4113213"/>
            <a:ext cx="5554662" cy="804862"/>
          </a:xfrm>
          <a:custGeom>
            <a:avLst/>
            <a:gdLst>
              <a:gd name="T0" fmla="*/ 0 w 2736"/>
              <a:gd name="T1" fmla="*/ 991536806 h 560"/>
              <a:gd name="T2" fmla="*/ 2147483646 w 2736"/>
              <a:gd name="T3" fmla="*/ 991536806 h 560"/>
              <a:gd name="T4" fmla="*/ 2147483646 w 2736"/>
              <a:gd name="T5" fmla="*/ 0 h 5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560">
                <a:moveTo>
                  <a:pt x="0" y="480"/>
                </a:moveTo>
                <a:cubicBezTo>
                  <a:pt x="564" y="520"/>
                  <a:pt x="1128" y="560"/>
                  <a:pt x="1584" y="480"/>
                </a:cubicBezTo>
                <a:cubicBezTo>
                  <a:pt x="2040" y="400"/>
                  <a:pt x="2388" y="200"/>
                  <a:pt x="2736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34837" name="Straight Connector 23"/>
          <p:cNvCxnSpPr>
            <a:cxnSpLocks noChangeShapeType="1"/>
          </p:cNvCxnSpPr>
          <p:nvPr/>
        </p:nvCxnSpPr>
        <p:spPr bwMode="auto">
          <a:xfrm>
            <a:off x="7707313" y="2714625"/>
            <a:ext cx="3397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8" name="Straight Connector 24"/>
          <p:cNvCxnSpPr>
            <a:cxnSpLocks noChangeShapeType="1"/>
          </p:cNvCxnSpPr>
          <p:nvPr/>
        </p:nvCxnSpPr>
        <p:spPr bwMode="auto">
          <a:xfrm>
            <a:off x="8047038" y="2740025"/>
            <a:ext cx="0" cy="1682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9" name="Straight Connector 25"/>
          <p:cNvCxnSpPr>
            <a:cxnSpLocks noChangeShapeType="1"/>
          </p:cNvCxnSpPr>
          <p:nvPr/>
        </p:nvCxnSpPr>
        <p:spPr bwMode="auto">
          <a:xfrm>
            <a:off x="7877175" y="2908300"/>
            <a:ext cx="31273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Straight Connector 26"/>
          <p:cNvCxnSpPr>
            <a:cxnSpLocks noChangeShapeType="1"/>
          </p:cNvCxnSpPr>
          <p:nvPr/>
        </p:nvCxnSpPr>
        <p:spPr bwMode="auto">
          <a:xfrm>
            <a:off x="7707313" y="3860800"/>
            <a:ext cx="3397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1" name="Straight Connector 27"/>
          <p:cNvCxnSpPr>
            <a:cxnSpLocks noChangeShapeType="1"/>
          </p:cNvCxnSpPr>
          <p:nvPr/>
        </p:nvCxnSpPr>
        <p:spPr bwMode="auto">
          <a:xfrm>
            <a:off x="8047038" y="3886200"/>
            <a:ext cx="0" cy="1682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2" name="Straight Connector 28"/>
          <p:cNvCxnSpPr>
            <a:cxnSpLocks noChangeShapeType="1"/>
          </p:cNvCxnSpPr>
          <p:nvPr/>
        </p:nvCxnSpPr>
        <p:spPr bwMode="auto">
          <a:xfrm>
            <a:off x="7877175" y="4054475"/>
            <a:ext cx="312738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 End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807075" y="2601913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487488" y="3681413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230313" y="319087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591175" y="209708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node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7250113" y="2505075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4367213" y="353695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807075" y="353695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000">
              <a:solidFill>
                <a:schemeClr val="hlink"/>
              </a:solidFill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250113" y="35718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1687513" y="3800475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4811713" y="38004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6259513" y="38004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6022975" y="2744788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5" name="Line 17"/>
          <p:cNvSpPr>
            <a:spLocks noChangeShapeType="1"/>
          </p:cNvSpPr>
          <p:nvPr/>
        </p:nvSpPr>
        <p:spPr bwMode="auto">
          <a:xfrm>
            <a:off x="3363913" y="38004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6" name="Rectangle 18"/>
          <p:cNvSpPr>
            <a:spLocks noChangeArrowheads="1"/>
          </p:cNvSpPr>
          <p:nvPr/>
        </p:nvSpPr>
        <p:spPr bwMode="auto">
          <a:xfrm>
            <a:off x="2906713" y="357187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5857" name="Text Box 31"/>
          <p:cNvSpPr txBox="1">
            <a:spLocks noChangeArrowheads="1"/>
          </p:cNvSpPr>
          <p:nvPr/>
        </p:nvSpPr>
        <p:spPr bwMode="auto">
          <a:xfrm>
            <a:off x="801688" y="1751013"/>
            <a:ext cx="4010025" cy="4000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3. Make </a:t>
            </a:r>
            <a:r>
              <a:rPr lang="en-US" altLang="en-US" sz="2000">
                <a:solidFill>
                  <a:srgbClr val="C00000"/>
                </a:solidFill>
              </a:rPr>
              <a:t>last</a:t>
            </a:r>
            <a:r>
              <a:rPr lang="en-US" altLang="en-US" sz="2000"/>
              <a:t> point to new </a:t>
            </a:r>
            <a:r>
              <a:rPr lang="en-US" altLang="en-US" sz="200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35858" name="Rectangle 34"/>
          <p:cNvSpPr>
            <a:spLocks noChangeArrowheads="1"/>
          </p:cNvSpPr>
          <p:nvPr/>
        </p:nvSpPr>
        <p:spPr bwMode="auto">
          <a:xfrm>
            <a:off x="1487488" y="4627563"/>
            <a:ext cx="503237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5859" name="Text Box 35"/>
          <p:cNvSpPr txBox="1">
            <a:spLocks noChangeArrowheads="1"/>
          </p:cNvSpPr>
          <p:nvPr/>
        </p:nvSpPr>
        <p:spPr bwMode="auto">
          <a:xfrm>
            <a:off x="1270000" y="4195763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current</a:t>
            </a:r>
          </a:p>
        </p:txBody>
      </p:sp>
      <p:sp>
        <p:nvSpPr>
          <p:cNvPr id="35860" name="Freeform 37"/>
          <p:cNvSpPr>
            <a:spLocks/>
          </p:cNvSpPr>
          <p:nvPr/>
        </p:nvSpPr>
        <p:spPr bwMode="auto">
          <a:xfrm>
            <a:off x="1687513" y="4113213"/>
            <a:ext cx="5554662" cy="804862"/>
          </a:xfrm>
          <a:custGeom>
            <a:avLst/>
            <a:gdLst>
              <a:gd name="T0" fmla="*/ 0 w 2736"/>
              <a:gd name="T1" fmla="*/ 991536806 h 560"/>
              <a:gd name="T2" fmla="*/ 2147483646 w 2736"/>
              <a:gd name="T3" fmla="*/ 991536806 h 560"/>
              <a:gd name="T4" fmla="*/ 2147483646 w 2736"/>
              <a:gd name="T5" fmla="*/ 0 h 5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560">
                <a:moveTo>
                  <a:pt x="0" y="480"/>
                </a:moveTo>
                <a:cubicBezTo>
                  <a:pt x="564" y="520"/>
                  <a:pt x="1128" y="560"/>
                  <a:pt x="1584" y="480"/>
                </a:cubicBezTo>
                <a:cubicBezTo>
                  <a:pt x="2040" y="400"/>
                  <a:pt x="2388" y="200"/>
                  <a:pt x="2736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35861" name="Straight Arrow Connector 2"/>
          <p:cNvCxnSpPr>
            <a:cxnSpLocks noChangeShapeType="1"/>
            <a:stCxn id="35850" idx="0"/>
            <a:endCxn id="35847" idx="2"/>
          </p:cNvCxnSpPr>
          <p:nvPr/>
        </p:nvCxnSpPr>
        <p:spPr bwMode="auto">
          <a:xfrm flipV="1">
            <a:off x="7478713" y="2962275"/>
            <a:ext cx="0" cy="609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2" name="Straight Connector 23"/>
          <p:cNvCxnSpPr>
            <a:cxnSpLocks noChangeShapeType="1"/>
          </p:cNvCxnSpPr>
          <p:nvPr/>
        </p:nvCxnSpPr>
        <p:spPr bwMode="auto">
          <a:xfrm>
            <a:off x="7707313" y="2743200"/>
            <a:ext cx="3397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3" name="Straight Connector 24"/>
          <p:cNvCxnSpPr>
            <a:cxnSpLocks noChangeShapeType="1"/>
          </p:cNvCxnSpPr>
          <p:nvPr/>
        </p:nvCxnSpPr>
        <p:spPr bwMode="auto">
          <a:xfrm>
            <a:off x="8047038" y="2768600"/>
            <a:ext cx="0" cy="1682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4" name="Straight Connector 25"/>
          <p:cNvCxnSpPr>
            <a:cxnSpLocks noChangeShapeType="1"/>
          </p:cNvCxnSpPr>
          <p:nvPr/>
        </p:nvCxnSpPr>
        <p:spPr bwMode="auto">
          <a:xfrm>
            <a:off x="7877175" y="2936875"/>
            <a:ext cx="312738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326A1A33-2150-4FC9-A324-D167A2AC61D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323850" y="1052513"/>
            <a:ext cx="8523288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200"/>
              <a:t>Algorithm</a:t>
            </a:r>
            <a:r>
              <a:rPr lang="en-CA" altLang="en-US" sz="2200" b="0"/>
              <a:t> insert (</a:t>
            </a:r>
            <a:r>
              <a:rPr lang="en-CA" altLang="en-US" sz="2200" b="0" i="1"/>
              <a:t>newNode</a:t>
            </a:r>
            <a:r>
              <a:rPr lang="en-CA" altLang="en-US" sz="2200" b="0"/>
              <a:t>, </a:t>
            </a:r>
            <a:r>
              <a:rPr lang="en-CA" altLang="en-US" sz="2200" b="0" i="1"/>
              <a:t>predecessor</a:t>
            </a:r>
            <a:r>
              <a:rPr lang="en-CA" altLang="en-US" sz="2200" b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/>
              <a:t>In</a:t>
            </a:r>
            <a:r>
              <a:rPr lang="en-CA" altLang="en-US" sz="2200" b="0"/>
              <a:t>: New node to be inserted after </a:t>
            </a:r>
            <a:r>
              <a:rPr lang="en-CA" altLang="en-US" sz="2200" b="0" i="1"/>
              <a:t>predecessor</a:t>
            </a:r>
            <a:r>
              <a:rPr lang="en-CA" altLang="en-US" sz="2200" b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/>
              <a:t>Out</a:t>
            </a:r>
            <a:r>
              <a:rPr lang="en-CA" altLang="en-US" sz="2200" b="0"/>
              <a:t>: {Insert </a:t>
            </a:r>
            <a:r>
              <a:rPr lang="en-CA" altLang="en-US" sz="2200" b="0" i="1"/>
              <a:t>newNode</a:t>
            </a:r>
            <a:r>
              <a:rPr lang="en-CA" altLang="en-US" sz="2200" b="0"/>
              <a:t> in linked list after </a:t>
            </a:r>
            <a:r>
              <a:rPr lang="en-CA" altLang="en-US" sz="2200" b="0" i="1"/>
              <a:t>predecessor</a:t>
            </a:r>
            <a:r>
              <a:rPr lang="en-CA" altLang="en-US" sz="2200" b="0"/>
              <a:t>; </a:t>
            </a:r>
            <a:r>
              <a:rPr lang="en-CA" altLang="en-US" sz="2200" b="0" i="1"/>
              <a:t>newNode</a:t>
            </a:r>
            <a:r>
              <a:rPr lang="en-CA" altLang="en-US" sz="2200" b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          must be inserted at the front of the list if predecessor is null.}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200" b="0"/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if predecessor is null then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	newNode.setNext(front)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	front = newNode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	succ = predecessor.getNext()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	newNode.setNext(succ)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	predecessor.setNext(newNode)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CA" altLang="en-US" sz="2200" b="0"/>
              <a:t>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AFD62-9D15-4AD4-84EF-8CA4D2E79888}"/>
              </a:ext>
            </a:extLst>
          </p:cNvPr>
          <p:cNvSpPr txBox="1"/>
          <p:nvPr/>
        </p:nvSpPr>
        <p:spPr>
          <a:xfrm>
            <a:off x="611188" y="333375"/>
            <a:ext cx="8162925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 for inserting a node in a singly linked 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Limitations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49400"/>
            <a:ext cx="7772400" cy="4724400"/>
          </a:xfrm>
        </p:spPr>
        <p:txBody>
          <a:bodyPr/>
          <a:lstStyle/>
          <a:p>
            <a:pPr lvl="1" eaLnBrk="1" hangingPunct="1"/>
            <a:r>
              <a:rPr lang="en-US" altLang="en-US" sz="3200" dirty="0" smtClean="0"/>
              <a:t>Fixed size</a:t>
            </a:r>
          </a:p>
          <a:p>
            <a:pPr lvl="1" eaLnBrk="1" hangingPunct="1"/>
            <a:r>
              <a:rPr lang="en-US" altLang="en-US" sz="3200" dirty="0" smtClean="0"/>
              <a:t>Physically stored in consecutive memory locations, so to insert or delete items, may need to shift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55015080-4D5F-42F0-A517-6B78EB335D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539750" y="1557338"/>
            <a:ext cx="743267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0"/>
              <a:t>public void insert (LinearNode&lt;T&gt; newNode,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0"/>
              <a:t>                             LinearNode&lt;T&gt; predecessor)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CA" altLang="en-US" sz="2400" b="0"/>
              <a:t>     if (predecessor == null)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0"/>
              <a:t>          	newNode.setNext(front);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0"/>
              <a:t>          	front = newNode;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CA" altLang="en-US" sz="2400" b="0"/>
              <a:t>    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CA" altLang="en-US" sz="2400" b="0"/>
              <a:t>     else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CA" altLang="en-US" sz="2400" b="0"/>
              <a:t>	LinearNode&lt;T&gt; succ = predecessor.getNext();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CA" altLang="en-US" sz="2400" b="0"/>
              <a:t>          	newNode.setNext(succ);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0"/>
              <a:t>          	predecessor.setNext(newNode);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CA" altLang="en-US" sz="2400" b="0"/>
              <a:t>    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CA" altLang="en-US" sz="2400" b="0"/>
              <a:t>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CA" altLang="en-US" sz="1800" b="0"/>
              <a:t>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F4D9-478F-4DFA-B1A3-6E27CCD676C6}"/>
              </a:ext>
            </a:extLst>
          </p:cNvPr>
          <p:cNvSpPr txBox="1"/>
          <p:nvPr/>
        </p:nvSpPr>
        <p:spPr>
          <a:xfrm>
            <a:off x="611188" y="333375"/>
            <a:ext cx="7843837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 implementation of algorithm for inserting a </a:t>
            </a:r>
          </a:p>
          <a:p>
            <a:pPr algn="ctr">
              <a:defRPr/>
            </a:pPr>
            <a:r>
              <a:rPr lang="en-CA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node in a singly linked list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69DCE9BF-3C03-4DCD-8268-233804802E5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smtClean="0"/>
              <a:t>Linked List Operations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E2F1771-8242-487F-BBB9-0945D1753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419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b="1" i="1" dirty="0">
                <a:solidFill>
                  <a:schemeClr val="hlink"/>
                </a:solidFill>
              </a:rPr>
              <a:t>Delete</a:t>
            </a:r>
            <a:r>
              <a:rPr lang="en-US" altLang="en-US" sz="2800" dirty="0"/>
              <a:t> an item from the linked list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We have 3 situations to consider: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/>
              <a:t>delete the node </a:t>
            </a:r>
            <a:r>
              <a:rPr lang="en-US" altLang="en-US" dirty="0">
                <a:solidFill>
                  <a:schemeClr val="tx2"/>
                </a:solidFill>
              </a:rPr>
              <a:t>at the front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/>
              <a:t>delete an </a:t>
            </a:r>
            <a:r>
              <a:rPr lang="en-US" altLang="en-US" dirty="0">
                <a:solidFill>
                  <a:schemeClr val="tx2"/>
                </a:solidFill>
              </a:rPr>
              <a:t>interior </a:t>
            </a:r>
            <a:r>
              <a:rPr lang="en-US" altLang="en-US" dirty="0"/>
              <a:t>node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/>
              <a:t>delete the </a:t>
            </a:r>
            <a:r>
              <a:rPr lang="en-US" altLang="en-US" dirty="0">
                <a:solidFill>
                  <a:schemeClr val="tx2"/>
                </a:solidFill>
              </a:rPr>
              <a:t>last</a:t>
            </a:r>
            <a:r>
              <a:rPr lang="en-US" altLang="en-US" dirty="0"/>
              <a:t> node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6CF3B1F9-A0F6-4F5D-9DBA-F282E1B3DD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Deleting the First Node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55650" y="2636838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6553200" y="2590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3635375" y="2565400"/>
            <a:ext cx="4572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5105400" y="2590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8001000" y="25908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 flipV="1">
            <a:off x="990600" y="28194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1" name="Line 12"/>
          <p:cNvSpPr>
            <a:spLocks noChangeShapeType="1"/>
          </p:cNvSpPr>
          <p:nvPr/>
        </p:nvSpPr>
        <p:spPr bwMode="auto">
          <a:xfrm>
            <a:off x="4114800" y="28194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>
            <a:off x="5562600" y="28194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57200" y="1295400"/>
            <a:ext cx="6248400" cy="701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front</a:t>
            </a:r>
            <a:r>
              <a:rPr lang="en-US" altLang="en-US" sz="2000"/>
              <a:t> points to the first node in the linked list, which points to the second node</a:t>
            </a:r>
          </a:p>
        </p:txBody>
      </p:sp>
      <p:sp>
        <p:nvSpPr>
          <p:cNvPr id="40974" name="Line 16"/>
          <p:cNvSpPr>
            <a:spLocks noChangeShapeType="1"/>
          </p:cNvSpPr>
          <p:nvPr/>
        </p:nvSpPr>
        <p:spPr bwMode="auto">
          <a:xfrm>
            <a:off x="2667000" y="28194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2195513" y="25654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6" name="Line 24"/>
          <p:cNvSpPr>
            <a:spLocks noChangeShapeType="1"/>
          </p:cNvSpPr>
          <p:nvPr/>
        </p:nvSpPr>
        <p:spPr bwMode="auto">
          <a:xfrm>
            <a:off x="7010400" y="28194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7" name="Rectangle 26"/>
          <p:cNvSpPr>
            <a:spLocks noChangeArrowheads="1"/>
          </p:cNvSpPr>
          <p:nvPr/>
        </p:nvSpPr>
        <p:spPr bwMode="auto">
          <a:xfrm>
            <a:off x="755650" y="5445125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8" name="Text Box 27"/>
          <p:cNvSpPr txBox="1">
            <a:spLocks noChangeArrowheads="1"/>
          </p:cNvSpPr>
          <p:nvPr/>
        </p:nvSpPr>
        <p:spPr bwMode="auto">
          <a:xfrm>
            <a:off x="533400" y="4953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40979" name="Rectangle 28"/>
          <p:cNvSpPr>
            <a:spLocks noChangeArrowheads="1"/>
          </p:cNvSpPr>
          <p:nvPr/>
        </p:nvSpPr>
        <p:spPr bwMode="auto">
          <a:xfrm>
            <a:off x="6553200" y="5334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80" name="Rectangle 29"/>
          <p:cNvSpPr>
            <a:spLocks noChangeArrowheads="1"/>
          </p:cNvSpPr>
          <p:nvPr/>
        </p:nvSpPr>
        <p:spPr bwMode="auto">
          <a:xfrm>
            <a:off x="3635375" y="5300663"/>
            <a:ext cx="4572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81" name="Rectangle 30"/>
          <p:cNvSpPr>
            <a:spLocks noChangeArrowheads="1"/>
          </p:cNvSpPr>
          <p:nvPr/>
        </p:nvSpPr>
        <p:spPr bwMode="auto">
          <a:xfrm>
            <a:off x="5105400" y="5334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82" name="Rectangle 31"/>
          <p:cNvSpPr>
            <a:spLocks noChangeArrowheads="1"/>
          </p:cNvSpPr>
          <p:nvPr/>
        </p:nvSpPr>
        <p:spPr bwMode="auto">
          <a:xfrm>
            <a:off x="8001000" y="5334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83" name="Line 32"/>
          <p:cNvSpPr>
            <a:spLocks noChangeShapeType="1"/>
          </p:cNvSpPr>
          <p:nvPr/>
        </p:nvSpPr>
        <p:spPr bwMode="auto">
          <a:xfrm flipV="1">
            <a:off x="990600" y="55626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4" name="Line 33"/>
          <p:cNvSpPr>
            <a:spLocks noChangeShapeType="1"/>
          </p:cNvSpPr>
          <p:nvPr/>
        </p:nvSpPr>
        <p:spPr bwMode="auto">
          <a:xfrm>
            <a:off x="4114800" y="55626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5" name="Line 34"/>
          <p:cNvSpPr>
            <a:spLocks noChangeShapeType="1"/>
          </p:cNvSpPr>
          <p:nvPr/>
        </p:nvSpPr>
        <p:spPr bwMode="auto">
          <a:xfrm>
            <a:off x="5562600" y="55626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6" name="Text Box 35"/>
          <p:cNvSpPr txBox="1">
            <a:spLocks noChangeArrowheads="1"/>
          </p:cNvSpPr>
          <p:nvPr/>
        </p:nvSpPr>
        <p:spPr bwMode="auto">
          <a:xfrm>
            <a:off x="457200" y="4038600"/>
            <a:ext cx="6248400" cy="701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Make </a:t>
            </a:r>
            <a:r>
              <a:rPr lang="en-US" altLang="en-US" sz="2000">
                <a:solidFill>
                  <a:schemeClr val="hlink"/>
                </a:solidFill>
              </a:rPr>
              <a:t>front</a:t>
            </a:r>
            <a:r>
              <a:rPr lang="en-US" altLang="en-US" sz="2000"/>
              <a:t> point to the second node (i.e. the node pointed to by the first node)</a:t>
            </a:r>
          </a:p>
        </p:txBody>
      </p:sp>
      <p:sp>
        <p:nvSpPr>
          <p:cNvPr id="40987" name="Line 36"/>
          <p:cNvSpPr>
            <a:spLocks noChangeShapeType="1"/>
          </p:cNvSpPr>
          <p:nvPr/>
        </p:nvSpPr>
        <p:spPr bwMode="auto">
          <a:xfrm>
            <a:off x="2667000" y="55626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8" name="Rectangle 37"/>
          <p:cNvSpPr>
            <a:spLocks noChangeArrowheads="1"/>
          </p:cNvSpPr>
          <p:nvPr/>
        </p:nvSpPr>
        <p:spPr bwMode="auto">
          <a:xfrm>
            <a:off x="2195513" y="5300663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89" name="Line 38"/>
          <p:cNvSpPr>
            <a:spLocks noChangeShapeType="1"/>
          </p:cNvSpPr>
          <p:nvPr/>
        </p:nvSpPr>
        <p:spPr bwMode="auto">
          <a:xfrm>
            <a:off x="7010400" y="55626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90" name="Text Box 40"/>
          <p:cNvSpPr txBox="1">
            <a:spLocks noChangeArrowheads="1"/>
          </p:cNvSpPr>
          <p:nvPr/>
        </p:nvSpPr>
        <p:spPr bwMode="auto">
          <a:xfrm>
            <a:off x="1371600" y="5334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40991" name="Freeform 41"/>
          <p:cNvSpPr>
            <a:spLocks/>
          </p:cNvSpPr>
          <p:nvPr/>
        </p:nvSpPr>
        <p:spPr bwMode="auto">
          <a:xfrm>
            <a:off x="990600" y="4902200"/>
            <a:ext cx="2667000" cy="660400"/>
          </a:xfrm>
          <a:custGeom>
            <a:avLst/>
            <a:gdLst>
              <a:gd name="T0" fmla="*/ 0 w 1680"/>
              <a:gd name="T1" fmla="*/ 2147483646 h 416"/>
              <a:gd name="T2" fmla="*/ 2147483646 w 1680"/>
              <a:gd name="T3" fmla="*/ 2147483646 h 416"/>
              <a:gd name="T4" fmla="*/ 2147483646 w 1680"/>
              <a:gd name="T5" fmla="*/ 2147483646 h 416"/>
              <a:gd name="T6" fmla="*/ 2147483646 w 1680"/>
              <a:gd name="T7" fmla="*/ 2147483646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416"/>
              <a:gd name="T14" fmla="*/ 1680 w 1680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416">
                <a:moveTo>
                  <a:pt x="0" y="416"/>
                </a:moveTo>
                <a:cubicBezTo>
                  <a:pt x="132" y="280"/>
                  <a:pt x="264" y="144"/>
                  <a:pt x="480" y="80"/>
                </a:cubicBezTo>
                <a:cubicBezTo>
                  <a:pt x="696" y="16"/>
                  <a:pt x="1096" y="0"/>
                  <a:pt x="1296" y="32"/>
                </a:cubicBezTo>
                <a:cubicBezTo>
                  <a:pt x="1496" y="64"/>
                  <a:pt x="1588" y="168"/>
                  <a:pt x="1680" y="27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D5127723-6C57-431F-995A-F41BB49617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Deleting an Interior Node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755650" y="1125538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533400" y="685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588125" y="1052513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3635375" y="1052513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5076825" y="1052513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8001000" y="10668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990600" y="12954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4114800" y="12954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5562600" y="12954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250825" y="2420938"/>
            <a:ext cx="8077200" cy="10064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1. Traverse the linked list so that</a:t>
            </a:r>
            <a:r>
              <a:rPr lang="en-US" altLang="en-US" sz="2000">
                <a:solidFill>
                  <a:schemeClr val="hlink"/>
                </a:solidFill>
              </a:rPr>
              <a:t> current</a:t>
            </a:r>
            <a:r>
              <a:rPr lang="en-US" altLang="en-US" sz="2000"/>
              <a:t> points to the node to be deleted and </a:t>
            </a:r>
            <a:r>
              <a:rPr lang="en-US" altLang="en-US" sz="2000">
                <a:solidFill>
                  <a:schemeClr val="hlink"/>
                </a:solidFill>
              </a:rPr>
              <a:t>previous</a:t>
            </a:r>
            <a:r>
              <a:rPr lang="en-US" altLang="en-US" sz="2000"/>
              <a:t> points to the node prior to the one to be deleted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2667000" y="12954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2209800" y="1066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7010400" y="12954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932363" y="1989138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877050" y="1989138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3733800" y="19050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previous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7467600" y="19050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current</a:t>
            </a: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5181600" y="1524000"/>
            <a:ext cx="1524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 flipV="1">
            <a:off x="6858000" y="1524000"/>
            <a:ext cx="2286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900113" y="4292600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685800" y="3810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6732588" y="4221163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3779838" y="4221163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292725" y="4221163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8153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V="1">
            <a:off x="1143000" y="44196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4267200" y="44196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>
            <a:off x="5715000" y="44196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81000" y="5562600"/>
            <a:ext cx="7239000" cy="10064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2. We need to get at the node </a:t>
            </a:r>
            <a:r>
              <a:rPr lang="en-US" altLang="en-US" sz="2000" i="1">
                <a:solidFill>
                  <a:schemeClr val="tx2"/>
                </a:solidFill>
              </a:rPr>
              <a:t>following the one to be deleted </a:t>
            </a:r>
            <a:r>
              <a:rPr lang="en-US" altLang="en-US" sz="2000"/>
              <a:t>(i.e.</a:t>
            </a:r>
            <a:r>
              <a:rPr lang="en-US" altLang="en-US" sz="2000" i="1">
                <a:solidFill>
                  <a:schemeClr val="tx2"/>
                </a:solidFill>
              </a:rPr>
              <a:t> </a:t>
            </a:r>
            <a:r>
              <a:rPr lang="en-US" altLang="en-US" sz="2000"/>
              <a:t>the node pointed to by the node that </a:t>
            </a:r>
            <a:r>
              <a:rPr lang="en-US" altLang="en-US" sz="2000">
                <a:solidFill>
                  <a:schemeClr val="hlink"/>
                </a:solidFill>
              </a:rPr>
              <a:t>current </a:t>
            </a:r>
            <a:r>
              <a:rPr lang="en-US" altLang="en-US" sz="2000"/>
              <a:t>points to)</a:t>
            </a:r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2819400" y="44196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2362200" y="4191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7162800" y="44196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5076825" y="5084763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7019925" y="5084763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3886200" y="50292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previous</a:t>
            </a: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7620000" y="50292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current</a:t>
            </a:r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 flipV="1">
            <a:off x="5334000" y="4648200"/>
            <a:ext cx="1524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H="1" flipV="1">
            <a:off x="7010400" y="4648200"/>
            <a:ext cx="228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8027988" y="3573463"/>
            <a:ext cx="381000" cy="609600"/>
          </a:xfrm>
          <a:prstGeom prst="line">
            <a:avLst/>
          </a:prstGeom>
          <a:noFill/>
          <a:ln w="63500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9B182180-EED2-4C25-9C7E-5975567B1A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43011" name="Rectangle 22"/>
          <p:cNvSpPr>
            <a:spLocks noChangeArrowheads="1"/>
          </p:cNvSpPr>
          <p:nvPr/>
        </p:nvSpPr>
        <p:spPr bwMode="auto">
          <a:xfrm>
            <a:off x="900113" y="1844675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3012" name="Text Box 23"/>
          <p:cNvSpPr txBox="1">
            <a:spLocks noChangeArrowheads="1"/>
          </p:cNvSpPr>
          <p:nvPr/>
        </p:nvSpPr>
        <p:spPr bwMode="auto">
          <a:xfrm>
            <a:off x="685800" y="13716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43013" name="Rectangle 24"/>
          <p:cNvSpPr>
            <a:spLocks noChangeArrowheads="1"/>
          </p:cNvSpPr>
          <p:nvPr/>
        </p:nvSpPr>
        <p:spPr bwMode="auto">
          <a:xfrm>
            <a:off x="6732588" y="1773238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3014" name="Rectangle 25"/>
          <p:cNvSpPr>
            <a:spLocks noChangeArrowheads="1"/>
          </p:cNvSpPr>
          <p:nvPr/>
        </p:nvSpPr>
        <p:spPr bwMode="auto">
          <a:xfrm>
            <a:off x="3779838" y="1773238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CA" altLang="en-US" sz="2000">
              <a:solidFill>
                <a:schemeClr val="folHlink"/>
              </a:solidFill>
            </a:endParaRPr>
          </a:p>
        </p:txBody>
      </p:sp>
      <p:sp>
        <p:nvSpPr>
          <p:cNvPr id="43015" name="Rectangle 26"/>
          <p:cNvSpPr>
            <a:spLocks noChangeArrowheads="1"/>
          </p:cNvSpPr>
          <p:nvPr/>
        </p:nvSpPr>
        <p:spPr bwMode="auto">
          <a:xfrm>
            <a:off x="5292725" y="1773238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3016" name="Rectangle 27"/>
          <p:cNvSpPr>
            <a:spLocks noChangeArrowheads="1"/>
          </p:cNvSpPr>
          <p:nvPr/>
        </p:nvSpPr>
        <p:spPr bwMode="auto">
          <a:xfrm>
            <a:off x="8153400" y="17526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3017" name="Line 28"/>
          <p:cNvSpPr>
            <a:spLocks noChangeShapeType="1"/>
          </p:cNvSpPr>
          <p:nvPr/>
        </p:nvSpPr>
        <p:spPr bwMode="auto">
          <a:xfrm flipV="1">
            <a:off x="1143000" y="19812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8" name="Line 29"/>
          <p:cNvSpPr>
            <a:spLocks noChangeShapeType="1"/>
          </p:cNvSpPr>
          <p:nvPr/>
        </p:nvSpPr>
        <p:spPr bwMode="auto">
          <a:xfrm>
            <a:off x="4267200" y="1981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9" name="Line 30"/>
          <p:cNvSpPr>
            <a:spLocks noChangeShapeType="1"/>
          </p:cNvSpPr>
          <p:nvPr/>
        </p:nvSpPr>
        <p:spPr bwMode="auto">
          <a:xfrm>
            <a:off x="5715000" y="1981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0" name="Text Box 31"/>
          <p:cNvSpPr txBox="1">
            <a:spLocks noChangeArrowheads="1"/>
          </p:cNvSpPr>
          <p:nvPr/>
        </p:nvSpPr>
        <p:spPr bwMode="auto">
          <a:xfrm>
            <a:off x="609600" y="3276600"/>
            <a:ext cx="7239000" cy="701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3. Make the node that </a:t>
            </a:r>
            <a:r>
              <a:rPr lang="en-US" altLang="en-US" sz="2000">
                <a:solidFill>
                  <a:schemeClr val="hlink"/>
                </a:solidFill>
              </a:rPr>
              <a:t>previous</a:t>
            </a:r>
            <a:r>
              <a:rPr lang="en-US" altLang="en-US" sz="2000"/>
              <a:t> points to, point to the node following the one to be deleted</a:t>
            </a:r>
          </a:p>
        </p:txBody>
      </p:sp>
      <p:sp>
        <p:nvSpPr>
          <p:cNvPr id="43021" name="Line 32"/>
          <p:cNvSpPr>
            <a:spLocks noChangeShapeType="1"/>
          </p:cNvSpPr>
          <p:nvPr/>
        </p:nvSpPr>
        <p:spPr bwMode="auto">
          <a:xfrm>
            <a:off x="2819400" y="1981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2" name="Rectangle 33"/>
          <p:cNvSpPr>
            <a:spLocks noChangeArrowheads="1"/>
          </p:cNvSpPr>
          <p:nvPr/>
        </p:nvSpPr>
        <p:spPr bwMode="auto">
          <a:xfrm>
            <a:off x="2362200" y="1752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3023" name="Line 34"/>
          <p:cNvSpPr>
            <a:spLocks noChangeShapeType="1"/>
          </p:cNvSpPr>
          <p:nvPr/>
        </p:nvSpPr>
        <p:spPr bwMode="auto">
          <a:xfrm>
            <a:off x="7162800" y="1981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4" name="Rectangle 35"/>
          <p:cNvSpPr>
            <a:spLocks noChangeArrowheads="1"/>
          </p:cNvSpPr>
          <p:nvPr/>
        </p:nvSpPr>
        <p:spPr bwMode="auto">
          <a:xfrm>
            <a:off x="5076825" y="2636838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3025" name="Rectangle 36"/>
          <p:cNvSpPr>
            <a:spLocks noChangeArrowheads="1"/>
          </p:cNvSpPr>
          <p:nvPr/>
        </p:nvSpPr>
        <p:spPr bwMode="auto">
          <a:xfrm>
            <a:off x="7019925" y="2636838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3026" name="Text Box 37"/>
          <p:cNvSpPr txBox="1">
            <a:spLocks noChangeArrowheads="1"/>
          </p:cNvSpPr>
          <p:nvPr/>
        </p:nvSpPr>
        <p:spPr bwMode="auto">
          <a:xfrm>
            <a:off x="3886200" y="25908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previous</a:t>
            </a:r>
          </a:p>
        </p:txBody>
      </p:sp>
      <p:sp>
        <p:nvSpPr>
          <p:cNvPr id="43027" name="Text Box 38"/>
          <p:cNvSpPr txBox="1">
            <a:spLocks noChangeArrowheads="1"/>
          </p:cNvSpPr>
          <p:nvPr/>
        </p:nvSpPr>
        <p:spPr bwMode="auto">
          <a:xfrm>
            <a:off x="7467600" y="26670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current</a:t>
            </a:r>
          </a:p>
        </p:txBody>
      </p:sp>
      <p:sp>
        <p:nvSpPr>
          <p:cNvPr id="43028" name="Line 39"/>
          <p:cNvSpPr>
            <a:spLocks noChangeShapeType="1"/>
          </p:cNvSpPr>
          <p:nvPr/>
        </p:nvSpPr>
        <p:spPr bwMode="auto">
          <a:xfrm flipV="1">
            <a:off x="5334000" y="2209800"/>
            <a:ext cx="1524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9" name="Line 40"/>
          <p:cNvSpPr>
            <a:spLocks noChangeShapeType="1"/>
          </p:cNvSpPr>
          <p:nvPr/>
        </p:nvSpPr>
        <p:spPr bwMode="auto">
          <a:xfrm flipH="1" flipV="1">
            <a:off x="7010400" y="2209800"/>
            <a:ext cx="228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30" name="Text Box 44"/>
          <p:cNvSpPr txBox="1">
            <a:spLocks noChangeArrowheads="1"/>
          </p:cNvSpPr>
          <p:nvPr/>
        </p:nvSpPr>
        <p:spPr bwMode="auto">
          <a:xfrm>
            <a:off x="59436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43031" name="Freeform 45"/>
          <p:cNvSpPr>
            <a:spLocks/>
          </p:cNvSpPr>
          <p:nvPr/>
        </p:nvSpPr>
        <p:spPr bwMode="auto">
          <a:xfrm>
            <a:off x="5715000" y="1143000"/>
            <a:ext cx="2438400" cy="762000"/>
          </a:xfrm>
          <a:custGeom>
            <a:avLst/>
            <a:gdLst>
              <a:gd name="T0" fmla="*/ 0 w 1536"/>
              <a:gd name="T1" fmla="*/ 2147483646 h 480"/>
              <a:gd name="T2" fmla="*/ 2147483646 w 1536"/>
              <a:gd name="T3" fmla="*/ 2147483646 h 480"/>
              <a:gd name="T4" fmla="*/ 2147483646 w 1536"/>
              <a:gd name="T5" fmla="*/ 2147483646 h 480"/>
              <a:gd name="T6" fmla="*/ 2147483646 w 1536"/>
              <a:gd name="T7" fmla="*/ 2147483646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480"/>
              <a:gd name="T14" fmla="*/ 1536 w 1536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480">
                <a:moveTo>
                  <a:pt x="0" y="480"/>
                </a:moveTo>
                <a:cubicBezTo>
                  <a:pt x="148" y="324"/>
                  <a:pt x="296" y="168"/>
                  <a:pt x="480" y="96"/>
                </a:cubicBezTo>
                <a:cubicBezTo>
                  <a:pt x="664" y="24"/>
                  <a:pt x="928" y="0"/>
                  <a:pt x="1104" y="48"/>
                </a:cubicBezTo>
                <a:cubicBezTo>
                  <a:pt x="1280" y="96"/>
                  <a:pt x="1408" y="240"/>
                  <a:pt x="1536" y="38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the Last Node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749300" y="3186113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527050" y="275907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6546850" y="3140075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3629025" y="3114675"/>
            <a:ext cx="4572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5099050" y="3140075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7994650" y="31400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4041" name="Line 11"/>
          <p:cNvSpPr>
            <a:spLocks noChangeShapeType="1"/>
          </p:cNvSpPr>
          <p:nvPr/>
        </p:nvSpPr>
        <p:spPr bwMode="auto">
          <a:xfrm flipV="1">
            <a:off x="984250" y="3368675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2" name="Line 12"/>
          <p:cNvSpPr>
            <a:spLocks noChangeShapeType="1"/>
          </p:cNvSpPr>
          <p:nvPr/>
        </p:nvSpPr>
        <p:spPr bwMode="auto">
          <a:xfrm>
            <a:off x="4108450" y="33686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5556250" y="33686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4" name="Text Box 15"/>
          <p:cNvSpPr txBox="1">
            <a:spLocks noChangeArrowheads="1"/>
          </p:cNvSpPr>
          <p:nvPr/>
        </p:nvSpPr>
        <p:spPr bwMode="auto">
          <a:xfrm>
            <a:off x="450850" y="1844675"/>
            <a:ext cx="6248400" cy="7080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1. Find the </a:t>
            </a:r>
            <a:r>
              <a:rPr lang="en-US" altLang="en-US" sz="2000">
                <a:solidFill>
                  <a:srgbClr val="C00000"/>
                </a:solidFill>
              </a:rPr>
              <a:t>previous</a:t>
            </a:r>
            <a:r>
              <a:rPr lang="en-US" altLang="en-US" sz="2000"/>
              <a:t> to the last</a:t>
            </a:r>
            <a:r>
              <a:rPr lang="en-US" altLang="en-US" sz="2000">
                <a:solidFill>
                  <a:schemeClr val="hlink"/>
                </a:solidFill>
              </a:rPr>
              <a:t> </a:t>
            </a:r>
            <a:r>
              <a:rPr lang="en-US" altLang="en-US" sz="2000"/>
              <a:t>node in the linked list</a:t>
            </a:r>
          </a:p>
        </p:txBody>
      </p:sp>
      <p:sp>
        <p:nvSpPr>
          <p:cNvPr id="44045" name="Line 16"/>
          <p:cNvSpPr>
            <a:spLocks noChangeShapeType="1"/>
          </p:cNvSpPr>
          <p:nvPr/>
        </p:nvSpPr>
        <p:spPr bwMode="auto">
          <a:xfrm>
            <a:off x="2660650" y="33686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6" name="Rectangle 17"/>
          <p:cNvSpPr>
            <a:spLocks noChangeArrowheads="1"/>
          </p:cNvSpPr>
          <p:nvPr/>
        </p:nvSpPr>
        <p:spPr bwMode="auto">
          <a:xfrm>
            <a:off x="2189163" y="3114675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4047" name="Line 24"/>
          <p:cNvSpPr>
            <a:spLocks noChangeShapeType="1"/>
          </p:cNvSpPr>
          <p:nvPr/>
        </p:nvSpPr>
        <p:spPr bwMode="auto">
          <a:xfrm>
            <a:off x="7004050" y="33686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8" name="Rectangle 18"/>
          <p:cNvSpPr>
            <a:spLocks noChangeArrowheads="1"/>
          </p:cNvSpPr>
          <p:nvPr/>
        </p:nvSpPr>
        <p:spPr bwMode="auto">
          <a:xfrm>
            <a:off x="6073775" y="4070350"/>
            <a:ext cx="45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4049" name="Text Box 20"/>
          <p:cNvSpPr txBox="1">
            <a:spLocks noChangeArrowheads="1"/>
          </p:cNvSpPr>
          <p:nvPr/>
        </p:nvSpPr>
        <p:spPr bwMode="auto">
          <a:xfrm>
            <a:off x="4797425" y="4014788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previous</a:t>
            </a:r>
          </a:p>
        </p:txBody>
      </p:sp>
      <p:sp>
        <p:nvSpPr>
          <p:cNvPr id="44050" name="Line 22"/>
          <p:cNvSpPr>
            <a:spLocks noChangeShapeType="1"/>
          </p:cNvSpPr>
          <p:nvPr/>
        </p:nvSpPr>
        <p:spPr bwMode="auto">
          <a:xfrm flipV="1">
            <a:off x="6348413" y="3605213"/>
            <a:ext cx="398462" cy="465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4051" name="Straight Connector 18"/>
          <p:cNvCxnSpPr>
            <a:cxnSpLocks noChangeShapeType="1"/>
          </p:cNvCxnSpPr>
          <p:nvPr/>
        </p:nvCxnSpPr>
        <p:spPr bwMode="auto">
          <a:xfrm>
            <a:off x="8451850" y="3368675"/>
            <a:ext cx="341313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2" name="Straight Connector 19"/>
          <p:cNvCxnSpPr>
            <a:cxnSpLocks noChangeShapeType="1"/>
          </p:cNvCxnSpPr>
          <p:nvPr/>
        </p:nvCxnSpPr>
        <p:spPr bwMode="auto">
          <a:xfrm>
            <a:off x="8793163" y="3394075"/>
            <a:ext cx="0" cy="1682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3" name="Straight Connector 20"/>
          <p:cNvCxnSpPr>
            <a:cxnSpLocks noChangeShapeType="1"/>
          </p:cNvCxnSpPr>
          <p:nvPr/>
        </p:nvCxnSpPr>
        <p:spPr bwMode="auto">
          <a:xfrm>
            <a:off x="8621713" y="3562350"/>
            <a:ext cx="3143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the Last Node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749300" y="3186113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527050" y="275907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6546850" y="3140075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3629025" y="3114675"/>
            <a:ext cx="4572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5099050" y="3140075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7994650" y="31400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5065" name="Line 11"/>
          <p:cNvSpPr>
            <a:spLocks noChangeShapeType="1"/>
          </p:cNvSpPr>
          <p:nvPr/>
        </p:nvSpPr>
        <p:spPr bwMode="auto">
          <a:xfrm flipV="1">
            <a:off x="984250" y="3368675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6" name="Line 12"/>
          <p:cNvSpPr>
            <a:spLocks noChangeShapeType="1"/>
          </p:cNvSpPr>
          <p:nvPr/>
        </p:nvSpPr>
        <p:spPr bwMode="auto">
          <a:xfrm>
            <a:off x="4108450" y="33686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7" name="Line 13"/>
          <p:cNvSpPr>
            <a:spLocks noChangeShapeType="1"/>
          </p:cNvSpPr>
          <p:nvPr/>
        </p:nvSpPr>
        <p:spPr bwMode="auto">
          <a:xfrm>
            <a:off x="5556250" y="33686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8" name="Text Box 15"/>
          <p:cNvSpPr txBox="1">
            <a:spLocks noChangeArrowheads="1"/>
          </p:cNvSpPr>
          <p:nvPr/>
        </p:nvSpPr>
        <p:spPr bwMode="auto">
          <a:xfrm>
            <a:off x="450850" y="1844675"/>
            <a:ext cx="4049713" cy="4000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1. Make </a:t>
            </a:r>
            <a:r>
              <a:rPr lang="en-US" altLang="en-US" sz="2000">
                <a:solidFill>
                  <a:srgbClr val="C00000"/>
                </a:solidFill>
              </a:rPr>
              <a:t>previous</a:t>
            </a:r>
            <a:r>
              <a:rPr lang="en-US" altLang="en-US" sz="2000"/>
              <a:t> point to null</a:t>
            </a:r>
          </a:p>
        </p:txBody>
      </p:sp>
      <p:sp>
        <p:nvSpPr>
          <p:cNvPr id="45069" name="Line 16"/>
          <p:cNvSpPr>
            <a:spLocks noChangeShapeType="1"/>
          </p:cNvSpPr>
          <p:nvPr/>
        </p:nvSpPr>
        <p:spPr bwMode="auto">
          <a:xfrm>
            <a:off x="2660650" y="3368675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0" name="Rectangle 17"/>
          <p:cNvSpPr>
            <a:spLocks noChangeArrowheads="1"/>
          </p:cNvSpPr>
          <p:nvPr/>
        </p:nvSpPr>
        <p:spPr bwMode="auto">
          <a:xfrm>
            <a:off x="2189163" y="3114675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5071" name="Rectangle 18"/>
          <p:cNvSpPr>
            <a:spLocks noChangeArrowheads="1"/>
          </p:cNvSpPr>
          <p:nvPr/>
        </p:nvSpPr>
        <p:spPr bwMode="auto">
          <a:xfrm>
            <a:off x="6073775" y="4070350"/>
            <a:ext cx="45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5072" name="Text Box 20"/>
          <p:cNvSpPr txBox="1">
            <a:spLocks noChangeArrowheads="1"/>
          </p:cNvSpPr>
          <p:nvPr/>
        </p:nvSpPr>
        <p:spPr bwMode="auto">
          <a:xfrm>
            <a:off x="4797425" y="4014788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previous</a:t>
            </a:r>
          </a:p>
        </p:txBody>
      </p:sp>
      <p:sp>
        <p:nvSpPr>
          <p:cNvPr id="45073" name="Line 22"/>
          <p:cNvSpPr>
            <a:spLocks noChangeShapeType="1"/>
          </p:cNvSpPr>
          <p:nvPr/>
        </p:nvSpPr>
        <p:spPr bwMode="auto">
          <a:xfrm flipV="1">
            <a:off x="6348413" y="3605213"/>
            <a:ext cx="398462" cy="465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5074" name="Straight Connector 18"/>
          <p:cNvCxnSpPr>
            <a:cxnSpLocks noChangeShapeType="1"/>
          </p:cNvCxnSpPr>
          <p:nvPr/>
        </p:nvCxnSpPr>
        <p:spPr bwMode="auto">
          <a:xfrm>
            <a:off x="8451850" y="3368675"/>
            <a:ext cx="341313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5" name="Straight Connector 19"/>
          <p:cNvCxnSpPr>
            <a:cxnSpLocks noChangeShapeType="1"/>
          </p:cNvCxnSpPr>
          <p:nvPr/>
        </p:nvCxnSpPr>
        <p:spPr bwMode="auto">
          <a:xfrm>
            <a:off x="8793163" y="3394075"/>
            <a:ext cx="0" cy="1682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6" name="Straight Connector 20"/>
          <p:cNvCxnSpPr>
            <a:cxnSpLocks noChangeShapeType="1"/>
          </p:cNvCxnSpPr>
          <p:nvPr/>
        </p:nvCxnSpPr>
        <p:spPr bwMode="auto">
          <a:xfrm>
            <a:off x="8621713" y="3562350"/>
            <a:ext cx="3143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7" name="Straight Connector 22"/>
          <p:cNvCxnSpPr>
            <a:cxnSpLocks noChangeShapeType="1"/>
          </p:cNvCxnSpPr>
          <p:nvPr/>
        </p:nvCxnSpPr>
        <p:spPr bwMode="auto">
          <a:xfrm>
            <a:off x="7004050" y="3475038"/>
            <a:ext cx="34131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8" name="Straight Connector 23"/>
          <p:cNvCxnSpPr>
            <a:cxnSpLocks noChangeShapeType="1"/>
          </p:cNvCxnSpPr>
          <p:nvPr/>
        </p:nvCxnSpPr>
        <p:spPr bwMode="auto">
          <a:xfrm>
            <a:off x="7345363" y="3500438"/>
            <a:ext cx="0" cy="1682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9" name="Straight Connector 24"/>
          <p:cNvCxnSpPr>
            <a:cxnSpLocks noChangeShapeType="1"/>
          </p:cNvCxnSpPr>
          <p:nvPr/>
        </p:nvCxnSpPr>
        <p:spPr bwMode="auto">
          <a:xfrm>
            <a:off x="7173913" y="3668713"/>
            <a:ext cx="3143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8D7A3CB9-3D9A-4FD0-833F-5DBE3E1B842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611188" y="404813"/>
            <a:ext cx="71628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200"/>
              <a:t>Algorithm</a:t>
            </a:r>
            <a:r>
              <a:rPr lang="en-CA" altLang="en-US" sz="2200" b="0"/>
              <a:t> delete (</a:t>
            </a:r>
            <a:r>
              <a:rPr lang="en-CA" altLang="en-US" sz="2200" b="0" i="1"/>
              <a:t>nodeToDelete</a:t>
            </a:r>
            <a:r>
              <a:rPr lang="en-CA" altLang="en-US" sz="2200" b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/>
              <a:t>In</a:t>
            </a:r>
            <a:r>
              <a:rPr lang="en-CA" altLang="en-US" sz="2200" b="0"/>
              <a:t>: node to delete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/>
              <a:t>Out</a:t>
            </a:r>
            <a:r>
              <a:rPr lang="en-CA" altLang="en-US" sz="2200" b="0"/>
              <a:t>: </a:t>
            </a:r>
            <a:r>
              <a:rPr lang="en-CA" altLang="en-US" sz="2200" b="0" i="1"/>
              <a:t>true</a:t>
            </a:r>
            <a:r>
              <a:rPr lang="en-CA" altLang="en-US" sz="2200" b="0"/>
              <a:t> if the node was deleted, </a:t>
            </a:r>
            <a:r>
              <a:rPr lang="en-CA" altLang="en-US" sz="2200" b="0" i="1"/>
              <a:t>false</a:t>
            </a:r>
            <a:r>
              <a:rPr lang="en-CA" altLang="en-US" sz="2200" b="0"/>
              <a:t> otherwise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current = front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predecessor = null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/>
              <a:t>while</a:t>
            </a:r>
            <a:r>
              <a:rPr lang="en-CA" altLang="en-US" sz="2200" b="0"/>
              <a:t> (current ǂ null) </a:t>
            </a:r>
            <a:r>
              <a:rPr lang="en-CA" altLang="en-US" sz="2200"/>
              <a:t>and</a:t>
            </a:r>
            <a:r>
              <a:rPr lang="en-CA" altLang="en-US" sz="2200" b="0"/>
              <a:t> (current ǂ </a:t>
            </a:r>
            <a:r>
              <a:rPr lang="en-CA" altLang="en-US" sz="2200" b="0" i="1"/>
              <a:t>nodeToDelete</a:t>
            </a:r>
            <a:r>
              <a:rPr lang="en-CA" altLang="en-US" sz="2200" b="0"/>
              <a:t>) do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	predecessor = current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	current = current.getNext()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/>
              <a:t>if</a:t>
            </a:r>
            <a:r>
              <a:rPr lang="en-CA" altLang="en-US" sz="2200" b="0"/>
              <a:t> current is null </a:t>
            </a:r>
            <a:r>
              <a:rPr lang="en-CA" altLang="en-US" sz="2200"/>
              <a:t>then</a:t>
            </a:r>
            <a:r>
              <a:rPr lang="en-CA" altLang="en-US" sz="2200" b="0"/>
              <a:t> </a:t>
            </a:r>
            <a:r>
              <a:rPr lang="en-CA" altLang="en-US" sz="2200"/>
              <a:t>return</a:t>
            </a:r>
            <a:r>
              <a:rPr lang="en-CA" altLang="en-US" sz="2200" b="0"/>
              <a:t> </a:t>
            </a:r>
            <a:r>
              <a:rPr lang="en-CA" altLang="en-US" sz="2200" b="0" i="1"/>
              <a:t>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/>
              <a:t>else</a:t>
            </a:r>
            <a:r>
              <a:rPr lang="en-CA" altLang="en-US" sz="2200" b="0"/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	</a:t>
            </a:r>
            <a:r>
              <a:rPr lang="en-CA" altLang="en-US" sz="2200"/>
              <a:t>if</a:t>
            </a:r>
            <a:r>
              <a:rPr lang="en-CA" altLang="en-US" sz="2200" b="0"/>
              <a:t> predecessor ǂ null </a:t>
            </a:r>
            <a:r>
              <a:rPr lang="en-CA" altLang="en-US" sz="2200"/>
              <a:t>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		predecessor.setNext(current.getNext())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	</a:t>
            </a:r>
            <a:r>
              <a:rPr lang="en-CA" altLang="en-US" sz="2200"/>
              <a:t>else</a:t>
            </a:r>
            <a:r>
              <a:rPr lang="en-CA" altLang="en-US" sz="2200" b="0"/>
              <a:t> front = front.getNext()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	</a:t>
            </a:r>
            <a:r>
              <a:rPr lang="en-CA" altLang="en-US" sz="2200"/>
              <a:t>return</a:t>
            </a:r>
            <a:r>
              <a:rPr lang="en-CA" altLang="en-US" sz="2200" b="0"/>
              <a:t> </a:t>
            </a:r>
            <a:r>
              <a:rPr lang="en-CA" altLang="en-US" sz="2200" b="0" i="1"/>
              <a:t>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200" b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51FB72F6-E446-4CFE-B710-0718629EDB7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407988" y="1528763"/>
            <a:ext cx="6643687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public boolean delete (LinearNode&lt;T&gt; nodeToDelete)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CA" altLang="en-US" sz="2000" b="0"/>
              <a:t>     LinearNode&lt;T&gt; current, predecessor;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CA" altLang="en-US" sz="2000" b="0"/>
              <a:t>     current = front;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predecessor 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while ((current != null) </a:t>
            </a:r>
            <a:r>
              <a:rPr lang="en-CA" altLang="en-US" sz="2000" b="0" i="1"/>
              <a:t>&amp;&amp;</a:t>
            </a:r>
            <a:r>
              <a:rPr lang="en-CA" altLang="en-US" sz="2000" b="0"/>
              <a:t> (current != nodeToDelete))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     predecessor = current;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     current = current.getNext();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if (current == null) return </a:t>
            </a:r>
            <a:r>
              <a:rPr lang="en-CA" altLang="en-US" sz="2000" b="0" i="1"/>
              <a:t>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     if (predecessor !=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          predecessor.setNext(current.getNext());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     else front = front.getNext();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     return </a:t>
            </a:r>
            <a:r>
              <a:rPr lang="en-CA" altLang="en-US" sz="2000" b="0" i="1"/>
              <a:t>true;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0"/>
              <a:t>}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1A801-C56C-4F55-9123-2675D9AE754E}"/>
              </a:ext>
            </a:extLst>
          </p:cNvPr>
          <p:cNvSpPr txBox="1"/>
          <p:nvPr/>
        </p:nvSpPr>
        <p:spPr>
          <a:xfrm>
            <a:off x="407988" y="549275"/>
            <a:ext cx="660241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 Implementation of Above Algorithm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64FE7700-A0DC-4035-933A-1719C474DC3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Doubly Linked List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752600" y="2514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5715000" y="533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3733800" y="533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1752600" y="533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2057400" y="2819400"/>
            <a:ext cx="1588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2057400" y="4495800"/>
            <a:ext cx="1588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>
            <a:off x="6019800" y="4495800"/>
            <a:ext cx="1588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>
            <a:off x="4038600" y="4495800"/>
            <a:ext cx="1588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Line 12"/>
          <p:cNvSpPr>
            <a:spLocks noChangeShapeType="1"/>
          </p:cNvSpPr>
          <p:nvPr/>
        </p:nvSpPr>
        <p:spPr bwMode="auto">
          <a:xfrm>
            <a:off x="2484438" y="4292600"/>
            <a:ext cx="935037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>
            <a:off x="4427538" y="4292600"/>
            <a:ext cx="100965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1752600" y="2133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724525" y="4221163"/>
            <a:ext cx="576263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1476375" y="4221163"/>
            <a:ext cx="287338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1763713" y="4221163"/>
            <a:ext cx="576262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3708400" y="4221163"/>
            <a:ext cx="576263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6300788" y="4221163"/>
            <a:ext cx="287337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5435600" y="4221163"/>
            <a:ext cx="287338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284663" y="4221163"/>
            <a:ext cx="287337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3419475" y="4221163"/>
            <a:ext cx="287338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2339975" y="4221163"/>
            <a:ext cx="287338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7" name="Line 26"/>
          <p:cNvSpPr>
            <a:spLocks noChangeShapeType="1"/>
          </p:cNvSpPr>
          <p:nvPr/>
        </p:nvSpPr>
        <p:spPr bwMode="auto">
          <a:xfrm flipH="1">
            <a:off x="2627313" y="4581525"/>
            <a:ext cx="936625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Line 27"/>
          <p:cNvSpPr>
            <a:spLocks noChangeShapeType="1"/>
          </p:cNvSpPr>
          <p:nvPr/>
        </p:nvSpPr>
        <p:spPr bwMode="auto">
          <a:xfrm flipH="1">
            <a:off x="4572000" y="4581525"/>
            <a:ext cx="1008063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Rectangle 28"/>
          <p:cNvSpPr>
            <a:spLocks noChangeArrowheads="1"/>
          </p:cNvSpPr>
          <p:nvPr/>
        </p:nvSpPr>
        <p:spPr bwMode="auto">
          <a:xfrm>
            <a:off x="2667000" y="2133600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tail</a:t>
            </a:r>
          </a:p>
        </p:txBody>
      </p:sp>
      <p:sp>
        <p:nvSpPr>
          <p:cNvPr id="49180" name="Rectangle 29"/>
          <p:cNvSpPr>
            <a:spLocks noChangeArrowheads="1"/>
          </p:cNvSpPr>
          <p:nvPr/>
        </p:nvSpPr>
        <p:spPr bwMode="auto">
          <a:xfrm>
            <a:off x="2819400" y="2514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81" name="Rectangle 30"/>
          <p:cNvSpPr>
            <a:spLocks noChangeArrowheads="1"/>
          </p:cNvSpPr>
          <p:nvPr/>
        </p:nvSpPr>
        <p:spPr bwMode="auto">
          <a:xfrm>
            <a:off x="1447800" y="1828800"/>
            <a:ext cx="2286000" cy="1524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82" name="Freeform 31"/>
          <p:cNvSpPr>
            <a:spLocks/>
          </p:cNvSpPr>
          <p:nvPr/>
        </p:nvSpPr>
        <p:spPr bwMode="auto">
          <a:xfrm>
            <a:off x="3124200" y="2819400"/>
            <a:ext cx="2895600" cy="1447800"/>
          </a:xfrm>
          <a:custGeom>
            <a:avLst/>
            <a:gdLst>
              <a:gd name="T0" fmla="*/ 0 w 1824"/>
              <a:gd name="T1" fmla="*/ 0 h 912"/>
              <a:gd name="T2" fmla="*/ 2147483646 w 1824"/>
              <a:gd name="T3" fmla="*/ 483870000 h 912"/>
              <a:gd name="T4" fmla="*/ 2147483646 w 1824"/>
              <a:gd name="T5" fmla="*/ 2147483646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912">
                <a:moveTo>
                  <a:pt x="0" y="0"/>
                </a:moveTo>
                <a:cubicBezTo>
                  <a:pt x="496" y="20"/>
                  <a:pt x="992" y="40"/>
                  <a:pt x="1296" y="192"/>
                </a:cubicBezTo>
                <a:cubicBezTo>
                  <a:pt x="1600" y="344"/>
                  <a:pt x="1712" y="628"/>
                  <a:pt x="1824" y="91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9183" name="Straight Connector 5"/>
          <p:cNvCxnSpPr>
            <a:cxnSpLocks noChangeShapeType="1"/>
          </p:cNvCxnSpPr>
          <p:nvPr/>
        </p:nvCxnSpPr>
        <p:spPr bwMode="auto">
          <a:xfrm>
            <a:off x="6443663" y="4495800"/>
            <a:ext cx="5048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4" name="Straight Connector 7"/>
          <p:cNvCxnSpPr>
            <a:cxnSpLocks noChangeShapeType="1"/>
          </p:cNvCxnSpPr>
          <p:nvPr/>
        </p:nvCxnSpPr>
        <p:spPr bwMode="auto">
          <a:xfrm>
            <a:off x="6948488" y="4495800"/>
            <a:ext cx="0" cy="227013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5" name="Straight Connector 9"/>
          <p:cNvCxnSpPr>
            <a:cxnSpLocks noChangeShapeType="1"/>
          </p:cNvCxnSpPr>
          <p:nvPr/>
        </p:nvCxnSpPr>
        <p:spPr bwMode="auto">
          <a:xfrm>
            <a:off x="6804025" y="4722813"/>
            <a:ext cx="28257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186" name="Group 10"/>
          <p:cNvGrpSpPr>
            <a:grpSpLocks/>
          </p:cNvGrpSpPr>
          <p:nvPr/>
        </p:nvGrpSpPr>
        <p:grpSpPr bwMode="auto">
          <a:xfrm flipH="1">
            <a:off x="1006475" y="4467225"/>
            <a:ext cx="642938" cy="227013"/>
            <a:chOff x="6261419" y="2819400"/>
            <a:chExt cx="642392" cy="227013"/>
          </a:xfrm>
        </p:grpSpPr>
        <p:cxnSp>
          <p:nvCxnSpPr>
            <p:cNvPr id="49187" name="Straight Connector 43"/>
            <p:cNvCxnSpPr>
              <a:cxnSpLocks noChangeShapeType="1"/>
            </p:cNvCxnSpPr>
            <p:nvPr/>
          </p:nvCxnSpPr>
          <p:spPr bwMode="auto">
            <a:xfrm flipH="1">
              <a:off x="6261419" y="2819400"/>
              <a:ext cx="504056" cy="0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8" name="Straight Connector 44"/>
            <p:cNvCxnSpPr>
              <a:cxnSpLocks noChangeShapeType="1"/>
            </p:cNvCxnSpPr>
            <p:nvPr/>
          </p:nvCxnSpPr>
          <p:spPr bwMode="auto">
            <a:xfrm flipH="1">
              <a:off x="6765475" y="2819400"/>
              <a:ext cx="0" cy="227013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9" name="Straight Connector 45"/>
            <p:cNvCxnSpPr>
              <a:cxnSpLocks noChangeShapeType="1"/>
            </p:cNvCxnSpPr>
            <p:nvPr/>
          </p:nvCxnSpPr>
          <p:spPr bwMode="auto">
            <a:xfrm flipH="1">
              <a:off x="6621459" y="3046413"/>
              <a:ext cx="282352" cy="0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Linked Data Structures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55725"/>
            <a:ext cx="7772400" cy="4724400"/>
          </a:xfrm>
        </p:spPr>
        <p:txBody>
          <a:bodyPr/>
          <a:lstStyle/>
          <a:p>
            <a:r>
              <a:rPr lang="en-US" altLang="en-US" smtClean="0"/>
              <a:t>A</a:t>
            </a:r>
            <a:r>
              <a:rPr lang="en-US" altLang="en-US" b="1" i="1" smtClean="0"/>
              <a:t> </a:t>
            </a:r>
            <a:r>
              <a:rPr lang="en-US" altLang="en-US" b="1" i="1" smtClean="0">
                <a:solidFill>
                  <a:schemeClr val="hlink"/>
                </a:solidFill>
              </a:rPr>
              <a:t>linked</a:t>
            </a:r>
            <a:r>
              <a:rPr lang="en-US" altLang="en-US" b="1" i="1" smtClean="0"/>
              <a:t> </a:t>
            </a:r>
            <a:r>
              <a:rPr lang="en-US" altLang="en-US" smtClean="0"/>
              <a:t>data structure consists of items that are linked to other items</a:t>
            </a:r>
          </a:p>
          <a:p>
            <a:pPr lvl="1"/>
            <a:r>
              <a:rPr lang="en-US" altLang="en-US" smtClean="0"/>
              <a:t>Each item </a:t>
            </a:r>
            <a:r>
              <a:rPr lang="en-US" altLang="en-US" b="1" i="1" smtClean="0">
                <a:solidFill>
                  <a:schemeClr val="accent2"/>
                </a:solidFill>
              </a:rPr>
              <a:t>points to</a:t>
            </a:r>
            <a:r>
              <a:rPr lang="en-US" altLang="en-US" smtClean="0"/>
              <a:t> another item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1536700" y="4522788"/>
            <a:ext cx="1441450" cy="1511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7173" name="Straight Connector 6"/>
          <p:cNvCxnSpPr>
            <a:cxnSpLocks noChangeShapeType="1"/>
          </p:cNvCxnSpPr>
          <p:nvPr/>
        </p:nvCxnSpPr>
        <p:spPr bwMode="auto">
          <a:xfrm>
            <a:off x="1536700" y="4954588"/>
            <a:ext cx="144145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4" name="TextBox 8"/>
          <p:cNvSpPr txBox="1">
            <a:spLocks noChangeArrowheads="1"/>
          </p:cNvSpPr>
          <p:nvPr/>
        </p:nvSpPr>
        <p:spPr bwMode="auto">
          <a:xfrm>
            <a:off x="1762125" y="5264150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data1</a:t>
            </a:r>
          </a:p>
        </p:txBody>
      </p:sp>
      <p:sp>
        <p:nvSpPr>
          <p:cNvPr id="7175" name="Rectangle 11"/>
          <p:cNvSpPr>
            <a:spLocks noChangeArrowheads="1"/>
          </p:cNvSpPr>
          <p:nvPr/>
        </p:nvSpPr>
        <p:spPr bwMode="auto">
          <a:xfrm>
            <a:off x="4229100" y="4522788"/>
            <a:ext cx="1439863" cy="1511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7176" name="Straight Connector 12"/>
          <p:cNvCxnSpPr>
            <a:cxnSpLocks noChangeShapeType="1"/>
          </p:cNvCxnSpPr>
          <p:nvPr/>
        </p:nvCxnSpPr>
        <p:spPr bwMode="auto">
          <a:xfrm>
            <a:off x="4229100" y="4954588"/>
            <a:ext cx="1439863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TextBox 13"/>
          <p:cNvSpPr txBox="1">
            <a:spLocks noChangeArrowheads="1"/>
          </p:cNvSpPr>
          <p:nvPr/>
        </p:nvSpPr>
        <p:spPr bwMode="auto">
          <a:xfrm>
            <a:off x="4454525" y="5264150"/>
            <a:ext cx="989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BBB0BE-2B8A-4240-BA4A-B216007FA2A1}"/>
              </a:ext>
            </a:extLst>
          </p:cNvPr>
          <p:cNvSpPr/>
          <p:nvPr/>
        </p:nvSpPr>
        <p:spPr bwMode="auto">
          <a:xfrm>
            <a:off x="1233488" y="3681413"/>
            <a:ext cx="7127875" cy="3024187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7E816-40BC-4D46-92F0-8EFDBECE3602}"/>
              </a:ext>
            </a:extLst>
          </p:cNvPr>
          <p:cNvSpPr txBox="1"/>
          <p:nvPr/>
        </p:nvSpPr>
        <p:spPr>
          <a:xfrm>
            <a:off x="693738" y="3054350"/>
            <a:ext cx="15636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8F24B-E1FE-492B-9EAE-515163EB42C2}"/>
              </a:ext>
            </a:extLst>
          </p:cNvPr>
          <p:cNvSpPr txBox="1"/>
          <p:nvPr/>
        </p:nvSpPr>
        <p:spPr>
          <a:xfrm>
            <a:off x="1477963" y="4051300"/>
            <a:ext cx="996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D7839-0B4B-4661-820F-4B463B4F6514}"/>
              </a:ext>
            </a:extLst>
          </p:cNvPr>
          <p:cNvSpPr txBox="1"/>
          <p:nvPr/>
        </p:nvSpPr>
        <p:spPr>
          <a:xfrm>
            <a:off x="4229100" y="4051300"/>
            <a:ext cx="996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</a:t>
            </a:r>
          </a:p>
        </p:txBody>
      </p:sp>
      <p:sp>
        <p:nvSpPr>
          <p:cNvPr id="7182" name="Slide Number Placeholder 5"/>
          <p:cNvSpPr txBox="1">
            <a:spLocks/>
          </p:cNvSpPr>
          <p:nvPr/>
        </p:nvSpPr>
        <p:spPr bwMode="auto">
          <a:xfrm>
            <a:off x="9217025" y="62277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400" b="0"/>
              <a:t>4-</a:t>
            </a:r>
            <a:fld id="{BCDB7492-998D-434D-A1DB-12B04CBBE2B9}" type="slidenum">
              <a:rPr lang="en-US" altLang="en-US" sz="1400" b="0"/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7183" name="Rectangle 21"/>
          <p:cNvSpPr>
            <a:spLocks noChangeArrowheads="1"/>
          </p:cNvSpPr>
          <p:nvPr/>
        </p:nvSpPr>
        <p:spPr bwMode="auto">
          <a:xfrm>
            <a:off x="6659563" y="4508500"/>
            <a:ext cx="1439862" cy="1511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7184" name="Straight Connector 22"/>
          <p:cNvCxnSpPr>
            <a:cxnSpLocks noChangeShapeType="1"/>
          </p:cNvCxnSpPr>
          <p:nvPr/>
        </p:nvCxnSpPr>
        <p:spPr bwMode="auto">
          <a:xfrm>
            <a:off x="6659563" y="4940300"/>
            <a:ext cx="1439862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5" name="TextBox 23"/>
          <p:cNvSpPr txBox="1">
            <a:spLocks noChangeArrowheads="1"/>
          </p:cNvSpPr>
          <p:nvPr/>
        </p:nvSpPr>
        <p:spPr bwMode="auto">
          <a:xfrm>
            <a:off x="6884988" y="5249863"/>
            <a:ext cx="989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08C7D9-130E-404F-8D89-98E0F017F0DC}"/>
              </a:ext>
            </a:extLst>
          </p:cNvPr>
          <p:cNvSpPr txBox="1"/>
          <p:nvPr/>
        </p:nvSpPr>
        <p:spPr>
          <a:xfrm>
            <a:off x="6659563" y="4037013"/>
            <a:ext cx="996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3</a:t>
            </a:r>
          </a:p>
        </p:txBody>
      </p:sp>
      <p:sp>
        <p:nvSpPr>
          <p:cNvPr id="7187" name="TextBox 30"/>
          <p:cNvSpPr txBox="1">
            <a:spLocks noChangeArrowheads="1"/>
          </p:cNvSpPr>
          <p:nvPr/>
        </p:nvSpPr>
        <p:spPr bwMode="auto">
          <a:xfrm>
            <a:off x="1754188" y="4522788"/>
            <a:ext cx="998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/>
              <a:t>Addr 2</a:t>
            </a:r>
          </a:p>
        </p:txBody>
      </p:sp>
      <p:sp>
        <p:nvSpPr>
          <p:cNvPr id="7188" name="TextBox 33"/>
          <p:cNvSpPr txBox="1">
            <a:spLocks noChangeArrowheads="1"/>
          </p:cNvSpPr>
          <p:nvPr/>
        </p:nvSpPr>
        <p:spPr bwMode="auto">
          <a:xfrm>
            <a:off x="4446588" y="4522788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/>
              <a:t>Addr 3</a:t>
            </a:r>
          </a:p>
        </p:txBody>
      </p:sp>
      <p:sp>
        <p:nvSpPr>
          <p:cNvPr id="7189" name="TextBox 34"/>
          <p:cNvSpPr txBox="1">
            <a:spLocks noChangeArrowheads="1"/>
          </p:cNvSpPr>
          <p:nvPr/>
        </p:nvSpPr>
        <p:spPr bwMode="auto">
          <a:xfrm>
            <a:off x="7059613" y="4508500"/>
            <a:ext cx="639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05C2BA6D-CD05-4D97-A7C4-F26FBADD18C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Doubly Linked List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752600" y="2514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5715000" y="533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3733800" y="533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1752600" y="533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2057400" y="2819400"/>
            <a:ext cx="1588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2057400" y="4495800"/>
            <a:ext cx="1588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>
            <a:off x="6019800" y="4495800"/>
            <a:ext cx="1588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Line 11"/>
          <p:cNvSpPr>
            <a:spLocks noChangeShapeType="1"/>
          </p:cNvSpPr>
          <p:nvPr/>
        </p:nvSpPr>
        <p:spPr bwMode="auto">
          <a:xfrm>
            <a:off x="4038600" y="4495800"/>
            <a:ext cx="1588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Line 12"/>
          <p:cNvSpPr>
            <a:spLocks noChangeShapeType="1"/>
          </p:cNvSpPr>
          <p:nvPr/>
        </p:nvSpPr>
        <p:spPr bwMode="auto">
          <a:xfrm>
            <a:off x="2484438" y="4292600"/>
            <a:ext cx="935037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0" name="Line 13"/>
          <p:cNvSpPr>
            <a:spLocks noChangeShapeType="1"/>
          </p:cNvSpPr>
          <p:nvPr/>
        </p:nvSpPr>
        <p:spPr bwMode="auto">
          <a:xfrm>
            <a:off x="4427538" y="4292600"/>
            <a:ext cx="100965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1752600" y="2133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5724525" y="4221163"/>
            <a:ext cx="576263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1476375" y="4221163"/>
            <a:ext cx="287338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1763713" y="4221163"/>
            <a:ext cx="576262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3708400" y="4221163"/>
            <a:ext cx="576263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6300788" y="4221163"/>
            <a:ext cx="287337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5435600" y="4221163"/>
            <a:ext cx="287338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4284663" y="4221163"/>
            <a:ext cx="287337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3419475" y="4221163"/>
            <a:ext cx="287338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2339975" y="4221163"/>
            <a:ext cx="287338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201" name="Line 26"/>
          <p:cNvSpPr>
            <a:spLocks noChangeShapeType="1"/>
          </p:cNvSpPr>
          <p:nvPr/>
        </p:nvSpPr>
        <p:spPr bwMode="auto">
          <a:xfrm flipH="1">
            <a:off x="2627313" y="4581525"/>
            <a:ext cx="936625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27"/>
          <p:cNvSpPr>
            <a:spLocks noChangeShapeType="1"/>
          </p:cNvSpPr>
          <p:nvPr/>
        </p:nvSpPr>
        <p:spPr bwMode="auto">
          <a:xfrm flipH="1">
            <a:off x="4572000" y="4581525"/>
            <a:ext cx="1008063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Rectangle 28"/>
          <p:cNvSpPr>
            <a:spLocks noChangeArrowheads="1"/>
          </p:cNvSpPr>
          <p:nvPr/>
        </p:nvSpPr>
        <p:spPr bwMode="auto">
          <a:xfrm>
            <a:off x="2667000" y="2133600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tail</a:t>
            </a:r>
          </a:p>
        </p:txBody>
      </p:sp>
      <p:sp>
        <p:nvSpPr>
          <p:cNvPr id="50204" name="Rectangle 29"/>
          <p:cNvSpPr>
            <a:spLocks noChangeArrowheads="1"/>
          </p:cNvSpPr>
          <p:nvPr/>
        </p:nvSpPr>
        <p:spPr bwMode="auto">
          <a:xfrm>
            <a:off x="2819400" y="2514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205" name="Rectangle 30"/>
          <p:cNvSpPr>
            <a:spLocks noChangeArrowheads="1"/>
          </p:cNvSpPr>
          <p:nvPr/>
        </p:nvSpPr>
        <p:spPr bwMode="auto">
          <a:xfrm>
            <a:off x="1447800" y="1828800"/>
            <a:ext cx="2286000" cy="1524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206" name="Freeform 31"/>
          <p:cNvSpPr>
            <a:spLocks/>
          </p:cNvSpPr>
          <p:nvPr/>
        </p:nvSpPr>
        <p:spPr bwMode="auto">
          <a:xfrm>
            <a:off x="3124200" y="2819400"/>
            <a:ext cx="2895600" cy="1447800"/>
          </a:xfrm>
          <a:custGeom>
            <a:avLst/>
            <a:gdLst>
              <a:gd name="T0" fmla="*/ 0 w 1824"/>
              <a:gd name="T1" fmla="*/ 0 h 912"/>
              <a:gd name="T2" fmla="*/ 2147483646 w 1824"/>
              <a:gd name="T3" fmla="*/ 483870000 h 912"/>
              <a:gd name="T4" fmla="*/ 2147483646 w 1824"/>
              <a:gd name="T5" fmla="*/ 2147483646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912">
                <a:moveTo>
                  <a:pt x="0" y="0"/>
                </a:moveTo>
                <a:cubicBezTo>
                  <a:pt x="496" y="20"/>
                  <a:pt x="992" y="40"/>
                  <a:pt x="1296" y="192"/>
                </a:cubicBezTo>
                <a:cubicBezTo>
                  <a:pt x="1600" y="344"/>
                  <a:pt x="1712" y="628"/>
                  <a:pt x="1824" y="91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0207" name="Straight Connector 5"/>
          <p:cNvCxnSpPr>
            <a:cxnSpLocks noChangeShapeType="1"/>
          </p:cNvCxnSpPr>
          <p:nvPr/>
        </p:nvCxnSpPr>
        <p:spPr bwMode="auto">
          <a:xfrm>
            <a:off x="6443663" y="4495800"/>
            <a:ext cx="5048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8" name="Straight Connector 7"/>
          <p:cNvCxnSpPr>
            <a:cxnSpLocks noChangeShapeType="1"/>
          </p:cNvCxnSpPr>
          <p:nvPr/>
        </p:nvCxnSpPr>
        <p:spPr bwMode="auto">
          <a:xfrm>
            <a:off x="6948488" y="4495800"/>
            <a:ext cx="0" cy="227013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9" name="Straight Connector 9"/>
          <p:cNvCxnSpPr>
            <a:cxnSpLocks noChangeShapeType="1"/>
          </p:cNvCxnSpPr>
          <p:nvPr/>
        </p:nvCxnSpPr>
        <p:spPr bwMode="auto">
          <a:xfrm>
            <a:off x="6804025" y="4722813"/>
            <a:ext cx="28257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210" name="Group 10"/>
          <p:cNvGrpSpPr>
            <a:grpSpLocks/>
          </p:cNvGrpSpPr>
          <p:nvPr/>
        </p:nvGrpSpPr>
        <p:grpSpPr bwMode="auto">
          <a:xfrm flipH="1">
            <a:off x="1006475" y="4467225"/>
            <a:ext cx="642938" cy="227013"/>
            <a:chOff x="6261419" y="2819400"/>
            <a:chExt cx="642392" cy="227013"/>
          </a:xfrm>
        </p:grpSpPr>
        <p:cxnSp>
          <p:nvCxnSpPr>
            <p:cNvPr id="50217" name="Straight Connector 43"/>
            <p:cNvCxnSpPr>
              <a:cxnSpLocks noChangeShapeType="1"/>
            </p:cNvCxnSpPr>
            <p:nvPr/>
          </p:nvCxnSpPr>
          <p:spPr bwMode="auto">
            <a:xfrm flipH="1">
              <a:off x="6261419" y="2819400"/>
              <a:ext cx="504056" cy="0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18" name="Straight Connector 44"/>
            <p:cNvCxnSpPr>
              <a:cxnSpLocks noChangeShapeType="1"/>
            </p:cNvCxnSpPr>
            <p:nvPr/>
          </p:nvCxnSpPr>
          <p:spPr bwMode="auto">
            <a:xfrm flipH="1">
              <a:off x="6765475" y="2819400"/>
              <a:ext cx="0" cy="227013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19" name="Straight Connector 45"/>
            <p:cNvCxnSpPr>
              <a:cxnSpLocks noChangeShapeType="1"/>
            </p:cNvCxnSpPr>
            <p:nvPr/>
          </p:nvCxnSpPr>
          <p:spPr bwMode="auto">
            <a:xfrm flipH="1">
              <a:off x="6621459" y="3046413"/>
              <a:ext cx="282352" cy="0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Rectangle 8">
            <a:extLst>
              <a:ext uri="{FF2B5EF4-FFF2-40B4-BE49-F238E27FC236}">
                <a16:creationId xmlns:a16="http://schemas.microsoft.com/office/drawing/2014/main" id="{05013D81-3B16-41A6-A12C-6BA691F2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5" y="1655763"/>
            <a:ext cx="1223963" cy="82232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301B13C4-1858-40CB-BACF-72A4F998F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655763"/>
            <a:ext cx="1752600" cy="82232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 sz="2800" b="0" dirty="0"/>
          </a:p>
          <a:p>
            <a:pPr algn="ctr">
              <a:defRPr/>
            </a:pPr>
            <a:r>
              <a:rPr lang="en-US" alt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</a:p>
          <a:p>
            <a:pPr algn="ctr">
              <a:defRPr/>
            </a:pPr>
            <a:endParaRPr lang="en-US" altLang="en-US" sz="2400" dirty="0">
              <a:latin typeface="Times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12DAB8-0CD9-4486-9597-8DDB10ED235A}"/>
              </a:ext>
            </a:extLst>
          </p:cNvPr>
          <p:cNvSpPr txBox="1"/>
          <p:nvPr/>
        </p:nvSpPr>
        <p:spPr>
          <a:xfrm>
            <a:off x="7788275" y="1852613"/>
            <a:ext cx="906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next</a:t>
            </a:r>
          </a:p>
        </p:txBody>
      </p:sp>
      <p:sp>
        <p:nvSpPr>
          <p:cNvPr id="50214" name="TextBox 49"/>
          <p:cNvSpPr txBox="1">
            <a:spLocks noChangeArrowheads="1"/>
          </p:cNvSpPr>
          <p:nvPr/>
        </p:nvSpPr>
        <p:spPr bwMode="auto">
          <a:xfrm>
            <a:off x="5746750" y="1112838"/>
            <a:ext cx="1652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C00000"/>
                </a:solidFill>
              </a:rPr>
              <a:t>Node object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1583EDB8-0DA9-4298-912F-1176A1A6D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1657350"/>
            <a:ext cx="1223962" cy="82073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1752A6-9950-4CEA-92B6-1F64DEC6BE65}"/>
              </a:ext>
            </a:extLst>
          </p:cNvPr>
          <p:cNvSpPr txBox="1"/>
          <p:nvPr/>
        </p:nvSpPr>
        <p:spPr>
          <a:xfrm>
            <a:off x="4811713" y="1854200"/>
            <a:ext cx="90646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endParaRPr lang="en-CA" sz="28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7B7FCA1E-12F6-4595-941B-A9B9124542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945CF9A-95A0-450F-B860-42FBD114A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30275"/>
            <a:ext cx="6324600" cy="4997450"/>
          </a:xfrm>
          <a:ln w="38100"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public class </a:t>
            </a:r>
            <a:r>
              <a:rPr lang="en-US" altLang="en-US" sz="2000" dirty="0" err="1"/>
              <a:t>LinearNodeDLL</a:t>
            </a:r>
            <a:r>
              <a:rPr lang="en-US" altLang="en-US" sz="2000" dirty="0"/>
              <a:t>&lt;T&gt;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private </a:t>
            </a:r>
            <a:r>
              <a:rPr lang="en-US" altLang="en-US" sz="2000" dirty="0" err="1"/>
              <a:t>LinearNodeDLL</a:t>
            </a:r>
            <a:r>
              <a:rPr lang="en-US" altLang="en-US" sz="2000" dirty="0"/>
              <a:t>&lt;T&gt; next;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private </a:t>
            </a:r>
            <a:r>
              <a:rPr lang="en-US" alt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LinearNodeDLL</a:t>
            </a: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&lt;T&gt; </a:t>
            </a:r>
            <a:r>
              <a:rPr lang="en-US" alt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000" dirty="0" smtClean="0"/>
              <a:t>	private </a:t>
            </a:r>
            <a:r>
              <a:rPr lang="en-US" altLang="en-US" sz="2000" dirty="0"/>
              <a:t>T </a:t>
            </a:r>
            <a:r>
              <a:rPr lang="en-US" altLang="en-US" sz="2000" dirty="0" err="1"/>
              <a:t>dataItem</a:t>
            </a:r>
            <a:r>
              <a:rPr lang="en-US" altLang="en-US" sz="2000" dirty="0"/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public </a:t>
            </a:r>
            <a:r>
              <a:rPr lang="en-US" altLang="en-US" sz="2000" dirty="0" err="1"/>
              <a:t>LinearNodeDLL</a:t>
            </a:r>
            <a:r>
              <a:rPr lang="en-US" altLang="en-US" sz="2000" dirty="0"/>
              <a:t>( )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000" dirty="0"/>
              <a:t>       next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prev</a:t>
            </a:r>
            <a:r>
              <a:rPr lang="en-US" altLang="en-US" sz="2000" dirty="0"/>
              <a:t>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dataItem</a:t>
            </a:r>
            <a:r>
              <a:rPr lang="en-US" altLang="en-US" sz="2000" dirty="0"/>
              <a:t> = null;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/>
              <a:t>	}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/>
              <a:t>	public </a:t>
            </a:r>
            <a:r>
              <a:rPr lang="en-US" altLang="en-US" sz="2000" dirty="0" err="1"/>
              <a:t>LinearNodeDLL</a:t>
            </a:r>
            <a:r>
              <a:rPr lang="en-US" altLang="en-US" sz="2000" dirty="0"/>
              <a:t> (T value)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000" dirty="0"/>
              <a:t>       next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prev</a:t>
            </a:r>
            <a:r>
              <a:rPr lang="en-US" altLang="en-US" sz="2000" dirty="0"/>
              <a:t>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dataItem</a:t>
            </a:r>
            <a:r>
              <a:rPr lang="en-US" altLang="en-US" sz="2000" dirty="0"/>
              <a:t> = value</a:t>
            </a:r>
            <a:r>
              <a:rPr lang="en-US" altLang="en-US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}</a:t>
            </a:r>
            <a:endParaRPr lang="en-US" altLang="en-US" sz="2000" i="1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    </a:t>
            </a:r>
          </a:p>
        </p:txBody>
      </p:sp>
      <p:sp>
        <p:nvSpPr>
          <p:cNvPr id="51204" name="TextBox 1"/>
          <p:cNvSpPr txBox="1">
            <a:spLocks noChangeArrowheads="1"/>
          </p:cNvSpPr>
          <p:nvPr/>
        </p:nvSpPr>
        <p:spPr bwMode="auto">
          <a:xfrm>
            <a:off x="31750" y="152400"/>
            <a:ext cx="9174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070C0"/>
                </a:solidFill>
              </a:rPr>
              <a:t>Java Class for a Node of a Doubly Linked List 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0CEACAD3-0E1F-4F05-A373-CFA3CA5D55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4BF02B0-6D7F-41AC-8F61-C86CD8DDD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52400"/>
            <a:ext cx="8058150" cy="48768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sz="1900" dirty="0"/>
              <a:t>    public </a:t>
            </a:r>
            <a:r>
              <a:rPr lang="en-US" altLang="en-US" sz="1900" dirty="0" err="1"/>
              <a:t>LinearNodeDLL</a:t>
            </a:r>
            <a:r>
              <a:rPr lang="en-US" altLang="en-US" sz="1900" dirty="0"/>
              <a:t>&lt;T&gt; </a:t>
            </a:r>
            <a:r>
              <a:rPr lang="en-US" altLang="en-US" sz="1900" dirty="0" err="1"/>
              <a:t>getNext</a:t>
            </a:r>
            <a:r>
              <a:rPr lang="en-US" altLang="en-US" sz="1900" dirty="0"/>
              <a:t>( ) {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   return next;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}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	public void </a:t>
            </a:r>
            <a:r>
              <a:rPr lang="en-US" altLang="en-US" sz="1900" dirty="0" err="1"/>
              <a:t>setNext</a:t>
            </a:r>
            <a:r>
              <a:rPr lang="en-US" altLang="en-US" sz="1900" dirty="0"/>
              <a:t> (</a:t>
            </a:r>
            <a:r>
              <a:rPr lang="en-US" altLang="en-US" sz="1900" dirty="0" err="1"/>
              <a:t>LinearNodeDLL</a:t>
            </a:r>
            <a:r>
              <a:rPr lang="en-US" altLang="en-US" sz="1900" dirty="0"/>
              <a:t>&lt;T&gt; node) {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   next = node;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}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public </a:t>
            </a:r>
            <a:r>
              <a:rPr lang="en-US" altLang="en-US" sz="1900" dirty="0" err="1"/>
              <a:t>LinearNodeDLL</a:t>
            </a:r>
            <a:r>
              <a:rPr lang="en-US" altLang="en-US" sz="1900" dirty="0"/>
              <a:t>&lt;T&gt; </a:t>
            </a:r>
            <a:r>
              <a:rPr lang="en-US" altLang="en-US" sz="19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getPrev</a:t>
            </a:r>
            <a:r>
              <a:rPr lang="en-US" altLang="en-US" sz="1900" dirty="0"/>
              <a:t>( ) {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   return </a:t>
            </a:r>
            <a:r>
              <a:rPr lang="en-US" altLang="en-US" sz="1900" dirty="0" err="1"/>
              <a:t>prev</a:t>
            </a:r>
            <a:r>
              <a:rPr lang="en-US" altLang="en-US" sz="1900" dirty="0"/>
              <a:t>;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}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	public void </a:t>
            </a:r>
            <a:r>
              <a:rPr lang="en-US" altLang="en-US" sz="19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setPrev</a:t>
            </a:r>
            <a:r>
              <a:rPr lang="en-US" altLang="en-US" sz="1900" dirty="0"/>
              <a:t> (</a:t>
            </a:r>
            <a:r>
              <a:rPr lang="en-US" altLang="en-US" sz="1900" dirty="0" err="1"/>
              <a:t>LinearNodeDLL</a:t>
            </a:r>
            <a:r>
              <a:rPr lang="en-US" altLang="en-US" sz="1900" dirty="0"/>
              <a:t>&lt;T&gt; node) {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   </a:t>
            </a:r>
            <a:r>
              <a:rPr lang="en-US" altLang="en-US" sz="1900" dirty="0" err="1"/>
              <a:t>prev</a:t>
            </a:r>
            <a:r>
              <a:rPr lang="en-US" altLang="en-US" sz="1900" dirty="0"/>
              <a:t> = node;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}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	public T </a:t>
            </a:r>
            <a:r>
              <a:rPr lang="en-US" altLang="en-US" sz="1900" dirty="0" err="1"/>
              <a:t>getDataItem</a:t>
            </a:r>
            <a:r>
              <a:rPr lang="en-US" altLang="en-US" sz="1900" dirty="0"/>
              <a:t>( ) {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   return </a:t>
            </a:r>
            <a:r>
              <a:rPr lang="en-US" altLang="en-US" sz="1900" dirty="0" err="1"/>
              <a:t>dataItem</a:t>
            </a:r>
            <a:r>
              <a:rPr lang="en-US" altLang="en-US" sz="1900" dirty="0"/>
              <a:t>;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}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	public void </a:t>
            </a:r>
            <a:r>
              <a:rPr lang="en-US" altLang="en-US" sz="1900" dirty="0" err="1"/>
              <a:t>setDataItem</a:t>
            </a:r>
            <a:r>
              <a:rPr lang="en-US" altLang="en-US" sz="1900" dirty="0"/>
              <a:t> (T value) {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   </a:t>
            </a:r>
            <a:r>
              <a:rPr lang="en-US" altLang="en-US" sz="1900" dirty="0" err="1"/>
              <a:t>dataItem</a:t>
            </a:r>
            <a:r>
              <a:rPr lang="en-US" altLang="en-US" sz="1900" dirty="0"/>
              <a:t> = value;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    }</a:t>
            </a:r>
          </a:p>
          <a:p>
            <a:pPr>
              <a:buFontTx/>
              <a:buNone/>
              <a:defRPr/>
            </a:pPr>
            <a:r>
              <a:rPr lang="en-US" altLang="en-US" sz="1900" dirty="0"/>
              <a:t>}</a:t>
            </a:r>
          </a:p>
          <a:p>
            <a:pPr>
              <a:buFontTx/>
              <a:buNone/>
              <a:defRPr/>
            </a:pPr>
            <a:endParaRPr lang="en-US" altLang="en-US" sz="1900" b="1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34F40E1C-0DA9-44FD-97C2-AF85F963434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955675"/>
            <a:ext cx="6324600" cy="338455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/>
              <a:t>public class DoublyLinkedList&lt;T&gt;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/>
              <a:t>    private LinearNodeDLL&lt;T&gt; front;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/>
              <a:t>    private LinearNodeDLL&lt;T&gt; tail;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public DoublyLinkedList( 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/>
              <a:t>       front = null;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/>
              <a:t>       tail = null;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/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/>
              <a:t>    </a:t>
            </a:r>
          </a:p>
        </p:txBody>
      </p:sp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398463" y="152400"/>
            <a:ext cx="719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070C0"/>
                </a:solidFill>
              </a:rPr>
              <a:t>Java Class for a Doubly Linked List </a:t>
            </a:r>
          </a:p>
        </p:txBody>
      </p:sp>
      <p:sp>
        <p:nvSpPr>
          <p:cNvPr id="53253" name="TextBox 1"/>
          <p:cNvSpPr txBox="1">
            <a:spLocks noChangeArrowheads="1"/>
          </p:cNvSpPr>
          <p:nvPr/>
        </p:nvSpPr>
        <p:spPr bwMode="auto">
          <a:xfrm>
            <a:off x="971550" y="4437063"/>
            <a:ext cx="6661150" cy="708025"/>
          </a:xfrm>
          <a:prstGeom prst="rect">
            <a:avLst/>
          </a:prstGeom>
          <a:solidFill>
            <a:schemeClr val="bg2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 b="0"/>
              <a:t>Write algorithms to add a new node to a doubly linked list</a:t>
            </a:r>
          </a:p>
          <a:p>
            <a:r>
              <a:rPr lang="en-CA" altLang="en-US" b="0"/>
              <a:t>and to remove a node from a doubly linked list.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Linked Data Structures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55725"/>
            <a:ext cx="7772400" cy="4724400"/>
          </a:xfrm>
        </p:spPr>
        <p:txBody>
          <a:bodyPr/>
          <a:lstStyle/>
          <a:p>
            <a:r>
              <a:rPr lang="en-US" altLang="en-US" smtClean="0"/>
              <a:t>A</a:t>
            </a:r>
            <a:r>
              <a:rPr lang="en-US" altLang="en-US" b="1" i="1" smtClean="0"/>
              <a:t> </a:t>
            </a:r>
            <a:r>
              <a:rPr lang="en-US" altLang="en-US" b="1" i="1" smtClean="0">
                <a:solidFill>
                  <a:schemeClr val="hlink"/>
                </a:solidFill>
              </a:rPr>
              <a:t>linked</a:t>
            </a:r>
            <a:r>
              <a:rPr lang="en-US" altLang="en-US" b="1" i="1" smtClean="0"/>
              <a:t> </a:t>
            </a:r>
            <a:r>
              <a:rPr lang="en-US" altLang="en-US" smtClean="0"/>
              <a:t>data structure consists of items that are linked to other items</a:t>
            </a:r>
          </a:p>
          <a:p>
            <a:pPr lvl="1"/>
            <a:r>
              <a:rPr lang="en-US" altLang="en-US" smtClean="0"/>
              <a:t>Each item </a:t>
            </a:r>
            <a:r>
              <a:rPr lang="en-US" altLang="en-US" b="1" i="1" smtClean="0">
                <a:solidFill>
                  <a:schemeClr val="accent2"/>
                </a:solidFill>
              </a:rPr>
              <a:t>points to</a:t>
            </a:r>
            <a:r>
              <a:rPr lang="en-US" altLang="en-US" smtClean="0"/>
              <a:t> another item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36700" y="4522788"/>
            <a:ext cx="1441450" cy="1511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9221" name="Straight Connector 6"/>
          <p:cNvCxnSpPr>
            <a:cxnSpLocks noChangeShapeType="1"/>
          </p:cNvCxnSpPr>
          <p:nvPr/>
        </p:nvCxnSpPr>
        <p:spPr bwMode="auto">
          <a:xfrm>
            <a:off x="1536700" y="4954588"/>
            <a:ext cx="144145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8"/>
          <p:cNvSpPr txBox="1">
            <a:spLocks noChangeArrowheads="1"/>
          </p:cNvSpPr>
          <p:nvPr/>
        </p:nvSpPr>
        <p:spPr bwMode="auto">
          <a:xfrm>
            <a:off x="1762125" y="5264150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data1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4229100" y="4522788"/>
            <a:ext cx="1439863" cy="1511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9224" name="Straight Connector 12"/>
          <p:cNvCxnSpPr>
            <a:cxnSpLocks noChangeShapeType="1"/>
          </p:cNvCxnSpPr>
          <p:nvPr/>
        </p:nvCxnSpPr>
        <p:spPr bwMode="auto">
          <a:xfrm>
            <a:off x="4229100" y="4954588"/>
            <a:ext cx="1439863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TextBox 13"/>
          <p:cNvSpPr txBox="1">
            <a:spLocks noChangeArrowheads="1"/>
          </p:cNvSpPr>
          <p:nvPr/>
        </p:nvSpPr>
        <p:spPr bwMode="auto">
          <a:xfrm>
            <a:off x="4454525" y="5264150"/>
            <a:ext cx="989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BBB0BE-2B8A-4240-BA4A-B216007FA2A1}"/>
              </a:ext>
            </a:extLst>
          </p:cNvPr>
          <p:cNvSpPr/>
          <p:nvPr/>
        </p:nvSpPr>
        <p:spPr bwMode="auto">
          <a:xfrm>
            <a:off x="1233488" y="3681413"/>
            <a:ext cx="7127875" cy="3024187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7E816-40BC-4D46-92F0-8EFDBECE3602}"/>
              </a:ext>
            </a:extLst>
          </p:cNvPr>
          <p:cNvSpPr txBox="1"/>
          <p:nvPr/>
        </p:nvSpPr>
        <p:spPr>
          <a:xfrm>
            <a:off x="693738" y="3054350"/>
            <a:ext cx="15636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8F24B-E1FE-492B-9EAE-515163EB42C2}"/>
              </a:ext>
            </a:extLst>
          </p:cNvPr>
          <p:cNvSpPr txBox="1"/>
          <p:nvPr/>
        </p:nvSpPr>
        <p:spPr>
          <a:xfrm>
            <a:off x="1477963" y="4051300"/>
            <a:ext cx="996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D7839-0B4B-4661-820F-4B463B4F6514}"/>
              </a:ext>
            </a:extLst>
          </p:cNvPr>
          <p:cNvSpPr txBox="1"/>
          <p:nvPr/>
        </p:nvSpPr>
        <p:spPr>
          <a:xfrm>
            <a:off x="4229100" y="4051300"/>
            <a:ext cx="996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</a:t>
            </a:r>
          </a:p>
        </p:txBody>
      </p:sp>
      <p:sp>
        <p:nvSpPr>
          <p:cNvPr id="9230" name="Slide Number Placeholder 5"/>
          <p:cNvSpPr txBox="1">
            <a:spLocks/>
          </p:cNvSpPr>
          <p:nvPr/>
        </p:nvSpPr>
        <p:spPr bwMode="auto">
          <a:xfrm>
            <a:off x="9217025" y="62277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400" b="0"/>
              <a:t>4-</a:t>
            </a:r>
            <a:fld id="{17C7A26C-5A9D-4F8B-A240-B121BC8655A5}" type="slidenum">
              <a:rPr lang="en-US" altLang="en-US" sz="1400" b="0"/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9231" name="Rectangle 21"/>
          <p:cNvSpPr>
            <a:spLocks noChangeArrowheads="1"/>
          </p:cNvSpPr>
          <p:nvPr/>
        </p:nvSpPr>
        <p:spPr bwMode="auto">
          <a:xfrm>
            <a:off x="6659563" y="4508500"/>
            <a:ext cx="1439862" cy="1511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9232" name="Straight Connector 22"/>
          <p:cNvCxnSpPr>
            <a:cxnSpLocks noChangeShapeType="1"/>
          </p:cNvCxnSpPr>
          <p:nvPr/>
        </p:nvCxnSpPr>
        <p:spPr bwMode="auto">
          <a:xfrm>
            <a:off x="6659563" y="4940300"/>
            <a:ext cx="1439862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3" name="TextBox 23"/>
          <p:cNvSpPr txBox="1">
            <a:spLocks noChangeArrowheads="1"/>
          </p:cNvSpPr>
          <p:nvPr/>
        </p:nvSpPr>
        <p:spPr bwMode="auto">
          <a:xfrm>
            <a:off x="6884988" y="5249863"/>
            <a:ext cx="989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08C7D9-130E-404F-8D89-98E0F017F0DC}"/>
              </a:ext>
            </a:extLst>
          </p:cNvPr>
          <p:cNvSpPr txBox="1"/>
          <p:nvPr/>
        </p:nvSpPr>
        <p:spPr>
          <a:xfrm>
            <a:off x="6659563" y="4037013"/>
            <a:ext cx="996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3</a:t>
            </a:r>
          </a:p>
        </p:txBody>
      </p:sp>
      <p:sp>
        <p:nvSpPr>
          <p:cNvPr id="9235" name="Rectangle 1"/>
          <p:cNvSpPr>
            <a:spLocks noChangeArrowheads="1"/>
          </p:cNvSpPr>
          <p:nvPr/>
        </p:nvSpPr>
        <p:spPr bwMode="auto">
          <a:xfrm>
            <a:off x="1536700" y="4518025"/>
            <a:ext cx="1441450" cy="417513"/>
          </a:xfrm>
          <a:prstGeom prst="rect">
            <a:avLst/>
          </a:prstGeom>
          <a:solidFill>
            <a:schemeClr val="bg2"/>
          </a:solidFill>
          <a:ln w="38100" algn="ctr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9236" name="Rectangle 23"/>
          <p:cNvSpPr>
            <a:spLocks noChangeArrowheads="1"/>
          </p:cNvSpPr>
          <p:nvPr/>
        </p:nvSpPr>
        <p:spPr bwMode="auto">
          <a:xfrm>
            <a:off x="4227513" y="4530725"/>
            <a:ext cx="1441450" cy="417513"/>
          </a:xfrm>
          <a:prstGeom prst="rect">
            <a:avLst/>
          </a:prstGeom>
          <a:solidFill>
            <a:schemeClr val="bg2"/>
          </a:solidFill>
          <a:ln w="38100" algn="ctr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9237" name="Rectangle 25"/>
          <p:cNvSpPr>
            <a:spLocks noChangeArrowheads="1"/>
          </p:cNvSpPr>
          <p:nvPr/>
        </p:nvSpPr>
        <p:spPr bwMode="auto">
          <a:xfrm>
            <a:off x="6659563" y="4524375"/>
            <a:ext cx="1441450" cy="417513"/>
          </a:xfrm>
          <a:prstGeom prst="rect">
            <a:avLst/>
          </a:prstGeom>
          <a:solidFill>
            <a:schemeClr val="bg2"/>
          </a:solidFill>
          <a:ln w="38100" algn="ctr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9238" name="TextBox 30"/>
          <p:cNvSpPr txBox="1">
            <a:spLocks noChangeArrowheads="1"/>
          </p:cNvSpPr>
          <p:nvPr/>
        </p:nvSpPr>
        <p:spPr bwMode="auto">
          <a:xfrm>
            <a:off x="1754188" y="4532313"/>
            <a:ext cx="998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/>
              <a:t>Addr 2</a:t>
            </a:r>
          </a:p>
        </p:txBody>
      </p:sp>
      <p:sp>
        <p:nvSpPr>
          <p:cNvPr id="9239" name="TextBox 33"/>
          <p:cNvSpPr txBox="1">
            <a:spLocks noChangeArrowheads="1"/>
          </p:cNvSpPr>
          <p:nvPr/>
        </p:nvSpPr>
        <p:spPr bwMode="auto">
          <a:xfrm>
            <a:off x="4489450" y="4543425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/>
              <a:t>Addr 3</a:t>
            </a:r>
          </a:p>
        </p:txBody>
      </p:sp>
      <p:sp>
        <p:nvSpPr>
          <p:cNvPr id="9240" name="TextBox 34"/>
          <p:cNvSpPr txBox="1">
            <a:spLocks noChangeArrowheads="1"/>
          </p:cNvSpPr>
          <p:nvPr/>
        </p:nvSpPr>
        <p:spPr bwMode="auto">
          <a:xfrm>
            <a:off x="7086600" y="4518025"/>
            <a:ext cx="63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/>
              <a:t>null</a:t>
            </a:r>
          </a:p>
        </p:txBody>
      </p:sp>
      <p:cxnSp>
        <p:nvCxnSpPr>
          <p:cNvPr id="9241" name="Straight Arrow Connector 3"/>
          <p:cNvCxnSpPr>
            <a:cxnSpLocks noChangeShapeType="1"/>
          </p:cNvCxnSpPr>
          <p:nvPr/>
        </p:nvCxnSpPr>
        <p:spPr bwMode="auto">
          <a:xfrm flipV="1">
            <a:off x="2747963" y="4530725"/>
            <a:ext cx="1479550" cy="2397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2" name="Straight Arrow Connector 27"/>
          <p:cNvCxnSpPr>
            <a:cxnSpLocks noChangeShapeType="1"/>
          </p:cNvCxnSpPr>
          <p:nvPr/>
        </p:nvCxnSpPr>
        <p:spPr bwMode="auto">
          <a:xfrm flipV="1">
            <a:off x="5440363" y="4537075"/>
            <a:ext cx="1217612" cy="1873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Straight Connector 6"/>
          <p:cNvCxnSpPr>
            <a:cxnSpLocks noChangeShapeType="1"/>
          </p:cNvCxnSpPr>
          <p:nvPr/>
        </p:nvCxnSpPr>
        <p:spPr bwMode="auto">
          <a:xfrm flipV="1">
            <a:off x="7800975" y="4692650"/>
            <a:ext cx="777875" cy="142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4" name="Straight Connector 8"/>
          <p:cNvCxnSpPr>
            <a:cxnSpLocks noChangeShapeType="1"/>
          </p:cNvCxnSpPr>
          <p:nvPr/>
        </p:nvCxnSpPr>
        <p:spPr bwMode="auto">
          <a:xfrm>
            <a:off x="8562975" y="4681538"/>
            <a:ext cx="0" cy="23653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5" name="Straight Connector 11"/>
          <p:cNvCxnSpPr>
            <a:cxnSpLocks noChangeShapeType="1"/>
          </p:cNvCxnSpPr>
          <p:nvPr/>
        </p:nvCxnSpPr>
        <p:spPr bwMode="auto">
          <a:xfrm flipV="1">
            <a:off x="8458200" y="4918075"/>
            <a:ext cx="217488" cy="142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Linked Data Structures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28638" y="1216025"/>
            <a:ext cx="7772400" cy="47244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Singly linked list</a:t>
            </a:r>
            <a:r>
              <a:rPr lang="en-US" altLang="en-US" smtClean="0"/>
              <a:t>: each item points to the next item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476375" y="4048125"/>
            <a:ext cx="1439863" cy="1512888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1269" name="Straight Connector 6"/>
          <p:cNvCxnSpPr>
            <a:cxnSpLocks noChangeShapeType="1"/>
          </p:cNvCxnSpPr>
          <p:nvPr/>
        </p:nvCxnSpPr>
        <p:spPr bwMode="auto">
          <a:xfrm>
            <a:off x="1476375" y="4479925"/>
            <a:ext cx="1439863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1701800" y="47894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data1</a:t>
            </a:r>
          </a:p>
        </p:txBody>
      </p:sp>
      <p:sp>
        <p:nvSpPr>
          <p:cNvPr id="11271" name="Rectangle 11"/>
          <p:cNvSpPr>
            <a:spLocks noChangeArrowheads="1"/>
          </p:cNvSpPr>
          <p:nvPr/>
        </p:nvSpPr>
        <p:spPr bwMode="auto">
          <a:xfrm>
            <a:off x="4168775" y="4048125"/>
            <a:ext cx="1439863" cy="1512888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1272" name="Straight Connector 12"/>
          <p:cNvCxnSpPr>
            <a:cxnSpLocks noChangeShapeType="1"/>
          </p:cNvCxnSpPr>
          <p:nvPr/>
        </p:nvCxnSpPr>
        <p:spPr bwMode="auto">
          <a:xfrm>
            <a:off x="4168775" y="4479925"/>
            <a:ext cx="1439863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TextBox 13"/>
          <p:cNvSpPr txBox="1">
            <a:spLocks noChangeArrowheads="1"/>
          </p:cNvSpPr>
          <p:nvPr/>
        </p:nvSpPr>
        <p:spPr bwMode="auto">
          <a:xfrm>
            <a:off x="4394200" y="4789488"/>
            <a:ext cx="989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F3CDF4-4569-4B17-A8E2-50A41FC6D716}"/>
              </a:ext>
            </a:extLst>
          </p:cNvPr>
          <p:cNvSpPr/>
          <p:nvPr/>
        </p:nvSpPr>
        <p:spPr bwMode="auto">
          <a:xfrm>
            <a:off x="1173163" y="3208338"/>
            <a:ext cx="7127875" cy="3024187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B60FCF-F568-43ED-9286-E358BB399CDA}"/>
              </a:ext>
            </a:extLst>
          </p:cNvPr>
          <p:cNvSpPr txBox="1"/>
          <p:nvPr/>
        </p:nvSpPr>
        <p:spPr>
          <a:xfrm>
            <a:off x="633413" y="2581275"/>
            <a:ext cx="15636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BEDA5-B4A9-4847-BCF2-15B999871D7A}"/>
              </a:ext>
            </a:extLst>
          </p:cNvPr>
          <p:cNvSpPr txBox="1"/>
          <p:nvPr/>
        </p:nvSpPr>
        <p:spPr>
          <a:xfrm>
            <a:off x="1417638" y="3578225"/>
            <a:ext cx="996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245A5D-DF4C-4917-8F2C-DEE5631DE670}"/>
              </a:ext>
            </a:extLst>
          </p:cNvPr>
          <p:cNvSpPr txBox="1"/>
          <p:nvPr/>
        </p:nvSpPr>
        <p:spPr>
          <a:xfrm>
            <a:off x="4168775" y="3576638"/>
            <a:ext cx="996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</a:t>
            </a:r>
          </a:p>
        </p:txBody>
      </p:sp>
      <p:sp>
        <p:nvSpPr>
          <p:cNvPr id="11278" name="Slide Number Placeholder 5"/>
          <p:cNvSpPr txBox="1">
            <a:spLocks/>
          </p:cNvSpPr>
          <p:nvPr/>
        </p:nvSpPr>
        <p:spPr bwMode="auto">
          <a:xfrm>
            <a:off x="9217025" y="62277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400" b="0"/>
              <a:t>4-</a:t>
            </a:r>
            <a:fld id="{25B271A6-D6E9-43BB-9E73-9CEA7BF0AFE7}" type="slidenum">
              <a:rPr lang="en-US" altLang="en-US" sz="1400" b="0"/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1279" name="Rectangle 21"/>
          <p:cNvSpPr>
            <a:spLocks noChangeArrowheads="1"/>
          </p:cNvSpPr>
          <p:nvPr/>
        </p:nvSpPr>
        <p:spPr bwMode="auto">
          <a:xfrm>
            <a:off x="6643688" y="3976688"/>
            <a:ext cx="1439862" cy="1512887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1280" name="Straight Connector 22"/>
          <p:cNvCxnSpPr>
            <a:cxnSpLocks noChangeShapeType="1"/>
          </p:cNvCxnSpPr>
          <p:nvPr/>
        </p:nvCxnSpPr>
        <p:spPr bwMode="auto">
          <a:xfrm>
            <a:off x="6643688" y="4408488"/>
            <a:ext cx="1439862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TextBox 23"/>
          <p:cNvSpPr txBox="1">
            <a:spLocks noChangeArrowheads="1"/>
          </p:cNvSpPr>
          <p:nvPr/>
        </p:nvSpPr>
        <p:spPr bwMode="auto">
          <a:xfrm>
            <a:off x="6869113" y="4718050"/>
            <a:ext cx="98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EFEC-5F45-4C7A-A0BF-192B8D7B0B7B}"/>
              </a:ext>
            </a:extLst>
          </p:cNvPr>
          <p:cNvSpPr txBox="1"/>
          <p:nvPr/>
        </p:nvSpPr>
        <p:spPr>
          <a:xfrm>
            <a:off x="6643688" y="3505200"/>
            <a:ext cx="996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3</a:t>
            </a:r>
          </a:p>
        </p:txBody>
      </p:sp>
      <p:cxnSp>
        <p:nvCxnSpPr>
          <p:cNvPr id="11283" name="Straight Connector 18"/>
          <p:cNvCxnSpPr>
            <a:cxnSpLocks noChangeShapeType="1"/>
          </p:cNvCxnSpPr>
          <p:nvPr/>
        </p:nvCxnSpPr>
        <p:spPr bwMode="auto">
          <a:xfrm>
            <a:off x="7464425" y="4251325"/>
            <a:ext cx="115093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Straight Connector 26"/>
          <p:cNvCxnSpPr>
            <a:cxnSpLocks noChangeShapeType="1"/>
          </p:cNvCxnSpPr>
          <p:nvPr/>
        </p:nvCxnSpPr>
        <p:spPr bwMode="auto">
          <a:xfrm>
            <a:off x="8615363" y="4251325"/>
            <a:ext cx="0" cy="4667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Straight Connector 28"/>
          <p:cNvCxnSpPr>
            <a:cxnSpLocks noChangeShapeType="1"/>
          </p:cNvCxnSpPr>
          <p:nvPr/>
        </p:nvCxnSpPr>
        <p:spPr bwMode="auto">
          <a:xfrm>
            <a:off x="8397875" y="4718050"/>
            <a:ext cx="4349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Arrow Connector 2"/>
          <p:cNvCxnSpPr>
            <a:cxnSpLocks noChangeShapeType="1"/>
          </p:cNvCxnSpPr>
          <p:nvPr/>
        </p:nvCxnSpPr>
        <p:spPr bwMode="auto">
          <a:xfrm flipV="1">
            <a:off x="2197100" y="4048125"/>
            <a:ext cx="1971675" cy="203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7" name="Straight Arrow Connector 4"/>
          <p:cNvCxnSpPr>
            <a:cxnSpLocks noChangeShapeType="1"/>
          </p:cNvCxnSpPr>
          <p:nvPr/>
        </p:nvCxnSpPr>
        <p:spPr bwMode="auto">
          <a:xfrm flipV="1">
            <a:off x="5026025" y="3976688"/>
            <a:ext cx="1617663" cy="27463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1850" y="5995988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4CDCDA5A-9546-4902-A526-3F5A3791486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Linked Data Structures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77825" y="750888"/>
            <a:ext cx="7772400" cy="1512887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>
                <a:solidFill>
                  <a:srgbClr val="FF0000"/>
                </a:solidFill>
              </a:rPr>
              <a:t>Doubly linked list</a:t>
            </a:r>
            <a:r>
              <a:rPr lang="en-US" altLang="en-US" smtClean="0"/>
              <a:t>: each item points to the next item </a:t>
            </a:r>
            <a:r>
              <a:rPr lang="en-US" altLang="en-US" i="1" smtClean="0"/>
              <a:t>and</a:t>
            </a:r>
            <a:r>
              <a:rPr lang="en-US" altLang="en-US" smtClean="0"/>
              <a:t> to the previous item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1633538" y="4268788"/>
            <a:ext cx="1439862" cy="1512887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3318" name="Straight Connector 6"/>
          <p:cNvCxnSpPr>
            <a:cxnSpLocks noChangeShapeType="1"/>
          </p:cNvCxnSpPr>
          <p:nvPr/>
        </p:nvCxnSpPr>
        <p:spPr bwMode="auto">
          <a:xfrm>
            <a:off x="1633538" y="4700588"/>
            <a:ext cx="1439862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1858963" y="5010150"/>
            <a:ext cx="98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data1</a:t>
            </a: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4325938" y="4268788"/>
            <a:ext cx="1439862" cy="1512887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3321" name="Straight Connector 12"/>
          <p:cNvCxnSpPr>
            <a:cxnSpLocks noChangeShapeType="1"/>
          </p:cNvCxnSpPr>
          <p:nvPr/>
        </p:nvCxnSpPr>
        <p:spPr bwMode="auto">
          <a:xfrm>
            <a:off x="4325938" y="4700588"/>
            <a:ext cx="1439862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2" name="TextBox 13"/>
          <p:cNvSpPr txBox="1">
            <a:spLocks noChangeArrowheads="1"/>
          </p:cNvSpPr>
          <p:nvPr/>
        </p:nvSpPr>
        <p:spPr bwMode="auto">
          <a:xfrm>
            <a:off x="4549775" y="501015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19A526-4D3D-4E70-9B05-4361436325F1}"/>
              </a:ext>
            </a:extLst>
          </p:cNvPr>
          <p:cNvSpPr/>
          <p:nvPr/>
        </p:nvSpPr>
        <p:spPr bwMode="auto">
          <a:xfrm>
            <a:off x="1328738" y="3429000"/>
            <a:ext cx="7129462" cy="30241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A278F-7120-4EFC-A95A-4C761A569671}"/>
              </a:ext>
            </a:extLst>
          </p:cNvPr>
          <p:cNvSpPr txBox="1"/>
          <p:nvPr/>
        </p:nvSpPr>
        <p:spPr>
          <a:xfrm>
            <a:off x="788988" y="2801938"/>
            <a:ext cx="15636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C866E-999A-48B2-8622-99718BFCC50D}"/>
              </a:ext>
            </a:extLst>
          </p:cNvPr>
          <p:cNvSpPr txBox="1"/>
          <p:nvPr/>
        </p:nvSpPr>
        <p:spPr>
          <a:xfrm>
            <a:off x="1573213" y="3798888"/>
            <a:ext cx="996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8A3BC-7D21-4109-A14A-7A528FD68945}"/>
              </a:ext>
            </a:extLst>
          </p:cNvPr>
          <p:cNvSpPr txBox="1"/>
          <p:nvPr/>
        </p:nvSpPr>
        <p:spPr>
          <a:xfrm>
            <a:off x="4325938" y="3797300"/>
            <a:ext cx="996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</a:t>
            </a:r>
          </a:p>
        </p:txBody>
      </p:sp>
      <p:sp>
        <p:nvSpPr>
          <p:cNvPr id="13327" name="Slide Number Placeholder 5"/>
          <p:cNvSpPr txBox="1">
            <a:spLocks/>
          </p:cNvSpPr>
          <p:nvPr/>
        </p:nvSpPr>
        <p:spPr bwMode="auto">
          <a:xfrm>
            <a:off x="9217025" y="62277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400" b="0"/>
              <a:t>4-</a:t>
            </a:r>
            <a:fld id="{69E13C04-96FF-4E2C-B06E-5EA36298AE32}" type="slidenum">
              <a:rPr lang="en-US" altLang="en-US" sz="1400" b="0"/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/>
          </a:p>
        </p:txBody>
      </p:sp>
      <p:sp>
        <p:nvSpPr>
          <p:cNvPr id="13328" name="Rectangle 21"/>
          <p:cNvSpPr>
            <a:spLocks noChangeArrowheads="1"/>
          </p:cNvSpPr>
          <p:nvPr/>
        </p:nvSpPr>
        <p:spPr bwMode="auto">
          <a:xfrm>
            <a:off x="6799263" y="4254500"/>
            <a:ext cx="1441450" cy="1511300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3329" name="Straight Connector 22"/>
          <p:cNvCxnSpPr>
            <a:cxnSpLocks noChangeShapeType="1"/>
          </p:cNvCxnSpPr>
          <p:nvPr/>
        </p:nvCxnSpPr>
        <p:spPr bwMode="auto">
          <a:xfrm>
            <a:off x="6799263" y="4686300"/>
            <a:ext cx="144145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0" name="TextBox 23"/>
          <p:cNvSpPr txBox="1">
            <a:spLocks noChangeArrowheads="1"/>
          </p:cNvSpPr>
          <p:nvPr/>
        </p:nvSpPr>
        <p:spPr bwMode="auto">
          <a:xfrm>
            <a:off x="7024688" y="4995863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data2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B11E48-4C5C-4E3E-BC66-9F57ED5CB35D}"/>
              </a:ext>
            </a:extLst>
          </p:cNvPr>
          <p:cNvSpPr txBox="1"/>
          <p:nvPr/>
        </p:nvSpPr>
        <p:spPr>
          <a:xfrm>
            <a:off x="6799263" y="3783013"/>
            <a:ext cx="9985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Addr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3</a:t>
            </a:r>
          </a:p>
        </p:txBody>
      </p:sp>
      <p:grpSp>
        <p:nvGrpSpPr>
          <p:cNvPr id="13332" name="Group 14339"/>
          <p:cNvGrpSpPr>
            <a:grpSpLocks/>
          </p:cNvGrpSpPr>
          <p:nvPr/>
        </p:nvGrpSpPr>
        <p:grpSpPr bwMode="auto">
          <a:xfrm>
            <a:off x="7620000" y="4529138"/>
            <a:ext cx="1368425" cy="466725"/>
            <a:chOff x="7524328" y="4781809"/>
            <a:chExt cx="1368152" cy="466901"/>
          </a:xfrm>
        </p:grpSpPr>
        <p:cxnSp>
          <p:nvCxnSpPr>
            <p:cNvPr id="13341" name="Straight Connector 18"/>
            <p:cNvCxnSpPr>
              <a:cxnSpLocks noChangeShapeType="1"/>
            </p:cNvCxnSpPr>
            <p:nvPr/>
          </p:nvCxnSpPr>
          <p:spPr bwMode="auto">
            <a:xfrm>
              <a:off x="7524328" y="4781809"/>
              <a:ext cx="1152128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2" name="Straight Connector 26"/>
            <p:cNvCxnSpPr>
              <a:cxnSpLocks noChangeShapeType="1"/>
            </p:cNvCxnSpPr>
            <p:nvPr/>
          </p:nvCxnSpPr>
          <p:spPr bwMode="auto">
            <a:xfrm>
              <a:off x="8676456" y="4781809"/>
              <a:ext cx="0" cy="466901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3" name="Straight Connector 28"/>
            <p:cNvCxnSpPr>
              <a:cxnSpLocks noChangeShapeType="1"/>
            </p:cNvCxnSpPr>
            <p:nvPr/>
          </p:nvCxnSpPr>
          <p:spPr bwMode="auto">
            <a:xfrm>
              <a:off x="8458200" y="5248710"/>
              <a:ext cx="43428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3333" name="Straight Arrow Connector 4"/>
          <p:cNvCxnSpPr>
            <a:cxnSpLocks noChangeShapeType="1"/>
          </p:cNvCxnSpPr>
          <p:nvPr/>
        </p:nvCxnSpPr>
        <p:spPr bwMode="auto">
          <a:xfrm>
            <a:off x="2570163" y="4400550"/>
            <a:ext cx="17557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Straight Arrow Connector 27"/>
          <p:cNvCxnSpPr>
            <a:cxnSpLocks noChangeShapeType="1"/>
          </p:cNvCxnSpPr>
          <p:nvPr/>
        </p:nvCxnSpPr>
        <p:spPr bwMode="auto">
          <a:xfrm>
            <a:off x="5427663" y="4400550"/>
            <a:ext cx="175418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Straight Arrow Connector 29"/>
          <p:cNvCxnSpPr>
            <a:cxnSpLocks noChangeShapeType="1"/>
          </p:cNvCxnSpPr>
          <p:nvPr/>
        </p:nvCxnSpPr>
        <p:spPr bwMode="auto">
          <a:xfrm flipH="1">
            <a:off x="5765800" y="4529138"/>
            <a:ext cx="141605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Straight Arrow Connector 14336"/>
          <p:cNvCxnSpPr>
            <a:cxnSpLocks noChangeShapeType="1"/>
          </p:cNvCxnSpPr>
          <p:nvPr/>
        </p:nvCxnSpPr>
        <p:spPr bwMode="auto">
          <a:xfrm flipH="1">
            <a:off x="3073400" y="4529138"/>
            <a:ext cx="14763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37" name="Group 36"/>
          <p:cNvGrpSpPr>
            <a:grpSpLocks/>
          </p:cNvGrpSpPr>
          <p:nvPr/>
        </p:nvGrpSpPr>
        <p:grpSpPr bwMode="auto">
          <a:xfrm flipH="1">
            <a:off x="563563" y="4491038"/>
            <a:ext cx="1368425" cy="466725"/>
            <a:chOff x="7524328" y="4781809"/>
            <a:chExt cx="1368152" cy="466901"/>
          </a:xfrm>
        </p:grpSpPr>
        <p:cxnSp>
          <p:nvCxnSpPr>
            <p:cNvPr id="13338" name="Straight Connector 37"/>
            <p:cNvCxnSpPr>
              <a:cxnSpLocks noChangeShapeType="1"/>
            </p:cNvCxnSpPr>
            <p:nvPr/>
          </p:nvCxnSpPr>
          <p:spPr bwMode="auto">
            <a:xfrm>
              <a:off x="7524328" y="4781809"/>
              <a:ext cx="1152128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9" name="Straight Connector 38"/>
            <p:cNvCxnSpPr>
              <a:cxnSpLocks noChangeShapeType="1"/>
            </p:cNvCxnSpPr>
            <p:nvPr/>
          </p:nvCxnSpPr>
          <p:spPr bwMode="auto">
            <a:xfrm>
              <a:off x="8676456" y="4781809"/>
              <a:ext cx="0" cy="466901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0" name="Straight Connector 39"/>
            <p:cNvCxnSpPr>
              <a:cxnSpLocks noChangeShapeType="1"/>
            </p:cNvCxnSpPr>
            <p:nvPr/>
          </p:nvCxnSpPr>
          <p:spPr bwMode="auto">
            <a:xfrm>
              <a:off x="8458200" y="5248710"/>
              <a:ext cx="43428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7E15D982-BA3A-4A3A-B5F0-61F211B0BE7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Conceptual Diagram of a Singly-Linked List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524000" y="3886200"/>
            <a:ext cx="9144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7315200" y="3886200"/>
            <a:ext cx="914400" cy="76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867400" y="3886200"/>
            <a:ext cx="914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3886200"/>
            <a:ext cx="914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971800" y="38862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4384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8862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53340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67818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85800" y="1981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990600" y="2667000"/>
            <a:ext cx="533400" cy="1600200"/>
          </a:xfrm>
          <a:custGeom>
            <a:avLst/>
            <a:gdLst>
              <a:gd name="T0" fmla="*/ 2147483646 w 392"/>
              <a:gd name="T1" fmla="*/ 0 h 528"/>
              <a:gd name="T2" fmla="*/ 2147483646 w 392"/>
              <a:gd name="T3" fmla="*/ 2147483646 h 528"/>
              <a:gd name="T4" fmla="*/ 2147483646 w 392"/>
              <a:gd name="T5" fmla="*/ 2147483646 h 528"/>
              <a:gd name="T6" fmla="*/ 0 60000 65536"/>
              <a:gd name="T7" fmla="*/ 0 60000 65536"/>
              <a:gd name="T8" fmla="*/ 0 60000 65536"/>
              <a:gd name="T9" fmla="*/ 0 w 392"/>
              <a:gd name="T10" fmla="*/ 0 h 528"/>
              <a:gd name="T11" fmla="*/ 392 w 392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528">
                <a:moveTo>
                  <a:pt x="56" y="0"/>
                </a:moveTo>
                <a:cubicBezTo>
                  <a:pt x="28" y="124"/>
                  <a:pt x="0" y="248"/>
                  <a:pt x="56" y="336"/>
                </a:cubicBezTo>
                <a:cubicBezTo>
                  <a:pt x="112" y="424"/>
                  <a:pt x="252" y="476"/>
                  <a:pt x="392" y="52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55650" y="2492375"/>
            <a:ext cx="5334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15376" name="Straight Connector 21"/>
          <p:cNvCxnSpPr>
            <a:cxnSpLocks noChangeShapeType="1"/>
          </p:cNvCxnSpPr>
          <p:nvPr/>
        </p:nvCxnSpPr>
        <p:spPr bwMode="auto">
          <a:xfrm>
            <a:off x="8243888" y="4437063"/>
            <a:ext cx="2159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Connector 23"/>
          <p:cNvCxnSpPr>
            <a:cxnSpLocks noChangeShapeType="1"/>
          </p:cNvCxnSpPr>
          <p:nvPr/>
        </p:nvCxnSpPr>
        <p:spPr bwMode="auto">
          <a:xfrm>
            <a:off x="8459788" y="4437063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Connector 25"/>
          <p:cNvCxnSpPr>
            <a:cxnSpLocks noChangeShapeType="1"/>
          </p:cNvCxnSpPr>
          <p:nvPr/>
        </p:nvCxnSpPr>
        <p:spPr bwMode="auto">
          <a:xfrm>
            <a:off x="8316913" y="4652963"/>
            <a:ext cx="287337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4-</a:t>
            </a:r>
            <a:fld id="{D7CEE2FD-811C-45A8-83AF-4DF707BF745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 of Linked Lists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items do </a:t>
            </a:r>
            <a:r>
              <a:rPr lang="en-US" altLang="en-US" b="1" i="1" smtClean="0">
                <a:solidFill>
                  <a:schemeClr val="accent2"/>
                </a:solidFill>
              </a:rPr>
              <a:t>not</a:t>
            </a:r>
            <a:r>
              <a:rPr lang="en-US" altLang="en-US" b="1" smtClean="0"/>
              <a:t> </a:t>
            </a:r>
            <a:r>
              <a:rPr lang="en-US" altLang="en-US" smtClean="0"/>
              <a:t>have to be stored in consecutive memory locations, so we can insert and delete items without shifting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Settings\doug.GAUL\Application Data\Microsoft\Templates\noteTemplate05.pot</Template>
  <TotalTime>5245</TotalTime>
  <Words>1739</Words>
  <Application>Microsoft Office PowerPoint</Application>
  <PresentationFormat>On-screen Show (4:3)</PresentationFormat>
  <Paragraphs>388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Times</vt:lpstr>
      <vt:lpstr>Times New Roman</vt:lpstr>
      <vt:lpstr>noteTemplate05</vt:lpstr>
      <vt:lpstr>PowerPoint Presentation</vt:lpstr>
      <vt:lpstr>Objectives</vt:lpstr>
      <vt:lpstr>Array Limitations</vt:lpstr>
      <vt:lpstr>Linked Data Structures</vt:lpstr>
      <vt:lpstr>Linked Data Structures</vt:lpstr>
      <vt:lpstr>Linear Linked Data Structures</vt:lpstr>
      <vt:lpstr>Linked Data Structures</vt:lpstr>
      <vt:lpstr>Conceptual Diagram of a Singly-Linked List</vt:lpstr>
      <vt:lpstr>Advantages of Linked Lists</vt:lpstr>
      <vt:lpstr>Advantages of Linked Lists</vt:lpstr>
      <vt:lpstr>Advantages of Linked Lists</vt:lpstr>
      <vt:lpstr>Advantages of Linked Lists</vt:lpstr>
      <vt:lpstr>Nodes</vt:lpstr>
      <vt:lpstr>PowerPoint Presentation</vt:lpstr>
      <vt:lpstr>PowerPoint Presentation</vt:lpstr>
      <vt:lpstr>Example: Create a LinearNode Object</vt:lpstr>
      <vt:lpstr>Linked List of Node Objects</vt:lpstr>
      <vt:lpstr>PowerPoint Presentation</vt:lpstr>
      <vt:lpstr>Linked List</vt:lpstr>
      <vt:lpstr>Discussion</vt:lpstr>
      <vt:lpstr>Linked List Operations</vt:lpstr>
      <vt:lpstr>Inserting a Node at the Front</vt:lpstr>
      <vt:lpstr>PowerPoint Presentation</vt:lpstr>
      <vt:lpstr>Inserting a Node in the Middle</vt:lpstr>
      <vt:lpstr>PowerPoint Presentation</vt:lpstr>
      <vt:lpstr>Inserting a Node at the End</vt:lpstr>
      <vt:lpstr>Inserting a Node at the End</vt:lpstr>
      <vt:lpstr>Inserting a Node at the End</vt:lpstr>
      <vt:lpstr>PowerPoint Presentation</vt:lpstr>
      <vt:lpstr>PowerPoint Presentation</vt:lpstr>
      <vt:lpstr>Linked List Operations</vt:lpstr>
      <vt:lpstr>Deleting the First Node</vt:lpstr>
      <vt:lpstr>Deleting an Interior Node</vt:lpstr>
      <vt:lpstr>PowerPoint Presentation</vt:lpstr>
      <vt:lpstr>Deleting the Last Node</vt:lpstr>
      <vt:lpstr>Deleting the Last Node</vt:lpstr>
      <vt:lpstr>PowerPoint Presentation</vt:lpstr>
      <vt:lpstr>PowerPoint Presentation</vt:lpstr>
      <vt:lpstr>Doubly Linked List</vt:lpstr>
      <vt:lpstr>Doubly Linked List</vt:lpstr>
      <vt:lpstr>PowerPoint Presentation</vt:lpstr>
      <vt:lpstr>PowerPoint Presentation</vt:lpstr>
      <vt:lpstr>PowerPoint Presentation</vt:lpstr>
    </vt:vector>
  </TitlesOfParts>
  <Company>University of Western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doug vancise</dc:creator>
  <cp:lastModifiedBy>Bryan Sarlo</cp:lastModifiedBy>
  <cp:revision>141</cp:revision>
  <dcterms:created xsi:type="dcterms:W3CDTF">2007-06-08T19:42:06Z</dcterms:created>
  <dcterms:modified xsi:type="dcterms:W3CDTF">2020-05-21T16:15:58Z</dcterms:modified>
</cp:coreProperties>
</file>