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b1c87431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b1c87431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05f7d80b9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05f7d80b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05f7d80b9_5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05f7d80b9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05f7d80b9_3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05f7d80b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Automata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05f7d80b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05f7d80b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Automata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b1c87431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b1c87431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f841c01f2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bf841c01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 yang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05f7d80b9_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05f7d80b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Chun yang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05f7d80b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05f7d80b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05f7d80b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05f7d80b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f79941667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f7994166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Conor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b1c87431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b1c87431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f79941667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f7994166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05f7d80b9_8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05f7d80b9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05f7d80b9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05f7d80b9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05f7d80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05f7d80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ae20566a2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ae20566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Sihui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Sihui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f841c01f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f841c0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Sihui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mt="20000"/>
          </a:blip>
          <a:stretch>
            <a:fillRect/>
          </a:stretch>
        </p:blipFill>
        <p:spPr>
          <a:xfrm>
            <a:off x="0" y="0"/>
            <a:ext cx="9144003" cy="5143501"/>
          </a:xfrm>
          <a:prstGeom prst="rect">
            <a:avLst/>
          </a:prstGeom>
          <a:noFill/>
          <a:ln>
            <a:noFill/>
          </a:ln>
        </p:spPr>
      </p:pic>
      <p:sp>
        <p:nvSpPr>
          <p:cNvPr id="86" name="Google Shape;86;p13"/>
          <p:cNvSpPr txBox="1"/>
          <p:nvPr>
            <p:ph type="ctrTitle"/>
          </p:nvPr>
        </p:nvSpPr>
        <p:spPr>
          <a:xfrm>
            <a:off x="598100" y="19101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Check Inn </a:t>
            </a:r>
            <a:endParaRPr sz="6000"/>
          </a:p>
          <a:p>
            <a:pPr indent="0" lvl="0" marL="0" rtl="0" algn="l">
              <a:spcBef>
                <a:spcPts val="0"/>
              </a:spcBef>
              <a:spcAft>
                <a:spcPts val="0"/>
              </a:spcAft>
              <a:buNone/>
            </a:pPr>
            <a:r>
              <a:rPr lang="en" sz="3500"/>
              <a:t>Hotel Management System </a:t>
            </a:r>
            <a:endParaRPr sz="3500"/>
          </a:p>
        </p:txBody>
      </p:sp>
      <p:sp>
        <p:nvSpPr>
          <p:cNvPr id="87" name="Google Shape;87;p13"/>
          <p:cNvSpPr txBox="1"/>
          <p:nvPr/>
        </p:nvSpPr>
        <p:spPr>
          <a:xfrm>
            <a:off x="598100" y="3238325"/>
            <a:ext cx="1366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Group 2:</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Chun Yang</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Sihui He</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Yuhan Zhang</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Yulun Feng</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Yifei </a:t>
            </a:r>
            <a:r>
              <a:rPr lang="en" sz="1200">
                <a:solidFill>
                  <a:schemeClr val="lt1"/>
                </a:solidFill>
                <a:latin typeface="Roboto"/>
                <a:ea typeface="Roboto"/>
                <a:cs typeface="Roboto"/>
                <a:sym typeface="Roboto"/>
              </a:rPr>
              <a:t>Zhang</a:t>
            </a:r>
            <a:endParaRPr sz="12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311700" y="270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Metrics </a:t>
            </a:r>
            <a:endParaRPr/>
          </a:p>
        </p:txBody>
      </p:sp>
      <p:sp>
        <p:nvSpPr>
          <p:cNvPr id="201" name="Google Shape;201;p22"/>
          <p:cNvSpPr txBox="1"/>
          <p:nvPr/>
        </p:nvSpPr>
        <p:spPr>
          <a:xfrm>
            <a:off x="75550" y="878075"/>
            <a:ext cx="2922300" cy="4625400"/>
          </a:xfrm>
          <a:prstGeom prst="rect">
            <a:avLst/>
          </a:prstGeom>
          <a:noFill/>
          <a:ln>
            <a:noFill/>
          </a:ln>
        </p:spPr>
        <p:txBody>
          <a:bodyPr anchorCtr="0" anchor="t" bIns="91425" lIns="91425" spcFirstLastPara="1" rIns="91425" wrap="square" tIns="91425">
            <a:spAutoFit/>
          </a:bodyPr>
          <a:lstStyle/>
          <a:p>
            <a:pPr indent="-457200" lvl="0" marL="457200" rtl="0" algn="l">
              <a:lnSpc>
                <a:spcPct val="100000"/>
              </a:lnSpc>
              <a:spcBef>
                <a:spcPts val="1300"/>
              </a:spcBef>
              <a:spcAft>
                <a:spcPts val="0"/>
              </a:spcAft>
              <a:buNone/>
            </a:pPr>
            <a:r>
              <a:rPr b="1" lang="en" sz="1100">
                <a:solidFill>
                  <a:schemeClr val="dk1"/>
                </a:solidFill>
                <a:highlight>
                  <a:srgbClr val="FFFFFF"/>
                </a:highlight>
              </a:rPr>
              <a:t>Enhanced Guest Experience Metrics</a:t>
            </a:r>
            <a:endParaRPr b="1" sz="1100">
              <a:solidFill>
                <a:schemeClr val="dk1"/>
              </a:solidFill>
              <a:highlight>
                <a:srgbClr val="FFFFFF"/>
              </a:highlight>
            </a:endParaRPr>
          </a:p>
          <a:p>
            <a:pPr indent="-298450" lvl="0" marL="457200" rtl="0" algn="l">
              <a:lnSpc>
                <a:spcPct val="100000"/>
              </a:lnSpc>
              <a:spcBef>
                <a:spcPts val="1300"/>
              </a:spcBef>
              <a:spcAft>
                <a:spcPts val="0"/>
              </a:spcAft>
              <a:buClr>
                <a:schemeClr val="dk1"/>
              </a:buClr>
              <a:buSzPts val="1100"/>
              <a:buChar char="●"/>
            </a:pPr>
            <a:r>
              <a:rPr lang="en" sz="1100">
                <a:solidFill>
                  <a:schemeClr val="dk1"/>
                </a:solidFill>
                <a:highlight>
                  <a:srgbClr val="FFFFFF"/>
                </a:highlight>
              </a:rPr>
              <a:t>Customer Satisfaction Improvement</a:t>
            </a:r>
            <a:endParaRPr sz="1100">
              <a:solidFill>
                <a:schemeClr val="dk1"/>
              </a:solidFill>
              <a:highlight>
                <a:srgbClr val="FFFFFF"/>
              </a:highlight>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highlight>
                  <a:srgbClr val="FFFFFF"/>
                </a:highlight>
              </a:rPr>
              <a:t>Mobile App Adoption rate</a:t>
            </a:r>
            <a:endParaRPr sz="1100">
              <a:solidFill>
                <a:schemeClr val="dk1"/>
              </a:solidFill>
              <a:highlight>
                <a:srgbClr val="FFFFFF"/>
              </a:highlight>
            </a:endParaRPr>
          </a:p>
          <a:p>
            <a:pPr indent="-457200" lvl="0" marL="457200" rtl="0" algn="l">
              <a:lnSpc>
                <a:spcPct val="100000"/>
              </a:lnSpc>
              <a:spcBef>
                <a:spcPts val="1300"/>
              </a:spcBef>
              <a:spcAft>
                <a:spcPts val="0"/>
              </a:spcAft>
              <a:buNone/>
            </a:pPr>
            <a:r>
              <a:rPr b="1" lang="en" sz="1100">
                <a:solidFill>
                  <a:schemeClr val="dk1"/>
                </a:solidFill>
                <a:highlight>
                  <a:srgbClr val="FFFFFF"/>
                </a:highlight>
              </a:rPr>
              <a:t>Data and Security Metrics</a:t>
            </a:r>
            <a:endParaRPr b="1" sz="1100">
              <a:solidFill>
                <a:schemeClr val="dk1"/>
              </a:solidFill>
              <a:highlight>
                <a:srgbClr val="FFFFFF"/>
              </a:highlight>
            </a:endParaRPr>
          </a:p>
          <a:p>
            <a:pPr indent="-292100" lvl="0" marL="457200" rtl="0" algn="l">
              <a:lnSpc>
                <a:spcPct val="100000"/>
              </a:lnSpc>
              <a:spcBef>
                <a:spcPts val="1300"/>
              </a:spcBef>
              <a:spcAft>
                <a:spcPts val="0"/>
              </a:spcAft>
              <a:buClr>
                <a:schemeClr val="dk1"/>
              </a:buClr>
              <a:buSzPts val="1000"/>
              <a:buChar char="●"/>
            </a:pPr>
            <a:r>
              <a:rPr lang="en" sz="1000">
                <a:solidFill>
                  <a:schemeClr val="dk1"/>
                </a:solidFill>
                <a:highlight>
                  <a:srgbClr val="FFFFFF"/>
                </a:highlight>
              </a:rPr>
              <a:t>Data Integration Completeness: Successfully integrate 100% of existing data sources (reservation systems, customer feedback, operational systems) into the platform within six months, ensuring a single source of truth.</a:t>
            </a:r>
            <a:endParaRPr sz="1000">
              <a:solidFill>
                <a:schemeClr val="dk1"/>
              </a:solidFill>
              <a:highlight>
                <a:srgbClr val="FFFFFF"/>
              </a:highlight>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highlight>
                  <a:srgbClr val="FFFFFF"/>
                </a:highlight>
              </a:rPr>
              <a:t>Privacy and Security Standards Compliance: Maintain 100% compliance with international data protection regulations (e.g., GDPR, PIPEDA) from the outset, with no data breaches or security incidents.</a:t>
            </a:r>
            <a:endParaRPr sz="1000">
              <a:solidFill>
                <a:schemeClr val="dk1"/>
              </a:solidFill>
              <a:highlight>
                <a:srgbClr val="FFFFFF"/>
              </a:highlight>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highlight>
                  <a:srgbClr val="FFFFFF"/>
                </a:highlight>
              </a:rPr>
              <a:t>Data-Driven Decision Making: Utilize the platform’s analytics to drive at least a 25% improvement in personalized guest experiences and operational decisions within the first year.</a:t>
            </a:r>
            <a:endParaRPr sz="1000">
              <a:solidFill>
                <a:schemeClr val="dk1"/>
              </a:solidFill>
              <a:highlight>
                <a:srgbClr val="FFFFFF"/>
              </a:highlight>
            </a:endParaRPr>
          </a:p>
          <a:p>
            <a:pPr indent="-228600" lvl="0" marL="228600" rtl="0" algn="l">
              <a:lnSpc>
                <a:spcPct val="100000"/>
              </a:lnSpc>
              <a:spcBef>
                <a:spcPts val="600"/>
              </a:spcBef>
              <a:spcAft>
                <a:spcPts val="0"/>
              </a:spcAft>
              <a:buNone/>
            </a:pPr>
            <a:r>
              <a:t/>
            </a:r>
            <a:endParaRPr sz="1100">
              <a:solidFill>
                <a:schemeClr val="dk1"/>
              </a:solidFill>
              <a:highlight>
                <a:srgbClr val="FFFFFF"/>
              </a:highlight>
            </a:endParaRPr>
          </a:p>
          <a:p>
            <a:pPr indent="0" lvl="0" marL="0" rtl="0" algn="l">
              <a:lnSpc>
                <a:spcPct val="100000"/>
              </a:lnSpc>
              <a:spcBef>
                <a:spcPts val="600"/>
              </a:spcBef>
              <a:spcAft>
                <a:spcPts val="0"/>
              </a:spcAft>
              <a:buNone/>
            </a:pPr>
            <a:r>
              <a:t/>
            </a:r>
            <a:endParaRPr sz="1100">
              <a:solidFill>
                <a:schemeClr val="dk1"/>
              </a:solidFill>
            </a:endParaRPr>
          </a:p>
        </p:txBody>
      </p:sp>
      <p:sp>
        <p:nvSpPr>
          <p:cNvPr id="202" name="Google Shape;202;p22"/>
          <p:cNvSpPr txBox="1"/>
          <p:nvPr/>
        </p:nvSpPr>
        <p:spPr>
          <a:xfrm>
            <a:off x="3082713" y="878075"/>
            <a:ext cx="3062400" cy="3948000"/>
          </a:xfrm>
          <a:prstGeom prst="rect">
            <a:avLst/>
          </a:prstGeom>
          <a:noFill/>
          <a:ln>
            <a:noFill/>
          </a:ln>
        </p:spPr>
        <p:txBody>
          <a:bodyPr anchorCtr="0" anchor="t" bIns="91425" lIns="91425" spcFirstLastPara="1" rIns="91425" wrap="square" tIns="91425">
            <a:spAutoFit/>
          </a:bodyPr>
          <a:lstStyle/>
          <a:p>
            <a:pPr indent="-457200" lvl="0" marL="457200" rtl="0" algn="l">
              <a:lnSpc>
                <a:spcPct val="100000"/>
              </a:lnSpc>
              <a:spcBef>
                <a:spcPts val="1300"/>
              </a:spcBef>
              <a:spcAft>
                <a:spcPts val="0"/>
              </a:spcAft>
              <a:buNone/>
            </a:pPr>
            <a:r>
              <a:rPr b="1" lang="en" sz="1000">
                <a:solidFill>
                  <a:schemeClr val="dk1"/>
                </a:solidFill>
              </a:rPr>
              <a:t>Operational Efficiency and Staff Productivity Metrics</a:t>
            </a:r>
            <a:endParaRPr b="1" sz="1000">
              <a:solidFill>
                <a:schemeClr val="dk1"/>
              </a:solidFill>
            </a:endParaRPr>
          </a:p>
          <a:p>
            <a:pPr indent="-292100" lvl="0" marL="457200" rtl="0" algn="l">
              <a:lnSpc>
                <a:spcPct val="100000"/>
              </a:lnSpc>
              <a:spcBef>
                <a:spcPts val="1300"/>
              </a:spcBef>
              <a:spcAft>
                <a:spcPts val="0"/>
              </a:spcAft>
              <a:buClr>
                <a:schemeClr val="dk1"/>
              </a:buClr>
              <a:buSzPts val="1000"/>
              <a:buChar char="●"/>
            </a:pPr>
            <a:r>
              <a:rPr lang="en" sz="1000">
                <a:solidFill>
                  <a:schemeClr val="dk1"/>
                </a:solidFill>
              </a:rPr>
              <a:t>Digital Check-in/out Penetration rate</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Housekeeping Optimization</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Implement a real-time room status tracking system, aiming to reduce the average room turnaround time by 30% while maintaining quality.</a:t>
            </a:r>
            <a:endParaRPr b="1" sz="1000">
              <a:solidFill>
                <a:schemeClr val="dk1"/>
              </a:solidFill>
            </a:endParaRPr>
          </a:p>
          <a:p>
            <a:pPr indent="-457200" lvl="0" marL="457200" rtl="0" algn="l">
              <a:spcBef>
                <a:spcPts val="1300"/>
              </a:spcBef>
              <a:spcAft>
                <a:spcPts val="0"/>
              </a:spcAft>
              <a:buNone/>
            </a:pPr>
            <a:r>
              <a:rPr b="1" lang="en" sz="1100">
                <a:solidFill>
                  <a:schemeClr val="dk1"/>
                </a:solidFill>
              </a:rPr>
              <a:t>Sustainability and Environmental Impact Metrics</a:t>
            </a:r>
            <a:endParaRPr b="1" sz="1000">
              <a:solidFill>
                <a:schemeClr val="dk1"/>
              </a:solidFill>
            </a:endParaRPr>
          </a:p>
          <a:p>
            <a:pPr indent="-292100" lvl="0" marL="457200" marR="0" rtl="0" algn="l">
              <a:lnSpc>
                <a:spcPct val="100000"/>
              </a:lnSpc>
              <a:spcBef>
                <a:spcPts val="1300"/>
              </a:spcBef>
              <a:spcAft>
                <a:spcPts val="0"/>
              </a:spcAft>
              <a:buClr>
                <a:schemeClr val="dk1"/>
              </a:buClr>
              <a:buSzPts val="1000"/>
              <a:buChar char="●"/>
            </a:pPr>
            <a:r>
              <a:rPr lang="en" sz="1000">
                <a:solidFill>
                  <a:schemeClr val="dk1"/>
                </a:solidFill>
              </a:rPr>
              <a:t>Digital Transition Impact: Achieve a 50% reduction in paper use by transitioning to digital processes for check-in/out, billing, and room service orders within the first year.</a:t>
            </a:r>
            <a:endParaRPr sz="1000">
              <a:solidFill>
                <a:schemeClr val="dk1"/>
              </a:solidFill>
            </a:endParaRPr>
          </a:p>
          <a:p>
            <a:pPr indent="-292100" lvl="0" marL="457200" marR="0" rtl="0" algn="l">
              <a:lnSpc>
                <a:spcPct val="100000"/>
              </a:lnSpc>
              <a:spcBef>
                <a:spcPts val="0"/>
              </a:spcBef>
              <a:spcAft>
                <a:spcPts val="0"/>
              </a:spcAft>
              <a:buClr>
                <a:schemeClr val="dk1"/>
              </a:buClr>
              <a:buSzPts val="1000"/>
              <a:buChar char="●"/>
            </a:pPr>
            <a:r>
              <a:rPr lang="en" sz="1000">
                <a:solidFill>
                  <a:schemeClr val="dk1"/>
                </a:solidFill>
              </a:rPr>
              <a:t>Energy and Resource Management: Implement energy and resource management features that result in at least a 10% reduction in energy and water usage within the first two years of platform operation.</a:t>
            </a:r>
            <a:endParaRPr sz="1000">
              <a:solidFill>
                <a:schemeClr val="dk1"/>
              </a:solidFill>
            </a:endParaRPr>
          </a:p>
        </p:txBody>
      </p:sp>
      <p:sp>
        <p:nvSpPr>
          <p:cNvPr id="203" name="Google Shape;203;p22"/>
          <p:cNvSpPr txBox="1"/>
          <p:nvPr/>
        </p:nvSpPr>
        <p:spPr>
          <a:xfrm>
            <a:off x="6230000" y="878075"/>
            <a:ext cx="2540400" cy="3417000"/>
          </a:xfrm>
          <a:prstGeom prst="rect">
            <a:avLst/>
          </a:prstGeom>
          <a:noFill/>
          <a:ln>
            <a:noFill/>
          </a:ln>
        </p:spPr>
        <p:txBody>
          <a:bodyPr anchorCtr="0" anchor="t" bIns="91425" lIns="91425" spcFirstLastPara="1" rIns="91425" wrap="square" tIns="91425">
            <a:spAutoFit/>
          </a:bodyPr>
          <a:lstStyle/>
          <a:p>
            <a:pPr indent="-228600" lvl="0" marL="228600" rtl="0" algn="l">
              <a:lnSpc>
                <a:spcPct val="100000"/>
              </a:lnSpc>
              <a:spcBef>
                <a:spcPts val="0"/>
              </a:spcBef>
              <a:spcAft>
                <a:spcPts val="0"/>
              </a:spcAft>
              <a:buNone/>
            </a:pPr>
            <a:r>
              <a:rPr b="1" lang="en" sz="1000">
                <a:solidFill>
                  <a:schemeClr val="dk1"/>
                </a:solidFill>
                <a:highlight>
                  <a:srgbClr val="FFFFFF"/>
                </a:highlight>
              </a:rPr>
              <a:t>Financial Performance Metrics</a:t>
            </a:r>
            <a:endParaRPr b="1" sz="1000">
              <a:solidFill>
                <a:schemeClr val="dk1"/>
              </a:solidFill>
              <a:highlight>
                <a:srgbClr val="FFFFFF"/>
              </a:highlight>
            </a:endParaRPr>
          </a:p>
          <a:p>
            <a:pPr indent="-292100" lvl="0" marL="457200" marR="0" rtl="0" algn="l">
              <a:lnSpc>
                <a:spcPct val="100000"/>
              </a:lnSpc>
              <a:spcBef>
                <a:spcPts val="0"/>
              </a:spcBef>
              <a:spcAft>
                <a:spcPts val="0"/>
              </a:spcAft>
              <a:buClr>
                <a:schemeClr val="dk1"/>
              </a:buClr>
              <a:buSzPts val="1000"/>
              <a:buChar char="●"/>
            </a:pPr>
            <a:r>
              <a:rPr lang="en" sz="1000">
                <a:solidFill>
                  <a:schemeClr val="dk1"/>
                </a:solidFill>
                <a:highlight>
                  <a:srgbClr val="FFFFFF"/>
                </a:highlight>
              </a:rPr>
              <a:t>Direct Booking Rate Growth: Increase direct bookings through the hotel’s digital platform by 30%, reducing commission expenses paid to third-party booking sites by 20%.</a:t>
            </a:r>
            <a:endParaRPr sz="1000">
              <a:solidFill>
                <a:schemeClr val="dk1"/>
              </a:solidFill>
              <a:highlight>
                <a:srgbClr val="FFFFFF"/>
              </a:highlight>
            </a:endParaRPr>
          </a:p>
          <a:p>
            <a:pPr indent="0" lvl="0" marL="457200" marR="0" rtl="0" algn="l">
              <a:lnSpc>
                <a:spcPct val="100000"/>
              </a:lnSpc>
              <a:spcBef>
                <a:spcPts val="0"/>
              </a:spcBef>
              <a:spcAft>
                <a:spcPts val="0"/>
              </a:spcAft>
              <a:buNone/>
            </a:pPr>
            <a:r>
              <a:t/>
            </a:r>
            <a:endParaRPr sz="1000">
              <a:solidFill>
                <a:schemeClr val="dk1"/>
              </a:solidFill>
              <a:highlight>
                <a:srgbClr val="FFFFFF"/>
              </a:highlight>
            </a:endParaRPr>
          </a:p>
          <a:p>
            <a:pPr indent="-292100" lvl="0" marL="457200" marR="0" rtl="0" algn="l">
              <a:lnSpc>
                <a:spcPct val="100000"/>
              </a:lnSpc>
              <a:spcBef>
                <a:spcPts val="0"/>
              </a:spcBef>
              <a:spcAft>
                <a:spcPts val="0"/>
              </a:spcAft>
              <a:buClr>
                <a:schemeClr val="dk1"/>
              </a:buClr>
              <a:buSzPts val="1000"/>
              <a:buChar char="●"/>
            </a:pPr>
            <a:r>
              <a:rPr lang="en" sz="1000">
                <a:solidFill>
                  <a:schemeClr val="dk1"/>
                </a:solidFill>
                <a:highlight>
                  <a:srgbClr val="FFFFFF"/>
                </a:highlight>
              </a:rPr>
              <a:t>Operational Cost Efficiency: Achieve a 20% reduction in operational costs associated with manual processes (e.g., paperwork, manual billing) within the first year.</a:t>
            </a:r>
            <a:endParaRPr sz="1000">
              <a:solidFill>
                <a:schemeClr val="dk1"/>
              </a:solidFill>
              <a:highlight>
                <a:srgbClr val="FFFFFF"/>
              </a:highlight>
            </a:endParaRPr>
          </a:p>
          <a:p>
            <a:pPr indent="0" lvl="0" marL="457200" marR="0" rtl="0" algn="l">
              <a:lnSpc>
                <a:spcPct val="100000"/>
              </a:lnSpc>
              <a:spcBef>
                <a:spcPts val="0"/>
              </a:spcBef>
              <a:spcAft>
                <a:spcPts val="0"/>
              </a:spcAft>
              <a:buNone/>
            </a:pPr>
            <a:r>
              <a:t/>
            </a:r>
            <a:endParaRPr sz="1000">
              <a:solidFill>
                <a:schemeClr val="dk1"/>
              </a:solidFill>
              <a:highlight>
                <a:srgbClr val="FFFFFF"/>
              </a:highlight>
            </a:endParaRPr>
          </a:p>
          <a:p>
            <a:pPr indent="-292100" lvl="0" marL="457200" marR="0" rtl="0" algn="l">
              <a:lnSpc>
                <a:spcPct val="100000"/>
              </a:lnSpc>
              <a:spcBef>
                <a:spcPts val="0"/>
              </a:spcBef>
              <a:spcAft>
                <a:spcPts val="0"/>
              </a:spcAft>
              <a:buClr>
                <a:schemeClr val="dk1"/>
              </a:buClr>
              <a:buSzPts val="1000"/>
              <a:buChar char="●"/>
            </a:pPr>
            <a:r>
              <a:rPr lang="en" sz="1000">
                <a:solidFill>
                  <a:schemeClr val="dk1"/>
                </a:solidFill>
                <a:highlight>
                  <a:srgbClr val="FFFFFF"/>
                </a:highlight>
              </a:rPr>
              <a:t>Revenue Enhancement: Generate a 15% increase in revenue per available room (RevPAR) through improved occupancy rates and upselling opportunities within the first year.</a:t>
            </a:r>
            <a:endParaRPr sz="10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 Requirements - Functional  </a:t>
            </a:r>
            <a:endParaRPr/>
          </a:p>
          <a:p>
            <a:pPr indent="0" lvl="0" marL="0" rtl="0" algn="l">
              <a:spcBef>
                <a:spcPts val="0"/>
              </a:spcBef>
              <a:spcAft>
                <a:spcPts val="0"/>
              </a:spcAft>
              <a:buNone/>
            </a:pPr>
            <a:r>
              <a:t/>
            </a:r>
            <a:endParaRPr/>
          </a:p>
        </p:txBody>
      </p:sp>
      <p:sp>
        <p:nvSpPr>
          <p:cNvPr id="209" name="Google Shape;209;p23"/>
          <p:cNvSpPr/>
          <p:nvPr/>
        </p:nvSpPr>
        <p:spPr>
          <a:xfrm>
            <a:off x="432350" y="1304875"/>
            <a:ext cx="2114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0" name="Google Shape;210;p23"/>
          <p:cNvSpPr txBox="1"/>
          <p:nvPr>
            <p:ph idx="4294967295" type="body"/>
          </p:nvPr>
        </p:nvSpPr>
        <p:spPr>
          <a:xfrm>
            <a:off x="432350" y="1451575"/>
            <a:ext cx="1642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Reservations </a:t>
            </a:r>
            <a:endParaRPr sz="1400">
              <a:solidFill>
                <a:schemeClr val="lt1"/>
              </a:solidFill>
            </a:endParaRPr>
          </a:p>
        </p:txBody>
      </p:sp>
      <p:sp>
        <p:nvSpPr>
          <p:cNvPr id="211" name="Google Shape;211;p23"/>
          <p:cNvSpPr/>
          <p:nvPr/>
        </p:nvSpPr>
        <p:spPr>
          <a:xfrm>
            <a:off x="2335150" y="1304875"/>
            <a:ext cx="2182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2" name="Google Shape;212;p23"/>
          <p:cNvSpPr txBox="1"/>
          <p:nvPr>
            <p:ph idx="4294967295" type="body"/>
          </p:nvPr>
        </p:nvSpPr>
        <p:spPr>
          <a:xfrm>
            <a:off x="2546725" y="1451575"/>
            <a:ext cx="2125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Check-in/Check-out</a:t>
            </a:r>
            <a:endParaRPr sz="1400">
              <a:solidFill>
                <a:schemeClr val="lt1"/>
              </a:solidFill>
            </a:endParaRPr>
          </a:p>
        </p:txBody>
      </p:sp>
      <p:sp>
        <p:nvSpPr>
          <p:cNvPr id="213" name="Google Shape;213;p23"/>
          <p:cNvSpPr/>
          <p:nvPr/>
        </p:nvSpPr>
        <p:spPr>
          <a:xfrm>
            <a:off x="4270775" y="1304875"/>
            <a:ext cx="23613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23"/>
          <p:cNvSpPr txBox="1"/>
          <p:nvPr>
            <p:ph idx="4294967295" type="body"/>
          </p:nvPr>
        </p:nvSpPr>
        <p:spPr>
          <a:xfrm>
            <a:off x="4572000" y="1451575"/>
            <a:ext cx="1865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Profile </a:t>
            </a:r>
            <a:r>
              <a:rPr lang="en" sz="1400">
                <a:solidFill>
                  <a:schemeClr val="lt1"/>
                </a:solidFill>
              </a:rPr>
              <a:t>Management</a:t>
            </a:r>
            <a:endParaRPr sz="1400">
              <a:solidFill>
                <a:schemeClr val="lt1"/>
              </a:solidFill>
            </a:endParaRPr>
          </a:p>
        </p:txBody>
      </p:sp>
      <p:sp>
        <p:nvSpPr>
          <p:cNvPr id="215" name="Google Shape;215;p23"/>
          <p:cNvSpPr txBox="1"/>
          <p:nvPr/>
        </p:nvSpPr>
        <p:spPr>
          <a:xfrm>
            <a:off x="2232500" y="2081875"/>
            <a:ext cx="2125500" cy="27552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SzPts val="1100"/>
              <a:buChar char="●"/>
            </a:pPr>
            <a:r>
              <a:rPr lang="en" sz="1100"/>
              <a:t>Customer should be able to </a:t>
            </a:r>
            <a:r>
              <a:rPr lang="en" sz="1100"/>
              <a:t>digital check-in/out and the wait times should not longer than 1 minute.</a:t>
            </a:r>
            <a:endParaRPr sz="1100"/>
          </a:p>
          <a:p>
            <a:pPr indent="0" lvl="0" marL="0" rtl="0" algn="l">
              <a:spcBef>
                <a:spcPts val="0"/>
              </a:spcBef>
              <a:spcAft>
                <a:spcPts val="0"/>
              </a:spcAft>
              <a:buNone/>
            </a:pPr>
            <a:r>
              <a:t/>
            </a:r>
            <a:endParaRPr sz="1100"/>
          </a:p>
          <a:p>
            <a:pPr indent="-184150" lvl="0" marL="285750" rtl="0" algn="l">
              <a:spcBef>
                <a:spcPts val="0"/>
              </a:spcBef>
              <a:spcAft>
                <a:spcPts val="0"/>
              </a:spcAft>
              <a:buSzPts val="1100"/>
              <a:buChar char="●"/>
            </a:pPr>
            <a:r>
              <a:rPr lang="en" sz="1100"/>
              <a:t>Staff should be automatically assigned checkout room cleaning schedules based on daily checkout data.</a:t>
            </a:r>
            <a:endParaRPr sz="1100"/>
          </a:p>
          <a:p>
            <a:pPr indent="0" lvl="0" marL="457200" rtl="0" algn="l">
              <a:spcBef>
                <a:spcPts val="0"/>
              </a:spcBef>
              <a:spcAft>
                <a:spcPts val="0"/>
              </a:spcAft>
              <a:buNone/>
            </a:pPr>
            <a:r>
              <a:t/>
            </a:r>
            <a:endParaRPr sz="1100"/>
          </a:p>
          <a:p>
            <a:pPr indent="-184150" lvl="0" marL="285750" rtl="0" algn="l">
              <a:spcBef>
                <a:spcPts val="0"/>
              </a:spcBef>
              <a:spcAft>
                <a:spcPts val="0"/>
              </a:spcAft>
              <a:buSzPts val="1100"/>
              <a:buChar char="●"/>
            </a:pPr>
            <a:r>
              <a:rPr lang="en" sz="1100"/>
              <a:t>Customer should be able to view auto-generated bill when they check-out</a:t>
            </a:r>
            <a:endParaRPr sz="1100"/>
          </a:p>
          <a:p>
            <a:pPr indent="0" lvl="0" marL="0" rtl="0" algn="l">
              <a:spcBef>
                <a:spcPts val="0"/>
              </a:spcBef>
              <a:spcAft>
                <a:spcPts val="0"/>
              </a:spcAft>
              <a:buNone/>
            </a:pPr>
            <a:r>
              <a:t/>
            </a:r>
            <a:endParaRPr sz="1300"/>
          </a:p>
        </p:txBody>
      </p:sp>
      <p:sp>
        <p:nvSpPr>
          <p:cNvPr id="216" name="Google Shape;216;p23"/>
          <p:cNvSpPr/>
          <p:nvPr/>
        </p:nvSpPr>
        <p:spPr>
          <a:xfrm>
            <a:off x="6394500" y="1304875"/>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7" name="Google Shape;217;p23"/>
          <p:cNvSpPr txBox="1"/>
          <p:nvPr>
            <p:ph idx="4294967295" type="body"/>
          </p:nvPr>
        </p:nvSpPr>
        <p:spPr>
          <a:xfrm>
            <a:off x="6675025" y="1451575"/>
            <a:ext cx="1865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Financial</a:t>
            </a:r>
            <a:r>
              <a:rPr lang="en" sz="1400">
                <a:solidFill>
                  <a:schemeClr val="lt1"/>
                </a:solidFill>
              </a:rPr>
              <a:t> Reporting</a:t>
            </a:r>
            <a:endParaRPr sz="1400">
              <a:solidFill>
                <a:schemeClr val="lt1"/>
              </a:solidFill>
            </a:endParaRPr>
          </a:p>
        </p:txBody>
      </p:sp>
      <p:sp>
        <p:nvSpPr>
          <p:cNvPr id="218" name="Google Shape;218;p23"/>
          <p:cNvSpPr txBox="1"/>
          <p:nvPr/>
        </p:nvSpPr>
        <p:spPr>
          <a:xfrm>
            <a:off x="311700" y="2112625"/>
            <a:ext cx="2125500" cy="22164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SzPts val="1100"/>
              <a:buChar char="●"/>
            </a:pPr>
            <a:r>
              <a:rPr lang="en" sz="1100"/>
              <a:t>Customer should be able to make room reservation online.</a:t>
            </a:r>
            <a:endParaRPr sz="1100"/>
          </a:p>
          <a:p>
            <a:pPr indent="0" lvl="0" marL="457200" rtl="0" algn="l">
              <a:spcBef>
                <a:spcPts val="0"/>
              </a:spcBef>
              <a:spcAft>
                <a:spcPts val="0"/>
              </a:spcAft>
              <a:buNone/>
            </a:pPr>
            <a:r>
              <a:t/>
            </a:r>
            <a:endParaRPr sz="1100"/>
          </a:p>
          <a:p>
            <a:pPr indent="-184150" lvl="0" marL="285750" rtl="0" algn="l">
              <a:spcBef>
                <a:spcPts val="0"/>
              </a:spcBef>
              <a:spcAft>
                <a:spcPts val="0"/>
              </a:spcAft>
              <a:buSzPts val="1100"/>
              <a:buChar char="●"/>
            </a:pPr>
            <a:r>
              <a:rPr lang="en" sz="1100"/>
              <a:t>Customer should receive an email confirmation once users confirm their reservation.</a:t>
            </a:r>
            <a:endParaRPr sz="1100"/>
          </a:p>
          <a:p>
            <a:pPr indent="0" lvl="0" marL="457200" rtl="0" algn="l">
              <a:spcBef>
                <a:spcPts val="0"/>
              </a:spcBef>
              <a:spcAft>
                <a:spcPts val="0"/>
              </a:spcAft>
              <a:buNone/>
            </a:pPr>
            <a:r>
              <a:t/>
            </a:r>
            <a:endParaRPr sz="1100"/>
          </a:p>
          <a:p>
            <a:pPr indent="-184150" lvl="0" marL="285750" rtl="0" algn="l">
              <a:spcBef>
                <a:spcPts val="0"/>
              </a:spcBef>
              <a:spcAft>
                <a:spcPts val="0"/>
              </a:spcAft>
              <a:buSzPts val="1100"/>
              <a:buChar char="●"/>
            </a:pPr>
            <a:r>
              <a:rPr lang="en" sz="1100"/>
              <a:t>Admin should receive notification once guests confirm their reservation</a:t>
            </a:r>
            <a:endParaRPr sz="1100"/>
          </a:p>
        </p:txBody>
      </p:sp>
      <p:sp>
        <p:nvSpPr>
          <p:cNvPr id="219" name="Google Shape;219;p23"/>
          <p:cNvSpPr txBox="1"/>
          <p:nvPr/>
        </p:nvSpPr>
        <p:spPr>
          <a:xfrm>
            <a:off x="4270775" y="2320525"/>
            <a:ext cx="2125500" cy="22779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Clr>
                <a:srgbClr val="231B0E"/>
              </a:buClr>
              <a:buSzPts val="1100"/>
              <a:buChar char="●"/>
            </a:pPr>
            <a:r>
              <a:rPr lang="en" sz="1100">
                <a:solidFill>
                  <a:srgbClr val="231B0E"/>
                </a:solidFill>
              </a:rPr>
              <a:t>Staff should be able to manage detailed guest profile, including customer preference, stay history, and feedback.</a:t>
            </a:r>
            <a:endParaRPr sz="1100">
              <a:solidFill>
                <a:srgbClr val="231B0E"/>
              </a:solidFill>
            </a:endParaRPr>
          </a:p>
          <a:p>
            <a:pPr indent="0" lvl="0" marL="457200" rtl="0" algn="l">
              <a:spcBef>
                <a:spcPts val="0"/>
              </a:spcBef>
              <a:spcAft>
                <a:spcPts val="0"/>
              </a:spcAft>
              <a:buNone/>
            </a:pPr>
            <a:r>
              <a:t/>
            </a:r>
            <a:endParaRPr sz="1100">
              <a:solidFill>
                <a:srgbClr val="231B0E"/>
              </a:solidFill>
            </a:endParaRPr>
          </a:p>
          <a:p>
            <a:pPr indent="-184150" lvl="0" marL="285750" rtl="0" algn="l">
              <a:spcBef>
                <a:spcPts val="0"/>
              </a:spcBef>
              <a:spcAft>
                <a:spcPts val="0"/>
              </a:spcAft>
              <a:buClr>
                <a:srgbClr val="231B0E"/>
              </a:buClr>
              <a:buSzPts val="1100"/>
              <a:buChar char="●"/>
            </a:pPr>
            <a:r>
              <a:rPr lang="en" sz="1100">
                <a:solidFill>
                  <a:srgbClr val="231B0E"/>
                </a:solidFill>
              </a:rPr>
              <a:t>This feature should support personalized service delivery and </a:t>
            </a:r>
            <a:r>
              <a:rPr lang="en" sz="1100">
                <a:solidFill>
                  <a:srgbClr val="231B0E"/>
                </a:solidFill>
              </a:rPr>
              <a:t>recognizing</a:t>
            </a:r>
            <a:r>
              <a:rPr lang="en" sz="1100">
                <a:solidFill>
                  <a:srgbClr val="231B0E"/>
                </a:solidFill>
              </a:rPr>
              <a:t> repeat guest.</a:t>
            </a:r>
            <a:endParaRPr sz="1300">
              <a:solidFill>
                <a:srgbClr val="231B0E"/>
              </a:solidFill>
            </a:endParaRPr>
          </a:p>
          <a:p>
            <a:pPr indent="0" lvl="0" marL="0" rtl="0" algn="l">
              <a:spcBef>
                <a:spcPts val="0"/>
              </a:spcBef>
              <a:spcAft>
                <a:spcPts val="0"/>
              </a:spcAft>
              <a:buNone/>
            </a:pPr>
            <a:r>
              <a:t/>
            </a:r>
            <a:endParaRPr sz="1300">
              <a:solidFill>
                <a:srgbClr val="231B0E"/>
              </a:solidFill>
            </a:endParaRPr>
          </a:p>
          <a:p>
            <a:pPr indent="0" lvl="0" marL="457200" rtl="0" algn="l">
              <a:spcBef>
                <a:spcPts val="0"/>
              </a:spcBef>
              <a:spcAft>
                <a:spcPts val="0"/>
              </a:spcAft>
              <a:buNone/>
            </a:pPr>
            <a:r>
              <a:t/>
            </a:r>
            <a:endParaRPr sz="1300">
              <a:solidFill>
                <a:srgbClr val="231B0E"/>
              </a:solidFill>
            </a:endParaRPr>
          </a:p>
        </p:txBody>
      </p:sp>
      <p:sp>
        <p:nvSpPr>
          <p:cNvPr id="220" name="Google Shape;220;p23"/>
          <p:cNvSpPr txBox="1"/>
          <p:nvPr/>
        </p:nvSpPr>
        <p:spPr>
          <a:xfrm>
            <a:off x="6309550" y="2605075"/>
            <a:ext cx="2125500" cy="12315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Clr>
                <a:srgbClr val="231B0E"/>
              </a:buClr>
              <a:buSzPts val="1100"/>
              <a:buChar char="●"/>
            </a:pPr>
            <a:r>
              <a:rPr lang="en" sz="1100">
                <a:solidFill>
                  <a:srgbClr val="231B0E"/>
                </a:solidFill>
              </a:rPr>
              <a:t>Staff should be </a:t>
            </a:r>
            <a:r>
              <a:rPr lang="en" sz="1100">
                <a:solidFill>
                  <a:srgbClr val="231B0E"/>
                </a:solidFill>
              </a:rPr>
              <a:t>able</a:t>
            </a:r>
            <a:r>
              <a:rPr lang="en" sz="1100">
                <a:solidFill>
                  <a:srgbClr val="231B0E"/>
                </a:solidFill>
              </a:rPr>
              <a:t> to utilizes market data, booking trends, and occupancy rates to adjust pricing dynamically.</a:t>
            </a:r>
            <a:endParaRPr sz="1100">
              <a:solidFill>
                <a:srgbClr val="231B0E"/>
              </a:solidFill>
            </a:endParaRPr>
          </a:p>
          <a:p>
            <a:pPr indent="0" lvl="0" marL="0" rtl="0" algn="l">
              <a:spcBef>
                <a:spcPts val="0"/>
              </a:spcBef>
              <a:spcAft>
                <a:spcPts val="0"/>
              </a:spcAft>
              <a:buNone/>
            </a:pPr>
            <a:r>
              <a:t/>
            </a:r>
            <a:endParaRPr sz="1300">
              <a:solidFill>
                <a:srgbClr val="231B0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 Requirements - Functional  </a:t>
            </a:r>
            <a:endParaRPr/>
          </a:p>
          <a:p>
            <a:pPr indent="0" lvl="0" marL="0" rtl="0" algn="l">
              <a:spcBef>
                <a:spcPts val="0"/>
              </a:spcBef>
              <a:spcAft>
                <a:spcPts val="0"/>
              </a:spcAft>
              <a:buNone/>
            </a:pPr>
            <a:r>
              <a:t/>
            </a:r>
            <a:endParaRPr/>
          </a:p>
        </p:txBody>
      </p:sp>
      <p:sp>
        <p:nvSpPr>
          <p:cNvPr id="226" name="Google Shape;226;p24"/>
          <p:cNvSpPr/>
          <p:nvPr/>
        </p:nvSpPr>
        <p:spPr>
          <a:xfrm>
            <a:off x="432350" y="1304875"/>
            <a:ext cx="21822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7" name="Google Shape;227;p24"/>
          <p:cNvSpPr txBox="1"/>
          <p:nvPr>
            <p:ph idx="4294967295" type="body"/>
          </p:nvPr>
        </p:nvSpPr>
        <p:spPr>
          <a:xfrm>
            <a:off x="432350" y="1451575"/>
            <a:ext cx="1865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Scheduling</a:t>
            </a:r>
            <a:r>
              <a:rPr lang="en" sz="1400">
                <a:solidFill>
                  <a:schemeClr val="lt1"/>
                </a:solidFill>
              </a:rPr>
              <a:t> </a:t>
            </a:r>
            <a:endParaRPr sz="1400">
              <a:solidFill>
                <a:schemeClr val="lt1"/>
              </a:solidFill>
            </a:endParaRPr>
          </a:p>
        </p:txBody>
      </p:sp>
      <p:sp>
        <p:nvSpPr>
          <p:cNvPr id="228" name="Google Shape;228;p24"/>
          <p:cNvSpPr/>
          <p:nvPr/>
        </p:nvSpPr>
        <p:spPr>
          <a:xfrm>
            <a:off x="2416026" y="1304875"/>
            <a:ext cx="2311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9" name="Google Shape;229;p24"/>
          <p:cNvSpPr txBox="1"/>
          <p:nvPr>
            <p:ph idx="4294967295" type="body"/>
          </p:nvPr>
        </p:nvSpPr>
        <p:spPr>
          <a:xfrm>
            <a:off x="2735000" y="1451575"/>
            <a:ext cx="16944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Loyalty Program</a:t>
            </a:r>
            <a:endParaRPr sz="1400">
              <a:solidFill>
                <a:schemeClr val="lt1"/>
              </a:solidFill>
            </a:endParaRPr>
          </a:p>
        </p:txBody>
      </p:sp>
      <p:sp>
        <p:nvSpPr>
          <p:cNvPr id="230" name="Google Shape;230;p24"/>
          <p:cNvSpPr/>
          <p:nvPr/>
        </p:nvSpPr>
        <p:spPr>
          <a:xfrm>
            <a:off x="4549850" y="1304875"/>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1" name="Google Shape;231;p24"/>
          <p:cNvSpPr txBox="1"/>
          <p:nvPr>
            <p:ph idx="4294967295" type="body"/>
          </p:nvPr>
        </p:nvSpPr>
        <p:spPr>
          <a:xfrm>
            <a:off x="4869725" y="1451575"/>
            <a:ext cx="1865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Feedback</a:t>
            </a:r>
            <a:endParaRPr sz="1400">
              <a:solidFill>
                <a:schemeClr val="lt1"/>
              </a:solidFill>
            </a:endParaRPr>
          </a:p>
        </p:txBody>
      </p:sp>
      <p:sp>
        <p:nvSpPr>
          <p:cNvPr id="232" name="Google Shape;232;p24"/>
          <p:cNvSpPr/>
          <p:nvPr/>
        </p:nvSpPr>
        <p:spPr>
          <a:xfrm>
            <a:off x="6594400" y="1304875"/>
            <a:ext cx="2257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3" name="Google Shape;233;p24"/>
          <p:cNvSpPr txBox="1"/>
          <p:nvPr>
            <p:ph idx="4294967295" type="body"/>
          </p:nvPr>
        </p:nvSpPr>
        <p:spPr>
          <a:xfrm>
            <a:off x="6890625" y="1451575"/>
            <a:ext cx="1865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Data Analysis</a:t>
            </a:r>
            <a:endParaRPr sz="1400">
              <a:solidFill>
                <a:schemeClr val="lt1"/>
              </a:solidFill>
            </a:endParaRPr>
          </a:p>
        </p:txBody>
      </p:sp>
      <p:sp>
        <p:nvSpPr>
          <p:cNvPr id="234" name="Google Shape;234;p24"/>
          <p:cNvSpPr txBox="1"/>
          <p:nvPr/>
        </p:nvSpPr>
        <p:spPr>
          <a:xfrm>
            <a:off x="302150" y="2035875"/>
            <a:ext cx="2125500" cy="30630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SzPts val="1100"/>
              <a:buChar char="●"/>
            </a:pPr>
            <a:r>
              <a:rPr lang="en" sz="1100"/>
              <a:t>Staff should be automatically assigned room cleaning schedules based on room occupancy data.</a:t>
            </a:r>
            <a:endParaRPr sz="1100"/>
          </a:p>
          <a:p>
            <a:pPr indent="0" lvl="0" marL="457200" rtl="0" algn="l">
              <a:spcBef>
                <a:spcPts val="0"/>
              </a:spcBef>
              <a:spcAft>
                <a:spcPts val="0"/>
              </a:spcAft>
              <a:buNone/>
            </a:pPr>
            <a:r>
              <a:t/>
            </a:r>
            <a:endParaRPr sz="1100"/>
          </a:p>
          <a:p>
            <a:pPr indent="-184150" lvl="0" marL="285750" rtl="0" algn="l">
              <a:spcBef>
                <a:spcPts val="0"/>
              </a:spcBef>
              <a:spcAft>
                <a:spcPts val="0"/>
              </a:spcAft>
              <a:buSzPts val="1100"/>
              <a:buChar char="●"/>
            </a:pPr>
            <a:r>
              <a:rPr lang="en" sz="1100"/>
              <a:t>Staff should be able to view tasks in their task queue</a:t>
            </a:r>
            <a:endParaRPr sz="1100"/>
          </a:p>
          <a:p>
            <a:pPr indent="0" lvl="0" marL="457200" rtl="0" algn="l">
              <a:spcBef>
                <a:spcPts val="0"/>
              </a:spcBef>
              <a:spcAft>
                <a:spcPts val="0"/>
              </a:spcAft>
              <a:buNone/>
            </a:pPr>
            <a:r>
              <a:t/>
            </a:r>
            <a:endParaRPr sz="1100"/>
          </a:p>
          <a:p>
            <a:pPr indent="-184150" lvl="0" marL="285750" rtl="0" algn="l">
              <a:spcBef>
                <a:spcPts val="0"/>
              </a:spcBef>
              <a:spcAft>
                <a:spcPts val="0"/>
              </a:spcAft>
              <a:buSzPts val="1100"/>
              <a:buChar char="●"/>
            </a:pPr>
            <a:r>
              <a:rPr lang="en" sz="1100"/>
              <a:t>Admin should be able to view, add, modify, delete tasks in task system.</a:t>
            </a:r>
            <a:endParaRPr sz="1100"/>
          </a:p>
          <a:p>
            <a:pPr indent="0" lvl="0" marL="457200" rtl="0" algn="l">
              <a:spcBef>
                <a:spcPts val="0"/>
              </a:spcBef>
              <a:spcAft>
                <a:spcPts val="0"/>
              </a:spcAft>
              <a:buNone/>
            </a:pPr>
            <a:r>
              <a:t/>
            </a:r>
            <a:endParaRPr sz="1100"/>
          </a:p>
          <a:p>
            <a:pPr indent="-184150" lvl="0" marL="285750" rtl="0" algn="l">
              <a:spcBef>
                <a:spcPts val="0"/>
              </a:spcBef>
              <a:spcAft>
                <a:spcPts val="0"/>
              </a:spcAft>
              <a:buSzPts val="1100"/>
              <a:buChar char="●"/>
            </a:pPr>
            <a:r>
              <a:rPr lang="en" sz="1100"/>
              <a:t>Admin should be able to assign staff room service tasks</a:t>
            </a:r>
            <a:endParaRPr sz="1300"/>
          </a:p>
        </p:txBody>
      </p:sp>
      <p:sp>
        <p:nvSpPr>
          <p:cNvPr id="235" name="Google Shape;235;p24"/>
          <p:cNvSpPr txBox="1"/>
          <p:nvPr/>
        </p:nvSpPr>
        <p:spPr>
          <a:xfrm>
            <a:off x="2416025" y="2374425"/>
            <a:ext cx="2125500" cy="23859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Clr>
                <a:srgbClr val="231B0E"/>
              </a:buClr>
              <a:buSzPts val="1100"/>
              <a:buChar char="●"/>
            </a:pPr>
            <a:r>
              <a:rPr lang="en" sz="1100">
                <a:solidFill>
                  <a:srgbClr val="231B0E"/>
                </a:solidFill>
              </a:rPr>
              <a:t>The system should be able to integrate with customer relationship management system to leverage guest data for marketing, loyalty programs.</a:t>
            </a:r>
            <a:endParaRPr sz="1100">
              <a:solidFill>
                <a:srgbClr val="231B0E"/>
              </a:solidFill>
            </a:endParaRPr>
          </a:p>
          <a:p>
            <a:pPr indent="0" lvl="0" marL="457200" rtl="0" algn="l">
              <a:spcBef>
                <a:spcPts val="0"/>
              </a:spcBef>
              <a:spcAft>
                <a:spcPts val="0"/>
              </a:spcAft>
              <a:buNone/>
            </a:pPr>
            <a:r>
              <a:t/>
            </a:r>
            <a:endParaRPr sz="1100">
              <a:solidFill>
                <a:srgbClr val="231B0E"/>
              </a:solidFill>
            </a:endParaRPr>
          </a:p>
          <a:p>
            <a:pPr indent="-184150" lvl="0" marL="285750" rtl="0" algn="l">
              <a:spcBef>
                <a:spcPts val="0"/>
              </a:spcBef>
              <a:spcAft>
                <a:spcPts val="0"/>
              </a:spcAft>
              <a:buClr>
                <a:srgbClr val="231B0E"/>
              </a:buClr>
              <a:buSzPts val="1100"/>
              <a:buChar char="●"/>
            </a:pPr>
            <a:r>
              <a:rPr lang="en" sz="1100">
                <a:solidFill>
                  <a:srgbClr val="231B0E"/>
                </a:solidFill>
              </a:rPr>
              <a:t>Staff should be able to utilize this system to analyze user preference, enhancing </a:t>
            </a:r>
            <a:r>
              <a:rPr lang="en" sz="1100">
                <a:solidFill>
                  <a:srgbClr val="231B0E"/>
                </a:solidFill>
              </a:rPr>
              <a:t>guest retention and satisfaction.</a:t>
            </a:r>
            <a:endParaRPr sz="1100">
              <a:solidFill>
                <a:srgbClr val="231B0E"/>
              </a:solidFill>
            </a:endParaRPr>
          </a:p>
        </p:txBody>
      </p:sp>
      <p:sp>
        <p:nvSpPr>
          <p:cNvPr id="236" name="Google Shape;236;p24"/>
          <p:cNvSpPr txBox="1"/>
          <p:nvPr/>
        </p:nvSpPr>
        <p:spPr>
          <a:xfrm>
            <a:off x="4541525" y="2289825"/>
            <a:ext cx="2125500" cy="25551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Clr>
                <a:srgbClr val="231B0E"/>
              </a:buClr>
              <a:buSzPts val="1100"/>
              <a:buChar char="●"/>
            </a:pPr>
            <a:r>
              <a:rPr lang="en" sz="1100">
                <a:solidFill>
                  <a:srgbClr val="231B0E"/>
                </a:solidFill>
              </a:rPr>
              <a:t>Customer should be able to leave a feedback everytime he/she stays in hotel or calls for a service.</a:t>
            </a:r>
            <a:endParaRPr sz="1100">
              <a:solidFill>
                <a:srgbClr val="231B0E"/>
              </a:solidFill>
            </a:endParaRPr>
          </a:p>
          <a:p>
            <a:pPr indent="0" lvl="0" marL="457200" rtl="0" algn="l">
              <a:spcBef>
                <a:spcPts val="0"/>
              </a:spcBef>
              <a:spcAft>
                <a:spcPts val="0"/>
              </a:spcAft>
              <a:buNone/>
            </a:pPr>
            <a:r>
              <a:t/>
            </a:r>
            <a:endParaRPr sz="1100">
              <a:solidFill>
                <a:srgbClr val="231B0E"/>
              </a:solidFill>
            </a:endParaRPr>
          </a:p>
          <a:p>
            <a:pPr indent="-184150" lvl="0" marL="285750" rtl="0" algn="l">
              <a:spcBef>
                <a:spcPts val="0"/>
              </a:spcBef>
              <a:spcAft>
                <a:spcPts val="0"/>
              </a:spcAft>
              <a:buClr>
                <a:srgbClr val="231B0E"/>
              </a:buClr>
              <a:buSzPts val="1100"/>
              <a:buChar char="●"/>
            </a:pPr>
            <a:r>
              <a:rPr lang="en" sz="1100">
                <a:solidFill>
                  <a:srgbClr val="231B0E"/>
                </a:solidFill>
              </a:rPr>
              <a:t>Staff should be able to make a response to feedbacks.</a:t>
            </a:r>
            <a:endParaRPr sz="1100">
              <a:solidFill>
                <a:srgbClr val="231B0E"/>
              </a:solidFill>
            </a:endParaRPr>
          </a:p>
          <a:p>
            <a:pPr indent="0" lvl="0" marL="457200" rtl="0" algn="l">
              <a:spcBef>
                <a:spcPts val="0"/>
              </a:spcBef>
              <a:spcAft>
                <a:spcPts val="0"/>
              </a:spcAft>
              <a:buNone/>
            </a:pPr>
            <a:r>
              <a:t/>
            </a:r>
            <a:endParaRPr sz="1100">
              <a:solidFill>
                <a:srgbClr val="231B0E"/>
              </a:solidFill>
            </a:endParaRPr>
          </a:p>
          <a:p>
            <a:pPr indent="-184150" lvl="0" marL="285750" rtl="0" algn="l">
              <a:spcBef>
                <a:spcPts val="0"/>
              </a:spcBef>
              <a:spcAft>
                <a:spcPts val="0"/>
              </a:spcAft>
              <a:buClr>
                <a:srgbClr val="231B0E"/>
              </a:buClr>
              <a:buSzPts val="1100"/>
              <a:buChar char="●"/>
            </a:pPr>
            <a:r>
              <a:rPr lang="en" sz="1100">
                <a:solidFill>
                  <a:srgbClr val="231B0E"/>
                </a:solidFill>
              </a:rPr>
              <a:t>Staff should be able to track the trend of recent feedback, and get a feedback report every season. </a:t>
            </a:r>
            <a:endParaRPr sz="1300">
              <a:solidFill>
                <a:srgbClr val="231B0E"/>
              </a:solidFill>
            </a:endParaRPr>
          </a:p>
        </p:txBody>
      </p:sp>
      <p:sp>
        <p:nvSpPr>
          <p:cNvPr id="237" name="Google Shape;237;p24"/>
          <p:cNvSpPr txBox="1"/>
          <p:nvPr/>
        </p:nvSpPr>
        <p:spPr>
          <a:xfrm>
            <a:off x="6594400" y="2289825"/>
            <a:ext cx="2125500" cy="2724300"/>
          </a:xfrm>
          <a:prstGeom prst="rect">
            <a:avLst/>
          </a:prstGeom>
          <a:noFill/>
          <a:ln>
            <a:noFill/>
          </a:ln>
        </p:spPr>
        <p:txBody>
          <a:bodyPr anchorCtr="0" anchor="t" bIns="91425" lIns="91425" spcFirstLastPara="1" rIns="91425" wrap="square" tIns="91425">
            <a:spAutoFit/>
          </a:bodyPr>
          <a:lstStyle/>
          <a:p>
            <a:pPr indent="-184150" lvl="0" marL="285750" rtl="0" algn="l">
              <a:spcBef>
                <a:spcPts val="0"/>
              </a:spcBef>
              <a:spcAft>
                <a:spcPts val="0"/>
              </a:spcAft>
              <a:buClr>
                <a:srgbClr val="231B0E"/>
              </a:buClr>
              <a:buSzPts val="1100"/>
              <a:buChar char="●"/>
            </a:pPr>
            <a:r>
              <a:rPr lang="en" sz="1100">
                <a:solidFill>
                  <a:srgbClr val="231B0E"/>
                </a:solidFill>
              </a:rPr>
              <a:t>The system should be able to track </a:t>
            </a:r>
            <a:r>
              <a:rPr lang="en" sz="1100">
                <a:solidFill>
                  <a:srgbClr val="231B0E"/>
                </a:solidFill>
              </a:rPr>
              <a:t>gusset</a:t>
            </a:r>
            <a:r>
              <a:rPr lang="en" sz="1100">
                <a:solidFill>
                  <a:srgbClr val="231B0E"/>
                </a:solidFill>
              </a:rPr>
              <a:t> behavior, preferences, and trends.  </a:t>
            </a:r>
            <a:endParaRPr sz="1100">
              <a:solidFill>
                <a:srgbClr val="231B0E"/>
              </a:solidFill>
            </a:endParaRPr>
          </a:p>
          <a:p>
            <a:pPr indent="0" lvl="0" marL="457200" rtl="0" algn="l">
              <a:spcBef>
                <a:spcPts val="0"/>
              </a:spcBef>
              <a:spcAft>
                <a:spcPts val="0"/>
              </a:spcAft>
              <a:buNone/>
            </a:pPr>
            <a:r>
              <a:t/>
            </a:r>
            <a:endParaRPr sz="1100">
              <a:solidFill>
                <a:srgbClr val="231B0E"/>
              </a:solidFill>
            </a:endParaRPr>
          </a:p>
          <a:p>
            <a:pPr indent="-184150" lvl="0" marL="285750" rtl="0" algn="l">
              <a:spcBef>
                <a:spcPts val="0"/>
              </a:spcBef>
              <a:spcAft>
                <a:spcPts val="0"/>
              </a:spcAft>
              <a:buClr>
                <a:srgbClr val="231B0E"/>
              </a:buClr>
              <a:buSzPts val="1100"/>
              <a:buChar char="●"/>
            </a:pPr>
            <a:r>
              <a:rPr lang="en" sz="1100">
                <a:solidFill>
                  <a:srgbClr val="231B0E"/>
                </a:solidFill>
              </a:rPr>
              <a:t>The system should make a prediction of </a:t>
            </a:r>
            <a:r>
              <a:rPr lang="en" sz="1100">
                <a:solidFill>
                  <a:srgbClr val="231B0E"/>
                </a:solidFill>
              </a:rPr>
              <a:t>gusset</a:t>
            </a:r>
            <a:r>
              <a:rPr lang="en" sz="1100">
                <a:solidFill>
                  <a:srgbClr val="231B0E"/>
                </a:solidFill>
              </a:rPr>
              <a:t> </a:t>
            </a:r>
            <a:r>
              <a:rPr lang="en" sz="1100">
                <a:solidFill>
                  <a:srgbClr val="231B0E"/>
                </a:solidFill>
              </a:rPr>
              <a:t>trends</a:t>
            </a:r>
            <a:r>
              <a:rPr lang="en" sz="1100">
                <a:solidFill>
                  <a:srgbClr val="231B0E"/>
                </a:solidFill>
              </a:rPr>
              <a:t> based on data collected. </a:t>
            </a:r>
            <a:endParaRPr sz="1100">
              <a:solidFill>
                <a:srgbClr val="231B0E"/>
              </a:solidFill>
            </a:endParaRPr>
          </a:p>
          <a:p>
            <a:pPr indent="0" lvl="0" marL="457200" rtl="0" algn="l">
              <a:spcBef>
                <a:spcPts val="0"/>
              </a:spcBef>
              <a:spcAft>
                <a:spcPts val="0"/>
              </a:spcAft>
              <a:buNone/>
            </a:pPr>
            <a:r>
              <a:t/>
            </a:r>
            <a:endParaRPr sz="1100">
              <a:solidFill>
                <a:srgbClr val="231B0E"/>
              </a:solidFill>
            </a:endParaRPr>
          </a:p>
          <a:p>
            <a:pPr indent="-184150" lvl="0" marL="285750" rtl="0" algn="l">
              <a:spcBef>
                <a:spcPts val="0"/>
              </a:spcBef>
              <a:spcAft>
                <a:spcPts val="0"/>
              </a:spcAft>
              <a:buClr>
                <a:srgbClr val="231B0E"/>
              </a:buClr>
              <a:buSzPts val="1100"/>
              <a:buChar char="●"/>
            </a:pPr>
            <a:r>
              <a:rPr lang="en" sz="1100">
                <a:solidFill>
                  <a:srgbClr val="231B0E"/>
                </a:solidFill>
              </a:rPr>
              <a:t>Staff should be able to use these data and prediction to </a:t>
            </a:r>
            <a:r>
              <a:rPr lang="en" sz="1100">
                <a:solidFill>
                  <a:srgbClr val="231B0E"/>
                </a:solidFill>
              </a:rPr>
              <a:t>target marketing efforts, and customizing guest experiences.</a:t>
            </a:r>
            <a:endParaRPr sz="1100">
              <a:solidFill>
                <a:srgbClr val="231B0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 Requirements - Nonfunctional  </a:t>
            </a:r>
            <a:endParaRPr/>
          </a:p>
          <a:p>
            <a:pPr indent="0" lvl="0" marL="0" rtl="0" algn="l">
              <a:spcBef>
                <a:spcPts val="0"/>
              </a:spcBef>
              <a:spcAft>
                <a:spcPts val="0"/>
              </a:spcAft>
              <a:buNone/>
            </a:pPr>
            <a:r>
              <a:t/>
            </a:r>
            <a:endParaRPr/>
          </a:p>
        </p:txBody>
      </p:sp>
      <p:sp>
        <p:nvSpPr>
          <p:cNvPr id="243" name="Google Shape;243;p25"/>
          <p:cNvSpPr/>
          <p:nvPr/>
        </p:nvSpPr>
        <p:spPr>
          <a:xfrm>
            <a:off x="432350" y="1304875"/>
            <a:ext cx="26475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4" name="Google Shape;244;p2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Security</a:t>
            </a:r>
            <a:endParaRPr>
              <a:solidFill>
                <a:schemeClr val="lt1"/>
              </a:solidFill>
            </a:endParaRPr>
          </a:p>
        </p:txBody>
      </p:sp>
      <p:sp>
        <p:nvSpPr>
          <p:cNvPr id="245" name="Google Shape;245;p25"/>
          <p:cNvSpPr/>
          <p:nvPr/>
        </p:nvSpPr>
        <p:spPr>
          <a:xfrm>
            <a:off x="2869024" y="1304875"/>
            <a:ext cx="3079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6" name="Google Shape;246;p25"/>
          <p:cNvSpPr txBox="1"/>
          <p:nvPr>
            <p:ph idx="4294967295" type="body"/>
          </p:nvPr>
        </p:nvSpPr>
        <p:spPr>
          <a:xfrm>
            <a:off x="3183075" y="1451575"/>
            <a:ext cx="26859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Hardware Compatibility</a:t>
            </a:r>
            <a:endParaRPr>
              <a:solidFill>
                <a:schemeClr val="lt1"/>
              </a:solidFill>
            </a:endParaRPr>
          </a:p>
        </p:txBody>
      </p:sp>
      <p:sp>
        <p:nvSpPr>
          <p:cNvPr id="247" name="Google Shape;247;p25"/>
          <p:cNvSpPr/>
          <p:nvPr/>
        </p:nvSpPr>
        <p:spPr>
          <a:xfrm>
            <a:off x="5759500" y="1304875"/>
            <a:ext cx="2949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8" name="Google Shape;248;p25"/>
          <p:cNvSpPr txBox="1"/>
          <p:nvPr>
            <p:ph idx="4294967295" type="body"/>
          </p:nvPr>
        </p:nvSpPr>
        <p:spPr>
          <a:xfrm>
            <a:off x="6036199" y="1451575"/>
            <a:ext cx="25977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Training and Support</a:t>
            </a:r>
            <a:endParaRPr>
              <a:solidFill>
                <a:schemeClr val="lt1"/>
              </a:solidFill>
            </a:endParaRPr>
          </a:p>
        </p:txBody>
      </p:sp>
      <p:sp>
        <p:nvSpPr>
          <p:cNvPr id="249" name="Google Shape;249;p25"/>
          <p:cNvSpPr txBox="1"/>
          <p:nvPr/>
        </p:nvSpPr>
        <p:spPr>
          <a:xfrm>
            <a:off x="2908775" y="2249875"/>
            <a:ext cx="3000000" cy="2216400"/>
          </a:xfrm>
          <a:prstGeom prst="rect">
            <a:avLst/>
          </a:prstGeom>
          <a:noFill/>
          <a:ln>
            <a:noFill/>
          </a:ln>
        </p:spPr>
        <p:txBody>
          <a:bodyPr anchorCtr="0" anchor="t" bIns="91425" lIns="91425" spcFirstLastPara="1" rIns="91425" wrap="square" tIns="91425">
            <a:spAutoFit/>
          </a:bodyPr>
          <a:lstStyle/>
          <a:p>
            <a:pPr indent="-190500" lvl="0" marL="285750" rtl="0" algn="l">
              <a:spcBef>
                <a:spcPts val="0"/>
              </a:spcBef>
              <a:spcAft>
                <a:spcPts val="0"/>
              </a:spcAft>
              <a:buSzPts val="1200"/>
              <a:buChar char="●"/>
            </a:pPr>
            <a:r>
              <a:rPr lang="en" sz="1200"/>
              <a:t>Compatible to all platforms, including computers, mobile devices, and point-of-sale systems.</a:t>
            </a:r>
            <a:endParaRPr sz="1200"/>
          </a:p>
          <a:p>
            <a:pPr indent="0" lvl="0" marL="457200" rtl="0" algn="l">
              <a:spcBef>
                <a:spcPts val="0"/>
              </a:spcBef>
              <a:spcAft>
                <a:spcPts val="0"/>
              </a:spcAft>
              <a:buNone/>
            </a:pPr>
            <a:r>
              <a:t/>
            </a:r>
            <a:endParaRPr sz="1200"/>
          </a:p>
          <a:p>
            <a:pPr indent="-190500" lvl="0" marL="285750" rtl="0" algn="l">
              <a:spcBef>
                <a:spcPts val="0"/>
              </a:spcBef>
              <a:spcAft>
                <a:spcPts val="0"/>
              </a:spcAft>
              <a:buSzPts val="1200"/>
              <a:buChar char="●"/>
            </a:pPr>
            <a:r>
              <a:rPr lang="en" sz="1200"/>
              <a:t>Use external platforms such as AWS database services to ensure scalability and optimal system performance.</a:t>
            </a:r>
            <a:endParaRPr sz="1200"/>
          </a:p>
          <a:p>
            <a:pPr indent="0" lvl="0" marL="457200" rtl="0" algn="l">
              <a:spcBef>
                <a:spcPts val="0"/>
              </a:spcBef>
              <a:spcAft>
                <a:spcPts val="0"/>
              </a:spcAft>
              <a:buNone/>
            </a:pPr>
            <a:r>
              <a:t/>
            </a:r>
            <a:endParaRPr sz="1200"/>
          </a:p>
          <a:p>
            <a:pPr indent="-190500" lvl="0" marL="285750" rtl="0" algn="l">
              <a:spcBef>
                <a:spcPts val="0"/>
              </a:spcBef>
              <a:spcAft>
                <a:spcPts val="0"/>
              </a:spcAft>
              <a:buSzPts val="1200"/>
              <a:buChar char="●"/>
            </a:pPr>
            <a:r>
              <a:rPr lang="en" sz="1200"/>
              <a:t>Adopting a backup system that could handle emergency situation.</a:t>
            </a:r>
            <a:endParaRPr sz="1200"/>
          </a:p>
        </p:txBody>
      </p:sp>
      <p:sp>
        <p:nvSpPr>
          <p:cNvPr id="250" name="Google Shape;250;p25"/>
          <p:cNvSpPr txBox="1"/>
          <p:nvPr/>
        </p:nvSpPr>
        <p:spPr>
          <a:xfrm>
            <a:off x="5948600" y="2249875"/>
            <a:ext cx="2760600" cy="2216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Comprehensive training for hotel management and staff to ensure proficiency with the new system.</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This support network should include both the HMS vendor's technical support and internal IT support for daily troubleshooting. </a:t>
            </a:r>
            <a:endParaRPr sz="1200"/>
          </a:p>
          <a:p>
            <a:pPr indent="0" lvl="0" marL="457200" rtl="0" algn="l">
              <a:spcBef>
                <a:spcPts val="0"/>
              </a:spcBef>
              <a:spcAft>
                <a:spcPts val="0"/>
              </a:spcAft>
              <a:buNone/>
            </a:pPr>
            <a:r>
              <a:t/>
            </a:r>
            <a:endParaRPr sz="1200"/>
          </a:p>
        </p:txBody>
      </p:sp>
      <p:sp>
        <p:nvSpPr>
          <p:cNvPr id="251" name="Google Shape;251;p25"/>
          <p:cNvSpPr txBox="1"/>
          <p:nvPr/>
        </p:nvSpPr>
        <p:spPr>
          <a:xfrm>
            <a:off x="432350" y="2065075"/>
            <a:ext cx="2436600" cy="2586000"/>
          </a:xfrm>
          <a:prstGeom prst="rect">
            <a:avLst/>
          </a:prstGeom>
          <a:noFill/>
          <a:ln>
            <a:noFill/>
          </a:ln>
        </p:spPr>
        <p:txBody>
          <a:bodyPr anchorCtr="0" anchor="t" bIns="91425" lIns="91425" spcFirstLastPara="1" rIns="91425" wrap="square" tIns="91425">
            <a:spAutoFit/>
          </a:bodyPr>
          <a:lstStyle/>
          <a:p>
            <a:pPr indent="-190500" lvl="0" marL="285750" rtl="0" algn="l">
              <a:spcBef>
                <a:spcPts val="0"/>
              </a:spcBef>
              <a:spcAft>
                <a:spcPts val="0"/>
              </a:spcAft>
              <a:buSzPts val="1200"/>
              <a:buChar char="●"/>
            </a:pPr>
            <a:r>
              <a:rPr lang="en" sz="1200"/>
              <a:t>Strict data security and compliance with relevant regulations, such as the GDPR for guests from the European Union.</a:t>
            </a:r>
            <a:endParaRPr sz="1200"/>
          </a:p>
          <a:p>
            <a:pPr indent="0" lvl="0" marL="457200" rtl="0" algn="l">
              <a:spcBef>
                <a:spcPts val="0"/>
              </a:spcBef>
              <a:spcAft>
                <a:spcPts val="0"/>
              </a:spcAft>
              <a:buNone/>
            </a:pPr>
            <a:r>
              <a:t/>
            </a:r>
            <a:endParaRPr sz="1200"/>
          </a:p>
          <a:p>
            <a:pPr indent="-190500" lvl="0" marL="285750" rtl="0" algn="l">
              <a:spcBef>
                <a:spcPts val="0"/>
              </a:spcBef>
              <a:spcAft>
                <a:spcPts val="0"/>
              </a:spcAft>
              <a:buSzPts val="1200"/>
              <a:buChar char="●"/>
            </a:pPr>
            <a:r>
              <a:rPr lang="en" sz="1200"/>
              <a:t>D</a:t>
            </a:r>
            <a:r>
              <a:rPr lang="en" sz="1200"/>
              <a:t>eployment plan incorporate robust security measures, including encryption, access controls, and regular security audits, to protect guest privacy and maintain the hotel's reputation.</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Overall Structure </a:t>
            </a:r>
            <a:endParaRPr/>
          </a:p>
        </p:txBody>
      </p:sp>
      <p:pic>
        <p:nvPicPr>
          <p:cNvPr id="257" name="Google Shape;257;p26"/>
          <p:cNvPicPr preferRelativeResize="0"/>
          <p:nvPr/>
        </p:nvPicPr>
        <p:blipFill>
          <a:blip r:embed="rId3">
            <a:alphaModFix/>
          </a:blip>
          <a:stretch>
            <a:fillRect/>
          </a:stretch>
        </p:blipFill>
        <p:spPr>
          <a:xfrm>
            <a:off x="414750" y="1170200"/>
            <a:ext cx="3553753" cy="3820900"/>
          </a:xfrm>
          <a:prstGeom prst="rect">
            <a:avLst/>
          </a:prstGeom>
          <a:noFill/>
          <a:ln>
            <a:noFill/>
          </a:ln>
        </p:spPr>
      </p:pic>
      <p:sp>
        <p:nvSpPr>
          <p:cNvPr id="258" name="Google Shape;258;p26"/>
          <p:cNvSpPr txBox="1"/>
          <p:nvPr/>
        </p:nvSpPr>
        <p:spPr>
          <a:xfrm>
            <a:off x="3784800" y="1335825"/>
            <a:ext cx="4580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Billing</a:t>
            </a:r>
            <a:r>
              <a:rPr lang="en" sz="1300">
                <a:solidFill>
                  <a:schemeClr val="dk2"/>
                </a:solidFill>
                <a:latin typeface="Roboto"/>
                <a:ea typeface="Roboto"/>
                <a:cs typeface="Roboto"/>
                <a:sym typeface="Roboto"/>
              </a:rPr>
              <a:t> component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Guest profile component</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Notification component</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Reservation component</a:t>
            </a:r>
            <a:endParaRPr sz="1300">
              <a:solidFill>
                <a:schemeClr val="dk2"/>
              </a:solidFill>
              <a:latin typeface="Roboto"/>
              <a:ea typeface="Roboto"/>
              <a:cs typeface="Roboto"/>
              <a:sym typeface="Roboto"/>
            </a:endParaRPr>
          </a:p>
        </p:txBody>
      </p:sp>
      <p:sp>
        <p:nvSpPr>
          <p:cNvPr id="259" name="Google Shape;259;p26"/>
          <p:cNvSpPr txBox="1"/>
          <p:nvPr/>
        </p:nvSpPr>
        <p:spPr>
          <a:xfrm>
            <a:off x="3983600" y="3694050"/>
            <a:ext cx="4580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Inventory component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Scheduling component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Task queue component</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Employee component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Feedback component</a:t>
            </a:r>
            <a:endParaRPr sz="1300">
              <a:solidFill>
                <a:schemeClr val="dk2"/>
              </a:solidFill>
              <a:latin typeface="Roboto"/>
              <a:ea typeface="Roboto"/>
              <a:cs typeface="Roboto"/>
              <a:sym typeface="Roboto"/>
            </a:endParaRPr>
          </a:p>
        </p:txBody>
      </p:sp>
      <p:sp>
        <p:nvSpPr>
          <p:cNvPr id="260" name="Google Shape;260;p26"/>
          <p:cNvSpPr txBox="1"/>
          <p:nvPr/>
        </p:nvSpPr>
        <p:spPr>
          <a:xfrm>
            <a:off x="6738050" y="2769150"/>
            <a:ext cx="21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Various of Features</a:t>
            </a:r>
            <a:endParaRPr>
              <a:solidFill>
                <a:schemeClr val="dk2"/>
              </a:solidFill>
              <a:latin typeface="Roboto"/>
              <a:ea typeface="Roboto"/>
              <a:cs typeface="Roboto"/>
              <a:sym typeface="Roboto"/>
            </a:endParaRPr>
          </a:p>
        </p:txBody>
      </p:sp>
      <p:sp>
        <p:nvSpPr>
          <p:cNvPr id="261" name="Google Shape;261;p26"/>
          <p:cNvSpPr/>
          <p:nvPr/>
        </p:nvSpPr>
        <p:spPr>
          <a:xfrm>
            <a:off x="5775950" y="2665350"/>
            <a:ext cx="962100" cy="607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311700" y="184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Initial Release</a:t>
            </a:r>
            <a:endParaRPr/>
          </a:p>
        </p:txBody>
      </p:sp>
      <p:sp>
        <p:nvSpPr>
          <p:cNvPr id="267" name="Google Shape;267;p27"/>
          <p:cNvSpPr txBox="1"/>
          <p:nvPr/>
        </p:nvSpPr>
        <p:spPr>
          <a:xfrm>
            <a:off x="242300" y="791950"/>
            <a:ext cx="3863400" cy="4679400"/>
          </a:xfrm>
          <a:prstGeom prst="rect">
            <a:avLst/>
          </a:prstGeom>
          <a:noFill/>
          <a:ln>
            <a:noFill/>
          </a:ln>
        </p:spPr>
        <p:txBody>
          <a:bodyPr anchorCtr="0" anchor="t" bIns="91425" lIns="91425" spcFirstLastPara="1" rIns="91425" wrap="square" tIns="91425">
            <a:spAutoFit/>
          </a:bodyPr>
          <a:lstStyle/>
          <a:p>
            <a:pPr indent="-457200" lvl="0" marL="457200" rtl="0" algn="just">
              <a:lnSpc>
                <a:spcPct val="100000"/>
              </a:lnSpc>
              <a:spcBef>
                <a:spcPts val="1300"/>
              </a:spcBef>
              <a:spcAft>
                <a:spcPts val="0"/>
              </a:spcAft>
              <a:buNone/>
            </a:pPr>
            <a:r>
              <a:rPr b="1" lang="en" sz="1100">
                <a:solidFill>
                  <a:schemeClr val="dk1"/>
                </a:solidFill>
                <a:highlight>
                  <a:srgbClr val="FFFFFF"/>
                </a:highlight>
              </a:rPr>
              <a:t>Basic Guest Profile Management:</a:t>
            </a:r>
            <a:endParaRPr b="1" sz="1100"/>
          </a:p>
          <a:p>
            <a:pPr indent="0" lvl="0" marL="0" rtl="0" algn="just">
              <a:lnSpc>
                <a:spcPct val="115000"/>
              </a:lnSpc>
              <a:spcBef>
                <a:spcPts val="1300"/>
              </a:spcBef>
              <a:spcAft>
                <a:spcPts val="0"/>
              </a:spcAft>
              <a:buNone/>
            </a:pPr>
            <a:r>
              <a:rPr lang="en" sz="1000">
                <a:solidFill>
                  <a:schemeClr val="dk1"/>
                </a:solidFill>
                <a:highlight>
                  <a:srgbClr val="FFFFFF"/>
                </a:highlight>
              </a:rPr>
              <a:t>Create and manage simple guest profiles, including essential information such as name, contact details, and reservation history. This foundational feature supports basic personalization of service and enables the initial collection and analysis of guest data for insights.</a:t>
            </a:r>
            <a:endParaRPr sz="1100"/>
          </a:p>
          <a:p>
            <a:pPr indent="-457200" lvl="0" marL="457200" rtl="0" algn="just">
              <a:lnSpc>
                <a:spcPct val="100000"/>
              </a:lnSpc>
              <a:spcBef>
                <a:spcPts val="1300"/>
              </a:spcBef>
              <a:spcAft>
                <a:spcPts val="0"/>
              </a:spcAft>
              <a:buNone/>
            </a:pPr>
            <a:r>
              <a:rPr b="1" lang="en" sz="1100">
                <a:solidFill>
                  <a:schemeClr val="dk1"/>
                </a:solidFill>
                <a:highlight>
                  <a:srgbClr val="FFFFFF"/>
                </a:highlight>
              </a:rPr>
              <a:t>Simplified Reservation System:</a:t>
            </a:r>
            <a:endParaRPr b="1" sz="1100"/>
          </a:p>
          <a:p>
            <a:pPr indent="0" lvl="0" marL="0" rtl="0" algn="just">
              <a:lnSpc>
                <a:spcPct val="115000"/>
              </a:lnSpc>
              <a:spcBef>
                <a:spcPts val="1300"/>
              </a:spcBef>
              <a:spcAft>
                <a:spcPts val="0"/>
              </a:spcAft>
              <a:buNone/>
            </a:pPr>
            <a:r>
              <a:rPr lang="en" sz="1000">
                <a:solidFill>
                  <a:schemeClr val="dk1"/>
                </a:solidFill>
                <a:highlight>
                  <a:srgbClr val="FFFFFF"/>
                </a:highlight>
              </a:rPr>
              <a:t>Empower hotel staff to manually add, view, and modify reservations. This streamlined system will efficiently track room availability, facilitating straightforward management of bookings without the need for complex algorithms or integration with online booking platforms.</a:t>
            </a:r>
            <a:endParaRPr sz="1000">
              <a:solidFill>
                <a:schemeClr val="dk1"/>
              </a:solidFill>
              <a:highlight>
                <a:srgbClr val="FFFFFF"/>
              </a:highlight>
            </a:endParaRPr>
          </a:p>
          <a:p>
            <a:pPr indent="0" lvl="0" marL="0" rtl="0" algn="just">
              <a:lnSpc>
                <a:spcPct val="115000"/>
              </a:lnSpc>
              <a:spcBef>
                <a:spcPts val="600"/>
              </a:spcBef>
              <a:spcAft>
                <a:spcPts val="0"/>
              </a:spcAft>
              <a:buNone/>
            </a:pPr>
            <a:r>
              <a:t/>
            </a:r>
            <a:endParaRPr sz="1000">
              <a:solidFill>
                <a:schemeClr val="dk1"/>
              </a:solidFill>
              <a:highlight>
                <a:srgbClr val="FFFFFF"/>
              </a:highlight>
            </a:endParaRPr>
          </a:p>
          <a:p>
            <a:pPr indent="0" lvl="0" marL="0" rtl="0" algn="l">
              <a:spcBef>
                <a:spcPts val="600"/>
              </a:spcBef>
              <a:spcAft>
                <a:spcPts val="0"/>
              </a:spcAft>
              <a:buNone/>
            </a:pPr>
            <a:r>
              <a:rPr b="1" lang="en" sz="1100">
                <a:solidFill>
                  <a:schemeClr val="dk1"/>
                </a:solidFill>
                <a:highlight>
                  <a:schemeClr val="lt1"/>
                </a:highlight>
              </a:rPr>
              <a:t>Basic Billing Component:</a:t>
            </a:r>
            <a:endParaRPr b="1"/>
          </a:p>
          <a:p>
            <a:pPr indent="0" lvl="0" marL="0" rtl="0" algn="l">
              <a:lnSpc>
                <a:spcPct val="115000"/>
              </a:lnSpc>
              <a:spcBef>
                <a:spcPts val="0"/>
              </a:spcBef>
              <a:spcAft>
                <a:spcPts val="0"/>
              </a:spcAft>
              <a:buNone/>
            </a:pPr>
            <a:r>
              <a:rPr lang="en" sz="1000">
                <a:solidFill>
                  <a:schemeClr val="dk1"/>
                </a:solidFill>
                <a:highlight>
                  <a:schemeClr val="lt1"/>
                </a:highlight>
              </a:rPr>
              <a:t>Automate the generation of straightforward invoices for guests, detailing charges for their stay and any additional services selected (e.g., room rate, breakfast). This module allows for manual entry of services and payments, streamlining the billing process.</a:t>
            </a:r>
            <a:endParaRPr sz="1100"/>
          </a:p>
          <a:p>
            <a:pPr indent="0" lvl="0" marL="0" rtl="0" algn="just">
              <a:lnSpc>
                <a:spcPct val="150000"/>
              </a:lnSpc>
              <a:spcBef>
                <a:spcPts val="0"/>
              </a:spcBef>
              <a:spcAft>
                <a:spcPts val="0"/>
              </a:spcAft>
              <a:buNone/>
            </a:pPr>
            <a:r>
              <a:rPr lang="en" sz="1100"/>
              <a:t> </a:t>
            </a:r>
            <a:endParaRPr sz="1100"/>
          </a:p>
          <a:p>
            <a:pPr indent="0" lvl="0" marL="0" rtl="0" algn="l">
              <a:spcBef>
                <a:spcPts val="600"/>
              </a:spcBef>
              <a:spcAft>
                <a:spcPts val="0"/>
              </a:spcAft>
              <a:buNone/>
            </a:pPr>
            <a:r>
              <a:t/>
            </a:r>
            <a:endParaRPr sz="1100">
              <a:solidFill>
                <a:schemeClr val="dk2"/>
              </a:solidFill>
            </a:endParaRPr>
          </a:p>
        </p:txBody>
      </p:sp>
      <p:sp>
        <p:nvSpPr>
          <p:cNvPr id="268" name="Google Shape;268;p27"/>
          <p:cNvSpPr txBox="1"/>
          <p:nvPr/>
        </p:nvSpPr>
        <p:spPr>
          <a:xfrm>
            <a:off x="4572000" y="841500"/>
            <a:ext cx="3863400" cy="3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highlight>
                  <a:srgbClr val="FFFFFF"/>
                </a:highlight>
              </a:rPr>
              <a:t>Enhanced Room Services Management:</a:t>
            </a:r>
            <a:endParaRPr b="1"/>
          </a:p>
          <a:p>
            <a:pPr indent="0" lvl="0" marL="0" rtl="0" algn="l">
              <a:lnSpc>
                <a:spcPct val="115000"/>
              </a:lnSpc>
              <a:spcBef>
                <a:spcPts val="0"/>
              </a:spcBef>
              <a:spcAft>
                <a:spcPts val="0"/>
              </a:spcAft>
              <a:buNone/>
            </a:pPr>
            <a:r>
              <a:rPr lang="en" sz="1000">
                <a:solidFill>
                  <a:schemeClr val="dk1"/>
                </a:solidFill>
                <a:highlight>
                  <a:srgbClr val="FFFFFF"/>
                </a:highlight>
              </a:rPr>
              <a:t>This feature extends beyond basic room inventories to include room status tracking (clean, occupied, needs maintenance) and service requests. It enables real-time updates and communication between housekeeping, maintenance, and front desk staff to ensure rooms are prepared to guest specifications, improving operational efficiency and guest satisfaction.</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2"/>
              </a:solidFill>
            </a:endParaRPr>
          </a:p>
          <a:p>
            <a:pPr indent="-457200" lvl="0" marL="457200" rtl="0" algn="just">
              <a:lnSpc>
                <a:spcPct val="100000"/>
              </a:lnSpc>
              <a:spcBef>
                <a:spcPts val="1300"/>
              </a:spcBef>
              <a:spcAft>
                <a:spcPts val="0"/>
              </a:spcAft>
              <a:buNone/>
            </a:pPr>
            <a:r>
              <a:rPr b="1" lang="en" sz="1100">
                <a:solidFill>
                  <a:schemeClr val="dk1"/>
                </a:solidFill>
                <a:highlight>
                  <a:srgbClr val="FFFFFF"/>
                </a:highlight>
              </a:rPr>
              <a:t>Staff Management System:</a:t>
            </a:r>
            <a:endParaRPr sz="1100">
              <a:solidFill>
                <a:schemeClr val="dk1"/>
              </a:solidFill>
              <a:highlight>
                <a:srgbClr val="FFFFFF"/>
              </a:highlight>
            </a:endParaRPr>
          </a:p>
          <a:p>
            <a:pPr indent="0" lvl="0" marL="0" rtl="0" algn="just">
              <a:lnSpc>
                <a:spcPct val="115000"/>
              </a:lnSpc>
              <a:spcBef>
                <a:spcPts val="1300"/>
              </a:spcBef>
              <a:spcAft>
                <a:spcPts val="600"/>
              </a:spcAft>
              <a:buNone/>
            </a:pPr>
            <a:r>
              <a:rPr lang="en" sz="1000">
                <a:solidFill>
                  <a:schemeClr val="dk1"/>
                </a:solidFill>
                <a:highlight>
                  <a:srgbClr val="FFFFFF"/>
                </a:highlight>
              </a:rPr>
              <a:t>Introduce a centralized platform for managing staff schedules, tasks, and communications. This system will support assignment of duties based on real-time needs and availability, track completion of tasks, and facilitate direct communication among team members. By optimizing staff allocation and enhancing coordination, this system aims to improve overall operational efficiency and responsiveness to guest needs.</a:t>
            </a:r>
            <a:endParaRPr sz="10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 for Room Reservation</a:t>
            </a:r>
            <a:endParaRPr/>
          </a:p>
        </p:txBody>
      </p:sp>
      <p:pic>
        <p:nvPicPr>
          <p:cNvPr id="274" name="Google Shape;274;p28"/>
          <p:cNvPicPr preferRelativeResize="0"/>
          <p:nvPr/>
        </p:nvPicPr>
        <p:blipFill>
          <a:blip r:embed="rId3">
            <a:alphaModFix/>
          </a:blip>
          <a:stretch>
            <a:fillRect/>
          </a:stretch>
        </p:blipFill>
        <p:spPr>
          <a:xfrm>
            <a:off x="891575" y="1017800"/>
            <a:ext cx="7188125" cy="4034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 for Room Service</a:t>
            </a:r>
            <a:endParaRPr/>
          </a:p>
        </p:txBody>
      </p:sp>
      <p:pic>
        <p:nvPicPr>
          <p:cNvPr id="280" name="Google Shape;280;p29"/>
          <p:cNvPicPr preferRelativeResize="0"/>
          <p:nvPr/>
        </p:nvPicPr>
        <p:blipFill>
          <a:blip r:embed="rId3">
            <a:alphaModFix/>
          </a:blip>
          <a:stretch>
            <a:fillRect/>
          </a:stretch>
        </p:blipFill>
        <p:spPr>
          <a:xfrm>
            <a:off x="1076400" y="945925"/>
            <a:ext cx="6865437" cy="4125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3886300" y="1965150"/>
            <a:ext cx="4343400" cy="12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Activity Diagram for Room Service </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1"/>
          <p:cNvPicPr preferRelativeResize="0"/>
          <p:nvPr/>
        </p:nvPicPr>
        <p:blipFill>
          <a:blip r:embed="rId3">
            <a:alphaModFix/>
          </a:blip>
          <a:stretch>
            <a:fillRect/>
          </a:stretch>
        </p:blipFill>
        <p:spPr>
          <a:xfrm>
            <a:off x="859938" y="0"/>
            <a:ext cx="742412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 Vision &amp; Value</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a:solidFill>
                  <a:schemeClr val="lt1"/>
                </a:solidFill>
              </a:rPr>
              <a:t>Vision</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To work together to be a First Hotel Brand for young people and Top 1 successful Canadian hotel group.</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Mission</a:t>
            </a:r>
            <a:endParaRPr>
              <a:solidFill>
                <a:schemeClr val="lt1"/>
              </a:solidFill>
            </a:endParaRPr>
          </a:p>
        </p:txBody>
      </p:sp>
      <p:sp>
        <p:nvSpPr>
          <p:cNvPr id="102" name="Google Shape;102;p14"/>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solidFill>
                  <a:srgbClr val="231B0E"/>
                </a:solidFill>
              </a:rPr>
              <a:t>A total commitment to provide quality and ethical services with new technology  to all  our customers, clients and partners at all times</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Values</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31B0E"/>
                </a:solidFill>
              </a:rPr>
              <a:t>Our client wants to</a:t>
            </a:r>
            <a:r>
              <a:rPr lang="en" sz="1200">
                <a:solidFill>
                  <a:srgbClr val="231B0E"/>
                </a:solidFill>
              </a:rPr>
              <a:t> ensure the quality service and products are provided to their guests at competitive prices.</a:t>
            </a:r>
            <a:endParaRPr sz="1200">
              <a:solidFill>
                <a:srgbClr val="231B0E"/>
              </a:solidFill>
            </a:endParaRPr>
          </a:p>
          <a:p>
            <a:pPr indent="0" lvl="0" marL="0" rtl="0" algn="l">
              <a:spcBef>
                <a:spcPts val="1600"/>
              </a:spcBef>
              <a:spcAft>
                <a:spcPts val="0"/>
              </a:spcAft>
              <a:buNone/>
            </a:pPr>
            <a:r>
              <a:rPr lang="en" sz="1200">
                <a:solidFill>
                  <a:srgbClr val="231B0E"/>
                </a:solidFill>
              </a:rPr>
              <a:t>Our client strives for a fair return of investment for our stakeholders by practising good management ethics.</a:t>
            </a:r>
            <a:endParaRPr sz="1600"/>
          </a:p>
          <a:p>
            <a:pPr indent="0" lvl="0" marL="0" rtl="0" algn="l">
              <a:spcBef>
                <a:spcPts val="1600"/>
              </a:spcBef>
              <a:spcAft>
                <a:spcPts val="1600"/>
              </a:spcAft>
              <a:buNone/>
            </a:pPr>
            <a:r>
              <a:t/>
            </a:r>
            <a:endParaRPr sz="1200">
              <a:solidFill>
                <a:srgbClr val="231B0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t>Thank you!</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05325" y="424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113" name="Google Shape;113;p15"/>
          <p:cNvGrpSpPr/>
          <p:nvPr/>
        </p:nvGrpSpPr>
        <p:grpSpPr>
          <a:xfrm>
            <a:off x="425550" y="1302400"/>
            <a:ext cx="2628925" cy="3416400"/>
            <a:chOff x="431925" y="1304875"/>
            <a:chExt cx="2628925" cy="3416400"/>
          </a:xfrm>
        </p:grpSpPr>
        <p:sp>
          <p:nvSpPr>
            <p:cNvPr id="114" name="Google Shape;114;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15" name="Google Shape;115;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116" name="Google Shape;116;p15"/>
          <p:cNvSpPr txBox="1"/>
          <p:nvPr>
            <p:ph idx="4294967295" type="body"/>
          </p:nvPr>
        </p:nvSpPr>
        <p:spPr>
          <a:xfrm>
            <a:off x="500050" y="13024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High Price</a:t>
            </a:r>
            <a:endParaRPr sz="1500">
              <a:solidFill>
                <a:schemeClr val="lt1"/>
              </a:solidFill>
            </a:endParaRPr>
          </a:p>
        </p:txBody>
      </p:sp>
      <p:sp>
        <p:nvSpPr>
          <p:cNvPr id="117" name="Google Shape;117;p15"/>
          <p:cNvSpPr txBox="1"/>
          <p:nvPr>
            <p:ph idx="4294967295" type="body"/>
          </p:nvPr>
        </p:nvSpPr>
        <p:spPr>
          <a:xfrm>
            <a:off x="501950" y="18478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Customers experiencing the cost of </a:t>
            </a:r>
            <a:r>
              <a:rPr lang="en" sz="1300"/>
              <a:t>hotel</a:t>
            </a:r>
            <a:r>
              <a:rPr lang="en" sz="1300"/>
              <a:t> in Canada to be relatively high, affecting their perception of value for money.</a:t>
            </a:r>
            <a:endParaRPr sz="1300"/>
          </a:p>
        </p:txBody>
      </p:sp>
      <p:grpSp>
        <p:nvGrpSpPr>
          <p:cNvPr id="118" name="Google Shape;118;p15"/>
          <p:cNvGrpSpPr/>
          <p:nvPr/>
        </p:nvGrpSpPr>
        <p:grpSpPr>
          <a:xfrm>
            <a:off x="3314075" y="1302400"/>
            <a:ext cx="2632500" cy="3416400"/>
            <a:chOff x="3320450" y="1304875"/>
            <a:chExt cx="2632500" cy="3416400"/>
          </a:xfrm>
        </p:grpSpPr>
        <p:sp>
          <p:nvSpPr>
            <p:cNvPr id="119" name="Google Shape;119;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20" name="Google Shape;120;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121" name="Google Shape;121;p15"/>
          <p:cNvSpPr txBox="1"/>
          <p:nvPr>
            <p:ph idx="4294967295" type="body"/>
          </p:nvPr>
        </p:nvSpPr>
        <p:spPr>
          <a:xfrm>
            <a:off x="3383075" y="13024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Availability Challenges</a:t>
            </a:r>
            <a:endParaRPr sz="1500">
              <a:solidFill>
                <a:schemeClr val="lt1"/>
              </a:solidFill>
            </a:endParaRPr>
          </a:p>
        </p:txBody>
      </p:sp>
      <p:sp>
        <p:nvSpPr>
          <p:cNvPr id="122" name="Google Shape;122;p15"/>
          <p:cNvSpPr txBox="1"/>
          <p:nvPr>
            <p:ph idx="4294967295" type="body"/>
          </p:nvPr>
        </p:nvSpPr>
        <p:spPr>
          <a:xfrm>
            <a:off x="3390400" y="18478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In popular tourist destinations or during peak travel seasons, customers might face difficulties in finding available rooms, they have limited choice. Booking platforms and hotel policies also add to the complexity, such as non-refundable bookings or hidden fees.</a:t>
            </a:r>
            <a:endParaRPr sz="1300"/>
          </a:p>
        </p:txBody>
      </p:sp>
      <p:grpSp>
        <p:nvGrpSpPr>
          <p:cNvPr id="123" name="Google Shape;123;p15"/>
          <p:cNvGrpSpPr/>
          <p:nvPr/>
        </p:nvGrpSpPr>
        <p:grpSpPr>
          <a:xfrm>
            <a:off x="6206175" y="1302400"/>
            <a:ext cx="2632500" cy="3416400"/>
            <a:chOff x="6212550" y="1304875"/>
            <a:chExt cx="2632500" cy="3416400"/>
          </a:xfrm>
        </p:grpSpPr>
        <p:sp>
          <p:nvSpPr>
            <p:cNvPr id="124" name="Google Shape;124;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25" name="Google Shape;125;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126" name="Google Shape;126;p15"/>
          <p:cNvSpPr txBox="1"/>
          <p:nvPr>
            <p:ph idx="4294967295" type="body"/>
          </p:nvPr>
        </p:nvSpPr>
        <p:spPr>
          <a:xfrm>
            <a:off x="6206175" y="1302400"/>
            <a:ext cx="255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Technological Integration</a:t>
            </a:r>
            <a:endParaRPr sz="1500">
              <a:solidFill>
                <a:schemeClr val="lt1"/>
              </a:solidFill>
            </a:endParaRPr>
          </a:p>
        </p:txBody>
      </p:sp>
      <p:sp>
        <p:nvSpPr>
          <p:cNvPr id="127" name="Google Shape;127;p15"/>
          <p:cNvSpPr txBox="1"/>
          <p:nvPr>
            <p:ph idx="4294967295" type="body"/>
          </p:nvPr>
        </p:nvSpPr>
        <p:spPr>
          <a:xfrm>
            <a:off x="6280025" y="18478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Customers increasingly expect seamless digital experiences, from booking to check-out. Hotels that fail to offer user-friendly online interfaces, efficient online customer service, or might lose potential travelers.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331275" y="338900"/>
            <a:ext cx="541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The Problem</a:t>
            </a:r>
            <a:endParaRPr sz="2400">
              <a:solidFill>
                <a:schemeClr val="dk1"/>
              </a:solidFill>
              <a:latin typeface="Roboto"/>
              <a:ea typeface="Roboto"/>
              <a:cs typeface="Roboto"/>
              <a:sym typeface="Roboto"/>
            </a:endParaRPr>
          </a:p>
        </p:txBody>
      </p:sp>
      <p:sp>
        <p:nvSpPr>
          <p:cNvPr id="133" name="Google Shape;133;p16"/>
          <p:cNvSpPr txBox="1"/>
          <p:nvPr/>
        </p:nvSpPr>
        <p:spPr>
          <a:xfrm>
            <a:off x="331275" y="893000"/>
            <a:ext cx="3981000" cy="3380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500"/>
              </a:spcBef>
              <a:spcAft>
                <a:spcPts val="1500"/>
              </a:spcAft>
              <a:buNone/>
            </a:pPr>
            <a:r>
              <a:rPr lang="en" sz="1200">
                <a:solidFill>
                  <a:schemeClr val="dk1"/>
                </a:solidFill>
              </a:rPr>
              <a:t>Canadian Hotel market experiencing rapid growth and evolution driven by advancements in technology and changing consumer preferences. As our brand strives to enhance guest experiences, streamline operations, and maximize efficiency, the need for a comprehensive and efficient hotel management system becomes crucial for the next expanding plan. Moreover, with the rise of online booking platforms and the increasing popularity of using mobile devices for travel planning, hotels must adapt by offering seamless online reservation systems and guest-facing mobile applications for various hotel services.</a:t>
            </a:r>
            <a:endParaRPr sz="1200">
              <a:solidFill>
                <a:schemeClr val="dk1"/>
              </a:solidFill>
            </a:endParaRPr>
          </a:p>
        </p:txBody>
      </p:sp>
      <p:pic>
        <p:nvPicPr>
          <p:cNvPr id="134" name="Google Shape;134;p16"/>
          <p:cNvPicPr preferRelativeResize="0"/>
          <p:nvPr/>
        </p:nvPicPr>
        <p:blipFill>
          <a:blip r:embed="rId3">
            <a:alphaModFix/>
          </a:blip>
          <a:stretch>
            <a:fillRect/>
          </a:stretch>
        </p:blipFill>
        <p:spPr>
          <a:xfrm>
            <a:off x="4572000" y="1143736"/>
            <a:ext cx="4572000" cy="2522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593575" y="869800"/>
            <a:ext cx="4558800" cy="18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market says? </a:t>
            </a:r>
            <a:endParaRPr sz="3600"/>
          </a:p>
        </p:txBody>
      </p:sp>
      <p:sp>
        <p:nvSpPr>
          <p:cNvPr id="140" name="Google Shape;140;p17"/>
          <p:cNvSpPr txBox="1"/>
          <p:nvPr/>
        </p:nvSpPr>
        <p:spPr>
          <a:xfrm>
            <a:off x="660275" y="1810750"/>
            <a:ext cx="7863600" cy="270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highlight>
                  <a:srgbClr val="FFFFFF"/>
                </a:highlight>
              </a:rPr>
              <a:t>Travel apps and websites draw millions of visitors daily and continue to be important to success in the travel industry. Digital experience is a key driver of satisfaction with the overall travel experience. Travelers use apps and websites for planning, booking, managing day-of-travel and account management. They have high expectations based on experiences both within and outside of the travel industry. Travel brands with the best digital experience are well positioned to grow/take market share from competitors.        </a:t>
            </a:r>
            <a:endParaRPr sz="1300">
              <a:solidFill>
                <a:schemeClr val="dk1"/>
              </a:solidFill>
              <a:highlight>
                <a:srgbClr val="FFFFFF"/>
              </a:highlight>
            </a:endParaRPr>
          </a:p>
          <a:p>
            <a:pPr indent="0" lvl="0" marL="0" rtl="0" algn="l">
              <a:lnSpc>
                <a:spcPct val="150000"/>
              </a:lnSpc>
              <a:spcBef>
                <a:spcPts val="0"/>
              </a:spcBef>
              <a:spcAft>
                <a:spcPts val="0"/>
              </a:spcAft>
              <a:buNone/>
            </a:pPr>
            <a:r>
              <a:rPr lang="en" sz="1300">
                <a:solidFill>
                  <a:schemeClr val="dk1"/>
                </a:solidFill>
                <a:highlight>
                  <a:srgbClr val="FFFFFF"/>
                </a:highlight>
              </a:rPr>
              <a:t>— According to</a:t>
            </a:r>
            <a:r>
              <a:rPr b="1" lang="en" sz="1300">
                <a:solidFill>
                  <a:srgbClr val="980000"/>
                </a:solidFill>
                <a:highlight>
                  <a:srgbClr val="FFFFFF"/>
                </a:highlight>
              </a:rPr>
              <a:t> J.D. Power</a:t>
            </a:r>
            <a:r>
              <a:rPr lang="en" sz="1300">
                <a:solidFill>
                  <a:schemeClr val="dk1"/>
                </a:solidFill>
                <a:highlight>
                  <a:srgbClr val="FFFFFF"/>
                </a:highlight>
              </a:rPr>
              <a:t> Third-Party Hotel Management Studies </a:t>
            </a:r>
            <a:endParaRPr>
              <a:solidFill>
                <a:schemeClr val="dk1"/>
              </a:solidFill>
              <a:highlight>
                <a:srgbClr val="FFFFFF"/>
              </a:highlight>
            </a:endParaRPr>
          </a:p>
          <a:p>
            <a:pPr indent="0" lvl="0" marL="0" rtl="0" algn="l">
              <a:spcBef>
                <a:spcPts val="0"/>
              </a:spcBef>
              <a:spcAft>
                <a:spcPts val="0"/>
              </a:spcAft>
              <a:buNone/>
            </a:pPr>
            <a:r>
              <a:t/>
            </a:r>
            <a:endParaRPr sz="12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2593575" y="869800"/>
            <a:ext cx="4558800" cy="18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What </a:t>
            </a:r>
            <a:r>
              <a:rPr lang="en" sz="3600">
                <a:latin typeface="Arial"/>
                <a:ea typeface="Arial"/>
                <a:cs typeface="Arial"/>
                <a:sym typeface="Arial"/>
              </a:rPr>
              <a:t>market</a:t>
            </a:r>
            <a:r>
              <a:rPr lang="en" sz="3600">
                <a:latin typeface="Arial"/>
                <a:ea typeface="Arial"/>
                <a:cs typeface="Arial"/>
                <a:sym typeface="Arial"/>
              </a:rPr>
              <a:t> says? </a:t>
            </a:r>
            <a:endParaRPr sz="3600">
              <a:latin typeface="Arial"/>
              <a:ea typeface="Arial"/>
              <a:cs typeface="Arial"/>
              <a:sym typeface="Arial"/>
            </a:endParaRPr>
          </a:p>
        </p:txBody>
      </p:sp>
      <p:sp>
        <p:nvSpPr>
          <p:cNvPr id="146" name="Google Shape;146;p18"/>
          <p:cNvSpPr txBox="1"/>
          <p:nvPr/>
        </p:nvSpPr>
        <p:spPr>
          <a:xfrm>
            <a:off x="660275" y="1810750"/>
            <a:ext cx="7863600" cy="270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T</a:t>
            </a:r>
            <a:r>
              <a:rPr lang="en">
                <a:solidFill>
                  <a:schemeClr val="dk1"/>
                </a:solidFill>
              </a:rPr>
              <a:t>he previous methods of managing hotel operations are becoming outdated and inefficient in today's fast-paced environment. From reservations and check-ins to housekeeping and billing, there is a growing demand for digital solutions that can integrate and automate various aspects of hotel management.</a:t>
            </a:r>
            <a:r>
              <a:rPr lang="en" sz="1500">
                <a:solidFill>
                  <a:schemeClr val="dk1"/>
                </a:solidFill>
                <a:highlight>
                  <a:srgbClr val="FFFFFF"/>
                </a:highlight>
              </a:rPr>
              <a:t> </a:t>
            </a:r>
            <a:r>
              <a:rPr lang="en">
                <a:solidFill>
                  <a:schemeClr val="dk1"/>
                </a:solidFill>
                <a:highlight>
                  <a:srgbClr val="FFFFFF"/>
                </a:highlight>
              </a:rPr>
              <a:t>   </a:t>
            </a:r>
            <a:r>
              <a:rPr lang="en">
                <a:solidFill>
                  <a:srgbClr val="0D0D0D"/>
                </a:solidFill>
                <a:highlight>
                  <a:srgbClr val="FFFFFF"/>
                </a:highlight>
              </a:rPr>
              <a:t>   </a:t>
            </a:r>
            <a:endParaRPr>
              <a:solidFill>
                <a:srgbClr val="0D0D0D"/>
              </a:solidFill>
              <a:highlight>
                <a:srgbClr val="FFFFFF"/>
              </a:highlight>
            </a:endParaRPr>
          </a:p>
          <a:p>
            <a:pPr indent="0" lvl="0" marL="0" rtl="0" algn="l">
              <a:lnSpc>
                <a:spcPct val="150000"/>
              </a:lnSpc>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2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452675" y="202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a:t>
            </a:r>
            <a:r>
              <a:rPr lang="en"/>
              <a:t>Stakeholders (Group 4)</a:t>
            </a:r>
            <a:endParaRPr/>
          </a:p>
        </p:txBody>
      </p:sp>
      <p:sp>
        <p:nvSpPr>
          <p:cNvPr id="152" name="Google Shape;152;p19"/>
          <p:cNvSpPr/>
          <p:nvPr/>
        </p:nvSpPr>
        <p:spPr>
          <a:xfrm rot="10800000">
            <a:off x="6027200" y="2909825"/>
            <a:ext cx="20238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3" name="Google Shape;153;p19"/>
          <p:cNvSpPr txBox="1"/>
          <p:nvPr>
            <p:ph idx="4294967295" type="body"/>
          </p:nvPr>
        </p:nvSpPr>
        <p:spPr>
          <a:xfrm>
            <a:off x="6164400" y="3021118"/>
            <a:ext cx="1849800" cy="238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Guests</a:t>
            </a:r>
            <a:endParaRPr>
              <a:solidFill>
                <a:schemeClr val="lt1"/>
              </a:solidFill>
            </a:endParaRPr>
          </a:p>
        </p:txBody>
      </p:sp>
      <p:sp>
        <p:nvSpPr>
          <p:cNvPr id="154" name="Google Shape;154;p19"/>
          <p:cNvSpPr txBox="1"/>
          <p:nvPr>
            <p:ph idx="4294967295" type="body"/>
          </p:nvPr>
        </p:nvSpPr>
        <p:spPr>
          <a:xfrm>
            <a:off x="475350" y="1408150"/>
            <a:ext cx="1886700" cy="16947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250">
                <a:solidFill>
                  <a:srgbClr val="000000"/>
                </a:solidFill>
                <a:latin typeface="Arial"/>
                <a:ea typeface="Arial"/>
                <a:cs typeface="Arial"/>
                <a:sym typeface="Arial"/>
              </a:rPr>
              <a:t>Various departments such as front desk staff, housekeeping, culinary teams, spa personnel, and management teams at different levels. </a:t>
            </a:r>
            <a:endParaRPr/>
          </a:p>
        </p:txBody>
      </p:sp>
      <p:sp>
        <p:nvSpPr>
          <p:cNvPr id="155" name="Google Shape;155;p19"/>
          <p:cNvSpPr txBox="1"/>
          <p:nvPr>
            <p:ph idx="4294967295" type="body"/>
          </p:nvPr>
        </p:nvSpPr>
        <p:spPr>
          <a:xfrm>
            <a:off x="4779475" y="81035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Phase 2</a:t>
            </a:r>
            <a:endParaRPr>
              <a:solidFill>
                <a:schemeClr val="lt1"/>
              </a:solidFill>
            </a:endParaRPr>
          </a:p>
        </p:txBody>
      </p:sp>
      <p:sp>
        <p:nvSpPr>
          <p:cNvPr id="156" name="Google Shape;156;p19"/>
          <p:cNvSpPr/>
          <p:nvPr/>
        </p:nvSpPr>
        <p:spPr>
          <a:xfrm>
            <a:off x="452675" y="978850"/>
            <a:ext cx="20238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7" name="Google Shape;157;p19"/>
          <p:cNvSpPr txBox="1"/>
          <p:nvPr>
            <p:ph idx="4294967295" type="body"/>
          </p:nvPr>
        </p:nvSpPr>
        <p:spPr>
          <a:xfrm>
            <a:off x="501275" y="1101549"/>
            <a:ext cx="2540400" cy="215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Internal </a:t>
            </a:r>
            <a:r>
              <a:rPr lang="en" sz="1400">
                <a:solidFill>
                  <a:schemeClr val="lt1"/>
                </a:solidFill>
              </a:rPr>
              <a:t>Employees</a:t>
            </a:r>
            <a:endParaRPr sz="1400">
              <a:solidFill>
                <a:schemeClr val="lt1"/>
              </a:solidFill>
            </a:endParaRPr>
          </a:p>
        </p:txBody>
      </p:sp>
      <p:sp>
        <p:nvSpPr>
          <p:cNvPr id="158" name="Google Shape;158;p19"/>
          <p:cNvSpPr txBox="1"/>
          <p:nvPr/>
        </p:nvSpPr>
        <p:spPr>
          <a:xfrm>
            <a:off x="274350" y="3102850"/>
            <a:ext cx="20877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Senior management teams: CFO, COO, CEO</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Internal staffs: front desk staffs, </a:t>
            </a:r>
            <a:r>
              <a:rPr lang="en" sz="1200">
                <a:solidFill>
                  <a:schemeClr val="dk2"/>
                </a:solidFill>
                <a:latin typeface="Roboto"/>
                <a:ea typeface="Roboto"/>
                <a:cs typeface="Roboto"/>
                <a:sym typeface="Roboto"/>
              </a:rPr>
              <a:t>housekeeping</a:t>
            </a:r>
            <a:r>
              <a:rPr lang="en" sz="1200">
                <a:solidFill>
                  <a:schemeClr val="dk2"/>
                </a:solidFill>
                <a:latin typeface="Roboto"/>
                <a:ea typeface="Roboto"/>
                <a:cs typeface="Roboto"/>
                <a:sym typeface="Roboto"/>
              </a:rPr>
              <a:t> staff, catering staffs </a:t>
            </a:r>
            <a:endParaRPr sz="1200">
              <a:solidFill>
                <a:schemeClr val="dk2"/>
              </a:solidFill>
              <a:latin typeface="Roboto"/>
              <a:ea typeface="Roboto"/>
              <a:cs typeface="Roboto"/>
              <a:sym typeface="Roboto"/>
            </a:endParaRPr>
          </a:p>
        </p:txBody>
      </p:sp>
      <p:sp>
        <p:nvSpPr>
          <p:cNvPr id="159" name="Google Shape;159;p19"/>
          <p:cNvSpPr txBox="1"/>
          <p:nvPr/>
        </p:nvSpPr>
        <p:spPr>
          <a:xfrm>
            <a:off x="5848800" y="3463525"/>
            <a:ext cx="29835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Two h</a:t>
            </a:r>
            <a:r>
              <a:rPr lang="en" sz="1200">
                <a:solidFill>
                  <a:schemeClr val="dk2"/>
                </a:solidFill>
                <a:latin typeface="Roboto"/>
                <a:ea typeface="Roboto"/>
                <a:cs typeface="Roboto"/>
                <a:sym typeface="Roboto"/>
              </a:rPr>
              <a:t>igh valued guests</a:t>
            </a:r>
            <a:endParaRPr sz="1200">
              <a:solidFill>
                <a:schemeClr val="dk2"/>
              </a:solidFill>
              <a:latin typeface="Roboto"/>
              <a:ea typeface="Roboto"/>
              <a:cs typeface="Roboto"/>
              <a:sym typeface="Roboto"/>
            </a:endParaRPr>
          </a:p>
        </p:txBody>
      </p:sp>
      <p:pic>
        <p:nvPicPr>
          <p:cNvPr id="160" name="Google Shape;160;p19"/>
          <p:cNvPicPr preferRelativeResize="0"/>
          <p:nvPr/>
        </p:nvPicPr>
        <p:blipFill>
          <a:blip r:embed="rId3">
            <a:alphaModFix/>
          </a:blip>
          <a:stretch>
            <a:fillRect/>
          </a:stretch>
        </p:blipFill>
        <p:spPr>
          <a:xfrm>
            <a:off x="2925288" y="978850"/>
            <a:ext cx="2540400" cy="1694761"/>
          </a:xfrm>
          <a:prstGeom prst="rect">
            <a:avLst/>
          </a:prstGeom>
          <a:noFill/>
          <a:ln>
            <a:noFill/>
          </a:ln>
          <a:effectLst>
            <a:outerShdw blurRad="57150" rotWithShape="0" algn="bl" dir="5400000" dist="19050">
              <a:srgbClr val="000000">
                <a:alpha val="50000"/>
              </a:srgbClr>
            </a:outerShdw>
          </a:effectLst>
        </p:spPr>
      </p:pic>
      <p:pic>
        <p:nvPicPr>
          <p:cNvPr id="161" name="Google Shape;161;p19"/>
          <p:cNvPicPr preferRelativeResize="0"/>
          <p:nvPr/>
        </p:nvPicPr>
        <p:blipFill>
          <a:blip r:embed="rId4">
            <a:alphaModFix/>
          </a:blip>
          <a:stretch>
            <a:fillRect/>
          </a:stretch>
        </p:blipFill>
        <p:spPr>
          <a:xfrm>
            <a:off x="2924425" y="2909825"/>
            <a:ext cx="2540400" cy="169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240150" y="80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Elicitation Process (to be continue)</a:t>
            </a:r>
            <a:endParaRPr/>
          </a:p>
        </p:txBody>
      </p:sp>
      <p:sp>
        <p:nvSpPr>
          <p:cNvPr id="167" name="Google Shape;167;p20"/>
          <p:cNvSpPr/>
          <p:nvPr/>
        </p:nvSpPr>
        <p:spPr>
          <a:xfrm>
            <a:off x="2510000" y="1637300"/>
            <a:ext cx="20238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p20"/>
          <p:cNvSpPr txBox="1"/>
          <p:nvPr>
            <p:ph idx="4294967295" type="body"/>
          </p:nvPr>
        </p:nvSpPr>
        <p:spPr>
          <a:xfrm>
            <a:off x="2510000" y="1748593"/>
            <a:ext cx="1849800" cy="238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1st Elicitation</a:t>
            </a:r>
            <a:endParaRPr>
              <a:solidFill>
                <a:schemeClr val="lt1"/>
              </a:solidFill>
            </a:endParaRPr>
          </a:p>
        </p:txBody>
      </p:sp>
      <p:sp>
        <p:nvSpPr>
          <p:cNvPr id="169" name="Google Shape;169;p20"/>
          <p:cNvSpPr txBox="1"/>
          <p:nvPr>
            <p:ph idx="4294967295" type="body"/>
          </p:nvPr>
        </p:nvSpPr>
        <p:spPr>
          <a:xfrm>
            <a:off x="175400" y="1998475"/>
            <a:ext cx="1886700" cy="9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Prepare elicitation scope and questions</a:t>
            </a:r>
            <a:endParaRPr b="1" sz="1600"/>
          </a:p>
          <a:p>
            <a:pPr indent="0" lvl="0" marL="0" rtl="0" algn="l">
              <a:spcBef>
                <a:spcPts val="800"/>
              </a:spcBef>
              <a:spcAft>
                <a:spcPts val="800"/>
              </a:spcAft>
              <a:buNone/>
            </a:pPr>
            <a:r>
              <a:t/>
            </a:r>
            <a:endParaRPr sz="1600"/>
          </a:p>
        </p:txBody>
      </p:sp>
      <p:sp>
        <p:nvSpPr>
          <p:cNvPr id="170" name="Google Shape;170;p20"/>
          <p:cNvSpPr txBox="1"/>
          <p:nvPr>
            <p:ph idx="4294967295" type="body"/>
          </p:nvPr>
        </p:nvSpPr>
        <p:spPr>
          <a:xfrm>
            <a:off x="4334775" y="11373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Phase 2</a:t>
            </a:r>
            <a:endParaRPr>
              <a:solidFill>
                <a:schemeClr val="lt1"/>
              </a:solidFill>
            </a:endParaRPr>
          </a:p>
        </p:txBody>
      </p:sp>
      <p:sp>
        <p:nvSpPr>
          <p:cNvPr id="171" name="Google Shape;171;p20"/>
          <p:cNvSpPr/>
          <p:nvPr/>
        </p:nvSpPr>
        <p:spPr>
          <a:xfrm>
            <a:off x="147800" y="1637300"/>
            <a:ext cx="20238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2" name="Google Shape;172;p20"/>
          <p:cNvSpPr txBox="1"/>
          <p:nvPr>
            <p:ph idx="4294967295" type="body"/>
          </p:nvPr>
        </p:nvSpPr>
        <p:spPr>
          <a:xfrm>
            <a:off x="147800" y="1759999"/>
            <a:ext cx="2540400" cy="215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1"/>
                </a:solidFill>
              </a:rPr>
              <a:t>Prepare for Elicitation</a:t>
            </a:r>
            <a:endParaRPr sz="1400">
              <a:solidFill>
                <a:schemeClr val="lt1"/>
              </a:solidFill>
            </a:endParaRPr>
          </a:p>
        </p:txBody>
      </p:sp>
      <p:sp>
        <p:nvSpPr>
          <p:cNvPr id="173" name="Google Shape;173;p20"/>
          <p:cNvSpPr txBox="1"/>
          <p:nvPr>
            <p:ph idx="4294967295" type="body"/>
          </p:nvPr>
        </p:nvSpPr>
        <p:spPr>
          <a:xfrm>
            <a:off x="2433800" y="2098400"/>
            <a:ext cx="2443500" cy="17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Took place on Feb 25th. </a:t>
            </a:r>
            <a:endParaRPr b="1" sz="1600"/>
          </a:p>
          <a:p>
            <a:pPr indent="0" lvl="0" marL="0" rtl="0" algn="l">
              <a:spcBef>
                <a:spcPts val="800"/>
              </a:spcBef>
              <a:spcAft>
                <a:spcPts val="800"/>
              </a:spcAft>
              <a:buNone/>
            </a:pPr>
            <a:r>
              <a:rPr b="1" lang="en" sz="1600"/>
              <a:t>Question regarding business context, functional requirements, non-functional </a:t>
            </a:r>
            <a:r>
              <a:rPr b="1" lang="en" sz="1600"/>
              <a:t>requisitions, constraints</a:t>
            </a:r>
            <a:endParaRPr b="1" sz="1600"/>
          </a:p>
        </p:txBody>
      </p:sp>
      <p:sp>
        <p:nvSpPr>
          <p:cNvPr id="174" name="Google Shape;174;p20"/>
          <p:cNvSpPr/>
          <p:nvPr/>
        </p:nvSpPr>
        <p:spPr>
          <a:xfrm>
            <a:off x="4872200" y="1637288"/>
            <a:ext cx="20238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5" name="Google Shape;175;p20"/>
          <p:cNvSpPr txBox="1"/>
          <p:nvPr>
            <p:ph idx="4294967295" type="body"/>
          </p:nvPr>
        </p:nvSpPr>
        <p:spPr>
          <a:xfrm>
            <a:off x="5101950" y="1719305"/>
            <a:ext cx="1849800" cy="238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Follow</a:t>
            </a:r>
            <a:r>
              <a:rPr lang="en">
                <a:solidFill>
                  <a:schemeClr val="lt1"/>
                </a:solidFill>
              </a:rPr>
              <a:t> up </a:t>
            </a:r>
            <a:endParaRPr>
              <a:solidFill>
                <a:schemeClr val="lt1"/>
              </a:solidFill>
            </a:endParaRPr>
          </a:p>
        </p:txBody>
      </p:sp>
      <p:sp>
        <p:nvSpPr>
          <p:cNvPr id="176" name="Google Shape;176;p20"/>
          <p:cNvSpPr/>
          <p:nvPr/>
        </p:nvSpPr>
        <p:spPr>
          <a:xfrm>
            <a:off x="7005475" y="1637300"/>
            <a:ext cx="2023800" cy="4611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7" name="Google Shape;177;p20"/>
          <p:cNvSpPr txBox="1"/>
          <p:nvPr>
            <p:ph idx="4294967295" type="body"/>
          </p:nvPr>
        </p:nvSpPr>
        <p:spPr>
          <a:xfrm>
            <a:off x="7005475" y="1748593"/>
            <a:ext cx="1849800" cy="238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2nd</a:t>
            </a:r>
            <a:r>
              <a:rPr lang="en">
                <a:solidFill>
                  <a:schemeClr val="lt1"/>
                </a:solidFill>
              </a:rPr>
              <a:t> Elicitation</a:t>
            </a:r>
            <a:endParaRPr>
              <a:solidFill>
                <a:schemeClr val="lt1"/>
              </a:solidFill>
            </a:endParaRPr>
          </a:p>
        </p:txBody>
      </p:sp>
      <p:sp>
        <p:nvSpPr>
          <p:cNvPr id="178" name="Google Shape;178;p20"/>
          <p:cNvSpPr txBox="1"/>
          <p:nvPr>
            <p:ph idx="4294967295" type="body"/>
          </p:nvPr>
        </p:nvSpPr>
        <p:spPr>
          <a:xfrm>
            <a:off x="6842050" y="2072925"/>
            <a:ext cx="2257200" cy="17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Took place on March 2nd.</a:t>
            </a:r>
            <a:endParaRPr b="1" sz="1600"/>
          </a:p>
          <a:p>
            <a:pPr indent="0" lvl="0" marL="0" rtl="0" algn="l">
              <a:spcBef>
                <a:spcPts val="800"/>
              </a:spcBef>
              <a:spcAft>
                <a:spcPts val="800"/>
              </a:spcAft>
              <a:buNone/>
            </a:pPr>
            <a:r>
              <a:rPr b="1" lang="en" sz="1600"/>
              <a:t>Review the requirement analysis notes. Ask feedbacks from stakeholders.  </a:t>
            </a:r>
            <a:endParaRPr b="1" sz="1600"/>
          </a:p>
        </p:txBody>
      </p:sp>
      <p:sp>
        <p:nvSpPr>
          <p:cNvPr id="179" name="Google Shape;179;p20"/>
          <p:cNvSpPr txBox="1"/>
          <p:nvPr>
            <p:ph idx="4294967295" type="body"/>
          </p:nvPr>
        </p:nvSpPr>
        <p:spPr>
          <a:xfrm>
            <a:off x="4933163" y="2225325"/>
            <a:ext cx="1719600" cy="17013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Document requirement analysis notes based on 1st elicitation.</a:t>
            </a:r>
            <a:endParaRPr b="1" sz="1600"/>
          </a:p>
        </p:txBody>
      </p:sp>
      <p:sp>
        <p:nvSpPr>
          <p:cNvPr id="180" name="Google Shape;180;p20"/>
          <p:cNvSpPr txBox="1"/>
          <p:nvPr/>
        </p:nvSpPr>
        <p:spPr>
          <a:xfrm>
            <a:off x="397575" y="4654175"/>
            <a:ext cx="45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81" name="Google Shape;181;p20"/>
          <p:cNvSpPr txBox="1"/>
          <p:nvPr/>
        </p:nvSpPr>
        <p:spPr>
          <a:xfrm>
            <a:off x="276875" y="682100"/>
            <a:ext cx="6299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Primary Elicitation </a:t>
            </a:r>
            <a:r>
              <a:rPr lang="en" sz="1800">
                <a:solidFill>
                  <a:schemeClr val="dk2"/>
                </a:solidFill>
                <a:latin typeface="Roboto"/>
                <a:ea typeface="Roboto"/>
                <a:cs typeface="Roboto"/>
                <a:sym typeface="Roboto"/>
              </a:rPr>
              <a:t>Technique</a:t>
            </a:r>
            <a:r>
              <a:rPr lang="en" sz="1800">
                <a:solidFill>
                  <a:schemeClr val="dk2"/>
                </a:solidFill>
                <a:latin typeface="Roboto"/>
                <a:ea typeface="Roboto"/>
                <a:cs typeface="Roboto"/>
                <a:sym typeface="Roboto"/>
              </a:rPr>
              <a:t>: Interview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(Due to lack of </a:t>
            </a:r>
            <a:r>
              <a:rPr lang="en">
                <a:solidFill>
                  <a:schemeClr val="dk2"/>
                </a:solidFill>
                <a:latin typeface="Roboto"/>
                <a:ea typeface="Roboto"/>
                <a:cs typeface="Roboto"/>
                <a:sym typeface="Roboto"/>
              </a:rPr>
              <a:t>impersonation</a:t>
            </a:r>
            <a:r>
              <a:rPr lang="en">
                <a:solidFill>
                  <a:schemeClr val="dk2"/>
                </a:solidFill>
                <a:latin typeface="Roboto"/>
                <a:ea typeface="Roboto"/>
                <a:cs typeface="Roboto"/>
                <a:sym typeface="Roboto"/>
              </a:rPr>
              <a:t> of stakeholders)</a:t>
            </a:r>
            <a:endParaRPr>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205975" y="318250"/>
            <a:ext cx="8181900" cy="8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Our Solution and Analysis </a:t>
            </a:r>
            <a:endParaRPr sz="2900"/>
          </a:p>
          <a:p>
            <a:pPr indent="457200" lvl="0" marL="457200" rtl="0" algn="l">
              <a:spcBef>
                <a:spcPts val="0"/>
              </a:spcBef>
              <a:spcAft>
                <a:spcPts val="0"/>
              </a:spcAft>
              <a:buNone/>
            </a:pPr>
            <a:r>
              <a:rPr lang="en" sz="1800"/>
              <a:t>Digital Hotel </a:t>
            </a:r>
            <a:r>
              <a:rPr lang="en" sz="1800"/>
              <a:t>Management</a:t>
            </a:r>
            <a:r>
              <a:rPr lang="en" sz="1800"/>
              <a:t> System</a:t>
            </a:r>
            <a:endParaRPr sz="1800"/>
          </a:p>
        </p:txBody>
      </p:sp>
      <p:sp>
        <p:nvSpPr>
          <p:cNvPr id="187" name="Google Shape;187;p21"/>
          <p:cNvSpPr/>
          <p:nvPr/>
        </p:nvSpPr>
        <p:spPr>
          <a:xfrm>
            <a:off x="205975" y="1304875"/>
            <a:ext cx="2695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1"/>
          <p:cNvSpPr txBox="1"/>
          <p:nvPr>
            <p:ph idx="4294967295" type="body"/>
          </p:nvPr>
        </p:nvSpPr>
        <p:spPr>
          <a:xfrm>
            <a:off x="20597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Driven</a:t>
            </a:r>
            <a:endParaRPr>
              <a:solidFill>
                <a:schemeClr val="lt1"/>
              </a:solidFill>
            </a:endParaRPr>
          </a:p>
        </p:txBody>
      </p:sp>
      <p:sp>
        <p:nvSpPr>
          <p:cNvPr id="189" name="Google Shape;189;p21"/>
          <p:cNvSpPr/>
          <p:nvPr/>
        </p:nvSpPr>
        <p:spPr>
          <a:xfrm>
            <a:off x="2751425" y="1304875"/>
            <a:ext cx="32088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21"/>
          <p:cNvSpPr txBox="1"/>
          <p:nvPr>
            <p:ph idx="4294967295" type="body"/>
          </p:nvPr>
        </p:nvSpPr>
        <p:spPr>
          <a:xfrm>
            <a:off x="30692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More Efficiency </a:t>
            </a:r>
            <a:endParaRPr>
              <a:solidFill>
                <a:schemeClr val="lt1"/>
              </a:solidFill>
            </a:endParaRPr>
          </a:p>
        </p:txBody>
      </p:sp>
      <p:sp>
        <p:nvSpPr>
          <p:cNvPr id="191" name="Google Shape;191;p21"/>
          <p:cNvSpPr/>
          <p:nvPr/>
        </p:nvSpPr>
        <p:spPr>
          <a:xfrm>
            <a:off x="5805425" y="1304875"/>
            <a:ext cx="28302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2" name="Google Shape;192;p21"/>
          <p:cNvSpPr txBox="1"/>
          <p:nvPr>
            <p:ph idx="4294967295" type="body"/>
          </p:nvPr>
        </p:nvSpPr>
        <p:spPr>
          <a:xfrm>
            <a:off x="612868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Low Cost</a:t>
            </a:r>
            <a:endParaRPr>
              <a:solidFill>
                <a:schemeClr val="lt1"/>
              </a:solidFill>
            </a:endParaRPr>
          </a:p>
        </p:txBody>
      </p:sp>
      <p:sp>
        <p:nvSpPr>
          <p:cNvPr id="193" name="Google Shape;193;p21"/>
          <p:cNvSpPr txBox="1"/>
          <p:nvPr/>
        </p:nvSpPr>
        <p:spPr>
          <a:xfrm>
            <a:off x="123850" y="1955100"/>
            <a:ext cx="2695800" cy="3140100"/>
          </a:xfrm>
          <a:prstGeom prst="rect">
            <a:avLst/>
          </a:prstGeom>
          <a:noFill/>
          <a:ln>
            <a:noFill/>
          </a:ln>
        </p:spPr>
        <p:txBody>
          <a:bodyPr anchorCtr="0" anchor="t" bIns="91425" lIns="91425" spcFirstLastPara="1" rIns="91425" wrap="square" tIns="91425">
            <a:spAutoFit/>
          </a:bodyPr>
          <a:lstStyle/>
          <a:p>
            <a:pPr indent="-190500" lvl="0" marL="285750" rtl="0" algn="l">
              <a:spcBef>
                <a:spcPts val="0"/>
              </a:spcBef>
              <a:spcAft>
                <a:spcPts val="0"/>
              </a:spcAft>
              <a:buSzPts val="1200"/>
              <a:buChar char="●"/>
            </a:pPr>
            <a:r>
              <a:rPr lang="en" sz="1200"/>
              <a:t>Implement guest feedback collection system for continuous improvement.</a:t>
            </a:r>
            <a:endParaRPr sz="1200"/>
          </a:p>
          <a:p>
            <a:pPr indent="0" lvl="0" marL="457200" rtl="0" algn="l">
              <a:spcBef>
                <a:spcPts val="0"/>
              </a:spcBef>
              <a:spcAft>
                <a:spcPts val="0"/>
              </a:spcAft>
              <a:buNone/>
            </a:pPr>
            <a:r>
              <a:t/>
            </a:r>
            <a:endParaRPr sz="1200"/>
          </a:p>
          <a:p>
            <a:pPr indent="-190500" lvl="0" marL="285750" rtl="0" algn="l">
              <a:spcBef>
                <a:spcPts val="0"/>
              </a:spcBef>
              <a:spcAft>
                <a:spcPts val="0"/>
              </a:spcAft>
              <a:buSzPts val="1200"/>
              <a:buChar char="●"/>
            </a:pPr>
            <a:r>
              <a:rPr lang="en" sz="1200"/>
              <a:t>Utilize data analytics to personalize guest experiences.</a:t>
            </a:r>
            <a:endParaRPr sz="1200"/>
          </a:p>
          <a:p>
            <a:pPr indent="0" lvl="0" marL="457200" rtl="0" algn="l">
              <a:spcBef>
                <a:spcPts val="0"/>
              </a:spcBef>
              <a:spcAft>
                <a:spcPts val="0"/>
              </a:spcAft>
              <a:buNone/>
            </a:pPr>
            <a:r>
              <a:t/>
            </a:r>
            <a:endParaRPr sz="1200"/>
          </a:p>
          <a:p>
            <a:pPr indent="-190500" lvl="0" marL="285750" rtl="0" algn="l">
              <a:spcBef>
                <a:spcPts val="0"/>
              </a:spcBef>
              <a:spcAft>
                <a:spcPts val="0"/>
              </a:spcAft>
              <a:buSzPts val="1200"/>
              <a:buChar char="●"/>
            </a:pPr>
            <a:r>
              <a:rPr lang="en" sz="1200"/>
              <a:t>Track inventory levels to optimize purchasing and reduce waste.</a:t>
            </a:r>
            <a:endParaRPr sz="1200"/>
          </a:p>
          <a:p>
            <a:pPr indent="0" lvl="0" marL="457200" rtl="0" algn="l">
              <a:spcBef>
                <a:spcPts val="0"/>
              </a:spcBef>
              <a:spcAft>
                <a:spcPts val="0"/>
              </a:spcAft>
              <a:buNone/>
            </a:pPr>
            <a:r>
              <a:t/>
            </a:r>
            <a:endParaRPr sz="1200"/>
          </a:p>
          <a:p>
            <a:pPr indent="-190500" lvl="0" marL="285750" rtl="0" algn="l">
              <a:spcBef>
                <a:spcPts val="0"/>
              </a:spcBef>
              <a:spcAft>
                <a:spcPts val="0"/>
              </a:spcAft>
              <a:buSzPts val="1200"/>
              <a:buChar char="●"/>
            </a:pPr>
            <a:r>
              <a:rPr lang="en" sz="1200"/>
              <a:t>Analyze occupancy rates to adjust staffing levels efficiently.</a:t>
            </a:r>
            <a:endParaRPr sz="1200"/>
          </a:p>
          <a:p>
            <a:pPr indent="0" lvl="0" marL="457200" rtl="0" algn="l">
              <a:spcBef>
                <a:spcPts val="0"/>
              </a:spcBef>
              <a:spcAft>
                <a:spcPts val="0"/>
              </a:spcAft>
              <a:buNone/>
            </a:pPr>
            <a:r>
              <a:t/>
            </a:r>
            <a:endParaRPr sz="1200"/>
          </a:p>
          <a:p>
            <a:pPr indent="-190500" lvl="0" marL="285750" rtl="0" algn="l">
              <a:spcBef>
                <a:spcPts val="0"/>
              </a:spcBef>
              <a:spcAft>
                <a:spcPts val="0"/>
              </a:spcAft>
              <a:buSzPts val="1200"/>
              <a:buChar char="●"/>
            </a:pPr>
            <a:r>
              <a:rPr lang="en" sz="1200"/>
              <a:t>Implement predictive analytics for demand forecasting.</a:t>
            </a:r>
            <a:endParaRPr sz="1200"/>
          </a:p>
        </p:txBody>
      </p:sp>
      <p:sp>
        <p:nvSpPr>
          <p:cNvPr id="194" name="Google Shape;194;p21"/>
          <p:cNvSpPr txBox="1"/>
          <p:nvPr/>
        </p:nvSpPr>
        <p:spPr>
          <a:xfrm>
            <a:off x="2709213" y="2139900"/>
            <a:ext cx="2977200" cy="2770500"/>
          </a:xfrm>
          <a:prstGeom prst="rect">
            <a:avLst/>
          </a:prstGeom>
          <a:noFill/>
          <a:ln>
            <a:noFill/>
          </a:ln>
        </p:spPr>
        <p:txBody>
          <a:bodyPr anchorCtr="0" anchor="t" bIns="91425" lIns="91425" spcFirstLastPara="1" rIns="91425" wrap="square" tIns="91425">
            <a:spAutoFit/>
          </a:bodyPr>
          <a:lstStyle/>
          <a:p>
            <a:pPr indent="-190500" lvl="0" marL="285750" marR="0" rtl="0" algn="l">
              <a:lnSpc>
                <a:spcPct val="100000"/>
              </a:lnSpc>
              <a:spcBef>
                <a:spcPts val="0"/>
              </a:spcBef>
              <a:spcAft>
                <a:spcPts val="0"/>
              </a:spcAft>
              <a:buSzPts val="1200"/>
              <a:buChar char="●"/>
            </a:pPr>
            <a:r>
              <a:rPr lang="en" sz="1200"/>
              <a:t>Introduce digital check-in/out processes to reduce wait times.</a:t>
            </a:r>
            <a:endParaRPr sz="1200"/>
          </a:p>
          <a:p>
            <a:pPr indent="0" lvl="0" marL="457200" marR="0" rtl="0" algn="l">
              <a:lnSpc>
                <a:spcPct val="100000"/>
              </a:lnSpc>
              <a:spcBef>
                <a:spcPts val="0"/>
              </a:spcBef>
              <a:spcAft>
                <a:spcPts val="0"/>
              </a:spcAft>
              <a:buNone/>
            </a:pPr>
            <a:r>
              <a:t/>
            </a:r>
            <a:endParaRPr sz="1200"/>
          </a:p>
          <a:p>
            <a:pPr indent="-190500" lvl="0" marL="285750" marR="0" rtl="0" algn="l">
              <a:lnSpc>
                <a:spcPct val="100000"/>
              </a:lnSpc>
              <a:spcBef>
                <a:spcPts val="0"/>
              </a:spcBef>
              <a:spcAft>
                <a:spcPts val="0"/>
              </a:spcAft>
              <a:buSzPts val="1200"/>
              <a:buChar char="●"/>
            </a:pPr>
            <a:r>
              <a:rPr lang="en" sz="1200"/>
              <a:t>Automate room cleaning schedules based on occupancy data.</a:t>
            </a:r>
            <a:endParaRPr sz="1200"/>
          </a:p>
          <a:p>
            <a:pPr indent="0" lvl="0" marL="457200" marR="0" rtl="0" algn="l">
              <a:lnSpc>
                <a:spcPct val="100000"/>
              </a:lnSpc>
              <a:spcBef>
                <a:spcPts val="0"/>
              </a:spcBef>
              <a:spcAft>
                <a:spcPts val="0"/>
              </a:spcAft>
              <a:buNone/>
            </a:pPr>
            <a:r>
              <a:t/>
            </a:r>
            <a:endParaRPr sz="1200"/>
          </a:p>
          <a:p>
            <a:pPr indent="-190500" lvl="0" marL="285750" marR="0" rtl="0" algn="l">
              <a:lnSpc>
                <a:spcPct val="100000"/>
              </a:lnSpc>
              <a:spcBef>
                <a:spcPts val="0"/>
              </a:spcBef>
              <a:spcAft>
                <a:spcPts val="0"/>
              </a:spcAft>
              <a:buSzPts val="1200"/>
              <a:buChar char="●"/>
            </a:pPr>
            <a:r>
              <a:rPr lang="en" sz="1200"/>
              <a:t>Utilize RFID technology for inventory management.</a:t>
            </a:r>
            <a:endParaRPr sz="1200"/>
          </a:p>
          <a:p>
            <a:pPr indent="0" lvl="0" marL="457200" marR="0" rtl="0" algn="l">
              <a:lnSpc>
                <a:spcPct val="100000"/>
              </a:lnSpc>
              <a:spcBef>
                <a:spcPts val="0"/>
              </a:spcBef>
              <a:spcAft>
                <a:spcPts val="0"/>
              </a:spcAft>
              <a:buNone/>
            </a:pPr>
            <a:r>
              <a:t/>
            </a:r>
            <a:endParaRPr sz="1200"/>
          </a:p>
          <a:p>
            <a:pPr indent="-190500" lvl="0" marL="285750" marR="0" rtl="0" algn="l">
              <a:lnSpc>
                <a:spcPct val="100000"/>
              </a:lnSpc>
              <a:spcBef>
                <a:spcPts val="0"/>
              </a:spcBef>
              <a:spcAft>
                <a:spcPts val="0"/>
              </a:spcAft>
              <a:buSzPts val="1200"/>
              <a:buChar char="●"/>
            </a:pPr>
            <a:r>
              <a:rPr lang="en" sz="1200"/>
              <a:t>Implement task management systems for staff coordination.</a:t>
            </a:r>
            <a:endParaRPr sz="1200"/>
          </a:p>
          <a:p>
            <a:pPr indent="0" lvl="0" marL="457200" marR="0" rtl="0" algn="l">
              <a:lnSpc>
                <a:spcPct val="100000"/>
              </a:lnSpc>
              <a:spcBef>
                <a:spcPts val="0"/>
              </a:spcBef>
              <a:spcAft>
                <a:spcPts val="0"/>
              </a:spcAft>
              <a:buNone/>
            </a:pPr>
            <a:r>
              <a:t/>
            </a:r>
            <a:endParaRPr sz="1200"/>
          </a:p>
          <a:p>
            <a:pPr indent="-190500" lvl="0" marL="285750" marR="0" rtl="0" algn="l">
              <a:lnSpc>
                <a:spcPct val="100000"/>
              </a:lnSpc>
              <a:spcBef>
                <a:spcPts val="0"/>
              </a:spcBef>
              <a:spcAft>
                <a:spcPts val="0"/>
              </a:spcAft>
              <a:buSzPts val="1200"/>
              <a:buChar char="●"/>
            </a:pPr>
            <a:r>
              <a:rPr lang="en" sz="1200"/>
              <a:t>Integrate communication tools to streamline internal operations.</a:t>
            </a:r>
            <a:endParaRPr sz="1200"/>
          </a:p>
        </p:txBody>
      </p:sp>
      <p:sp>
        <p:nvSpPr>
          <p:cNvPr id="195" name="Google Shape;195;p21"/>
          <p:cNvSpPr txBox="1"/>
          <p:nvPr/>
        </p:nvSpPr>
        <p:spPr>
          <a:xfrm>
            <a:off x="5634050" y="2039200"/>
            <a:ext cx="2830200" cy="2770500"/>
          </a:xfrm>
          <a:prstGeom prst="rect">
            <a:avLst/>
          </a:prstGeom>
          <a:noFill/>
          <a:ln>
            <a:noFill/>
          </a:ln>
        </p:spPr>
        <p:txBody>
          <a:bodyPr anchorCtr="0" anchor="t" bIns="91425" lIns="91425" spcFirstLastPara="1" rIns="91425" wrap="square" tIns="91425">
            <a:spAutoFit/>
          </a:bodyPr>
          <a:lstStyle/>
          <a:p>
            <a:pPr indent="-190500" lvl="0" marL="285750" marR="0" rtl="0" algn="l">
              <a:lnSpc>
                <a:spcPct val="100000"/>
              </a:lnSpc>
              <a:spcBef>
                <a:spcPts val="0"/>
              </a:spcBef>
              <a:spcAft>
                <a:spcPts val="0"/>
              </a:spcAft>
              <a:buSzPts val="1200"/>
              <a:buChar char="●"/>
            </a:pPr>
            <a:r>
              <a:rPr lang="en" sz="1200"/>
              <a:t>Optimize energy usage through smart lighting and climate control systems.</a:t>
            </a:r>
            <a:endParaRPr sz="1200"/>
          </a:p>
          <a:p>
            <a:pPr indent="0" lvl="0" marL="457200" marR="0" rtl="0" algn="l">
              <a:lnSpc>
                <a:spcPct val="100000"/>
              </a:lnSpc>
              <a:spcBef>
                <a:spcPts val="0"/>
              </a:spcBef>
              <a:spcAft>
                <a:spcPts val="0"/>
              </a:spcAft>
              <a:buNone/>
            </a:pPr>
            <a:r>
              <a:t/>
            </a:r>
            <a:endParaRPr sz="1200"/>
          </a:p>
          <a:p>
            <a:pPr indent="-190500" lvl="0" marL="285750" marR="0" rtl="0" algn="l">
              <a:lnSpc>
                <a:spcPct val="100000"/>
              </a:lnSpc>
              <a:spcBef>
                <a:spcPts val="0"/>
              </a:spcBef>
              <a:spcAft>
                <a:spcPts val="0"/>
              </a:spcAft>
              <a:buSzPts val="1200"/>
              <a:buChar char="●"/>
            </a:pPr>
            <a:r>
              <a:rPr lang="en" sz="1200"/>
              <a:t>Implement preventative maintenance schedules to reduce repair costs.</a:t>
            </a:r>
            <a:endParaRPr sz="1200"/>
          </a:p>
          <a:p>
            <a:pPr indent="0" lvl="0" marL="457200" marR="0" rtl="0" algn="l">
              <a:lnSpc>
                <a:spcPct val="100000"/>
              </a:lnSpc>
              <a:spcBef>
                <a:spcPts val="0"/>
              </a:spcBef>
              <a:spcAft>
                <a:spcPts val="0"/>
              </a:spcAft>
              <a:buNone/>
            </a:pPr>
            <a:r>
              <a:t/>
            </a:r>
            <a:endParaRPr sz="1200"/>
          </a:p>
          <a:p>
            <a:pPr indent="-190500" lvl="0" marL="285750" marR="0" rtl="0" algn="l">
              <a:lnSpc>
                <a:spcPct val="100000"/>
              </a:lnSpc>
              <a:spcBef>
                <a:spcPts val="0"/>
              </a:spcBef>
              <a:spcAft>
                <a:spcPts val="0"/>
              </a:spcAft>
              <a:buSzPts val="1200"/>
              <a:buChar char="●"/>
            </a:pPr>
            <a:r>
              <a:rPr lang="en" sz="1200"/>
              <a:t>Utilize cloud-based software to minimize IT infrastructure expenses.</a:t>
            </a:r>
            <a:endParaRPr sz="1200"/>
          </a:p>
          <a:p>
            <a:pPr indent="0" lvl="0" marL="457200" marR="0" rtl="0" algn="l">
              <a:lnSpc>
                <a:spcPct val="100000"/>
              </a:lnSpc>
              <a:spcBef>
                <a:spcPts val="0"/>
              </a:spcBef>
              <a:spcAft>
                <a:spcPts val="0"/>
              </a:spcAft>
              <a:buNone/>
            </a:pPr>
            <a:r>
              <a:t/>
            </a:r>
            <a:endParaRPr sz="1200"/>
          </a:p>
          <a:p>
            <a:pPr indent="-190500" lvl="0" marL="285750" marR="0" rtl="0" algn="l">
              <a:lnSpc>
                <a:spcPct val="100000"/>
              </a:lnSpc>
              <a:spcBef>
                <a:spcPts val="0"/>
              </a:spcBef>
              <a:spcAft>
                <a:spcPts val="0"/>
              </a:spcAft>
              <a:buSzPts val="1200"/>
              <a:buChar char="●"/>
            </a:pPr>
            <a:r>
              <a:rPr lang="en" sz="1200"/>
              <a:t>Offer digital amenities to reduce printing and distribution costs.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