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Roboto"/>
      <p:regular r:id="rId56"/>
      <p:bold r:id="rId57"/>
      <p:italic r:id="rId58"/>
      <p:boldItalic r:id="rId59"/>
    </p:embeddedFont>
    <p:embeddedFont>
      <p:font typeface="Lat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A6F74B-6D17-4F6A-8BCA-494E6E5DFED2}">
  <a:tblStyle styleId="{71A6F74B-6D17-4F6A-8BCA-494E6E5DFE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4.xml"/><Relationship Id="rId63" Type="http://schemas.openxmlformats.org/officeDocument/2006/relationships/font" Target="fonts/La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bold.fntdata"/><Relationship Id="rId12" Type="http://schemas.openxmlformats.org/officeDocument/2006/relationships/slide" Target="slides/slide6.xml"/><Relationship Id="rId56" Type="http://schemas.openxmlformats.org/officeDocument/2006/relationships/font" Target="fonts/Roboto-regular.fntdata"/><Relationship Id="rId15" Type="http://schemas.openxmlformats.org/officeDocument/2006/relationships/slide" Target="slides/slide9.xml"/><Relationship Id="rId59" Type="http://schemas.openxmlformats.org/officeDocument/2006/relationships/font" Target="fonts/Roboto-boldItalic.fntdata"/><Relationship Id="rId14" Type="http://schemas.openxmlformats.org/officeDocument/2006/relationships/slide" Target="slides/slide8.xml"/><Relationship Id="rId58"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b93093243_6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b93093243_6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FF0000"/>
                </a:solidFill>
              </a:rPr>
              <a:t>Automata丶</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b9309324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b9309324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FF0000"/>
                </a:solidFill>
              </a:rPr>
              <a:t>Automata丶</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b93093243_6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b93093243_6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FF0000"/>
                </a:solidFill>
              </a:rPr>
              <a:t>Automata丶</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222265d2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222265d2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0000"/>
                </a:solidFill>
              </a:rPr>
              <a:t>Automata丶</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b93093243_6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b93093243_6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0000"/>
                </a:solidFill>
              </a:rPr>
              <a:t>Automata丶</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222265d2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222265d2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0000"/>
                </a:solidFill>
              </a:rPr>
              <a:t>Automata丶</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b93093243_6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b93093243_6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0000"/>
                </a:solidFill>
              </a:rPr>
              <a:t>Automata丶</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b93093243_6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b93093243_6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0000"/>
                </a:solidFill>
              </a:rPr>
              <a:t>Automata丶</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b93093243_6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b93093243_6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245ed3d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245ed3d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b930932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b930932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245ed3da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245ed3da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245ed3d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245ed3d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245ed3da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245ed3da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b9309324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b9309324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245ed3d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245ed3d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b93093243_6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b93093243_6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245ed3da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245ed3da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b93093243_6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b93093243_6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1e0aaedf9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1e0aaedf9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b93093243_6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b93093243_6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1e0aaedf9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1e0aaedf9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b73ad642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b73ad642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b93093243_6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b93093243_6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b73ad64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6b73ad64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bab0d1078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6bab0d1078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b93093243_6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b93093243_6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b8a738d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b8a738d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b93093243_6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b93093243_6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b8a738d6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6b8a738d6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b93093243_6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b93093243_6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6b8a738d6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6b8a738d6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b9300467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b9300467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FF0000"/>
                </a:solidFill>
              </a:rPr>
              <a:t>Automata丶</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6b8a738d6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6b8a738d6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b8a738d6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6b8a738d6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6b93093243_6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6b93093243_6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6b8a738d65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6b8a738d65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6b93093243_6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6b93093243_6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b73ad64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b73ad64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Automata</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6bab0d1078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6bab0d1078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Automata</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6bab0d1078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6bab0d107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Automata</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6bab0d1078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6bab0d1078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6bab0d1078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6bab0d1078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b930046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b930046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FF0000"/>
                </a:solidFill>
              </a:rPr>
              <a:t>Automata丶</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b93093243_6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b93093243_6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FF0000"/>
                </a:solidFill>
              </a:rPr>
              <a:t>Automata丶</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b9300467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b9300467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FF0000"/>
                </a:solidFill>
              </a:rPr>
              <a:t>Automata丶</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b9300467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b9300467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FF0000"/>
                </a:solidFill>
              </a:rPr>
              <a:t>Automata丶</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2f5a4a0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2f5a4a0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ww.linkedin.com/advice/0/how-do-you-plan-prioritize-testing-activities?trk=article-ssr-frontend-x-article_little-text-block"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277375" y="1530350"/>
            <a:ext cx="6006000" cy="141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900"/>
              <a:t>When Change of Requirements Occurs</a:t>
            </a:r>
            <a:endParaRPr sz="3900"/>
          </a:p>
        </p:txBody>
      </p:sp>
      <p:sp>
        <p:nvSpPr>
          <p:cNvPr id="55" name="Google Shape;55;p13"/>
          <p:cNvSpPr txBox="1"/>
          <p:nvPr>
            <p:ph idx="1" type="subTitle"/>
          </p:nvPr>
        </p:nvSpPr>
        <p:spPr>
          <a:xfrm>
            <a:off x="604700" y="3284025"/>
            <a:ext cx="1470600" cy="13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 sz="1200">
                <a:solidFill>
                  <a:schemeClr val="dk1"/>
                </a:solidFill>
              </a:rPr>
              <a:t>Group 2:</a:t>
            </a: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Sihui He,  </a:t>
            </a:r>
            <a:endParaRPr sz="1200">
              <a:solidFill>
                <a:schemeClr val="dk1"/>
              </a:solidFill>
            </a:endParaRPr>
          </a:p>
          <a:p>
            <a:pPr indent="0" lvl="0" marL="0" rtl="0" algn="l">
              <a:spcBef>
                <a:spcPts val="0"/>
              </a:spcBef>
              <a:spcAft>
                <a:spcPts val="0"/>
              </a:spcAft>
              <a:buNone/>
            </a:pPr>
            <a:r>
              <a:rPr lang="en" sz="1200">
                <a:solidFill>
                  <a:schemeClr val="dk1"/>
                </a:solidFill>
              </a:rPr>
              <a:t>Chun Yang, </a:t>
            </a:r>
            <a:endParaRPr sz="1200">
              <a:solidFill>
                <a:schemeClr val="dk1"/>
              </a:solidFill>
            </a:endParaRPr>
          </a:p>
          <a:p>
            <a:pPr indent="0" lvl="0" marL="0" rtl="0" algn="l">
              <a:spcBef>
                <a:spcPts val="0"/>
              </a:spcBef>
              <a:spcAft>
                <a:spcPts val="0"/>
              </a:spcAft>
              <a:buNone/>
            </a:pPr>
            <a:r>
              <a:rPr lang="en" sz="1200">
                <a:solidFill>
                  <a:schemeClr val="dk1"/>
                </a:solidFill>
              </a:rPr>
              <a:t>Yifei Zhang, </a:t>
            </a:r>
            <a:endParaRPr sz="1200">
              <a:solidFill>
                <a:schemeClr val="dk1"/>
              </a:solidFill>
            </a:endParaRPr>
          </a:p>
          <a:p>
            <a:pPr indent="0" lvl="0" marL="0" rtl="0" algn="l">
              <a:spcBef>
                <a:spcPts val="0"/>
              </a:spcBef>
              <a:spcAft>
                <a:spcPts val="0"/>
              </a:spcAft>
              <a:buNone/>
            </a:pPr>
            <a:r>
              <a:rPr lang="en" sz="1200">
                <a:solidFill>
                  <a:schemeClr val="dk1"/>
                </a:solidFill>
              </a:rPr>
              <a:t>Yulun Feng, </a:t>
            </a:r>
            <a:endParaRPr sz="1200">
              <a:solidFill>
                <a:schemeClr val="dk1"/>
              </a:solidFill>
            </a:endParaRPr>
          </a:p>
          <a:p>
            <a:pPr indent="0" lvl="0" marL="0" rtl="0" algn="l">
              <a:spcBef>
                <a:spcPts val="0"/>
              </a:spcBef>
              <a:spcAft>
                <a:spcPts val="0"/>
              </a:spcAft>
              <a:buNone/>
            </a:pPr>
            <a:r>
              <a:rPr lang="en" sz="1200">
                <a:solidFill>
                  <a:schemeClr val="dk1"/>
                </a:solidFill>
              </a:rPr>
              <a:t>Yuhan Zhang</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fld id="{00000000-1234-1234-1234-123412341234}" type="slidenum">
              <a:rPr lang="en">
                <a:solidFill>
                  <a:schemeClr val="dk2"/>
                </a:solidFill>
              </a:rPr>
              <a:t>‹#›</a:t>
            </a:fld>
            <a:r>
              <a:rPr lang="en">
                <a:solidFill>
                  <a:schemeClr val="dk2"/>
                </a:solidFill>
              </a:rPr>
              <a:t> of 49</a:t>
            </a:r>
            <a:endParaRPr>
              <a:solidFill>
                <a:schemeClr val="dk2"/>
              </a:solidFill>
            </a:endParaRPr>
          </a:p>
        </p:txBody>
      </p:sp>
      <p:sp>
        <p:nvSpPr>
          <p:cNvPr id="57" name="Google Shape;57;p13"/>
          <p:cNvSpPr txBox="1"/>
          <p:nvPr/>
        </p:nvSpPr>
        <p:spPr>
          <a:xfrm>
            <a:off x="2789375" y="2942750"/>
            <a:ext cx="2982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CS 4473: Requirement Analysis</a:t>
            </a:r>
            <a:endParaRPr b="1">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511500" y="1070400"/>
            <a:ext cx="7688700" cy="27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The main idea of change analysis is to identify how the requested change impacts the existing design or system. To this effect, methods of change impact analysis found in literature can be grouped based on objects that are impacted: starting impact set, estimated impact set and actual impact set. [Jayatilleke and Lai 2017]</a:t>
            </a:r>
            <a:endParaRPr>
              <a:solidFill>
                <a:srgbClr val="000000"/>
              </a:solidFill>
              <a:latin typeface="Arial"/>
              <a:ea typeface="Arial"/>
              <a:cs typeface="Arial"/>
              <a:sym typeface="Arial"/>
            </a:endParaRPr>
          </a:p>
          <a:p>
            <a:pPr indent="0" lvl="0" marL="457200" rtl="0" algn="l">
              <a:lnSpc>
                <a:spcPct val="95000"/>
              </a:lnSpc>
              <a:spcBef>
                <a:spcPts val="0"/>
              </a:spcBef>
              <a:spcAft>
                <a:spcPts val="0"/>
              </a:spcAft>
              <a:buSzPts val="1018"/>
              <a:buNone/>
            </a:pPr>
            <a:r>
              <a:t/>
            </a:r>
            <a:endParaRPr>
              <a:solidFill>
                <a:srgbClr val="000000"/>
              </a:solidFill>
              <a:latin typeface="Arial"/>
              <a:ea typeface="Arial"/>
              <a:cs typeface="Arial"/>
              <a:sym typeface="Arial"/>
            </a:endParaRPr>
          </a:p>
          <a:p>
            <a:pPr indent="0" lvl="0" marL="457200" rtl="0" algn="l">
              <a:lnSpc>
                <a:spcPct val="95000"/>
              </a:lnSpc>
              <a:spcBef>
                <a:spcPts val="0"/>
              </a:spcBef>
              <a:spcAft>
                <a:spcPts val="0"/>
              </a:spcAft>
              <a:buSzPts val="1018"/>
              <a:buNone/>
            </a:pPr>
            <a:r>
              <a:t/>
            </a:r>
            <a:endParaRPr sz="1117">
              <a:solidFill>
                <a:srgbClr val="000000"/>
              </a:solidFill>
              <a:latin typeface="Arial"/>
              <a:ea typeface="Arial"/>
              <a:cs typeface="Arial"/>
              <a:sym typeface="Arial"/>
            </a:endParaRPr>
          </a:p>
          <a:p>
            <a:pPr indent="0" lvl="0" marL="0" rtl="0" algn="l">
              <a:lnSpc>
                <a:spcPct val="95000"/>
              </a:lnSpc>
              <a:spcBef>
                <a:spcPts val="0"/>
              </a:spcBef>
              <a:spcAft>
                <a:spcPts val="0"/>
              </a:spcAft>
              <a:buSzPts val="1018"/>
              <a:buNone/>
            </a:pPr>
            <a:r>
              <a:t/>
            </a:r>
            <a:endParaRPr sz="1117">
              <a:solidFill>
                <a:srgbClr val="000000"/>
              </a:solidFill>
              <a:latin typeface="Arial"/>
              <a:ea typeface="Arial"/>
              <a:cs typeface="Arial"/>
              <a:sym typeface="Arial"/>
            </a:endParaRPr>
          </a:p>
        </p:txBody>
      </p:sp>
      <p:sp>
        <p:nvSpPr>
          <p:cNvPr id="119" name="Google Shape;119;p22"/>
          <p:cNvSpPr txBox="1"/>
          <p:nvPr>
            <p:ph idx="12" type="sldNum"/>
          </p:nvPr>
        </p:nvSpPr>
        <p:spPr>
          <a:xfrm>
            <a:off x="8200096" y="4663225"/>
            <a:ext cx="8211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120" name="Google Shape;120;p22"/>
          <p:cNvSpPr txBox="1"/>
          <p:nvPr>
            <p:ph type="title"/>
          </p:nvPr>
        </p:nvSpPr>
        <p:spPr>
          <a:xfrm>
            <a:off x="511500" y="2437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Evaluation Process</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1" type="body"/>
          </p:nvPr>
        </p:nvSpPr>
        <p:spPr>
          <a:xfrm>
            <a:off x="308200" y="1015600"/>
            <a:ext cx="7794000" cy="3470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a:solidFill>
                  <a:srgbClr val="000000"/>
                </a:solidFill>
                <a:latin typeface="Arial"/>
                <a:ea typeface="Arial"/>
                <a:cs typeface="Arial"/>
                <a:sym typeface="Arial"/>
              </a:rPr>
              <a:t>Criteria for evaluating a requirement change</a:t>
            </a:r>
            <a:r>
              <a:rPr lang="en">
                <a:solidFill>
                  <a:srgbClr val="000000"/>
                </a:solidFill>
                <a:latin typeface="Arial"/>
                <a:ea typeface="Arial"/>
                <a:cs typeface="Arial"/>
                <a:sym typeface="Arial"/>
              </a:rPr>
              <a:t>: [Emam, et al., 1997] proposed a method to develop a causal model in which the criteria for evaluating the change process is whether the process achieves its objective. Three causal relationships were identified, and three general techniques were used in the analysis(deviation analysis, comparative analysis, and anchoring). The evaluation outcome does not require waiting for data on system failures</a:t>
            </a:r>
            <a:endParaRPr>
              <a:solidFill>
                <a:srgbClr val="000000"/>
              </a:solidFill>
              <a:latin typeface="Arial"/>
              <a:ea typeface="Arial"/>
              <a:cs typeface="Arial"/>
              <a:sym typeface="Arial"/>
            </a:endParaRPr>
          </a:p>
          <a:p>
            <a:pPr indent="0" lvl="0" marL="0" rtl="0" algn="l">
              <a:lnSpc>
                <a:spcPct val="95000"/>
              </a:lnSpc>
              <a:spcBef>
                <a:spcPts val="0"/>
              </a:spcBef>
              <a:spcAft>
                <a:spcPts val="0"/>
              </a:spcAft>
              <a:buSzPts val="1018"/>
              <a:buNone/>
            </a:pPr>
            <a:r>
              <a:t/>
            </a:r>
            <a:endParaRPr>
              <a:solidFill>
                <a:srgbClr val="000000"/>
              </a:solidFill>
              <a:latin typeface="Arial"/>
              <a:ea typeface="Arial"/>
              <a:cs typeface="Arial"/>
              <a:sym typeface="Arial"/>
            </a:endParaRPr>
          </a:p>
          <a:p>
            <a:pPr indent="0" lvl="0" marL="0" rtl="0" algn="l">
              <a:lnSpc>
                <a:spcPct val="95000"/>
              </a:lnSpc>
              <a:spcBef>
                <a:spcPts val="0"/>
              </a:spcBef>
              <a:spcAft>
                <a:spcPts val="0"/>
              </a:spcAft>
              <a:buSzPts val="1018"/>
              <a:buNone/>
            </a:pPr>
            <a:r>
              <a:rPr i="1" lang="en" sz="1600">
                <a:solidFill>
                  <a:srgbClr val="000000"/>
                </a:solidFill>
                <a:latin typeface="Arial"/>
                <a:ea typeface="Arial"/>
                <a:cs typeface="Arial"/>
                <a:sym typeface="Arial"/>
              </a:rPr>
              <a:t>An example of non-process causes of implementation problems:</a:t>
            </a:r>
            <a:endParaRPr i="1" sz="1600">
              <a:solidFill>
                <a:srgbClr val="000000"/>
              </a:solidFill>
              <a:latin typeface="Arial"/>
              <a:ea typeface="Arial"/>
              <a:cs typeface="Arial"/>
              <a:sym typeface="Arial"/>
            </a:endParaRPr>
          </a:p>
          <a:p>
            <a:pPr indent="0" lvl="0" marL="457200" rtl="0" algn="l">
              <a:lnSpc>
                <a:spcPct val="95000"/>
              </a:lnSpc>
              <a:spcBef>
                <a:spcPts val="0"/>
              </a:spcBef>
              <a:spcAft>
                <a:spcPts val="0"/>
              </a:spcAft>
              <a:buSzPts val="1018"/>
              <a:buNone/>
            </a:pPr>
            <a:r>
              <a:rPr b="1" i="1" lang="en" sz="1600">
                <a:solidFill>
                  <a:srgbClr val="000000"/>
                </a:solidFill>
                <a:latin typeface="Arial"/>
                <a:ea typeface="Arial"/>
                <a:cs typeface="Arial"/>
                <a:sym typeface="Arial"/>
              </a:rPr>
              <a:t>People-related Problems</a:t>
            </a:r>
            <a:r>
              <a:rPr i="1" lang="en" sz="1600">
                <a:solidFill>
                  <a:srgbClr val="000000"/>
                </a:solidFill>
                <a:latin typeface="Arial"/>
                <a:ea typeface="Arial"/>
                <a:cs typeface="Arial"/>
                <a:sym typeface="Arial"/>
              </a:rPr>
              <a:t>: lack of expertise of participants in the process, lack of knowledge about the</a:t>
            </a:r>
            <a:r>
              <a:rPr i="1" lang="en" sz="1600">
                <a:solidFill>
                  <a:srgbClr val="000000"/>
                </a:solidFill>
              </a:rPr>
              <a:t> </a:t>
            </a:r>
            <a:r>
              <a:rPr i="1" lang="en" sz="1600">
                <a:solidFill>
                  <a:srgbClr val="000000"/>
                </a:solidFill>
                <a:latin typeface="Arial"/>
                <a:ea typeface="Arial"/>
                <a:cs typeface="Arial"/>
                <a:sym typeface="Arial"/>
              </a:rPr>
              <a:t>requirements documents by the domain experts who are consulted, turnover of competent staff, and ability to</a:t>
            </a:r>
            <a:r>
              <a:rPr i="1" lang="en" sz="1600">
                <a:solidFill>
                  <a:srgbClr val="000000"/>
                </a:solidFill>
              </a:rPr>
              <a:t> </a:t>
            </a:r>
            <a:r>
              <a:rPr i="1" lang="en" sz="1600">
                <a:solidFill>
                  <a:srgbClr val="000000"/>
                </a:solidFill>
                <a:latin typeface="Arial"/>
                <a:ea typeface="Arial"/>
                <a:cs typeface="Arial"/>
                <a:sym typeface="Arial"/>
              </a:rPr>
              <a:t>identify and schedule competent staff to review the requirements documents. [Emam, et al., 1997]</a:t>
            </a:r>
            <a:endParaRPr i="1" sz="1600">
              <a:solidFill>
                <a:srgbClr val="000000"/>
              </a:solidFill>
              <a:latin typeface="Arial"/>
              <a:ea typeface="Arial"/>
              <a:cs typeface="Arial"/>
              <a:sym typeface="Arial"/>
            </a:endParaRPr>
          </a:p>
          <a:p>
            <a:pPr indent="0" lvl="0" marL="0" rtl="0" algn="l">
              <a:lnSpc>
                <a:spcPct val="95000"/>
              </a:lnSpc>
              <a:spcBef>
                <a:spcPts val="0"/>
              </a:spcBef>
              <a:spcAft>
                <a:spcPts val="0"/>
              </a:spcAft>
              <a:buSzPts val="1018"/>
              <a:buNone/>
            </a:pPr>
            <a:r>
              <a:t/>
            </a:r>
            <a:endParaRPr sz="1117">
              <a:solidFill>
                <a:srgbClr val="000000"/>
              </a:solidFill>
              <a:latin typeface="Arial"/>
              <a:ea typeface="Arial"/>
              <a:cs typeface="Arial"/>
              <a:sym typeface="Arial"/>
            </a:endParaRPr>
          </a:p>
          <a:p>
            <a:pPr indent="0" lvl="0" marL="0" rtl="0" algn="l">
              <a:lnSpc>
                <a:spcPct val="95000"/>
              </a:lnSpc>
              <a:spcBef>
                <a:spcPts val="0"/>
              </a:spcBef>
              <a:spcAft>
                <a:spcPts val="0"/>
              </a:spcAft>
              <a:buSzPts val="1018"/>
              <a:buNone/>
            </a:pPr>
            <a:r>
              <a:t/>
            </a:r>
            <a:endParaRPr sz="1117">
              <a:solidFill>
                <a:srgbClr val="000000"/>
              </a:solidFill>
              <a:latin typeface="Arial"/>
              <a:ea typeface="Arial"/>
              <a:cs typeface="Arial"/>
              <a:sym typeface="Arial"/>
            </a:endParaRPr>
          </a:p>
        </p:txBody>
      </p:sp>
      <p:sp>
        <p:nvSpPr>
          <p:cNvPr id="126" name="Google Shape;126;p23"/>
          <p:cNvSpPr txBox="1"/>
          <p:nvPr>
            <p:ph idx="12" type="sldNum"/>
          </p:nvPr>
        </p:nvSpPr>
        <p:spPr>
          <a:xfrm>
            <a:off x="8248847" y="4663225"/>
            <a:ext cx="772200" cy="338700"/>
          </a:xfrm>
          <a:prstGeom prst="rect">
            <a:avLst/>
          </a:prstGeom>
        </p:spPr>
        <p:txBody>
          <a:bodyPr anchorCtr="0" anchor="ctr" bIns="91425" lIns="91425" spcFirstLastPara="1" rIns="91425" wrap="square" tIns="91425">
            <a:sp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127" name="Google Shape;127;p23"/>
          <p:cNvSpPr txBox="1"/>
          <p:nvPr>
            <p:ph type="title"/>
          </p:nvPr>
        </p:nvSpPr>
        <p:spPr>
          <a:xfrm>
            <a:off x="308200" y="3412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a:solidFill>
                  <a:srgbClr val="000000"/>
                </a:solidFill>
                <a:latin typeface="Arial"/>
                <a:ea typeface="Arial"/>
                <a:cs typeface="Arial"/>
                <a:sym typeface="Arial"/>
              </a:rPr>
              <a:t>Evaluation Process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890350" y="1070400"/>
            <a:ext cx="7287300" cy="3484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a:solidFill>
                  <a:srgbClr val="000000"/>
                </a:solidFill>
                <a:latin typeface="Arial"/>
                <a:ea typeface="Arial"/>
                <a:cs typeface="Arial"/>
                <a:sym typeface="Arial"/>
              </a:rPr>
              <a:t>Structure of the evaluation team</a:t>
            </a:r>
            <a:r>
              <a:rPr lang="en">
                <a:solidFill>
                  <a:srgbClr val="000000"/>
                </a:solidFill>
                <a:latin typeface="Arial"/>
                <a:ea typeface="Arial"/>
                <a:cs typeface="Arial"/>
                <a:sym typeface="Arial"/>
              </a:rPr>
              <a:t>: It is important to realize that based on the level of the organizational structure, decision-making concepts differ and this can be detrimental to the success of a project when dealing with requirement changes. An organization can be divided into two parts i.e. the business organization and the IT organization. Each of these two</a:t>
            </a:r>
            <a:r>
              <a:rPr lang="en">
                <a:solidFill>
                  <a:srgbClr val="000000"/>
                </a:solidFill>
              </a:rPr>
              <a:t> </a:t>
            </a:r>
            <a:r>
              <a:rPr lang="en">
                <a:solidFill>
                  <a:srgbClr val="000000"/>
                </a:solidFill>
                <a:latin typeface="Arial"/>
                <a:ea typeface="Arial"/>
                <a:cs typeface="Arial"/>
                <a:sym typeface="Arial"/>
              </a:rPr>
              <a:t>parts can then be divided into three levels of structure: Executive, Tactical and Operational. The differing levels of decision making between these structural levels have been identified to be a challenging factor in requirement changes management. [Jayatilleke and Lai 2017]</a:t>
            </a:r>
            <a:endParaRPr>
              <a:solidFill>
                <a:srgbClr val="000000"/>
              </a:solidFill>
              <a:latin typeface="Arial"/>
              <a:ea typeface="Arial"/>
              <a:cs typeface="Arial"/>
              <a:sym typeface="Arial"/>
            </a:endParaRPr>
          </a:p>
          <a:p>
            <a:pPr indent="0" lvl="0" marL="457200" rtl="0" algn="l">
              <a:lnSpc>
                <a:spcPct val="95000"/>
              </a:lnSpc>
              <a:spcBef>
                <a:spcPts val="0"/>
              </a:spcBef>
              <a:spcAft>
                <a:spcPts val="0"/>
              </a:spcAft>
              <a:buSzPts val="1018"/>
              <a:buNone/>
            </a:pPr>
            <a:r>
              <a:t/>
            </a:r>
            <a:endParaRPr sz="1117">
              <a:solidFill>
                <a:srgbClr val="000000"/>
              </a:solidFill>
              <a:latin typeface="Arial"/>
              <a:ea typeface="Arial"/>
              <a:cs typeface="Arial"/>
              <a:sym typeface="Arial"/>
            </a:endParaRPr>
          </a:p>
          <a:p>
            <a:pPr indent="0" lvl="0" marL="0" rtl="0" algn="l">
              <a:lnSpc>
                <a:spcPct val="95000"/>
              </a:lnSpc>
              <a:spcBef>
                <a:spcPts val="0"/>
              </a:spcBef>
              <a:spcAft>
                <a:spcPts val="0"/>
              </a:spcAft>
              <a:buSzPts val="1018"/>
              <a:buNone/>
            </a:pPr>
            <a:r>
              <a:t/>
            </a:r>
            <a:endParaRPr sz="1117">
              <a:solidFill>
                <a:srgbClr val="000000"/>
              </a:solidFill>
              <a:latin typeface="Arial"/>
              <a:ea typeface="Arial"/>
              <a:cs typeface="Arial"/>
              <a:sym typeface="Arial"/>
            </a:endParaRPr>
          </a:p>
        </p:txBody>
      </p:sp>
      <p:sp>
        <p:nvSpPr>
          <p:cNvPr id="133" name="Google Shape;133;p24"/>
          <p:cNvSpPr txBox="1"/>
          <p:nvPr>
            <p:ph idx="12" type="sldNum"/>
          </p:nvPr>
        </p:nvSpPr>
        <p:spPr>
          <a:xfrm>
            <a:off x="8330098" y="4663225"/>
            <a:ext cx="6909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134" name="Google Shape;134;p24"/>
          <p:cNvSpPr txBox="1"/>
          <p:nvPr>
            <p:ph type="title"/>
          </p:nvPr>
        </p:nvSpPr>
        <p:spPr>
          <a:xfrm>
            <a:off x="890350" y="3981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a:solidFill>
                  <a:srgbClr val="000000"/>
                </a:solidFill>
                <a:latin typeface="Arial"/>
                <a:ea typeface="Arial"/>
                <a:cs typeface="Arial"/>
                <a:sym typeface="Arial"/>
              </a:rPr>
              <a:t>Evaluation Process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284375" y="398150"/>
            <a:ext cx="91440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a:solidFill>
                  <a:srgbClr val="000000"/>
                </a:solidFill>
                <a:latin typeface="Arial"/>
                <a:ea typeface="Arial"/>
                <a:cs typeface="Arial"/>
                <a:sym typeface="Arial"/>
              </a:rPr>
              <a:t>Evaluation Process</a:t>
            </a:r>
            <a:r>
              <a:rPr b="0" lang="en">
                <a:solidFill>
                  <a:srgbClr val="000000"/>
                </a:solidFill>
                <a:latin typeface="Arial"/>
                <a:ea typeface="Arial"/>
                <a:cs typeface="Arial"/>
                <a:sym typeface="Arial"/>
              </a:rPr>
              <a:t> - </a:t>
            </a:r>
            <a:r>
              <a:rPr b="1" lang="en" sz="2200"/>
              <a:t>Steps involved in the evaluation</a:t>
            </a:r>
            <a:r>
              <a:rPr lang="en" sz="2200"/>
              <a:t>:</a:t>
            </a:r>
            <a:r>
              <a:rPr lang="en" sz="2000"/>
              <a:t> </a:t>
            </a:r>
            <a:endParaRPr sz="2000"/>
          </a:p>
          <a:p>
            <a:pPr indent="0" lvl="0" marL="0" rtl="0" algn="l">
              <a:lnSpc>
                <a:spcPct val="115000"/>
              </a:lnSpc>
              <a:spcBef>
                <a:spcPts val="0"/>
              </a:spcBef>
              <a:spcAft>
                <a:spcPts val="0"/>
              </a:spcAft>
              <a:buNone/>
            </a:pPr>
            <a:r>
              <a:t/>
            </a:r>
            <a:endParaRPr sz="2400">
              <a:solidFill>
                <a:srgbClr val="000000"/>
              </a:solidFill>
            </a:endParaRPr>
          </a:p>
        </p:txBody>
      </p:sp>
      <p:sp>
        <p:nvSpPr>
          <p:cNvPr id="140" name="Google Shape;140;p25"/>
          <p:cNvSpPr txBox="1"/>
          <p:nvPr>
            <p:ph idx="1" type="body"/>
          </p:nvPr>
        </p:nvSpPr>
        <p:spPr>
          <a:xfrm>
            <a:off x="537675" y="1070400"/>
            <a:ext cx="81582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There are a lot of agile methods available for requirements change management. One of the most important aspects of agile methods is that change is a built-in aspect of the process [Eberlein and Leite 2002]. 10 agile processes that deal with RCM were extracted by [Jayatilleke and Lai 2017] as follows:</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b="1" lang="en">
                <a:solidFill>
                  <a:srgbClr val="000000"/>
                </a:solidFill>
                <a:latin typeface="Arial"/>
                <a:ea typeface="Arial"/>
                <a:cs typeface="Arial"/>
                <a:sym typeface="Arial"/>
              </a:rPr>
              <a:t>Face-to-face communication</a:t>
            </a:r>
            <a:r>
              <a:rPr lang="en">
                <a:solidFill>
                  <a:srgbClr val="000000"/>
                </a:solidFill>
                <a:latin typeface="Arial"/>
                <a:ea typeface="Arial"/>
                <a:cs typeface="Arial"/>
                <a:sym typeface="Arial"/>
              </a:rPr>
              <a:t> [Cao and Ramesh 2008]</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b="1" lang="en">
                <a:solidFill>
                  <a:srgbClr val="000000"/>
                </a:solidFill>
                <a:latin typeface="Arial"/>
                <a:ea typeface="Arial"/>
                <a:cs typeface="Arial"/>
                <a:sym typeface="Arial"/>
              </a:rPr>
              <a:t>Customer involvement and interaction</a:t>
            </a:r>
            <a:r>
              <a:rPr lang="en">
                <a:solidFill>
                  <a:srgbClr val="000000"/>
                </a:solidFill>
                <a:latin typeface="Arial"/>
                <a:ea typeface="Arial"/>
                <a:cs typeface="Arial"/>
                <a:sym typeface="Arial"/>
              </a:rPr>
              <a:t> [Eberlein and Leite 2002]</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b="1" lang="en">
                <a:solidFill>
                  <a:srgbClr val="000000"/>
                </a:solidFill>
                <a:latin typeface="Arial"/>
                <a:ea typeface="Arial"/>
                <a:cs typeface="Arial"/>
                <a:sym typeface="Arial"/>
              </a:rPr>
              <a:t>Iterative requirements</a:t>
            </a:r>
            <a:r>
              <a:rPr lang="en">
                <a:solidFill>
                  <a:srgbClr val="000000"/>
                </a:solidFill>
                <a:latin typeface="Arial"/>
                <a:ea typeface="Arial"/>
                <a:cs typeface="Arial"/>
                <a:sym typeface="Arial"/>
              </a:rPr>
              <a:t> </a:t>
            </a:r>
            <a:r>
              <a:rPr lang="en">
                <a:solidFill>
                  <a:schemeClr val="dk1"/>
                </a:solidFill>
                <a:latin typeface="Arial"/>
                <a:ea typeface="Arial"/>
                <a:cs typeface="Arial"/>
                <a:sym typeface="Arial"/>
              </a:rPr>
              <a:t>[Cao and Ramesh 2008]</a:t>
            </a:r>
            <a:endParaRPr>
              <a:solidFill>
                <a:schemeClr val="dk1"/>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b="1" lang="en">
                <a:solidFill>
                  <a:srgbClr val="000000"/>
                </a:solidFill>
                <a:latin typeface="Arial"/>
                <a:ea typeface="Arial"/>
                <a:cs typeface="Arial"/>
                <a:sym typeface="Arial"/>
              </a:rPr>
              <a:t>Requirement prioritisation</a:t>
            </a:r>
            <a:r>
              <a:rPr lang="en">
                <a:solidFill>
                  <a:srgbClr val="000000"/>
                </a:solidFill>
                <a:latin typeface="Arial"/>
                <a:ea typeface="Arial"/>
                <a:cs typeface="Arial"/>
                <a:sym typeface="Arial"/>
              </a:rPr>
              <a:t> [Inayat, et al., 2015]</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b="1" lang="en">
                <a:solidFill>
                  <a:srgbClr val="000000"/>
                </a:solidFill>
                <a:latin typeface="Arial"/>
                <a:ea typeface="Arial"/>
                <a:cs typeface="Arial"/>
                <a:sym typeface="Arial"/>
              </a:rPr>
              <a:t>Prototyping</a:t>
            </a:r>
            <a:r>
              <a:rPr lang="en">
                <a:solidFill>
                  <a:srgbClr val="000000"/>
                </a:solidFill>
                <a:latin typeface="Arial"/>
                <a:ea typeface="Arial"/>
                <a:cs typeface="Arial"/>
                <a:sym typeface="Arial"/>
              </a:rPr>
              <a:t> </a:t>
            </a:r>
            <a:r>
              <a:rPr lang="en">
                <a:solidFill>
                  <a:schemeClr val="dk1"/>
                </a:solidFill>
                <a:latin typeface="Arial"/>
                <a:ea typeface="Arial"/>
                <a:cs typeface="Arial"/>
                <a:sym typeface="Arial"/>
              </a:rPr>
              <a:t>[Cao and Ramesh 2008]</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p:txBody>
      </p:sp>
      <p:sp>
        <p:nvSpPr>
          <p:cNvPr id="141" name="Google Shape;141;p25"/>
          <p:cNvSpPr txBox="1"/>
          <p:nvPr>
            <p:ph idx="12" type="sldNum"/>
          </p:nvPr>
        </p:nvSpPr>
        <p:spPr>
          <a:xfrm>
            <a:off x="8086345" y="4663225"/>
            <a:ext cx="9348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219400" y="430650"/>
            <a:ext cx="91440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Evaluation Process - </a:t>
            </a:r>
            <a:r>
              <a:rPr b="1" lang="en" sz="2200"/>
              <a:t>Steps involved in the evaluation</a:t>
            </a:r>
            <a:r>
              <a:rPr lang="en" sz="2200"/>
              <a:t>:</a:t>
            </a:r>
            <a:r>
              <a:rPr lang="en" sz="2000"/>
              <a:t> </a:t>
            </a:r>
            <a:endParaRPr sz="1800"/>
          </a:p>
          <a:p>
            <a:pPr indent="0" lvl="0" marL="0" rtl="0" algn="l">
              <a:lnSpc>
                <a:spcPct val="115000"/>
              </a:lnSpc>
              <a:spcBef>
                <a:spcPts val="0"/>
              </a:spcBef>
              <a:spcAft>
                <a:spcPts val="0"/>
              </a:spcAft>
              <a:buNone/>
            </a:pPr>
            <a:r>
              <a:t/>
            </a:r>
            <a:endParaRPr sz="2400">
              <a:solidFill>
                <a:srgbClr val="000000"/>
              </a:solidFill>
            </a:endParaRPr>
          </a:p>
        </p:txBody>
      </p:sp>
      <p:sp>
        <p:nvSpPr>
          <p:cNvPr id="147" name="Google Shape;147;p26"/>
          <p:cNvSpPr txBox="1"/>
          <p:nvPr>
            <p:ph idx="1" type="body"/>
          </p:nvPr>
        </p:nvSpPr>
        <p:spPr>
          <a:xfrm>
            <a:off x="541075" y="1070400"/>
            <a:ext cx="7389900" cy="32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6. </a:t>
            </a:r>
            <a:r>
              <a:rPr b="1" lang="en">
                <a:solidFill>
                  <a:srgbClr val="000000"/>
                </a:solidFill>
                <a:latin typeface="Arial"/>
                <a:ea typeface="Arial"/>
                <a:cs typeface="Arial"/>
                <a:sym typeface="Arial"/>
              </a:rPr>
              <a:t>Requirements modelling</a:t>
            </a:r>
            <a:r>
              <a:rPr lang="en">
                <a:solidFill>
                  <a:srgbClr val="000000"/>
                </a:solidFill>
                <a:latin typeface="Arial"/>
                <a:ea typeface="Arial"/>
                <a:cs typeface="Arial"/>
                <a:sym typeface="Arial"/>
              </a:rPr>
              <a:t> [Ernst, et al., 2014]</a:t>
            </a:r>
            <a:endParaRPr>
              <a:solidFill>
                <a:srgbClr val="000000"/>
              </a:solidFill>
              <a:latin typeface="Arial"/>
              <a:ea typeface="Arial"/>
              <a:cs typeface="Arial"/>
              <a:sym typeface="Arial"/>
            </a:endParaRPr>
          </a:p>
          <a:p>
            <a:pPr indent="0" lvl="0" marL="0" rtl="0" algn="l">
              <a:spcBef>
                <a:spcPts val="0"/>
              </a:spcBef>
              <a:spcAft>
                <a:spcPts val="0"/>
              </a:spcAft>
              <a:buNone/>
            </a:pPr>
            <a:r>
              <a:rPr b="1" lang="en">
                <a:solidFill>
                  <a:srgbClr val="000000"/>
                </a:solidFill>
              </a:rPr>
              <a:t>7. </a:t>
            </a:r>
            <a:r>
              <a:rPr b="1" lang="en">
                <a:solidFill>
                  <a:srgbClr val="000000"/>
                </a:solidFill>
                <a:latin typeface="Arial"/>
                <a:ea typeface="Arial"/>
                <a:cs typeface="Arial"/>
                <a:sym typeface="Arial"/>
              </a:rPr>
              <a:t>Review meetings and acceptance tests</a:t>
            </a:r>
            <a:r>
              <a:rPr lang="en">
                <a:solidFill>
                  <a:srgbClr val="000000"/>
                </a:solidFill>
                <a:latin typeface="Arial"/>
                <a:ea typeface="Arial"/>
                <a:cs typeface="Arial"/>
                <a:sym typeface="Arial"/>
              </a:rPr>
              <a:t> [Ramesh, et al., 2010]</a:t>
            </a:r>
            <a:endParaRPr>
              <a:solidFill>
                <a:srgbClr val="000000"/>
              </a:solidFill>
              <a:latin typeface="Arial"/>
              <a:ea typeface="Arial"/>
              <a:cs typeface="Arial"/>
              <a:sym typeface="Arial"/>
            </a:endParaRPr>
          </a:p>
          <a:p>
            <a:pPr indent="0" lvl="0" marL="0" rtl="0" algn="l">
              <a:spcBef>
                <a:spcPts val="0"/>
              </a:spcBef>
              <a:spcAft>
                <a:spcPts val="0"/>
              </a:spcAft>
              <a:buNone/>
            </a:pPr>
            <a:r>
              <a:rPr b="1" lang="en">
                <a:solidFill>
                  <a:srgbClr val="000000"/>
                </a:solidFill>
              </a:rPr>
              <a:t>8. </a:t>
            </a:r>
            <a:r>
              <a:rPr b="1" lang="en">
                <a:solidFill>
                  <a:srgbClr val="000000"/>
                </a:solidFill>
                <a:latin typeface="Arial"/>
                <a:ea typeface="Arial"/>
                <a:cs typeface="Arial"/>
                <a:sym typeface="Arial"/>
              </a:rPr>
              <a:t>Code refactoring</a:t>
            </a:r>
            <a:r>
              <a:rPr lang="en">
                <a:solidFill>
                  <a:srgbClr val="000000"/>
                </a:solidFill>
                <a:latin typeface="Arial"/>
                <a:ea typeface="Arial"/>
                <a:cs typeface="Arial"/>
                <a:sym typeface="Arial"/>
              </a:rPr>
              <a:t> [Berry, 2002]</a:t>
            </a:r>
            <a:endParaRPr>
              <a:solidFill>
                <a:srgbClr val="000000"/>
              </a:solidFill>
              <a:latin typeface="Arial"/>
              <a:ea typeface="Arial"/>
              <a:cs typeface="Arial"/>
              <a:sym typeface="Arial"/>
            </a:endParaRPr>
          </a:p>
          <a:p>
            <a:pPr indent="0" lvl="0" marL="0" rtl="0" algn="l">
              <a:spcBef>
                <a:spcPts val="0"/>
              </a:spcBef>
              <a:spcAft>
                <a:spcPts val="0"/>
              </a:spcAft>
              <a:buNone/>
            </a:pPr>
            <a:r>
              <a:rPr b="1" lang="en">
                <a:solidFill>
                  <a:srgbClr val="000000"/>
                </a:solidFill>
              </a:rPr>
              <a:t>9. </a:t>
            </a:r>
            <a:r>
              <a:rPr b="1" lang="en">
                <a:solidFill>
                  <a:srgbClr val="000000"/>
                </a:solidFill>
                <a:latin typeface="Arial"/>
                <a:ea typeface="Arial"/>
                <a:cs typeface="Arial"/>
                <a:sym typeface="Arial"/>
              </a:rPr>
              <a:t>Retrospective</a:t>
            </a:r>
            <a:r>
              <a:rPr lang="en">
                <a:solidFill>
                  <a:srgbClr val="000000"/>
                </a:solidFill>
                <a:latin typeface="Arial"/>
                <a:ea typeface="Arial"/>
                <a:cs typeface="Arial"/>
                <a:sym typeface="Arial"/>
              </a:rPr>
              <a:t> [Ramesh, et al., 2010]</a:t>
            </a:r>
            <a:endParaRPr>
              <a:solidFill>
                <a:srgbClr val="000000"/>
              </a:solidFill>
              <a:latin typeface="Arial"/>
              <a:ea typeface="Arial"/>
              <a:cs typeface="Arial"/>
              <a:sym typeface="Arial"/>
            </a:endParaRPr>
          </a:p>
          <a:p>
            <a:pPr indent="0" lvl="0" marL="0" rtl="0" algn="l">
              <a:spcBef>
                <a:spcPts val="0"/>
              </a:spcBef>
              <a:spcAft>
                <a:spcPts val="0"/>
              </a:spcAft>
              <a:buNone/>
            </a:pPr>
            <a:r>
              <a:rPr b="1" lang="en">
                <a:solidFill>
                  <a:srgbClr val="000000"/>
                </a:solidFill>
              </a:rPr>
              <a:t>10. </a:t>
            </a:r>
            <a:r>
              <a:rPr b="1" lang="en">
                <a:solidFill>
                  <a:srgbClr val="000000"/>
                </a:solidFill>
                <a:latin typeface="Arial"/>
                <a:ea typeface="Arial"/>
                <a:cs typeface="Arial"/>
                <a:sym typeface="Arial"/>
              </a:rPr>
              <a:t>Continuous planning</a:t>
            </a:r>
            <a:r>
              <a:rPr lang="en">
                <a:solidFill>
                  <a:srgbClr val="000000"/>
                </a:solidFill>
                <a:latin typeface="Arial"/>
                <a:ea typeface="Arial"/>
                <a:cs typeface="Arial"/>
                <a:sym typeface="Arial"/>
              </a:rPr>
              <a:t> [Jun, et al., 2010]</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The iterative and dynamic nature of agile development method promotes constant feedback and communication between the stakeholders. Therefore, the management of changes is continuous during the iterations.</a:t>
            </a:r>
            <a:endParaRPr>
              <a:solidFill>
                <a:srgbClr val="000000"/>
              </a:solidFill>
              <a:latin typeface="Arial"/>
              <a:ea typeface="Arial"/>
              <a:cs typeface="Arial"/>
              <a:sym typeface="Arial"/>
            </a:endParaRPr>
          </a:p>
        </p:txBody>
      </p:sp>
      <p:sp>
        <p:nvSpPr>
          <p:cNvPr id="148" name="Google Shape;148;p26"/>
          <p:cNvSpPr txBox="1"/>
          <p:nvPr>
            <p:ph idx="12" type="sldNum"/>
          </p:nvPr>
        </p:nvSpPr>
        <p:spPr>
          <a:xfrm>
            <a:off x="8321973" y="4663225"/>
            <a:ext cx="6993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idx="1" type="body"/>
          </p:nvPr>
        </p:nvSpPr>
        <p:spPr>
          <a:xfrm>
            <a:off x="762000" y="1070400"/>
            <a:ext cx="6978900" cy="2717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a:solidFill>
                  <a:srgbClr val="000000"/>
                </a:solidFill>
                <a:latin typeface="Arial"/>
                <a:ea typeface="Arial"/>
                <a:cs typeface="Arial"/>
                <a:sym typeface="Arial"/>
              </a:rPr>
              <a:t>Common reasons for requirement change rejection: </a:t>
            </a:r>
            <a:r>
              <a:rPr lang="en">
                <a:solidFill>
                  <a:srgbClr val="000000"/>
                </a:solidFill>
                <a:latin typeface="Arial"/>
                <a:ea typeface="Arial"/>
                <a:cs typeface="Arial"/>
                <a:sym typeface="Arial"/>
              </a:rPr>
              <a:t>Software cost/effort estimation is referred to as the process of predicting the effort required to develop a software system [Leung and Fan 2002][Rajper and Shaikh 2016]</a:t>
            </a:r>
            <a:endParaRPr>
              <a:solidFill>
                <a:srgbClr val="000000"/>
              </a:solidFill>
              <a:latin typeface="Arial"/>
              <a:ea typeface="Arial"/>
              <a:cs typeface="Arial"/>
              <a:sym typeface="Arial"/>
            </a:endParaRPr>
          </a:p>
          <a:p>
            <a:pPr indent="0" lvl="0" marL="0" rtl="0" algn="l">
              <a:lnSpc>
                <a:spcPct val="95000"/>
              </a:lnSpc>
              <a:spcBef>
                <a:spcPts val="0"/>
              </a:spcBef>
              <a:spcAft>
                <a:spcPts val="0"/>
              </a:spcAft>
              <a:buSzPts val="1018"/>
              <a:buNone/>
            </a:pPr>
            <a:r>
              <a:rPr lang="en">
                <a:solidFill>
                  <a:srgbClr val="000000"/>
                </a:solidFill>
                <a:latin typeface="Arial"/>
                <a:ea typeface="Arial"/>
                <a:cs typeface="Arial"/>
                <a:sym typeface="Arial"/>
              </a:rPr>
              <a:t>The base condition of a change request for being approved or disapproved is that whether the change is doable or not doable[Bhatti, etal., 2010], which is decided in the evaluation phase of RCM process.</a:t>
            </a:r>
            <a:endParaRPr>
              <a:solidFill>
                <a:srgbClr val="000000"/>
              </a:solidFill>
              <a:latin typeface="Arial"/>
              <a:ea typeface="Arial"/>
              <a:cs typeface="Arial"/>
              <a:sym typeface="Arial"/>
            </a:endParaRPr>
          </a:p>
          <a:p>
            <a:pPr indent="0" lvl="0" marL="0" rtl="0" algn="l">
              <a:lnSpc>
                <a:spcPct val="95000"/>
              </a:lnSpc>
              <a:spcBef>
                <a:spcPts val="0"/>
              </a:spcBef>
              <a:spcAft>
                <a:spcPts val="0"/>
              </a:spcAft>
              <a:buSzPts val="1018"/>
              <a:buNone/>
            </a:pPr>
            <a:r>
              <a:t/>
            </a:r>
            <a:endParaRPr>
              <a:solidFill>
                <a:srgbClr val="000000"/>
              </a:solidFill>
              <a:latin typeface="Arial"/>
              <a:ea typeface="Arial"/>
              <a:cs typeface="Arial"/>
              <a:sym typeface="Arial"/>
            </a:endParaRPr>
          </a:p>
        </p:txBody>
      </p:sp>
      <p:sp>
        <p:nvSpPr>
          <p:cNvPr id="154" name="Google Shape;154;p27"/>
          <p:cNvSpPr txBox="1"/>
          <p:nvPr>
            <p:ph idx="12" type="sldNum"/>
          </p:nvPr>
        </p:nvSpPr>
        <p:spPr>
          <a:xfrm>
            <a:off x="8370724" y="4663225"/>
            <a:ext cx="650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155" name="Google Shape;155;p27"/>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a:solidFill>
                  <a:srgbClr val="000000"/>
                </a:solidFill>
                <a:latin typeface="Arial"/>
                <a:ea typeface="Arial"/>
                <a:cs typeface="Arial"/>
                <a:sym typeface="Arial"/>
              </a:rPr>
              <a:t>Rejection Criteria</a:t>
            </a:r>
            <a:endParaRPr/>
          </a:p>
        </p:txBody>
      </p:sp>
      <p:sp>
        <p:nvSpPr>
          <p:cNvPr id="156" name="Google Shape;156;p27"/>
          <p:cNvSpPr txBox="1"/>
          <p:nvPr>
            <p:ph type="title"/>
          </p:nvPr>
        </p:nvSpPr>
        <p:spPr>
          <a:xfrm>
            <a:off x="0" y="5352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rPr>
              <a:t>1</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456450" y="989125"/>
            <a:ext cx="8231100" cy="363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a:solidFill>
                  <a:srgbClr val="000000"/>
                </a:solidFill>
                <a:latin typeface="Arial"/>
                <a:ea typeface="Arial"/>
                <a:cs typeface="Arial"/>
                <a:sym typeface="Arial"/>
              </a:rPr>
              <a:t>Communication process for rejected changes: </a:t>
            </a:r>
            <a:r>
              <a:rPr lang="en">
                <a:solidFill>
                  <a:srgbClr val="000000"/>
                </a:solidFill>
                <a:latin typeface="Arial"/>
                <a:ea typeface="Arial"/>
                <a:cs typeface="Arial"/>
                <a:sym typeface="Arial"/>
              </a:rPr>
              <a:t>In approval or disapproval step of the process, the formal decision is issued by CCB. If the change request is disapproved then the reasons of the disapproval are forwarded to the initiator of the change request. The major stakeholders of this step are “CCB”, “quality assurance team”, “relevant team members” of the project and “initiator of the change requests". In case of disapproval the “reasons of disapproval” of the change requests are the typical work products of this step. [Bhatti, etal., 2010]</a:t>
            </a:r>
            <a:endParaRPr>
              <a:solidFill>
                <a:srgbClr val="000000"/>
              </a:solidFill>
              <a:latin typeface="Arial"/>
              <a:ea typeface="Arial"/>
              <a:cs typeface="Arial"/>
              <a:sym typeface="Arial"/>
            </a:endParaRPr>
          </a:p>
          <a:p>
            <a:pPr indent="0" lvl="0" marL="0" rtl="0" algn="l">
              <a:lnSpc>
                <a:spcPct val="95000"/>
              </a:lnSpc>
              <a:spcBef>
                <a:spcPts val="0"/>
              </a:spcBef>
              <a:spcAft>
                <a:spcPts val="0"/>
              </a:spcAft>
              <a:buSzPts val="1018"/>
              <a:buNone/>
            </a:pPr>
            <a:r>
              <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SzPts val="1018"/>
              <a:buNone/>
            </a:pPr>
            <a:r>
              <a:rPr i="1" lang="en" sz="1600">
                <a:solidFill>
                  <a:srgbClr val="000000"/>
                </a:solidFill>
              </a:rPr>
              <a:t>An example of change rejection from Mozilla provided by [Souza, 2015]: </a:t>
            </a:r>
            <a:endParaRPr i="1" sz="1600">
              <a:solidFill>
                <a:srgbClr val="000000"/>
              </a:solidFill>
            </a:endParaRPr>
          </a:p>
          <a:p>
            <a:pPr indent="0" lvl="0" marL="0" rtl="0" algn="l">
              <a:lnSpc>
                <a:spcPct val="115000"/>
              </a:lnSpc>
              <a:spcBef>
                <a:spcPts val="0"/>
              </a:spcBef>
              <a:spcAft>
                <a:spcPts val="0"/>
              </a:spcAft>
              <a:buClr>
                <a:srgbClr val="000000"/>
              </a:buClr>
              <a:buSzPts val="1018"/>
              <a:buFont typeface="Arial"/>
              <a:buNone/>
            </a:pPr>
            <a:r>
              <a:rPr i="1" lang="en" sz="1600">
                <a:solidFill>
                  <a:srgbClr val="000000"/>
                </a:solidFill>
              </a:rPr>
              <a:t>When a developer resolves an issue, he attaches the source code patch to the corresponding issue report in Bugzilla and asks a specific colleague to review it (setting the review? flag). Had the change been rejected, Reviewer would alter the flag to review- and Developer would have to attach. a new patch to be reviewed.</a:t>
            </a:r>
            <a:endParaRPr i="1" sz="1600">
              <a:solidFill>
                <a:srgbClr val="000000"/>
              </a:solidFill>
              <a:latin typeface="Arial"/>
              <a:ea typeface="Arial"/>
              <a:cs typeface="Arial"/>
              <a:sym typeface="Arial"/>
            </a:endParaRPr>
          </a:p>
          <a:p>
            <a:pPr indent="0" lvl="0" marL="0" rtl="0" algn="l">
              <a:lnSpc>
                <a:spcPct val="95000"/>
              </a:lnSpc>
              <a:spcBef>
                <a:spcPts val="0"/>
              </a:spcBef>
              <a:spcAft>
                <a:spcPts val="0"/>
              </a:spcAft>
              <a:buSzPts val="1018"/>
              <a:buNone/>
            </a:pPr>
            <a:r>
              <a:t/>
            </a:r>
            <a:endParaRPr>
              <a:solidFill>
                <a:srgbClr val="000000"/>
              </a:solidFill>
              <a:latin typeface="Arial"/>
              <a:ea typeface="Arial"/>
              <a:cs typeface="Arial"/>
              <a:sym typeface="Arial"/>
            </a:endParaRPr>
          </a:p>
        </p:txBody>
      </p:sp>
      <p:sp>
        <p:nvSpPr>
          <p:cNvPr id="162" name="Google Shape;162;p28"/>
          <p:cNvSpPr txBox="1"/>
          <p:nvPr>
            <p:ph idx="12" type="sldNum"/>
          </p:nvPr>
        </p:nvSpPr>
        <p:spPr>
          <a:xfrm>
            <a:off x="8370724" y="4663225"/>
            <a:ext cx="650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163" name="Google Shape;163;p28"/>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a:solidFill>
                  <a:srgbClr val="000000"/>
                </a:solidFill>
                <a:latin typeface="Arial"/>
                <a:ea typeface="Arial"/>
                <a:cs typeface="Arial"/>
                <a:sym typeface="Arial"/>
              </a:rPr>
              <a:t>Rejection Criteria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idx="1" type="body"/>
          </p:nvPr>
        </p:nvSpPr>
        <p:spPr>
          <a:xfrm>
            <a:off x="464525" y="1070400"/>
            <a:ext cx="8223000" cy="2873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a:solidFill>
                  <a:srgbClr val="000000"/>
                </a:solidFill>
                <a:latin typeface="Arial"/>
                <a:ea typeface="Arial"/>
                <a:cs typeface="Arial"/>
                <a:sym typeface="Arial"/>
              </a:rPr>
              <a:t>Steps to reconsider or refine a rejected change: </a:t>
            </a:r>
            <a:r>
              <a:rPr lang="en">
                <a:solidFill>
                  <a:srgbClr val="000000"/>
                </a:solidFill>
                <a:latin typeface="Arial"/>
                <a:ea typeface="Arial"/>
                <a:cs typeface="Arial"/>
                <a:sym typeface="Arial"/>
              </a:rPr>
              <a:t>Change rejection triggers rework, which is the act of improving a change that was rejected or the act of evaluating the improved change after having evaluated the corresponding original change. [Souza, 2015]</a:t>
            </a:r>
            <a:endParaRPr>
              <a:solidFill>
                <a:srgbClr val="000000"/>
              </a:solidFill>
              <a:latin typeface="Arial"/>
              <a:ea typeface="Arial"/>
              <a:cs typeface="Arial"/>
              <a:sym typeface="Arial"/>
            </a:endParaRPr>
          </a:p>
          <a:p>
            <a:pPr indent="0" lvl="0" marL="0" rtl="0" algn="l">
              <a:lnSpc>
                <a:spcPct val="95000"/>
              </a:lnSpc>
              <a:spcBef>
                <a:spcPts val="0"/>
              </a:spcBef>
              <a:spcAft>
                <a:spcPts val="0"/>
              </a:spcAft>
              <a:buSzPts val="1018"/>
              <a:buNone/>
            </a:pPr>
            <a:r>
              <a:t/>
            </a:r>
            <a:endParaRPr>
              <a:solidFill>
                <a:srgbClr val="000000"/>
              </a:solidFill>
            </a:endParaRPr>
          </a:p>
          <a:p>
            <a:pPr indent="0" lvl="0" marL="0" rtl="0" algn="l">
              <a:lnSpc>
                <a:spcPct val="95000"/>
              </a:lnSpc>
              <a:spcBef>
                <a:spcPts val="0"/>
              </a:spcBef>
              <a:spcAft>
                <a:spcPts val="0"/>
              </a:spcAft>
              <a:buSzPts val="1018"/>
              <a:buNone/>
            </a:pPr>
            <a:r>
              <a:rPr i="1" lang="en" sz="1600">
                <a:solidFill>
                  <a:srgbClr val="000000"/>
                </a:solidFill>
                <a:latin typeface="Arial"/>
                <a:ea typeface="Arial"/>
                <a:cs typeface="Arial"/>
                <a:sym typeface="Arial"/>
              </a:rPr>
              <a:t>For instance, when a change submitted to code review receives a negative review, there is rework for both the developer, who will work one more time on the change to resolve the issue, and for the reviewer, who will have to perform an additional code review. [Souza, 2015]</a:t>
            </a:r>
            <a:endParaRPr i="1" sz="1600">
              <a:solidFill>
                <a:srgbClr val="000000"/>
              </a:solidFill>
              <a:latin typeface="Arial"/>
              <a:ea typeface="Arial"/>
              <a:cs typeface="Arial"/>
              <a:sym typeface="Arial"/>
            </a:endParaRPr>
          </a:p>
          <a:p>
            <a:pPr indent="0" lvl="0" marL="0" rtl="0" algn="l">
              <a:lnSpc>
                <a:spcPct val="95000"/>
              </a:lnSpc>
              <a:spcBef>
                <a:spcPts val="0"/>
              </a:spcBef>
              <a:spcAft>
                <a:spcPts val="0"/>
              </a:spcAft>
              <a:buSzPts val="1018"/>
              <a:buNone/>
            </a:pPr>
            <a:r>
              <a:t/>
            </a:r>
            <a:endParaRPr>
              <a:solidFill>
                <a:srgbClr val="000000"/>
              </a:solidFill>
              <a:latin typeface="Arial"/>
              <a:ea typeface="Arial"/>
              <a:cs typeface="Arial"/>
              <a:sym typeface="Arial"/>
            </a:endParaRPr>
          </a:p>
        </p:txBody>
      </p:sp>
      <p:sp>
        <p:nvSpPr>
          <p:cNvPr id="169" name="Google Shape;169;p29"/>
          <p:cNvSpPr txBox="1"/>
          <p:nvPr>
            <p:ph idx="12" type="sldNum"/>
          </p:nvPr>
        </p:nvSpPr>
        <p:spPr>
          <a:xfrm>
            <a:off x="8378849" y="4663225"/>
            <a:ext cx="6423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170" name="Google Shape;170;p29"/>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a:solidFill>
                  <a:srgbClr val="000000"/>
                </a:solidFill>
                <a:latin typeface="Arial"/>
                <a:ea typeface="Arial"/>
                <a:cs typeface="Arial"/>
                <a:sym typeface="Arial"/>
              </a:rPr>
              <a:t>Rejection Criteria</a:t>
            </a:r>
            <a:endParaRPr/>
          </a:p>
        </p:txBody>
      </p:sp>
      <p:sp>
        <p:nvSpPr>
          <p:cNvPr id="171" name="Google Shape;171;p29"/>
          <p:cNvSpPr txBox="1"/>
          <p:nvPr>
            <p:ph type="title"/>
          </p:nvPr>
        </p:nvSpPr>
        <p:spPr>
          <a:xfrm>
            <a:off x="0" y="5352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rPr>
              <a:t>1</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693575" y="362275"/>
            <a:ext cx="4916100" cy="91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40"/>
              <a:t>Approval Process - Potential Authorities Involved - P1 </a:t>
            </a:r>
            <a:endParaRPr sz="2140"/>
          </a:p>
        </p:txBody>
      </p:sp>
      <p:sp>
        <p:nvSpPr>
          <p:cNvPr id="177" name="Google Shape;177;p30"/>
          <p:cNvSpPr txBox="1"/>
          <p:nvPr>
            <p:ph idx="12" type="sldNum"/>
          </p:nvPr>
        </p:nvSpPr>
        <p:spPr>
          <a:xfrm>
            <a:off x="8370724" y="4663225"/>
            <a:ext cx="650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178" name="Google Shape;178;p30"/>
          <p:cNvSpPr txBox="1"/>
          <p:nvPr/>
        </p:nvSpPr>
        <p:spPr>
          <a:xfrm>
            <a:off x="254625" y="1430725"/>
            <a:ext cx="84414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D0D0D"/>
                </a:solidFill>
                <a:latin typeface="Lato"/>
                <a:ea typeface="Lato"/>
                <a:cs typeface="Lato"/>
                <a:sym typeface="Lato"/>
              </a:rPr>
              <a:t>CCB </a:t>
            </a:r>
            <a:endParaRPr b="1" sz="1800">
              <a:solidFill>
                <a:srgbClr val="0D0D0D"/>
              </a:solidFill>
              <a:latin typeface="Lato"/>
              <a:ea typeface="Lato"/>
              <a:cs typeface="Lato"/>
              <a:sym typeface="Lato"/>
            </a:endParaRPr>
          </a:p>
          <a:p>
            <a:pPr indent="-342900" lvl="0" marL="457200" rtl="0" algn="l">
              <a:spcBef>
                <a:spcPts val="0"/>
              </a:spcBef>
              <a:spcAft>
                <a:spcPts val="0"/>
              </a:spcAft>
              <a:buClr>
                <a:srgbClr val="0D0D0D"/>
              </a:buClr>
              <a:buSzPts val="1800"/>
              <a:buFont typeface="Lato"/>
              <a:buChar char="●"/>
            </a:pPr>
            <a:r>
              <a:rPr lang="en" sz="1800">
                <a:solidFill>
                  <a:srgbClr val="0D0D0D"/>
                </a:solidFill>
                <a:latin typeface="Lato"/>
                <a:ea typeface="Lato"/>
                <a:cs typeface="Lato"/>
                <a:sym typeface="Lato"/>
              </a:rPr>
              <a:t>Responsible for reviewing, evaluating, approving requirement changes </a:t>
            </a:r>
            <a:endParaRPr sz="1800">
              <a:solidFill>
                <a:srgbClr val="0D0D0D"/>
              </a:solidFill>
              <a:latin typeface="Lato"/>
              <a:ea typeface="Lato"/>
              <a:cs typeface="Lato"/>
              <a:sym typeface="Lato"/>
            </a:endParaRPr>
          </a:p>
          <a:p>
            <a:pPr indent="-342900" lvl="0" marL="457200" rtl="0" algn="l">
              <a:spcBef>
                <a:spcPts val="0"/>
              </a:spcBef>
              <a:spcAft>
                <a:spcPts val="0"/>
              </a:spcAft>
              <a:buClr>
                <a:srgbClr val="0D0D0D"/>
              </a:buClr>
              <a:buSzPts val="1800"/>
              <a:buFont typeface="Lato"/>
              <a:buChar char="●"/>
            </a:pPr>
            <a:r>
              <a:rPr lang="en" sz="1800">
                <a:solidFill>
                  <a:srgbClr val="0D0D0D"/>
                </a:solidFill>
                <a:latin typeface="Lato"/>
                <a:ea typeface="Lato"/>
                <a:cs typeface="Lato"/>
                <a:sym typeface="Lato"/>
              </a:rPr>
              <a:t>Decides to make the change, allocate it to a release, and assign a modifier </a:t>
            </a:r>
            <a:r>
              <a:rPr lang="en" sz="1800">
                <a:solidFill>
                  <a:srgbClr val="0D0D0D"/>
                </a:solidFill>
                <a:latin typeface="Lato"/>
                <a:ea typeface="Lato"/>
                <a:cs typeface="Lato"/>
                <a:sym typeface="Lato"/>
              </a:rPr>
              <a:t>[Weigers and Beatty, 2013]</a:t>
            </a:r>
            <a:endParaRPr b="1" sz="1800">
              <a:solidFill>
                <a:srgbClr val="0D0D0D"/>
              </a:solidFill>
              <a:latin typeface="Lato"/>
              <a:ea typeface="Lato"/>
              <a:cs typeface="Lato"/>
              <a:sym typeface="Lato"/>
            </a:endParaRPr>
          </a:p>
          <a:p>
            <a:pPr indent="0" lvl="0" marL="0" rtl="0" algn="l">
              <a:spcBef>
                <a:spcPts val="0"/>
              </a:spcBef>
              <a:spcAft>
                <a:spcPts val="0"/>
              </a:spcAft>
              <a:buNone/>
            </a:pPr>
            <a:r>
              <a:t/>
            </a:r>
            <a:endParaRPr b="1" sz="1800">
              <a:solidFill>
                <a:srgbClr val="0D0D0D"/>
              </a:solidFill>
              <a:latin typeface="Lato"/>
              <a:ea typeface="Lato"/>
              <a:cs typeface="Lato"/>
              <a:sym typeface="Lato"/>
            </a:endParaRPr>
          </a:p>
          <a:p>
            <a:pPr indent="0" lvl="0" marL="0" rtl="0" algn="l">
              <a:spcBef>
                <a:spcPts val="0"/>
              </a:spcBef>
              <a:spcAft>
                <a:spcPts val="0"/>
              </a:spcAft>
              <a:buNone/>
            </a:pPr>
            <a:r>
              <a:rPr b="1" lang="en" sz="1800">
                <a:solidFill>
                  <a:srgbClr val="0D0D0D"/>
                </a:solidFill>
                <a:latin typeface="Lato"/>
                <a:ea typeface="Lato"/>
                <a:cs typeface="Lato"/>
                <a:sym typeface="Lato"/>
              </a:rPr>
              <a:t>Modifier (</a:t>
            </a:r>
            <a:r>
              <a:rPr lang="en" sz="1800">
                <a:solidFill>
                  <a:srgbClr val="0D0D0D"/>
                </a:solidFill>
                <a:latin typeface="Lato"/>
                <a:ea typeface="Lato"/>
                <a:cs typeface="Lato"/>
                <a:sym typeface="Lato"/>
              </a:rPr>
              <a:t>Normally Development Team)  </a:t>
            </a:r>
            <a:endParaRPr sz="1800">
              <a:solidFill>
                <a:srgbClr val="0D0D0D"/>
              </a:solidFill>
              <a:latin typeface="Lato"/>
              <a:ea typeface="Lato"/>
              <a:cs typeface="Lato"/>
              <a:sym typeface="Lato"/>
            </a:endParaRPr>
          </a:p>
          <a:p>
            <a:pPr indent="-342900" lvl="0" marL="457200" rtl="0" algn="l">
              <a:spcBef>
                <a:spcPts val="0"/>
              </a:spcBef>
              <a:spcAft>
                <a:spcPts val="0"/>
              </a:spcAft>
              <a:buClr>
                <a:srgbClr val="0D0D0D"/>
              </a:buClr>
              <a:buSzPts val="1800"/>
              <a:buFont typeface="Lato"/>
              <a:buChar char="●"/>
            </a:pPr>
            <a:r>
              <a:rPr lang="en" sz="1800">
                <a:solidFill>
                  <a:srgbClr val="0D0D0D"/>
                </a:solidFill>
                <a:latin typeface="Lato"/>
                <a:ea typeface="Lato"/>
                <a:cs typeface="Lato"/>
                <a:sym typeface="Lato"/>
              </a:rPr>
              <a:t>After approval proc</a:t>
            </a:r>
            <a:r>
              <a:rPr lang="en" sz="1800">
                <a:solidFill>
                  <a:srgbClr val="0D0D0D"/>
                </a:solidFill>
                <a:latin typeface="Lato"/>
                <a:ea typeface="Lato"/>
                <a:cs typeface="Lato"/>
                <a:sym typeface="Lato"/>
              </a:rPr>
              <a:t>ess, he/she will make change and requested verification against new requirements [Weigers and Beatty, 2013]</a:t>
            </a:r>
            <a:endParaRPr sz="1800">
              <a:solidFill>
                <a:srgbClr val="0D0D0D"/>
              </a:solidFill>
              <a:latin typeface="Lato"/>
              <a:ea typeface="Lato"/>
              <a:cs typeface="Lato"/>
              <a:sym typeface="Lato"/>
            </a:endParaRPr>
          </a:p>
          <a:p>
            <a:pPr indent="-342900" lvl="0" marL="457200" rtl="0" algn="l">
              <a:spcBef>
                <a:spcPts val="0"/>
              </a:spcBef>
              <a:spcAft>
                <a:spcPts val="0"/>
              </a:spcAft>
              <a:buClr>
                <a:srgbClr val="0D0D0D"/>
              </a:buClr>
              <a:buSzPts val="1800"/>
              <a:buFont typeface="Lato"/>
              <a:buChar char="●"/>
            </a:pPr>
            <a:r>
              <a:rPr lang="en" sz="1800">
                <a:solidFill>
                  <a:srgbClr val="0D0D0D"/>
                </a:solidFill>
                <a:latin typeface="Lato"/>
                <a:ea typeface="Lato"/>
                <a:cs typeface="Lato"/>
                <a:sym typeface="Lato"/>
              </a:rPr>
              <a:t>Typical verification activities:  requirement review, consistency check, traceability analysis, etc </a:t>
            </a:r>
            <a:endParaRPr sz="1800">
              <a:solidFill>
                <a:srgbClr val="0D0D0D"/>
              </a:solidFill>
              <a:latin typeface="Lato"/>
              <a:ea typeface="Lato"/>
              <a:cs typeface="Lato"/>
              <a:sym typeface="Lato"/>
            </a:endParaRPr>
          </a:p>
          <a:p>
            <a:pPr indent="0" lvl="0" marL="0" rtl="0" algn="l">
              <a:spcBef>
                <a:spcPts val="0"/>
              </a:spcBef>
              <a:spcAft>
                <a:spcPts val="0"/>
              </a:spcAft>
              <a:buNone/>
            </a:pPr>
            <a:r>
              <a:t/>
            </a:r>
            <a:endParaRPr sz="1800">
              <a:solidFill>
                <a:srgbClr val="0D0D0D"/>
              </a:solidFill>
              <a:latin typeface="Lato"/>
              <a:ea typeface="Lato"/>
              <a:cs typeface="Lato"/>
              <a:sym typeface="Lato"/>
            </a:endParaRPr>
          </a:p>
          <a:p>
            <a:pPr indent="0" lvl="0" marL="0" rtl="0" algn="l">
              <a:spcBef>
                <a:spcPts val="0"/>
              </a:spcBef>
              <a:spcAft>
                <a:spcPts val="0"/>
              </a:spcAft>
              <a:buNone/>
            </a:pPr>
            <a:r>
              <a:t/>
            </a:r>
            <a:endParaRPr sz="1800">
              <a:solidFill>
                <a:srgbClr val="0D0D0D"/>
              </a:solidFill>
              <a:latin typeface="Lato"/>
              <a:ea typeface="Lato"/>
              <a:cs typeface="Lato"/>
              <a:sym typeface="Lato"/>
            </a:endParaRPr>
          </a:p>
        </p:txBody>
      </p:sp>
      <p:pic>
        <p:nvPicPr>
          <p:cNvPr id="179" name="Google Shape;179;p30"/>
          <p:cNvPicPr preferRelativeResize="0"/>
          <p:nvPr/>
        </p:nvPicPr>
        <p:blipFill>
          <a:blip r:embed="rId3">
            <a:alphaModFix/>
          </a:blip>
          <a:stretch>
            <a:fillRect/>
          </a:stretch>
        </p:blipFill>
        <p:spPr>
          <a:xfrm>
            <a:off x="6800900" y="25400"/>
            <a:ext cx="1930700" cy="1812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464850" y="489350"/>
            <a:ext cx="4916100" cy="91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40"/>
              <a:t>Approval Process - Potential Authorities Involved - P2 </a:t>
            </a:r>
            <a:endParaRPr sz="2140"/>
          </a:p>
        </p:txBody>
      </p:sp>
      <p:sp>
        <p:nvSpPr>
          <p:cNvPr id="185" name="Google Shape;185;p31"/>
          <p:cNvSpPr txBox="1"/>
          <p:nvPr>
            <p:ph idx="12" type="sldNum"/>
          </p:nvPr>
        </p:nvSpPr>
        <p:spPr>
          <a:xfrm>
            <a:off x="8362598" y="4663225"/>
            <a:ext cx="6585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186" name="Google Shape;186;p31"/>
          <p:cNvSpPr txBox="1"/>
          <p:nvPr/>
        </p:nvSpPr>
        <p:spPr>
          <a:xfrm>
            <a:off x="426350" y="1377750"/>
            <a:ext cx="8441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0D0D0D"/>
              </a:solidFill>
              <a:latin typeface="Lato"/>
              <a:ea typeface="Lato"/>
              <a:cs typeface="Lato"/>
              <a:sym typeface="Lato"/>
            </a:endParaRPr>
          </a:p>
          <a:p>
            <a:pPr indent="0" lvl="0" marL="0" rtl="0" algn="l">
              <a:spcBef>
                <a:spcPts val="0"/>
              </a:spcBef>
              <a:spcAft>
                <a:spcPts val="0"/>
              </a:spcAft>
              <a:buNone/>
            </a:pPr>
            <a:r>
              <a:rPr b="1" lang="en" sz="1800">
                <a:solidFill>
                  <a:srgbClr val="0D0D0D"/>
                </a:solidFill>
                <a:latin typeface="Lato"/>
                <a:ea typeface="Lato"/>
                <a:cs typeface="Lato"/>
                <a:sym typeface="Lato"/>
              </a:rPr>
              <a:t>Project Manager</a:t>
            </a:r>
            <a:endParaRPr b="1" sz="1800">
              <a:solidFill>
                <a:srgbClr val="0D0D0D"/>
              </a:solidFill>
              <a:latin typeface="Lato"/>
              <a:ea typeface="Lato"/>
              <a:cs typeface="Lato"/>
              <a:sym typeface="Lato"/>
            </a:endParaRPr>
          </a:p>
          <a:p>
            <a:pPr indent="0" lvl="0" marL="0" rtl="0" algn="l">
              <a:spcBef>
                <a:spcPts val="0"/>
              </a:spcBef>
              <a:spcAft>
                <a:spcPts val="0"/>
              </a:spcAft>
              <a:buNone/>
            </a:pPr>
            <a:r>
              <a:rPr lang="en" sz="1800">
                <a:solidFill>
                  <a:srgbClr val="0D0D0D"/>
                </a:solidFill>
                <a:latin typeface="Lato"/>
                <a:ea typeface="Lato"/>
                <a:cs typeface="Lato"/>
                <a:sym typeface="Lato"/>
              </a:rPr>
              <a:t>Oversees the change management process, ensuring that the change request is documented, reviewed, and decided upon in a timely manner. [Shafiq et al., 2018]</a:t>
            </a:r>
            <a:endParaRPr sz="1800">
              <a:solidFill>
                <a:srgbClr val="0D0D0D"/>
              </a:solidFill>
              <a:latin typeface="Lato"/>
              <a:ea typeface="Lato"/>
              <a:cs typeface="Lato"/>
              <a:sym typeface="Lato"/>
            </a:endParaRPr>
          </a:p>
          <a:p>
            <a:pPr indent="0" lvl="0" marL="0" rtl="0" algn="l">
              <a:spcBef>
                <a:spcPts val="0"/>
              </a:spcBef>
              <a:spcAft>
                <a:spcPts val="0"/>
              </a:spcAft>
              <a:buNone/>
            </a:pPr>
            <a:r>
              <a:t/>
            </a:r>
            <a:endParaRPr sz="1800">
              <a:solidFill>
                <a:srgbClr val="0D0D0D"/>
              </a:solidFill>
              <a:latin typeface="Lato"/>
              <a:ea typeface="Lato"/>
              <a:cs typeface="Lato"/>
              <a:sym typeface="Lato"/>
            </a:endParaRPr>
          </a:p>
          <a:p>
            <a:pPr indent="0" lvl="0" marL="0" rtl="0" algn="l">
              <a:spcBef>
                <a:spcPts val="0"/>
              </a:spcBef>
              <a:spcAft>
                <a:spcPts val="0"/>
              </a:spcAft>
              <a:buNone/>
            </a:pPr>
            <a:r>
              <a:rPr b="1" lang="en" sz="1800">
                <a:solidFill>
                  <a:srgbClr val="0D0D0D"/>
                </a:solidFill>
                <a:latin typeface="Lato"/>
                <a:ea typeface="Lato"/>
                <a:cs typeface="Lato"/>
                <a:sym typeface="Lato"/>
              </a:rPr>
              <a:t>Business Analysts</a:t>
            </a:r>
            <a:endParaRPr b="1" sz="1800">
              <a:solidFill>
                <a:srgbClr val="0D0D0D"/>
              </a:solidFill>
              <a:latin typeface="Lato"/>
              <a:ea typeface="Lato"/>
              <a:cs typeface="Lato"/>
              <a:sym typeface="Lato"/>
            </a:endParaRPr>
          </a:p>
          <a:p>
            <a:pPr indent="0" lvl="0" marL="0" rtl="0" algn="l">
              <a:spcBef>
                <a:spcPts val="0"/>
              </a:spcBef>
              <a:spcAft>
                <a:spcPts val="0"/>
              </a:spcAft>
              <a:buNone/>
            </a:pPr>
            <a:r>
              <a:rPr lang="en" sz="1800">
                <a:solidFill>
                  <a:srgbClr val="0D0D0D"/>
                </a:solidFill>
                <a:latin typeface="Lato"/>
                <a:ea typeface="Lato"/>
                <a:cs typeface="Lato"/>
                <a:sym typeface="Lato"/>
              </a:rPr>
              <a:t>Responsible for detailing the change request and conducting an initial assessment. Business analysts may present the change to the CCB, highlighting the business needs, benefits, and potential impacts of the change. </a:t>
            </a:r>
            <a:r>
              <a:rPr lang="en" sz="1800">
                <a:solidFill>
                  <a:srgbClr val="0D0D0D"/>
                </a:solidFill>
                <a:latin typeface="Lato"/>
                <a:ea typeface="Lato"/>
                <a:cs typeface="Lato"/>
                <a:sym typeface="Lato"/>
              </a:rPr>
              <a:t>[Shafiq et al., 2018]</a:t>
            </a:r>
            <a:endParaRPr sz="1800">
              <a:solidFill>
                <a:srgbClr val="0D0D0D"/>
              </a:solidFill>
              <a:latin typeface="Lato"/>
              <a:ea typeface="Lato"/>
              <a:cs typeface="Lato"/>
              <a:sym typeface="Lato"/>
            </a:endParaRPr>
          </a:p>
          <a:p>
            <a:pPr indent="0" lvl="0" marL="0" rtl="0" algn="l">
              <a:spcBef>
                <a:spcPts val="0"/>
              </a:spcBef>
              <a:spcAft>
                <a:spcPts val="0"/>
              </a:spcAft>
              <a:buNone/>
            </a:pPr>
            <a:r>
              <a:t/>
            </a:r>
            <a:endParaRPr sz="1800">
              <a:solidFill>
                <a:srgbClr val="0D0D0D"/>
              </a:solidFill>
              <a:latin typeface="Lato"/>
              <a:ea typeface="Lato"/>
              <a:cs typeface="Lato"/>
              <a:sym typeface="Lato"/>
            </a:endParaRPr>
          </a:p>
          <a:p>
            <a:pPr indent="0" lvl="0" marL="0" rtl="0" algn="l">
              <a:spcBef>
                <a:spcPts val="0"/>
              </a:spcBef>
              <a:spcAft>
                <a:spcPts val="0"/>
              </a:spcAft>
              <a:buNone/>
            </a:pPr>
            <a:r>
              <a:t/>
            </a:r>
            <a:endParaRPr sz="1800">
              <a:solidFill>
                <a:srgbClr val="0D0D0D"/>
              </a:solidFill>
              <a:latin typeface="Lato"/>
              <a:ea typeface="Lato"/>
              <a:cs typeface="Lato"/>
              <a:sym typeface="Lato"/>
            </a:endParaRPr>
          </a:p>
        </p:txBody>
      </p:sp>
      <p:pic>
        <p:nvPicPr>
          <p:cNvPr id="187" name="Google Shape;187;p31"/>
          <p:cNvPicPr preferRelativeResize="0"/>
          <p:nvPr/>
        </p:nvPicPr>
        <p:blipFill>
          <a:blip r:embed="rId3">
            <a:alphaModFix/>
          </a:blip>
          <a:stretch>
            <a:fillRect/>
          </a:stretch>
        </p:blipFill>
        <p:spPr>
          <a:xfrm>
            <a:off x="6821225" y="99825"/>
            <a:ext cx="1930700" cy="1812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551550" y="1110250"/>
            <a:ext cx="4485300" cy="321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Stages for changing requirements</a:t>
            </a:r>
            <a:endParaRPr/>
          </a:p>
          <a:p>
            <a:pPr indent="0" lvl="0" marL="0" rtl="0" algn="l">
              <a:spcBef>
                <a:spcPts val="0"/>
              </a:spcBef>
              <a:spcAft>
                <a:spcPts val="0"/>
              </a:spcAft>
              <a:buNone/>
            </a:pPr>
            <a:r>
              <a:rPr lang="en" sz="1200"/>
              <a:t>           </a:t>
            </a:r>
            <a:r>
              <a:rPr lang="en" sz="1800"/>
              <a:t>      </a:t>
            </a:r>
            <a:r>
              <a:rPr b="0" i="1" lang="en" sz="1800">
                <a:solidFill>
                  <a:srgbClr val="0D0D0D"/>
                </a:solidFill>
                <a:highlight>
                  <a:srgbClr val="FFFFFF"/>
                </a:highlight>
                <a:latin typeface="Roboto"/>
                <a:ea typeface="Roboto"/>
                <a:cs typeface="Roboto"/>
                <a:sym typeface="Roboto"/>
              </a:rPr>
              <a:t>A meticulously crafted procedure</a:t>
            </a:r>
            <a:endParaRPr i="1" sz="1800"/>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fld id="{00000000-1234-1234-1234-123412341234}" type="slidenum">
              <a:rPr lang="en">
                <a:solidFill>
                  <a:schemeClr val="dk2"/>
                </a:solidFill>
              </a:rPr>
              <a:t>‹#›</a:t>
            </a:fld>
            <a:r>
              <a:rPr lang="en">
                <a:solidFill>
                  <a:schemeClr val="dk2"/>
                </a:solidFill>
              </a:rPr>
              <a:t> </a:t>
            </a:r>
            <a:r>
              <a:rPr lang="en"/>
              <a:t>of 49</a:t>
            </a:r>
            <a:endParaRPr>
              <a:solidFill>
                <a:schemeClr val="dk2"/>
              </a:solidFill>
            </a:endParaRPr>
          </a:p>
        </p:txBody>
      </p:sp>
      <p:pic>
        <p:nvPicPr>
          <p:cNvPr id="64" name="Google Shape;64;p14"/>
          <p:cNvPicPr preferRelativeResize="0"/>
          <p:nvPr/>
        </p:nvPicPr>
        <p:blipFill>
          <a:blip r:embed="rId3">
            <a:alphaModFix/>
          </a:blip>
          <a:stretch>
            <a:fillRect/>
          </a:stretch>
        </p:blipFill>
        <p:spPr>
          <a:xfrm>
            <a:off x="4948425" y="493650"/>
            <a:ext cx="3318475" cy="44094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06200" y="0"/>
            <a:ext cx="8287500" cy="7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Approval Process - Potential Authorities Involved - P3 </a:t>
            </a:r>
            <a:endParaRPr sz="2520"/>
          </a:p>
        </p:txBody>
      </p:sp>
      <p:sp>
        <p:nvSpPr>
          <p:cNvPr id="193" name="Google Shape;193;p32"/>
          <p:cNvSpPr txBox="1"/>
          <p:nvPr>
            <p:ph idx="12" type="sldNum"/>
          </p:nvPr>
        </p:nvSpPr>
        <p:spPr>
          <a:xfrm>
            <a:off x="8289472" y="4663225"/>
            <a:ext cx="731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194" name="Google Shape;194;p32"/>
          <p:cNvSpPr txBox="1"/>
          <p:nvPr/>
        </p:nvSpPr>
        <p:spPr>
          <a:xfrm>
            <a:off x="348075" y="508625"/>
            <a:ext cx="6330300" cy="561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Lato"/>
                <a:ea typeface="Lato"/>
                <a:cs typeface="Lato"/>
                <a:sym typeface="Lato"/>
              </a:rPr>
              <a:t>QAs</a:t>
            </a:r>
            <a:endParaRPr b="1"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Evaluate the implications of the change on testing strategies, test plans, and overall quality assurance processes. They ensure that the change can be tested adequately and that it does not introduce quality risks</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b="1" lang="en" sz="1800">
                <a:latin typeface="Lato"/>
                <a:ea typeface="Lato"/>
                <a:cs typeface="Lato"/>
                <a:sym typeface="Lato"/>
              </a:rPr>
              <a:t>Legal and Compliance Department</a:t>
            </a:r>
            <a:endParaRPr b="1"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For changes that may have legal, regulatory, or compliance implications, these officers assess the change to ensure that it complies with relevant laws, standards, and industry regulations.</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b="1" lang="en" sz="1800">
                <a:latin typeface="Lato"/>
                <a:ea typeface="Lato"/>
                <a:cs typeface="Lato"/>
                <a:sym typeface="Lato"/>
              </a:rPr>
              <a:t>Finance Department</a:t>
            </a:r>
            <a:endParaRPr b="1"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Reviews the cost implications of the change, ensuring that it fits within the project budget or determining the need for additional funding. [Shafiq et al., 2018]</a:t>
            </a:r>
            <a:endParaRPr sz="18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p:txBody>
      </p:sp>
      <p:pic>
        <p:nvPicPr>
          <p:cNvPr id="195" name="Google Shape;195;p32"/>
          <p:cNvPicPr preferRelativeResize="0"/>
          <p:nvPr/>
        </p:nvPicPr>
        <p:blipFill>
          <a:blip r:embed="rId3">
            <a:alphaModFix/>
          </a:blip>
          <a:stretch>
            <a:fillRect/>
          </a:stretch>
        </p:blipFill>
        <p:spPr>
          <a:xfrm>
            <a:off x="6870100" y="1977100"/>
            <a:ext cx="1891325" cy="212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Approval Process - Criteria for Approval </a:t>
            </a:r>
            <a:endParaRPr/>
          </a:p>
        </p:txBody>
      </p:sp>
      <p:sp>
        <p:nvSpPr>
          <p:cNvPr id="201" name="Google Shape;20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AutoNum type="arabicPeriod"/>
            </a:pPr>
            <a:r>
              <a:rPr b="1" lang="en">
                <a:solidFill>
                  <a:schemeClr val="dk1"/>
                </a:solidFill>
              </a:rPr>
              <a:t>Alignment with project goals and objectives</a:t>
            </a:r>
            <a:endParaRPr b="1">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Stakeholder agreement</a:t>
            </a:r>
            <a:endParaRPr b="1">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Feasibility </a:t>
            </a:r>
            <a:r>
              <a:rPr lang="en">
                <a:solidFill>
                  <a:schemeClr val="dk1"/>
                </a:solidFill>
              </a:rPr>
              <a:t>reassessment regarding technical, financial, operational feasibility</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Risk reevaluation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Impact analysis reassessment: understanding the effects regarding new requirements  on project scopes, timeline, resources, etc.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Compliance and regulatory check</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Documentation and traceability</a:t>
            </a:r>
            <a:endParaRPr b="1">
              <a:solidFill>
                <a:schemeClr val="dk1"/>
              </a:solidFill>
            </a:endParaRPr>
          </a:p>
          <a:p>
            <a:pPr indent="-342900" lvl="1" marL="914400" rtl="0" algn="l">
              <a:spcBef>
                <a:spcPts val="0"/>
              </a:spcBef>
              <a:spcAft>
                <a:spcPts val="0"/>
              </a:spcAft>
              <a:buClr>
                <a:schemeClr val="dk1"/>
              </a:buClr>
              <a:buSzPts val="1800"/>
              <a:buAutoNum type="alphaLcPeriod"/>
            </a:pPr>
            <a:r>
              <a:rPr lang="en" sz="1800">
                <a:solidFill>
                  <a:schemeClr val="dk1"/>
                </a:solidFill>
              </a:rPr>
              <a:t>”</a:t>
            </a:r>
            <a:r>
              <a:rPr b="1" lang="en" sz="1800">
                <a:solidFill>
                  <a:schemeClr val="dk1"/>
                </a:solidFill>
              </a:rPr>
              <a:t>The changes need to be formally captured and in documented baselines of the requirements along with the configuration information“</a:t>
            </a:r>
            <a:r>
              <a:rPr lang="en" sz="1800">
                <a:solidFill>
                  <a:schemeClr val="dk1"/>
                </a:solidFill>
              </a:rPr>
              <a:t> [ISO/IEC/IEEE, 2018]</a:t>
            </a:r>
            <a:endParaRPr sz="1800">
              <a:solidFill>
                <a:schemeClr val="dk1"/>
              </a:solidFill>
            </a:endParaRPr>
          </a:p>
        </p:txBody>
      </p:sp>
      <p:sp>
        <p:nvSpPr>
          <p:cNvPr id="202" name="Google Shape;202;p33"/>
          <p:cNvSpPr txBox="1"/>
          <p:nvPr>
            <p:ph idx="12" type="sldNum"/>
          </p:nvPr>
        </p:nvSpPr>
        <p:spPr>
          <a:xfrm>
            <a:off x="8289472" y="4663225"/>
            <a:ext cx="731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pic>
        <p:nvPicPr>
          <p:cNvPr id="203" name="Google Shape;203;p33"/>
          <p:cNvPicPr preferRelativeResize="0"/>
          <p:nvPr/>
        </p:nvPicPr>
        <p:blipFill>
          <a:blip r:embed="rId3">
            <a:alphaModFix/>
          </a:blip>
          <a:stretch>
            <a:fillRect/>
          </a:stretch>
        </p:blipFill>
        <p:spPr>
          <a:xfrm>
            <a:off x="6993700" y="-133600"/>
            <a:ext cx="1707250" cy="1919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Approval Process - Communication of Approval </a:t>
            </a:r>
            <a:endParaRPr/>
          </a:p>
        </p:txBody>
      </p:sp>
      <p:sp>
        <p:nvSpPr>
          <p:cNvPr id="209" name="Google Shape;209;p34"/>
          <p:cNvSpPr txBox="1"/>
          <p:nvPr>
            <p:ph idx="1" type="body"/>
          </p:nvPr>
        </p:nvSpPr>
        <p:spPr>
          <a:xfrm>
            <a:off x="311700" y="1062375"/>
            <a:ext cx="6625800" cy="25752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Clr>
                <a:schemeClr val="dk1"/>
              </a:buClr>
              <a:buSzPts val="1800"/>
              <a:buChar char="-"/>
            </a:pPr>
            <a:r>
              <a:rPr lang="en">
                <a:solidFill>
                  <a:schemeClr val="dk1"/>
                </a:solidFill>
              </a:rPr>
              <a:t>Goals:</a:t>
            </a:r>
            <a:r>
              <a:rPr b="1" lang="en">
                <a:solidFill>
                  <a:schemeClr val="dk1"/>
                </a:solidFill>
              </a:rPr>
              <a:t> Ensure all the </a:t>
            </a:r>
            <a:r>
              <a:rPr b="1" lang="en">
                <a:solidFill>
                  <a:schemeClr val="dk1"/>
                </a:solidFill>
              </a:rPr>
              <a:t>stakeholders are informed of the decision made regarding requirement changes</a:t>
            </a:r>
            <a:r>
              <a:rPr lang="en">
                <a:solidFill>
                  <a:schemeClr val="dk1"/>
                </a:solidFill>
              </a:rPr>
              <a:t>. </a:t>
            </a:r>
            <a:endParaRPr>
              <a:solidFill>
                <a:schemeClr val="dk1"/>
              </a:solidFill>
            </a:endParaRPr>
          </a:p>
          <a:p>
            <a:pPr indent="-342900" lvl="0" marL="457200" rtl="0" algn="l">
              <a:lnSpc>
                <a:spcPct val="105000"/>
              </a:lnSpc>
              <a:spcBef>
                <a:spcPts val="0"/>
              </a:spcBef>
              <a:spcAft>
                <a:spcPts val="0"/>
              </a:spcAft>
              <a:buClr>
                <a:schemeClr val="dk1"/>
              </a:buClr>
              <a:buSzPts val="1800"/>
              <a:buChar char="-"/>
            </a:pPr>
            <a:r>
              <a:rPr lang="en">
                <a:solidFill>
                  <a:schemeClr val="dk1"/>
                </a:solidFill>
              </a:rPr>
              <a:t>Formal approval notification: </a:t>
            </a:r>
            <a:endParaRPr>
              <a:solidFill>
                <a:schemeClr val="dk1"/>
              </a:solidFill>
            </a:endParaRPr>
          </a:p>
          <a:p>
            <a:pPr indent="-342900" lvl="1" marL="914400" rtl="0" algn="l">
              <a:lnSpc>
                <a:spcPct val="105000"/>
              </a:lnSpc>
              <a:spcBef>
                <a:spcPts val="0"/>
              </a:spcBef>
              <a:spcAft>
                <a:spcPts val="0"/>
              </a:spcAft>
              <a:buClr>
                <a:schemeClr val="dk1"/>
              </a:buClr>
              <a:buSzPts val="1800"/>
              <a:buChar char="-"/>
            </a:pPr>
            <a:r>
              <a:rPr lang="en" sz="1800">
                <a:solidFill>
                  <a:schemeClr val="dk1"/>
                </a:solidFill>
              </a:rPr>
              <a:t>Initiated by CCB or PM after a change is approved.  </a:t>
            </a:r>
            <a:endParaRPr sz="1800">
              <a:solidFill>
                <a:schemeClr val="dk1"/>
              </a:solidFill>
            </a:endParaRPr>
          </a:p>
          <a:p>
            <a:pPr indent="-342900" lvl="1" marL="914400" rtl="0" algn="l">
              <a:lnSpc>
                <a:spcPct val="105000"/>
              </a:lnSpc>
              <a:spcBef>
                <a:spcPts val="0"/>
              </a:spcBef>
              <a:spcAft>
                <a:spcPts val="0"/>
              </a:spcAft>
              <a:buClr>
                <a:schemeClr val="dk1"/>
              </a:buClr>
              <a:buSzPts val="1800"/>
              <a:buChar char="-"/>
            </a:pPr>
            <a:r>
              <a:rPr lang="en" sz="1800">
                <a:solidFill>
                  <a:schemeClr val="dk1"/>
                </a:solidFill>
              </a:rPr>
              <a:t>Participants: all stakeholders, including clients, project teams, investors, etc. </a:t>
            </a:r>
            <a:endParaRPr sz="1800">
              <a:solidFill>
                <a:schemeClr val="dk1"/>
              </a:solidFill>
            </a:endParaRPr>
          </a:p>
          <a:p>
            <a:pPr indent="-342900" lvl="0" marL="457200" rtl="0" algn="l">
              <a:lnSpc>
                <a:spcPct val="105000"/>
              </a:lnSpc>
              <a:spcBef>
                <a:spcPts val="0"/>
              </a:spcBef>
              <a:spcAft>
                <a:spcPts val="0"/>
              </a:spcAft>
              <a:buClr>
                <a:schemeClr val="dk1"/>
              </a:buClr>
              <a:buSzPts val="1800"/>
              <a:buChar char="-"/>
            </a:pPr>
            <a:r>
              <a:rPr lang="en">
                <a:solidFill>
                  <a:schemeClr val="dk1"/>
                </a:solidFill>
              </a:rPr>
              <a:t>Update requirement documentation by PM or BA</a:t>
            </a:r>
            <a:endParaRPr>
              <a:solidFill>
                <a:schemeClr val="dk1"/>
              </a:solidFill>
            </a:endParaRPr>
          </a:p>
          <a:p>
            <a:pPr indent="-342900" lvl="0" marL="457200" rtl="0" algn="l">
              <a:lnSpc>
                <a:spcPct val="105000"/>
              </a:lnSpc>
              <a:spcBef>
                <a:spcPts val="0"/>
              </a:spcBef>
              <a:spcAft>
                <a:spcPts val="0"/>
              </a:spcAft>
              <a:buClr>
                <a:schemeClr val="dk1"/>
              </a:buClr>
              <a:buSzPts val="1800"/>
              <a:buChar char="-"/>
            </a:pPr>
            <a:r>
              <a:rPr lang="en">
                <a:solidFill>
                  <a:schemeClr val="dk1"/>
                </a:solidFill>
              </a:rPr>
              <a:t>Update project plan and timeline by PM</a:t>
            </a:r>
            <a:endParaRPr>
              <a:solidFill>
                <a:schemeClr val="dk1"/>
              </a:solidFill>
            </a:endParaRPr>
          </a:p>
          <a:p>
            <a:pPr indent="-342900" lvl="1" marL="914400" rtl="0" algn="l">
              <a:lnSpc>
                <a:spcPct val="105000"/>
              </a:lnSpc>
              <a:spcBef>
                <a:spcPts val="0"/>
              </a:spcBef>
              <a:spcAft>
                <a:spcPts val="0"/>
              </a:spcAft>
              <a:buClr>
                <a:schemeClr val="dk1"/>
              </a:buClr>
              <a:buSzPts val="1800"/>
              <a:buChar char="-"/>
            </a:pPr>
            <a:r>
              <a:rPr lang="en" sz="1800">
                <a:solidFill>
                  <a:schemeClr val="dk1"/>
                </a:solidFill>
              </a:rPr>
              <a:t>Participants: Dev teams need to understand their new timelines and requirements</a:t>
            </a:r>
            <a:endParaRPr sz="1800">
              <a:solidFill>
                <a:schemeClr val="dk1"/>
              </a:solidFill>
            </a:endParaRPr>
          </a:p>
          <a:p>
            <a:pPr indent="-342900" lvl="0" marL="457200" rtl="0" algn="l">
              <a:lnSpc>
                <a:spcPct val="105000"/>
              </a:lnSpc>
              <a:spcBef>
                <a:spcPts val="0"/>
              </a:spcBef>
              <a:spcAft>
                <a:spcPts val="0"/>
              </a:spcAft>
              <a:buClr>
                <a:schemeClr val="dk1"/>
              </a:buClr>
              <a:buSzPts val="1800"/>
              <a:buChar char="-"/>
            </a:pPr>
            <a:r>
              <a:rPr lang="en">
                <a:solidFill>
                  <a:schemeClr val="dk1"/>
                </a:solidFill>
              </a:rPr>
              <a:t>Regular update and progress reports from Dev Teams</a:t>
            </a:r>
            <a:endParaRPr>
              <a:solidFill>
                <a:schemeClr val="dk1"/>
              </a:solidFill>
            </a:endParaRPr>
          </a:p>
        </p:txBody>
      </p:sp>
      <p:sp>
        <p:nvSpPr>
          <p:cNvPr id="210" name="Google Shape;210;p34"/>
          <p:cNvSpPr txBox="1"/>
          <p:nvPr>
            <p:ph idx="12" type="sldNum"/>
          </p:nvPr>
        </p:nvSpPr>
        <p:spPr>
          <a:xfrm>
            <a:off x="8346348" y="4663225"/>
            <a:ext cx="674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pic>
        <p:nvPicPr>
          <p:cNvPr id="211" name="Google Shape;211;p34"/>
          <p:cNvPicPr preferRelativeResize="0"/>
          <p:nvPr/>
        </p:nvPicPr>
        <p:blipFill>
          <a:blip r:embed="rId3">
            <a:alphaModFix/>
          </a:blip>
          <a:stretch>
            <a:fillRect/>
          </a:stretch>
        </p:blipFill>
        <p:spPr>
          <a:xfrm>
            <a:off x="6870125" y="2148075"/>
            <a:ext cx="1891325" cy="2126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6172225" y="632850"/>
            <a:ext cx="2500800" cy="132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does  cancellation usually happen?  </a:t>
            </a:r>
            <a:endParaRPr/>
          </a:p>
        </p:txBody>
      </p:sp>
      <p:sp>
        <p:nvSpPr>
          <p:cNvPr id="217" name="Google Shape;217;p35"/>
          <p:cNvSpPr txBox="1"/>
          <p:nvPr>
            <p:ph idx="1" type="body"/>
          </p:nvPr>
        </p:nvSpPr>
        <p:spPr>
          <a:xfrm>
            <a:off x="6283025" y="3665225"/>
            <a:ext cx="1773300" cy="3936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1200"/>
              </a:spcAft>
              <a:buNone/>
            </a:pPr>
            <a:r>
              <a:rPr lang="en"/>
              <a:t>[Ahonen and Savolainen, 2010]Fig.1</a:t>
            </a:r>
            <a:endParaRPr/>
          </a:p>
        </p:txBody>
      </p:sp>
      <p:sp>
        <p:nvSpPr>
          <p:cNvPr id="218" name="Google Shape;218;p35"/>
          <p:cNvSpPr txBox="1"/>
          <p:nvPr>
            <p:ph idx="12" type="sldNum"/>
          </p:nvPr>
        </p:nvSpPr>
        <p:spPr>
          <a:xfrm>
            <a:off x="8321973" y="4663225"/>
            <a:ext cx="6993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pic>
        <p:nvPicPr>
          <p:cNvPr id="219" name="Google Shape;219;p35"/>
          <p:cNvPicPr preferRelativeResize="0"/>
          <p:nvPr/>
        </p:nvPicPr>
        <p:blipFill>
          <a:blip r:embed="rId3">
            <a:alphaModFix/>
          </a:blip>
          <a:stretch>
            <a:fillRect/>
          </a:stretch>
        </p:blipFill>
        <p:spPr>
          <a:xfrm>
            <a:off x="531950" y="528900"/>
            <a:ext cx="5640275" cy="4316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99225" y="53175"/>
            <a:ext cx="6223500" cy="49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Cancellation Stage -  Common Reasons to Cancel p1</a:t>
            </a:r>
            <a:endParaRPr/>
          </a:p>
        </p:txBody>
      </p:sp>
      <p:sp>
        <p:nvSpPr>
          <p:cNvPr id="225" name="Google Shape;225;p36"/>
          <p:cNvSpPr txBox="1"/>
          <p:nvPr>
            <p:ph idx="12" type="sldNum"/>
          </p:nvPr>
        </p:nvSpPr>
        <p:spPr>
          <a:xfrm>
            <a:off x="8297598" y="4663225"/>
            <a:ext cx="7236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226" name="Google Shape;226;p36"/>
          <p:cNvSpPr txBox="1"/>
          <p:nvPr/>
        </p:nvSpPr>
        <p:spPr>
          <a:xfrm>
            <a:off x="212625" y="1206875"/>
            <a:ext cx="83919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D0D0D"/>
                </a:solidFill>
                <a:latin typeface="Lato"/>
                <a:ea typeface="Lato"/>
                <a:cs typeface="Lato"/>
                <a:sym typeface="Lato"/>
              </a:rPr>
              <a:t>1.</a:t>
            </a:r>
            <a:r>
              <a:rPr lang="en" sz="1800">
                <a:solidFill>
                  <a:srgbClr val="0D0D0D"/>
                </a:solidFill>
                <a:latin typeface="Lato"/>
                <a:ea typeface="Lato"/>
                <a:cs typeface="Lato"/>
                <a:sym typeface="Lato"/>
              </a:rPr>
              <a:t> Inadequate Resource Availability: </a:t>
            </a:r>
            <a:r>
              <a:rPr b="1" lang="en" sz="1800">
                <a:solidFill>
                  <a:srgbClr val="0D0D0D"/>
                </a:solidFill>
                <a:latin typeface="Lato"/>
                <a:ea typeface="Lato"/>
                <a:cs typeface="Lato"/>
                <a:sym typeface="Lato"/>
              </a:rPr>
              <a:t>Changes in the availability of key resources, including personnel, technologies, or materials</a:t>
            </a:r>
            <a:r>
              <a:rPr lang="en" sz="1800">
                <a:solidFill>
                  <a:srgbClr val="0D0D0D"/>
                </a:solidFill>
                <a:latin typeface="Lato"/>
                <a:ea typeface="Lato"/>
                <a:cs typeface="Lato"/>
                <a:sym typeface="Lato"/>
              </a:rPr>
              <a:t>, may lead to the cancellation of a requirement change due to the inability to support its implementation effectively. [Ahonen and Savolainen, 2010]</a:t>
            </a:r>
            <a:endParaRPr sz="1800">
              <a:solidFill>
                <a:srgbClr val="0D0D0D"/>
              </a:solidFill>
              <a:latin typeface="Lato"/>
              <a:ea typeface="Lato"/>
              <a:cs typeface="Lato"/>
              <a:sym typeface="Lato"/>
            </a:endParaRPr>
          </a:p>
          <a:p>
            <a:pPr indent="0" lvl="0" marL="0" rtl="0" algn="l">
              <a:spcBef>
                <a:spcPts val="0"/>
              </a:spcBef>
              <a:spcAft>
                <a:spcPts val="0"/>
              </a:spcAft>
              <a:buNone/>
            </a:pPr>
            <a:r>
              <a:t/>
            </a:r>
            <a:endParaRPr sz="1800">
              <a:solidFill>
                <a:srgbClr val="0D0D0D"/>
              </a:solidFill>
              <a:latin typeface="Lato"/>
              <a:ea typeface="Lato"/>
              <a:cs typeface="Lato"/>
              <a:sym typeface="Lato"/>
            </a:endParaRPr>
          </a:p>
          <a:p>
            <a:pPr indent="0" lvl="0" marL="0" rtl="0" algn="l">
              <a:spcBef>
                <a:spcPts val="0"/>
              </a:spcBef>
              <a:spcAft>
                <a:spcPts val="0"/>
              </a:spcAft>
              <a:buNone/>
            </a:pPr>
            <a:r>
              <a:rPr lang="en" sz="1800">
                <a:solidFill>
                  <a:srgbClr val="0D0D0D"/>
                </a:solidFill>
                <a:latin typeface="Lato"/>
                <a:ea typeface="Lato"/>
                <a:cs typeface="Lato"/>
                <a:sym typeface="Lato"/>
              </a:rPr>
              <a:t>2. Cost Prohibitive: The estimated cost of implementing the change might exceed the projected benefits, making it economically not feasible. [Ahonen and Savolainen, 2010] </a:t>
            </a:r>
            <a:endParaRPr sz="1800">
              <a:solidFill>
                <a:srgbClr val="0D0D0D"/>
              </a:solidFill>
              <a:latin typeface="Lato"/>
              <a:ea typeface="Lato"/>
              <a:cs typeface="Lato"/>
              <a:sym typeface="Lato"/>
            </a:endParaRPr>
          </a:p>
          <a:p>
            <a:pPr indent="0" lvl="0" marL="0" rtl="0" algn="l">
              <a:spcBef>
                <a:spcPts val="0"/>
              </a:spcBef>
              <a:spcAft>
                <a:spcPts val="0"/>
              </a:spcAft>
              <a:buNone/>
            </a:pPr>
            <a:r>
              <a:t/>
            </a:r>
            <a:endParaRPr sz="1800">
              <a:solidFill>
                <a:srgbClr val="0D0D0D"/>
              </a:solidFill>
              <a:latin typeface="Lato"/>
              <a:ea typeface="Lato"/>
              <a:cs typeface="Lato"/>
              <a:sym typeface="Lato"/>
            </a:endParaRPr>
          </a:p>
          <a:p>
            <a:pPr indent="0" lvl="0" marL="0" rtl="0" algn="l">
              <a:spcBef>
                <a:spcPts val="0"/>
              </a:spcBef>
              <a:spcAft>
                <a:spcPts val="0"/>
              </a:spcAft>
              <a:buNone/>
            </a:pPr>
            <a:r>
              <a:rPr lang="en" sz="1800">
                <a:solidFill>
                  <a:srgbClr val="0D0D0D"/>
                </a:solidFill>
                <a:latin typeface="Lato"/>
                <a:ea typeface="Lato"/>
                <a:cs typeface="Lato"/>
                <a:sym typeface="Lato"/>
              </a:rPr>
              <a:t>3. Adverse Impact on Project Schedule: If the requirement change is expected to cause significant delays that could jeopardize project deadlines or critical milestones, it may be deemed necessary to cancel the change to preserve the project timeline. [Shafiq et al., 2018]</a:t>
            </a:r>
            <a:endParaRPr sz="1800">
              <a:solidFill>
                <a:srgbClr val="0D0D0D"/>
              </a:solidFill>
              <a:latin typeface="Lato"/>
              <a:ea typeface="Lato"/>
              <a:cs typeface="Lato"/>
              <a:sym typeface="Lato"/>
            </a:endParaRPr>
          </a:p>
          <a:p>
            <a:pPr indent="0" lvl="0" marL="0" rtl="0" algn="l">
              <a:spcBef>
                <a:spcPts val="0"/>
              </a:spcBef>
              <a:spcAft>
                <a:spcPts val="0"/>
              </a:spcAft>
              <a:buNone/>
            </a:pPr>
            <a:r>
              <a:t/>
            </a:r>
            <a:endParaRPr sz="1800">
              <a:solidFill>
                <a:srgbClr val="0D0D0D"/>
              </a:solidFill>
              <a:latin typeface="Lato"/>
              <a:ea typeface="Lato"/>
              <a:cs typeface="Lato"/>
              <a:sym typeface="Lato"/>
            </a:endParaRPr>
          </a:p>
          <a:p>
            <a:pPr indent="0" lvl="0" marL="0" rtl="0" algn="l">
              <a:spcBef>
                <a:spcPts val="0"/>
              </a:spcBef>
              <a:spcAft>
                <a:spcPts val="0"/>
              </a:spcAft>
              <a:buNone/>
            </a:pPr>
            <a:r>
              <a:t/>
            </a:r>
            <a:endParaRPr sz="1800">
              <a:solidFill>
                <a:srgbClr val="0D0D0D"/>
              </a:solidFill>
              <a:latin typeface="Lato"/>
              <a:ea typeface="Lato"/>
              <a:cs typeface="Lato"/>
              <a:sym typeface="Lato"/>
            </a:endParaRPr>
          </a:p>
        </p:txBody>
      </p:sp>
      <p:pic>
        <p:nvPicPr>
          <p:cNvPr id="227" name="Google Shape;227;p36"/>
          <p:cNvPicPr preferRelativeResize="0"/>
          <p:nvPr/>
        </p:nvPicPr>
        <p:blipFill>
          <a:blip r:embed="rId3">
            <a:alphaModFix/>
          </a:blip>
          <a:stretch>
            <a:fillRect/>
          </a:stretch>
        </p:blipFill>
        <p:spPr>
          <a:xfrm>
            <a:off x="6602175" y="26575"/>
            <a:ext cx="2567124" cy="1180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485500" y="104000"/>
            <a:ext cx="8337900" cy="33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Cancellation Stage -  Common Reasons to Cancel p2</a:t>
            </a:r>
            <a:endParaRPr/>
          </a:p>
        </p:txBody>
      </p:sp>
      <p:sp>
        <p:nvSpPr>
          <p:cNvPr id="233" name="Google Shape;233;p37"/>
          <p:cNvSpPr txBox="1"/>
          <p:nvPr>
            <p:ph idx="12" type="sldNum"/>
          </p:nvPr>
        </p:nvSpPr>
        <p:spPr>
          <a:xfrm>
            <a:off x="8213046" y="4663225"/>
            <a:ext cx="808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234" name="Google Shape;234;p37"/>
          <p:cNvSpPr txBox="1"/>
          <p:nvPr/>
        </p:nvSpPr>
        <p:spPr>
          <a:xfrm>
            <a:off x="319000" y="821975"/>
            <a:ext cx="8670900" cy="456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0D0D0D"/>
                </a:solidFill>
                <a:latin typeface="Lato"/>
                <a:ea typeface="Lato"/>
                <a:cs typeface="Lato"/>
                <a:sym typeface="Lato"/>
              </a:rPr>
              <a:t>4. Stakeholder Disagreement: Lack of consensus among key stakeholders or the client regarding the necessity, scope, or specifications of the change can lead to its cancellation. </a:t>
            </a:r>
            <a:endParaRPr sz="1800">
              <a:solidFill>
                <a:srgbClr val="0D0D0D"/>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 sz="1800">
                <a:solidFill>
                  <a:srgbClr val="0D0D0D"/>
                </a:solidFill>
                <a:latin typeface="Lato"/>
                <a:ea typeface="Lato"/>
                <a:cs typeface="Lato"/>
                <a:sym typeface="Lato"/>
              </a:rPr>
              <a:t>5. Change in Business or Market Conditions: External factors such as market shifts, regulatory changes, or alterations in business strategy.</a:t>
            </a:r>
            <a:endParaRPr sz="1800">
              <a:solidFill>
                <a:srgbClr val="0D0D0D"/>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 sz="1800">
                <a:solidFill>
                  <a:srgbClr val="0D0D0D"/>
                </a:solidFill>
                <a:latin typeface="Lato"/>
                <a:ea typeface="Lato"/>
                <a:cs typeface="Lato"/>
                <a:sym typeface="Lato"/>
              </a:rPr>
              <a:t>6. Risk Escalation: Initial risk assessments may not always capture the full extent of the risks associated with a change. </a:t>
            </a:r>
            <a:r>
              <a:rPr b="1" lang="en" sz="1800">
                <a:solidFill>
                  <a:srgbClr val="0D0D0D"/>
                </a:solidFill>
                <a:latin typeface="Lato"/>
                <a:ea typeface="Lato"/>
                <a:cs typeface="Lato"/>
                <a:sym typeface="Lato"/>
              </a:rPr>
              <a:t>If subsequent analyses reveal higher-than-acceptable risks</a:t>
            </a:r>
            <a:r>
              <a:rPr lang="en" sz="1800">
                <a:solidFill>
                  <a:srgbClr val="0D0D0D"/>
                </a:solidFill>
                <a:latin typeface="Lato"/>
                <a:ea typeface="Lato"/>
                <a:cs typeface="Lato"/>
                <a:sym typeface="Lato"/>
              </a:rPr>
              <a:t>, the change might be canceled to protect the project and the organization.</a:t>
            </a:r>
            <a:endParaRPr sz="1800">
              <a:solidFill>
                <a:srgbClr val="0D0D0D"/>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 sz="1800">
                <a:solidFill>
                  <a:srgbClr val="0D0D0D"/>
                </a:solidFill>
                <a:latin typeface="Lato"/>
                <a:ea typeface="Lato"/>
                <a:cs typeface="Lato"/>
                <a:sym typeface="Lato"/>
              </a:rPr>
              <a:t>7. Feasibility Concerns: Upon further analysis, the change may prove to be technically infeasible due to limitations in current technology, resources, or expertise available within the project team or timeframe.</a:t>
            </a:r>
            <a:endParaRPr sz="1800">
              <a:solidFill>
                <a:srgbClr val="0D0D0D"/>
              </a:solidFill>
              <a:latin typeface="Lato"/>
              <a:ea typeface="Lato"/>
              <a:cs typeface="Lato"/>
              <a:sym typeface="Lato"/>
            </a:endParaRPr>
          </a:p>
          <a:p>
            <a:pPr indent="0" lvl="0" marL="0" rtl="0" algn="l">
              <a:spcBef>
                <a:spcPts val="0"/>
              </a:spcBef>
              <a:spcAft>
                <a:spcPts val="0"/>
              </a:spcAft>
              <a:buNone/>
            </a:pPr>
            <a:r>
              <a:t/>
            </a:r>
            <a:endParaRPr sz="1800">
              <a:solidFill>
                <a:srgbClr val="0D0D0D"/>
              </a:solidFill>
              <a:latin typeface="Lato"/>
              <a:ea typeface="Lato"/>
              <a:cs typeface="Lato"/>
              <a:sym typeface="Lato"/>
            </a:endParaRPr>
          </a:p>
          <a:p>
            <a:pPr indent="0" lvl="0" marL="0" rtl="0" algn="l">
              <a:spcBef>
                <a:spcPts val="0"/>
              </a:spcBef>
              <a:spcAft>
                <a:spcPts val="0"/>
              </a:spcAft>
              <a:buNone/>
            </a:pPr>
            <a:r>
              <a:t/>
            </a:r>
            <a:endParaRPr sz="1800">
              <a:solidFill>
                <a:srgbClr val="0D0D0D"/>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598550" y="124550"/>
            <a:ext cx="8114100" cy="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t>Cancellation Stage -  Communication for Canceling a Change </a:t>
            </a:r>
            <a:endParaRPr sz="2040"/>
          </a:p>
          <a:p>
            <a:pPr indent="0" lvl="0" marL="0" rtl="0" algn="l">
              <a:spcBef>
                <a:spcPts val="0"/>
              </a:spcBef>
              <a:spcAft>
                <a:spcPts val="0"/>
              </a:spcAft>
              <a:buSzPts val="990"/>
              <a:buNone/>
            </a:pPr>
            <a:r>
              <a:t/>
            </a:r>
            <a:endParaRPr sz="2040"/>
          </a:p>
        </p:txBody>
      </p:sp>
      <p:sp>
        <p:nvSpPr>
          <p:cNvPr id="240" name="Google Shape;240;p38"/>
          <p:cNvSpPr txBox="1"/>
          <p:nvPr>
            <p:ph idx="12" type="sldNum"/>
          </p:nvPr>
        </p:nvSpPr>
        <p:spPr>
          <a:xfrm>
            <a:off x="8213046" y="4663225"/>
            <a:ext cx="808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241" name="Google Shape;241;p38"/>
          <p:cNvSpPr txBox="1"/>
          <p:nvPr/>
        </p:nvSpPr>
        <p:spPr>
          <a:xfrm>
            <a:off x="579225" y="825350"/>
            <a:ext cx="7786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D0D0D"/>
                </a:solidFill>
                <a:latin typeface="Lato"/>
                <a:ea typeface="Lato"/>
                <a:cs typeface="Lato"/>
                <a:sym typeface="Lato"/>
              </a:rPr>
              <a:t>Goal: To inform all the stakeholders about the cancellation of decisions and ensure </a:t>
            </a:r>
            <a:r>
              <a:rPr lang="en" sz="1800">
                <a:solidFill>
                  <a:srgbClr val="0D0D0D"/>
                </a:solidFill>
                <a:latin typeface="Lato"/>
                <a:ea typeface="Lato"/>
                <a:cs typeface="Lato"/>
                <a:sym typeface="Lato"/>
              </a:rPr>
              <a:t>traceability</a:t>
            </a:r>
            <a:r>
              <a:rPr lang="en" sz="1800">
                <a:solidFill>
                  <a:srgbClr val="0D0D0D"/>
                </a:solidFill>
                <a:latin typeface="Lato"/>
                <a:ea typeface="Lato"/>
                <a:cs typeface="Lato"/>
                <a:sym typeface="Lato"/>
              </a:rPr>
              <a:t> of the </a:t>
            </a:r>
            <a:r>
              <a:rPr lang="en" sz="1800">
                <a:solidFill>
                  <a:srgbClr val="0D0D0D"/>
                </a:solidFill>
                <a:latin typeface="Lato"/>
                <a:ea typeface="Lato"/>
                <a:cs typeface="Lato"/>
                <a:sym typeface="Lato"/>
              </a:rPr>
              <a:t>decision.</a:t>
            </a:r>
            <a:endParaRPr sz="1800">
              <a:solidFill>
                <a:srgbClr val="0D0D0D"/>
              </a:solidFill>
              <a:latin typeface="Lato"/>
              <a:ea typeface="Lato"/>
              <a:cs typeface="Lato"/>
              <a:sym typeface="Lato"/>
            </a:endParaRPr>
          </a:p>
          <a:p>
            <a:pPr indent="0" lvl="0" marL="0" rtl="0" algn="l">
              <a:spcBef>
                <a:spcPts val="0"/>
              </a:spcBef>
              <a:spcAft>
                <a:spcPts val="0"/>
              </a:spcAft>
              <a:buNone/>
            </a:pPr>
            <a:r>
              <a:t/>
            </a:r>
            <a:endParaRPr sz="1800">
              <a:solidFill>
                <a:srgbClr val="0D0D0D"/>
              </a:solidFill>
              <a:latin typeface="Lato"/>
              <a:ea typeface="Lato"/>
              <a:cs typeface="Lato"/>
              <a:sym typeface="Lato"/>
            </a:endParaRPr>
          </a:p>
          <a:p>
            <a:pPr indent="-342900" lvl="0" marL="457200" rtl="0" algn="l">
              <a:spcBef>
                <a:spcPts val="0"/>
              </a:spcBef>
              <a:spcAft>
                <a:spcPts val="0"/>
              </a:spcAft>
              <a:buClr>
                <a:srgbClr val="0D0D0D"/>
              </a:buClr>
              <a:buSzPts val="1800"/>
              <a:buFont typeface="Lato"/>
              <a:buChar char="-"/>
            </a:pPr>
            <a:r>
              <a:rPr lang="en" sz="1800">
                <a:solidFill>
                  <a:srgbClr val="0D0D0D"/>
                </a:solidFill>
                <a:latin typeface="Lato"/>
                <a:ea typeface="Lato"/>
                <a:cs typeface="Lato"/>
                <a:sym typeface="Lato"/>
              </a:rPr>
              <a:t>Formal Notification:  Send a formal communication to all impacted stakeholders about cancellation decision.</a:t>
            </a:r>
            <a:endParaRPr sz="1800">
              <a:solidFill>
                <a:srgbClr val="0D0D0D"/>
              </a:solidFill>
              <a:latin typeface="Lato"/>
              <a:ea typeface="Lato"/>
              <a:cs typeface="Lato"/>
              <a:sym typeface="Lato"/>
            </a:endParaRPr>
          </a:p>
          <a:p>
            <a:pPr indent="0" lvl="0" marL="457200" rtl="0" algn="l">
              <a:spcBef>
                <a:spcPts val="0"/>
              </a:spcBef>
              <a:spcAft>
                <a:spcPts val="0"/>
              </a:spcAft>
              <a:buNone/>
            </a:pPr>
            <a:r>
              <a:t/>
            </a:r>
            <a:endParaRPr sz="1800">
              <a:solidFill>
                <a:srgbClr val="0D0D0D"/>
              </a:solidFill>
              <a:latin typeface="Lato"/>
              <a:ea typeface="Lato"/>
              <a:cs typeface="Lato"/>
              <a:sym typeface="Lato"/>
            </a:endParaRPr>
          </a:p>
          <a:p>
            <a:pPr indent="-342900" lvl="0" marL="457200" rtl="0" algn="l">
              <a:spcBef>
                <a:spcPts val="0"/>
              </a:spcBef>
              <a:spcAft>
                <a:spcPts val="0"/>
              </a:spcAft>
              <a:buClr>
                <a:srgbClr val="0D0D0D"/>
              </a:buClr>
              <a:buSzPts val="1800"/>
              <a:buFont typeface="Lato"/>
              <a:buChar char="-"/>
            </a:pPr>
            <a:r>
              <a:rPr lang="en" sz="1800">
                <a:solidFill>
                  <a:srgbClr val="0D0D0D"/>
                </a:solidFill>
                <a:latin typeface="Lato"/>
                <a:ea typeface="Lato"/>
                <a:cs typeface="Lato"/>
                <a:sym typeface="Lato"/>
              </a:rPr>
              <a:t>Team Meetings: Hold meetings with the project team and any directly impacted groups to discuss the cancellation’s  impact on the project plan, timelines, and responsibilities. </a:t>
            </a:r>
            <a:r>
              <a:rPr b="1" lang="en" sz="1800">
                <a:solidFill>
                  <a:srgbClr val="0D0D0D"/>
                </a:solidFill>
                <a:latin typeface="Lato"/>
                <a:ea typeface="Lato"/>
                <a:cs typeface="Lato"/>
                <a:sym typeface="Lato"/>
              </a:rPr>
              <a:t>Use this time to address concerns and answer questions.</a:t>
            </a:r>
            <a:endParaRPr b="1" sz="1800">
              <a:solidFill>
                <a:srgbClr val="0D0D0D"/>
              </a:solidFill>
              <a:latin typeface="Lato"/>
              <a:ea typeface="Lato"/>
              <a:cs typeface="Lato"/>
              <a:sym typeface="Lato"/>
            </a:endParaRPr>
          </a:p>
          <a:p>
            <a:pPr indent="-342900" lvl="1" marL="914400" rtl="0" algn="l">
              <a:spcBef>
                <a:spcPts val="0"/>
              </a:spcBef>
              <a:spcAft>
                <a:spcPts val="0"/>
              </a:spcAft>
              <a:buClr>
                <a:srgbClr val="0D0D0D"/>
              </a:buClr>
              <a:buSzPts val="1800"/>
              <a:buFont typeface="Lato"/>
              <a:buChar char="-"/>
            </a:pPr>
            <a:r>
              <a:rPr lang="en" sz="1800">
                <a:solidFill>
                  <a:srgbClr val="0D0D0D"/>
                </a:solidFill>
                <a:latin typeface="Lato"/>
                <a:ea typeface="Lato"/>
                <a:cs typeface="Lato"/>
                <a:sym typeface="Lato"/>
              </a:rPr>
              <a:t>This is the common way at my company too. We usually holds several all hands meeting to address the concerns.  Team meetings are the way for senior leadership to understand employees’ concerns. </a:t>
            </a:r>
            <a:endParaRPr sz="1800">
              <a:solidFill>
                <a:srgbClr val="0D0D0D"/>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668025" y="249600"/>
            <a:ext cx="8114100" cy="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t>Cancellation Stage -  Communication for Canceling a Change </a:t>
            </a:r>
            <a:endParaRPr sz="2040"/>
          </a:p>
          <a:p>
            <a:pPr indent="0" lvl="0" marL="0" rtl="0" algn="l">
              <a:spcBef>
                <a:spcPts val="0"/>
              </a:spcBef>
              <a:spcAft>
                <a:spcPts val="0"/>
              </a:spcAft>
              <a:buSzPts val="990"/>
              <a:buNone/>
            </a:pPr>
            <a:r>
              <a:t/>
            </a:r>
            <a:endParaRPr sz="2040"/>
          </a:p>
        </p:txBody>
      </p:sp>
      <p:sp>
        <p:nvSpPr>
          <p:cNvPr id="247" name="Google Shape;247;p39"/>
          <p:cNvSpPr txBox="1"/>
          <p:nvPr>
            <p:ph idx="12" type="sldNum"/>
          </p:nvPr>
        </p:nvSpPr>
        <p:spPr>
          <a:xfrm>
            <a:off x="8355398" y="4663225"/>
            <a:ext cx="665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248" name="Google Shape;248;p39"/>
          <p:cNvSpPr txBox="1"/>
          <p:nvPr/>
        </p:nvSpPr>
        <p:spPr>
          <a:xfrm>
            <a:off x="598550" y="1033350"/>
            <a:ext cx="75411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0D0D0D"/>
              </a:solidFill>
              <a:latin typeface="Lato"/>
              <a:ea typeface="Lato"/>
              <a:cs typeface="Lato"/>
              <a:sym typeface="Lato"/>
            </a:endParaRPr>
          </a:p>
          <a:p>
            <a:pPr indent="-342900" lvl="0" marL="457200" rtl="0" algn="l">
              <a:spcBef>
                <a:spcPts val="0"/>
              </a:spcBef>
              <a:spcAft>
                <a:spcPts val="0"/>
              </a:spcAft>
              <a:buClr>
                <a:srgbClr val="0D0D0D"/>
              </a:buClr>
              <a:buSzPts val="1800"/>
              <a:buFont typeface="Lato"/>
              <a:buChar char="-"/>
            </a:pPr>
            <a:r>
              <a:rPr lang="en" sz="1800">
                <a:solidFill>
                  <a:srgbClr val="0D0D0D"/>
                </a:solidFill>
                <a:latin typeface="Lato"/>
                <a:ea typeface="Lato"/>
                <a:cs typeface="Lato"/>
                <a:sym typeface="Lato"/>
              </a:rPr>
              <a:t>Stakeholder Engagement:  For stakeholders significantly impacted by the cancellation, individual or small group meetings might be necessary to discuss the implications and gather feedback.</a:t>
            </a:r>
            <a:endParaRPr sz="1800">
              <a:solidFill>
                <a:srgbClr val="0D0D0D"/>
              </a:solidFill>
              <a:latin typeface="Lato"/>
              <a:ea typeface="Lato"/>
              <a:cs typeface="Lato"/>
              <a:sym typeface="Lato"/>
            </a:endParaRPr>
          </a:p>
          <a:p>
            <a:pPr indent="0" lvl="0" marL="457200" rtl="0" algn="l">
              <a:spcBef>
                <a:spcPts val="0"/>
              </a:spcBef>
              <a:spcAft>
                <a:spcPts val="0"/>
              </a:spcAft>
              <a:buNone/>
            </a:pPr>
            <a:r>
              <a:t/>
            </a:r>
            <a:endParaRPr sz="1800">
              <a:solidFill>
                <a:srgbClr val="0D0D0D"/>
              </a:solidFill>
              <a:latin typeface="Lato"/>
              <a:ea typeface="Lato"/>
              <a:cs typeface="Lato"/>
              <a:sym typeface="Lato"/>
            </a:endParaRPr>
          </a:p>
          <a:p>
            <a:pPr indent="-342900" lvl="0" marL="457200" rtl="0" algn="l">
              <a:spcBef>
                <a:spcPts val="0"/>
              </a:spcBef>
              <a:spcAft>
                <a:spcPts val="0"/>
              </a:spcAft>
              <a:buClr>
                <a:srgbClr val="0D0D0D"/>
              </a:buClr>
              <a:buSzPts val="1800"/>
              <a:buFont typeface="Lato"/>
              <a:buChar char="-"/>
            </a:pPr>
            <a:r>
              <a:rPr lang="en" sz="1800">
                <a:solidFill>
                  <a:srgbClr val="0D0D0D"/>
                </a:solidFill>
                <a:latin typeface="Lato"/>
                <a:ea typeface="Lato"/>
                <a:cs typeface="Lato"/>
                <a:sym typeface="Lato"/>
              </a:rPr>
              <a:t>Update Documentation:  Ensure all project documentation reflects the cancellation of the change. This includes requirements documents, project plans, and risk assessments.</a:t>
            </a:r>
            <a:endParaRPr sz="1800">
              <a:solidFill>
                <a:srgbClr val="0D0D0D"/>
              </a:solidFill>
              <a:latin typeface="Lato"/>
              <a:ea typeface="Lato"/>
              <a:cs typeface="Lato"/>
              <a:sym typeface="Lato"/>
            </a:endParaRPr>
          </a:p>
          <a:p>
            <a:pPr indent="0" lvl="0" marL="457200" rtl="0" algn="l">
              <a:spcBef>
                <a:spcPts val="0"/>
              </a:spcBef>
              <a:spcAft>
                <a:spcPts val="0"/>
              </a:spcAft>
              <a:buNone/>
            </a:pPr>
            <a:r>
              <a:t/>
            </a:r>
            <a:endParaRPr sz="1800">
              <a:solidFill>
                <a:srgbClr val="0D0D0D"/>
              </a:solidFill>
              <a:latin typeface="Lato"/>
              <a:ea typeface="Lato"/>
              <a:cs typeface="Lato"/>
              <a:sym typeface="Lato"/>
            </a:endParaRPr>
          </a:p>
          <a:p>
            <a:pPr indent="-342900" lvl="0" marL="457200" rtl="0" algn="l">
              <a:spcBef>
                <a:spcPts val="0"/>
              </a:spcBef>
              <a:spcAft>
                <a:spcPts val="0"/>
              </a:spcAft>
              <a:buClr>
                <a:srgbClr val="0D0D0D"/>
              </a:buClr>
              <a:buSzPts val="1800"/>
              <a:buFont typeface="Lato"/>
              <a:buChar char="-"/>
            </a:pPr>
            <a:r>
              <a:rPr lang="en" sz="1800">
                <a:solidFill>
                  <a:srgbClr val="0D0D0D"/>
                </a:solidFill>
                <a:latin typeface="Lato"/>
                <a:ea typeface="Lato"/>
                <a:cs typeface="Lato"/>
                <a:sym typeface="Lato"/>
              </a:rPr>
              <a:t>Feedback meeting: To capture lessons learned from the cancellation process. </a:t>
            </a:r>
            <a:endParaRPr sz="1800">
              <a:solidFill>
                <a:srgbClr val="0D0D0D"/>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271050" y="14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Changes: Before Changes Made</a:t>
            </a:r>
            <a:endParaRPr/>
          </a:p>
        </p:txBody>
      </p:sp>
      <p:sp>
        <p:nvSpPr>
          <p:cNvPr id="254" name="Google Shape;254;p40"/>
          <p:cNvSpPr txBox="1"/>
          <p:nvPr>
            <p:ph idx="1" type="body"/>
          </p:nvPr>
        </p:nvSpPr>
        <p:spPr>
          <a:xfrm>
            <a:off x="360800" y="817025"/>
            <a:ext cx="8226000" cy="4239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D0D0D"/>
                </a:solidFill>
              </a:rPr>
              <a:t>Implement the Approved Requirement Changes:</a:t>
            </a:r>
            <a:endParaRPr>
              <a:solidFill>
                <a:srgbClr val="0D0D0D"/>
              </a:solidFill>
            </a:endParaRPr>
          </a:p>
          <a:p>
            <a:pPr indent="0" lvl="0" marL="0" marR="0" rtl="0" algn="l">
              <a:lnSpc>
                <a:spcPct val="115000"/>
              </a:lnSpc>
              <a:spcBef>
                <a:spcPts val="1200"/>
              </a:spcBef>
              <a:spcAft>
                <a:spcPts val="0"/>
              </a:spcAft>
              <a:buNone/>
            </a:pPr>
            <a:r>
              <a:rPr lang="en">
                <a:solidFill>
                  <a:srgbClr val="0D0D0D"/>
                </a:solidFill>
              </a:rPr>
              <a:t>- Identification and Documentation: When implementing a change, it's crucial to remember documenting all aspects of the change, like the scope, the reasons of the change, and the expected impact from the change. This comprehensive documentation ensures that everyone involved understands the change's purpose and scope, facilitating smoother implementation and integration into the existing framework.</a:t>
            </a:r>
            <a:r>
              <a:rPr lang="en">
                <a:solidFill>
                  <a:srgbClr val="0D0D0D"/>
                </a:solidFill>
              </a:rPr>
              <a:t> </a:t>
            </a:r>
            <a:r>
              <a:rPr lang="en">
                <a:solidFill>
                  <a:schemeClr val="dk1"/>
                </a:solidFill>
              </a:rPr>
              <a:t>[Boehm, 1991]</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rgbClr val="0D0D0D"/>
                </a:solidFill>
              </a:rPr>
              <a:t>- Impact Analysis: To understand how the change will influence various project facets, like schedules, resources, and other interconnected requirements, it is essential to conduct impact analysis. This analysis helps in anticipating potential challenges and preparing strategies to address them, ensuring the project stays on track. [Lehtola et al., 2004]</a:t>
            </a:r>
            <a:endParaRPr>
              <a:solidFill>
                <a:srgbClr val="0D0D0D"/>
              </a:solidFill>
            </a:endParaRPr>
          </a:p>
          <a:p>
            <a:pPr indent="0" lvl="0" marL="0" marR="0" rtl="0" algn="l">
              <a:lnSpc>
                <a:spcPct val="115000"/>
              </a:lnSpc>
              <a:spcBef>
                <a:spcPts val="1200"/>
              </a:spcBef>
              <a:spcAft>
                <a:spcPts val="0"/>
              </a:spcAft>
              <a:buNone/>
            </a:pPr>
            <a:r>
              <a:t/>
            </a:r>
            <a:endParaRPr>
              <a:solidFill>
                <a:schemeClr val="dk1"/>
              </a:solidFill>
            </a:endParaRPr>
          </a:p>
          <a:p>
            <a:pPr indent="0" lvl="0" marL="0" marR="0" rtl="0" algn="l">
              <a:lnSpc>
                <a:spcPct val="115000"/>
              </a:lnSpc>
              <a:spcBef>
                <a:spcPts val="1200"/>
              </a:spcBef>
              <a:spcAft>
                <a:spcPts val="0"/>
              </a:spcAft>
              <a:buNone/>
            </a:pPr>
            <a:r>
              <a:t/>
            </a:r>
            <a:endParaRPr>
              <a:solidFill>
                <a:schemeClr val="dk1"/>
              </a:solidFill>
            </a:endParaRPr>
          </a:p>
          <a:p>
            <a:pPr indent="0" lvl="0" marL="0" marR="0" rtl="0" algn="l">
              <a:lnSpc>
                <a:spcPct val="115000"/>
              </a:lnSpc>
              <a:spcBef>
                <a:spcPts val="1200"/>
              </a:spcBef>
              <a:spcAft>
                <a:spcPts val="1200"/>
              </a:spcAft>
              <a:buNone/>
            </a:pPr>
            <a:r>
              <a:t/>
            </a:r>
            <a:endParaRPr>
              <a:solidFill>
                <a:srgbClr val="0D0D0D"/>
              </a:solidFill>
            </a:endParaRPr>
          </a:p>
        </p:txBody>
      </p:sp>
      <p:sp>
        <p:nvSpPr>
          <p:cNvPr id="255" name="Google Shape;255;p40"/>
          <p:cNvSpPr txBox="1"/>
          <p:nvPr>
            <p:ph idx="12" type="sldNum"/>
          </p:nvPr>
        </p:nvSpPr>
        <p:spPr>
          <a:xfrm>
            <a:off x="8278747" y="4663225"/>
            <a:ext cx="7425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271050" y="14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Changes: Before Changes Made</a:t>
            </a:r>
            <a:endParaRPr/>
          </a:p>
        </p:txBody>
      </p:sp>
      <p:sp>
        <p:nvSpPr>
          <p:cNvPr id="261" name="Google Shape;261;p41"/>
          <p:cNvSpPr txBox="1"/>
          <p:nvPr>
            <p:ph idx="1" type="body"/>
          </p:nvPr>
        </p:nvSpPr>
        <p:spPr>
          <a:xfrm>
            <a:off x="333000" y="811925"/>
            <a:ext cx="7806900" cy="33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D0D0D"/>
                </a:solidFill>
              </a:rPr>
              <a:t>Implement the Approved Requirement Changes:</a:t>
            </a:r>
            <a:endParaRPr>
              <a:solidFill>
                <a:srgbClr val="0D0D0D"/>
              </a:solidFill>
            </a:endParaRPr>
          </a:p>
          <a:p>
            <a:pPr indent="0" lvl="0" marL="0" marR="0" rtl="0" algn="l">
              <a:lnSpc>
                <a:spcPct val="115000"/>
              </a:lnSpc>
              <a:spcBef>
                <a:spcPts val="1200"/>
              </a:spcBef>
              <a:spcAft>
                <a:spcPts val="1200"/>
              </a:spcAft>
              <a:buNone/>
            </a:pPr>
            <a:r>
              <a:rPr lang="en">
                <a:solidFill>
                  <a:srgbClr val="0D0D0D"/>
                </a:solidFill>
              </a:rPr>
              <a:t>- Update Requirement Specifications: Once a change is approved, it's </a:t>
            </a:r>
            <a:r>
              <a:rPr lang="en">
                <a:solidFill>
                  <a:srgbClr val="0D0D0D"/>
                </a:solidFill>
              </a:rPr>
              <a:t>necessary to update the requirement specifications to accurately reflect the new changes. This step is vital to maintain clarity and avoid ambiguity, ensuring that the project team has a clear understanding of the revised requirements and their roles in implementing these changes. [Weigers and Beatty, 2013]</a:t>
            </a:r>
            <a:endParaRPr>
              <a:solidFill>
                <a:srgbClr val="0D0D0D"/>
              </a:solidFill>
            </a:endParaRPr>
          </a:p>
        </p:txBody>
      </p:sp>
      <p:sp>
        <p:nvSpPr>
          <p:cNvPr id="262" name="Google Shape;262;p41"/>
          <p:cNvSpPr txBox="1"/>
          <p:nvPr>
            <p:ph idx="12" type="sldNum"/>
          </p:nvPr>
        </p:nvSpPr>
        <p:spPr>
          <a:xfrm>
            <a:off x="8300648" y="4663225"/>
            <a:ext cx="7206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727650" y="638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
            </a:r>
            <a:r>
              <a:rPr lang="en"/>
              <a:t>ogical Partitioning of The Work</a:t>
            </a:r>
            <a:endParaRPr/>
          </a:p>
          <a:p>
            <a:pPr indent="0" lvl="0" marL="0" rtl="0" algn="l">
              <a:spcBef>
                <a:spcPts val="0"/>
              </a:spcBef>
              <a:spcAft>
                <a:spcPts val="0"/>
              </a:spcAft>
              <a:buNone/>
            </a:pPr>
            <a:r>
              <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85000"/>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p>
        </p:txBody>
      </p:sp>
      <p:graphicFrame>
        <p:nvGraphicFramePr>
          <p:cNvPr id="71" name="Google Shape;71;p15"/>
          <p:cNvGraphicFramePr/>
          <p:nvPr/>
        </p:nvGraphicFramePr>
        <p:xfrm>
          <a:off x="952500" y="1619250"/>
          <a:ext cx="3000000" cy="3000000"/>
        </p:xfrm>
        <a:graphic>
          <a:graphicData uri="http://schemas.openxmlformats.org/drawingml/2006/table">
            <a:tbl>
              <a:tblPr>
                <a:noFill/>
                <a:tableStyleId>{71A6F74B-6D17-4F6A-8BCA-494E6E5DFED2}</a:tableStyleId>
              </a:tblPr>
              <a:tblGrid>
                <a:gridCol w="1550975"/>
                <a:gridCol w="3265400"/>
                <a:gridCol w="2422625"/>
              </a:tblGrid>
              <a:tr h="381000">
                <a:tc>
                  <a:txBody>
                    <a:bodyPr/>
                    <a:lstStyle/>
                    <a:p>
                      <a:pPr indent="0" lvl="0" marL="0" rtl="0" algn="l">
                        <a:spcBef>
                          <a:spcPts val="0"/>
                        </a:spcBef>
                        <a:spcAft>
                          <a:spcPts val="0"/>
                        </a:spcAft>
                        <a:buNone/>
                      </a:pPr>
                      <a:r>
                        <a:rPr b="1" lang="en"/>
                        <a:t>Partition No.</a:t>
                      </a:r>
                      <a:endParaRPr b="1"/>
                    </a:p>
                  </a:txBody>
                  <a:tcPr marT="91425" marB="91425" marR="91425" marL="91425"/>
                </a:tc>
                <a:tc>
                  <a:txBody>
                    <a:bodyPr/>
                    <a:lstStyle/>
                    <a:p>
                      <a:pPr indent="0" lvl="0" marL="0" rtl="0" algn="l">
                        <a:spcBef>
                          <a:spcPts val="0"/>
                        </a:spcBef>
                        <a:spcAft>
                          <a:spcPts val="0"/>
                        </a:spcAft>
                        <a:buNone/>
                      </a:pPr>
                      <a:r>
                        <a:rPr b="1" lang="en"/>
                        <a:t>Content partition description</a:t>
                      </a:r>
                      <a:endParaRPr b="1"/>
                    </a:p>
                  </a:txBody>
                  <a:tcPr marT="91425" marB="91425" marR="91425" marL="91425"/>
                </a:tc>
                <a:tc>
                  <a:txBody>
                    <a:bodyPr/>
                    <a:lstStyle/>
                    <a:p>
                      <a:pPr indent="0" lvl="0" marL="0" rtl="0" algn="l">
                        <a:spcBef>
                          <a:spcPts val="0"/>
                        </a:spcBef>
                        <a:spcAft>
                          <a:spcPts val="0"/>
                        </a:spcAft>
                        <a:buNone/>
                      </a:pPr>
                      <a:r>
                        <a:rPr b="1" lang="en"/>
                        <a:t>Name of the Responsible Member</a:t>
                      </a:r>
                      <a:endParaRPr b="1"/>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lnSpc>
                          <a:spcPct val="115000"/>
                        </a:lnSpc>
                        <a:spcBef>
                          <a:spcPts val="0"/>
                        </a:spcBef>
                        <a:spcAft>
                          <a:spcPts val="0"/>
                        </a:spcAft>
                        <a:buNone/>
                      </a:pPr>
                      <a:r>
                        <a:rPr lang="en" sz="1200"/>
                        <a:t>Introduction and Submitted process (p 4 - 8) </a:t>
                      </a:r>
                      <a:endParaRPr sz="1200"/>
                    </a:p>
                  </a:txBody>
                  <a:tcPr marT="91425" marB="91425" marR="91425" marL="91425"/>
                </a:tc>
                <a:tc>
                  <a:txBody>
                    <a:bodyPr/>
                    <a:lstStyle/>
                    <a:p>
                      <a:pPr indent="0" lvl="0" marL="0" rtl="0" algn="l">
                        <a:spcBef>
                          <a:spcPts val="0"/>
                        </a:spcBef>
                        <a:spcAft>
                          <a:spcPts val="0"/>
                        </a:spcAft>
                        <a:buNone/>
                      </a:pPr>
                      <a:r>
                        <a:rPr lang="en" sz="1200"/>
                        <a:t>Yuhan Zhang</a:t>
                      </a:r>
                      <a:endParaRPr sz="1200"/>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lnSpc>
                          <a:spcPct val="115000"/>
                        </a:lnSpc>
                        <a:spcBef>
                          <a:spcPts val="0"/>
                        </a:spcBef>
                        <a:spcAft>
                          <a:spcPts val="0"/>
                        </a:spcAft>
                        <a:buNone/>
                      </a:pPr>
                      <a:r>
                        <a:rPr lang="en" sz="1200"/>
                        <a:t>Evaluation Process and Rejection Criteria (p 10 - 17)</a:t>
                      </a:r>
                      <a:endParaRPr sz="1200"/>
                    </a:p>
                  </a:txBody>
                  <a:tcPr marT="91425" marB="91425" marR="91425" marL="91425"/>
                </a:tc>
                <a:tc>
                  <a:txBody>
                    <a:bodyPr/>
                    <a:lstStyle/>
                    <a:p>
                      <a:pPr indent="0" lvl="0" marL="0" rtl="0" algn="l">
                        <a:spcBef>
                          <a:spcPts val="0"/>
                        </a:spcBef>
                        <a:spcAft>
                          <a:spcPts val="0"/>
                        </a:spcAft>
                        <a:buNone/>
                      </a:pPr>
                      <a:r>
                        <a:rPr lang="en" sz="1200"/>
                        <a:t>Yifei Zhang</a:t>
                      </a:r>
                      <a:endParaRPr sz="1200"/>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sz="1200"/>
                        <a:t>Approval Process and </a:t>
                      </a:r>
                      <a:r>
                        <a:rPr lang="en" sz="1200"/>
                        <a:t>Cancellation</a:t>
                      </a:r>
                      <a:r>
                        <a:rPr lang="en" sz="1200"/>
                        <a:t> Stage (p 18 - 27) </a:t>
                      </a:r>
                      <a:endParaRPr sz="1200"/>
                    </a:p>
                  </a:txBody>
                  <a:tcPr marT="91425" marB="91425" marR="91425" marL="91425"/>
                </a:tc>
                <a:tc>
                  <a:txBody>
                    <a:bodyPr/>
                    <a:lstStyle/>
                    <a:p>
                      <a:pPr indent="0" lvl="0" marL="0" rtl="0" algn="l">
                        <a:spcBef>
                          <a:spcPts val="0"/>
                        </a:spcBef>
                        <a:spcAft>
                          <a:spcPts val="0"/>
                        </a:spcAft>
                        <a:buNone/>
                      </a:pPr>
                      <a:r>
                        <a:rPr lang="en" sz="1200"/>
                        <a:t>Sihui He</a:t>
                      </a:r>
                      <a:endParaRPr sz="1200"/>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sz="1200"/>
                        <a:t>Implementing Changes and Cancellation Review (p 28 - 33 )</a:t>
                      </a:r>
                      <a:endParaRPr sz="1200"/>
                    </a:p>
                  </a:txBody>
                  <a:tcPr marT="91425" marB="91425" marR="91425" marL="91425"/>
                </a:tc>
                <a:tc>
                  <a:txBody>
                    <a:bodyPr/>
                    <a:lstStyle/>
                    <a:p>
                      <a:pPr indent="0" lvl="0" marL="0" rtl="0" algn="l">
                        <a:spcBef>
                          <a:spcPts val="0"/>
                        </a:spcBef>
                        <a:spcAft>
                          <a:spcPts val="0"/>
                        </a:spcAft>
                        <a:buNone/>
                      </a:pPr>
                      <a:r>
                        <a:rPr lang="en" sz="1200"/>
                        <a:t>Yulun Feng</a:t>
                      </a:r>
                      <a:endParaRPr sz="1200"/>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sz="1200"/>
                        <a:t>Verification and Agile practice (p34 - 44 )</a:t>
                      </a:r>
                      <a:endParaRPr sz="1200"/>
                    </a:p>
                  </a:txBody>
                  <a:tcPr marT="91425" marB="91425" marR="91425" marL="91425"/>
                </a:tc>
                <a:tc>
                  <a:txBody>
                    <a:bodyPr/>
                    <a:lstStyle/>
                    <a:p>
                      <a:pPr indent="0" lvl="0" marL="0" rtl="0" algn="l">
                        <a:spcBef>
                          <a:spcPts val="0"/>
                        </a:spcBef>
                        <a:spcAft>
                          <a:spcPts val="0"/>
                        </a:spcAft>
                        <a:buNone/>
                      </a:pPr>
                      <a:r>
                        <a:rPr lang="en" sz="1200"/>
                        <a:t>Chun Yang</a:t>
                      </a:r>
                      <a:endParaRPr sz="1200"/>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40"/>
              <a:t>Implementing Changes: Communicating and Monitoring</a:t>
            </a:r>
            <a:endParaRPr sz="2140"/>
          </a:p>
        </p:txBody>
      </p:sp>
      <p:sp>
        <p:nvSpPr>
          <p:cNvPr id="268" name="Google Shape;268;p42"/>
          <p:cNvSpPr txBox="1"/>
          <p:nvPr>
            <p:ph idx="1" type="body"/>
          </p:nvPr>
        </p:nvSpPr>
        <p:spPr>
          <a:xfrm>
            <a:off x="338150" y="1167700"/>
            <a:ext cx="7806900" cy="338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Coordination Among Teams and Integration into the Current Project Plan:</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en">
                <a:solidFill>
                  <a:srgbClr val="0D0D0D"/>
                </a:solidFill>
              </a:rPr>
              <a:t>Cross-Team Coordination: Ensure that all teams are aligned with the change. This may involve meetings, updates to project plans, and adjustments to team responsibilities. One way is to establish a reference model for requirements traceability. [Ramesh and Jarke, 2001]</a:t>
            </a:r>
            <a:endParaRPr>
              <a:solidFill>
                <a:srgbClr val="0D0D0D"/>
              </a:solidFill>
            </a:endParaRPr>
          </a:p>
          <a:p>
            <a:pPr indent="-342900" lvl="0" marL="457200" rtl="0" algn="l">
              <a:lnSpc>
                <a:spcPct val="115000"/>
              </a:lnSpc>
              <a:spcBef>
                <a:spcPts val="0"/>
              </a:spcBef>
              <a:spcAft>
                <a:spcPts val="0"/>
              </a:spcAft>
              <a:buClr>
                <a:schemeClr val="dk1"/>
              </a:buClr>
              <a:buSzPts val="1800"/>
              <a:buChar char="-"/>
            </a:pPr>
            <a:r>
              <a:rPr lang="en">
                <a:solidFill>
                  <a:srgbClr val="0D0D0D"/>
                </a:solidFill>
              </a:rPr>
              <a:t>Integration with Current Plans: Adjust the project plan, schedules, and resource allocations to accommodate the change. Ensure that the integration is seamless and does not disrupt ongoing work. [Weigers and Beatty, 2013]</a:t>
            </a:r>
            <a:endParaRPr>
              <a:solidFill>
                <a:schemeClr val="dk1"/>
              </a:solidFill>
            </a:endParaRPr>
          </a:p>
        </p:txBody>
      </p:sp>
      <p:sp>
        <p:nvSpPr>
          <p:cNvPr id="269" name="Google Shape;269;p42"/>
          <p:cNvSpPr txBox="1"/>
          <p:nvPr>
            <p:ph idx="12" type="sldNum"/>
          </p:nvPr>
        </p:nvSpPr>
        <p:spPr>
          <a:xfrm>
            <a:off x="8267797" y="4663225"/>
            <a:ext cx="7533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40"/>
              <a:t>Implementing Changes: Communicating and Monitoring</a:t>
            </a:r>
            <a:endParaRPr sz="2140"/>
          </a:p>
        </p:txBody>
      </p:sp>
      <p:sp>
        <p:nvSpPr>
          <p:cNvPr id="275" name="Google Shape;275;p43"/>
          <p:cNvSpPr txBox="1"/>
          <p:nvPr>
            <p:ph idx="1" type="body"/>
          </p:nvPr>
        </p:nvSpPr>
        <p:spPr>
          <a:xfrm>
            <a:off x="338150" y="1167700"/>
            <a:ext cx="7806900" cy="338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Monitoring and Controlling Changes During Implementation:</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en">
                <a:solidFill>
                  <a:schemeClr val="dk1"/>
                </a:solidFill>
              </a:rPr>
              <a:t>Track Implementation: Regularly monitor the progress of the change implementation to ensure it is aligned with the project plan.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Quality Assurance: Conduct testing and reviews to ensure that the change meets the required standards and does not introduce new issues.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Adjustments and Iterations: Be prepared to make further adjustments as the change is implemented, responding to any unforeseen issues or feedback.</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
        <p:nvSpPr>
          <p:cNvPr id="276" name="Google Shape;276;p43"/>
          <p:cNvSpPr txBox="1"/>
          <p:nvPr>
            <p:ph idx="12" type="sldNum"/>
          </p:nvPr>
        </p:nvSpPr>
        <p:spPr>
          <a:xfrm>
            <a:off x="8311598" y="4663225"/>
            <a:ext cx="7095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Cancellation: what do do then? </a:t>
            </a:r>
            <a:endParaRPr/>
          </a:p>
        </p:txBody>
      </p:sp>
      <p:sp>
        <p:nvSpPr>
          <p:cNvPr id="282" name="Google Shape;282;p44"/>
          <p:cNvSpPr txBox="1"/>
          <p:nvPr>
            <p:ph idx="1" type="body"/>
          </p:nvPr>
        </p:nvSpPr>
        <p:spPr>
          <a:xfrm>
            <a:off x="495650" y="1218525"/>
            <a:ext cx="7688700" cy="2969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D0D0D"/>
                </a:solidFill>
              </a:rPr>
              <a:t>Reviewing the Reasons and Impacts of Canceling Changes:</a:t>
            </a:r>
            <a:endParaRPr>
              <a:solidFill>
                <a:srgbClr val="0D0D0D"/>
              </a:solidFill>
            </a:endParaRPr>
          </a:p>
          <a:p>
            <a:pPr indent="-342900" lvl="0" marL="457200" marR="0" rtl="0" algn="l">
              <a:lnSpc>
                <a:spcPct val="115000"/>
              </a:lnSpc>
              <a:spcBef>
                <a:spcPts val="1200"/>
              </a:spcBef>
              <a:spcAft>
                <a:spcPts val="0"/>
              </a:spcAft>
              <a:buClr>
                <a:schemeClr val="dk1"/>
              </a:buClr>
              <a:buSzPts val="1800"/>
              <a:buChar char="-"/>
            </a:pPr>
            <a:r>
              <a:rPr lang="en">
                <a:solidFill>
                  <a:srgbClr val="0D0D0D"/>
                </a:solidFill>
              </a:rPr>
              <a:t>Assessment of Cancellation Reasons: Discuss why a change is being considered for cancellation—whether due to feasibility, cost, or a shift in project priorities.</a:t>
            </a:r>
            <a:endParaRPr>
              <a:solidFill>
                <a:srgbClr val="0D0D0D"/>
              </a:solidFill>
            </a:endParaRPr>
          </a:p>
          <a:p>
            <a:pPr indent="-342900" lvl="0" marL="457200" marR="0" rtl="0" algn="l">
              <a:lnSpc>
                <a:spcPct val="115000"/>
              </a:lnSpc>
              <a:spcBef>
                <a:spcPts val="0"/>
              </a:spcBef>
              <a:spcAft>
                <a:spcPts val="0"/>
              </a:spcAft>
              <a:buClr>
                <a:schemeClr val="dk1"/>
              </a:buClr>
              <a:buSzPts val="1800"/>
              <a:buChar char="-"/>
            </a:pPr>
            <a:r>
              <a:rPr lang="en">
                <a:solidFill>
                  <a:srgbClr val="0D0D0D"/>
                </a:solidFill>
              </a:rPr>
              <a:t>Impact Analysis: Evaluate the consequences of canceling the change, including how it will affect the project's scope, timeline, and stakeholder expectations, and create an impact analysis template. [Weigers and Beatty, 2013]</a:t>
            </a:r>
            <a:endParaRPr>
              <a:solidFill>
                <a:srgbClr val="0D0D0D"/>
              </a:solidFill>
            </a:endParaRPr>
          </a:p>
          <a:p>
            <a:pPr indent="0" lvl="0" marL="457200" marR="0" rtl="0" algn="l">
              <a:lnSpc>
                <a:spcPct val="115000"/>
              </a:lnSpc>
              <a:spcBef>
                <a:spcPts val="1200"/>
              </a:spcBef>
              <a:spcAft>
                <a:spcPts val="1200"/>
              </a:spcAft>
              <a:buNone/>
            </a:pPr>
            <a:r>
              <a:t/>
            </a:r>
            <a:endParaRPr sz="1200">
              <a:solidFill>
                <a:srgbClr val="0D0D0D"/>
              </a:solidFill>
            </a:endParaRPr>
          </a:p>
        </p:txBody>
      </p:sp>
      <p:sp>
        <p:nvSpPr>
          <p:cNvPr id="283" name="Google Shape;283;p44"/>
          <p:cNvSpPr txBox="1"/>
          <p:nvPr>
            <p:ph idx="12" type="sldNum"/>
          </p:nvPr>
        </p:nvSpPr>
        <p:spPr>
          <a:xfrm>
            <a:off x="8377274" y="4663225"/>
            <a:ext cx="6438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Cancellation: what do do then? </a:t>
            </a:r>
            <a:endParaRPr/>
          </a:p>
        </p:txBody>
      </p:sp>
      <p:sp>
        <p:nvSpPr>
          <p:cNvPr id="289" name="Google Shape;289;p45"/>
          <p:cNvSpPr txBox="1"/>
          <p:nvPr>
            <p:ph idx="1" type="body"/>
          </p:nvPr>
        </p:nvSpPr>
        <p:spPr>
          <a:xfrm>
            <a:off x="495650" y="1218525"/>
            <a:ext cx="7688700" cy="2969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D0D0D"/>
                </a:solidFill>
              </a:rPr>
              <a:t>Documentation and Record-Keeping for Future Reference:</a:t>
            </a:r>
            <a:endParaRPr>
              <a:solidFill>
                <a:srgbClr val="0D0D0D"/>
              </a:solidFill>
            </a:endParaRPr>
          </a:p>
          <a:p>
            <a:pPr indent="-342900" lvl="0" marL="457200" marR="0" rtl="0" algn="l">
              <a:lnSpc>
                <a:spcPct val="115000"/>
              </a:lnSpc>
              <a:spcBef>
                <a:spcPts val="1200"/>
              </a:spcBef>
              <a:spcAft>
                <a:spcPts val="0"/>
              </a:spcAft>
              <a:buClr>
                <a:srgbClr val="0D0D0D"/>
              </a:buClr>
              <a:buSzPts val="1800"/>
              <a:buChar char="-"/>
            </a:pPr>
            <a:r>
              <a:rPr lang="en">
                <a:solidFill>
                  <a:srgbClr val="0D0D0D"/>
                </a:solidFill>
              </a:rPr>
              <a:t>Comprehensive Documentation: Ensure that all decisions, along with their rationales and impacts, are thoroughly documented. This includes documenting the reasons for canceling a change and the lessons learned from the process. </a:t>
            </a:r>
            <a:r>
              <a:rPr lang="en">
                <a:solidFill>
                  <a:schemeClr val="dk1"/>
                </a:solidFill>
              </a:rPr>
              <a:t>[Gotel and Finkelstein, 1994]</a:t>
            </a:r>
            <a:endParaRPr>
              <a:solidFill>
                <a:schemeClr val="dk1"/>
              </a:solidFill>
            </a:endParaRPr>
          </a:p>
          <a:p>
            <a:pPr indent="-342900" lvl="0" marL="457200" marR="0" rtl="0" algn="l">
              <a:lnSpc>
                <a:spcPct val="115000"/>
              </a:lnSpc>
              <a:spcBef>
                <a:spcPts val="0"/>
              </a:spcBef>
              <a:spcAft>
                <a:spcPts val="0"/>
              </a:spcAft>
              <a:buClr>
                <a:srgbClr val="0D0D0D"/>
              </a:buClr>
              <a:buSzPts val="1800"/>
              <a:buChar char="-"/>
            </a:pPr>
            <a:r>
              <a:rPr lang="en">
                <a:solidFill>
                  <a:srgbClr val="0D0D0D"/>
                </a:solidFill>
              </a:rPr>
              <a:t>Knowledge Sharing: Discuss how this documentation will be stored and shared within the organization to inform future projects and decisions. [Dingsøyr and Conradi, 2002]</a:t>
            </a:r>
            <a:endParaRPr>
              <a:solidFill>
                <a:srgbClr val="0D0D0D"/>
              </a:solidFill>
            </a:endParaRPr>
          </a:p>
          <a:p>
            <a:pPr indent="0" lvl="0" marL="0" marR="0" rtl="0" algn="l">
              <a:lnSpc>
                <a:spcPct val="115000"/>
              </a:lnSpc>
              <a:spcBef>
                <a:spcPts val="1200"/>
              </a:spcBef>
              <a:spcAft>
                <a:spcPts val="1200"/>
              </a:spcAft>
              <a:buNone/>
            </a:pPr>
            <a:r>
              <a:t/>
            </a:r>
            <a:endParaRPr>
              <a:solidFill>
                <a:srgbClr val="0D0D0D"/>
              </a:solidFill>
            </a:endParaRPr>
          </a:p>
        </p:txBody>
      </p:sp>
      <p:sp>
        <p:nvSpPr>
          <p:cNvPr id="290" name="Google Shape;290;p45"/>
          <p:cNvSpPr txBox="1"/>
          <p:nvPr>
            <p:ph idx="12" type="sldNum"/>
          </p:nvPr>
        </p:nvSpPr>
        <p:spPr>
          <a:xfrm>
            <a:off x="8355398" y="4663225"/>
            <a:ext cx="665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Cancellation: what do do then? </a:t>
            </a:r>
            <a:endParaRPr/>
          </a:p>
        </p:txBody>
      </p:sp>
      <p:sp>
        <p:nvSpPr>
          <p:cNvPr id="296" name="Google Shape;296;p46"/>
          <p:cNvSpPr txBox="1"/>
          <p:nvPr>
            <p:ph idx="1" type="body"/>
          </p:nvPr>
        </p:nvSpPr>
        <p:spPr>
          <a:xfrm>
            <a:off x="495650" y="1218525"/>
            <a:ext cx="7688700" cy="2969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D0D0D"/>
                </a:solidFill>
              </a:rPr>
              <a:t>Documentation and Record-Keeping for Future Reference:</a:t>
            </a:r>
            <a:endParaRPr>
              <a:solidFill>
                <a:srgbClr val="0D0D0D"/>
              </a:solidFill>
            </a:endParaRPr>
          </a:p>
          <a:p>
            <a:pPr indent="-342900" lvl="0" marL="457200" marR="0" rtl="0" algn="l">
              <a:lnSpc>
                <a:spcPct val="115000"/>
              </a:lnSpc>
              <a:spcBef>
                <a:spcPts val="1200"/>
              </a:spcBef>
              <a:spcAft>
                <a:spcPts val="0"/>
              </a:spcAft>
              <a:buClr>
                <a:srgbClr val="0D0D0D"/>
              </a:buClr>
              <a:buSzPts val="1800"/>
              <a:buChar char="-"/>
            </a:pPr>
            <a:r>
              <a:rPr lang="en">
                <a:solidFill>
                  <a:srgbClr val="0D0D0D"/>
                </a:solidFill>
              </a:rPr>
              <a:t>Audit Trail: Emphasize the importance of maintaining a clear audit trail for accountability and for reviewing the project's history. [Anton and Potts, 1998]</a:t>
            </a:r>
            <a:endParaRPr>
              <a:solidFill>
                <a:srgbClr val="0D0D0D"/>
              </a:solidFill>
            </a:endParaRPr>
          </a:p>
        </p:txBody>
      </p:sp>
      <p:sp>
        <p:nvSpPr>
          <p:cNvPr id="297" name="Google Shape;297;p46"/>
          <p:cNvSpPr txBox="1"/>
          <p:nvPr>
            <p:ph idx="12" type="sldNum"/>
          </p:nvPr>
        </p:nvSpPr>
        <p:spPr>
          <a:xfrm>
            <a:off x="8355398" y="4663225"/>
            <a:ext cx="665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a:t>
            </a:r>
            <a:r>
              <a:rPr b="0" lang="en" sz="1722">
                <a:solidFill>
                  <a:srgbClr val="000000"/>
                </a:solidFill>
                <a:highlight>
                  <a:srgbClr val="FFFFFF"/>
                </a:highlight>
                <a:latin typeface="Roboto"/>
                <a:ea typeface="Roboto"/>
                <a:cs typeface="Roboto"/>
                <a:sym typeface="Roboto"/>
              </a:rPr>
              <a:t>Are we building the product right?</a:t>
            </a:r>
            <a:endParaRPr sz="2822"/>
          </a:p>
        </p:txBody>
      </p:sp>
      <p:sp>
        <p:nvSpPr>
          <p:cNvPr id="303" name="Google Shape;303;p47"/>
          <p:cNvSpPr txBox="1"/>
          <p:nvPr>
            <p:ph idx="1" type="body"/>
          </p:nvPr>
        </p:nvSpPr>
        <p:spPr>
          <a:xfrm>
            <a:off x="311700" y="1017725"/>
            <a:ext cx="7690200" cy="34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Verification is the process of checking whether the software changes meet the specified requirements and design specifications [LinkedIn, n.d.]</a:t>
            </a:r>
            <a:endParaRPr>
              <a:solidFill>
                <a:schemeClr val="dk1"/>
              </a:solidFill>
            </a:endParaRPr>
          </a:p>
          <a:p>
            <a:pPr indent="0" lvl="0" marL="342900" rtl="0" algn="l">
              <a:spcBef>
                <a:spcPts val="1200"/>
              </a:spcBef>
              <a:spcAft>
                <a:spcPts val="0"/>
              </a:spcAft>
              <a:buNone/>
            </a:pPr>
            <a:r>
              <a:rPr i="1" lang="en">
                <a:solidFill>
                  <a:schemeClr val="dk1"/>
                </a:solidFill>
                <a:highlight>
                  <a:schemeClr val="lt1"/>
                </a:highlight>
              </a:rPr>
              <a:t>In the development of a mobile banking app, verification involves reviewing the app's design, code, and functionalities to ensure they align with industry standards. This might involve code reviews, unit tests, and verifying features like money transfer.</a:t>
            </a:r>
            <a:endParaRPr i="1">
              <a:solidFill>
                <a:schemeClr val="dk1"/>
              </a:solidFill>
              <a:highlight>
                <a:schemeClr val="lt1"/>
              </a:highlight>
            </a:endParaRPr>
          </a:p>
          <a:p>
            <a:pPr indent="0" lvl="0" marL="0" rtl="0" algn="l">
              <a:spcBef>
                <a:spcPts val="1200"/>
              </a:spcBef>
              <a:spcAft>
                <a:spcPts val="0"/>
              </a:spcAft>
              <a:buNone/>
            </a:pPr>
            <a:r>
              <a:rPr lang="en">
                <a:solidFill>
                  <a:schemeClr val="dk1"/>
                </a:solidFill>
              </a:rPr>
              <a:t>Requirements changes typically are verified through peer reviews to ensure that modified deliverables correctly address all aspects of the chang</a:t>
            </a:r>
            <a:r>
              <a:rPr lang="en">
                <a:solidFill>
                  <a:schemeClr val="dk1"/>
                </a:solidFill>
              </a:rPr>
              <a:t>e. [Weigers and Beatty, 2013]</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304" name="Google Shape;304;p47"/>
          <p:cNvSpPr txBox="1"/>
          <p:nvPr>
            <p:ph idx="12" type="sldNum"/>
          </p:nvPr>
        </p:nvSpPr>
        <p:spPr>
          <a:xfrm>
            <a:off x="8001894" y="4663225"/>
            <a:ext cx="101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a:t>
            </a:r>
            <a:r>
              <a:rPr b="0" lang="en" sz="1722">
                <a:solidFill>
                  <a:srgbClr val="000000"/>
                </a:solidFill>
                <a:highlight>
                  <a:srgbClr val="FFFFFF"/>
                </a:highlight>
                <a:latin typeface="Roboto"/>
                <a:ea typeface="Roboto"/>
                <a:cs typeface="Roboto"/>
                <a:sym typeface="Roboto"/>
              </a:rPr>
              <a:t>Are we building the product right?</a:t>
            </a:r>
            <a:endParaRPr sz="2822"/>
          </a:p>
        </p:txBody>
      </p:sp>
      <p:sp>
        <p:nvSpPr>
          <p:cNvPr id="310" name="Google Shape;310;p48"/>
          <p:cNvSpPr txBox="1"/>
          <p:nvPr>
            <p:ph idx="1" type="body"/>
          </p:nvPr>
        </p:nvSpPr>
        <p:spPr>
          <a:xfrm>
            <a:off x="311700" y="1017725"/>
            <a:ext cx="7690200" cy="30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Multiple team members might verify the changes made through testing or review</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Tester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Project Manager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Developers</a:t>
            </a:r>
            <a:endParaRPr>
              <a:solidFill>
                <a:schemeClr val="dk1"/>
              </a:solidFill>
            </a:endParaRPr>
          </a:p>
        </p:txBody>
      </p:sp>
      <p:sp>
        <p:nvSpPr>
          <p:cNvPr id="311" name="Google Shape;311;p48"/>
          <p:cNvSpPr txBox="1"/>
          <p:nvPr>
            <p:ph idx="12" type="sldNum"/>
          </p:nvPr>
        </p:nvSpPr>
        <p:spPr>
          <a:xfrm>
            <a:off x="8267797" y="4663225"/>
            <a:ext cx="7533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9"/>
          <p:cNvSpPr txBox="1"/>
          <p:nvPr>
            <p:ph type="title"/>
          </p:nvPr>
        </p:nvSpPr>
        <p:spPr>
          <a:xfrm>
            <a:off x="447850" y="346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practice</a:t>
            </a:r>
            <a:endParaRPr/>
          </a:p>
        </p:txBody>
      </p:sp>
      <p:sp>
        <p:nvSpPr>
          <p:cNvPr id="317" name="Google Shape;317;p49"/>
          <p:cNvSpPr txBox="1"/>
          <p:nvPr>
            <p:ph idx="1" type="body"/>
          </p:nvPr>
        </p:nvSpPr>
        <p:spPr>
          <a:xfrm>
            <a:off x="447850" y="1068025"/>
            <a:ext cx="8059200" cy="35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Software testers should </a:t>
            </a:r>
            <a:r>
              <a:rPr lang="en">
                <a:solidFill>
                  <a:schemeClr val="dk1"/>
                </a:solidFill>
                <a:uFill>
                  <a:noFill/>
                </a:uFill>
                <a:hlinkClick r:id="rId3">
                  <a:extLst>
                    <a:ext uri="{A12FA001-AC4F-418D-AE19-62706E023703}">
                      <ahyp:hlinkClr val="tx"/>
                    </a:ext>
                  </a:extLst>
                </a:hlinkClick>
              </a:rPr>
              <a:t>plan and prioritize testing activities</a:t>
            </a:r>
            <a:r>
              <a:rPr lang="en">
                <a:solidFill>
                  <a:schemeClr val="dk1"/>
                </a:solidFill>
              </a:rPr>
              <a:t> based on the risk and impact of the software changes, utilizing risk-based testing or impact analysis techniques. </a:t>
            </a:r>
            <a:r>
              <a:rPr lang="en">
                <a:solidFill>
                  <a:schemeClr val="dk1"/>
                </a:solidFill>
              </a:rPr>
              <a:t>[LinkedIn, n.d.]</a:t>
            </a:r>
            <a:endParaRPr>
              <a:solidFill>
                <a:schemeClr val="dk1"/>
              </a:solidFill>
            </a:endParaRPr>
          </a:p>
          <a:p>
            <a:pPr indent="0" lvl="0" marL="0" rtl="0" algn="l">
              <a:lnSpc>
                <a:spcPct val="50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They should communicate and collaborate with developers, users, and stakeholders throughout the testing process, using agile or iterative methods or tools.</a:t>
            </a:r>
            <a:endParaRPr>
              <a:solidFill>
                <a:schemeClr val="dk1"/>
              </a:solidFill>
            </a:endParaRPr>
          </a:p>
          <a:p>
            <a:pPr indent="0" lvl="0" marL="0" rtl="0" algn="l">
              <a:lnSpc>
                <a:spcPct val="50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Document and report the testing results, issues, and feedback with test management or defect tracking systems.</a:t>
            </a:r>
            <a:endParaRPr>
              <a:solidFill>
                <a:schemeClr val="dk1"/>
              </a:solidFill>
            </a:endParaRPr>
          </a:p>
          <a:p>
            <a:pPr indent="0" lvl="0" marL="0" rtl="0" algn="l">
              <a:lnSpc>
                <a:spcPct val="50000"/>
              </a:lnSpc>
              <a:spcBef>
                <a:spcPts val="0"/>
              </a:spcBef>
              <a:spcAft>
                <a:spcPts val="0"/>
              </a:spcAft>
              <a:buNone/>
            </a:pPr>
            <a:r>
              <a:rPr lang="en">
                <a:solidFill>
                  <a:schemeClr val="dk1"/>
                </a:solidFill>
              </a:rPr>
              <a:t> </a:t>
            </a:r>
            <a:endParaRPr>
              <a:solidFill>
                <a:schemeClr val="dk1"/>
              </a:solidFill>
            </a:endParaRPr>
          </a:p>
          <a:p>
            <a:pPr indent="0" lvl="0" marL="914400" rtl="0" algn="l">
              <a:spcBef>
                <a:spcPts val="0"/>
              </a:spcBef>
              <a:spcAft>
                <a:spcPts val="0"/>
              </a:spcAft>
              <a:buNone/>
            </a:pPr>
            <a:r>
              <a:t/>
            </a:r>
            <a:endParaRPr>
              <a:solidFill>
                <a:schemeClr val="dk1"/>
              </a:solidFill>
            </a:endParaRPr>
          </a:p>
        </p:txBody>
      </p:sp>
      <p:sp>
        <p:nvSpPr>
          <p:cNvPr id="318" name="Google Shape;318;p49"/>
          <p:cNvSpPr txBox="1"/>
          <p:nvPr>
            <p:ph idx="12" type="sldNum"/>
          </p:nvPr>
        </p:nvSpPr>
        <p:spPr>
          <a:xfrm>
            <a:off x="8263622" y="4663225"/>
            <a:ext cx="7575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585200" y="532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Techniques</a:t>
            </a:r>
            <a:endParaRPr/>
          </a:p>
        </p:txBody>
      </p:sp>
      <p:sp>
        <p:nvSpPr>
          <p:cNvPr id="324" name="Google Shape;324;p50"/>
          <p:cNvSpPr txBox="1"/>
          <p:nvPr>
            <p:ph idx="1" type="body"/>
          </p:nvPr>
        </p:nvSpPr>
        <p:spPr>
          <a:xfrm>
            <a:off x="447850" y="1068025"/>
            <a:ext cx="8059200" cy="359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Unit Test</a:t>
            </a:r>
            <a:endParaRPr>
              <a:solidFill>
                <a:schemeClr val="dk1"/>
              </a:solidFill>
            </a:endParaRPr>
          </a:p>
          <a:p>
            <a:pPr indent="-228600" lvl="1" marL="685800" rtl="0" algn="l">
              <a:lnSpc>
                <a:spcPct val="115000"/>
              </a:lnSpc>
              <a:spcBef>
                <a:spcPts val="0"/>
              </a:spcBef>
              <a:spcAft>
                <a:spcPts val="0"/>
              </a:spcAft>
              <a:buClr>
                <a:schemeClr val="dk1"/>
              </a:buClr>
              <a:buSzPts val="1800"/>
              <a:buChar char="○"/>
            </a:pPr>
            <a:r>
              <a:rPr lang="en" sz="1800">
                <a:solidFill>
                  <a:schemeClr val="dk1"/>
                </a:solidFill>
              </a:rPr>
              <a:t>ensure that code changes do not introduce defects or disrupt the stability of a software system</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Regression </a:t>
            </a:r>
            <a:r>
              <a:rPr lang="en">
                <a:solidFill>
                  <a:schemeClr val="dk1"/>
                </a:solidFill>
              </a:rPr>
              <a:t>Testing</a:t>
            </a:r>
            <a:endParaRPr>
              <a:solidFill>
                <a:schemeClr val="dk1"/>
              </a:solidFill>
            </a:endParaRPr>
          </a:p>
          <a:p>
            <a:pPr indent="-228600" lvl="1" marL="685800" rtl="0" algn="l">
              <a:lnSpc>
                <a:spcPct val="115000"/>
              </a:lnSpc>
              <a:spcBef>
                <a:spcPts val="0"/>
              </a:spcBef>
              <a:spcAft>
                <a:spcPts val="0"/>
              </a:spcAft>
              <a:buClr>
                <a:schemeClr val="dk1"/>
              </a:buClr>
              <a:buSzPts val="1800"/>
              <a:buChar char="○"/>
            </a:pPr>
            <a:r>
              <a:rPr lang="en" sz="1800">
                <a:solidFill>
                  <a:schemeClr val="dk1"/>
                </a:solidFill>
              </a:rPr>
              <a:t>retesting the existing functionalities to ensure that they still work as expected after code changes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Acceptance Testing</a:t>
            </a:r>
            <a:endParaRPr>
              <a:solidFill>
                <a:schemeClr val="dk1"/>
              </a:solidFill>
            </a:endParaRPr>
          </a:p>
          <a:p>
            <a:pPr indent="-228600" lvl="1" marL="685800" rtl="0" algn="l">
              <a:lnSpc>
                <a:spcPct val="115000"/>
              </a:lnSpc>
              <a:spcBef>
                <a:spcPts val="0"/>
              </a:spcBef>
              <a:spcAft>
                <a:spcPts val="0"/>
              </a:spcAft>
              <a:buClr>
                <a:schemeClr val="dk1"/>
              </a:buClr>
              <a:buSzPts val="1800"/>
              <a:buChar char="○"/>
            </a:pPr>
            <a:r>
              <a:rPr lang="en" sz="1800">
                <a:solidFill>
                  <a:schemeClr val="dk1"/>
                </a:solidFill>
              </a:rPr>
              <a:t>make sure the changes made are meeting acceptance criterias</a:t>
            </a:r>
            <a:endParaRPr sz="1800">
              <a:solidFill>
                <a:schemeClr val="dk1"/>
              </a:solidFill>
            </a:endParaRPr>
          </a:p>
        </p:txBody>
      </p:sp>
      <p:sp>
        <p:nvSpPr>
          <p:cNvPr id="325" name="Google Shape;325;p50"/>
          <p:cNvSpPr txBox="1"/>
          <p:nvPr>
            <p:ph idx="12" type="sldNum"/>
          </p:nvPr>
        </p:nvSpPr>
        <p:spPr>
          <a:xfrm>
            <a:off x="8344448" y="4663225"/>
            <a:ext cx="6768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Shit happens sometimes…</a:t>
            </a:r>
            <a:endParaRPr/>
          </a:p>
        </p:txBody>
      </p:sp>
      <p:sp>
        <p:nvSpPr>
          <p:cNvPr id="331" name="Google Shape;331;p51"/>
          <p:cNvSpPr txBox="1"/>
          <p:nvPr>
            <p:ph idx="1" type="body"/>
          </p:nvPr>
        </p:nvSpPr>
        <p:spPr>
          <a:xfrm>
            <a:off x="373375" y="1017725"/>
            <a:ext cx="8185800" cy="3718200"/>
          </a:xfrm>
          <a:prstGeom prst="rect">
            <a:avLst/>
          </a:prstGeom>
        </p:spPr>
        <p:txBody>
          <a:bodyPr anchorCtr="0" anchor="t" bIns="91425" lIns="91425" spcFirstLastPara="1" rIns="91425" wrap="square" tIns="91425">
            <a:noAutofit/>
          </a:bodyPr>
          <a:lstStyle/>
          <a:p>
            <a:pPr indent="-228600" lvl="0" marL="342900" rtl="0" algn="l">
              <a:spcBef>
                <a:spcPts val="150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Change in Business Priorities [McConnell, S. , 1996]</a:t>
            </a:r>
            <a:endParaRPr>
              <a:solidFill>
                <a:schemeClr val="dk1"/>
              </a:solidFill>
              <a:highlight>
                <a:srgbClr val="FFFFFF"/>
              </a:highlight>
              <a:latin typeface="Roboto"/>
              <a:ea typeface="Roboto"/>
              <a:cs typeface="Roboto"/>
              <a:sym typeface="Roboto"/>
            </a:endParaRPr>
          </a:p>
          <a:p>
            <a:pPr indent="-228600" lvl="1" marL="571500" rtl="0" algn="l">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A shift in business priorities or strategic direction, certain requirements may no longer be relevant or necessary</a:t>
            </a:r>
            <a:endParaRPr sz="1800">
              <a:solidFill>
                <a:schemeClr val="dk1"/>
              </a:solidFill>
              <a:highlight>
                <a:srgbClr val="FFFFFF"/>
              </a:highlight>
              <a:latin typeface="Roboto"/>
              <a:ea typeface="Roboto"/>
              <a:cs typeface="Roboto"/>
              <a:sym typeface="Roboto"/>
            </a:endParaRPr>
          </a:p>
          <a:p>
            <a:pPr indent="0" lvl="0" marL="914400" rtl="0" algn="l">
              <a:lnSpc>
                <a:spcPct val="80000"/>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228600" lvl="0" marL="342900" rtl="0" algn="l">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Technical Feasibility [Sommerville, I. ,2016]</a:t>
            </a:r>
            <a:endParaRPr>
              <a:solidFill>
                <a:schemeClr val="dk1"/>
              </a:solidFill>
              <a:highlight>
                <a:srgbClr val="FFFFFF"/>
              </a:highlight>
              <a:latin typeface="Roboto"/>
              <a:ea typeface="Roboto"/>
              <a:cs typeface="Roboto"/>
              <a:sym typeface="Roboto"/>
            </a:endParaRPr>
          </a:p>
          <a:p>
            <a:pPr indent="-228600" lvl="1" marL="571500" rtl="0" algn="l">
              <a:lnSpc>
                <a:spcPct val="105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T</a:t>
            </a:r>
            <a:r>
              <a:rPr lang="en" sz="1800">
                <a:solidFill>
                  <a:schemeClr val="dk1"/>
                </a:solidFill>
                <a:highlight>
                  <a:srgbClr val="FFFFFF"/>
                </a:highlight>
                <a:latin typeface="Roboto"/>
                <a:ea typeface="Roboto"/>
                <a:cs typeface="Roboto"/>
                <a:sym typeface="Roboto"/>
              </a:rPr>
              <a:t>echnically challenging or not feasible to achieve within the project constraints</a:t>
            </a:r>
            <a:endParaRPr sz="1800">
              <a:solidFill>
                <a:schemeClr val="dk1"/>
              </a:solidFill>
              <a:highlight>
                <a:srgbClr val="FFFFFF"/>
              </a:highlight>
              <a:latin typeface="Roboto"/>
              <a:ea typeface="Roboto"/>
              <a:cs typeface="Roboto"/>
              <a:sym typeface="Roboto"/>
            </a:endParaRPr>
          </a:p>
          <a:p>
            <a:pPr indent="0" lvl="0" marL="914400" rtl="0" algn="l">
              <a:lnSpc>
                <a:spcPct val="80000"/>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342900" lvl="0" marL="457200" rtl="0" algn="l">
              <a:lnSpc>
                <a:spcPct val="105000"/>
              </a:lnSpc>
              <a:spcBef>
                <a:spcPts val="0"/>
              </a:spcBef>
              <a:spcAft>
                <a:spcPts val="0"/>
              </a:spcAft>
              <a:buClr>
                <a:schemeClr val="dk1"/>
              </a:buClr>
              <a:buSzPts val="1800"/>
              <a:buFont typeface="Roboto"/>
              <a:buChar char="●"/>
            </a:pPr>
            <a:r>
              <a:rPr lang="en">
                <a:solidFill>
                  <a:schemeClr val="dk1"/>
                </a:solidFill>
                <a:highlight>
                  <a:schemeClr val="lt1"/>
                </a:highlight>
                <a:latin typeface="Roboto"/>
                <a:ea typeface="Roboto"/>
                <a:cs typeface="Roboto"/>
                <a:sym typeface="Roboto"/>
              </a:rPr>
              <a:t>Regulatory Compliance [Sommerville, I. ,2016]</a:t>
            </a:r>
            <a:endParaRPr>
              <a:solidFill>
                <a:schemeClr val="dk1"/>
              </a:solidFill>
              <a:highlight>
                <a:schemeClr val="lt1"/>
              </a:highlight>
              <a:latin typeface="Roboto"/>
              <a:ea typeface="Roboto"/>
              <a:cs typeface="Roboto"/>
              <a:sym typeface="Roboto"/>
            </a:endParaRPr>
          </a:p>
          <a:p>
            <a:pPr indent="-228600" lvl="1" marL="571500" rtl="0" algn="l">
              <a:lnSpc>
                <a:spcPct val="105000"/>
              </a:lnSpc>
              <a:spcBef>
                <a:spcPts val="0"/>
              </a:spcBef>
              <a:spcAft>
                <a:spcPts val="0"/>
              </a:spcAft>
              <a:buClr>
                <a:schemeClr val="dk1"/>
              </a:buClr>
              <a:buSzPts val="1800"/>
              <a:buFont typeface="Roboto"/>
              <a:buChar char="○"/>
            </a:pPr>
            <a:r>
              <a:rPr lang="en" sz="1800">
                <a:solidFill>
                  <a:schemeClr val="dk1"/>
                </a:solidFill>
                <a:highlight>
                  <a:schemeClr val="lt1"/>
                </a:highlight>
                <a:latin typeface="Roboto"/>
                <a:ea typeface="Roboto"/>
                <a:cs typeface="Roboto"/>
                <a:sym typeface="Roboto"/>
              </a:rPr>
              <a:t>Cancellation of certain requirement changes to ensure compliance and mitigate legal risks</a:t>
            </a:r>
            <a:endParaRPr>
              <a:solidFill>
                <a:schemeClr val="dk1"/>
              </a:solidFill>
              <a:highlight>
                <a:srgbClr val="FFFFFF"/>
              </a:highlight>
              <a:latin typeface="Roboto"/>
              <a:ea typeface="Roboto"/>
              <a:cs typeface="Roboto"/>
              <a:sym typeface="Roboto"/>
            </a:endParaRPr>
          </a:p>
          <a:p>
            <a:pPr indent="0" lvl="0" marL="914400" rtl="0" algn="l">
              <a:lnSpc>
                <a:spcPct val="80000"/>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solidFill>
                <a:schemeClr val="dk1"/>
              </a:solidFill>
            </a:endParaRPr>
          </a:p>
        </p:txBody>
      </p:sp>
      <p:sp>
        <p:nvSpPr>
          <p:cNvPr id="332" name="Google Shape;332;p51"/>
          <p:cNvSpPr txBox="1"/>
          <p:nvPr>
            <p:ph idx="12" type="sldNum"/>
          </p:nvPr>
        </p:nvSpPr>
        <p:spPr>
          <a:xfrm>
            <a:off x="8234947" y="4663225"/>
            <a:ext cx="7863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602200" y="1069225"/>
            <a:ext cx="8007600" cy="3622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018"/>
              <a:buNone/>
            </a:pPr>
            <a:r>
              <a:rPr lang="en">
                <a:solidFill>
                  <a:srgbClr val="0D0D0D"/>
                </a:solidFill>
                <a:highlight>
                  <a:srgbClr val="FFFFFF"/>
                </a:highlight>
                <a:latin typeface="Arial"/>
                <a:ea typeface="Arial"/>
                <a:cs typeface="Arial"/>
                <a:sym typeface="Arial"/>
              </a:rPr>
              <a:t>Requirement change management plays an important role in the business world</a:t>
            </a:r>
            <a:r>
              <a:rPr lang="en">
                <a:solidFill>
                  <a:srgbClr val="0D0D0D"/>
                </a:solidFill>
                <a:highlight>
                  <a:srgbClr val="FFFFFF"/>
                </a:highlight>
              </a:rPr>
              <a:t>. Change </a:t>
            </a:r>
            <a:r>
              <a:rPr lang="en">
                <a:solidFill>
                  <a:srgbClr val="0D0D0D"/>
                </a:solidFill>
                <a:highlight>
                  <a:srgbClr val="FFFFFF"/>
                </a:highlight>
                <a:latin typeface="Arial"/>
                <a:ea typeface="Arial"/>
                <a:cs typeface="Arial"/>
                <a:sym typeface="Arial"/>
              </a:rPr>
              <a:t>management in the business scenario is a hard-hitting assignment because of continuously changing customer choices in respect of requirements.  Giving no attention to requirement change management result in consumers’ discontent. </a:t>
            </a:r>
            <a:endParaRPr>
              <a:solidFill>
                <a:srgbClr val="0D0D0D"/>
              </a:solidFill>
              <a:highlight>
                <a:srgbClr val="FFFFFF"/>
              </a:highlight>
            </a:endParaRPr>
          </a:p>
          <a:p>
            <a:pPr indent="0" lvl="0" marL="0" rtl="0" algn="l">
              <a:lnSpc>
                <a:spcPct val="150000"/>
              </a:lnSpc>
              <a:spcBef>
                <a:spcPts val="0"/>
              </a:spcBef>
              <a:spcAft>
                <a:spcPts val="0"/>
              </a:spcAft>
              <a:buSzPts val="1018"/>
              <a:buNone/>
            </a:pPr>
            <a:r>
              <a:rPr lang="en">
                <a:solidFill>
                  <a:srgbClr val="0D0D0D"/>
                </a:solidFill>
                <a:highlight>
                  <a:srgbClr val="FFFFFF"/>
                </a:highlight>
              </a:rPr>
              <a:t>I</a:t>
            </a:r>
            <a:r>
              <a:rPr lang="en">
                <a:solidFill>
                  <a:srgbClr val="0D0D0D"/>
                </a:solidFill>
                <a:highlight>
                  <a:srgbClr val="FFFFFF"/>
                </a:highlight>
                <a:latin typeface="Arial"/>
                <a:ea typeface="Arial"/>
                <a:cs typeface="Arial"/>
                <a:sym typeface="Arial"/>
              </a:rPr>
              <a:t>t also affects market value. Dealing in requirement change, it’s far important to cope with those challenges to undertake the requirement of the business consumers. </a:t>
            </a:r>
            <a:r>
              <a:rPr lang="en">
                <a:solidFill>
                  <a:srgbClr val="0D0D0D"/>
                </a:solidFill>
                <a:highlight>
                  <a:srgbClr val="FFFFFF"/>
                </a:highlight>
              </a:rPr>
              <a:t>[J. Ahmad et al.,2022]</a:t>
            </a:r>
            <a:endParaRPr>
              <a:solidFill>
                <a:srgbClr val="0D0D0D"/>
              </a:solidFill>
              <a:highlight>
                <a:srgbClr val="FFFFFF"/>
              </a:highlight>
              <a:latin typeface="Arial"/>
              <a:ea typeface="Arial"/>
              <a:cs typeface="Arial"/>
              <a:sym typeface="Arial"/>
            </a:endParaRPr>
          </a:p>
          <a:p>
            <a:pPr indent="0" lvl="0" marL="0" rtl="0" algn="l">
              <a:lnSpc>
                <a:spcPct val="95000"/>
              </a:lnSpc>
              <a:spcBef>
                <a:spcPts val="0"/>
              </a:spcBef>
              <a:spcAft>
                <a:spcPts val="0"/>
              </a:spcAft>
              <a:buSzPts val="1018"/>
              <a:buNone/>
            </a:pPr>
            <a:r>
              <a:t/>
            </a:r>
            <a:endParaRPr b="1">
              <a:solidFill>
                <a:srgbClr val="0D0D0D"/>
              </a:solidFill>
              <a:highlight>
                <a:srgbClr val="FFFFFF"/>
              </a:highlight>
              <a:latin typeface="Arial"/>
              <a:ea typeface="Arial"/>
              <a:cs typeface="Arial"/>
              <a:sym typeface="Arial"/>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78" name="Google Shape;78;p16"/>
          <p:cNvSpPr txBox="1"/>
          <p:nvPr>
            <p:ph type="title"/>
          </p:nvPr>
        </p:nvSpPr>
        <p:spPr>
          <a:xfrm>
            <a:off x="368400" y="259550"/>
            <a:ext cx="8307300" cy="58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Submitted Process: </a:t>
            </a:r>
            <a:r>
              <a:rPr lang="en"/>
              <a:t>Changing Requirements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Close the ticket</a:t>
            </a:r>
            <a:endParaRPr/>
          </a:p>
        </p:txBody>
      </p:sp>
      <p:sp>
        <p:nvSpPr>
          <p:cNvPr id="338" name="Google Shape;338;p52"/>
          <p:cNvSpPr txBox="1"/>
          <p:nvPr>
            <p:ph idx="1" type="body"/>
          </p:nvPr>
        </p:nvSpPr>
        <p:spPr>
          <a:xfrm>
            <a:off x="287275" y="1198200"/>
            <a:ext cx="7688700" cy="2261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Change Status: Closed or Canceled</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Update documents and tickets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Notify stakeholders about the details</a:t>
            </a:r>
            <a:endParaRPr>
              <a:solidFill>
                <a:schemeClr val="dk1"/>
              </a:solidFill>
            </a:endParaRPr>
          </a:p>
        </p:txBody>
      </p:sp>
      <p:sp>
        <p:nvSpPr>
          <p:cNvPr id="339" name="Google Shape;339;p52"/>
          <p:cNvSpPr txBox="1"/>
          <p:nvPr>
            <p:ph idx="12" type="sldNum"/>
          </p:nvPr>
        </p:nvSpPr>
        <p:spPr>
          <a:xfrm>
            <a:off x="8366323" y="4663225"/>
            <a:ext cx="6549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3"/>
          <p:cNvSpPr txBox="1"/>
          <p:nvPr>
            <p:ph type="title"/>
          </p:nvPr>
        </p:nvSpPr>
        <p:spPr>
          <a:xfrm>
            <a:off x="199875" y="145150"/>
            <a:ext cx="3891600" cy="86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example of Agile industrial </a:t>
            </a:r>
            <a:r>
              <a:rPr lang="en"/>
              <a:t>adoption</a:t>
            </a:r>
            <a:endParaRPr/>
          </a:p>
        </p:txBody>
      </p:sp>
      <p:sp>
        <p:nvSpPr>
          <p:cNvPr id="345" name="Google Shape;345;p53"/>
          <p:cNvSpPr txBox="1"/>
          <p:nvPr>
            <p:ph idx="12" type="sldNum"/>
          </p:nvPr>
        </p:nvSpPr>
        <p:spPr>
          <a:xfrm>
            <a:off x="8234947" y="4663225"/>
            <a:ext cx="7863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pic>
        <p:nvPicPr>
          <p:cNvPr id="346" name="Google Shape;346;p53"/>
          <p:cNvPicPr preferRelativeResize="0"/>
          <p:nvPr/>
        </p:nvPicPr>
        <p:blipFill>
          <a:blip r:embed="rId3">
            <a:alphaModFix/>
          </a:blip>
          <a:stretch>
            <a:fillRect/>
          </a:stretch>
        </p:blipFill>
        <p:spPr>
          <a:xfrm>
            <a:off x="96675" y="1886825"/>
            <a:ext cx="5473623" cy="2776400"/>
          </a:xfrm>
          <a:prstGeom prst="rect">
            <a:avLst/>
          </a:prstGeom>
          <a:noFill/>
          <a:ln>
            <a:noFill/>
          </a:ln>
        </p:spPr>
      </p:pic>
      <p:sp>
        <p:nvSpPr>
          <p:cNvPr id="347" name="Google Shape;347;p53"/>
          <p:cNvSpPr txBox="1"/>
          <p:nvPr>
            <p:ph idx="1" type="body"/>
          </p:nvPr>
        </p:nvSpPr>
        <p:spPr>
          <a:xfrm>
            <a:off x="4691025" y="409025"/>
            <a:ext cx="4577400" cy="2919600"/>
          </a:xfrm>
          <a:prstGeom prst="rect">
            <a:avLst/>
          </a:prstGeom>
        </p:spPr>
        <p:txBody>
          <a:bodyPr anchorCtr="0" anchor="t" bIns="91425" lIns="91425" spcFirstLastPara="1" rIns="91425" wrap="square" tIns="91425">
            <a:noAutofit/>
          </a:bodyPr>
          <a:lstStyle/>
          <a:p>
            <a:pPr indent="-228600" lvl="0" marL="228600" marR="0" rtl="0" algn="l">
              <a:spcBef>
                <a:spcPts val="0"/>
              </a:spcBef>
              <a:spcAft>
                <a:spcPts val="0"/>
              </a:spcAft>
              <a:buClr>
                <a:schemeClr val="dk1"/>
              </a:buClr>
              <a:buSzPts val="1800"/>
              <a:buChar char="●"/>
            </a:pPr>
            <a:r>
              <a:rPr lang="en">
                <a:solidFill>
                  <a:schemeClr val="dk1"/>
                </a:solidFill>
                <a:highlight>
                  <a:schemeClr val="lt1"/>
                </a:highlight>
              </a:rPr>
              <a:t>Meeting with client</a:t>
            </a:r>
            <a:endParaRPr>
              <a:solidFill>
                <a:schemeClr val="dk1"/>
              </a:solidFill>
              <a:highlight>
                <a:schemeClr val="lt1"/>
              </a:highlight>
            </a:endParaRPr>
          </a:p>
          <a:p>
            <a:pPr indent="-228600" lvl="1" marL="400050" marR="0" rtl="0" algn="l">
              <a:spcBef>
                <a:spcPts val="0"/>
              </a:spcBef>
              <a:spcAft>
                <a:spcPts val="0"/>
              </a:spcAft>
              <a:buClr>
                <a:schemeClr val="dk1"/>
              </a:buClr>
              <a:buSzPts val="1800"/>
              <a:buChar char="○"/>
            </a:pPr>
            <a:r>
              <a:rPr lang="en" sz="1800">
                <a:solidFill>
                  <a:schemeClr val="dk1"/>
                </a:solidFill>
                <a:highlight>
                  <a:schemeClr val="lt1"/>
                </a:highlight>
              </a:rPr>
              <a:t>Include at least one dev</a:t>
            </a:r>
            <a:endParaRPr sz="1800">
              <a:solidFill>
                <a:schemeClr val="dk1"/>
              </a:solidFill>
              <a:highlight>
                <a:schemeClr val="lt1"/>
              </a:highlight>
            </a:endParaRPr>
          </a:p>
          <a:p>
            <a:pPr indent="-228600" lvl="1" marL="400050" marR="0" rtl="0" algn="l">
              <a:spcBef>
                <a:spcPts val="0"/>
              </a:spcBef>
              <a:spcAft>
                <a:spcPts val="0"/>
              </a:spcAft>
              <a:buClr>
                <a:schemeClr val="dk1"/>
              </a:buClr>
              <a:buSzPts val="1800"/>
              <a:buChar char="○"/>
            </a:pPr>
            <a:r>
              <a:rPr lang="en" sz="1800">
                <a:solidFill>
                  <a:schemeClr val="dk1"/>
                </a:solidFill>
                <a:highlight>
                  <a:schemeClr val="lt1"/>
                </a:highlight>
              </a:rPr>
              <a:t>Use video recording for customer elicitation session</a:t>
            </a:r>
            <a:endParaRPr sz="1800">
              <a:solidFill>
                <a:schemeClr val="dk1"/>
              </a:solidFill>
              <a:highlight>
                <a:schemeClr val="lt1"/>
              </a:highlight>
            </a:endParaRPr>
          </a:p>
          <a:p>
            <a:pPr indent="0" lvl="0" marL="914400" marR="0" rtl="0" algn="l">
              <a:spcBef>
                <a:spcPts val="0"/>
              </a:spcBef>
              <a:spcAft>
                <a:spcPts val="0"/>
              </a:spcAft>
              <a:buNone/>
            </a:pPr>
            <a:r>
              <a:t/>
            </a:r>
            <a:endParaRPr>
              <a:solidFill>
                <a:schemeClr val="dk1"/>
              </a:solidFill>
              <a:highlight>
                <a:schemeClr val="lt1"/>
              </a:highlight>
            </a:endParaRPr>
          </a:p>
          <a:p>
            <a:pPr indent="-228600" lvl="0" marL="228600" marR="0" rtl="0" algn="l">
              <a:spcBef>
                <a:spcPts val="0"/>
              </a:spcBef>
              <a:spcAft>
                <a:spcPts val="0"/>
              </a:spcAft>
              <a:buClr>
                <a:schemeClr val="dk1"/>
              </a:buClr>
              <a:buSzPts val="1800"/>
              <a:buChar char="●"/>
            </a:pPr>
            <a:r>
              <a:rPr lang="en">
                <a:solidFill>
                  <a:schemeClr val="dk1"/>
                </a:solidFill>
                <a:highlight>
                  <a:schemeClr val="lt1"/>
                </a:highlight>
              </a:rPr>
              <a:t>Refining Meeting</a:t>
            </a:r>
            <a:endParaRPr>
              <a:solidFill>
                <a:schemeClr val="dk1"/>
              </a:solidFill>
              <a:highlight>
                <a:schemeClr val="lt1"/>
              </a:highlight>
            </a:endParaRPr>
          </a:p>
          <a:p>
            <a:pPr indent="-228600" lvl="1" marL="400050" marR="0" rtl="0" algn="l">
              <a:spcBef>
                <a:spcPts val="0"/>
              </a:spcBef>
              <a:spcAft>
                <a:spcPts val="0"/>
              </a:spcAft>
              <a:buClr>
                <a:schemeClr val="dk1"/>
              </a:buClr>
              <a:buSzPts val="1800"/>
              <a:buChar char="○"/>
            </a:pPr>
            <a:r>
              <a:rPr lang="en" sz="1800">
                <a:solidFill>
                  <a:schemeClr val="dk1"/>
                </a:solidFill>
                <a:highlight>
                  <a:schemeClr val="lt1"/>
                </a:highlight>
              </a:rPr>
              <a:t>Create a template that includes all important attributes such as priority, acceptance criterias, story point, etc</a:t>
            </a:r>
            <a:endParaRPr sz="1800">
              <a:solidFill>
                <a:schemeClr val="dk1"/>
              </a:solidFill>
              <a:highlight>
                <a:schemeClr val="lt1"/>
              </a:highlight>
            </a:endParaRPr>
          </a:p>
          <a:p>
            <a:pPr indent="-228600" lvl="1" marL="400050" marR="0" rtl="0" algn="l">
              <a:lnSpc>
                <a:spcPct val="105000"/>
              </a:lnSpc>
              <a:spcBef>
                <a:spcPts val="0"/>
              </a:spcBef>
              <a:spcAft>
                <a:spcPts val="0"/>
              </a:spcAft>
              <a:buClr>
                <a:schemeClr val="dk1"/>
              </a:buClr>
              <a:buSzPts val="1800"/>
              <a:buChar char="○"/>
            </a:pPr>
            <a:r>
              <a:rPr lang="en" sz="1800">
                <a:solidFill>
                  <a:schemeClr val="dk1"/>
                </a:solidFill>
                <a:highlight>
                  <a:schemeClr val="lt1"/>
                </a:highlight>
              </a:rPr>
              <a:t>Refined ticket lists detailed test cases</a:t>
            </a:r>
            <a:endParaRPr sz="1800">
              <a:solidFill>
                <a:schemeClr val="dk1"/>
              </a:solidFill>
              <a:highlight>
                <a:schemeClr val="lt1"/>
              </a:highlight>
            </a:endParaRPr>
          </a:p>
          <a:p>
            <a:pPr indent="0" lvl="0" marL="914400" marR="0" rtl="0" algn="l">
              <a:lnSpc>
                <a:spcPct val="100000"/>
              </a:lnSpc>
              <a:spcBef>
                <a:spcPts val="0"/>
              </a:spcBef>
              <a:spcAft>
                <a:spcPts val="0"/>
              </a:spcAft>
              <a:buNone/>
            </a:pPr>
            <a:r>
              <a:t/>
            </a:r>
            <a:endParaRPr>
              <a:solidFill>
                <a:schemeClr val="dk1"/>
              </a:solidFill>
              <a:highlight>
                <a:schemeClr val="lt1"/>
              </a:highlight>
            </a:endParaRPr>
          </a:p>
          <a:p>
            <a:pPr indent="0" lvl="0" marL="457200" marR="0" rtl="0" algn="l">
              <a:spcBef>
                <a:spcPts val="0"/>
              </a:spcBef>
              <a:spcAft>
                <a:spcPts val="1200"/>
              </a:spcAft>
              <a:buNone/>
            </a:pPr>
            <a:r>
              <a:t/>
            </a:r>
            <a:endParaRPr>
              <a:solidFill>
                <a:schemeClr val="dk1"/>
              </a:solidFill>
              <a:highlight>
                <a:schemeClr val="lt1"/>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4"/>
          <p:cNvSpPr txBox="1"/>
          <p:nvPr>
            <p:ph type="title"/>
          </p:nvPr>
        </p:nvSpPr>
        <p:spPr>
          <a:xfrm>
            <a:off x="199875" y="145150"/>
            <a:ext cx="3891600" cy="86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example of Agile industrial adoption</a:t>
            </a:r>
            <a:endParaRPr/>
          </a:p>
        </p:txBody>
      </p:sp>
      <p:sp>
        <p:nvSpPr>
          <p:cNvPr id="353" name="Google Shape;353;p54"/>
          <p:cNvSpPr txBox="1"/>
          <p:nvPr>
            <p:ph idx="12" type="sldNum"/>
          </p:nvPr>
        </p:nvSpPr>
        <p:spPr>
          <a:xfrm>
            <a:off x="8344448" y="4663225"/>
            <a:ext cx="6768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pic>
        <p:nvPicPr>
          <p:cNvPr id="354" name="Google Shape;354;p54"/>
          <p:cNvPicPr preferRelativeResize="0"/>
          <p:nvPr/>
        </p:nvPicPr>
        <p:blipFill>
          <a:blip r:embed="rId3">
            <a:alphaModFix/>
          </a:blip>
          <a:stretch>
            <a:fillRect/>
          </a:stretch>
        </p:blipFill>
        <p:spPr>
          <a:xfrm>
            <a:off x="96675" y="1396350"/>
            <a:ext cx="5473623" cy="2776400"/>
          </a:xfrm>
          <a:prstGeom prst="rect">
            <a:avLst/>
          </a:prstGeom>
          <a:noFill/>
          <a:ln>
            <a:noFill/>
          </a:ln>
        </p:spPr>
      </p:pic>
      <p:sp>
        <p:nvSpPr>
          <p:cNvPr id="355" name="Google Shape;355;p54"/>
          <p:cNvSpPr txBox="1"/>
          <p:nvPr>
            <p:ph idx="1" type="body"/>
          </p:nvPr>
        </p:nvSpPr>
        <p:spPr>
          <a:xfrm>
            <a:off x="4408500" y="879900"/>
            <a:ext cx="4954500" cy="2893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dk1"/>
              </a:solidFill>
              <a:highlight>
                <a:schemeClr val="lt1"/>
              </a:highlight>
            </a:endParaRPr>
          </a:p>
          <a:p>
            <a:pPr indent="-228600" lvl="0" marL="228600" marR="0" rtl="0" algn="l">
              <a:spcBef>
                <a:spcPts val="0"/>
              </a:spcBef>
              <a:spcAft>
                <a:spcPts val="0"/>
              </a:spcAft>
              <a:buClr>
                <a:schemeClr val="dk1"/>
              </a:buClr>
              <a:buSzPts val="1800"/>
              <a:buChar char="●"/>
            </a:pPr>
            <a:r>
              <a:rPr lang="en">
                <a:solidFill>
                  <a:schemeClr val="dk1"/>
                </a:solidFill>
                <a:highlight>
                  <a:schemeClr val="lt1"/>
                </a:highlight>
              </a:rPr>
              <a:t>Roadmap</a:t>
            </a:r>
            <a:endParaRPr>
              <a:solidFill>
                <a:schemeClr val="dk1"/>
              </a:solidFill>
              <a:highlight>
                <a:schemeClr val="lt1"/>
              </a:highlight>
            </a:endParaRPr>
          </a:p>
          <a:p>
            <a:pPr indent="-228600" lvl="1" marL="400050" marR="0" rtl="0" algn="l">
              <a:spcBef>
                <a:spcPts val="0"/>
              </a:spcBef>
              <a:spcAft>
                <a:spcPts val="0"/>
              </a:spcAft>
              <a:buClr>
                <a:schemeClr val="dk1"/>
              </a:buClr>
              <a:buSzPts val="1800"/>
              <a:buChar char="○"/>
            </a:pPr>
            <a:r>
              <a:rPr lang="en" sz="1800">
                <a:solidFill>
                  <a:schemeClr val="dk1"/>
                </a:solidFill>
                <a:highlight>
                  <a:schemeClr val="lt1"/>
                </a:highlight>
              </a:rPr>
              <a:t>Aside from this </a:t>
            </a:r>
            <a:r>
              <a:rPr lang="en" sz="1800">
                <a:solidFill>
                  <a:schemeClr val="dk1"/>
                </a:solidFill>
                <a:highlight>
                  <a:schemeClr val="lt1"/>
                </a:highlight>
              </a:rPr>
              <a:t>workflow in the diagram, BA or project manager have a feature release roadmap for sprint planning</a:t>
            </a:r>
            <a:endParaRPr sz="1800">
              <a:solidFill>
                <a:schemeClr val="dk1"/>
              </a:solidFill>
              <a:highlight>
                <a:schemeClr val="lt1"/>
              </a:highlight>
            </a:endParaRPr>
          </a:p>
          <a:p>
            <a:pPr indent="0" lvl="0" marL="0" marR="0" rtl="0" algn="l">
              <a:spcBef>
                <a:spcPts val="1200"/>
              </a:spcBef>
              <a:spcAft>
                <a:spcPts val="1200"/>
              </a:spcAft>
              <a:buNone/>
            </a:pPr>
            <a:r>
              <a:t/>
            </a:r>
            <a:endParaRPr>
              <a:solidFill>
                <a:schemeClr val="dk1"/>
              </a:solidFill>
              <a:highlight>
                <a:schemeClr val="lt1"/>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tools to make life easier</a:t>
            </a:r>
            <a:endParaRPr/>
          </a:p>
        </p:txBody>
      </p:sp>
      <p:sp>
        <p:nvSpPr>
          <p:cNvPr id="361" name="Google Shape;361;p55"/>
          <p:cNvSpPr txBox="1"/>
          <p:nvPr>
            <p:ph idx="12" type="sldNum"/>
          </p:nvPr>
        </p:nvSpPr>
        <p:spPr>
          <a:xfrm>
            <a:off x="8284522" y="4663225"/>
            <a:ext cx="7365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362" name="Google Shape;362;p55"/>
          <p:cNvSpPr txBox="1"/>
          <p:nvPr>
            <p:ph idx="1" type="body"/>
          </p:nvPr>
        </p:nvSpPr>
        <p:spPr>
          <a:xfrm>
            <a:off x="381925" y="1234225"/>
            <a:ext cx="7902600" cy="3429000"/>
          </a:xfrm>
          <a:prstGeom prst="rect">
            <a:avLst/>
          </a:prstGeom>
        </p:spPr>
        <p:txBody>
          <a:bodyPr anchorCtr="0" anchor="t" bIns="91425" lIns="91425" spcFirstLastPara="1" rIns="91425" wrap="square" tIns="91425">
            <a:noAutofit/>
          </a:bodyPr>
          <a:lstStyle/>
          <a:p>
            <a:pPr indent="-228600" lvl="0" marL="228600" marR="0" rtl="0" algn="l">
              <a:spcBef>
                <a:spcPts val="0"/>
              </a:spcBef>
              <a:spcAft>
                <a:spcPts val="0"/>
              </a:spcAft>
              <a:buClr>
                <a:schemeClr val="dk1"/>
              </a:buClr>
              <a:buSzPts val="1800"/>
              <a:buChar char="●"/>
            </a:pPr>
            <a:r>
              <a:rPr lang="en">
                <a:solidFill>
                  <a:schemeClr val="dk1"/>
                </a:solidFill>
              </a:rPr>
              <a:t>Manage change request</a:t>
            </a:r>
            <a:endParaRPr>
              <a:solidFill>
                <a:schemeClr val="dk1"/>
              </a:solidFill>
            </a:endParaRPr>
          </a:p>
          <a:p>
            <a:pPr indent="-228600" lvl="1" marL="400050" marR="0" rtl="0" algn="l">
              <a:spcBef>
                <a:spcPts val="0"/>
              </a:spcBef>
              <a:spcAft>
                <a:spcPts val="0"/>
              </a:spcAft>
              <a:buClr>
                <a:schemeClr val="dk1"/>
              </a:buClr>
              <a:buSzPts val="1800"/>
              <a:buChar char="○"/>
            </a:pPr>
            <a:r>
              <a:rPr lang="en" sz="1800">
                <a:solidFill>
                  <a:schemeClr val="dk1"/>
                </a:solidFill>
              </a:rPr>
              <a:t>Use template for ticket</a:t>
            </a:r>
            <a:endParaRPr sz="1800">
              <a:solidFill>
                <a:schemeClr val="dk1"/>
              </a:solidFill>
            </a:endParaRPr>
          </a:p>
          <a:p>
            <a:pPr indent="-228600" lvl="1" marL="400050" marR="0" rtl="0" algn="l">
              <a:spcBef>
                <a:spcPts val="0"/>
              </a:spcBef>
              <a:spcAft>
                <a:spcPts val="0"/>
              </a:spcAft>
              <a:buClr>
                <a:schemeClr val="dk1"/>
              </a:buClr>
              <a:buSzPts val="1800"/>
              <a:buChar char="○"/>
            </a:pPr>
            <a:r>
              <a:rPr lang="en" sz="1800">
                <a:solidFill>
                  <a:schemeClr val="dk1"/>
                </a:solidFill>
              </a:rPr>
              <a:t>Use </a:t>
            </a:r>
            <a:r>
              <a:rPr lang="en" sz="1800">
                <a:solidFill>
                  <a:schemeClr val="dk1"/>
                </a:solidFill>
              </a:rPr>
              <a:t>JIRA and wiki tools</a:t>
            </a:r>
            <a:r>
              <a:rPr lang="en" sz="1800">
                <a:solidFill>
                  <a:schemeClr val="dk1"/>
                </a:solidFill>
              </a:rPr>
              <a:t> to document changes and decisions</a:t>
            </a:r>
            <a:endParaRPr sz="1800">
              <a:solidFill>
                <a:schemeClr val="dk1"/>
              </a:solidFill>
            </a:endParaRPr>
          </a:p>
          <a:p>
            <a:pPr indent="-228600" lvl="1" marL="400050" marR="0" rtl="0" algn="l">
              <a:spcBef>
                <a:spcPts val="0"/>
              </a:spcBef>
              <a:spcAft>
                <a:spcPts val="0"/>
              </a:spcAft>
              <a:buClr>
                <a:schemeClr val="dk1"/>
              </a:buClr>
              <a:buSzPts val="1800"/>
              <a:buChar char="○"/>
            </a:pPr>
            <a:r>
              <a:rPr lang="en" sz="1800">
                <a:solidFill>
                  <a:schemeClr val="dk1"/>
                </a:solidFill>
              </a:rPr>
              <a:t>Use video recording for customer elicitation session</a:t>
            </a:r>
            <a:endParaRPr sz="1800">
              <a:solidFill>
                <a:schemeClr val="dk1"/>
              </a:solidFill>
            </a:endParaRPr>
          </a:p>
          <a:p>
            <a:pPr indent="0" lvl="0" marL="914400" marR="0" rtl="0" algn="l">
              <a:spcBef>
                <a:spcPts val="0"/>
              </a:spcBef>
              <a:spcAft>
                <a:spcPts val="0"/>
              </a:spcAft>
              <a:buNone/>
            </a:pPr>
            <a:r>
              <a:t/>
            </a:r>
            <a:endParaRPr>
              <a:solidFill>
                <a:schemeClr val="dk1"/>
              </a:solidFill>
            </a:endParaRPr>
          </a:p>
          <a:p>
            <a:pPr indent="-228600" lvl="0" marL="228600" marR="0" rtl="0" algn="l">
              <a:spcBef>
                <a:spcPts val="0"/>
              </a:spcBef>
              <a:spcAft>
                <a:spcPts val="0"/>
              </a:spcAft>
              <a:buClr>
                <a:schemeClr val="dk1"/>
              </a:buClr>
              <a:buSzPts val="1800"/>
              <a:buChar char="●"/>
            </a:pPr>
            <a:r>
              <a:rPr lang="en">
                <a:solidFill>
                  <a:schemeClr val="dk1"/>
                </a:solidFill>
              </a:rPr>
              <a:t>Practice for good code base quality</a:t>
            </a:r>
            <a:endParaRPr>
              <a:solidFill>
                <a:schemeClr val="dk1"/>
              </a:solidFill>
            </a:endParaRPr>
          </a:p>
          <a:p>
            <a:pPr indent="-228600" lvl="1" marL="400050" marR="0" rtl="0" algn="l">
              <a:spcBef>
                <a:spcPts val="0"/>
              </a:spcBef>
              <a:spcAft>
                <a:spcPts val="0"/>
              </a:spcAft>
              <a:buClr>
                <a:schemeClr val="dk1"/>
              </a:buClr>
              <a:buSzPts val="1800"/>
              <a:buChar char="○"/>
            </a:pPr>
            <a:r>
              <a:rPr lang="en" sz="1800">
                <a:solidFill>
                  <a:schemeClr val="dk1"/>
                </a:solidFill>
              </a:rPr>
              <a:t>Create Unit Tests for every new functions</a:t>
            </a:r>
            <a:endParaRPr sz="1800">
              <a:solidFill>
                <a:schemeClr val="dk1"/>
              </a:solidFill>
            </a:endParaRPr>
          </a:p>
          <a:p>
            <a:pPr indent="-228600" lvl="1" marL="400050" marR="0" rtl="0" algn="l">
              <a:lnSpc>
                <a:spcPct val="105000"/>
              </a:lnSpc>
              <a:spcBef>
                <a:spcPts val="0"/>
              </a:spcBef>
              <a:spcAft>
                <a:spcPts val="0"/>
              </a:spcAft>
              <a:buClr>
                <a:schemeClr val="dk1"/>
              </a:buClr>
              <a:buSzPts val="1800"/>
              <a:buChar char="○"/>
            </a:pPr>
            <a:r>
              <a:rPr lang="en" sz="1800">
                <a:solidFill>
                  <a:schemeClr val="dk1"/>
                </a:solidFill>
              </a:rPr>
              <a:t>Refined ticket listed details test case</a:t>
            </a:r>
            <a:endParaRPr sz="1800">
              <a:solidFill>
                <a:schemeClr val="dk1"/>
              </a:solidFill>
            </a:endParaRPr>
          </a:p>
          <a:p>
            <a:pPr indent="0" lvl="0" marL="0" marR="0" rtl="0" algn="l">
              <a:spcBef>
                <a:spcPts val="0"/>
              </a:spcBef>
              <a:spcAft>
                <a:spcPts val="1200"/>
              </a:spcAft>
              <a:buNone/>
            </a:pPr>
            <a:r>
              <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tools to make verification easier</a:t>
            </a:r>
            <a:endParaRPr/>
          </a:p>
        </p:txBody>
      </p:sp>
      <p:sp>
        <p:nvSpPr>
          <p:cNvPr id="368" name="Google Shape;368;p56"/>
          <p:cNvSpPr txBox="1"/>
          <p:nvPr>
            <p:ph idx="12" type="sldNum"/>
          </p:nvPr>
        </p:nvSpPr>
        <p:spPr>
          <a:xfrm>
            <a:off x="8377274" y="4663225"/>
            <a:ext cx="6438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369" name="Google Shape;369;p56"/>
          <p:cNvSpPr txBox="1"/>
          <p:nvPr>
            <p:ph idx="1" type="body"/>
          </p:nvPr>
        </p:nvSpPr>
        <p:spPr>
          <a:xfrm>
            <a:off x="5929125" y="1017725"/>
            <a:ext cx="3122700" cy="3429000"/>
          </a:xfrm>
          <a:prstGeom prst="rect">
            <a:avLst/>
          </a:prstGeom>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None/>
            </a:pPr>
            <a:r>
              <a:t/>
            </a:r>
            <a:endParaRPr/>
          </a:p>
          <a:p>
            <a:pPr indent="-228600" lvl="0" marL="228600" marR="0" rtl="0" algn="l">
              <a:spcBef>
                <a:spcPts val="0"/>
              </a:spcBef>
              <a:spcAft>
                <a:spcPts val="0"/>
              </a:spcAft>
              <a:buSzPts val="1800"/>
              <a:buChar char="●"/>
            </a:pPr>
            <a:r>
              <a:rPr lang="en"/>
              <a:t>Regression Test Automation</a:t>
            </a:r>
            <a:endParaRPr/>
          </a:p>
          <a:p>
            <a:pPr indent="-228600" lvl="1" marL="400050" marR="0" rtl="0" algn="l">
              <a:spcBef>
                <a:spcPts val="0"/>
              </a:spcBef>
              <a:spcAft>
                <a:spcPts val="0"/>
              </a:spcAft>
              <a:buSzPts val="1800"/>
              <a:buChar char="○"/>
            </a:pPr>
            <a:r>
              <a:rPr lang="en" sz="1800"/>
              <a:t>Manual Test VS Automation Test</a:t>
            </a:r>
            <a:endParaRPr sz="1800"/>
          </a:p>
          <a:p>
            <a:pPr indent="-228600" lvl="1" marL="400050" marR="0" rtl="0" algn="l">
              <a:spcBef>
                <a:spcPts val="0"/>
              </a:spcBef>
              <a:spcAft>
                <a:spcPts val="0"/>
              </a:spcAft>
              <a:buSzPts val="1800"/>
              <a:buChar char="○"/>
            </a:pPr>
            <a:r>
              <a:rPr lang="en" sz="1800"/>
              <a:t>Use tools such as Cypress for integration test</a:t>
            </a:r>
            <a:endParaRPr sz="1800"/>
          </a:p>
          <a:p>
            <a:pPr indent="-228600" lvl="1" marL="400050" marR="0" rtl="0" algn="l">
              <a:spcBef>
                <a:spcPts val="0"/>
              </a:spcBef>
              <a:spcAft>
                <a:spcPts val="0"/>
              </a:spcAft>
              <a:buSzPts val="1800"/>
              <a:buChar char="○"/>
            </a:pPr>
            <a:r>
              <a:rPr lang="en" sz="1800"/>
              <a:t>Saves time for both tester while ensures the quality of code base</a:t>
            </a:r>
            <a:endParaRPr sz="1800"/>
          </a:p>
          <a:p>
            <a:pPr indent="0" lvl="0" marL="0" marR="0" rtl="0" algn="l">
              <a:spcBef>
                <a:spcPts val="1200"/>
              </a:spcBef>
              <a:spcAft>
                <a:spcPts val="1200"/>
              </a:spcAft>
              <a:buNone/>
            </a:pPr>
            <a:r>
              <a:t/>
            </a:r>
            <a:endParaRPr sz="1100"/>
          </a:p>
        </p:txBody>
      </p:sp>
      <p:pic>
        <p:nvPicPr>
          <p:cNvPr id="370" name="Google Shape;370;p56"/>
          <p:cNvPicPr preferRelativeResize="0"/>
          <p:nvPr/>
        </p:nvPicPr>
        <p:blipFill>
          <a:blip r:embed="rId3">
            <a:alphaModFix/>
          </a:blip>
          <a:stretch>
            <a:fillRect/>
          </a:stretch>
        </p:blipFill>
        <p:spPr>
          <a:xfrm>
            <a:off x="126975" y="1142300"/>
            <a:ext cx="5802148" cy="30929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7"/>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 (1/3)</a:t>
            </a:r>
            <a:endParaRPr/>
          </a:p>
        </p:txBody>
      </p:sp>
      <p:sp>
        <p:nvSpPr>
          <p:cNvPr id="376" name="Google Shape;376;p57"/>
          <p:cNvSpPr txBox="1"/>
          <p:nvPr>
            <p:ph idx="1" type="body"/>
          </p:nvPr>
        </p:nvSpPr>
        <p:spPr>
          <a:xfrm>
            <a:off x="0" y="535200"/>
            <a:ext cx="8869500" cy="4636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Ahmad, J., et al. (2022). Quality Requirement Change Management’s Challenges: An Exploratory Study Using SLR. IEEE Access, 10, 127575–127588. https://doi.org/10.1109/ACCESS.2022.32127575</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Ahonen, J., &amp; Savolainen, P. (2010). Software engineering projects may fail before they are started: Post-mortem analysis of five cancelled projects. Journal of Systems and Software, 83, 2175-2187. https://doi.org/10.1016/j.jss.2010.06.023</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Anton, A. I., &amp; Potts, C. (1998). The use of goals to surface requirements for evolving systems. In Proc. 20th International Conference on Software Engineering (pp. 157-166).</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Berry, D. M. (2002). The inevitable pain of software development, including of extreme programming, caused by requirements volatility. In Proc. Eberlein and Leite.</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Bhatti, M. W., Hayat, F., Ehsan, N., et al. (2010). A methodology to manage the changing requirements of a software project. In Proc. 2010 Int. Conf. Computer Information Systems and Industrial Management Applications (CISIM) (pp. 319-322). IEEE.</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Bohem, B. W. (1991). Software risk management: Principles and practices. IEEE Software, 8(1), 32-41.</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Cao, L., &amp; Ramesh, B. (2008). Agile requirements engineering practices: An empirical study. IEEE Software, 25(1).</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Dingsøyr, T., &amp; Conradi, R. (2002). A survey of case studies of the use of knowledge management in software engineering. International Journal of Software Engineering and Knowledge Engineering, 12(4), 391-414.</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Eberlein, A., &amp; Leite, J. (2002). Agile requirements definition: A view from requirements engineering. In Proc. Int. Workshop Time-Constrained Requirements Engineering (TCRE’02) (pp. 4–8).</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El Emam, K., Holtje, D., &amp; Madhavji, N. H. (1997). Causal analysis of the requirements change process for a large system. In Proc. Int. Conf. Software Maintenance (pp. 214–221).</a:t>
            </a:r>
            <a:endParaRPr sz="10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000">
              <a:latin typeface="Times New Roman"/>
              <a:ea typeface="Times New Roman"/>
              <a:cs typeface="Times New Roman"/>
              <a:sym typeface="Times New Roman"/>
            </a:endParaRPr>
          </a:p>
        </p:txBody>
      </p:sp>
      <p:sp>
        <p:nvSpPr>
          <p:cNvPr id="377" name="Google Shape;377;p57"/>
          <p:cNvSpPr txBox="1"/>
          <p:nvPr>
            <p:ph idx="12" type="sldNum"/>
          </p:nvPr>
        </p:nvSpPr>
        <p:spPr>
          <a:xfrm>
            <a:off x="8390697" y="4749900"/>
            <a:ext cx="7533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8"/>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 (2/3)</a:t>
            </a:r>
            <a:endParaRPr/>
          </a:p>
        </p:txBody>
      </p:sp>
      <p:sp>
        <p:nvSpPr>
          <p:cNvPr id="383" name="Google Shape;383;p58"/>
          <p:cNvSpPr txBox="1"/>
          <p:nvPr>
            <p:ph idx="1" type="body"/>
          </p:nvPr>
        </p:nvSpPr>
        <p:spPr>
          <a:xfrm>
            <a:off x="0" y="535200"/>
            <a:ext cx="8869500" cy="4636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Epicflow. (2024). Changing requirements in project management. https://www.epicflow.com/blog/changing-requirements-in-project-management-how-to-stay-on-track/</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sz="1000">
                <a:latin typeface="Times New Roman"/>
                <a:ea typeface="Times New Roman"/>
                <a:cs typeface="Times New Roman"/>
                <a:sym typeface="Times New Roman"/>
              </a:rPr>
              <a:t>Ernst, N. A., Borgida, A., Jureta, I. J., &amp; Mylopoulos, J. (2014). Agile requirements engineering via paraconsistent reasoning. Information Systems, 43, 100–116.</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Gotel, O., &amp; Finkelstein, A. (1994). An analysis of the requirements traceability problem. In Proc. First International Conference on Requirements Engineering </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Inayat, I., Salim, S. S., Marczak, S., Daneva, M., &amp; Shamshirband, S. (2015). A systematic literature review on agile requirements engineering practices and challenges. Computers in Human Behavior, 51, 915–929.</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International Organization for Standardization. (2018). ISO/IEC/IEEE 29148:2018 - Systems and software engineering — Life cycle processes — Requirements engineering.</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Jayatilleke, S., &amp; Lai, R. (2017). A systematic review of requirements change management. Information and Software Technology. https://doi.org/10.1016/j.infsof.2017.09.004</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Jun, L., Qiuzhen, W., &amp; Lin, G. (2010). Application of agile requirement engineering in modest-sized information systems development. In Proc. Second World Congress on Software Engineering (WCSE), vol. 2 (pp. 207–210). IEEE.</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Lehtola, L., Kauppinen, M., &amp; Kujala, S. (2004). Requirements prioritization challenges in practice. In Proc. 5th Int. Conf. on Product Focused Software Process Improvement (pp. 497-508).</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Leung, H., &amp; Fan, Z. (2002). Software cost estimation. In Handbook of Software Engineering (pp. 1–14). Hong Kong Polytechnic University.</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000">
                <a:latin typeface="Times New Roman"/>
                <a:ea typeface="Times New Roman"/>
                <a:cs typeface="Times New Roman"/>
                <a:sym typeface="Times New Roman"/>
              </a:rPr>
              <a:t>LinkedIn. (n.d.). How do you verify/validate software changes? Retrieved from https://www.linkedin.com/advice/0/how-do-you-verify-validate-software-changes-skills-software-testing</a:t>
            </a:r>
            <a:endParaRPr sz="1000">
              <a:latin typeface="Times New Roman"/>
              <a:ea typeface="Times New Roman"/>
              <a:cs typeface="Times New Roman"/>
              <a:sym typeface="Times New Roman"/>
            </a:endParaRPr>
          </a:p>
          <a:p>
            <a:pPr indent="0" lvl="0" marL="0" rtl="0" algn="l">
              <a:spcBef>
                <a:spcPts val="1200"/>
              </a:spcBef>
              <a:spcAft>
                <a:spcPts val="1200"/>
              </a:spcAft>
              <a:buNone/>
            </a:pPr>
            <a:r>
              <a:rPr lang="en" sz="1000">
                <a:latin typeface="Times New Roman"/>
                <a:ea typeface="Times New Roman"/>
                <a:cs typeface="Times New Roman"/>
                <a:sym typeface="Times New Roman"/>
              </a:rPr>
              <a:t>McConnell, S. (1996). Rapid Development: Taming Wild Software Schedules. Microsoft Press.</a:t>
            </a:r>
            <a:endParaRPr sz="1000">
              <a:latin typeface="Times New Roman"/>
              <a:ea typeface="Times New Roman"/>
              <a:cs typeface="Times New Roman"/>
              <a:sym typeface="Times New Roman"/>
            </a:endParaRPr>
          </a:p>
        </p:txBody>
      </p:sp>
      <p:sp>
        <p:nvSpPr>
          <p:cNvPr id="384" name="Google Shape;384;p58"/>
          <p:cNvSpPr txBox="1"/>
          <p:nvPr>
            <p:ph idx="12" type="sldNum"/>
          </p:nvPr>
        </p:nvSpPr>
        <p:spPr>
          <a:xfrm>
            <a:off x="8445600" y="4749900"/>
            <a:ext cx="698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9"/>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 (3/3)</a:t>
            </a:r>
            <a:endParaRPr/>
          </a:p>
        </p:txBody>
      </p:sp>
      <p:sp>
        <p:nvSpPr>
          <p:cNvPr id="390" name="Google Shape;390;p59"/>
          <p:cNvSpPr txBox="1"/>
          <p:nvPr>
            <p:ph idx="1" type="body"/>
          </p:nvPr>
        </p:nvSpPr>
        <p:spPr>
          <a:xfrm>
            <a:off x="0" y="535200"/>
            <a:ext cx="8869500" cy="4636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000">
                <a:latin typeface="Times New Roman"/>
                <a:ea typeface="Times New Roman"/>
                <a:cs typeface="Times New Roman"/>
                <a:sym typeface="Times New Roman"/>
              </a:rPr>
              <a:t>Rajper, S., &amp; Shaikh, Z. A. (2016). Software development cost estimation: A survey. Indian J. Sci. Technol., 9(31).</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sz="1000">
                <a:latin typeface="Times New Roman"/>
                <a:ea typeface="Times New Roman"/>
                <a:cs typeface="Times New Roman"/>
                <a:sym typeface="Times New Roman"/>
              </a:rPr>
              <a:t>Ramesh, B., &amp; Jarke, M. (2001). Toward reference models for requirements traceability. IEEE Transactions on Software Engineering, 27(1), 58-93.</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sz="1000">
                <a:latin typeface="Times New Roman"/>
                <a:ea typeface="Times New Roman"/>
                <a:cs typeface="Times New Roman"/>
                <a:sym typeface="Times New Roman"/>
              </a:rPr>
              <a:t>Ramesh, B., Cao, L., &amp; Baskerville, R. (2010). Agile requirements engineering practices and challenges: an empirical study. Information Systems Journal, 20(5), 449</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sz="1000">
                <a:latin typeface="Times New Roman"/>
                <a:ea typeface="Times New Roman"/>
                <a:cs typeface="Times New Roman"/>
                <a:sym typeface="Times New Roman"/>
              </a:rPr>
              <a:t>Salesforce. (2024). What are customer expectations, and how have they changed? Retrieved from https://www.salesforce.com/resources/articles/customer-expectations/</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sz="1000">
                <a:latin typeface="Times New Roman"/>
                <a:ea typeface="Times New Roman"/>
                <a:cs typeface="Times New Roman"/>
                <a:sym typeface="Times New Roman"/>
              </a:rPr>
              <a:t>Shafiq, M., Zhang, Q., Akbar, M. A., Khan, A., Hussain, S., Amin, F.-e, Khan, A., &amp; Soofi, A. (2018). Effect of Project Management in Requirements Engineering and Requirements Change Management Processes for Global Software Development. IEEE Access, PP, 1-1. https://doi.org/10.1109/ACCESS.2018.2834473</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sz="1000">
                <a:latin typeface="Times New Roman"/>
                <a:ea typeface="Times New Roman"/>
                <a:cs typeface="Times New Roman"/>
                <a:sym typeface="Times New Roman"/>
              </a:rPr>
              <a:t>Sommerville, I. (2016). Software Engineering (10th ed.). Pearson Education Limited.</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sz="1000">
                <a:latin typeface="Times New Roman"/>
                <a:ea typeface="Times New Roman"/>
                <a:cs typeface="Times New Roman"/>
                <a:sym typeface="Times New Roman"/>
              </a:rPr>
              <a:t>Souza, R. R. G. (2015). Inappropriate Software Changes: Rejection and Rework. Journal.</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sz="1000">
                <a:latin typeface="Times New Roman"/>
                <a:ea typeface="Times New Roman"/>
                <a:cs typeface="Times New Roman"/>
                <a:sym typeface="Times New Roman"/>
              </a:rPr>
              <a:t>Visure Solutions. (2024). Requirements Change Management: Definition, Process | Complete Guide. Retrieved March 13, 2024, from https://visuresolutions.com/requirements-change-management/</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sz="1000">
                <a:latin typeface="Times New Roman"/>
                <a:ea typeface="Times New Roman"/>
                <a:cs typeface="Times New Roman"/>
                <a:sym typeface="Times New Roman"/>
              </a:rPr>
              <a:t>Weigers, K., &amp; Beatty, J. (2013). Change happens. In Software Requirements (3rd ed., ch. 28, p. 477). Microsoft.</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sz="1000">
                <a:latin typeface="Times New Roman"/>
                <a:ea typeface="Times New Roman"/>
                <a:cs typeface="Times New Roman"/>
                <a:sym typeface="Times New Roman"/>
              </a:rPr>
              <a:t>Weigers, K., &amp; Beatty, J. (2013). Change impact analysis. In Software Requirements (3rd ed., ch. 28, p. 484). Microsoft.</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sz="1000">
                <a:latin typeface="Times New Roman"/>
                <a:ea typeface="Times New Roman"/>
                <a:cs typeface="Times New Roman"/>
                <a:sym typeface="Times New Roman"/>
              </a:rPr>
              <a:t>Weigers, K., &amp; Beatty, J. (2013). Documenting the requirements. In Software Requirements (3rd ed., ch. 10). Microsoft.</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sz="1000">
                <a:latin typeface="Times New Roman"/>
                <a:ea typeface="Times New Roman"/>
                <a:cs typeface="Times New Roman"/>
                <a:sym typeface="Times New Roman"/>
              </a:rPr>
              <a:t>Weigers, K., &amp; Beatty, J. (2013). Enhancement and replacement project. In Software Requirements (3rd ed., ch. 21, p. 398). Microsoft.</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 sz="1000">
                <a:latin typeface="Times New Roman"/>
                <a:ea typeface="Times New Roman"/>
                <a:cs typeface="Times New Roman"/>
                <a:sym typeface="Times New Roman"/>
              </a:rPr>
              <a:t>Weigers, K., &amp; Beatty, J. (2013). Enhancement and replacement project. In Software Requirements (3rd ed., ch. 21, p. 401). Microsoft.</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000">
              <a:latin typeface="Times New Roman"/>
              <a:ea typeface="Times New Roman"/>
              <a:cs typeface="Times New Roman"/>
              <a:sym typeface="Times New Roman"/>
            </a:endParaRPr>
          </a:p>
        </p:txBody>
      </p:sp>
      <p:sp>
        <p:nvSpPr>
          <p:cNvPr id="391" name="Google Shape;391;p59"/>
          <p:cNvSpPr txBox="1"/>
          <p:nvPr>
            <p:ph idx="12" type="sldNum"/>
          </p:nvPr>
        </p:nvSpPr>
        <p:spPr>
          <a:xfrm>
            <a:off x="8478298" y="4749900"/>
            <a:ext cx="665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0"/>
          <p:cNvSpPr txBox="1"/>
          <p:nvPr>
            <p:ph type="title"/>
          </p:nvPr>
        </p:nvSpPr>
        <p:spPr>
          <a:xfrm>
            <a:off x="645525" y="2458150"/>
            <a:ext cx="7688700" cy="535200"/>
          </a:xfrm>
          <a:prstGeom prst="rect">
            <a:avLst/>
          </a:prstGeom>
        </p:spPr>
        <p:txBody>
          <a:bodyPr anchorCtr="0" anchor="t" bIns="91425" lIns="91425" spcFirstLastPara="1" rIns="91425" wrap="square" tIns="91425">
            <a:normAutofit fontScale="90000"/>
          </a:bodyPr>
          <a:lstStyle/>
          <a:p>
            <a:pPr indent="457200" lvl="0" marL="457200" rtl="0" algn="l">
              <a:spcBef>
                <a:spcPts val="0"/>
              </a:spcBef>
              <a:spcAft>
                <a:spcPts val="0"/>
              </a:spcAft>
              <a:buNone/>
            </a:pPr>
            <a:r>
              <a:rPr lang="en"/>
              <a:t>Q&amp;A</a:t>
            </a:r>
            <a:endParaRPr/>
          </a:p>
          <a:p>
            <a:pPr indent="457200" lvl="0" marL="457200" rtl="0" algn="l">
              <a:spcBef>
                <a:spcPts val="0"/>
              </a:spcBef>
              <a:spcAft>
                <a:spcPts val="0"/>
              </a:spcAft>
              <a:buNone/>
            </a:pPr>
            <a:r>
              <a:rPr lang="en"/>
              <a:t>			</a:t>
            </a:r>
            <a:endParaRPr/>
          </a:p>
        </p:txBody>
      </p:sp>
      <p:sp>
        <p:nvSpPr>
          <p:cNvPr id="397" name="Google Shape;397;p60"/>
          <p:cNvSpPr txBox="1"/>
          <p:nvPr>
            <p:ph idx="12" type="sldNum"/>
          </p:nvPr>
        </p:nvSpPr>
        <p:spPr>
          <a:xfrm>
            <a:off x="8267797" y="4663225"/>
            <a:ext cx="7533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1"/>
          <p:cNvSpPr txBox="1"/>
          <p:nvPr>
            <p:ph type="title"/>
          </p:nvPr>
        </p:nvSpPr>
        <p:spPr>
          <a:xfrm>
            <a:off x="645525" y="2458150"/>
            <a:ext cx="7688700" cy="535200"/>
          </a:xfrm>
          <a:prstGeom prst="rect">
            <a:avLst/>
          </a:prstGeom>
        </p:spPr>
        <p:txBody>
          <a:bodyPr anchorCtr="0" anchor="t" bIns="91425" lIns="91425" spcFirstLastPara="1" rIns="91425" wrap="square" tIns="91425">
            <a:normAutofit fontScale="90000"/>
          </a:bodyPr>
          <a:lstStyle/>
          <a:p>
            <a:pPr indent="457200" lvl="0" marL="457200" rtl="0" algn="l">
              <a:spcBef>
                <a:spcPts val="0"/>
              </a:spcBef>
              <a:spcAft>
                <a:spcPts val="0"/>
              </a:spcAft>
              <a:buNone/>
            </a:pPr>
            <a:r>
              <a:rPr lang="en"/>
              <a:t>Thank You!</a:t>
            </a:r>
            <a:endParaRPr/>
          </a:p>
          <a:p>
            <a:pPr indent="457200" lvl="0" marL="457200" rtl="0" algn="l">
              <a:spcBef>
                <a:spcPts val="0"/>
              </a:spcBef>
              <a:spcAft>
                <a:spcPts val="0"/>
              </a:spcAft>
              <a:buNone/>
            </a:pPr>
            <a:r>
              <a:rPr lang="en"/>
              <a:t>			</a:t>
            </a:r>
            <a:endParaRPr/>
          </a:p>
        </p:txBody>
      </p:sp>
      <p:sp>
        <p:nvSpPr>
          <p:cNvPr id="403" name="Google Shape;403;p61"/>
          <p:cNvSpPr txBox="1"/>
          <p:nvPr>
            <p:ph idx="12" type="sldNum"/>
          </p:nvPr>
        </p:nvSpPr>
        <p:spPr>
          <a:xfrm>
            <a:off x="8334223" y="4663225"/>
            <a:ext cx="687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439550" y="820150"/>
            <a:ext cx="8353200" cy="3622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018"/>
              <a:buNone/>
            </a:pPr>
            <a:r>
              <a:rPr lang="en">
                <a:solidFill>
                  <a:srgbClr val="0D0D0D"/>
                </a:solidFill>
                <a:highlight>
                  <a:srgbClr val="FFFFFF"/>
                </a:highlight>
                <a:latin typeface="Arial"/>
                <a:ea typeface="Arial"/>
                <a:cs typeface="Arial"/>
                <a:sym typeface="Arial"/>
              </a:rPr>
              <a:t>Changing requirements are a common </a:t>
            </a:r>
            <a:r>
              <a:rPr lang="en">
                <a:solidFill>
                  <a:srgbClr val="0D0D0D"/>
                </a:solidFill>
                <a:highlight>
                  <a:srgbClr val="FFFFFF"/>
                </a:highlight>
              </a:rPr>
              <a:t>case</a:t>
            </a:r>
            <a:r>
              <a:rPr lang="en">
                <a:solidFill>
                  <a:srgbClr val="0D0D0D"/>
                </a:solidFill>
                <a:highlight>
                  <a:srgbClr val="FFFFFF"/>
                </a:highlight>
                <a:latin typeface="Arial"/>
                <a:ea typeface="Arial"/>
                <a:cs typeface="Arial"/>
                <a:sym typeface="Arial"/>
              </a:rPr>
              <a:t> in the project lifecycle that can become a real </a:t>
            </a:r>
            <a:r>
              <a:rPr lang="en">
                <a:solidFill>
                  <a:srgbClr val="0D0D0D"/>
                </a:solidFill>
                <a:highlight>
                  <a:srgbClr val="FFFFFF"/>
                </a:highlight>
              </a:rPr>
              <a:t>problem </a:t>
            </a:r>
            <a:r>
              <a:rPr lang="en">
                <a:solidFill>
                  <a:srgbClr val="0D0D0D"/>
                </a:solidFill>
                <a:highlight>
                  <a:srgbClr val="FFFFFF"/>
                </a:highlight>
                <a:latin typeface="Arial"/>
                <a:ea typeface="Arial"/>
                <a:cs typeface="Arial"/>
                <a:sym typeface="Arial"/>
              </a:rPr>
              <a:t>to a project’s success. They mostly come from customers and stakeholders. </a:t>
            </a:r>
            <a:endParaRPr>
              <a:solidFill>
                <a:srgbClr val="0D0D0D"/>
              </a:solidFill>
              <a:highlight>
                <a:srgbClr val="FFFFFF"/>
              </a:highlight>
              <a:latin typeface="Arial"/>
              <a:ea typeface="Arial"/>
              <a:cs typeface="Arial"/>
              <a:sym typeface="Arial"/>
            </a:endParaRPr>
          </a:p>
          <a:p>
            <a:pPr indent="0" lvl="0" marL="0" rtl="0" algn="l">
              <a:lnSpc>
                <a:spcPct val="150000"/>
              </a:lnSpc>
              <a:spcBef>
                <a:spcPts val="0"/>
              </a:spcBef>
              <a:spcAft>
                <a:spcPts val="0"/>
              </a:spcAft>
              <a:buSzPts val="1018"/>
              <a:buNone/>
            </a:pPr>
            <a:r>
              <a:rPr lang="en">
                <a:solidFill>
                  <a:srgbClr val="0D0D0D"/>
                </a:solidFill>
                <a:highlight>
                  <a:srgbClr val="FFFFFF"/>
                </a:highlight>
                <a:latin typeface="Arial"/>
                <a:ea typeface="Arial"/>
                <a:cs typeface="Arial"/>
                <a:sym typeface="Arial"/>
              </a:rPr>
              <a:t>As for clients, they sometimes don’t know what exactly they want at the very beginning and may come up with better ideas afterwards. Also, they often don’t understand what consequences for the whole project their changes may have, and what it takes for the project team to implement them. The same can be said about stakeholders, as they sometimes don’t know what stands behind the project implementation. [Saleforce</a:t>
            </a:r>
            <a:r>
              <a:rPr lang="en">
                <a:solidFill>
                  <a:srgbClr val="0D0D0D"/>
                </a:solidFill>
                <a:highlight>
                  <a:srgbClr val="FFFFFF"/>
                </a:highlight>
              </a:rPr>
              <a:t>, </a:t>
            </a:r>
            <a:r>
              <a:rPr lang="en">
                <a:solidFill>
                  <a:srgbClr val="0D0D0D"/>
                </a:solidFill>
                <a:highlight>
                  <a:srgbClr val="FFFFFF"/>
                </a:highlight>
                <a:latin typeface="Arial"/>
                <a:ea typeface="Arial"/>
                <a:cs typeface="Arial"/>
                <a:sym typeface="Arial"/>
              </a:rPr>
              <a:t>202</a:t>
            </a:r>
            <a:r>
              <a:rPr lang="en">
                <a:solidFill>
                  <a:srgbClr val="0D0D0D"/>
                </a:solidFill>
                <a:highlight>
                  <a:srgbClr val="FFFFFF"/>
                </a:highlight>
              </a:rPr>
              <a:t>1</a:t>
            </a:r>
            <a:r>
              <a:rPr lang="en">
                <a:solidFill>
                  <a:srgbClr val="0D0D0D"/>
                </a:solidFill>
                <a:highlight>
                  <a:srgbClr val="FFFFFF"/>
                </a:highlight>
                <a:latin typeface="Arial"/>
                <a:ea typeface="Arial"/>
                <a:cs typeface="Arial"/>
                <a:sym typeface="Arial"/>
              </a:rPr>
              <a:t>]</a:t>
            </a:r>
            <a:endParaRPr>
              <a:solidFill>
                <a:srgbClr val="0D0D0D"/>
              </a:solidFill>
              <a:highlight>
                <a:srgbClr val="FFFFFF"/>
              </a:highlight>
              <a:latin typeface="Arial"/>
              <a:ea typeface="Arial"/>
              <a:cs typeface="Arial"/>
              <a:sym typeface="Arial"/>
            </a:endParaRPr>
          </a:p>
          <a:p>
            <a:pPr indent="0" lvl="0" marL="0" rtl="0" algn="l">
              <a:lnSpc>
                <a:spcPct val="150000"/>
              </a:lnSpc>
              <a:spcBef>
                <a:spcPts val="0"/>
              </a:spcBef>
              <a:spcAft>
                <a:spcPts val="0"/>
              </a:spcAft>
              <a:buSzPts val="1018"/>
              <a:buNone/>
            </a:pPr>
            <a:r>
              <a:rPr lang="en">
                <a:solidFill>
                  <a:srgbClr val="0D0D0D"/>
                </a:solidFill>
                <a:highlight>
                  <a:srgbClr val="FFFFFF"/>
                </a:highlight>
                <a:latin typeface="Arial"/>
                <a:ea typeface="Arial"/>
                <a:cs typeface="Arial"/>
                <a:sym typeface="Arial"/>
              </a:rPr>
              <a:t>     </a:t>
            </a:r>
            <a:endParaRPr>
              <a:solidFill>
                <a:srgbClr val="0D0D0D"/>
              </a:solidFill>
              <a:highlight>
                <a:srgbClr val="FFFFFF"/>
              </a:highlight>
              <a:latin typeface="Arial"/>
              <a:ea typeface="Arial"/>
              <a:cs typeface="Arial"/>
              <a:sym typeface="Arial"/>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85" name="Google Shape;85;p17"/>
          <p:cNvSpPr txBox="1"/>
          <p:nvPr>
            <p:ph type="title"/>
          </p:nvPr>
        </p:nvSpPr>
        <p:spPr>
          <a:xfrm>
            <a:off x="323025" y="195125"/>
            <a:ext cx="9003900" cy="87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Changing Requirements: Who? Why? What result?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439550" y="820150"/>
            <a:ext cx="8353200" cy="3622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018"/>
              <a:buNone/>
            </a:pPr>
            <a:r>
              <a:t/>
            </a:r>
            <a:endParaRPr>
              <a:solidFill>
                <a:srgbClr val="0D0D0D"/>
              </a:solidFill>
              <a:highlight>
                <a:srgbClr val="FFFFFF"/>
              </a:highlight>
              <a:latin typeface="Arial"/>
              <a:ea typeface="Arial"/>
              <a:cs typeface="Arial"/>
              <a:sym typeface="Arial"/>
            </a:endParaRPr>
          </a:p>
          <a:p>
            <a:pPr indent="0" lvl="0" marL="0" rtl="0" algn="l">
              <a:lnSpc>
                <a:spcPct val="150000"/>
              </a:lnSpc>
              <a:spcBef>
                <a:spcPts val="0"/>
              </a:spcBef>
              <a:spcAft>
                <a:spcPts val="0"/>
              </a:spcAft>
              <a:buSzPts val="1018"/>
              <a:buNone/>
            </a:pPr>
            <a:r>
              <a:rPr lang="en">
                <a:solidFill>
                  <a:srgbClr val="0D0D0D"/>
                </a:solidFill>
                <a:highlight>
                  <a:srgbClr val="FFFFFF"/>
                </a:highlight>
                <a:latin typeface="Arial"/>
                <a:ea typeface="Arial"/>
                <a:cs typeface="Arial"/>
                <a:sym typeface="Arial"/>
              </a:rPr>
              <a:t>Making some changes is inevitable as customer needs may change over time, and the delivered project is expected to meet their needs. So, project managers should be aware of what these changes lead to and be ready to manage them.      </a:t>
            </a:r>
            <a:endParaRPr>
              <a:solidFill>
                <a:srgbClr val="0D0D0D"/>
              </a:solidFill>
              <a:highlight>
                <a:srgbClr val="FFFFFF"/>
              </a:highlight>
              <a:latin typeface="Arial"/>
              <a:ea typeface="Arial"/>
              <a:cs typeface="Arial"/>
              <a:sym typeface="Arial"/>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92" name="Google Shape;92;p18"/>
          <p:cNvSpPr txBox="1"/>
          <p:nvPr>
            <p:ph type="title"/>
          </p:nvPr>
        </p:nvSpPr>
        <p:spPr>
          <a:xfrm>
            <a:off x="343000" y="185125"/>
            <a:ext cx="9003900" cy="87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Changing Requirements: Who? Why? What result?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38400" y="881150"/>
            <a:ext cx="8805600" cy="386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lang="en">
                <a:solidFill>
                  <a:schemeClr val="dk1"/>
                </a:solidFill>
                <a:highlight>
                  <a:srgbClr val="FFFFFF"/>
                </a:highlight>
                <a:latin typeface="Arial"/>
                <a:ea typeface="Arial"/>
                <a:cs typeface="Arial"/>
                <a:sym typeface="Arial"/>
              </a:rPr>
              <a:t>The bad thing about changing requirements is </a:t>
            </a:r>
            <a:r>
              <a:rPr lang="en">
                <a:solidFill>
                  <a:schemeClr val="dk1"/>
                </a:solidFill>
                <a:highlight>
                  <a:srgbClr val="FFFFFF"/>
                </a:highlight>
              </a:rPr>
              <a:t>real,</a:t>
            </a:r>
            <a:r>
              <a:rPr lang="en">
                <a:solidFill>
                  <a:schemeClr val="dk1"/>
                </a:solidFill>
                <a:highlight>
                  <a:srgbClr val="FFFFFF"/>
                </a:highlight>
                <a:latin typeface="Arial"/>
                <a:ea typeface="Arial"/>
                <a:cs typeface="Arial"/>
                <a:sym typeface="Arial"/>
              </a:rPr>
              <a:t> they can become uncontrolled and lead to project failure in the end. </a:t>
            </a:r>
            <a:endParaRPr>
              <a:solidFill>
                <a:schemeClr val="dk1"/>
              </a:solidFill>
              <a:highlight>
                <a:srgbClr val="FFFFFF"/>
              </a:highlight>
            </a:endParaRPr>
          </a:p>
          <a:p>
            <a:pPr indent="0" lvl="0" marL="0" rtl="0" algn="l">
              <a:lnSpc>
                <a:spcPct val="115000"/>
              </a:lnSpc>
              <a:spcBef>
                <a:spcPts val="0"/>
              </a:spcBef>
              <a:spcAft>
                <a:spcPts val="0"/>
              </a:spcAft>
              <a:buSzPts val="1018"/>
              <a:buNone/>
            </a:pPr>
            <a:r>
              <a:t/>
            </a:r>
            <a:endParaRPr sz="800">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If t</a:t>
            </a:r>
            <a:r>
              <a:rPr lang="en">
                <a:solidFill>
                  <a:schemeClr val="dk1"/>
                </a:solidFill>
                <a:highlight>
                  <a:srgbClr val="FFFFFF"/>
                </a:highlight>
                <a:latin typeface="Arial"/>
                <a:ea typeface="Arial"/>
                <a:cs typeface="Arial"/>
                <a:sym typeface="Arial"/>
              </a:rPr>
              <a:t>he project team is expected to deliver </a:t>
            </a:r>
            <a:r>
              <a:rPr lang="en">
                <a:solidFill>
                  <a:schemeClr val="dk1"/>
                </a:solidFill>
                <a:highlight>
                  <a:srgbClr val="FFFFFF"/>
                </a:highlight>
              </a:rPr>
              <a:t>more</a:t>
            </a:r>
            <a:r>
              <a:rPr lang="en">
                <a:solidFill>
                  <a:schemeClr val="dk1"/>
                </a:solidFill>
                <a:highlight>
                  <a:srgbClr val="FFFFFF"/>
                </a:highlight>
                <a:latin typeface="Arial"/>
                <a:ea typeface="Arial"/>
                <a:cs typeface="Arial"/>
                <a:sym typeface="Arial"/>
              </a:rPr>
              <a:t> tasks with the same resources and in the same time, the following consequences become possible: </a:t>
            </a:r>
            <a:endParaRPr>
              <a:solidFill>
                <a:schemeClr val="dk1"/>
              </a:solidFill>
              <a:highlight>
                <a:srgbClr val="FFFFFF"/>
              </a:highlight>
              <a:latin typeface="Arial"/>
              <a:ea typeface="Arial"/>
              <a:cs typeface="Arial"/>
              <a:sym typeface="Arial"/>
            </a:endParaRPr>
          </a:p>
          <a:p>
            <a:pPr indent="-342900" lvl="0" marL="457200" rtl="0" algn="l">
              <a:lnSpc>
                <a:spcPct val="144444"/>
              </a:lnSpc>
              <a:spcBef>
                <a:spcPts val="1500"/>
              </a:spcBef>
              <a:spcAft>
                <a:spcPts val="0"/>
              </a:spcAft>
              <a:buClr>
                <a:schemeClr val="dk1"/>
              </a:buClr>
              <a:buSzPts val="1800"/>
              <a:buFont typeface="Arial"/>
              <a:buChar char="●"/>
            </a:pPr>
            <a:r>
              <a:rPr lang="en">
                <a:solidFill>
                  <a:schemeClr val="dk1"/>
                </a:solidFill>
                <a:highlight>
                  <a:srgbClr val="FFFFFF"/>
                </a:highlight>
                <a:latin typeface="Arial"/>
                <a:ea typeface="Arial"/>
                <a:cs typeface="Arial"/>
                <a:sym typeface="Arial"/>
              </a:rPr>
              <a:t>delays and even failure to meet important deadlines;</a:t>
            </a:r>
            <a:endParaRPr>
              <a:solidFill>
                <a:schemeClr val="dk1"/>
              </a:solidFill>
              <a:highlight>
                <a:srgbClr val="FFFFFF"/>
              </a:highlight>
              <a:latin typeface="Arial"/>
              <a:ea typeface="Arial"/>
              <a:cs typeface="Arial"/>
              <a:sym typeface="Arial"/>
            </a:endParaRPr>
          </a:p>
          <a:p>
            <a:pPr indent="-342900" lvl="0" marL="457200" rtl="0" algn="l">
              <a:lnSpc>
                <a:spcPct val="144444"/>
              </a:lnSpc>
              <a:spcBef>
                <a:spcPts val="0"/>
              </a:spcBef>
              <a:spcAft>
                <a:spcPts val="0"/>
              </a:spcAft>
              <a:buClr>
                <a:schemeClr val="dk1"/>
              </a:buClr>
              <a:buSzPts val="1800"/>
              <a:buFont typeface="Arial"/>
              <a:buChar char="●"/>
            </a:pPr>
            <a:r>
              <a:rPr lang="en">
                <a:solidFill>
                  <a:schemeClr val="dk1"/>
                </a:solidFill>
                <a:highlight>
                  <a:srgbClr val="FFFFFF"/>
                </a:highlight>
                <a:latin typeface="Arial"/>
                <a:ea typeface="Arial"/>
                <a:cs typeface="Arial"/>
                <a:sym typeface="Arial"/>
              </a:rPr>
              <a:t>exceeding the budget;</a:t>
            </a:r>
            <a:endParaRPr>
              <a:solidFill>
                <a:schemeClr val="dk1"/>
              </a:solidFill>
              <a:highlight>
                <a:srgbClr val="FFFFFF"/>
              </a:highlight>
              <a:latin typeface="Arial"/>
              <a:ea typeface="Arial"/>
              <a:cs typeface="Arial"/>
              <a:sym typeface="Arial"/>
            </a:endParaRPr>
          </a:p>
          <a:p>
            <a:pPr indent="-342900" lvl="0" marL="457200" rtl="0" algn="l">
              <a:lnSpc>
                <a:spcPct val="144444"/>
              </a:lnSpc>
              <a:spcBef>
                <a:spcPts val="0"/>
              </a:spcBef>
              <a:spcAft>
                <a:spcPts val="0"/>
              </a:spcAft>
              <a:buClr>
                <a:schemeClr val="dk1"/>
              </a:buClr>
              <a:buSzPts val="1800"/>
              <a:buFont typeface="Arial"/>
              <a:buChar char="●"/>
            </a:pPr>
            <a:r>
              <a:rPr lang="en">
                <a:solidFill>
                  <a:schemeClr val="dk1"/>
                </a:solidFill>
                <a:highlight>
                  <a:srgbClr val="FFFFFF"/>
                </a:highlight>
                <a:latin typeface="Arial"/>
                <a:ea typeface="Arial"/>
                <a:cs typeface="Arial"/>
                <a:sym typeface="Arial"/>
              </a:rPr>
              <a:t>misunderstandings among the team members and with clients/stakeholders;</a:t>
            </a:r>
            <a:endParaRPr>
              <a:solidFill>
                <a:schemeClr val="dk1"/>
              </a:solidFill>
              <a:highlight>
                <a:srgbClr val="FFFFFF"/>
              </a:highlight>
              <a:latin typeface="Arial"/>
              <a:ea typeface="Arial"/>
              <a:cs typeface="Arial"/>
              <a:sym typeface="Arial"/>
            </a:endParaRPr>
          </a:p>
          <a:p>
            <a:pPr indent="-342900" lvl="0" marL="457200" rtl="0" algn="l">
              <a:lnSpc>
                <a:spcPct val="144444"/>
              </a:lnSpc>
              <a:spcBef>
                <a:spcPts val="0"/>
              </a:spcBef>
              <a:spcAft>
                <a:spcPts val="0"/>
              </a:spcAft>
              <a:buClr>
                <a:schemeClr val="dk1"/>
              </a:buClr>
              <a:buSzPts val="1800"/>
              <a:buFont typeface="Arial"/>
              <a:buChar char="●"/>
            </a:pPr>
            <a:r>
              <a:rPr lang="en">
                <a:solidFill>
                  <a:schemeClr val="dk1"/>
                </a:solidFill>
                <a:highlight>
                  <a:srgbClr val="FFFFFF"/>
                </a:highlight>
                <a:latin typeface="Arial"/>
                <a:ea typeface="Arial"/>
                <a:cs typeface="Arial"/>
                <a:sym typeface="Arial"/>
              </a:rPr>
              <a:t>lack of control over the project;</a:t>
            </a:r>
            <a:endParaRPr>
              <a:solidFill>
                <a:schemeClr val="dk1"/>
              </a:solidFill>
              <a:highlight>
                <a:srgbClr val="FFFFFF"/>
              </a:highlight>
              <a:latin typeface="Arial"/>
              <a:ea typeface="Arial"/>
              <a:cs typeface="Arial"/>
              <a:sym typeface="Arial"/>
            </a:endParaRPr>
          </a:p>
          <a:p>
            <a:pPr indent="-342900" lvl="0" marL="457200" rtl="0" algn="l">
              <a:lnSpc>
                <a:spcPct val="144444"/>
              </a:lnSpc>
              <a:spcBef>
                <a:spcPts val="0"/>
              </a:spcBef>
              <a:spcAft>
                <a:spcPts val="0"/>
              </a:spcAft>
              <a:buClr>
                <a:schemeClr val="dk1"/>
              </a:buClr>
              <a:buSzPts val="1800"/>
              <a:buFont typeface="Arial"/>
              <a:buChar char="●"/>
            </a:pPr>
            <a:r>
              <a:rPr lang="en">
                <a:solidFill>
                  <a:schemeClr val="dk1"/>
                </a:solidFill>
                <a:highlight>
                  <a:srgbClr val="FFFFFF"/>
                </a:highlight>
                <a:latin typeface="Arial"/>
                <a:ea typeface="Arial"/>
                <a:cs typeface="Arial"/>
                <a:sym typeface="Arial"/>
              </a:rPr>
              <a:t>decreased quality of the final outcome;</a:t>
            </a:r>
            <a:endParaRPr>
              <a:solidFill>
                <a:schemeClr val="dk1"/>
              </a:solidFill>
              <a:highlight>
                <a:srgbClr val="FFFFFF"/>
              </a:highlight>
              <a:latin typeface="Arial"/>
              <a:ea typeface="Arial"/>
              <a:cs typeface="Arial"/>
              <a:sym typeface="Arial"/>
            </a:endParaRPr>
          </a:p>
          <a:p>
            <a:pPr indent="-342900" lvl="0" marL="457200" rtl="0" algn="l">
              <a:lnSpc>
                <a:spcPct val="144444"/>
              </a:lnSpc>
              <a:spcBef>
                <a:spcPts val="0"/>
              </a:spcBef>
              <a:spcAft>
                <a:spcPts val="0"/>
              </a:spcAft>
              <a:buClr>
                <a:schemeClr val="dk1"/>
              </a:buClr>
              <a:buSzPts val="1800"/>
              <a:buFont typeface="Arial"/>
              <a:buChar char="●"/>
            </a:pPr>
            <a:r>
              <a:rPr lang="en">
                <a:solidFill>
                  <a:schemeClr val="dk1"/>
                </a:solidFill>
                <a:highlight>
                  <a:srgbClr val="FFFFFF"/>
                </a:highlight>
                <a:latin typeface="Arial"/>
                <a:ea typeface="Arial"/>
                <a:cs typeface="Arial"/>
                <a:sym typeface="Arial"/>
              </a:rPr>
              <a:t>disappointed customers. [</a:t>
            </a:r>
            <a:r>
              <a:rPr lang="en">
                <a:solidFill>
                  <a:schemeClr val="dk1"/>
                </a:solidFill>
                <a:highlight>
                  <a:srgbClr val="FFFFFF"/>
                </a:highlight>
              </a:rPr>
              <a:t>Epicflow, </a:t>
            </a:r>
            <a:r>
              <a:rPr lang="en">
                <a:solidFill>
                  <a:schemeClr val="dk1"/>
                </a:solidFill>
                <a:highlight>
                  <a:srgbClr val="FFFFFF"/>
                </a:highlight>
                <a:latin typeface="Arial"/>
                <a:ea typeface="Arial"/>
                <a:cs typeface="Arial"/>
                <a:sym typeface="Arial"/>
              </a:rPr>
              <a:t>Vi</a:t>
            </a:r>
            <a:r>
              <a:rPr lang="en">
                <a:solidFill>
                  <a:schemeClr val="dk1"/>
                </a:solidFill>
                <a:highlight>
                  <a:srgbClr val="FFFFFF"/>
                </a:highlight>
              </a:rPr>
              <a:t>ctoria Sokolova, 2022</a:t>
            </a:r>
            <a:r>
              <a:rPr lang="en">
                <a:solidFill>
                  <a:schemeClr val="dk1"/>
                </a:solidFill>
                <a:highlight>
                  <a:srgbClr val="FFFFFF"/>
                </a:highlight>
                <a:latin typeface="Arial"/>
                <a:ea typeface="Arial"/>
                <a:cs typeface="Arial"/>
                <a:sym typeface="Arial"/>
              </a:rPr>
              <a:t>]</a:t>
            </a:r>
            <a:endParaRPr>
              <a:solidFill>
                <a:schemeClr val="dk1"/>
              </a:solidFill>
              <a:highlight>
                <a:srgbClr val="FFFFFF"/>
              </a:highlight>
              <a:latin typeface="Arial"/>
              <a:ea typeface="Arial"/>
              <a:cs typeface="Arial"/>
              <a:sym typeface="Arial"/>
            </a:endParaRPr>
          </a:p>
          <a:p>
            <a:pPr indent="0" lvl="0" marL="0" rtl="0" algn="l">
              <a:lnSpc>
                <a:spcPct val="95000"/>
              </a:lnSpc>
              <a:spcBef>
                <a:spcPts val="0"/>
              </a:spcBef>
              <a:spcAft>
                <a:spcPts val="0"/>
              </a:spcAft>
              <a:buSzPts val="1018"/>
              <a:buNone/>
            </a:pPr>
            <a:r>
              <a:rPr lang="en">
                <a:solidFill>
                  <a:schemeClr val="dk1"/>
                </a:solidFill>
                <a:highlight>
                  <a:srgbClr val="FFFFFF"/>
                </a:highlight>
                <a:latin typeface="Arial"/>
                <a:ea typeface="Arial"/>
                <a:cs typeface="Arial"/>
                <a:sym typeface="Arial"/>
              </a:rPr>
              <a:t>     </a:t>
            </a:r>
            <a:endParaRPr>
              <a:solidFill>
                <a:schemeClr val="dk1"/>
              </a:solidFill>
              <a:highlight>
                <a:srgbClr val="FFFFFF"/>
              </a:highlight>
              <a:latin typeface="Arial"/>
              <a:ea typeface="Arial"/>
              <a:cs typeface="Arial"/>
              <a:sym typeface="Arial"/>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99" name="Google Shape;99;p19"/>
          <p:cNvSpPr txBox="1"/>
          <p:nvPr>
            <p:ph type="title"/>
          </p:nvPr>
        </p:nvSpPr>
        <p:spPr>
          <a:xfrm>
            <a:off x="314400" y="278675"/>
            <a:ext cx="8515200" cy="43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Changing Requirements: Who? Why? What result?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434475" y="1221675"/>
            <a:ext cx="7688700" cy="3622200"/>
          </a:xfrm>
          <a:prstGeom prst="rect">
            <a:avLst/>
          </a:prstGeom>
        </p:spPr>
        <p:txBody>
          <a:bodyPr anchorCtr="0" anchor="t" bIns="91425" lIns="91425" spcFirstLastPara="1" rIns="91425" wrap="square" tIns="91425">
            <a:noAutofit/>
          </a:bodyPr>
          <a:lstStyle/>
          <a:p>
            <a:pPr indent="-314325" lvl="0" marL="457200" rtl="0" algn="l">
              <a:lnSpc>
                <a:spcPct val="130769"/>
              </a:lnSpc>
              <a:spcBef>
                <a:spcPts val="0"/>
              </a:spcBef>
              <a:spcAft>
                <a:spcPts val="0"/>
              </a:spcAft>
              <a:buClr>
                <a:srgbClr val="0D0D0D"/>
              </a:buClr>
              <a:buSzPts val="1350"/>
              <a:buFont typeface="Arial"/>
              <a:buChar char="●"/>
            </a:pPr>
            <a:r>
              <a:rPr lang="en" sz="1950">
                <a:solidFill>
                  <a:srgbClr val="0D0D0D"/>
                </a:solidFill>
                <a:highlight>
                  <a:srgbClr val="FFFFFF"/>
                </a:highlight>
                <a:latin typeface="Arial"/>
                <a:ea typeface="Arial"/>
                <a:cs typeface="Arial"/>
                <a:sym typeface="Arial"/>
              </a:rPr>
              <a:t>Setting and documenting current requirements</a:t>
            </a:r>
            <a:endParaRPr sz="1950">
              <a:solidFill>
                <a:srgbClr val="0D0D0D"/>
              </a:solidFill>
              <a:highlight>
                <a:srgbClr val="FFFFFF"/>
              </a:highlight>
              <a:latin typeface="Arial"/>
              <a:ea typeface="Arial"/>
              <a:cs typeface="Arial"/>
              <a:sym typeface="Arial"/>
            </a:endParaRPr>
          </a:p>
          <a:p>
            <a:pPr indent="-314325" lvl="0" marL="457200" rtl="0" algn="l">
              <a:lnSpc>
                <a:spcPct val="130769"/>
              </a:lnSpc>
              <a:spcBef>
                <a:spcPts val="0"/>
              </a:spcBef>
              <a:spcAft>
                <a:spcPts val="0"/>
              </a:spcAft>
              <a:buClr>
                <a:srgbClr val="0D0D0D"/>
              </a:buClr>
              <a:buSzPts val="1350"/>
              <a:buFont typeface="Arial"/>
              <a:buChar char="●"/>
            </a:pPr>
            <a:r>
              <a:rPr lang="en" sz="1950">
                <a:solidFill>
                  <a:srgbClr val="0D0D0D"/>
                </a:solidFill>
                <a:highlight>
                  <a:srgbClr val="FFFFFF"/>
                </a:highlight>
                <a:latin typeface="Arial"/>
                <a:ea typeface="Arial"/>
                <a:cs typeface="Arial"/>
                <a:sym typeface="Arial"/>
              </a:rPr>
              <a:t>Clarifying the consequences of the changes</a:t>
            </a:r>
            <a:endParaRPr sz="1950">
              <a:solidFill>
                <a:srgbClr val="0D0D0D"/>
              </a:solidFill>
              <a:highlight>
                <a:srgbClr val="FFFFFF"/>
              </a:highlight>
              <a:latin typeface="Arial"/>
              <a:ea typeface="Arial"/>
              <a:cs typeface="Arial"/>
              <a:sym typeface="Arial"/>
            </a:endParaRPr>
          </a:p>
          <a:p>
            <a:pPr indent="-314325" lvl="0" marL="457200" rtl="0" algn="l">
              <a:lnSpc>
                <a:spcPct val="130769"/>
              </a:lnSpc>
              <a:spcBef>
                <a:spcPts val="0"/>
              </a:spcBef>
              <a:spcAft>
                <a:spcPts val="0"/>
              </a:spcAft>
              <a:buClr>
                <a:srgbClr val="0D0D0D"/>
              </a:buClr>
              <a:buSzPts val="1350"/>
              <a:buFont typeface="Arial"/>
              <a:buChar char="●"/>
            </a:pPr>
            <a:r>
              <a:rPr lang="en" sz="1950">
                <a:solidFill>
                  <a:srgbClr val="0D0D0D"/>
                </a:solidFill>
                <a:highlight>
                  <a:srgbClr val="FFFFFF"/>
                </a:highlight>
                <a:latin typeface="Arial"/>
                <a:ea typeface="Arial"/>
                <a:cs typeface="Arial"/>
                <a:sym typeface="Arial"/>
              </a:rPr>
              <a:t>Specifying change control procedure</a:t>
            </a:r>
            <a:endParaRPr sz="1950">
              <a:solidFill>
                <a:srgbClr val="0D0D0D"/>
              </a:solidFill>
              <a:highlight>
                <a:srgbClr val="FFFFFF"/>
              </a:highlight>
              <a:latin typeface="Arial"/>
              <a:ea typeface="Arial"/>
              <a:cs typeface="Arial"/>
              <a:sym typeface="Arial"/>
            </a:endParaRPr>
          </a:p>
          <a:p>
            <a:pPr indent="-314325" lvl="0" marL="457200" rtl="0" algn="l">
              <a:lnSpc>
                <a:spcPct val="130769"/>
              </a:lnSpc>
              <a:spcBef>
                <a:spcPts val="0"/>
              </a:spcBef>
              <a:spcAft>
                <a:spcPts val="0"/>
              </a:spcAft>
              <a:buClr>
                <a:srgbClr val="0D0D0D"/>
              </a:buClr>
              <a:buSzPts val="1350"/>
              <a:buFont typeface="Arial"/>
              <a:buChar char="●"/>
            </a:pPr>
            <a:r>
              <a:rPr lang="en" sz="1950">
                <a:solidFill>
                  <a:srgbClr val="0D0D0D"/>
                </a:solidFill>
                <a:highlight>
                  <a:srgbClr val="FFFFFF"/>
                </a:highlight>
                <a:latin typeface="Arial"/>
                <a:ea typeface="Arial"/>
                <a:cs typeface="Arial"/>
                <a:sym typeface="Arial"/>
              </a:rPr>
              <a:t>Creating a project schedule</a:t>
            </a:r>
            <a:endParaRPr sz="1950">
              <a:solidFill>
                <a:srgbClr val="0D0D0D"/>
              </a:solidFill>
              <a:highlight>
                <a:srgbClr val="FFFFFF"/>
              </a:highlight>
              <a:latin typeface="Arial"/>
              <a:ea typeface="Arial"/>
              <a:cs typeface="Arial"/>
              <a:sym typeface="Arial"/>
            </a:endParaRPr>
          </a:p>
          <a:p>
            <a:pPr indent="-314325" lvl="0" marL="457200" rtl="0" algn="l">
              <a:lnSpc>
                <a:spcPct val="130769"/>
              </a:lnSpc>
              <a:spcBef>
                <a:spcPts val="0"/>
              </a:spcBef>
              <a:spcAft>
                <a:spcPts val="0"/>
              </a:spcAft>
              <a:buClr>
                <a:srgbClr val="0D0D0D"/>
              </a:buClr>
              <a:buSzPts val="1350"/>
              <a:buFont typeface="Arial"/>
              <a:buChar char="●"/>
            </a:pPr>
            <a:r>
              <a:rPr lang="en" sz="1950">
                <a:solidFill>
                  <a:srgbClr val="0D0D0D"/>
                </a:solidFill>
                <a:highlight>
                  <a:srgbClr val="FFFFFF"/>
                </a:highlight>
                <a:latin typeface="Arial"/>
                <a:ea typeface="Arial"/>
                <a:cs typeface="Arial"/>
                <a:sym typeface="Arial"/>
              </a:rPr>
              <a:t>Communicating with the team</a:t>
            </a:r>
            <a:endParaRPr sz="1350">
              <a:solidFill>
                <a:srgbClr val="0D0D0D"/>
              </a:solidFill>
              <a:highlight>
                <a:srgbClr val="FFFFFF"/>
              </a:highlight>
              <a:latin typeface="Arial"/>
              <a:ea typeface="Arial"/>
              <a:cs typeface="Arial"/>
              <a:sym typeface="Arial"/>
            </a:endParaRPr>
          </a:p>
          <a:p>
            <a:pPr indent="0" lvl="0" marL="0" rtl="0" algn="l">
              <a:lnSpc>
                <a:spcPct val="95000"/>
              </a:lnSpc>
              <a:spcBef>
                <a:spcPts val="0"/>
              </a:spcBef>
              <a:spcAft>
                <a:spcPts val="0"/>
              </a:spcAft>
              <a:buSzPts val="1018"/>
              <a:buNone/>
            </a:pPr>
            <a:r>
              <a:rPr lang="en" sz="1350">
                <a:solidFill>
                  <a:srgbClr val="0D0D0D"/>
                </a:solidFill>
                <a:highlight>
                  <a:srgbClr val="FFFFFF"/>
                </a:highlight>
                <a:latin typeface="Arial"/>
                <a:ea typeface="Arial"/>
                <a:cs typeface="Arial"/>
                <a:sym typeface="Arial"/>
              </a:rPr>
              <a:t>     </a:t>
            </a:r>
            <a:endParaRPr sz="1350">
              <a:solidFill>
                <a:srgbClr val="0D0D0D"/>
              </a:solidFill>
              <a:highlight>
                <a:srgbClr val="FFFFFF"/>
              </a:highlight>
              <a:latin typeface="Arial"/>
              <a:ea typeface="Arial"/>
              <a:cs typeface="Arial"/>
              <a:sym typeface="Arial"/>
            </a:endParaRPr>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sp>
        <p:nvSpPr>
          <p:cNvPr id="106" name="Google Shape;106;p20"/>
          <p:cNvSpPr txBox="1"/>
          <p:nvPr>
            <p:ph type="title"/>
          </p:nvPr>
        </p:nvSpPr>
        <p:spPr>
          <a:xfrm>
            <a:off x="434475" y="6864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What to do when submitting?</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551550" y="1110250"/>
            <a:ext cx="4485300" cy="321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Stages for changing requirements</a:t>
            </a:r>
            <a:endParaRPr/>
          </a:p>
          <a:p>
            <a:pPr indent="0" lvl="0" marL="0" rtl="0" algn="l">
              <a:spcBef>
                <a:spcPts val="0"/>
              </a:spcBef>
              <a:spcAft>
                <a:spcPts val="0"/>
              </a:spcAft>
              <a:buNone/>
            </a:pPr>
            <a:r>
              <a:rPr lang="en" sz="1200"/>
              <a:t>           </a:t>
            </a:r>
            <a:r>
              <a:rPr lang="en" sz="1800"/>
              <a:t>      </a:t>
            </a:r>
            <a:r>
              <a:rPr b="0" i="1" lang="en" sz="1800">
                <a:solidFill>
                  <a:srgbClr val="0D0D0D"/>
                </a:solidFill>
                <a:highlight>
                  <a:srgbClr val="FFFFFF"/>
                </a:highlight>
                <a:latin typeface="Roboto"/>
                <a:ea typeface="Roboto"/>
                <a:cs typeface="Roboto"/>
                <a:sym typeface="Roboto"/>
              </a:rPr>
              <a:t>A meticulously crafted procedure</a:t>
            </a:r>
            <a:endParaRPr i="1" sz="1800"/>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fld id="{00000000-1234-1234-1234-123412341234}" type="slidenum">
              <a:rPr lang="en">
                <a:solidFill>
                  <a:schemeClr val="dk2"/>
                </a:solidFill>
              </a:rPr>
              <a:t>‹#›</a:t>
            </a:fld>
            <a:r>
              <a:rPr lang="en"/>
              <a:t> of 49</a:t>
            </a:r>
            <a:endParaRPr>
              <a:solidFill>
                <a:schemeClr val="dk2"/>
              </a:solidFill>
            </a:endParaRPr>
          </a:p>
        </p:txBody>
      </p:sp>
      <p:pic>
        <p:nvPicPr>
          <p:cNvPr id="113" name="Google Shape;113;p21"/>
          <p:cNvPicPr preferRelativeResize="0"/>
          <p:nvPr/>
        </p:nvPicPr>
        <p:blipFill>
          <a:blip r:embed="rId3">
            <a:alphaModFix/>
          </a:blip>
          <a:stretch>
            <a:fillRect/>
          </a:stretch>
        </p:blipFill>
        <p:spPr>
          <a:xfrm>
            <a:off x="4948425" y="493650"/>
            <a:ext cx="3318475" cy="44094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