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Lst>
  <p:sldSz cy="5143500" cx="9144000"/>
  <p:notesSz cx="6858000" cy="9144000"/>
  <p:embeddedFontLst>
    <p:embeddedFont>
      <p:font typeface="Raleway"/>
      <p:regular r:id="rId51"/>
      <p:bold r:id="rId52"/>
      <p:italic r:id="rId53"/>
      <p:boldItalic r:id="rId54"/>
    </p:embeddedFont>
    <p:embeddedFont>
      <p:font typeface="Roboto"/>
      <p:regular r:id="rId55"/>
      <p:bold r:id="rId56"/>
      <p:italic r:id="rId57"/>
      <p:boldItalic r:id="rId58"/>
    </p:embeddedFont>
    <p:embeddedFont>
      <p:font typeface="Lato"/>
      <p:regular r:id="rId59"/>
      <p:bold r:id="rId60"/>
      <p:italic r:id="rId61"/>
      <p:boldItalic r:id="rId6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640C14A-3D2F-46B9-BFC0-27C07D4DEAF2}">
  <a:tblStyle styleId="{B640C14A-3D2F-46B9-BFC0-27C07D4DEAF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font" Target="fonts/Lato-boldItalic.fntdata"/><Relationship Id="rId61" Type="http://schemas.openxmlformats.org/officeDocument/2006/relationships/font" Target="fonts/Lato-italic.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60" Type="http://schemas.openxmlformats.org/officeDocument/2006/relationships/font" Target="fonts/Lato-bold.fntdata"/><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Raleway-regular.fntdata"/><Relationship Id="rId50" Type="http://schemas.openxmlformats.org/officeDocument/2006/relationships/slide" Target="slides/slide44.xml"/><Relationship Id="rId53" Type="http://schemas.openxmlformats.org/officeDocument/2006/relationships/font" Target="fonts/Raleway-italic.fntdata"/><Relationship Id="rId52" Type="http://schemas.openxmlformats.org/officeDocument/2006/relationships/font" Target="fonts/Raleway-bold.fntdata"/><Relationship Id="rId11" Type="http://schemas.openxmlformats.org/officeDocument/2006/relationships/slide" Target="slides/slide5.xml"/><Relationship Id="rId55" Type="http://schemas.openxmlformats.org/officeDocument/2006/relationships/font" Target="fonts/Roboto-regular.fntdata"/><Relationship Id="rId10" Type="http://schemas.openxmlformats.org/officeDocument/2006/relationships/slide" Target="slides/slide4.xml"/><Relationship Id="rId54" Type="http://schemas.openxmlformats.org/officeDocument/2006/relationships/font" Target="fonts/Raleway-boldItalic.fntdata"/><Relationship Id="rId13" Type="http://schemas.openxmlformats.org/officeDocument/2006/relationships/slide" Target="slides/slide7.xml"/><Relationship Id="rId57" Type="http://schemas.openxmlformats.org/officeDocument/2006/relationships/font" Target="fonts/Roboto-italic.fntdata"/><Relationship Id="rId12" Type="http://schemas.openxmlformats.org/officeDocument/2006/relationships/slide" Target="slides/slide6.xml"/><Relationship Id="rId56" Type="http://schemas.openxmlformats.org/officeDocument/2006/relationships/font" Target="fonts/Roboto-bold.fntdata"/><Relationship Id="rId15" Type="http://schemas.openxmlformats.org/officeDocument/2006/relationships/slide" Target="slides/slide9.xml"/><Relationship Id="rId59" Type="http://schemas.openxmlformats.org/officeDocument/2006/relationships/font" Target="fonts/Lato-regular.fntdata"/><Relationship Id="rId14" Type="http://schemas.openxmlformats.org/officeDocument/2006/relationships/slide" Target="slides/slide8.xml"/><Relationship Id="rId58" Type="http://schemas.openxmlformats.org/officeDocument/2006/relationships/font" Target="fonts/Roboto-bold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c8ecc072d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c8ecc072d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c8a071f93b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c8a071f93b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c8f546598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c8f546598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c8ecc072d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c8ecc072d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c8f5465982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c8f546598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c8f5465982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c8f5465982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c8f5465982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c8f5465982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c8f5465982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c8f5465982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c8f5465982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2c8f5465982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c8f5465982_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2c8f5465982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c8a071f93b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c8a071f93b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1-2 Conor 3-4 Sihui 5,7 Allen 6,10 Chun Yang 8-9 Automata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c923b2f425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2c923b2f425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c923b2f425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2c923b2f425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c8f5465982_5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2c8f5465982_5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c8f5465982_5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2c8f5465982_5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26d4324c3b8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26d4324c3b8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2c8f5465982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2c8f5465982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2c8f5465982_6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2c8f5465982_6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2c8ecc072de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2c8ecc072de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2c8f5465982_6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2c8f5465982_6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2c8f5465982_6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2c8f5465982_6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c8a071f93b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c8a071f93b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2c8f5465982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2c8f5465982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Automata</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2c8f5465982_9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2c8f5465982_9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Automata</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2c8f5465982_2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2c8f5465982_2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Automata</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2c8f5465982_9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2c8f5465982_9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Automata</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2c8f5465982_2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2c8f5465982_2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Automata</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2c8f5465982_9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2c8f5465982_9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Automata</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2c8f5465982_2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2c8f5465982_2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Automata</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2c8f5465982_9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2c8f5465982_9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Automata</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2c8f5465982_2_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8" name="Google Shape;418;g2c8f5465982_2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Automata</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g2c8f5465982_2_14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25" name="Google Shape;425;g2c8f5465982_2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Automata</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c8a071f93b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c8a071f93b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g2c8f5465982_9_9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39" name="Google Shape;439;g2c8f5465982_9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Automata</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g2c8f5465982_9_1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55" name="Google Shape;455;g2c8f5465982_9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Automata</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g2c8f5465982_9_12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71" name="Google Shape;471;g2c8f5465982_9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Automata</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g26d4324c3b8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8" name="Google Shape;488;g26d4324c3b8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g26d4324c3b8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5" name="Google Shape;515;g26d4324c3b8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c9457bc799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c9457bc799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c9457bc799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c9457bc799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c9457bc799_4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c9457bc799_4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c9457bc799_4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c9457bc799_4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c8f546598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c8f546598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3.png"/><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Check Inn Hotel Management System </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Group 2: Sihui He, Chun Yang, Yuhan Zhang, Y</a:t>
            </a:r>
            <a:r>
              <a:rPr lang="en"/>
              <a:t>ulun Feng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2"/>
          <p:cNvSpPr txBox="1"/>
          <p:nvPr>
            <p:ph type="title"/>
          </p:nvPr>
        </p:nvSpPr>
        <p:spPr>
          <a:xfrm>
            <a:off x="729450" y="1166250"/>
            <a:ext cx="7688700" cy="702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rgbClr val="000000"/>
              </a:buClr>
              <a:buSzPct val="48529"/>
              <a:buFont typeface="Arial"/>
              <a:buNone/>
            </a:pPr>
            <a:r>
              <a:rPr lang="en" sz="2040"/>
              <a:t>Analysis Notes From Elicitations - Stakeholders Profiles and Elicitation Methods  </a:t>
            </a:r>
            <a:endParaRPr/>
          </a:p>
        </p:txBody>
      </p:sp>
      <p:sp>
        <p:nvSpPr>
          <p:cNvPr id="143" name="Google Shape;143;p22"/>
          <p:cNvSpPr txBox="1"/>
          <p:nvPr>
            <p:ph idx="1" type="body"/>
          </p:nvPr>
        </p:nvSpPr>
        <p:spPr>
          <a:xfrm>
            <a:off x="729450" y="19264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434343"/>
                </a:solidFill>
                <a:latin typeface="Arial"/>
                <a:ea typeface="Arial"/>
                <a:cs typeface="Arial"/>
                <a:sym typeface="Arial"/>
              </a:rPr>
              <a:t>Stakeholder Profiles:</a:t>
            </a:r>
            <a:endParaRPr sz="1800">
              <a:solidFill>
                <a:srgbClr val="434343"/>
              </a:solidFill>
              <a:latin typeface="Arial"/>
              <a:ea typeface="Arial"/>
              <a:cs typeface="Arial"/>
              <a:sym typeface="Arial"/>
            </a:endParaRPr>
          </a:p>
          <a:p>
            <a:pPr indent="0" lvl="0" marL="0" rtl="0" algn="l">
              <a:lnSpc>
                <a:spcPct val="100000"/>
              </a:lnSpc>
              <a:spcBef>
                <a:spcPts val="1200"/>
              </a:spcBef>
              <a:spcAft>
                <a:spcPts val="0"/>
              </a:spcAft>
              <a:buNone/>
            </a:pPr>
            <a:r>
              <a:rPr lang="en" sz="1800">
                <a:solidFill>
                  <a:srgbClr val="434343"/>
                </a:solidFill>
                <a:latin typeface="Arial"/>
                <a:ea typeface="Arial"/>
                <a:cs typeface="Arial"/>
                <a:sym typeface="Arial"/>
              </a:rPr>
              <a:t>3. </a:t>
            </a:r>
            <a:r>
              <a:rPr b="1" lang="en" sz="1800">
                <a:solidFill>
                  <a:srgbClr val="434343"/>
                </a:solidFill>
                <a:latin typeface="Arial"/>
                <a:ea typeface="Arial"/>
                <a:cs typeface="Arial"/>
                <a:sym typeface="Arial"/>
              </a:rPr>
              <a:t>IT Department/Technical Team: Ensure system stability and reliability.</a:t>
            </a:r>
            <a:endParaRPr b="1" sz="1800">
              <a:solidFill>
                <a:srgbClr val="434343"/>
              </a:solidFill>
              <a:latin typeface="Arial"/>
              <a:ea typeface="Arial"/>
              <a:cs typeface="Arial"/>
              <a:sym typeface="Arial"/>
            </a:endParaRPr>
          </a:p>
          <a:p>
            <a:pPr indent="0" lvl="0" marL="0" rtl="0" algn="l">
              <a:lnSpc>
                <a:spcPct val="100000"/>
              </a:lnSpc>
              <a:spcBef>
                <a:spcPts val="0"/>
              </a:spcBef>
              <a:spcAft>
                <a:spcPts val="0"/>
              </a:spcAft>
              <a:buNone/>
            </a:pPr>
            <a:r>
              <a:t/>
            </a:r>
            <a:endParaRPr b="1" sz="1800">
              <a:solidFill>
                <a:srgbClr val="434343"/>
              </a:solidFill>
              <a:latin typeface="Arial"/>
              <a:ea typeface="Arial"/>
              <a:cs typeface="Arial"/>
              <a:sym typeface="Arial"/>
            </a:endParaRPr>
          </a:p>
          <a:p>
            <a:pPr indent="0" lvl="0" marL="0" rtl="0" algn="l">
              <a:lnSpc>
                <a:spcPct val="100000"/>
              </a:lnSpc>
              <a:spcBef>
                <a:spcPts val="0"/>
              </a:spcBef>
              <a:spcAft>
                <a:spcPts val="0"/>
              </a:spcAft>
              <a:buNone/>
            </a:pPr>
            <a:r>
              <a:rPr b="1" lang="en" sz="1800">
                <a:solidFill>
                  <a:srgbClr val="434343"/>
                </a:solidFill>
                <a:latin typeface="Arial"/>
                <a:ea typeface="Arial"/>
                <a:cs typeface="Arial"/>
                <a:sym typeface="Arial"/>
              </a:rPr>
              <a:t>4. Legal and Compliance Officers: </a:t>
            </a:r>
            <a:r>
              <a:rPr lang="en" sz="1800">
                <a:solidFill>
                  <a:srgbClr val="434343"/>
                </a:solidFill>
                <a:latin typeface="Arial"/>
                <a:ea typeface="Arial"/>
                <a:cs typeface="Arial"/>
                <a:sym typeface="Arial"/>
              </a:rPr>
              <a:t> Ensuring the system complies with relevant regulations</a:t>
            </a:r>
            <a:endParaRPr b="1" sz="1800">
              <a:solidFill>
                <a:srgbClr val="434343"/>
              </a:solidFill>
              <a:latin typeface="Arial"/>
              <a:ea typeface="Arial"/>
              <a:cs typeface="Arial"/>
              <a:sym typeface="Arial"/>
            </a:endParaRPr>
          </a:p>
          <a:p>
            <a:pPr indent="0" lvl="0" marL="0" rtl="0" algn="l">
              <a:spcBef>
                <a:spcPts val="0"/>
              </a:spcBef>
              <a:spcAft>
                <a:spcPts val="1200"/>
              </a:spcAft>
              <a:buNone/>
            </a:pPr>
            <a:r>
              <a:t/>
            </a:r>
            <a:endParaRPr sz="18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3"/>
          <p:cNvSpPr txBox="1"/>
          <p:nvPr>
            <p:ph type="title"/>
          </p:nvPr>
        </p:nvSpPr>
        <p:spPr>
          <a:xfrm>
            <a:off x="729450" y="11662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040"/>
              <a:t>Analysis Notes From </a:t>
            </a:r>
            <a:r>
              <a:rPr lang="en" sz="2040"/>
              <a:t>Elicitations</a:t>
            </a:r>
            <a:r>
              <a:rPr lang="en" sz="2040"/>
              <a:t> - Functional Requirements  </a:t>
            </a:r>
            <a:endParaRPr sz="2040"/>
          </a:p>
        </p:txBody>
      </p:sp>
      <p:sp>
        <p:nvSpPr>
          <p:cNvPr id="149" name="Google Shape;149;p23"/>
          <p:cNvSpPr txBox="1"/>
          <p:nvPr>
            <p:ph idx="1" type="body"/>
          </p:nvPr>
        </p:nvSpPr>
        <p:spPr>
          <a:xfrm>
            <a:off x="727650" y="1853850"/>
            <a:ext cx="7688700" cy="2939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800">
                <a:solidFill>
                  <a:srgbClr val="434343"/>
                </a:solidFill>
                <a:latin typeface="Arial"/>
                <a:ea typeface="Arial"/>
                <a:cs typeface="Arial"/>
                <a:sym typeface="Arial"/>
              </a:rPr>
              <a:t>Eight Major </a:t>
            </a:r>
            <a:r>
              <a:rPr lang="en" sz="1800">
                <a:solidFill>
                  <a:srgbClr val="434343"/>
                </a:solidFill>
                <a:latin typeface="Arial"/>
                <a:ea typeface="Arial"/>
                <a:cs typeface="Arial"/>
                <a:sym typeface="Arial"/>
              </a:rPr>
              <a:t>Functional</a:t>
            </a:r>
            <a:r>
              <a:rPr lang="en" sz="1800">
                <a:solidFill>
                  <a:srgbClr val="434343"/>
                </a:solidFill>
                <a:latin typeface="Arial"/>
                <a:ea typeface="Arial"/>
                <a:cs typeface="Arial"/>
                <a:sym typeface="Arial"/>
              </a:rPr>
              <a:t> Requirements:</a:t>
            </a:r>
            <a:endParaRPr sz="1800">
              <a:solidFill>
                <a:srgbClr val="434343"/>
              </a:solidFill>
              <a:latin typeface="Arial"/>
              <a:ea typeface="Arial"/>
              <a:cs typeface="Arial"/>
              <a:sym typeface="Arial"/>
            </a:endParaRPr>
          </a:p>
          <a:p>
            <a:pPr indent="-342900" lvl="0" marL="457200" rtl="0" algn="l">
              <a:lnSpc>
                <a:spcPct val="100000"/>
              </a:lnSpc>
              <a:spcBef>
                <a:spcPts val="1200"/>
              </a:spcBef>
              <a:spcAft>
                <a:spcPts val="0"/>
              </a:spcAft>
              <a:buClr>
                <a:srgbClr val="434343"/>
              </a:buClr>
              <a:buSzPts val="1800"/>
              <a:buFont typeface="Arial"/>
              <a:buAutoNum type="arabicPeriod"/>
            </a:pPr>
            <a:r>
              <a:rPr lang="en" sz="1800">
                <a:solidFill>
                  <a:srgbClr val="434343"/>
                </a:solidFill>
                <a:highlight>
                  <a:srgbClr val="FFFFFF"/>
                </a:highlight>
                <a:latin typeface="Arial"/>
                <a:ea typeface="Arial"/>
                <a:cs typeface="Arial"/>
                <a:sym typeface="Arial"/>
              </a:rPr>
              <a:t>Online Booking and Reservation Management</a:t>
            </a:r>
            <a:endParaRPr sz="1800">
              <a:solidFill>
                <a:srgbClr val="434343"/>
              </a:solidFill>
              <a:latin typeface="Arial"/>
              <a:ea typeface="Arial"/>
              <a:cs typeface="Arial"/>
              <a:sym typeface="Arial"/>
            </a:endParaRPr>
          </a:p>
          <a:p>
            <a:pPr indent="-342900" lvl="0" marL="457200" rtl="0" algn="l">
              <a:lnSpc>
                <a:spcPct val="100000"/>
              </a:lnSpc>
              <a:spcBef>
                <a:spcPts val="0"/>
              </a:spcBef>
              <a:spcAft>
                <a:spcPts val="0"/>
              </a:spcAft>
              <a:buClr>
                <a:srgbClr val="434343"/>
              </a:buClr>
              <a:buSzPts val="1800"/>
              <a:buFont typeface="Arial"/>
              <a:buAutoNum type="arabicPeriod"/>
            </a:pPr>
            <a:r>
              <a:rPr lang="en" sz="1800">
                <a:solidFill>
                  <a:srgbClr val="434343"/>
                </a:solidFill>
                <a:highlight>
                  <a:srgbClr val="FFFFFF"/>
                </a:highlight>
                <a:latin typeface="Arial"/>
                <a:ea typeface="Arial"/>
                <a:cs typeface="Arial"/>
                <a:sym typeface="Arial"/>
              </a:rPr>
              <a:t>Check-In/Out and Room Assignment Automation</a:t>
            </a:r>
            <a:endParaRPr sz="1800">
              <a:solidFill>
                <a:srgbClr val="434343"/>
              </a:solidFill>
              <a:highlight>
                <a:srgbClr val="FFFFFF"/>
              </a:highlight>
              <a:latin typeface="Arial"/>
              <a:ea typeface="Arial"/>
              <a:cs typeface="Arial"/>
              <a:sym typeface="Arial"/>
            </a:endParaRPr>
          </a:p>
          <a:p>
            <a:pPr indent="-342900" lvl="0" marL="457200" rtl="0" algn="l">
              <a:lnSpc>
                <a:spcPct val="100000"/>
              </a:lnSpc>
              <a:spcBef>
                <a:spcPts val="0"/>
              </a:spcBef>
              <a:spcAft>
                <a:spcPts val="0"/>
              </a:spcAft>
              <a:buClr>
                <a:srgbClr val="434343"/>
              </a:buClr>
              <a:buSzPts val="1800"/>
              <a:buFont typeface="Arial"/>
              <a:buAutoNum type="arabicPeriod"/>
            </a:pPr>
            <a:r>
              <a:rPr lang="en" sz="1800">
                <a:solidFill>
                  <a:srgbClr val="434343"/>
                </a:solidFill>
                <a:latin typeface="Arial"/>
                <a:ea typeface="Arial"/>
                <a:cs typeface="Arial"/>
                <a:sym typeface="Arial"/>
              </a:rPr>
              <a:t>Guest Profile Management</a:t>
            </a:r>
            <a:endParaRPr sz="1800">
              <a:solidFill>
                <a:srgbClr val="434343"/>
              </a:solidFill>
              <a:latin typeface="Arial"/>
              <a:ea typeface="Arial"/>
              <a:cs typeface="Arial"/>
              <a:sym typeface="Arial"/>
            </a:endParaRPr>
          </a:p>
          <a:p>
            <a:pPr indent="-342900" lvl="0" marL="457200" rtl="0" algn="l">
              <a:lnSpc>
                <a:spcPct val="100000"/>
              </a:lnSpc>
              <a:spcBef>
                <a:spcPts val="0"/>
              </a:spcBef>
              <a:spcAft>
                <a:spcPts val="0"/>
              </a:spcAft>
              <a:buClr>
                <a:srgbClr val="434343"/>
              </a:buClr>
              <a:buSzPts val="1800"/>
              <a:buFont typeface="Arial"/>
              <a:buAutoNum type="arabicPeriod"/>
            </a:pPr>
            <a:r>
              <a:rPr lang="en" sz="1800">
                <a:solidFill>
                  <a:srgbClr val="434343"/>
                </a:solidFill>
                <a:latin typeface="Arial"/>
                <a:ea typeface="Arial"/>
                <a:cs typeface="Arial"/>
                <a:sym typeface="Arial"/>
              </a:rPr>
              <a:t>Dynamic Pricing and Revenue Management</a:t>
            </a:r>
            <a:endParaRPr sz="1800">
              <a:solidFill>
                <a:srgbClr val="434343"/>
              </a:solidFill>
              <a:latin typeface="Arial"/>
              <a:ea typeface="Arial"/>
              <a:cs typeface="Arial"/>
              <a:sym typeface="Arial"/>
            </a:endParaRPr>
          </a:p>
          <a:p>
            <a:pPr indent="-342900" lvl="0" marL="457200" rtl="0" algn="l">
              <a:lnSpc>
                <a:spcPct val="100000"/>
              </a:lnSpc>
              <a:spcBef>
                <a:spcPts val="0"/>
              </a:spcBef>
              <a:spcAft>
                <a:spcPts val="0"/>
              </a:spcAft>
              <a:buClr>
                <a:srgbClr val="434343"/>
              </a:buClr>
              <a:buSzPts val="1800"/>
              <a:buFont typeface="Arial"/>
              <a:buAutoNum type="arabicPeriod"/>
            </a:pPr>
            <a:r>
              <a:rPr lang="en" sz="1800">
                <a:solidFill>
                  <a:srgbClr val="434343"/>
                </a:solidFill>
                <a:latin typeface="Arial"/>
                <a:ea typeface="Arial"/>
                <a:cs typeface="Arial"/>
                <a:sym typeface="Arial"/>
              </a:rPr>
              <a:t>Housekeeping and Maintenance Scheduling</a:t>
            </a:r>
            <a:endParaRPr sz="1800">
              <a:solidFill>
                <a:srgbClr val="434343"/>
              </a:solidFill>
              <a:latin typeface="Arial"/>
              <a:ea typeface="Arial"/>
              <a:cs typeface="Arial"/>
              <a:sym typeface="Arial"/>
            </a:endParaRPr>
          </a:p>
          <a:p>
            <a:pPr indent="-342900" lvl="0" marL="457200" rtl="0" algn="l">
              <a:lnSpc>
                <a:spcPct val="100000"/>
              </a:lnSpc>
              <a:spcBef>
                <a:spcPts val="0"/>
              </a:spcBef>
              <a:spcAft>
                <a:spcPts val="0"/>
              </a:spcAft>
              <a:buClr>
                <a:srgbClr val="434343"/>
              </a:buClr>
              <a:buSzPts val="1800"/>
              <a:buFont typeface="Arial"/>
              <a:buAutoNum type="arabicPeriod"/>
            </a:pPr>
            <a:r>
              <a:rPr lang="en" sz="1800">
                <a:solidFill>
                  <a:srgbClr val="434343"/>
                </a:solidFill>
                <a:latin typeface="Arial"/>
                <a:ea typeface="Arial"/>
                <a:cs typeface="Arial"/>
                <a:sym typeface="Arial"/>
              </a:rPr>
              <a:t>Customer Relationship Management (CRM) Integration</a:t>
            </a:r>
            <a:endParaRPr sz="1800">
              <a:solidFill>
                <a:srgbClr val="434343"/>
              </a:solidFill>
              <a:latin typeface="Arial"/>
              <a:ea typeface="Arial"/>
              <a:cs typeface="Arial"/>
              <a:sym typeface="Arial"/>
            </a:endParaRPr>
          </a:p>
          <a:p>
            <a:pPr indent="-342900" lvl="0" marL="457200" rtl="0" algn="l">
              <a:lnSpc>
                <a:spcPct val="100000"/>
              </a:lnSpc>
              <a:spcBef>
                <a:spcPts val="0"/>
              </a:spcBef>
              <a:spcAft>
                <a:spcPts val="0"/>
              </a:spcAft>
              <a:buClr>
                <a:srgbClr val="434343"/>
              </a:buClr>
              <a:buSzPts val="1800"/>
              <a:buFont typeface="Arial"/>
              <a:buAutoNum type="arabicPeriod"/>
            </a:pPr>
            <a:r>
              <a:rPr lang="en" sz="1800">
                <a:solidFill>
                  <a:srgbClr val="434343"/>
                </a:solidFill>
                <a:highlight>
                  <a:srgbClr val="FFFFFF"/>
                </a:highlight>
                <a:latin typeface="Arial"/>
                <a:ea typeface="Arial"/>
                <a:cs typeface="Arial"/>
                <a:sym typeface="Arial"/>
              </a:rPr>
              <a:t>Feedback and Review Management</a:t>
            </a:r>
            <a:endParaRPr sz="1800">
              <a:solidFill>
                <a:srgbClr val="434343"/>
              </a:solidFill>
              <a:highlight>
                <a:srgbClr val="FFFFFF"/>
              </a:highlight>
              <a:latin typeface="Arial"/>
              <a:ea typeface="Arial"/>
              <a:cs typeface="Arial"/>
              <a:sym typeface="Arial"/>
            </a:endParaRPr>
          </a:p>
          <a:p>
            <a:pPr indent="-342900" lvl="0" marL="457200" rtl="0" algn="l">
              <a:lnSpc>
                <a:spcPct val="100000"/>
              </a:lnSpc>
              <a:spcBef>
                <a:spcPts val="0"/>
              </a:spcBef>
              <a:spcAft>
                <a:spcPts val="0"/>
              </a:spcAft>
              <a:buClr>
                <a:srgbClr val="434343"/>
              </a:buClr>
              <a:buSzPts val="1800"/>
              <a:buFont typeface="Arial"/>
              <a:buAutoNum type="arabicPeriod"/>
            </a:pPr>
            <a:r>
              <a:rPr lang="en" sz="1800">
                <a:solidFill>
                  <a:srgbClr val="434343"/>
                </a:solidFill>
                <a:latin typeface="Arial"/>
                <a:ea typeface="Arial"/>
                <a:cs typeface="Arial"/>
                <a:sym typeface="Arial"/>
              </a:rPr>
              <a:t>Data Analytics for Customer Insights</a:t>
            </a:r>
            <a:endParaRPr sz="1800">
              <a:solidFill>
                <a:srgbClr val="434343"/>
              </a:solidFill>
              <a:highlight>
                <a:srgbClr val="FFFFFF"/>
              </a:highlight>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4"/>
          <p:cNvSpPr txBox="1"/>
          <p:nvPr>
            <p:ph type="title"/>
          </p:nvPr>
        </p:nvSpPr>
        <p:spPr>
          <a:xfrm>
            <a:off x="729450" y="1242450"/>
            <a:ext cx="8347200" cy="514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rgbClr val="000000"/>
              </a:buClr>
              <a:buSzPct val="43762"/>
              <a:buFont typeface="Arial"/>
              <a:buNone/>
            </a:pPr>
            <a:r>
              <a:rPr lang="en" sz="2262"/>
              <a:t>Analysis Notes From Elicitations - Non Functional Requirements  </a:t>
            </a:r>
            <a:endParaRPr sz="2262"/>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55" name="Google Shape;155;p24"/>
          <p:cNvSpPr txBox="1"/>
          <p:nvPr>
            <p:ph idx="1" type="body"/>
          </p:nvPr>
        </p:nvSpPr>
        <p:spPr>
          <a:xfrm>
            <a:off x="633575" y="1611925"/>
            <a:ext cx="8104800" cy="35328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Clr>
                <a:srgbClr val="434343"/>
              </a:buClr>
              <a:buSzPts val="1800"/>
              <a:buFont typeface="Arial"/>
              <a:buChar char="●"/>
            </a:pPr>
            <a:r>
              <a:rPr b="1" lang="en" sz="1800">
                <a:solidFill>
                  <a:srgbClr val="434343"/>
                </a:solidFill>
                <a:latin typeface="Arial"/>
                <a:ea typeface="Arial"/>
                <a:cs typeface="Arial"/>
                <a:sym typeface="Arial"/>
              </a:rPr>
              <a:t>Usability:</a:t>
            </a:r>
            <a:r>
              <a:rPr lang="en" sz="1800">
                <a:solidFill>
                  <a:srgbClr val="0D0D0D"/>
                </a:solidFill>
                <a:latin typeface="Arial"/>
                <a:ea typeface="Arial"/>
                <a:cs typeface="Arial"/>
                <a:sym typeface="Arial"/>
              </a:rPr>
              <a:t>The system shall feature an intuitive user interface, aiming for a System Usability Scale (SUS) score of at least 85 out of 100.</a:t>
            </a:r>
            <a:endParaRPr b="1" sz="1800">
              <a:solidFill>
                <a:srgbClr val="434343"/>
              </a:solidFill>
              <a:latin typeface="Arial"/>
              <a:ea typeface="Arial"/>
              <a:cs typeface="Arial"/>
              <a:sym typeface="Arial"/>
            </a:endParaRPr>
          </a:p>
          <a:p>
            <a:pPr indent="-342900" lvl="0" marL="457200" rtl="0" algn="l">
              <a:lnSpc>
                <a:spcPct val="100000"/>
              </a:lnSpc>
              <a:spcBef>
                <a:spcPts val="0"/>
              </a:spcBef>
              <a:spcAft>
                <a:spcPts val="0"/>
              </a:spcAft>
              <a:buClr>
                <a:srgbClr val="434343"/>
              </a:buClr>
              <a:buSzPts val="1800"/>
              <a:buFont typeface="Arial"/>
              <a:buChar char="●"/>
            </a:pPr>
            <a:r>
              <a:rPr b="1" lang="en" sz="1800">
                <a:solidFill>
                  <a:srgbClr val="434343"/>
                </a:solidFill>
                <a:latin typeface="Arial"/>
                <a:ea typeface="Arial"/>
                <a:cs typeface="Arial"/>
                <a:sym typeface="Arial"/>
              </a:rPr>
              <a:t>Performance</a:t>
            </a:r>
            <a:endParaRPr b="1" sz="1800">
              <a:solidFill>
                <a:srgbClr val="434343"/>
              </a:solidFill>
              <a:latin typeface="Arial"/>
              <a:ea typeface="Arial"/>
              <a:cs typeface="Arial"/>
              <a:sym typeface="Arial"/>
            </a:endParaRPr>
          </a:p>
          <a:p>
            <a:pPr indent="-342900" lvl="0" marL="457200" rtl="0" algn="l">
              <a:lnSpc>
                <a:spcPct val="100000"/>
              </a:lnSpc>
              <a:spcBef>
                <a:spcPts val="0"/>
              </a:spcBef>
              <a:spcAft>
                <a:spcPts val="0"/>
              </a:spcAft>
              <a:buClr>
                <a:srgbClr val="434343"/>
              </a:buClr>
              <a:buSzPts val="1800"/>
              <a:buFont typeface="Arial"/>
              <a:buChar char="●"/>
            </a:pPr>
            <a:r>
              <a:rPr lang="en" sz="1800">
                <a:solidFill>
                  <a:srgbClr val="434343"/>
                </a:solidFill>
                <a:latin typeface="Arial"/>
                <a:ea typeface="Arial"/>
                <a:cs typeface="Arial"/>
                <a:sym typeface="Arial"/>
              </a:rPr>
              <a:t>Security</a:t>
            </a:r>
            <a:endParaRPr sz="1800">
              <a:solidFill>
                <a:srgbClr val="434343"/>
              </a:solidFill>
              <a:latin typeface="Arial"/>
              <a:ea typeface="Arial"/>
              <a:cs typeface="Arial"/>
              <a:sym typeface="Arial"/>
            </a:endParaRPr>
          </a:p>
          <a:p>
            <a:pPr indent="-342900" lvl="0" marL="457200" rtl="0" algn="l">
              <a:lnSpc>
                <a:spcPct val="100000"/>
              </a:lnSpc>
              <a:spcBef>
                <a:spcPts val="0"/>
              </a:spcBef>
              <a:spcAft>
                <a:spcPts val="0"/>
              </a:spcAft>
              <a:buClr>
                <a:srgbClr val="434343"/>
              </a:buClr>
              <a:buSzPts val="1800"/>
              <a:buFont typeface="Arial"/>
              <a:buChar char="●"/>
            </a:pPr>
            <a:r>
              <a:rPr lang="en" sz="1800">
                <a:solidFill>
                  <a:srgbClr val="434343"/>
                </a:solidFill>
                <a:latin typeface="Arial"/>
                <a:ea typeface="Arial"/>
                <a:cs typeface="Arial"/>
                <a:sym typeface="Arial"/>
              </a:rPr>
              <a:t>Scalability</a:t>
            </a:r>
            <a:endParaRPr sz="1800">
              <a:solidFill>
                <a:srgbClr val="434343"/>
              </a:solidFill>
              <a:latin typeface="Arial"/>
              <a:ea typeface="Arial"/>
              <a:cs typeface="Arial"/>
              <a:sym typeface="Arial"/>
            </a:endParaRPr>
          </a:p>
          <a:p>
            <a:pPr indent="-342900" lvl="0" marL="457200" rtl="0" algn="l">
              <a:lnSpc>
                <a:spcPct val="100000"/>
              </a:lnSpc>
              <a:spcBef>
                <a:spcPts val="0"/>
              </a:spcBef>
              <a:spcAft>
                <a:spcPts val="0"/>
              </a:spcAft>
              <a:buClr>
                <a:srgbClr val="434343"/>
              </a:buClr>
              <a:buSzPts val="1800"/>
              <a:buFont typeface="Arial"/>
              <a:buChar char="●"/>
            </a:pPr>
            <a:r>
              <a:rPr lang="en" sz="1800">
                <a:solidFill>
                  <a:srgbClr val="434343"/>
                </a:solidFill>
                <a:latin typeface="Arial"/>
                <a:ea typeface="Arial"/>
                <a:cs typeface="Arial"/>
                <a:sym typeface="Arial"/>
              </a:rPr>
              <a:t>Reliability</a:t>
            </a:r>
            <a:endParaRPr sz="1800">
              <a:solidFill>
                <a:srgbClr val="434343"/>
              </a:solidFill>
              <a:latin typeface="Arial"/>
              <a:ea typeface="Arial"/>
              <a:cs typeface="Arial"/>
              <a:sym typeface="Arial"/>
            </a:endParaRPr>
          </a:p>
          <a:p>
            <a:pPr indent="-342900" lvl="0" marL="457200" rtl="0" algn="l">
              <a:lnSpc>
                <a:spcPct val="100000"/>
              </a:lnSpc>
              <a:spcBef>
                <a:spcPts val="0"/>
              </a:spcBef>
              <a:spcAft>
                <a:spcPts val="0"/>
              </a:spcAft>
              <a:buClr>
                <a:srgbClr val="434343"/>
              </a:buClr>
              <a:buSzPts val="1800"/>
              <a:buFont typeface="Arial"/>
              <a:buChar char="●"/>
            </a:pPr>
            <a:r>
              <a:rPr lang="en" sz="1800">
                <a:solidFill>
                  <a:srgbClr val="434343"/>
                </a:solidFill>
                <a:latin typeface="Arial"/>
                <a:ea typeface="Arial"/>
                <a:cs typeface="Arial"/>
                <a:sym typeface="Arial"/>
              </a:rPr>
              <a:t>Maintainability</a:t>
            </a:r>
            <a:endParaRPr sz="1800">
              <a:solidFill>
                <a:srgbClr val="434343"/>
              </a:solidFill>
              <a:latin typeface="Arial"/>
              <a:ea typeface="Arial"/>
              <a:cs typeface="Arial"/>
              <a:sym typeface="Arial"/>
            </a:endParaRPr>
          </a:p>
          <a:p>
            <a:pPr indent="-342900" lvl="0" marL="457200" rtl="0" algn="l">
              <a:lnSpc>
                <a:spcPct val="100000"/>
              </a:lnSpc>
              <a:spcBef>
                <a:spcPts val="0"/>
              </a:spcBef>
              <a:spcAft>
                <a:spcPts val="0"/>
              </a:spcAft>
              <a:buClr>
                <a:srgbClr val="434343"/>
              </a:buClr>
              <a:buSzPts val="1800"/>
              <a:buFont typeface="Arial"/>
              <a:buChar char="●"/>
            </a:pPr>
            <a:r>
              <a:rPr b="1" lang="en" sz="1800">
                <a:solidFill>
                  <a:srgbClr val="434343"/>
                </a:solidFill>
                <a:latin typeface="Arial"/>
                <a:ea typeface="Arial"/>
                <a:cs typeface="Arial"/>
                <a:sym typeface="Arial"/>
              </a:rPr>
              <a:t>Data Privacy and Protection Compliance: </a:t>
            </a:r>
            <a:r>
              <a:rPr lang="en" sz="1800">
                <a:solidFill>
                  <a:srgbClr val="0D0D0D"/>
                </a:solidFill>
                <a:latin typeface="Arial"/>
                <a:ea typeface="Arial"/>
                <a:cs typeface="Arial"/>
                <a:sym typeface="Arial"/>
              </a:rPr>
              <a:t>The system must ensure all personal data is processed in compliance with any applicable local data protection laws, providing mechanisms for data access, correction, and deletion requests by users.</a:t>
            </a:r>
            <a:endParaRPr b="1" sz="1800">
              <a:solidFill>
                <a:srgbClr val="434343"/>
              </a:solidFill>
              <a:latin typeface="Arial"/>
              <a:ea typeface="Arial"/>
              <a:cs typeface="Arial"/>
              <a:sym typeface="Arial"/>
            </a:endParaRPr>
          </a:p>
          <a:p>
            <a:pPr indent="-342900" lvl="0" marL="457200" rtl="0" algn="l">
              <a:lnSpc>
                <a:spcPct val="100000"/>
              </a:lnSpc>
              <a:spcBef>
                <a:spcPts val="0"/>
              </a:spcBef>
              <a:spcAft>
                <a:spcPts val="0"/>
              </a:spcAft>
              <a:buClr>
                <a:srgbClr val="434343"/>
              </a:buClr>
              <a:buSzPts val="1800"/>
              <a:buFont typeface="Arial"/>
              <a:buChar char="●"/>
            </a:pPr>
            <a:r>
              <a:rPr lang="en" sz="1800">
                <a:solidFill>
                  <a:srgbClr val="434343"/>
                </a:solidFill>
                <a:latin typeface="Arial"/>
                <a:ea typeface="Arial"/>
                <a:cs typeface="Arial"/>
                <a:sym typeface="Arial"/>
              </a:rPr>
              <a:t>Compatibility</a:t>
            </a:r>
            <a:endParaRPr sz="1800">
              <a:solidFill>
                <a:srgbClr val="434343"/>
              </a:solidFill>
              <a:latin typeface="Arial"/>
              <a:ea typeface="Arial"/>
              <a:cs typeface="Arial"/>
              <a:sym typeface="Arial"/>
            </a:endParaRPr>
          </a:p>
          <a:p>
            <a:pPr indent="0" lvl="0" marL="0" rtl="0" algn="l">
              <a:lnSpc>
                <a:spcPct val="100000"/>
              </a:lnSpc>
              <a:spcBef>
                <a:spcPts val="0"/>
              </a:spcBef>
              <a:spcAft>
                <a:spcPts val="0"/>
              </a:spcAft>
              <a:buNone/>
            </a:pPr>
            <a:r>
              <a:t/>
            </a:r>
            <a:endParaRPr b="1" sz="1200">
              <a:solidFill>
                <a:srgbClr val="0D0D0D"/>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5"/>
          <p:cNvSpPr txBox="1"/>
          <p:nvPr>
            <p:ph type="title"/>
          </p:nvPr>
        </p:nvSpPr>
        <p:spPr>
          <a:xfrm>
            <a:off x="647150" y="1302325"/>
            <a:ext cx="8137800" cy="72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262"/>
              <a:t>Analysis Notes From Elicitations -  </a:t>
            </a:r>
            <a:r>
              <a:rPr lang="en" sz="2262"/>
              <a:t>Assumptions</a:t>
            </a:r>
            <a:r>
              <a:rPr lang="en" sz="2262"/>
              <a:t> </a:t>
            </a:r>
            <a:endParaRPr/>
          </a:p>
        </p:txBody>
      </p:sp>
      <p:sp>
        <p:nvSpPr>
          <p:cNvPr id="161" name="Google Shape;161;p2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Clr>
                <a:srgbClr val="434343"/>
              </a:buClr>
              <a:buSzPts val="1800"/>
              <a:buFont typeface="Arial"/>
              <a:buChar char="●"/>
            </a:pPr>
            <a:r>
              <a:rPr lang="en" sz="1800">
                <a:solidFill>
                  <a:srgbClr val="434343"/>
                </a:solidFill>
                <a:latin typeface="Arial"/>
                <a:ea typeface="Arial"/>
                <a:cs typeface="Arial"/>
                <a:sym typeface="Arial"/>
              </a:rPr>
              <a:t>Users (both hotel staff and guests) have basic digital literacy and can navigate standard web and mobile interfaces without extensive training.</a:t>
            </a:r>
            <a:endParaRPr sz="1800">
              <a:solidFill>
                <a:srgbClr val="434343"/>
              </a:solidFill>
              <a:latin typeface="Arial"/>
              <a:ea typeface="Arial"/>
              <a:cs typeface="Arial"/>
              <a:sym typeface="Arial"/>
            </a:endParaRPr>
          </a:p>
          <a:p>
            <a:pPr indent="-342900" lvl="0" marL="457200" rtl="0" algn="l">
              <a:lnSpc>
                <a:spcPct val="100000"/>
              </a:lnSpc>
              <a:spcBef>
                <a:spcPts val="0"/>
              </a:spcBef>
              <a:spcAft>
                <a:spcPts val="0"/>
              </a:spcAft>
              <a:buClr>
                <a:srgbClr val="434343"/>
              </a:buClr>
              <a:buSzPts val="1800"/>
              <a:buFont typeface="Arial"/>
              <a:buChar char="●"/>
            </a:pPr>
            <a:r>
              <a:rPr lang="en" sz="1800">
                <a:solidFill>
                  <a:srgbClr val="434343"/>
                </a:solidFill>
                <a:latin typeface="Arial"/>
                <a:ea typeface="Arial"/>
                <a:cs typeface="Arial"/>
                <a:sym typeface="Arial"/>
              </a:rPr>
              <a:t>The hotel's existing IT infrastructure is sufficient to support the initial deployment of the hotel management system</a:t>
            </a:r>
            <a:endParaRPr sz="1800">
              <a:solidFill>
                <a:srgbClr val="434343"/>
              </a:solidFill>
              <a:latin typeface="Arial"/>
              <a:ea typeface="Arial"/>
              <a:cs typeface="Arial"/>
              <a:sym typeface="Arial"/>
            </a:endParaRPr>
          </a:p>
          <a:p>
            <a:pPr indent="-342900" lvl="0" marL="457200" rtl="0" algn="l">
              <a:lnSpc>
                <a:spcPct val="100000"/>
              </a:lnSpc>
              <a:spcBef>
                <a:spcPts val="0"/>
              </a:spcBef>
              <a:spcAft>
                <a:spcPts val="0"/>
              </a:spcAft>
              <a:buClr>
                <a:srgbClr val="434343"/>
              </a:buClr>
              <a:buSzPts val="1800"/>
              <a:buFont typeface="Arial"/>
              <a:buChar char="●"/>
            </a:pPr>
            <a:r>
              <a:rPr lang="en" sz="1800">
                <a:solidFill>
                  <a:srgbClr val="434343"/>
                </a:solidFill>
                <a:latin typeface="Arial"/>
                <a:ea typeface="Arial"/>
                <a:cs typeface="Arial"/>
                <a:sym typeface="Arial"/>
              </a:rPr>
              <a:t>Third-party integration partners (such as payment gateways, online booking services, and CRM systems) will provide stable and well-documented APIs for integration.</a:t>
            </a:r>
            <a:endParaRPr sz="1800">
              <a:solidFill>
                <a:srgbClr val="434343"/>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6"/>
          <p:cNvSpPr txBox="1"/>
          <p:nvPr>
            <p:ph type="title"/>
          </p:nvPr>
        </p:nvSpPr>
        <p:spPr>
          <a:xfrm>
            <a:off x="647150" y="1302325"/>
            <a:ext cx="8137800" cy="72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262"/>
              <a:t>Analysis Notes From Elicitations - Constraints</a:t>
            </a:r>
            <a:endParaRPr/>
          </a:p>
        </p:txBody>
      </p:sp>
      <p:sp>
        <p:nvSpPr>
          <p:cNvPr id="167" name="Google Shape;167;p2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42900" lvl="0" marL="457200" rtl="0" algn="l">
              <a:lnSpc>
                <a:spcPct val="100000"/>
              </a:lnSpc>
              <a:spcBef>
                <a:spcPts val="0"/>
              </a:spcBef>
              <a:spcAft>
                <a:spcPts val="0"/>
              </a:spcAft>
              <a:buClr>
                <a:srgbClr val="434343"/>
              </a:buClr>
              <a:buSzPts val="1800"/>
              <a:buFont typeface="Arial"/>
              <a:buChar char="●"/>
            </a:pPr>
            <a:r>
              <a:rPr lang="en" sz="1800">
                <a:solidFill>
                  <a:srgbClr val="434343"/>
                </a:solidFill>
                <a:latin typeface="Arial"/>
                <a:ea typeface="Arial"/>
                <a:cs typeface="Arial"/>
                <a:sym typeface="Arial"/>
              </a:rPr>
              <a:t>The project is subject to a fixed budget, which limits the scope of initial development and prioritizes certain functionalities over others based on immediate business needs and ROI.</a:t>
            </a:r>
            <a:endParaRPr sz="1800">
              <a:solidFill>
                <a:srgbClr val="434343"/>
              </a:solidFill>
              <a:latin typeface="Arial"/>
              <a:ea typeface="Arial"/>
              <a:cs typeface="Arial"/>
              <a:sym typeface="Arial"/>
            </a:endParaRPr>
          </a:p>
          <a:p>
            <a:pPr indent="-342900" lvl="0" marL="457200" rtl="0" algn="l">
              <a:lnSpc>
                <a:spcPct val="100000"/>
              </a:lnSpc>
              <a:spcBef>
                <a:spcPts val="0"/>
              </a:spcBef>
              <a:spcAft>
                <a:spcPts val="0"/>
              </a:spcAft>
              <a:buClr>
                <a:srgbClr val="434343"/>
              </a:buClr>
              <a:buSzPts val="1800"/>
              <a:buFont typeface="Arial"/>
              <a:buChar char="●"/>
            </a:pPr>
            <a:r>
              <a:rPr lang="en" sz="1800">
                <a:solidFill>
                  <a:srgbClr val="434343"/>
                </a:solidFill>
                <a:latin typeface="Arial"/>
                <a:ea typeface="Arial"/>
                <a:cs typeface="Arial"/>
                <a:sym typeface="Arial"/>
              </a:rPr>
              <a:t>The implementation timeline is constrained by the hotel's operational calendar</a:t>
            </a:r>
            <a:endParaRPr sz="1800">
              <a:solidFill>
                <a:srgbClr val="434343"/>
              </a:solidFill>
              <a:latin typeface="Arial"/>
              <a:ea typeface="Arial"/>
              <a:cs typeface="Arial"/>
              <a:sym typeface="Arial"/>
            </a:endParaRPr>
          </a:p>
          <a:p>
            <a:pPr indent="-342900" lvl="0" marL="457200" rtl="0" algn="l">
              <a:lnSpc>
                <a:spcPct val="100000"/>
              </a:lnSpc>
              <a:spcBef>
                <a:spcPts val="0"/>
              </a:spcBef>
              <a:spcAft>
                <a:spcPts val="0"/>
              </a:spcAft>
              <a:buClr>
                <a:srgbClr val="434343"/>
              </a:buClr>
              <a:buSzPts val="1800"/>
              <a:buFont typeface="Arial"/>
              <a:buChar char="●"/>
            </a:pPr>
            <a:r>
              <a:rPr lang="en" sz="1800">
                <a:solidFill>
                  <a:srgbClr val="434343"/>
                </a:solidFill>
                <a:latin typeface="Arial"/>
                <a:ea typeface="Arial"/>
                <a:cs typeface="Arial"/>
                <a:sym typeface="Arial"/>
              </a:rPr>
              <a:t>The system must comply with Canadian data protection laws which govern the processing and movement of guests' personal data.</a:t>
            </a:r>
            <a:endParaRPr sz="1800">
              <a:solidFill>
                <a:srgbClr val="434343"/>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262"/>
              <a:t>Analysis Notes From Elicitations - Risk Analysis </a:t>
            </a:r>
            <a:endParaRPr/>
          </a:p>
          <a:p>
            <a:pPr indent="0" lvl="0" marL="0" rtl="0" algn="l">
              <a:spcBef>
                <a:spcPts val="0"/>
              </a:spcBef>
              <a:spcAft>
                <a:spcPts val="0"/>
              </a:spcAft>
              <a:buNone/>
            </a:pPr>
            <a:r>
              <a:t/>
            </a:r>
            <a:endParaRPr/>
          </a:p>
        </p:txBody>
      </p:sp>
      <p:sp>
        <p:nvSpPr>
          <p:cNvPr id="173" name="Google Shape;173;p27"/>
          <p:cNvSpPr txBox="1"/>
          <p:nvPr>
            <p:ph idx="1" type="body"/>
          </p:nvPr>
        </p:nvSpPr>
        <p:spPr>
          <a:xfrm>
            <a:off x="729450" y="1697875"/>
            <a:ext cx="7688700" cy="3156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800">
                <a:solidFill>
                  <a:srgbClr val="434343"/>
                </a:solidFill>
                <a:latin typeface="Arial"/>
                <a:ea typeface="Arial"/>
                <a:cs typeface="Arial"/>
                <a:sym typeface="Arial"/>
              </a:rPr>
              <a:t>Dependency on Third-Party APIs: </a:t>
            </a:r>
            <a:r>
              <a:rPr lang="en" sz="1800">
                <a:solidFill>
                  <a:srgbClr val="434343"/>
                </a:solidFill>
                <a:latin typeface="Arial"/>
                <a:ea typeface="Arial"/>
                <a:cs typeface="Arial"/>
                <a:sym typeface="Arial"/>
              </a:rPr>
              <a:t>The project's reliance on third-party APIs for critical functionalities poses a risk if these APIs change, become deprecated, or experience downtime.</a:t>
            </a:r>
            <a:endParaRPr sz="1800">
              <a:solidFill>
                <a:srgbClr val="434343"/>
              </a:solidFill>
              <a:latin typeface="Arial"/>
              <a:ea typeface="Arial"/>
              <a:cs typeface="Arial"/>
              <a:sym typeface="Arial"/>
            </a:endParaRPr>
          </a:p>
          <a:p>
            <a:pPr indent="0" lvl="0" marL="0" rtl="0" algn="l">
              <a:lnSpc>
                <a:spcPct val="100000"/>
              </a:lnSpc>
              <a:spcBef>
                <a:spcPts val="0"/>
              </a:spcBef>
              <a:spcAft>
                <a:spcPts val="0"/>
              </a:spcAft>
              <a:buNone/>
            </a:pPr>
            <a:r>
              <a:rPr b="1" lang="en" sz="1800">
                <a:solidFill>
                  <a:srgbClr val="434343"/>
                </a:solidFill>
                <a:latin typeface="Arial"/>
                <a:ea typeface="Arial"/>
                <a:cs typeface="Arial"/>
                <a:sym typeface="Arial"/>
              </a:rPr>
              <a:t>Data Migration Challenges: </a:t>
            </a:r>
            <a:r>
              <a:rPr lang="en" sz="1800">
                <a:solidFill>
                  <a:srgbClr val="434343"/>
                </a:solidFill>
                <a:latin typeface="Arial"/>
                <a:ea typeface="Arial"/>
                <a:cs typeface="Arial"/>
                <a:sym typeface="Arial"/>
              </a:rPr>
              <a:t> Migrating existing data into the new system encounters unforeseen issues, risking data loss or corruption.</a:t>
            </a:r>
            <a:endParaRPr sz="1800">
              <a:solidFill>
                <a:srgbClr val="434343"/>
              </a:solidFill>
              <a:latin typeface="Arial"/>
              <a:ea typeface="Arial"/>
              <a:cs typeface="Arial"/>
              <a:sym typeface="Arial"/>
            </a:endParaRPr>
          </a:p>
          <a:p>
            <a:pPr indent="0" lvl="0" marL="0" rtl="0" algn="l">
              <a:lnSpc>
                <a:spcPct val="100000"/>
              </a:lnSpc>
              <a:spcBef>
                <a:spcPts val="0"/>
              </a:spcBef>
              <a:spcAft>
                <a:spcPts val="0"/>
              </a:spcAft>
              <a:buNone/>
            </a:pPr>
            <a:r>
              <a:rPr b="1" lang="en" sz="1800">
                <a:solidFill>
                  <a:srgbClr val="434343"/>
                </a:solidFill>
                <a:latin typeface="Arial"/>
                <a:ea typeface="Arial"/>
                <a:cs typeface="Arial"/>
                <a:sym typeface="Arial"/>
              </a:rPr>
              <a:t>User Adoption Resistance: </a:t>
            </a:r>
            <a:r>
              <a:rPr lang="en" sz="1800">
                <a:solidFill>
                  <a:srgbClr val="434343"/>
                </a:solidFill>
                <a:latin typeface="Arial"/>
                <a:ea typeface="Arial"/>
                <a:cs typeface="Arial"/>
                <a:sym typeface="Arial"/>
              </a:rPr>
              <a:t>Hotel staff and guests may resist adopting the new system, limiting its effectiveness and ROI.</a:t>
            </a:r>
            <a:endParaRPr sz="1800">
              <a:solidFill>
                <a:srgbClr val="434343"/>
              </a:solidFill>
              <a:latin typeface="Arial"/>
              <a:ea typeface="Arial"/>
              <a:cs typeface="Arial"/>
              <a:sym typeface="Arial"/>
            </a:endParaRPr>
          </a:p>
          <a:p>
            <a:pPr indent="0" lvl="0" marL="0" rtl="0" algn="l">
              <a:lnSpc>
                <a:spcPct val="100000"/>
              </a:lnSpc>
              <a:spcBef>
                <a:spcPts val="0"/>
              </a:spcBef>
              <a:spcAft>
                <a:spcPts val="0"/>
              </a:spcAft>
              <a:buNone/>
            </a:pPr>
            <a:r>
              <a:rPr b="1" lang="en" sz="1800">
                <a:solidFill>
                  <a:srgbClr val="434343"/>
                </a:solidFill>
                <a:latin typeface="Arial"/>
                <a:ea typeface="Arial"/>
                <a:cs typeface="Arial"/>
                <a:sym typeface="Arial"/>
              </a:rPr>
              <a:t>Overlooking Regulatory Compliance: </a:t>
            </a:r>
            <a:r>
              <a:rPr lang="en" sz="1800">
                <a:solidFill>
                  <a:srgbClr val="434343"/>
                </a:solidFill>
                <a:latin typeface="Arial"/>
                <a:ea typeface="Arial"/>
                <a:cs typeface="Arial"/>
                <a:sym typeface="Arial"/>
              </a:rPr>
              <a:t>Failure to fully comply with all relevant data protection and privacy laws leads to legal and financial repercussions.</a:t>
            </a:r>
            <a:endParaRPr b="1" sz="1800">
              <a:solidFill>
                <a:srgbClr val="434343"/>
              </a:solidFill>
              <a:latin typeface="Arial"/>
              <a:ea typeface="Arial"/>
              <a:cs typeface="Arial"/>
              <a:sym typeface="Arial"/>
            </a:endParaRPr>
          </a:p>
          <a:p>
            <a:pPr indent="0" lvl="0" marL="0" rtl="0" algn="l">
              <a:lnSpc>
                <a:spcPct val="100000"/>
              </a:lnSpc>
              <a:spcBef>
                <a:spcPts val="0"/>
              </a:spcBef>
              <a:spcAft>
                <a:spcPts val="0"/>
              </a:spcAft>
              <a:buNone/>
            </a:pPr>
            <a:r>
              <a:rPr b="1" lang="en" sz="1800">
                <a:solidFill>
                  <a:srgbClr val="434343"/>
                </a:solidFill>
                <a:latin typeface="Arial"/>
                <a:ea typeface="Arial"/>
                <a:cs typeface="Arial"/>
                <a:sym typeface="Arial"/>
              </a:rPr>
              <a:t>Budget Overruns</a:t>
            </a:r>
            <a:endParaRPr b="1" sz="1800">
              <a:solidFill>
                <a:srgbClr val="434343"/>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8"/>
          <p:cNvSpPr txBox="1"/>
          <p:nvPr>
            <p:ph type="title"/>
          </p:nvPr>
        </p:nvSpPr>
        <p:spPr>
          <a:xfrm>
            <a:off x="449225" y="1364225"/>
            <a:ext cx="4712700" cy="253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262"/>
              <a:t>Analysis Notes From Elicitations - Change Management </a:t>
            </a:r>
            <a:endParaRPr/>
          </a:p>
        </p:txBody>
      </p:sp>
      <p:sp>
        <p:nvSpPr>
          <p:cNvPr id="179" name="Google Shape;179;p28"/>
          <p:cNvSpPr txBox="1"/>
          <p:nvPr>
            <p:ph idx="1" type="body"/>
          </p:nvPr>
        </p:nvSpPr>
        <p:spPr>
          <a:xfrm>
            <a:off x="375500" y="2135400"/>
            <a:ext cx="5767200" cy="2721600"/>
          </a:xfrm>
          <a:prstGeom prst="rect">
            <a:avLst/>
          </a:prstGeom>
        </p:spPr>
        <p:txBody>
          <a:bodyPr anchorCtr="0" anchor="t" bIns="91425" lIns="91425" spcFirstLastPara="1" rIns="91425" wrap="square" tIns="91425">
            <a:normAutofit/>
          </a:bodyPr>
          <a:lstStyle/>
          <a:p>
            <a:pPr indent="-342900" lvl="0" marL="457200" rtl="0" algn="l">
              <a:lnSpc>
                <a:spcPct val="100000"/>
              </a:lnSpc>
              <a:spcBef>
                <a:spcPts val="1200"/>
              </a:spcBef>
              <a:spcAft>
                <a:spcPts val="0"/>
              </a:spcAft>
              <a:buClr>
                <a:srgbClr val="434343"/>
              </a:buClr>
              <a:buSzPts val="1800"/>
              <a:buFont typeface="Arial"/>
              <a:buChar char="●"/>
            </a:pPr>
            <a:r>
              <a:rPr lang="en" sz="1800">
                <a:solidFill>
                  <a:srgbClr val="434343"/>
                </a:solidFill>
                <a:latin typeface="Arial"/>
                <a:ea typeface="Arial"/>
                <a:cs typeface="Arial"/>
                <a:sym typeface="Arial"/>
              </a:rPr>
              <a:t>Originator Submits a Change Request</a:t>
            </a:r>
            <a:endParaRPr sz="1800">
              <a:solidFill>
                <a:srgbClr val="434343"/>
              </a:solidFill>
              <a:latin typeface="Arial"/>
              <a:ea typeface="Arial"/>
              <a:cs typeface="Arial"/>
              <a:sym typeface="Arial"/>
            </a:endParaRPr>
          </a:p>
          <a:p>
            <a:pPr indent="-342900" lvl="0" marL="457200" rtl="0" algn="l">
              <a:lnSpc>
                <a:spcPct val="100000"/>
              </a:lnSpc>
              <a:spcBef>
                <a:spcPts val="0"/>
              </a:spcBef>
              <a:spcAft>
                <a:spcPts val="0"/>
              </a:spcAft>
              <a:buClr>
                <a:srgbClr val="434343"/>
              </a:buClr>
              <a:buSzPts val="1800"/>
              <a:buFont typeface="Arial"/>
              <a:buChar char="●"/>
            </a:pPr>
            <a:r>
              <a:rPr lang="en" sz="1800">
                <a:solidFill>
                  <a:srgbClr val="434343"/>
                </a:solidFill>
                <a:latin typeface="Arial"/>
                <a:ea typeface="Arial"/>
                <a:cs typeface="Arial"/>
                <a:sym typeface="Arial"/>
              </a:rPr>
              <a:t>Submitted Stage</a:t>
            </a:r>
            <a:endParaRPr sz="1800">
              <a:solidFill>
                <a:srgbClr val="434343"/>
              </a:solidFill>
              <a:latin typeface="Arial"/>
              <a:ea typeface="Arial"/>
              <a:cs typeface="Arial"/>
              <a:sym typeface="Arial"/>
            </a:endParaRPr>
          </a:p>
          <a:p>
            <a:pPr indent="-342900" lvl="0" marL="457200" rtl="0" algn="l">
              <a:lnSpc>
                <a:spcPct val="100000"/>
              </a:lnSpc>
              <a:spcBef>
                <a:spcPts val="0"/>
              </a:spcBef>
              <a:spcAft>
                <a:spcPts val="0"/>
              </a:spcAft>
              <a:buClr>
                <a:srgbClr val="434343"/>
              </a:buClr>
              <a:buSzPts val="1800"/>
              <a:buFont typeface="Arial"/>
              <a:buChar char="●"/>
            </a:pPr>
            <a:r>
              <a:rPr lang="en" sz="1800">
                <a:solidFill>
                  <a:srgbClr val="434343"/>
                </a:solidFill>
                <a:latin typeface="Arial"/>
                <a:ea typeface="Arial"/>
                <a:cs typeface="Arial"/>
                <a:sym typeface="Arial"/>
              </a:rPr>
              <a:t>Evaluation Stage</a:t>
            </a:r>
            <a:endParaRPr sz="1800">
              <a:solidFill>
                <a:srgbClr val="434343"/>
              </a:solidFill>
              <a:latin typeface="Arial"/>
              <a:ea typeface="Arial"/>
              <a:cs typeface="Arial"/>
              <a:sym typeface="Arial"/>
            </a:endParaRPr>
          </a:p>
          <a:p>
            <a:pPr indent="-342900" lvl="0" marL="457200" rtl="0" algn="l">
              <a:lnSpc>
                <a:spcPct val="100000"/>
              </a:lnSpc>
              <a:spcBef>
                <a:spcPts val="0"/>
              </a:spcBef>
              <a:spcAft>
                <a:spcPts val="0"/>
              </a:spcAft>
              <a:buClr>
                <a:srgbClr val="434343"/>
              </a:buClr>
              <a:buSzPts val="1800"/>
              <a:buFont typeface="Arial"/>
              <a:buChar char="●"/>
            </a:pPr>
            <a:r>
              <a:rPr lang="en" sz="1800">
                <a:solidFill>
                  <a:srgbClr val="434343"/>
                </a:solidFill>
                <a:latin typeface="Arial"/>
                <a:ea typeface="Arial"/>
                <a:cs typeface="Arial"/>
                <a:sym typeface="Arial"/>
              </a:rPr>
              <a:t>Approved Stage</a:t>
            </a:r>
            <a:endParaRPr sz="1800">
              <a:solidFill>
                <a:srgbClr val="434343"/>
              </a:solidFill>
              <a:latin typeface="Arial"/>
              <a:ea typeface="Arial"/>
              <a:cs typeface="Arial"/>
              <a:sym typeface="Arial"/>
            </a:endParaRPr>
          </a:p>
          <a:p>
            <a:pPr indent="-342900" lvl="0" marL="457200" rtl="0" algn="l">
              <a:lnSpc>
                <a:spcPct val="100000"/>
              </a:lnSpc>
              <a:spcBef>
                <a:spcPts val="0"/>
              </a:spcBef>
              <a:spcAft>
                <a:spcPts val="0"/>
              </a:spcAft>
              <a:buClr>
                <a:srgbClr val="434343"/>
              </a:buClr>
              <a:buSzPts val="1800"/>
              <a:buFont typeface="Arial"/>
              <a:buChar char="●"/>
            </a:pPr>
            <a:r>
              <a:rPr lang="en" sz="1800">
                <a:solidFill>
                  <a:srgbClr val="434343"/>
                </a:solidFill>
                <a:latin typeface="Arial"/>
                <a:ea typeface="Arial"/>
                <a:cs typeface="Arial"/>
                <a:sym typeface="Arial"/>
              </a:rPr>
              <a:t>Change Made Stage</a:t>
            </a:r>
            <a:endParaRPr sz="1800">
              <a:solidFill>
                <a:srgbClr val="434343"/>
              </a:solidFill>
              <a:latin typeface="Arial"/>
              <a:ea typeface="Arial"/>
              <a:cs typeface="Arial"/>
              <a:sym typeface="Arial"/>
            </a:endParaRPr>
          </a:p>
          <a:p>
            <a:pPr indent="-342900" lvl="0" marL="457200" rtl="0" algn="l">
              <a:lnSpc>
                <a:spcPct val="100000"/>
              </a:lnSpc>
              <a:spcBef>
                <a:spcPts val="0"/>
              </a:spcBef>
              <a:spcAft>
                <a:spcPts val="0"/>
              </a:spcAft>
              <a:buClr>
                <a:srgbClr val="434343"/>
              </a:buClr>
              <a:buSzPts val="1800"/>
              <a:buFont typeface="Arial"/>
              <a:buChar char="●"/>
            </a:pPr>
            <a:r>
              <a:rPr lang="en" sz="1800">
                <a:solidFill>
                  <a:srgbClr val="434343"/>
                </a:solidFill>
                <a:latin typeface="Arial"/>
                <a:ea typeface="Arial"/>
                <a:cs typeface="Arial"/>
                <a:sym typeface="Arial"/>
              </a:rPr>
              <a:t>Verified Stage</a:t>
            </a:r>
            <a:endParaRPr sz="1800">
              <a:solidFill>
                <a:srgbClr val="434343"/>
              </a:solidFill>
              <a:latin typeface="Arial"/>
              <a:ea typeface="Arial"/>
              <a:cs typeface="Arial"/>
              <a:sym typeface="Arial"/>
            </a:endParaRPr>
          </a:p>
          <a:p>
            <a:pPr indent="-342900" lvl="0" marL="457200" rtl="0" algn="l">
              <a:lnSpc>
                <a:spcPct val="100000"/>
              </a:lnSpc>
              <a:spcBef>
                <a:spcPts val="0"/>
              </a:spcBef>
              <a:spcAft>
                <a:spcPts val="0"/>
              </a:spcAft>
              <a:buClr>
                <a:srgbClr val="434343"/>
              </a:buClr>
              <a:buSzPts val="1800"/>
              <a:buFont typeface="Arial"/>
              <a:buChar char="●"/>
            </a:pPr>
            <a:r>
              <a:rPr lang="en" sz="1800">
                <a:solidFill>
                  <a:srgbClr val="434343"/>
                </a:solidFill>
                <a:latin typeface="Arial"/>
                <a:ea typeface="Arial"/>
                <a:cs typeface="Arial"/>
                <a:sym typeface="Arial"/>
              </a:rPr>
              <a:t>Closed Stage</a:t>
            </a:r>
            <a:endParaRPr sz="1800">
              <a:solidFill>
                <a:srgbClr val="434343"/>
              </a:solidFill>
              <a:latin typeface="Arial"/>
              <a:ea typeface="Arial"/>
              <a:cs typeface="Arial"/>
              <a:sym typeface="Arial"/>
            </a:endParaRPr>
          </a:p>
        </p:txBody>
      </p:sp>
      <p:pic>
        <p:nvPicPr>
          <p:cNvPr id="180" name="Google Shape;180;p28"/>
          <p:cNvPicPr preferRelativeResize="0"/>
          <p:nvPr/>
        </p:nvPicPr>
        <p:blipFill>
          <a:blip r:embed="rId3">
            <a:alphaModFix/>
          </a:blip>
          <a:stretch>
            <a:fillRect/>
          </a:stretch>
        </p:blipFill>
        <p:spPr>
          <a:xfrm>
            <a:off x="4672800" y="46700"/>
            <a:ext cx="4183599" cy="50301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Analysis Notes - </a:t>
            </a:r>
            <a:r>
              <a:rPr lang="en"/>
              <a:t>Swimlane</a:t>
            </a:r>
            <a:r>
              <a:rPr lang="en"/>
              <a:t> Model </a:t>
            </a:r>
            <a:endParaRPr/>
          </a:p>
        </p:txBody>
      </p:sp>
      <p:sp>
        <p:nvSpPr>
          <p:cNvPr id="186" name="Google Shape;186;p29"/>
          <p:cNvSpPr txBox="1"/>
          <p:nvPr>
            <p:ph idx="1" type="body"/>
          </p:nvPr>
        </p:nvSpPr>
        <p:spPr>
          <a:xfrm>
            <a:off x="774350" y="2108825"/>
            <a:ext cx="7688700" cy="22611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434343"/>
              </a:buClr>
              <a:buSzPts val="1800"/>
              <a:buFont typeface="Arial"/>
              <a:buChar char="●"/>
            </a:pPr>
            <a:r>
              <a:rPr lang="en" sz="1800">
                <a:solidFill>
                  <a:srgbClr val="434343"/>
                </a:solidFill>
                <a:latin typeface="Arial"/>
                <a:ea typeface="Arial"/>
                <a:cs typeface="Arial"/>
                <a:sym typeface="Arial"/>
              </a:rPr>
              <a:t>Why choose Swimlane Model?</a:t>
            </a:r>
            <a:endParaRPr sz="1800">
              <a:solidFill>
                <a:srgbClr val="434343"/>
              </a:solidFill>
              <a:latin typeface="Arial"/>
              <a:ea typeface="Arial"/>
              <a:cs typeface="Arial"/>
              <a:sym typeface="Arial"/>
            </a:endParaRPr>
          </a:p>
          <a:p>
            <a:pPr indent="-342900" lvl="1" marL="914400" rtl="0" algn="l">
              <a:spcBef>
                <a:spcPts val="0"/>
              </a:spcBef>
              <a:spcAft>
                <a:spcPts val="0"/>
              </a:spcAft>
              <a:buClr>
                <a:srgbClr val="434343"/>
              </a:buClr>
              <a:buSzPts val="1800"/>
              <a:buFont typeface="Arial"/>
              <a:buChar char="○"/>
            </a:pPr>
            <a:r>
              <a:rPr lang="en" sz="1800">
                <a:solidFill>
                  <a:srgbClr val="434343"/>
                </a:solidFill>
                <a:latin typeface="Arial"/>
                <a:ea typeface="Arial"/>
                <a:cs typeface="Arial"/>
                <a:sym typeface="Arial"/>
              </a:rPr>
              <a:t>Clarity in </a:t>
            </a:r>
            <a:r>
              <a:rPr lang="en" sz="1800">
                <a:solidFill>
                  <a:srgbClr val="434343"/>
                </a:solidFill>
                <a:latin typeface="Arial"/>
                <a:ea typeface="Arial"/>
                <a:cs typeface="Arial"/>
                <a:sym typeface="Arial"/>
              </a:rPr>
              <a:t>responsibility</a:t>
            </a:r>
            <a:r>
              <a:rPr lang="en" sz="1800">
                <a:solidFill>
                  <a:srgbClr val="434343"/>
                </a:solidFill>
                <a:latin typeface="Arial"/>
                <a:ea typeface="Arial"/>
                <a:cs typeface="Arial"/>
                <a:sym typeface="Arial"/>
              </a:rPr>
              <a:t>,  offers a clear picture of </a:t>
            </a:r>
            <a:r>
              <a:rPr lang="en" sz="1800">
                <a:solidFill>
                  <a:srgbClr val="434343"/>
                </a:solidFill>
                <a:latin typeface="Arial"/>
                <a:ea typeface="Arial"/>
                <a:cs typeface="Arial"/>
                <a:sym typeface="Arial"/>
              </a:rPr>
              <a:t>workflows</a:t>
            </a:r>
            <a:r>
              <a:rPr lang="en" sz="1800">
                <a:solidFill>
                  <a:srgbClr val="434343"/>
                </a:solidFill>
                <a:latin typeface="Arial"/>
                <a:ea typeface="Arial"/>
                <a:cs typeface="Arial"/>
                <a:sym typeface="Arial"/>
              </a:rPr>
              <a:t> between different systems</a:t>
            </a:r>
            <a:endParaRPr sz="1800">
              <a:solidFill>
                <a:srgbClr val="434343"/>
              </a:solidFill>
              <a:latin typeface="Arial"/>
              <a:ea typeface="Arial"/>
              <a:cs typeface="Arial"/>
              <a:sym typeface="Arial"/>
            </a:endParaRPr>
          </a:p>
          <a:p>
            <a:pPr indent="-342900" lvl="1" marL="914400" rtl="0" algn="l">
              <a:spcBef>
                <a:spcPts val="0"/>
              </a:spcBef>
              <a:spcAft>
                <a:spcPts val="0"/>
              </a:spcAft>
              <a:buClr>
                <a:srgbClr val="434343"/>
              </a:buClr>
              <a:buSzPts val="1800"/>
              <a:buFont typeface="Arial"/>
              <a:buChar char="○"/>
            </a:pPr>
            <a:r>
              <a:rPr lang="en" sz="1800">
                <a:solidFill>
                  <a:srgbClr val="434343"/>
                </a:solidFill>
                <a:latin typeface="Arial"/>
                <a:ea typeface="Arial"/>
                <a:cs typeface="Arial"/>
                <a:sym typeface="Arial"/>
              </a:rPr>
              <a:t>Short Summary for our Swimlane Model </a:t>
            </a:r>
            <a:endParaRPr sz="1800">
              <a:solidFill>
                <a:srgbClr val="434343"/>
              </a:solidFill>
              <a:latin typeface="Arial"/>
              <a:ea typeface="Arial"/>
              <a:cs typeface="Arial"/>
              <a:sym typeface="Arial"/>
            </a:endParaRPr>
          </a:p>
          <a:p>
            <a:pPr indent="-342900" lvl="2" marL="1371600" rtl="0" algn="l">
              <a:spcBef>
                <a:spcPts val="0"/>
              </a:spcBef>
              <a:spcAft>
                <a:spcPts val="0"/>
              </a:spcAft>
              <a:buClr>
                <a:srgbClr val="434343"/>
              </a:buClr>
              <a:buSzPts val="1800"/>
              <a:buFont typeface="Arial"/>
              <a:buChar char="■"/>
            </a:pPr>
            <a:r>
              <a:rPr lang="en" sz="1800">
                <a:solidFill>
                  <a:srgbClr val="434343"/>
                </a:solidFill>
                <a:latin typeface="Arial"/>
                <a:ea typeface="Arial"/>
                <a:cs typeface="Arial"/>
                <a:sym typeface="Arial"/>
              </a:rPr>
              <a:t>Five key components/stakeholders </a:t>
            </a:r>
            <a:r>
              <a:rPr lang="en" sz="1800">
                <a:solidFill>
                  <a:srgbClr val="434343"/>
                </a:solidFill>
                <a:latin typeface="Arial"/>
                <a:ea typeface="Arial"/>
                <a:cs typeface="Arial"/>
                <a:sym typeface="Arial"/>
              </a:rPr>
              <a:t>involved</a:t>
            </a:r>
            <a:r>
              <a:rPr lang="en" sz="1800">
                <a:solidFill>
                  <a:srgbClr val="434343"/>
                </a:solidFill>
                <a:latin typeface="Arial"/>
                <a:ea typeface="Arial"/>
                <a:cs typeface="Arial"/>
                <a:sym typeface="Arial"/>
              </a:rPr>
              <a:t>: Guest, System, Hotel Staff, Hotel Manager, Guest Database</a:t>
            </a:r>
            <a:endParaRPr sz="1800">
              <a:solidFill>
                <a:srgbClr val="434343"/>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92" name="Google Shape;192;p30"/>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93" name="Google Shape;193;p30"/>
          <p:cNvPicPr preferRelativeResize="0"/>
          <p:nvPr/>
        </p:nvPicPr>
        <p:blipFill>
          <a:blip r:embed="rId3">
            <a:alphaModFix/>
          </a:blip>
          <a:stretch>
            <a:fillRect/>
          </a:stretch>
        </p:blipFill>
        <p:spPr>
          <a:xfrm>
            <a:off x="144925" y="-21050"/>
            <a:ext cx="3626550" cy="5185599"/>
          </a:xfrm>
          <a:prstGeom prst="rect">
            <a:avLst/>
          </a:prstGeom>
          <a:noFill/>
          <a:ln>
            <a:noFill/>
          </a:ln>
        </p:spPr>
      </p:pic>
      <p:pic>
        <p:nvPicPr>
          <p:cNvPr id="194" name="Google Shape;194;p30"/>
          <p:cNvPicPr preferRelativeResize="0"/>
          <p:nvPr/>
        </p:nvPicPr>
        <p:blipFill>
          <a:blip r:embed="rId4">
            <a:alphaModFix/>
          </a:blip>
          <a:stretch>
            <a:fillRect/>
          </a:stretch>
        </p:blipFill>
        <p:spPr>
          <a:xfrm>
            <a:off x="4126525" y="18887"/>
            <a:ext cx="4449700" cy="510572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Verification and Validation - Overview</a:t>
            </a:r>
            <a:endParaRPr/>
          </a:p>
          <a:p>
            <a:pPr indent="0" lvl="0" marL="0" rtl="0" algn="l">
              <a:spcBef>
                <a:spcPts val="0"/>
              </a:spcBef>
              <a:spcAft>
                <a:spcPts val="0"/>
              </a:spcAft>
              <a:buNone/>
            </a:pPr>
            <a:r>
              <a:t/>
            </a:r>
            <a:endParaRPr/>
          </a:p>
        </p:txBody>
      </p:sp>
      <p:sp>
        <p:nvSpPr>
          <p:cNvPr id="200" name="Google Shape;200;p31"/>
          <p:cNvSpPr txBox="1"/>
          <p:nvPr>
            <p:ph idx="1" type="body"/>
          </p:nvPr>
        </p:nvSpPr>
        <p:spPr>
          <a:xfrm>
            <a:off x="729450" y="1853850"/>
            <a:ext cx="7688700" cy="2261100"/>
          </a:xfrm>
          <a:prstGeom prst="rect">
            <a:avLst/>
          </a:prstGeom>
        </p:spPr>
        <p:txBody>
          <a:bodyPr anchorCtr="0" anchor="t" bIns="91425" lIns="91425" spcFirstLastPara="1" rIns="91425" wrap="square" tIns="91425">
            <a:noAutofit/>
          </a:bodyPr>
          <a:lstStyle/>
          <a:p>
            <a:pPr indent="-342900" lvl="0" marL="457200" rtl="0" algn="l">
              <a:spcBef>
                <a:spcPts val="1500"/>
              </a:spcBef>
              <a:spcAft>
                <a:spcPts val="0"/>
              </a:spcAft>
              <a:buClr>
                <a:srgbClr val="0D0D0D"/>
              </a:buClr>
              <a:buSzPts val="1800"/>
              <a:buFont typeface="Roboto"/>
              <a:buChar char="●"/>
            </a:pPr>
            <a:r>
              <a:rPr b="1" lang="en" sz="1800">
                <a:solidFill>
                  <a:srgbClr val="0D0D0D"/>
                </a:solidFill>
                <a:latin typeface="Times New Roman"/>
                <a:ea typeface="Times New Roman"/>
                <a:cs typeface="Times New Roman"/>
                <a:sym typeface="Times New Roman"/>
              </a:rPr>
              <a:t>Objective:</a:t>
            </a:r>
            <a:r>
              <a:rPr lang="en" sz="1800">
                <a:solidFill>
                  <a:srgbClr val="0D0D0D"/>
                </a:solidFill>
                <a:latin typeface="Times New Roman"/>
                <a:ea typeface="Times New Roman"/>
                <a:cs typeface="Times New Roman"/>
                <a:sym typeface="Times New Roman"/>
              </a:rPr>
              <a:t> Ensure the Check Inn #1 Hotel Management System aligns with business requirements and operational goals.</a:t>
            </a:r>
            <a:endParaRPr sz="1800">
              <a:solidFill>
                <a:srgbClr val="0D0D0D"/>
              </a:solidFill>
              <a:latin typeface="Times New Roman"/>
              <a:ea typeface="Times New Roman"/>
              <a:cs typeface="Times New Roman"/>
              <a:sym typeface="Times New Roman"/>
            </a:endParaRPr>
          </a:p>
          <a:p>
            <a:pPr indent="-342900" lvl="0" marL="457200" rtl="0" algn="l">
              <a:spcBef>
                <a:spcPts val="0"/>
              </a:spcBef>
              <a:spcAft>
                <a:spcPts val="0"/>
              </a:spcAft>
              <a:buClr>
                <a:srgbClr val="0D0D0D"/>
              </a:buClr>
              <a:buSzPts val="1800"/>
              <a:buFont typeface="Roboto"/>
              <a:buChar char="●"/>
            </a:pPr>
            <a:r>
              <a:rPr b="1" lang="en" sz="1800">
                <a:solidFill>
                  <a:srgbClr val="0D0D0D"/>
                </a:solidFill>
                <a:latin typeface="Times New Roman"/>
                <a:ea typeface="Times New Roman"/>
                <a:cs typeface="Times New Roman"/>
                <a:sym typeface="Times New Roman"/>
              </a:rPr>
              <a:t>Scope:</a:t>
            </a:r>
            <a:r>
              <a:rPr lang="en" sz="1800">
                <a:solidFill>
                  <a:srgbClr val="0D0D0D"/>
                </a:solidFill>
                <a:latin typeface="Times New Roman"/>
                <a:ea typeface="Times New Roman"/>
                <a:cs typeface="Times New Roman"/>
                <a:sym typeface="Times New Roman"/>
              </a:rPr>
              <a:t> Encompasses modules like online booking, guest management, and dynamic pricing to enhance guest satisfaction and operational efficiency.</a:t>
            </a:r>
            <a:endParaRPr sz="1800">
              <a:solidFill>
                <a:srgbClr val="0D0D0D"/>
              </a:solidFill>
              <a:latin typeface="Times New Roman"/>
              <a:ea typeface="Times New Roman"/>
              <a:cs typeface="Times New Roman"/>
              <a:sym typeface="Times New Roman"/>
            </a:endParaRPr>
          </a:p>
          <a:p>
            <a:pPr indent="-342900" lvl="0" marL="457200" rtl="0" algn="l">
              <a:spcBef>
                <a:spcPts val="0"/>
              </a:spcBef>
              <a:spcAft>
                <a:spcPts val="0"/>
              </a:spcAft>
              <a:buClr>
                <a:srgbClr val="0D0D0D"/>
              </a:buClr>
              <a:buSzPts val="1800"/>
              <a:buFont typeface="Roboto"/>
              <a:buChar char="●"/>
            </a:pPr>
            <a:r>
              <a:rPr b="1" lang="en" sz="1800">
                <a:solidFill>
                  <a:srgbClr val="0D0D0D"/>
                </a:solidFill>
                <a:latin typeface="Times New Roman"/>
                <a:ea typeface="Times New Roman"/>
                <a:cs typeface="Times New Roman"/>
                <a:sym typeface="Times New Roman"/>
              </a:rPr>
              <a:t>Process:</a:t>
            </a:r>
            <a:r>
              <a:rPr lang="en" sz="1800">
                <a:solidFill>
                  <a:srgbClr val="0D0D0D"/>
                </a:solidFill>
                <a:latin typeface="Times New Roman"/>
                <a:ea typeface="Times New Roman"/>
                <a:cs typeface="Times New Roman"/>
                <a:sym typeface="Times New Roman"/>
              </a:rPr>
              <a:t> Includes planning, review, defect management, test case development, and acceptance testing.</a:t>
            </a:r>
            <a:endParaRPr sz="1800">
              <a:solidFill>
                <a:srgbClr val="0D0D0D"/>
              </a:solidFill>
              <a:latin typeface="Times New Roman"/>
              <a:ea typeface="Times New Roman"/>
              <a:cs typeface="Times New Roman"/>
              <a:sym typeface="Times New Roman"/>
            </a:endParaRPr>
          </a:p>
          <a:p>
            <a:pPr indent="-342900" lvl="0" marL="457200" rtl="0" algn="l">
              <a:spcBef>
                <a:spcPts val="0"/>
              </a:spcBef>
              <a:spcAft>
                <a:spcPts val="0"/>
              </a:spcAft>
              <a:buClr>
                <a:srgbClr val="0D0D0D"/>
              </a:buClr>
              <a:buSzPts val="1800"/>
              <a:buFont typeface="Roboto"/>
              <a:buChar char="●"/>
            </a:pPr>
            <a:r>
              <a:rPr b="1" lang="en" sz="1800">
                <a:solidFill>
                  <a:srgbClr val="0D0D0D"/>
                </a:solidFill>
                <a:latin typeface="Times New Roman"/>
                <a:ea typeface="Times New Roman"/>
                <a:cs typeface="Times New Roman"/>
                <a:sym typeface="Times New Roman"/>
              </a:rPr>
              <a:t>Engagement:</a:t>
            </a:r>
            <a:r>
              <a:rPr lang="en" sz="1800">
                <a:solidFill>
                  <a:srgbClr val="0D0D0D"/>
                </a:solidFill>
                <a:latin typeface="Times New Roman"/>
                <a:ea typeface="Times New Roman"/>
                <a:cs typeface="Times New Roman"/>
                <a:sym typeface="Times New Roman"/>
              </a:rPr>
              <a:t> Collaboration with stakeholders (Group 4) for strategy elicitation, focusing on a comprehensive approach to system reliability and performance.</a:t>
            </a:r>
            <a:endParaRPr sz="1800">
              <a:solidFill>
                <a:srgbClr val="0D0D0D"/>
              </a:solidFill>
              <a:latin typeface="Times New Roman"/>
              <a:ea typeface="Times New Roman"/>
              <a:cs typeface="Times New Roman"/>
              <a:sym typeface="Times New Roman"/>
            </a:endParaRPr>
          </a:p>
          <a:p>
            <a:pPr indent="0" lvl="0" marL="0" rtl="0" algn="l">
              <a:spcBef>
                <a:spcPts val="1500"/>
              </a:spcBef>
              <a:spcAft>
                <a:spcPts val="1200"/>
              </a:spcAft>
              <a:buNone/>
            </a:pPr>
            <a:r>
              <a:t/>
            </a:r>
            <a:endParaRPr sz="1800">
              <a:solidFill>
                <a:srgbClr val="0D0D0D"/>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Overview </a:t>
            </a:r>
            <a:endParaRPr/>
          </a:p>
        </p:txBody>
      </p:sp>
      <p:sp>
        <p:nvSpPr>
          <p:cNvPr id="93" name="Google Shape;93;p14"/>
          <p:cNvSpPr txBox="1"/>
          <p:nvPr>
            <p:ph idx="1" type="body"/>
          </p:nvPr>
        </p:nvSpPr>
        <p:spPr>
          <a:xfrm>
            <a:off x="805650" y="1774075"/>
            <a:ext cx="7688700" cy="3217500"/>
          </a:xfrm>
          <a:prstGeom prst="rect">
            <a:avLst/>
          </a:prstGeom>
        </p:spPr>
        <p:txBody>
          <a:bodyPr anchorCtr="0" anchor="t" bIns="91425" lIns="91425" spcFirstLastPara="1" rIns="91425" wrap="square" tIns="91425">
            <a:noAutofit/>
          </a:bodyPr>
          <a:lstStyle/>
          <a:p>
            <a:pPr indent="-342900" lvl="0" marL="457200" rtl="0" algn="l">
              <a:lnSpc>
                <a:spcPct val="105000"/>
              </a:lnSpc>
              <a:spcBef>
                <a:spcPts val="0"/>
              </a:spcBef>
              <a:spcAft>
                <a:spcPts val="0"/>
              </a:spcAft>
              <a:buSzPts val="1800"/>
              <a:buAutoNum type="arabicPeriod"/>
            </a:pPr>
            <a:r>
              <a:rPr lang="en" sz="1800"/>
              <a:t>Introduction, </a:t>
            </a:r>
            <a:r>
              <a:rPr lang="en" sz="1800"/>
              <a:t>Vision And Scope</a:t>
            </a:r>
            <a:endParaRPr sz="1800"/>
          </a:p>
          <a:p>
            <a:pPr indent="-342900" lvl="0" marL="457200" rtl="0" algn="l">
              <a:lnSpc>
                <a:spcPct val="105000"/>
              </a:lnSpc>
              <a:spcBef>
                <a:spcPts val="0"/>
              </a:spcBef>
              <a:spcAft>
                <a:spcPts val="0"/>
              </a:spcAft>
              <a:buSzPts val="1800"/>
              <a:buAutoNum type="arabicPeriod"/>
            </a:pPr>
            <a:r>
              <a:rPr lang="en" sz="1800"/>
              <a:t>Elicitations and Raw </a:t>
            </a:r>
            <a:r>
              <a:rPr lang="en" sz="1800"/>
              <a:t>Requirements </a:t>
            </a:r>
            <a:endParaRPr sz="1800"/>
          </a:p>
          <a:p>
            <a:pPr indent="-342900" lvl="0" marL="457200" rtl="0" algn="l">
              <a:lnSpc>
                <a:spcPct val="105000"/>
              </a:lnSpc>
              <a:spcBef>
                <a:spcPts val="0"/>
              </a:spcBef>
              <a:spcAft>
                <a:spcPts val="0"/>
              </a:spcAft>
              <a:buSzPts val="1800"/>
              <a:buAutoNum type="arabicPeriod"/>
            </a:pPr>
            <a:r>
              <a:rPr lang="en" sz="1800"/>
              <a:t>Analysis Notes </a:t>
            </a:r>
            <a:endParaRPr sz="1800"/>
          </a:p>
          <a:p>
            <a:pPr indent="-342900" lvl="0" marL="457200" rtl="0" algn="l">
              <a:lnSpc>
                <a:spcPct val="105000"/>
              </a:lnSpc>
              <a:spcBef>
                <a:spcPts val="0"/>
              </a:spcBef>
              <a:spcAft>
                <a:spcPts val="0"/>
              </a:spcAft>
              <a:buSzPts val="1800"/>
              <a:buAutoNum type="arabicPeriod"/>
            </a:pPr>
            <a:r>
              <a:rPr lang="en" sz="1800"/>
              <a:t>Selected Models</a:t>
            </a:r>
            <a:endParaRPr sz="1800"/>
          </a:p>
          <a:p>
            <a:pPr indent="-342900" lvl="0" marL="457200" rtl="0" algn="l">
              <a:lnSpc>
                <a:spcPct val="105000"/>
              </a:lnSpc>
              <a:spcBef>
                <a:spcPts val="0"/>
              </a:spcBef>
              <a:spcAft>
                <a:spcPts val="0"/>
              </a:spcAft>
              <a:buSzPts val="1800"/>
              <a:buAutoNum type="arabicPeriod"/>
            </a:pPr>
            <a:r>
              <a:rPr lang="en" sz="1800"/>
              <a:t>Verification and Validation</a:t>
            </a:r>
            <a:endParaRPr sz="1800"/>
          </a:p>
          <a:p>
            <a:pPr indent="-342900" lvl="0" marL="457200" rtl="0" algn="l">
              <a:lnSpc>
                <a:spcPct val="105000"/>
              </a:lnSpc>
              <a:spcBef>
                <a:spcPts val="0"/>
              </a:spcBef>
              <a:spcAft>
                <a:spcPts val="0"/>
              </a:spcAft>
              <a:buSzPts val="1800"/>
              <a:buAutoNum type="arabicPeriod"/>
            </a:pPr>
            <a:r>
              <a:rPr lang="en" sz="1800"/>
              <a:t>ASRs and High-Level Architecture</a:t>
            </a:r>
            <a:endParaRPr sz="1800"/>
          </a:p>
          <a:p>
            <a:pPr indent="-342900" lvl="0" marL="457200" rtl="0" algn="l">
              <a:lnSpc>
                <a:spcPct val="105000"/>
              </a:lnSpc>
              <a:spcBef>
                <a:spcPts val="0"/>
              </a:spcBef>
              <a:spcAft>
                <a:spcPts val="0"/>
              </a:spcAft>
              <a:buSzPts val="1800"/>
              <a:buAutoNum type="arabicPeriod"/>
            </a:pPr>
            <a:r>
              <a:rPr lang="en" sz="1800"/>
              <a:t>Prioritized Requirements  </a:t>
            </a:r>
            <a:endParaRPr sz="1800"/>
          </a:p>
          <a:p>
            <a:pPr indent="-342900" lvl="0" marL="457200" rtl="0" algn="l">
              <a:lnSpc>
                <a:spcPct val="105000"/>
              </a:lnSpc>
              <a:spcBef>
                <a:spcPts val="0"/>
              </a:spcBef>
              <a:spcAft>
                <a:spcPts val="0"/>
              </a:spcAft>
              <a:buSzPts val="1800"/>
              <a:buAutoNum type="arabicPeriod"/>
            </a:pPr>
            <a:r>
              <a:rPr lang="en" sz="1800"/>
              <a:t>Documented Test Cases</a:t>
            </a:r>
            <a:endParaRPr sz="1800"/>
          </a:p>
          <a:p>
            <a:pPr indent="-342900" lvl="0" marL="457200" rtl="0" algn="l">
              <a:lnSpc>
                <a:spcPct val="105000"/>
              </a:lnSpc>
              <a:spcBef>
                <a:spcPts val="0"/>
              </a:spcBef>
              <a:spcAft>
                <a:spcPts val="0"/>
              </a:spcAft>
              <a:buSzPts val="1800"/>
              <a:buAutoNum type="arabicPeriod"/>
            </a:pPr>
            <a:r>
              <a:rPr lang="en" sz="1800"/>
              <a:t>Release Plan</a:t>
            </a:r>
            <a:endParaRPr sz="1800"/>
          </a:p>
          <a:p>
            <a:pPr indent="-342900" lvl="0" marL="457200" rtl="0" algn="l">
              <a:lnSpc>
                <a:spcPct val="105000"/>
              </a:lnSpc>
              <a:spcBef>
                <a:spcPts val="0"/>
              </a:spcBef>
              <a:spcAft>
                <a:spcPts val="0"/>
              </a:spcAft>
              <a:buSzPts val="1800"/>
              <a:buAutoNum type="arabicPeriod"/>
            </a:pPr>
            <a:r>
              <a:rPr lang="en" sz="1800"/>
              <a:t>Conclusion</a:t>
            </a:r>
            <a:endParaRPr sz="1800"/>
          </a:p>
        </p:txBody>
      </p:sp>
      <p:sp>
        <p:nvSpPr>
          <p:cNvPr id="94" name="Google Shape;94;p14"/>
          <p:cNvSpPr txBox="1"/>
          <p:nvPr/>
        </p:nvSpPr>
        <p:spPr>
          <a:xfrm>
            <a:off x="5190700" y="1363200"/>
            <a:ext cx="39744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300">
              <a:solidFill>
                <a:schemeClr val="accent1"/>
              </a:solidFill>
              <a:latin typeface="Lato"/>
              <a:ea typeface="Lato"/>
              <a:cs typeface="Lato"/>
              <a:sym typeface="La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Verification and Validation - Verification</a:t>
            </a:r>
            <a:endParaRPr/>
          </a:p>
        </p:txBody>
      </p:sp>
      <p:sp>
        <p:nvSpPr>
          <p:cNvPr id="206" name="Google Shape;206;p32"/>
          <p:cNvSpPr txBox="1"/>
          <p:nvPr>
            <p:ph idx="1" type="body"/>
          </p:nvPr>
        </p:nvSpPr>
        <p:spPr>
          <a:xfrm>
            <a:off x="729450" y="1853850"/>
            <a:ext cx="7688700" cy="2261100"/>
          </a:xfrm>
          <a:prstGeom prst="rect">
            <a:avLst/>
          </a:prstGeom>
        </p:spPr>
        <p:txBody>
          <a:bodyPr anchorCtr="0" anchor="t" bIns="91425" lIns="91425" spcFirstLastPara="1" rIns="91425" wrap="square" tIns="91425">
            <a:noAutofit/>
          </a:bodyPr>
          <a:lstStyle/>
          <a:p>
            <a:pPr indent="-342900" lvl="0" marL="457200" rtl="0" algn="l">
              <a:spcBef>
                <a:spcPts val="1500"/>
              </a:spcBef>
              <a:spcAft>
                <a:spcPts val="0"/>
              </a:spcAft>
              <a:buClr>
                <a:srgbClr val="0D0D0D"/>
              </a:buClr>
              <a:buSzPts val="1800"/>
              <a:buFont typeface="Roboto"/>
              <a:buChar char="●"/>
            </a:pPr>
            <a:r>
              <a:rPr b="1" lang="en" sz="1800">
                <a:solidFill>
                  <a:srgbClr val="0D0D0D"/>
                </a:solidFill>
                <a:latin typeface="Times New Roman"/>
                <a:ea typeface="Times New Roman"/>
                <a:cs typeface="Times New Roman"/>
                <a:sym typeface="Times New Roman"/>
              </a:rPr>
              <a:t>Planning</a:t>
            </a:r>
            <a:r>
              <a:rPr lang="en" sz="1800">
                <a:solidFill>
                  <a:srgbClr val="0D0D0D"/>
                </a:solidFill>
                <a:latin typeface="Times New Roman"/>
                <a:ea typeface="Times New Roman"/>
                <a:cs typeface="Times New Roman"/>
                <a:sym typeface="Times New Roman"/>
              </a:rPr>
              <a:t>: Define verification scope, identify components, allocate resources, and schedule activities.</a:t>
            </a:r>
            <a:endParaRPr sz="1800">
              <a:solidFill>
                <a:srgbClr val="0D0D0D"/>
              </a:solidFill>
              <a:latin typeface="Times New Roman"/>
              <a:ea typeface="Times New Roman"/>
              <a:cs typeface="Times New Roman"/>
              <a:sym typeface="Times New Roman"/>
            </a:endParaRPr>
          </a:p>
          <a:p>
            <a:pPr indent="-342900" lvl="0" marL="457200" rtl="0" algn="l">
              <a:spcBef>
                <a:spcPts val="0"/>
              </a:spcBef>
              <a:spcAft>
                <a:spcPts val="0"/>
              </a:spcAft>
              <a:buClr>
                <a:srgbClr val="0D0D0D"/>
              </a:buClr>
              <a:buSzPts val="1800"/>
              <a:buFont typeface="Roboto"/>
              <a:buChar char="●"/>
            </a:pPr>
            <a:r>
              <a:rPr b="1" lang="en" sz="1800">
                <a:solidFill>
                  <a:srgbClr val="0D0D0D"/>
                </a:solidFill>
                <a:latin typeface="Times New Roman"/>
                <a:ea typeface="Times New Roman"/>
                <a:cs typeface="Times New Roman"/>
                <a:sym typeface="Times New Roman"/>
              </a:rPr>
              <a:t>Review</a:t>
            </a:r>
            <a:r>
              <a:rPr lang="en" sz="1800">
                <a:solidFill>
                  <a:srgbClr val="0D0D0D"/>
                </a:solidFill>
                <a:latin typeface="Times New Roman"/>
                <a:ea typeface="Times New Roman"/>
                <a:cs typeface="Times New Roman"/>
                <a:sym typeface="Times New Roman"/>
              </a:rPr>
              <a:t>: Conduct both informal and formal reviews to ensure alignment with design and requirements.</a:t>
            </a:r>
            <a:endParaRPr sz="1800">
              <a:solidFill>
                <a:srgbClr val="0D0D0D"/>
              </a:solidFill>
              <a:latin typeface="Times New Roman"/>
              <a:ea typeface="Times New Roman"/>
              <a:cs typeface="Times New Roman"/>
              <a:sym typeface="Times New Roman"/>
            </a:endParaRPr>
          </a:p>
          <a:p>
            <a:pPr indent="-342900" lvl="0" marL="457200" rtl="0" algn="l">
              <a:spcBef>
                <a:spcPts val="0"/>
              </a:spcBef>
              <a:spcAft>
                <a:spcPts val="0"/>
              </a:spcAft>
              <a:buClr>
                <a:srgbClr val="0D0D0D"/>
              </a:buClr>
              <a:buSzPts val="1800"/>
              <a:buFont typeface="Roboto"/>
              <a:buChar char="●"/>
            </a:pPr>
            <a:r>
              <a:rPr b="1" lang="en" sz="1800">
                <a:solidFill>
                  <a:srgbClr val="0D0D0D"/>
                </a:solidFill>
                <a:latin typeface="Times New Roman"/>
                <a:ea typeface="Times New Roman"/>
                <a:cs typeface="Times New Roman"/>
                <a:sym typeface="Times New Roman"/>
              </a:rPr>
              <a:t>Defect Management</a:t>
            </a:r>
            <a:r>
              <a:rPr lang="en" sz="1800">
                <a:solidFill>
                  <a:srgbClr val="0D0D0D"/>
                </a:solidFill>
                <a:latin typeface="Times New Roman"/>
                <a:ea typeface="Times New Roman"/>
                <a:cs typeface="Times New Roman"/>
                <a:sym typeface="Times New Roman"/>
              </a:rPr>
              <a:t>: Utilize a tracking system to log, prioritize, and resolve defects.</a:t>
            </a:r>
            <a:endParaRPr sz="1800">
              <a:solidFill>
                <a:srgbClr val="0D0D0D"/>
              </a:solidFill>
              <a:latin typeface="Times New Roman"/>
              <a:ea typeface="Times New Roman"/>
              <a:cs typeface="Times New Roman"/>
              <a:sym typeface="Times New Roman"/>
            </a:endParaRPr>
          </a:p>
          <a:p>
            <a:pPr indent="-342900" lvl="0" marL="457200" rtl="0" algn="l">
              <a:spcBef>
                <a:spcPts val="0"/>
              </a:spcBef>
              <a:spcAft>
                <a:spcPts val="0"/>
              </a:spcAft>
              <a:buClr>
                <a:srgbClr val="0D0D0D"/>
              </a:buClr>
              <a:buSzPts val="1800"/>
              <a:buFont typeface="Roboto"/>
              <a:buChar char="●"/>
            </a:pPr>
            <a:r>
              <a:rPr b="1" lang="en" sz="1800">
                <a:solidFill>
                  <a:srgbClr val="0D0D0D"/>
                </a:solidFill>
                <a:latin typeface="Times New Roman"/>
                <a:ea typeface="Times New Roman"/>
                <a:cs typeface="Times New Roman"/>
                <a:sym typeface="Times New Roman"/>
              </a:rPr>
              <a:t>Criteria</a:t>
            </a:r>
            <a:r>
              <a:rPr lang="en" sz="1800">
                <a:solidFill>
                  <a:srgbClr val="0D0D0D"/>
                </a:solidFill>
                <a:latin typeface="Times New Roman"/>
                <a:ea typeface="Times New Roman"/>
                <a:cs typeface="Times New Roman"/>
                <a:sym typeface="Times New Roman"/>
              </a:rPr>
              <a:t>: Entry and exit criteria established to ensure thoroughness and readiness for the next phases.</a:t>
            </a:r>
            <a:endParaRPr sz="1800">
              <a:solidFill>
                <a:srgbClr val="0D0D0D"/>
              </a:solidFill>
              <a:latin typeface="Times New Roman"/>
              <a:ea typeface="Times New Roman"/>
              <a:cs typeface="Times New Roman"/>
              <a:sym typeface="Times New Roman"/>
            </a:endParaRPr>
          </a:p>
          <a:p>
            <a:pPr indent="0" lvl="0" marL="0" rtl="0" algn="l">
              <a:spcBef>
                <a:spcPts val="1500"/>
              </a:spcBef>
              <a:spcAft>
                <a:spcPts val="1200"/>
              </a:spcAft>
              <a:buNone/>
            </a:pPr>
            <a:r>
              <a:t/>
            </a:r>
            <a:endParaRPr b="1" sz="1800">
              <a:solidFill>
                <a:srgbClr val="0D0D0D"/>
              </a:solidFill>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Verification and Validation - Validation</a:t>
            </a:r>
            <a:endParaRPr/>
          </a:p>
          <a:p>
            <a:pPr indent="0" lvl="0" marL="0" rtl="0" algn="l">
              <a:spcBef>
                <a:spcPts val="0"/>
              </a:spcBef>
              <a:spcAft>
                <a:spcPts val="0"/>
              </a:spcAft>
              <a:buNone/>
            </a:pPr>
            <a:r>
              <a:t/>
            </a:r>
            <a:endParaRPr/>
          </a:p>
        </p:txBody>
      </p:sp>
      <p:sp>
        <p:nvSpPr>
          <p:cNvPr id="212" name="Google Shape;212;p33"/>
          <p:cNvSpPr txBox="1"/>
          <p:nvPr>
            <p:ph idx="1" type="body"/>
          </p:nvPr>
        </p:nvSpPr>
        <p:spPr>
          <a:xfrm>
            <a:off x="729450" y="1853850"/>
            <a:ext cx="7688700" cy="2261100"/>
          </a:xfrm>
          <a:prstGeom prst="rect">
            <a:avLst/>
          </a:prstGeom>
        </p:spPr>
        <p:txBody>
          <a:bodyPr anchorCtr="0" anchor="t" bIns="91425" lIns="91425" spcFirstLastPara="1" rIns="91425" wrap="square" tIns="91425">
            <a:noAutofit/>
          </a:bodyPr>
          <a:lstStyle/>
          <a:p>
            <a:pPr indent="-342900" lvl="0" marL="457200" rtl="0" algn="l">
              <a:spcBef>
                <a:spcPts val="1500"/>
              </a:spcBef>
              <a:spcAft>
                <a:spcPts val="0"/>
              </a:spcAft>
              <a:buClr>
                <a:srgbClr val="000000"/>
              </a:buClr>
              <a:buSzPts val="1800"/>
              <a:buFont typeface="Roboto"/>
              <a:buChar char="●"/>
            </a:pPr>
            <a:r>
              <a:rPr b="1" lang="en" sz="1800">
                <a:solidFill>
                  <a:srgbClr val="000000"/>
                </a:solidFill>
                <a:latin typeface="Times New Roman"/>
                <a:ea typeface="Times New Roman"/>
                <a:cs typeface="Times New Roman"/>
                <a:sym typeface="Times New Roman"/>
              </a:rPr>
              <a:t>Prototyping &amp; Feedback</a:t>
            </a:r>
            <a:r>
              <a:rPr lang="en" sz="1800">
                <a:solidFill>
                  <a:srgbClr val="000000"/>
                </a:solidFill>
                <a:latin typeface="Times New Roman"/>
                <a:ea typeface="Times New Roman"/>
                <a:cs typeface="Times New Roman"/>
                <a:sym typeface="Times New Roman"/>
              </a:rPr>
              <a:t>: Use prototyping to confirm design choices and functional alignment with user and business needs.</a:t>
            </a:r>
            <a:endParaRPr sz="1800">
              <a:solidFill>
                <a:srgbClr val="000000"/>
              </a:solidFill>
              <a:latin typeface="Times New Roman"/>
              <a:ea typeface="Times New Roman"/>
              <a:cs typeface="Times New Roman"/>
              <a:sym typeface="Times New Roman"/>
            </a:endParaRPr>
          </a:p>
          <a:p>
            <a:pPr indent="-342900" lvl="0" marL="457200" rtl="0" algn="l">
              <a:spcBef>
                <a:spcPts val="0"/>
              </a:spcBef>
              <a:spcAft>
                <a:spcPts val="0"/>
              </a:spcAft>
              <a:buClr>
                <a:srgbClr val="000000"/>
              </a:buClr>
              <a:buSzPts val="1800"/>
              <a:buFont typeface="Roboto"/>
              <a:buChar char="●"/>
            </a:pPr>
            <a:r>
              <a:rPr b="1" lang="en" sz="1800">
                <a:solidFill>
                  <a:srgbClr val="000000"/>
                </a:solidFill>
                <a:latin typeface="Times New Roman"/>
                <a:ea typeface="Times New Roman"/>
                <a:cs typeface="Times New Roman"/>
                <a:sym typeface="Times New Roman"/>
              </a:rPr>
              <a:t>Acceptance Testing</a:t>
            </a:r>
            <a:r>
              <a:rPr lang="en" sz="1800">
                <a:solidFill>
                  <a:srgbClr val="000000"/>
                </a:solidFill>
                <a:latin typeface="Times New Roman"/>
                <a:ea typeface="Times New Roman"/>
                <a:cs typeface="Times New Roman"/>
                <a:sym typeface="Times New Roman"/>
              </a:rPr>
              <a:t>: Includes User Acceptance Testing (UAT) and Business Acceptance Testing (BAT) to validate system against user requirements and business objectives.</a:t>
            </a:r>
            <a:endParaRPr sz="1800">
              <a:solidFill>
                <a:srgbClr val="000000"/>
              </a:solidFill>
              <a:latin typeface="Times New Roman"/>
              <a:ea typeface="Times New Roman"/>
              <a:cs typeface="Times New Roman"/>
              <a:sym typeface="Times New Roman"/>
            </a:endParaRPr>
          </a:p>
          <a:p>
            <a:pPr indent="-342900" lvl="0" marL="457200" rtl="0" algn="l">
              <a:spcBef>
                <a:spcPts val="0"/>
              </a:spcBef>
              <a:spcAft>
                <a:spcPts val="0"/>
              </a:spcAft>
              <a:buClr>
                <a:srgbClr val="000000"/>
              </a:buClr>
              <a:buSzPts val="1800"/>
              <a:buFont typeface="Roboto"/>
              <a:buChar char="●"/>
            </a:pPr>
            <a:r>
              <a:rPr b="1" lang="en" sz="1800">
                <a:solidFill>
                  <a:srgbClr val="000000"/>
                </a:solidFill>
                <a:latin typeface="Times New Roman"/>
                <a:ea typeface="Times New Roman"/>
                <a:cs typeface="Times New Roman"/>
                <a:sym typeface="Times New Roman"/>
              </a:rPr>
              <a:t>Training &amp; Documentation</a:t>
            </a:r>
            <a:r>
              <a:rPr lang="en" sz="1800">
                <a:solidFill>
                  <a:srgbClr val="000000"/>
                </a:solidFill>
                <a:latin typeface="Times New Roman"/>
                <a:ea typeface="Times New Roman"/>
                <a:cs typeface="Times New Roman"/>
                <a:sym typeface="Times New Roman"/>
              </a:rPr>
              <a:t>: Essential for user adaptation and system efficacy.</a:t>
            </a:r>
            <a:endParaRPr sz="1800">
              <a:solidFill>
                <a:srgbClr val="000000"/>
              </a:solidFill>
              <a:latin typeface="Times New Roman"/>
              <a:ea typeface="Times New Roman"/>
              <a:cs typeface="Times New Roman"/>
              <a:sym typeface="Times New Roman"/>
            </a:endParaRPr>
          </a:p>
          <a:p>
            <a:pPr indent="-342900" lvl="0" marL="457200" rtl="0" algn="l">
              <a:spcBef>
                <a:spcPts val="0"/>
              </a:spcBef>
              <a:spcAft>
                <a:spcPts val="0"/>
              </a:spcAft>
              <a:buClr>
                <a:srgbClr val="000000"/>
              </a:buClr>
              <a:buSzPts val="1800"/>
              <a:buFont typeface="Roboto"/>
              <a:buChar char="●"/>
            </a:pPr>
            <a:r>
              <a:rPr b="1" lang="en" sz="1800">
                <a:solidFill>
                  <a:srgbClr val="000000"/>
                </a:solidFill>
                <a:latin typeface="Times New Roman"/>
                <a:ea typeface="Times New Roman"/>
                <a:cs typeface="Times New Roman"/>
                <a:sym typeface="Times New Roman"/>
              </a:rPr>
              <a:t>Post-Deployment</a:t>
            </a:r>
            <a:r>
              <a:rPr lang="en" sz="1800">
                <a:solidFill>
                  <a:srgbClr val="000000"/>
                </a:solidFill>
                <a:latin typeface="Times New Roman"/>
                <a:ea typeface="Times New Roman"/>
                <a:cs typeface="Times New Roman"/>
                <a:sym typeface="Times New Roman"/>
              </a:rPr>
              <a:t>: Ongoing monitoring to ensure system performance and user satisfaction.</a:t>
            </a:r>
            <a:endParaRPr sz="1800">
              <a:solidFill>
                <a:srgbClr val="000000"/>
              </a:solidFill>
              <a:latin typeface="Times New Roman"/>
              <a:ea typeface="Times New Roman"/>
              <a:cs typeface="Times New Roman"/>
              <a:sym typeface="Times New Roman"/>
            </a:endParaRPr>
          </a:p>
          <a:p>
            <a:pPr indent="0" lvl="0" marL="0" rtl="0" algn="l">
              <a:spcBef>
                <a:spcPts val="1500"/>
              </a:spcBef>
              <a:spcAft>
                <a:spcPts val="1200"/>
              </a:spcAft>
              <a:buNone/>
            </a:pPr>
            <a:r>
              <a:t/>
            </a:r>
            <a:endParaRPr b="1" sz="1800">
              <a:solidFill>
                <a:srgbClr val="000000"/>
              </a:solidFill>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300"/>
              </a:spcAft>
              <a:buNone/>
            </a:pPr>
            <a:r>
              <a:rPr lang="en" sz="2122">
                <a:solidFill>
                  <a:srgbClr val="000000"/>
                </a:solidFill>
                <a:latin typeface="Times New Roman"/>
                <a:ea typeface="Times New Roman"/>
                <a:cs typeface="Times New Roman"/>
                <a:sym typeface="Times New Roman"/>
              </a:rPr>
              <a:t>Architectural Significant Requirements (ASRs)</a:t>
            </a:r>
            <a:endParaRPr/>
          </a:p>
        </p:txBody>
      </p:sp>
      <p:sp>
        <p:nvSpPr>
          <p:cNvPr id="218" name="Google Shape;218;p34"/>
          <p:cNvSpPr txBox="1"/>
          <p:nvPr/>
        </p:nvSpPr>
        <p:spPr>
          <a:xfrm>
            <a:off x="3396800" y="2536925"/>
            <a:ext cx="57732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300">
              <a:solidFill>
                <a:schemeClr val="accent1"/>
              </a:solidFill>
              <a:latin typeface="Lato"/>
              <a:ea typeface="Lato"/>
              <a:cs typeface="Lato"/>
              <a:sym typeface="Lato"/>
            </a:endParaRPr>
          </a:p>
        </p:txBody>
      </p:sp>
      <p:sp>
        <p:nvSpPr>
          <p:cNvPr id="219" name="Google Shape;219;p34"/>
          <p:cNvSpPr txBox="1"/>
          <p:nvPr/>
        </p:nvSpPr>
        <p:spPr>
          <a:xfrm>
            <a:off x="729450" y="1927325"/>
            <a:ext cx="7894500" cy="29337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0"/>
              </a:spcBef>
              <a:spcAft>
                <a:spcPts val="0"/>
              </a:spcAft>
              <a:buClr>
                <a:srgbClr val="0D0D0D"/>
              </a:buClr>
              <a:buSzPts val="1800"/>
              <a:buFont typeface="Times New Roman"/>
              <a:buChar char="●"/>
            </a:pPr>
            <a:r>
              <a:rPr lang="en" sz="1800">
                <a:solidFill>
                  <a:srgbClr val="0D0D0D"/>
                </a:solidFill>
                <a:highlight>
                  <a:srgbClr val="FFFFFF"/>
                </a:highlight>
                <a:latin typeface="Times New Roman"/>
                <a:ea typeface="Times New Roman"/>
                <a:cs typeface="Times New Roman"/>
                <a:sym typeface="Times New Roman"/>
              </a:rPr>
              <a:t>Our ASRs are influenced by key factors such as business growth, innovation, guest experience enhancement, and operational efficiency.</a:t>
            </a:r>
            <a:endParaRPr sz="1800">
              <a:solidFill>
                <a:srgbClr val="0D0D0D"/>
              </a:solidFill>
              <a:highlight>
                <a:srgbClr val="FFFFFF"/>
              </a:highlight>
              <a:latin typeface="Times New Roman"/>
              <a:ea typeface="Times New Roman"/>
              <a:cs typeface="Times New Roman"/>
              <a:sym typeface="Times New Roman"/>
            </a:endParaRPr>
          </a:p>
          <a:p>
            <a:pPr indent="-342900" lvl="0" marL="457200" rtl="0" algn="l">
              <a:lnSpc>
                <a:spcPct val="115000"/>
              </a:lnSpc>
              <a:spcBef>
                <a:spcPts val="0"/>
              </a:spcBef>
              <a:spcAft>
                <a:spcPts val="0"/>
              </a:spcAft>
              <a:buClr>
                <a:srgbClr val="0D0D0D"/>
              </a:buClr>
              <a:buSzPts val="1800"/>
              <a:buFont typeface="Times New Roman"/>
              <a:buChar char="●"/>
            </a:pPr>
            <a:r>
              <a:rPr lang="en" sz="1800">
                <a:solidFill>
                  <a:srgbClr val="0D0D0D"/>
                </a:solidFill>
                <a:highlight>
                  <a:srgbClr val="FFFFFF"/>
                </a:highlight>
                <a:latin typeface="Times New Roman"/>
                <a:ea typeface="Times New Roman"/>
                <a:cs typeface="Times New Roman"/>
                <a:sym typeface="Times New Roman"/>
              </a:rPr>
              <a:t>Main considerations include scalability, modularity, </a:t>
            </a:r>
            <a:r>
              <a:rPr lang="en" sz="1800">
                <a:solidFill>
                  <a:srgbClr val="0D0D0D"/>
                </a:solidFill>
                <a:highlight>
                  <a:srgbClr val="FFFFFF"/>
                </a:highlight>
                <a:latin typeface="Times New Roman"/>
                <a:ea typeface="Times New Roman"/>
                <a:cs typeface="Times New Roman"/>
                <a:sym typeface="Times New Roman"/>
              </a:rPr>
              <a:t>performance</a:t>
            </a:r>
            <a:r>
              <a:rPr lang="en" sz="1800">
                <a:solidFill>
                  <a:srgbClr val="0D0D0D"/>
                </a:solidFill>
                <a:highlight>
                  <a:srgbClr val="FFFFFF"/>
                </a:highlight>
                <a:latin typeface="Times New Roman"/>
                <a:ea typeface="Times New Roman"/>
                <a:cs typeface="Times New Roman"/>
                <a:sym typeface="Times New Roman"/>
              </a:rPr>
              <a:t> and data security.</a:t>
            </a:r>
            <a:endParaRPr sz="1800">
              <a:solidFill>
                <a:srgbClr val="0D0D0D"/>
              </a:solidFill>
              <a:highlight>
                <a:srgbClr val="FFFFFF"/>
              </a:highlight>
              <a:latin typeface="Times New Roman"/>
              <a:ea typeface="Times New Roman"/>
              <a:cs typeface="Times New Roman"/>
              <a:sym typeface="Times New Roman"/>
            </a:endParaRPr>
          </a:p>
          <a:p>
            <a:pPr indent="-342900" lvl="0" marL="457200" rtl="0" algn="l">
              <a:lnSpc>
                <a:spcPct val="115000"/>
              </a:lnSpc>
              <a:spcBef>
                <a:spcPts val="0"/>
              </a:spcBef>
              <a:spcAft>
                <a:spcPts val="0"/>
              </a:spcAft>
              <a:buClr>
                <a:srgbClr val="0D0D0D"/>
              </a:buClr>
              <a:buSzPts val="1800"/>
              <a:buFont typeface="Times New Roman"/>
              <a:buChar char="●"/>
            </a:pPr>
            <a:r>
              <a:rPr lang="en" sz="1800">
                <a:solidFill>
                  <a:srgbClr val="0D0D0D"/>
                </a:solidFill>
                <a:highlight>
                  <a:srgbClr val="FFFFFF"/>
                </a:highlight>
                <a:latin typeface="Times New Roman"/>
                <a:ea typeface="Times New Roman"/>
                <a:cs typeface="Times New Roman"/>
                <a:sym typeface="Times New Roman"/>
              </a:rPr>
              <a:t>We aim to not only relive client from current operational issues but also provide a foundation for long-term success.</a:t>
            </a:r>
            <a:endParaRPr sz="1800">
              <a:solidFill>
                <a:srgbClr val="0D0D0D"/>
              </a:solidFill>
              <a:highlight>
                <a:srgbClr val="FFFFFF"/>
              </a:highlight>
              <a:latin typeface="Times New Roman"/>
              <a:ea typeface="Times New Roman"/>
              <a:cs typeface="Times New Roman"/>
              <a:sym typeface="Times New Roman"/>
            </a:endParaRPr>
          </a:p>
          <a:p>
            <a:pPr indent="-342900" lvl="0" marL="457200" rtl="0" algn="l">
              <a:lnSpc>
                <a:spcPct val="115000"/>
              </a:lnSpc>
              <a:spcBef>
                <a:spcPts val="0"/>
              </a:spcBef>
              <a:spcAft>
                <a:spcPts val="0"/>
              </a:spcAft>
              <a:buClr>
                <a:srgbClr val="0D0D0D"/>
              </a:buClr>
              <a:buSzPts val="1800"/>
              <a:buFont typeface="Times New Roman"/>
              <a:buChar char="●"/>
            </a:pPr>
            <a:r>
              <a:rPr lang="en" sz="1800">
                <a:solidFill>
                  <a:srgbClr val="0D0D0D"/>
                </a:solidFill>
                <a:highlight>
                  <a:srgbClr val="FFFFFF"/>
                </a:highlight>
                <a:latin typeface="Times New Roman"/>
                <a:ea typeface="Times New Roman"/>
                <a:cs typeface="Times New Roman"/>
                <a:sym typeface="Times New Roman"/>
              </a:rPr>
              <a:t>Our ASRs reflect a commitment to sustainability, personalized care, and ongoing innovation.</a:t>
            </a:r>
            <a:endParaRPr sz="1800">
              <a:solidFill>
                <a:srgbClr val="0D0D0D"/>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sz="1300">
              <a:solidFill>
                <a:schemeClr val="accent1"/>
              </a:solidFill>
              <a:latin typeface="Lato"/>
              <a:ea typeface="Lato"/>
              <a:cs typeface="Lato"/>
              <a:sym typeface="La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5"/>
          <p:cNvSpPr txBox="1"/>
          <p:nvPr>
            <p:ph type="title"/>
          </p:nvPr>
        </p:nvSpPr>
        <p:spPr>
          <a:xfrm>
            <a:off x="727650" y="754000"/>
            <a:ext cx="7688700" cy="535200"/>
          </a:xfrm>
          <a:prstGeom prst="rect">
            <a:avLst/>
          </a:prstGeom>
        </p:spPr>
        <p:txBody>
          <a:bodyPr anchorCtr="0" anchor="t" bIns="91425" lIns="91425" spcFirstLastPara="1" rIns="91425" wrap="square" tIns="91425">
            <a:normAutofit fontScale="90000"/>
          </a:bodyPr>
          <a:lstStyle/>
          <a:p>
            <a:pPr indent="0" lvl="0" marL="0" rtl="0" algn="ctr">
              <a:lnSpc>
                <a:spcPct val="115000"/>
              </a:lnSpc>
              <a:spcBef>
                <a:spcPts val="0"/>
              </a:spcBef>
              <a:spcAft>
                <a:spcPts val="300"/>
              </a:spcAft>
              <a:buNone/>
            </a:pPr>
            <a:r>
              <a:rPr lang="en" sz="2122">
                <a:solidFill>
                  <a:srgbClr val="000000"/>
                </a:solidFill>
                <a:latin typeface="Arial"/>
                <a:ea typeface="Arial"/>
                <a:cs typeface="Arial"/>
                <a:sym typeface="Arial"/>
              </a:rPr>
              <a:t>Architectural Significant Requirements (ASRs)</a:t>
            </a:r>
            <a:endParaRPr sz="2822">
              <a:latin typeface="Arial"/>
              <a:ea typeface="Arial"/>
              <a:cs typeface="Arial"/>
              <a:sym typeface="Arial"/>
            </a:endParaRPr>
          </a:p>
        </p:txBody>
      </p:sp>
      <p:sp>
        <p:nvSpPr>
          <p:cNvPr id="225" name="Google Shape;225;p35"/>
          <p:cNvSpPr txBox="1"/>
          <p:nvPr>
            <p:ph idx="1" type="body"/>
          </p:nvPr>
        </p:nvSpPr>
        <p:spPr>
          <a:xfrm>
            <a:off x="452450" y="1533375"/>
            <a:ext cx="3849900" cy="2925900"/>
          </a:xfrm>
          <a:prstGeom prst="rect">
            <a:avLst/>
          </a:prstGeom>
        </p:spPr>
        <p:txBody>
          <a:bodyPr anchorCtr="0" anchor="t" bIns="91425" lIns="91425" spcFirstLastPara="1" rIns="91425" wrap="square" tIns="91425">
            <a:noAutofit/>
          </a:bodyPr>
          <a:lstStyle/>
          <a:p>
            <a:pPr indent="-342900" lvl="0" marL="457200" rtl="0" algn="l">
              <a:lnSpc>
                <a:spcPct val="135000"/>
              </a:lnSpc>
              <a:spcBef>
                <a:spcPts val="0"/>
              </a:spcBef>
              <a:spcAft>
                <a:spcPts val="0"/>
              </a:spcAft>
              <a:buClr>
                <a:srgbClr val="FF0000"/>
              </a:buClr>
              <a:buSzPts val="1800"/>
              <a:buFont typeface="Arial"/>
              <a:buChar char="●"/>
            </a:pPr>
            <a:r>
              <a:rPr b="1" lang="en" sz="1800">
                <a:solidFill>
                  <a:srgbClr val="FF0000"/>
                </a:solidFill>
                <a:latin typeface="Arial"/>
                <a:ea typeface="Arial"/>
                <a:cs typeface="Arial"/>
                <a:sym typeface="Arial"/>
              </a:rPr>
              <a:t>Scalability Requirement</a:t>
            </a:r>
            <a:endParaRPr b="1" sz="1800">
              <a:solidFill>
                <a:srgbClr val="FF0000"/>
              </a:solidFill>
              <a:latin typeface="Arial"/>
              <a:ea typeface="Arial"/>
              <a:cs typeface="Arial"/>
              <a:sym typeface="Arial"/>
            </a:endParaRPr>
          </a:p>
          <a:p>
            <a:pPr indent="-342900" lvl="0" marL="457200" rtl="0" algn="l">
              <a:lnSpc>
                <a:spcPct val="135000"/>
              </a:lnSpc>
              <a:spcBef>
                <a:spcPts val="0"/>
              </a:spcBef>
              <a:spcAft>
                <a:spcPts val="0"/>
              </a:spcAft>
              <a:buClr>
                <a:srgbClr val="FF0000"/>
              </a:buClr>
              <a:buSzPts val="1800"/>
              <a:buFont typeface="Arial"/>
              <a:buChar char="●"/>
            </a:pPr>
            <a:r>
              <a:rPr b="1" lang="en" sz="1800">
                <a:solidFill>
                  <a:srgbClr val="FF0000"/>
                </a:solidFill>
                <a:latin typeface="Arial"/>
                <a:ea typeface="Arial"/>
                <a:cs typeface="Arial"/>
                <a:sym typeface="Arial"/>
              </a:rPr>
              <a:t>Microservices Architecture Requirement</a:t>
            </a:r>
            <a:endParaRPr b="1" sz="1800">
              <a:solidFill>
                <a:srgbClr val="FF0000"/>
              </a:solidFill>
              <a:latin typeface="Arial"/>
              <a:ea typeface="Arial"/>
              <a:cs typeface="Arial"/>
              <a:sym typeface="Arial"/>
            </a:endParaRPr>
          </a:p>
          <a:p>
            <a:pPr indent="-342900" lvl="0" marL="457200" rtl="0" algn="l">
              <a:lnSpc>
                <a:spcPct val="135000"/>
              </a:lnSpc>
              <a:spcBef>
                <a:spcPts val="0"/>
              </a:spcBef>
              <a:spcAft>
                <a:spcPts val="0"/>
              </a:spcAft>
              <a:buClr>
                <a:srgbClr val="FF0000"/>
              </a:buClr>
              <a:buSzPts val="1800"/>
              <a:buFont typeface="Arial"/>
              <a:buChar char="●"/>
            </a:pPr>
            <a:r>
              <a:rPr b="1" lang="en" sz="1800">
                <a:solidFill>
                  <a:srgbClr val="FF0000"/>
                </a:solidFill>
                <a:latin typeface="Arial"/>
                <a:ea typeface="Arial"/>
                <a:cs typeface="Arial"/>
                <a:sym typeface="Arial"/>
              </a:rPr>
              <a:t>Data Security and Privacy Requirement</a:t>
            </a:r>
            <a:endParaRPr b="1" sz="1800">
              <a:solidFill>
                <a:srgbClr val="FF0000"/>
              </a:solidFill>
              <a:latin typeface="Arial"/>
              <a:ea typeface="Arial"/>
              <a:cs typeface="Arial"/>
              <a:sym typeface="Arial"/>
            </a:endParaRPr>
          </a:p>
          <a:p>
            <a:pPr indent="-342900" lvl="0" marL="457200" rtl="0" algn="l">
              <a:lnSpc>
                <a:spcPct val="135000"/>
              </a:lnSpc>
              <a:spcBef>
                <a:spcPts val="0"/>
              </a:spcBef>
              <a:spcAft>
                <a:spcPts val="0"/>
              </a:spcAft>
              <a:buClr>
                <a:srgbClr val="FF0000"/>
              </a:buClr>
              <a:buSzPts val="1800"/>
              <a:buFont typeface="Arial"/>
              <a:buChar char="●"/>
            </a:pPr>
            <a:r>
              <a:rPr b="1" lang="en" sz="1800">
                <a:solidFill>
                  <a:srgbClr val="FF0000"/>
                </a:solidFill>
                <a:latin typeface="Arial"/>
                <a:ea typeface="Arial"/>
                <a:cs typeface="Arial"/>
                <a:sym typeface="Arial"/>
              </a:rPr>
              <a:t>Reliability and Performance Requirement</a:t>
            </a:r>
            <a:endParaRPr b="1" sz="1800">
              <a:solidFill>
                <a:srgbClr val="FF0000"/>
              </a:solidFill>
              <a:latin typeface="Arial"/>
              <a:ea typeface="Arial"/>
              <a:cs typeface="Arial"/>
              <a:sym typeface="Arial"/>
            </a:endParaRPr>
          </a:p>
        </p:txBody>
      </p:sp>
      <p:sp>
        <p:nvSpPr>
          <p:cNvPr id="226" name="Google Shape;226;p35"/>
          <p:cNvSpPr txBox="1"/>
          <p:nvPr>
            <p:ph idx="1" type="body"/>
          </p:nvPr>
        </p:nvSpPr>
        <p:spPr>
          <a:xfrm>
            <a:off x="4517250" y="1289200"/>
            <a:ext cx="4516200" cy="36798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Clr>
                <a:srgbClr val="000000"/>
              </a:buClr>
              <a:buSzPts val="1800"/>
              <a:buFont typeface="Arial"/>
              <a:buChar char="●"/>
            </a:pPr>
            <a:r>
              <a:rPr lang="en" sz="1800">
                <a:solidFill>
                  <a:srgbClr val="000000"/>
                </a:solidFill>
                <a:latin typeface="Arial"/>
                <a:ea typeface="Arial"/>
                <a:cs typeface="Arial"/>
                <a:sym typeface="Arial"/>
              </a:rPr>
              <a:t>Flexibility and Adaptability Requirement</a:t>
            </a:r>
            <a:endParaRPr sz="1800">
              <a:solidFill>
                <a:srgbClr val="000000"/>
              </a:solidFill>
              <a:latin typeface="Arial"/>
              <a:ea typeface="Arial"/>
              <a:cs typeface="Arial"/>
              <a:sym typeface="Arial"/>
            </a:endParaRPr>
          </a:p>
          <a:p>
            <a:pPr indent="-342900" lvl="0" marL="457200" rtl="0" algn="l">
              <a:lnSpc>
                <a:spcPct val="100000"/>
              </a:lnSpc>
              <a:spcBef>
                <a:spcPts val="0"/>
              </a:spcBef>
              <a:spcAft>
                <a:spcPts val="0"/>
              </a:spcAft>
              <a:buClr>
                <a:srgbClr val="000000"/>
              </a:buClr>
              <a:buSzPts val="1800"/>
              <a:buFont typeface="Arial"/>
              <a:buChar char="●"/>
            </a:pPr>
            <a:r>
              <a:rPr lang="en" sz="1800">
                <a:solidFill>
                  <a:srgbClr val="000000"/>
                </a:solidFill>
                <a:latin typeface="Arial"/>
                <a:ea typeface="Arial"/>
                <a:cs typeface="Arial"/>
                <a:sym typeface="Arial"/>
              </a:rPr>
              <a:t>Operational Efficiency Requirement</a:t>
            </a:r>
            <a:endParaRPr sz="1800">
              <a:solidFill>
                <a:srgbClr val="000000"/>
              </a:solidFill>
              <a:latin typeface="Arial"/>
              <a:ea typeface="Arial"/>
              <a:cs typeface="Arial"/>
              <a:sym typeface="Arial"/>
            </a:endParaRPr>
          </a:p>
          <a:p>
            <a:pPr indent="-342900" lvl="0" marL="457200" rtl="0" algn="l">
              <a:lnSpc>
                <a:spcPct val="100000"/>
              </a:lnSpc>
              <a:spcBef>
                <a:spcPts val="0"/>
              </a:spcBef>
              <a:spcAft>
                <a:spcPts val="0"/>
              </a:spcAft>
              <a:buClr>
                <a:srgbClr val="000000"/>
              </a:buClr>
              <a:buSzPts val="1800"/>
              <a:buFont typeface="Arial"/>
              <a:buChar char="●"/>
            </a:pPr>
            <a:r>
              <a:rPr lang="en" sz="1800">
                <a:solidFill>
                  <a:srgbClr val="000000"/>
                </a:solidFill>
                <a:latin typeface="Arial"/>
                <a:ea typeface="Arial"/>
                <a:cs typeface="Arial"/>
                <a:sym typeface="Arial"/>
              </a:rPr>
              <a:t>Guest Experience Enhancement Requirement</a:t>
            </a:r>
            <a:endParaRPr sz="1800">
              <a:solidFill>
                <a:srgbClr val="000000"/>
              </a:solidFill>
              <a:latin typeface="Arial"/>
              <a:ea typeface="Arial"/>
              <a:cs typeface="Arial"/>
              <a:sym typeface="Arial"/>
            </a:endParaRPr>
          </a:p>
          <a:p>
            <a:pPr indent="-342900" lvl="0" marL="457200" rtl="0" algn="l">
              <a:lnSpc>
                <a:spcPct val="100000"/>
              </a:lnSpc>
              <a:spcBef>
                <a:spcPts val="0"/>
              </a:spcBef>
              <a:spcAft>
                <a:spcPts val="0"/>
              </a:spcAft>
              <a:buClr>
                <a:srgbClr val="000000"/>
              </a:buClr>
              <a:buSzPts val="1800"/>
              <a:buFont typeface="Arial"/>
              <a:buChar char="●"/>
            </a:pPr>
            <a:r>
              <a:rPr lang="en" sz="1800">
                <a:solidFill>
                  <a:srgbClr val="000000"/>
                </a:solidFill>
                <a:latin typeface="Arial"/>
                <a:ea typeface="Arial"/>
                <a:cs typeface="Arial"/>
                <a:sym typeface="Arial"/>
              </a:rPr>
              <a:t>Analytics and Insights Requirement</a:t>
            </a:r>
            <a:endParaRPr sz="1800">
              <a:solidFill>
                <a:srgbClr val="000000"/>
              </a:solidFill>
              <a:latin typeface="Arial"/>
              <a:ea typeface="Arial"/>
              <a:cs typeface="Arial"/>
              <a:sym typeface="Arial"/>
            </a:endParaRPr>
          </a:p>
          <a:p>
            <a:pPr indent="-342900" lvl="0" marL="457200" rtl="0" algn="l">
              <a:lnSpc>
                <a:spcPct val="100000"/>
              </a:lnSpc>
              <a:spcBef>
                <a:spcPts val="0"/>
              </a:spcBef>
              <a:spcAft>
                <a:spcPts val="0"/>
              </a:spcAft>
              <a:buClr>
                <a:srgbClr val="000000"/>
              </a:buClr>
              <a:buSzPts val="1800"/>
              <a:buFont typeface="Arial"/>
              <a:buChar char="●"/>
            </a:pPr>
            <a:r>
              <a:rPr lang="en" sz="1800">
                <a:solidFill>
                  <a:srgbClr val="000000"/>
                </a:solidFill>
                <a:latin typeface="Arial"/>
                <a:ea typeface="Arial"/>
                <a:cs typeface="Arial"/>
                <a:sym typeface="Arial"/>
              </a:rPr>
              <a:t>Training and Support Requirement</a:t>
            </a:r>
            <a:endParaRPr sz="1800">
              <a:solidFill>
                <a:srgbClr val="000000"/>
              </a:solidFill>
              <a:latin typeface="Arial"/>
              <a:ea typeface="Arial"/>
              <a:cs typeface="Arial"/>
              <a:sym typeface="Arial"/>
            </a:endParaRPr>
          </a:p>
          <a:p>
            <a:pPr indent="-342900" lvl="0" marL="457200" rtl="0" algn="l">
              <a:lnSpc>
                <a:spcPct val="100000"/>
              </a:lnSpc>
              <a:spcBef>
                <a:spcPts val="0"/>
              </a:spcBef>
              <a:spcAft>
                <a:spcPts val="0"/>
              </a:spcAft>
              <a:buClr>
                <a:srgbClr val="000000"/>
              </a:buClr>
              <a:buSzPts val="1800"/>
              <a:buFont typeface="Arial"/>
              <a:buChar char="●"/>
            </a:pPr>
            <a:r>
              <a:rPr lang="en" sz="1800">
                <a:solidFill>
                  <a:srgbClr val="000000"/>
                </a:solidFill>
                <a:latin typeface="Arial"/>
                <a:ea typeface="Arial"/>
                <a:cs typeface="Arial"/>
                <a:sym typeface="Arial"/>
              </a:rPr>
              <a:t>Compliance with Industry Standards Requirement</a:t>
            </a:r>
            <a:endParaRPr sz="1800">
              <a:solidFill>
                <a:srgbClr val="000000"/>
              </a:solidFill>
              <a:latin typeface="Arial"/>
              <a:ea typeface="Arial"/>
              <a:cs typeface="Arial"/>
              <a:sym typeface="Arial"/>
            </a:endParaRPr>
          </a:p>
          <a:p>
            <a:pPr indent="-342900" lvl="0" marL="457200" rtl="0" algn="l">
              <a:lnSpc>
                <a:spcPct val="100000"/>
              </a:lnSpc>
              <a:spcBef>
                <a:spcPts val="0"/>
              </a:spcBef>
              <a:spcAft>
                <a:spcPts val="0"/>
              </a:spcAft>
              <a:buClr>
                <a:srgbClr val="000000"/>
              </a:buClr>
              <a:buSzPts val="1800"/>
              <a:buFont typeface="Arial"/>
              <a:buChar char="●"/>
            </a:pPr>
            <a:r>
              <a:rPr lang="en" sz="1800">
                <a:solidFill>
                  <a:srgbClr val="000000"/>
                </a:solidFill>
                <a:latin typeface="Arial"/>
                <a:ea typeface="Arial"/>
                <a:cs typeface="Arial"/>
                <a:sym typeface="Arial"/>
              </a:rPr>
              <a:t>API-Based Integration Requirement</a:t>
            </a:r>
            <a:endParaRPr sz="1800">
              <a:solidFill>
                <a:srgbClr val="000000"/>
              </a:solidFill>
              <a:latin typeface="Arial"/>
              <a:ea typeface="Arial"/>
              <a:cs typeface="Arial"/>
              <a:sym typeface="Arial"/>
            </a:endParaRPr>
          </a:p>
          <a:p>
            <a:pPr indent="-342900" lvl="0" marL="457200" rtl="0" algn="l">
              <a:lnSpc>
                <a:spcPct val="100000"/>
              </a:lnSpc>
              <a:spcBef>
                <a:spcPts val="0"/>
              </a:spcBef>
              <a:spcAft>
                <a:spcPts val="0"/>
              </a:spcAft>
              <a:buClr>
                <a:srgbClr val="000000"/>
              </a:buClr>
              <a:buSzPts val="1800"/>
              <a:buFont typeface="Arial"/>
              <a:buChar char="●"/>
            </a:pPr>
            <a:r>
              <a:rPr lang="en" sz="1800">
                <a:solidFill>
                  <a:srgbClr val="000000"/>
                </a:solidFill>
                <a:latin typeface="Arial"/>
                <a:ea typeface="Arial"/>
                <a:cs typeface="Arial"/>
                <a:sym typeface="Arial"/>
              </a:rPr>
              <a:t>Integration Requirement</a:t>
            </a:r>
            <a:endParaRPr sz="1800">
              <a:solidFill>
                <a:srgbClr val="000000"/>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6"/>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00"/>
              <a:t>Example: </a:t>
            </a:r>
            <a:r>
              <a:rPr b="0" lang="en" sz="1800">
                <a:solidFill>
                  <a:srgbClr val="0D0D0D"/>
                </a:solidFill>
                <a:highlight>
                  <a:srgbClr val="FFFFFF"/>
                </a:highlight>
                <a:latin typeface="Roboto"/>
                <a:ea typeface="Roboto"/>
                <a:cs typeface="Roboto"/>
                <a:sym typeface="Roboto"/>
              </a:rPr>
              <a:t>Scalability Requirement</a:t>
            </a:r>
            <a:endParaRPr sz="1800"/>
          </a:p>
        </p:txBody>
      </p:sp>
      <p:sp>
        <p:nvSpPr>
          <p:cNvPr id="232" name="Google Shape;232;p36"/>
          <p:cNvSpPr txBox="1"/>
          <p:nvPr>
            <p:ph idx="1" type="body"/>
          </p:nvPr>
        </p:nvSpPr>
        <p:spPr>
          <a:xfrm>
            <a:off x="729450" y="1808650"/>
            <a:ext cx="7688700" cy="327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400">
                <a:solidFill>
                  <a:srgbClr val="0D0D0D"/>
                </a:solidFill>
                <a:highlight>
                  <a:srgbClr val="FFFFFF"/>
                </a:highlight>
                <a:latin typeface="Times New Roman"/>
                <a:ea typeface="Times New Roman"/>
                <a:cs typeface="Times New Roman"/>
                <a:sym typeface="Times New Roman"/>
              </a:rPr>
              <a:t>Description</a:t>
            </a:r>
            <a:r>
              <a:rPr lang="en" sz="1400">
                <a:solidFill>
                  <a:srgbClr val="0D0D0D"/>
                </a:solidFill>
                <a:highlight>
                  <a:srgbClr val="FFFFFF"/>
                </a:highlight>
                <a:latin typeface="Times New Roman"/>
                <a:ea typeface="Times New Roman"/>
                <a:cs typeface="Times New Roman"/>
                <a:sym typeface="Times New Roman"/>
              </a:rPr>
              <a:t> </a:t>
            </a:r>
            <a:endParaRPr sz="1400">
              <a:solidFill>
                <a:srgbClr val="0D0D0D"/>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lang="en" sz="1400">
                <a:solidFill>
                  <a:srgbClr val="0D0D0D"/>
                </a:solidFill>
                <a:highlight>
                  <a:srgbClr val="FFFFFF"/>
                </a:highlight>
                <a:latin typeface="Times New Roman"/>
                <a:ea typeface="Times New Roman"/>
                <a:cs typeface="Times New Roman"/>
                <a:sym typeface="Times New Roman"/>
              </a:rPr>
              <a:t>The system must be able to scale up and scale down to accommodate varying user loads without compromising performance or reliability. The system needs to be able to grow with the business and handle spikes in user activity during peak periods.</a:t>
            </a:r>
            <a:endParaRPr sz="1400">
              <a:solidFill>
                <a:srgbClr val="0D0D0D"/>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b="1" sz="1400">
              <a:solidFill>
                <a:srgbClr val="0D0D0D"/>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b="1" lang="en" sz="1400">
                <a:solidFill>
                  <a:srgbClr val="0D0D0D"/>
                </a:solidFill>
                <a:highlight>
                  <a:srgbClr val="FFFFFF"/>
                </a:highlight>
                <a:latin typeface="Times New Roman"/>
                <a:ea typeface="Times New Roman"/>
                <a:cs typeface="Times New Roman"/>
                <a:sym typeface="Times New Roman"/>
              </a:rPr>
              <a:t>Acceptance Criteria</a:t>
            </a:r>
            <a:endParaRPr b="1" sz="1400">
              <a:solidFill>
                <a:srgbClr val="0D0D0D"/>
              </a:solidFill>
              <a:highlight>
                <a:srgbClr val="FFFFFF"/>
              </a:highlight>
              <a:latin typeface="Times New Roman"/>
              <a:ea typeface="Times New Roman"/>
              <a:cs typeface="Times New Roman"/>
              <a:sym typeface="Times New Roman"/>
            </a:endParaRPr>
          </a:p>
          <a:p>
            <a:pPr indent="-317500" lvl="0" marL="457200" rtl="0" algn="l">
              <a:spcBef>
                <a:spcPts val="0"/>
              </a:spcBef>
              <a:spcAft>
                <a:spcPts val="0"/>
              </a:spcAft>
              <a:buClr>
                <a:srgbClr val="0D0D0D"/>
              </a:buClr>
              <a:buSzPts val="1400"/>
              <a:buFont typeface="Times New Roman"/>
              <a:buChar char="●"/>
            </a:pPr>
            <a:r>
              <a:rPr lang="en" sz="1400">
                <a:solidFill>
                  <a:srgbClr val="0D0D0D"/>
                </a:solidFill>
                <a:highlight>
                  <a:srgbClr val="FFFFFF"/>
                </a:highlight>
                <a:latin typeface="Times New Roman"/>
                <a:ea typeface="Times New Roman"/>
                <a:cs typeface="Times New Roman"/>
                <a:sym typeface="Times New Roman"/>
              </a:rPr>
              <a:t>The system should support at least a 50% increase in concurrent users and transactions compared to current load levels.</a:t>
            </a:r>
            <a:endParaRPr sz="1400">
              <a:solidFill>
                <a:srgbClr val="0D0D0D"/>
              </a:solidFill>
              <a:highlight>
                <a:srgbClr val="FFFFFF"/>
              </a:highlight>
              <a:latin typeface="Times New Roman"/>
              <a:ea typeface="Times New Roman"/>
              <a:cs typeface="Times New Roman"/>
              <a:sym typeface="Times New Roman"/>
            </a:endParaRPr>
          </a:p>
          <a:p>
            <a:pPr indent="0" lvl="0" marL="457200" rtl="0" algn="l">
              <a:spcBef>
                <a:spcPts val="0"/>
              </a:spcBef>
              <a:spcAft>
                <a:spcPts val="0"/>
              </a:spcAft>
              <a:buNone/>
            </a:pPr>
            <a:r>
              <a:t/>
            </a:r>
            <a:endParaRPr sz="1400">
              <a:solidFill>
                <a:srgbClr val="0D0D0D"/>
              </a:solidFill>
              <a:highlight>
                <a:srgbClr val="FFFFFF"/>
              </a:highlight>
              <a:latin typeface="Times New Roman"/>
              <a:ea typeface="Times New Roman"/>
              <a:cs typeface="Times New Roman"/>
              <a:sym typeface="Times New Roman"/>
            </a:endParaRPr>
          </a:p>
          <a:p>
            <a:pPr indent="-317500" lvl="0" marL="457200" rtl="0" algn="l">
              <a:spcBef>
                <a:spcPts val="0"/>
              </a:spcBef>
              <a:spcAft>
                <a:spcPts val="0"/>
              </a:spcAft>
              <a:buClr>
                <a:srgbClr val="0D0D0D"/>
              </a:buClr>
              <a:buSzPts val="1400"/>
              <a:buFont typeface="Times New Roman"/>
              <a:buChar char="●"/>
            </a:pPr>
            <a:r>
              <a:rPr lang="en" sz="1400">
                <a:solidFill>
                  <a:srgbClr val="0D0D0D"/>
                </a:solidFill>
                <a:highlight>
                  <a:srgbClr val="FFFFFF"/>
                </a:highlight>
                <a:latin typeface="Times New Roman"/>
                <a:ea typeface="Times New Roman"/>
                <a:cs typeface="Times New Roman"/>
                <a:sym typeface="Times New Roman"/>
              </a:rPr>
              <a:t>Scalability testing should demonstrate that the system can handle a load equivalent to 1000 concurrent users without major outage.</a:t>
            </a:r>
            <a:endParaRPr sz="1400">
              <a:solidFill>
                <a:srgbClr val="0D0D0D"/>
              </a:solidFill>
              <a:highlight>
                <a:srgbClr val="FFFFFF"/>
              </a:highlight>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7"/>
          <p:cNvSpPr txBox="1"/>
          <p:nvPr>
            <p:ph type="title"/>
          </p:nvPr>
        </p:nvSpPr>
        <p:spPr>
          <a:xfrm>
            <a:off x="729450" y="1318650"/>
            <a:ext cx="2124600" cy="33423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300"/>
              </a:spcAft>
              <a:buNone/>
            </a:pPr>
            <a:r>
              <a:rPr lang="en" sz="1900">
                <a:solidFill>
                  <a:srgbClr val="000000"/>
                </a:solidFill>
                <a:latin typeface="Times New Roman"/>
                <a:ea typeface="Times New Roman"/>
                <a:cs typeface="Times New Roman"/>
                <a:sym typeface="Times New Roman"/>
              </a:rPr>
              <a:t>Architectural Significant Requirements (ASRs)</a:t>
            </a:r>
            <a:endParaRPr/>
          </a:p>
        </p:txBody>
      </p:sp>
      <p:pic>
        <p:nvPicPr>
          <p:cNvPr id="238" name="Google Shape;238;p37"/>
          <p:cNvPicPr preferRelativeResize="0"/>
          <p:nvPr/>
        </p:nvPicPr>
        <p:blipFill>
          <a:blip r:embed="rId3">
            <a:alphaModFix/>
          </a:blip>
          <a:stretch>
            <a:fillRect/>
          </a:stretch>
        </p:blipFill>
        <p:spPr>
          <a:xfrm>
            <a:off x="2787450" y="482525"/>
            <a:ext cx="6356551" cy="4660976"/>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8"/>
          <p:cNvSpPr txBox="1"/>
          <p:nvPr>
            <p:ph type="title"/>
          </p:nvPr>
        </p:nvSpPr>
        <p:spPr>
          <a:xfrm>
            <a:off x="727650" y="12613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Prioritized Requirements - Framework</a:t>
            </a:r>
            <a:endParaRPr/>
          </a:p>
        </p:txBody>
      </p:sp>
      <p:sp>
        <p:nvSpPr>
          <p:cNvPr id="244" name="Google Shape;244;p38"/>
          <p:cNvSpPr txBox="1"/>
          <p:nvPr>
            <p:ph idx="1" type="body"/>
          </p:nvPr>
        </p:nvSpPr>
        <p:spPr>
          <a:xfrm>
            <a:off x="689400" y="1442725"/>
            <a:ext cx="7688700" cy="3098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endParaRPr>
          </a:p>
          <a:p>
            <a:pPr indent="0" lvl="0" marL="0" rtl="0" algn="l">
              <a:spcBef>
                <a:spcPts val="1500"/>
              </a:spcBef>
              <a:spcAft>
                <a:spcPts val="0"/>
              </a:spcAft>
              <a:buNone/>
            </a:pPr>
            <a:r>
              <a:rPr lang="en" sz="1800">
                <a:solidFill>
                  <a:schemeClr val="dk2"/>
                </a:solidFill>
                <a:highlight>
                  <a:schemeClr val="lt1"/>
                </a:highlight>
                <a:latin typeface="Arial"/>
                <a:ea typeface="Arial"/>
                <a:cs typeface="Arial"/>
                <a:sym typeface="Arial"/>
              </a:rPr>
              <a:t>Priority Score = (Relative Benefit + Relative Penalty) / (Relative Cost + Relative Risk).</a:t>
            </a:r>
            <a:endParaRPr b="1" sz="1800">
              <a:solidFill>
                <a:schemeClr val="dk2"/>
              </a:solidFill>
              <a:highlight>
                <a:schemeClr val="lt1"/>
              </a:highlight>
              <a:latin typeface="Arial"/>
              <a:ea typeface="Arial"/>
              <a:cs typeface="Arial"/>
              <a:sym typeface="Arial"/>
            </a:endParaRPr>
          </a:p>
          <a:p>
            <a:pPr indent="-342900" lvl="0" marL="457200" rtl="0" algn="l">
              <a:spcBef>
                <a:spcPts val="1500"/>
              </a:spcBef>
              <a:spcAft>
                <a:spcPts val="0"/>
              </a:spcAft>
              <a:buClr>
                <a:schemeClr val="dk2"/>
              </a:buClr>
              <a:buSzPts val="1800"/>
              <a:buFont typeface="Roboto"/>
              <a:buChar char="●"/>
            </a:pPr>
            <a:r>
              <a:rPr b="1" lang="en" sz="1800">
                <a:solidFill>
                  <a:schemeClr val="dk2"/>
                </a:solidFill>
                <a:latin typeface="Roboto"/>
                <a:ea typeface="Roboto"/>
                <a:cs typeface="Roboto"/>
                <a:sym typeface="Roboto"/>
              </a:rPr>
              <a:t>Criteria for High Priority:</a:t>
            </a:r>
            <a:endParaRPr b="1" sz="1800">
              <a:solidFill>
                <a:schemeClr val="dk2"/>
              </a:solidFill>
              <a:latin typeface="Roboto"/>
              <a:ea typeface="Roboto"/>
              <a:cs typeface="Roboto"/>
              <a:sym typeface="Roboto"/>
            </a:endParaRPr>
          </a:p>
          <a:p>
            <a:pPr indent="-342900" lvl="1" marL="914400" rtl="0" algn="l">
              <a:spcBef>
                <a:spcPts val="0"/>
              </a:spcBef>
              <a:spcAft>
                <a:spcPts val="0"/>
              </a:spcAft>
              <a:buClr>
                <a:schemeClr val="dk2"/>
              </a:buClr>
              <a:buSzPts val="1800"/>
              <a:buFont typeface="Roboto"/>
              <a:buChar char="●"/>
            </a:pPr>
            <a:r>
              <a:rPr lang="en" sz="1800">
                <a:solidFill>
                  <a:schemeClr val="dk2"/>
                </a:solidFill>
                <a:latin typeface="Roboto"/>
                <a:ea typeface="Roboto"/>
                <a:cs typeface="Roboto"/>
                <a:sym typeface="Roboto"/>
              </a:rPr>
              <a:t>Critical for system launch and essential operations.</a:t>
            </a:r>
            <a:endParaRPr sz="1800">
              <a:solidFill>
                <a:schemeClr val="dk2"/>
              </a:solidFill>
              <a:latin typeface="Roboto"/>
              <a:ea typeface="Roboto"/>
              <a:cs typeface="Roboto"/>
              <a:sym typeface="Roboto"/>
            </a:endParaRPr>
          </a:p>
          <a:p>
            <a:pPr indent="-342900" lvl="1" marL="914400" rtl="0" algn="l">
              <a:spcBef>
                <a:spcPts val="0"/>
              </a:spcBef>
              <a:spcAft>
                <a:spcPts val="0"/>
              </a:spcAft>
              <a:buClr>
                <a:schemeClr val="dk2"/>
              </a:buClr>
              <a:buSzPts val="1800"/>
              <a:buFont typeface="Roboto"/>
              <a:buChar char="●"/>
            </a:pPr>
            <a:r>
              <a:rPr lang="en" sz="1800">
                <a:solidFill>
                  <a:schemeClr val="dk2"/>
                </a:solidFill>
                <a:latin typeface="Roboto"/>
                <a:ea typeface="Roboto"/>
                <a:cs typeface="Roboto"/>
                <a:sym typeface="Roboto"/>
              </a:rPr>
              <a:t>Direct impact on the project's immediate goals and core functionality.</a:t>
            </a:r>
            <a:endParaRPr sz="1800">
              <a:solidFill>
                <a:schemeClr val="dk2"/>
              </a:solidFill>
              <a:latin typeface="Roboto"/>
              <a:ea typeface="Roboto"/>
              <a:cs typeface="Roboto"/>
              <a:sym typeface="Roboto"/>
            </a:endParaRPr>
          </a:p>
          <a:p>
            <a:pPr indent="-342900" lvl="1" marL="914400" rtl="0" algn="l">
              <a:spcBef>
                <a:spcPts val="0"/>
              </a:spcBef>
              <a:spcAft>
                <a:spcPts val="0"/>
              </a:spcAft>
              <a:buClr>
                <a:schemeClr val="dk2"/>
              </a:buClr>
              <a:buSzPts val="1800"/>
              <a:buFont typeface="Roboto"/>
              <a:buChar char="●"/>
            </a:pPr>
            <a:r>
              <a:rPr lang="en" sz="1800">
                <a:solidFill>
                  <a:schemeClr val="dk2"/>
                </a:solidFill>
                <a:latin typeface="Roboto"/>
                <a:ea typeface="Roboto"/>
                <a:cs typeface="Roboto"/>
                <a:sym typeface="Roboto"/>
              </a:rPr>
              <a:t>Examples include Online Booking and Reservation Management, and Check-In/Out Automation.</a:t>
            </a:r>
            <a:endParaRPr sz="1800">
              <a:solidFill>
                <a:schemeClr val="dk2"/>
              </a:solidFill>
              <a:latin typeface="Roboto"/>
              <a:ea typeface="Roboto"/>
              <a:cs typeface="Roboto"/>
              <a:sym typeface="Roboto"/>
            </a:endParaRPr>
          </a:p>
          <a:p>
            <a:pPr indent="0" lvl="0" marL="0" rtl="0" algn="l">
              <a:spcBef>
                <a:spcPts val="1500"/>
              </a:spcBef>
              <a:spcAft>
                <a:spcPts val="0"/>
              </a:spcAft>
              <a:buNone/>
            </a:pPr>
            <a:r>
              <a:t/>
            </a:r>
            <a:endParaRPr sz="1800">
              <a:solidFill>
                <a:schemeClr val="dk2"/>
              </a:solidFill>
              <a:latin typeface="Arial"/>
              <a:ea typeface="Arial"/>
              <a:cs typeface="Arial"/>
              <a:sym typeface="Arial"/>
            </a:endParaRPr>
          </a:p>
          <a:p>
            <a:pPr indent="0" lvl="0" marL="0" rtl="0" algn="l">
              <a:spcBef>
                <a:spcPts val="0"/>
              </a:spcBef>
              <a:spcAft>
                <a:spcPts val="1200"/>
              </a:spcAft>
              <a:buNone/>
            </a:pPr>
            <a:r>
              <a:t/>
            </a:r>
            <a:endParaRPr sz="1800">
              <a:solidFill>
                <a:schemeClr val="dk2"/>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9"/>
          <p:cNvSpPr txBox="1"/>
          <p:nvPr>
            <p:ph type="title"/>
          </p:nvPr>
        </p:nvSpPr>
        <p:spPr>
          <a:xfrm>
            <a:off x="727650" y="12613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Prioritized Requirements - Framework</a:t>
            </a:r>
            <a:endParaRPr/>
          </a:p>
        </p:txBody>
      </p:sp>
      <p:sp>
        <p:nvSpPr>
          <p:cNvPr id="250" name="Google Shape;250;p39"/>
          <p:cNvSpPr txBox="1"/>
          <p:nvPr>
            <p:ph idx="1" type="body"/>
          </p:nvPr>
        </p:nvSpPr>
        <p:spPr>
          <a:xfrm>
            <a:off x="689400" y="1442725"/>
            <a:ext cx="7688700" cy="3098400"/>
          </a:xfrm>
          <a:prstGeom prst="rect">
            <a:avLst/>
          </a:prstGeom>
        </p:spPr>
        <p:txBody>
          <a:bodyPr anchorCtr="0" anchor="t" bIns="91425" lIns="91425" spcFirstLastPara="1" rIns="91425" wrap="square" tIns="91425">
            <a:noAutofit/>
          </a:bodyPr>
          <a:lstStyle/>
          <a:p>
            <a:pPr indent="0" lvl="0" marL="0" rtl="0" algn="l">
              <a:spcBef>
                <a:spcPts val="1500"/>
              </a:spcBef>
              <a:spcAft>
                <a:spcPts val="0"/>
              </a:spcAft>
              <a:buNone/>
            </a:pPr>
            <a:r>
              <a:t/>
            </a:r>
            <a:endParaRPr sz="1800">
              <a:solidFill>
                <a:schemeClr val="dk2"/>
              </a:solidFill>
              <a:latin typeface="Roboto"/>
              <a:ea typeface="Roboto"/>
              <a:cs typeface="Roboto"/>
              <a:sym typeface="Roboto"/>
            </a:endParaRPr>
          </a:p>
          <a:p>
            <a:pPr indent="-342900" lvl="0" marL="457200" rtl="0" algn="l">
              <a:spcBef>
                <a:spcPts val="1500"/>
              </a:spcBef>
              <a:spcAft>
                <a:spcPts val="0"/>
              </a:spcAft>
              <a:buClr>
                <a:schemeClr val="dk2"/>
              </a:buClr>
              <a:buSzPts val="1800"/>
              <a:buFont typeface="Roboto"/>
              <a:buChar char="●"/>
            </a:pPr>
            <a:r>
              <a:rPr b="1" lang="en" sz="1800">
                <a:solidFill>
                  <a:schemeClr val="dk2"/>
                </a:solidFill>
                <a:latin typeface="Roboto"/>
                <a:ea typeface="Roboto"/>
                <a:cs typeface="Roboto"/>
                <a:sym typeface="Roboto"/>
              </a:rPr>
              <a:t>Criteria for Medium Priority:</a:t>
            </a:r>
            <a:endParaRPr b="1" sz="1800">
              <a:solidFill>
                <a:schemeClr val="dk2"/>
              </a:solidFill>
              <a:latin typeface="Roboto"/>
              <a:ea typeface="Roboto"/>
              <a:cs typeface="Roboto"/>
              <a:sym typeface="Roboto"/>
            </a:endParaRPr>
          </a:p>
          <a:p>
            <a:pPr indent="-342900" lvl="1" marL="914400" rtl="0" algn="l">
              <a:spcBef>
                <a:spcPts val="0"/>
              </a:spcBef>
              <a:spcAft>
                <a:spcPts val="0"/>
              </a:spcAft>
              <a:buClr>
                <a:schemeClr val="dk2"/>
              </a:buClr>
              <a:buSzPts val="1800"/>
              <a:buFont typeface="Roboto"/>
              <a:buChar char="●"/>
            </a:pPr>
            <a:r>
              <a:rPr lang="en" sz="1800">
                <a:solidFill>
                  <a:schemeClr val="dk2"/>
                </a:solidFill>
                <a:latin typeface="Roboto"/>
                <a:ea typeface="Roboto"/>
                <a:cs typeface="Roboto"/>
                <a:sym typeface="Roboto"/>
              </a:rPr>
              <a:t>Important for enhancing system utility and user satisfaction.</a:t>
            </a:r>
            <a:endParaRPr sz="1800">
              <a:solidFill>
                <a:schemeClr val="dk2"/>
              </a:solidFill>
              <a:latin typeface="Roboto"/>
              <a:ea typeface="Roboto"/>
              <a:cs typeface="Roboto"/>
              <a:sym typeface="Roboto"/>
            </a:endParaRPr>
          </a:p>
          <a:p>
            <a:pPr indent="-342900" lvl="1" marL="914400" rtl="0" algn="l">
              <a:spcBef>
                <a:spcPts val="0"/>
              </a:spcBef>
              <a:spcAft>
                <a:spcPts val="0"/>
              </a:spcAft>
              <a:buClr>
                <a:schemeClr val="dk2"/>
              </a:buClr>
              <a:buSzPts val="1800"/>
              <a:buFont typeface="Roboto"/>
              <a:buChar char="●"/>
            </a:pPr>
            <a:r>
              <a:rPr lang="en" sz="1800">
                <a:solidFill>
                  <a:schemeClr val="dk2"/>
                </a:solidFill>
                <a:latin typeface="Roboto"/>
                <a:ea typeface="Roboto"/>
                <a:cs typeface="Roboto"/>
                <a:sym typeface="Roboto"/>
              </a:rPr>
              <a:t>Targeted for the next phase post-launch.</a:t>
            </a:r>
            <a:endParaRPr sz="1800">
              <a:solidFill>
                <a:schemeClr val="dk2"/>
              </a:solidFill>
              <a:latin typeface="Roboto"/>
              <a:ea typeface="Roboto"/>
              <a:cs typeface="Roboto"/>
              <a:sym typeface="Roboto"/>
            </a:endParaRPr>
          </a:p>
          <a:p>
            <a:pPr indent="-342900" lvl="1" marL="914400" rtl="0" algn="l">
              <a:spcBef>
                <a:spcPts val="0"/>
              </a:spcBef>
              <a:spcAft>
                <a:spcPts val="0"/>
              </a:spcAft>
              <a:buClr>
                <a:schemeClr val="dk2"/>
              </a:buClr>
              <a:buSzPts val="1800"/>
              <a:buFont typeface="Roboto"/>
              <a:buChar char="●"/>
            </a:pPr>
            <a:r>
              <a:rPr lang="en" sz="1800">
                <a:solidFill>
                  <a:schemeClr val="dk2"/>
                </a:solidFill>
                <a:latin typeface="Roboto"/>
                <a:ea typeface="Roboto"/>
                <a:cs typeface="Roboto"/>
                <a:sym typeface="Roboto"/>
              </a:rPr>
              <a:t>Includes features like Dynamic Pricing and Housekeeping Scheduling.</a:t>
            </a:r>
            <a:endParaRPr sz="1800">
              <a:solidFill>
                <a:schemeClr val="dk2"/>
              </a:solidFill>
              <a:latin typeface="Roboto"/>
              <a:ea typeface="Roboto"/>
              <a:cs typeface="Roboto"/>
              <a:sym typeface="Roboto"/>
            </a:endParaRPr>
          </a:p>
          <a:p>
            <a:pPr indent="-342900" lvl="0" marL="457200" rtl="0" algn="l">
              <a:spcBef>
                <a:spcPts val="0"/>
              </a:spcBef>
              <a:spcAft>
                <a:spcPts val="0"/>
              </a:spcAft>
              <a:buClr>
                <a:schemeClr val="dk2"/>
              </a:buClr>
              <a:buSzPts val="1800"/>
              <a:buFont typeface="Roboto"/>
              <a:buChar char="●"/>
            </a:pPr>
            <a:r>
              <a:rPr b="1" lang="en" sz="1800">
                <a:solidFill>
                  <a:schemeClr val="dk2"/>
                </a:solidFill>
                <a:latin typeface="Roboto"/>
                <a:ea typeface="Roboto"/>
                <a:cs typeface="Roboto"/>
                <a:sym typeface="Roboto"/>
              </a:rPr>
              <a:t>Criteria for Low Priority:</a:t>
            </a:r>
            <a:endParaRPr b="1" sz="1800">
              <a:solidFill>
                <a:schemeClr val="dk2"/>
              </a:solidFill>
              <a:latin typeface="Roboto"/>
              <a:ea typeface="Roboto"/>
              <a:cs typeface="Roboto"/>
              <a:sym typeface="Roboto"/>
            </a:endParaRPr>
          </a:p>
          <a:p>
            <a:pPr indent="-342900" lvl="1" marL="914400" rtl="0" algn="l">
              <a:spcBef>
                <a:spcPts val="0"/>
              </a:spcBef>
              <a:spcAft>
                <a:spcPts val="0"/>
              </a:spcAft>
              <a:buClr>
                <a:schemeClr val="dk2"/>
              </a:buClr>
              <a:buSzPts val="1800"/>
              <a:buFont typeface="Roboto"/>
              <a:buChar char="●"/>
            </a:pPr>
            <a:r>
              <a:rPr lang="en" sz="1800">
                <a:solidFill>
                  <a:schemeClr val="dk2"/>
                </a:solidFill>
                <a:latin typeface="Roboto"/>
                <a:ea typeface="Roboto"/>
                <a:cs typeface="Roboto"/>
                <a:sym typeface="Roboto"/>
              </a:rPr>
              <a:t>Beneficial but not essential for the initial launch.</a:t>
            </a:r>
            <a:endParaRPr sz="1800">
              <a:solidFill>
                <a:schemeClr val="dk2"/>
              </a:solidFill>
              <a:latin typeface="Roboto"/>
              <a:ea typeface="Roboto"/>
              <a:cs typeface="Roboto"/>
              <a:sym typeface="Roboto"/>
            </a:endParaRPr>
          </a:p>
          <a:p>
            <a:pPr indent="-342900" lvl="1" marL="914400" rtl="0" algn="l">
              <a:spcBef>
                <a:spcPts val="0"/>
              </a:spcBef>
              <a:spcAft>
                <a:spcPts val="0"/>
              </a:spcAft>
              <a:buClr>
                <a:schemeClr val="dk2"/>
              </a:buClr>
              <a:buSzPts val="1800"/>
              <a:buFont typeface="Roboto"/>
              <a:buChar char="●"/>
            </a:pPr>
            <a:r>
              <a:rPr lang="en" sz="1800">
                <a:solidFill>
                  <a:schemeClr val="dk2"/>
                </a:solidFill>
                <a:latin typeface="Roboto"/>
                <a:ea typeface="Roboto"/>
                <a:cs typeface="Roboto"/>
                <a:sym typeface="Roboto"/>
              </a:rPr>
              <a:t>Considered for future updates or enhancements.</a:t>
            </a:r>
            <a:endParaRPr sz="1800">
              <a:solidFill>
                <a:schemeClr val="dk2"/>
              </a:solidFill>
              <a:latin typeface="Roboto"/>
              <a:ea typeface="Roboto"/>
              <a:cs typeface="Roboto"/>
              <a:sym typeface="Roboto"/>
            </a:endParaRPr>
          </a:p>
          <a:p>
            <a:pPr indent="-342900" lvl="1" marL="914400" rtl="0" algn="l">
              <a:spcBef>
                <a:spcPts val="0"/>
              </a:spcBef>
              <a:spcAft>
                <a:spcPts val="0"/>
              </a:spcAft>
              <a:buClr>
                <a:schemeClr val="dk2"/>
              </a:buClr>
              <a:buSzPts val="1800"/>
              <a:buFont typeface="Roboto"/>
              <a:buChar char="●"/>
            </a:pPr>
            <a:r>
              <a:rPr lang="en" sz="1800">
                <a:solidFill>
                  <a:schemeClr val="dk2"/>
                </a:solidFill>
                <a:latin typeface="Roboto"/>
                <a:ea typeface="Roboto"/>
                <a:cs typeface="Roboto"/>
                <a:sym typeface="Roboto"/>
              </a:rPr>
              <a:t>Examples encompass CRM Integration and Data Analytics.</a:t>
            </a:r>
            <a:endParaRPr sz="1800">
              <a:solidFill>
                <a:schemeClr val="dk2"/>
              </a:solidFill>
              <a:latin typeface="Roboto"/>
              <a:ea typeface="Roboto"/>
              <a:cs typeface="Roboto"/>
              <a:sym typeface="Roboto"/>
            </a:endParaRPr>
          </a:p>
          <a:p>
            <a:pPr indent="0" lvl="0" marL="0" rtl="0" algn="l">
              <a:spcBef>
                <a:spcPts val="1500"/>
              </a:spcBef>
              <a:spcAft>
                <a:spcPts val="0"/>
              </a:spcAft>
              <a:buNone/>
            </a:pPr>
            <a:r>
              <a:t/>
            </a:r>
            <a:endParaRPr sz="1800">
              <a:solidFill>
                <a:schemeClr val="dk2"/>
              </a:solidFill>
              <a:latin typeface="Arial"/>
              <a:ea typeface="Arial"/>
              <a:cs typeface="Arial"/>
              <a:sym typeface="Arial"/>
            </a:endParaRPr>
          </a:p>
          <a:p>
            <a:pPr indent="0" lvl="0" marL="0" rtl="0" algn="l">
              <a:spcBef>
                <a:spcPts val="0"/>
              </a:spcBef>
              <a:spcAft>
                <a:spcPts val="1200"/>
              </a:spcAft>
              <a:buNone/>
            </a:pPr>
            <a:r>
              <a:t/>
            </a:r>
            <a:endParaRPr sz="1800">
              <a:solidFill>
                <a:schemeClr val="dk2"/>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4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Prioritized Requirements - High Priority</a:t>
            </a:r>
            <a:endParaRPr/>
          </a:p>
        </p:txBody>
      </p:sp>
      <p:sp>
        <p:nvSpPr>
          <p:cNvPr id="256" name="Google Shape;256;p40"/>
          <p:cNvSpPr txBox="1"/>
          <p:nvPr>
            <p:ph idx="1" type="body"/>
          </p:nvPr>
        </p:nvSpPr>
        <p:spPr>
          <a:xfrm>
            <a:off x="729450" y="1853850"/>
            <a:ext cx="7688700" cy="2261100"/>
          </a:xfrm>
          <a:prstGeom prst="rect">
            <a:avLst/>
          </a:prstGeom>
        </p:spPr>
        <p:txBody>
          <a:bodyPr anchorCtr="0" anchor="t" bIns="91425" lIns="91425" spcFirstLastPara="1" rIns="91425" wrap="square" tIns="91425">
            <a:noAutofit/>
          </a:bodyPr>
          <a:lstStyle/>
          <a:p>
            <a:pPr indent="-342900" lvl="0" marL="457200" rtl="0" algn="l">
              <a:spcBef>
                <a:spcPts val="1500"/>
              </a:spcBef>
              <a:spcAft>
                <a:spcPts val="0"/>
              </a:spcAft>
              <a:buClr>
                <a:srgbClr val="0D0D0D"/>
              </a:buClr>
              <a:buSzPts val="1800"/>
              <a:buFont typeface="Roboto"/>
              <a:buChar char="●"/>
            </a:pPr>
            <a:r>
              <a:rPr b="1" lang="en" sz="1800">
                <a:solidFill>
                  <a:srgbClr val="0D0D0D"/>
                </a:solidFill>
                <a:latin typeface="Roboto"/>
                <a:ea typeface="Roboto"/>
                <a:cs typeface="Roboto"/>
                <a:sym typeface="Roboto"/>
              </a:rPr>
              <a:t>Online Booking and Reservation Management:</a:t>
            </a:r>
            <a:endParaRPr b="1" sz="1800">
              <a:solidFill>
                <a:srgbClr val="0D0D0D"/>
              </a:solidFill>
              <a:latin typeface="Roboto"/>
              <a:ea typeface="Roboto"/>
              <a:cs typeface="Roboto"/>
              <a:sym typeface="Roboto"/>
            </a:endParaRPr>
          </a:p>
          <a:p>
            <a:pPr indent="-342900" lvl="1" marL="914400" rtl="0" algn="l">
              <a:spcBef>
                <a:spcPts val="0"/>
              </a:spcBef>
              <a:spcAft>
                <a:spcPts val="0"/>
              </a:spcAft>
              <a:buClr>
                <a:srgbClr val="0D0D0D"/>
              </a:buClr>
              <a:buSzPts val="1800"/>
              <a:buFont typeface="Roboto"/>
              <a:buChar char="●"/>
            </a:pPr>
            <a:r>
              <a:rPr lang="en" sz="1800">
                <a:solidFill>
                  <a:srgbClr val="0D0D0D"/>
                </a:solidFill>
                <a:latin typeface="Roboto"/>
                <a:ea typeface="Roboto"/>
                <a:cs typeface="Roboto"/>
                <a:sym typeface="Roboto"/>
              </a:rPr>
              <a:t>Direct booking interface for guests on the website or mobile app.</a:t>
            </a:r>
            <a:endParaRPr sz="1800">
              <a:solidFill>
                <a:srgbClr val="0D0D0D"/>
              </a:solidFill>
              <a:latin typeface="Roboto"/>
              <a:ea typeface="Roboto"/>
              <a:cs typeface="Roboto"/>
              <a:sym typeface="Roboto"/>
            </a:endParaRPr>
          </a:p>
          <a:p>
            <a:pPr indent="-342900" lvl="1" marL="914400" rtl="0" algn="l">
              <a:spcBef>
                <a:spcPts val="0"/>
              </a:spcBef>
              <a:spcAft>
                <a:spcPts val="0"/>
              </a:spcAft>
              <a:buClr>
                <a:srgbClr val="0D0D0D"/>
              </a:buClr>
              <a:buSzPts val="1800"/>
              <a:buFont typeface="Roboto"/>
              <a:buChar char="●"/>
            </a:pPr>
            <a:r>
              <a:rPr lang="en" sz="1800">
                <a:solidFill>
                  <a:srgbClr val="0D0D0D"/>
                </a:solidFill>
                <a:latin typeface="Roboto"/>
                <a:ea typeface="Roboto"/>
                <a:cs typeface="Roboto"/>
                <a:sym typeface="Roboto"/>
              </a:rPr>
              <a:t>Real-time updates on room availability and rates.</a:t>
            </a:r>
            <a:endParaRPr sz="1800">
              <a:solidFill>
                <a:srgbClr val="0D0D0D"/>
              </a:solidFill>
              <a:latin typeface="Roboto"/>
              <a:ea typeface="Roboto"/>
              <a:cs typeface="Roboto"/>
              <a:sym typeface="Roboto"/>
            </a:endParaRPr>
          </a:p>
          <a:p>
            <a:pPr indent="-342900" lvl="1" marL="914400" rtl="0" algn="l">
              <a:spcBef>
                <a:spcPts val="0"/>
              </a:spcBef>
              <a:spcAft>
                <a:spcPts val="0"/>
              </a:spcAft>
              <a:buClr>
                <a:srgbClr val="0D0D0D"/>
              </a:buClr>
              <a:buSzPts val="1800"/>
              <a:buFont typeface="Roboto"/>
              <a:buChar char="●"/>
            </a:pPr>
            <a:r>
              <a:rPr lang="en" sz="1800">
                <a:solidFill>
                  <a:srgbClr val="0D0D0D"/>
                </a:solidFill>
                <a:latin typeface="Roboto"/>
                <a:ea typeface="Roboto"/>
                <a:cs typeface="Roboto"/>
                <a:sym typeface="Roboto"/>
              </a:rPr>
              <a:t>Immediate booking confirmation with details sent to guests.</a:t>
            </a:r>
            <a:endParaRPr sz="1800">
              <a:solidFill>
                <a:srgbClr val="0D0D0D"/>
              </a:solidFill>
              <a:latin typeface="Roboto"/>
              <a:ea typeface="Roboto"/>
              <a:cs typeface="Roboto"/>
              <a:sym typeface="Roboto"/>
            </a:endParaRPr>
          </a:p>
          <a:p>
            <a:pPr indent="-342900" lvl="0" marL="457200" rtl="0" algn="l">
              <a:spcBef>
                <a:spcPts val="0"/>
              </a:spcBef>
              <a:spcAft>
                <a:spcPts val="0"/>
              </a:spcAft>
              <a:buClr>
                <a:srgbClr val="0D0D0D"/>
              </a:buClr>
              <a:buSzPts val="1800"/>
              <a:buFont typeface="Roboto"/>
              <a:buChar char="●"/>
            </a:pPr>
            <a:r>
              <a:rPr b="1" lang="en" sz="1800">
                <a:solidFill>
                  <a:srgbClr val="0D0D0D"/>
                </a:solidFill>
                <a:latin typeface="Roboto"/>
                <a:ea typeface="Roboto"/>
                <a:cs typeface="Roboto"/>
                <a:sym typeface="Roboto"/>
              </a:rPr>
              <a:t>Check-In/Out and Room Assignment Automation:</a:t>
            </a:r>
            <a:endParaRPr b="1" sz="1800">
              <a:solidFill>
                <a:srgbClr val="0D0D0D"/>
              </a:solidFill>
              <a:latin typeface="Roboto"/>
              <a:ea typeface="Roboto"/>
              <a:cs typeface="Roboto"/>
              <a:sym typeface="Roboto"/>
            </a:endParaRPr>
          </a:p>
          <a:p>
            <a:pPr indent="-342900" lvl="1" marL="914400" rtl="0" algn="l">
              <a:spcBef>
                <a:spcPts val="0"/>
              </a:spcBef>
              <a:spcAft>
                <a:spcPts val="0"/>
              </a:spcAft>
              <a:buClr>
                <a:srgbClr val="0D0D0D"/>
              </a:buClr>
              <a:buSzPts val="1800"/>
              <a:buFont typeface="Roboto"/>
              <a:buChar char="●"/>
            </a:pPr>
            <a:r>
              <a:rPr lang="en" sz="1800">
                <a:solidFill>
                  <a:srgbClr val="0D0D0D"/>
                </a:solidFill>
                <a:latin typeface="Roboto"/>
                <a:ea typeface="Roboto"/>
                <a:cs typeface="Roboto"/>
                <a:sym typeface="Roboto"/>
              </a:rPr>
              <a:t>Mobile device check-in/out for guest convenience.</a:t>
            </a:r>
            <a:endParaRPr sz="1800">
              <a:solidFill>
                <a:srgbClr val="0D0D0D"/>
              </a:solidFill>
              <a:latin typeface="Roboto"/>
              <a:ea typeface="Roboto"/>
              <a:cs typeface="Roboto"/>
              <a:sym typeface="Roboto"/>
            </a:endParaRPr>
          </a:p>
          <a:p>
            <a:pPr indent="-342900" lvl="1" marL="914400" rtl="0" algn="l">
              <a:spcBef>
                <a:spcPts val="0"/>
              </a:spcBef>
              <a:spcAft>
                <a:spcPts val="0"/>
              </a:spcAft>
              <a:buClr>
                <a:srgbClr val="0D0D0D"/>
              </a:buClr>
              <a:buSzPts val="1800"/>
              <a:buFont typeface="Roboto"/>
              <a:buChar char="●"/>
            </a:pPr>
            <a:r>
              <a:rPr lang="en" sz="1800">
                <a:solidFill>
                  <a:srgbClr val="0D0D0D"/>
                </a:solidFill>
                <a:latin typeface="Roboto"/>
                <a:ea typeface="Roboto"/>
                <a:cs typeface="Roboto"/>
                <a:sym typeface="Roboto"/>
              </a:rPr>
              <a:t>Automated room assignment based on guest preferences and availability.</a:t>
            </a:r>
            <a:endParaRPr sz="1800">
              <a:solidFill>
                <a:srgbClr val="0D0D0D"/>
              </a:solidFill>
              <a:latin typeface="Roboto"/>
              <a:ea typeface="Roboto"/>
              <a:cs typeface="Roboto"/>
              <a:sym typeface="Roboto"/>
            </a:endParaRPr>
          </a:p>
          <a:p>
            <a:pPr indent="-342900" lvl="1" marL="914400" rtl="0" algn="l">
              <a:spcBef>
                <a:spcPts val="0"/>
              </a:spcBef>
              <a:spcAft>
                <a:spcPts val="0"/>
              </a:spcAft>
              <a:buClr>
                <a:srgbClr val="0D0D0D"/>
              </a:buClr>
              <a:buSzPts val="1800"/>
              <a:buFont typeface="Roboto"/>
              <a:buChar char="●"/>
            </a:pPr>
            <a:r>
              <a:rPr lang="en" sz="1800">
                <a:solidFill>
                  <a:srgbClr val="0D0D0D"/>
                </a:solidFill>
                <a:latin typeface="Roboto"/>
                <a:ea typeface="Roboto"/>
                <a:cs typeface="Roboto"/>
                <a:sym typeface="Roboto"/>
              </a:rPr>
              <a:t>Express check-out process for fast and efficient guest departure.</a:t>
            </a:r>
            <a:endParaRPr sz="1800">
              <a:solidFill>
                <a:srgbClr val="0D0D0D"/>
              </a:solidFill>
              <a:latin typeface="Roboto"/>
              <a:ea typeface="Roboto"/>
              <a:cs typeface="Roboto"/>
              <a:sym typeface="Roboto"/>
            </a:endParaRPr>
          </a:p>
          <a:p>
            <a:pPr indent="0" lvl="0" marL="0" rtl="0" algn="l">
              <a:spcBef>
                <a:spcPts val="1500"/>
              </a:spcBef>
              <a:spcAft>
                <a:spcPts val="1200"/>
              </a:spcAft>
              <a:buNone/>
            </a:pPr>
            <a:r>
              <a:t/>
            </a:r>
            <a:endParaRPr sz="1800">
              <a:solidFill>
                <a:srgbClr val="0D0D0D"/>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41"/>
          <p:cNvSpPr txBox="1"/>
          <p:nvPr>
            <p:ph type="title"/>
          </p:nvPr>
        </p:nvSpPr>
        <p:spPr>
          <a:xfrm>
            <a:off x="729450" y="1270850"/>
            <a:ext cx="79131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Prioritized Requirements - Medium and Low Priorities</a:t>
            </a:r>
            <a:endParaRPr/>
          </a:p>
        </p:txBody>
      </p:sp>
      <p:sp>
        <p:nvSpPr>
          <p:cNvPr id="262" name="Google Shape;262;p41"/>
          <p:cNvSpPr txBox="1"/>
          <p:nvPr>
            <p:ph idx="1" type="body"/>
          </p:nvPr>
        </p:nvSpPr>
        <p:spPr>
          <a:xfrm>
            <a:off x="606700" y="1748675"/>
            <a:ext cx="4194900" cy="22611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 sz="1800">
                <a:solidFill>
                  <a:srgbClr val="0D0D0D"/>
                </a:solidFill>
                <a:latin typeface="Roboto"/>
                <a:ea typeface="Roboto"/>
                <a:cs typeface="Roboto"/>
                <a:sym typeface="Roboto"/>
              </a:rPr>
              <a:t>Medium Priority Requirements:</a:t>
            </a:r>
            <a:endParaRPr b="1" sz="1800">
              <a:solidFill>
                <a:srgbClr val="0D0D0D"/>
              </a:solidFill>
              <a:latin typeface="Roboto"/>
              <a:ea typeface="Roboto"/>
              <a:cs typeface="Roboto"/>
              <a:sym typeface="Roboto"/>
            </a:endParaRPr>
          </a:p>
          <a:p>
            <a:pPr indent="0" lvl="0" marL="0" marR="0" rtl="0" algn="l">
              <a:lnSpc>
                <a:spcPct val="115000"/>
              </a:lnSpc>
              <a:spcBef>
                <a:spcPts val="0"/>
              </a:spcBef>
              <a:spcAft>
                <a:spcPts val="0"/>
              </a:spcAft>
              <a:buNone/>
            </a:pPr>
            <a:r>
              <a:rPr b="1" lang="en" sz="1800">
                <a:solidFill>
                  <a:srgbClr val="0D0D0D"/>
                </a:solidFill>
                <a:latin typeface="Roboto"/>
                <a:ea typeface="Roboto"/>
                <a:cs typeface="Roboto"/>
                <a:sym typeface="Roboto"/>
              </a:rPr>
              <a:t>- Dynamic Pricing and Revenue Management:</a:t>
            </a:r>
            <a:endParaRPr b="1" sz="1800">
              <a:solidFill>
                <a:srgbClr val="0D0D0D"/>
              </a:solidFill>
              <a:latin typeface="Roboto"/>
              <a:ea typeface="Roboto"/>
              <a:cs typeface="Roboto"/>
              <a:sym typeface="Roboto"/>
            </a:endParaRPr>
          </a:p>
          <a:p>
            <a:pPr indent="0" lvl="0" marL="0" marR="0" rtl="0" algn="l">
              <a:lnSpc>
                <a:spcPct val="115000"/>
              </a:lnSpc>
              <a:spcBef>
                <a:spcPts val="0"/>
              </a:spcBef>
              <a:spcAft>
                <a:spcPts val="0"/>
              </a:spcAft>
              <a:buNone/>
            </a:pPr>
            <a:r>
              <a:rPr lang="en" sz="1800">
                <a:solidFill>
                  <a:srgbClr val="0D0D0D"/>
                </a:solidFill>
                <a:latin typeface="Roboto"/>
                <a:ea typeface="Roboto"/>
                <a:cs typeface="Roboto"/>
                <a:sym typeface="Roboto"/>
              </a:rPr>
              <a:t>Implement dynamic pricing based on market demand, occupancy, and special events.</a:t>
            </a:r>
            <a:endParaRPr sz="1800">
              <a:solidFill>
                <a:srgbClr val="0D0D0D"/>
              </a:solidFill>
              <a:latin typeface="Roboto"/>
              <a:ea typeface="Roboto"/>
              <a:cs typeface="Roboto"/>
              <a:sym typeface="Roboto"/>
            </a:endParaRPr>
          </a:p>
          <a:p>
            <a:pPr indent="0" lvl="0" marL="0" marR="0" rtl="0" algn="l">
              <a:lnSpc>
                <a:spcPct val="115000"/>
              </a:lnSpc>
              <a:spcBef>
                <a:spcPts val="0"/>
              </a:spcBef>
              <a:spcAft>
                <a:spcPts val="0"/>
              </a:spcAft>
              <a:buNone/>
            </a:pPr>
            <a:r>
              <a:rPr b="1" lang="en" sz="1800">
                <a:solidFill>
                  <a:srgbClr val="0D0D0D"/>
                </a:solidFill>
                <a:latin typeface="Roboto"/>
                <a:ea typeface="Roboto"/>
                <a:cs typeface="Roboto"/>
                <a:sym typeface="Roboto"/>
              </a:rPr>
              <a:t>- Housekeeping and Maintenance Scheduling:</a:t>
            </a:r>
            <a:endParaRPr b="1" sz="1800">
              <a:solidFill>
                <a:srgbClr val="0D0D0D"/>
              </a:solidFill>
              <a:latin typeface="Roboto"/>
              <a:ea typeface="Roboto"/>
              <a:cs typeface="Roboto"/>
              <a:sym typeface="Roboto"/>
            </a:endParaRPr>
          </a:p>
          <a:p>
            <a:pPr indent="0" lvl="0" marL="0" marR="0" rtl="0" algn="l">
              <a:lnSpc>
                <a:spcPct val="115000"/>
              </a:lnSpc>
              <a:spcBef>
                <a:spcPts val="0"/>
              </a:spcBef>
              <a:spcAft>
                <a:spcPts val="0"/>
              </a:spcAft>
              <a:buNone/>
            </a:pPr>
            <a:r>
              <a:rPr lang="en" sz="1800">
                <a:solidFill>
                  <a:srgbClr val="0D0D0D"/>
                </a:solidFill>
                <a:latin typeface="Roboto"/>
                <a:ea typeface="Roboto"/>
                <a:cs typeface="Roboto"/>
                <a:sym typeface="Roboto"/>
              </a:rPr>
              <a:t>Efficient scheduling and tracking of housekeeping tasks.</a:t>
            </a:r>
            <a:endParaRPr sz="1800">
              <a:solidFill>
                <a:srgbClr val="0D0D0D"/>
              </a:solidFill>
              <a:latin typeface="Roboto"/>
              <a:ea typeface="Roboto"/>
              <a:cs typeface="Roboto"/>
              <a:sym typeface="Roboto"/>
            </a:endParaRPr>
          </a:p>
          <a:p>
            <a:pPr indent="0" lvl="0" marL="0" marR="0" rtl="0" algn="l">
              <a:lnSpc>
                <a:spcPct val="115000"/>
              </a:lnSpc>
              <a:spcBef>
                <a:spcPts val="0"/>
              </a:spcBef>
              <a:spcAft>
                <a:spcPts val="0"/>
              </a:spcAft>
              <a:buNone/>
            </a:pPr>
            <a:r>
              <a:t/>
            </a:r>
            <a:endParaRPr b="1" sz="1800">
              <a:solidFill>
                <a:srgbClr val="0D0D0D"/>
              </a:solidFill>
              <a:latin typeface="Roboto"/>
              <a:ea typeface="Roboto"/>
              <a:cs typeface="Roboto"/>
              <a:sym typeface="Roboto"/>
            </a:endParaRPr>
          </a:p>
        </p:txBody>
      </p:sp>
      <p:sp>
        <p:nvSpPr>
          <p:cNvPr id="263" name="Google Shape;263;p41"/>
          <p:cNvSpPr txBox="1"/>
          <p:nvPr>
            <p:ph idx="1" type="body"/>
          </p:nvPr>
        </p:nvSpPr>
        <p:spPr>
          <a:xfrm>
            <a:off x="4715550" y="1853850"/>
            <a:ext cx="4194900" cy="286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0D0D0D"/>
                </a:solidFill>
                <a:latin typeface="Roboto"/>
                <a:ea typeface="Roboto"/>
                <a:cs typeface="Roboto"/>
                <a:sym typeface="Roboto"/>
              </a:rPr>
              <a:t>Low Priority Features:</a:t>
            </a:r>
            <a:endParaRPr b="1" sz="1800">
              <a:solidFill>
                <a:srgbClr val="0D0D0D"/>
              </a:solidFill>
              <a:latin typeface="Roboto"/>
              <a:ea typeface="Roboto"/>
              <a:cs typeface="Roboto"/>
              <a:sym typeface="Roboto"/>
            </a:endParaRPr>
          </a:p>
          <a:p>
            <a:pPr indent="0" lvl="0" marL="0" rtl="0" algn="l">
              <a:spcBef>
                <a:spcPts val="0"/>
              </a:spcBef>
              <a:spcAft>
                <a:spcPts val="0"/>
              </a:spcAft>
              <a:buNone/>
            </a:pPr>
            <a:r>
              <a:rPr b="1" lang="en" sz="1800">
                <a:solidFill>
                  <a:srgbClr val="0D0D0D"/>
                </a:solidFill>
                <a:latin typeface="Roboto"/>
                <a:ea typeface="Roboto"/>
                <a:cs typeface="Roboto"/>
                <a:sym typeface="Roboto"/>
              </a:rPr>
              <a:t>- </a:t>
            </a:r>
            <a:r>
              <a:rPr b="1" lang="en" sz="1800">
                <a:solidFill>
                  <a:srgbClr val="0D0D0D"/>
                </a:solidFill>
                <a:latin typeface="Roboto"/>
                <a:ea typeface="Roboto"/>
                <a:cs typeface="Roboto"/>
                <a:sym typeface="Roboto"/>
              </a:rPr>
              <a:t>CRM Integration:</a:t>
            </a:r>
            <a:endParaRPr b="1" sz="1800">
              <a:solidFill>
                <a:srgbClr val="0D0D0D"/>
              </a:solidFill>
              <a:latin typeface="Roboto"/>
              <a:ea typeface="Roboto"/>
              <a:cs typeface="Roboto"/>
              <a:sym typeface="Roboto"/>
            </a:endParaRPr>
          </a:p>
          <a:p>
            <a:pPr indent="0" lvl="0" marL="0" rtl="0" algn="l">
              <a:spcBef>
                <a:spcPts val="0"/>
              </a:spcBef>
              <a:spcAft>
                <a:spcPts val="0"/>
              </a:spcAft>
              <a:buNone/>
            </a:pPr>
            <a:r>
              <a:rPr lang="en" sz="1800">
                <a:solidFill>
                  <a:srgbClr val="0D0D0D"/>
                </a:solidFill>
                <a:latin typeface="Roboto"/>
                <a:ea typeface="Roboto"/>
                <a:cs typeface="Roboto"/>
                <a:sym typeface="Roboto"/>
              </a:rPr>
              <a:t>Leverage CRM data for targeted marketing and guest service personalization.</a:t>
            </a:r>
            <a:endParaRPr sz="1800">
              <a:solidFill>
                <a:srgbClr val="0D0D0D"/>
              </a:solidFill>
              <a:latin typeface="Roboto"/>
              <a:ea typeface="Roboto"/>
              <a:cs typeface="Roboto"/>
              <a:sym typeface="Roboto"/>
            </a:endParaRPr>
          </a:p>
          <a:p>
            <a:pPr indent="0" lvl="0" marL="0" rtl="0" algn="l">
              <a:spcBef>
                <a:spcPts val="0"/>
              </a:spcBef>
              <a:spcAft>
                <a:spcPts val="0"/>
              </a:spcAft>
              <a:buNone/>
            </a:pPr>
            <a:r>
              <a:rPr b="1" lang="en" sz="1800">
                <a:solidFill>
                  <a:srgbClr val="0D0D0D"/>
                </a:solidFill>
                <a:latin typeface="Roboto"/>
                <a:ea typeface="Roboto"/>
                <a:cs typeface="Roboto"/>
                <a:sym typeface="Roboto"/>
              </a:rPr>
              <a:t>- </a:t>
            </a:r>
            <a:r>
              <a:rPr b="1" lang="en" sz="1800">
                <a:solidFill>
                  <a:srgbClr val="0D0D0D"/>
                </a:solidFill>
                <a:latin typeface="Roboto"/>
                <a:ea typeface="Roboto"/>
                <a:cs typeface="Roboto"/>
                <a:sym typeface="Roboto"/>
              </a:rPr>
              <a:t>Data Analytics for Customer Insights:</a:t>
            </a:r>
            <a:endParaRPr b="1" sz="1800">
              <a:solidFill>
                <a:srgbClr val="0D0D0D"/>
              </a:solidFill>
              <a:latin typeface="Roboto"/>
              <a:ea typeface="Roboto"/>
              <a:cs typeface="Roboto"/>
              <a:sym typeface="Roboto"/>
            </a:endParaRPr>
          </a:p>
          <a:p>
            <a:pPr indent="0" lvl="0" marL="0" rtl="0" algn="l">
              <a:spcBef>
                <a:spcPts val="0"/>
              </a:spcBef>
              <a:spcAft>
                <a:spcPts val="0"/>
              </a:spcAft>
              <a:buNone/>
            </a:pPr>
            <a:r>
              <a:rPr lang="en" sz="1800">
                <a:solidFill>
                  <a:srgbClr val="0D0D0D"/>
                </a:solidFill>
                <a:latin typeface="Roboto"/>
                <a:ea typeface="Roboto"/>
                <a:cs typeface="Roboto"/>
                <a:sym typeface="Roboto"/>
              </a:rPr>
              <a:t>Utilize data analytics for trend analysis and strategic decision-making.</a:t>
            </a:r>
            <a:endParaRPr sz="1800">
              <a:solidFill>
                <a:srgbClr val="0D0D0D"/>
              </a:solidFill>
              <a:latin typeface="Roboto"/>
              <a:ea typeface="Roboto"/>
              <a:cs typeface="Roboto"/>
              <a:sym typeface="Roboto"/>
            </a:endParaRPr>
          </a:p>
          <a:p>
            <a:pPr indent="0" lvl="0" marL="0" rtl="0" algn="l">
              <a:spcBef>
                <a:spcPts val="0"/>
              </a:spcBef>
              <a:spcAft>
                <a:spcPts val="1200"/>
              </a:spcAft>
              <a:buNone/>
            </a:pPr>
            <a:r>
              <a:t/>
            </a:r>
            <a:endParaRPr b="1" sz="1800">
              <a:solidFill>
                <a:srgbClr val="0D0D0D"/>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lnSpc>
                <a:spcPct val="105000"/>
              </a:lnSpc>
              <a:spcBef>
                <a:spcPts val="0"/>
              </a:spcBef>
              <a:spcAft>
                <a:spcPts val="1200"/>
              </a:spcAft>
              <a:buNone/>
            </a:pPr>
            <a:r>
              <a:rPr b="0" lang="en" sz="1800">
                <a:solidFill>
                  <a:schemeClr val="accent1"/>
                </a:solidFill>
                <a:latin typeface="Lato"/>
                <a:ea typeface="Lato"/>
                <a:cs typeface="Lato"/>
                <a:sym typeface="Lato"/>
              </a:rPr>
              <a:t>Introduction, Vision And Scope</a:t>
            </a:r>
            <a:endParaRPr/>
          </a:p>
        </p:txBody>
      </p:sp>
      <p:sp>
        <p:nvSpPr>
          <p:cNvPr id="100" name="Google Shape;100;p1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just">
              <a:lnSpc>
                <a:spcPct val="150000"/>
              </a:lnSpc>
              <a:spcBef>
                <a:spcPts val="1500"/>
              </a:spcBef>
              <a:spcAft>
                <a:spcPts val="0"/>
              </a:spcAft>
              <a:buNone/>
            </a:pPr>
            <a:r>
              <a:rPr lang="en" sz="1600">
                <a:solidFill>
                  <a:srgbClr val="434343"/>
                </a:solidFill>
              </a:rPr>
              <a:t>Canadian Hotel market experiencing rapid growth and evolution driven by advancements in technology and changing consumer preferences. Our client. The rise of online booking platforms and people increasing popularity of using mobile devices for travel planning, hotels must adapt and offer reservation systems and guest-facing mobile applications for various hotel services.</a:t>
            </a:r>
            <a:endParaRPr sz="1600">
              <a:solidFill>
                <a:srgbClr val="434343"/>
              </a:solidFill>
            </a:endParaRPr>
          </a:p>
          <a:p>
            <a:pPr indent="0" lvl="0" marL="0" rtl="0" algn="just">
              <a:lnSpc>
                <a:spcPct val="150000"/>
              </a:lnSpc>
              <a:spcBef>
                <a:spcPts val="1500"/>
              </a:spcBef>
              <a:spcAft>
                <a:spcPts val="1500"/>
              </a:spcAft>
              <a:buNone/>
            </a:pPr>
            <a:r>
              <a:t/>
            </a:r>
            <a:endParaRPr sz="1800">
              <a:solidFill>
                <a:srgbClr val="2A3990"/>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42"/>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Documented Test Cases</a:t>
            </a:r>
            <a:endParaRPr/>
          </a:p>
        </p:txBody>
      </p:sp>
      <p:sp>
        <p:nvSpPr>
          <p:cNvPr id="269" name="Google Shape;269;p42"/>
          <p:cNvSpPr txBox="1"/>
          <p:nvPr>
            <p:ph idx="2" type="body"/>
          </p:nvPr>
        </p:nvSpPr>
        <p:spPr>
          <a:xfrm>
            <a:off x="4572000" y="-125"/>
            <a:ext cx="4572000" cy="5143500"/>
          </a:xfrm>
          <a:prstGeom prst="rect">
            <a:avLst/>
          </a:prstGeom>
          <a:solidFill>
            <a:srgbClr val="D0E0E3"/>
          </a:solidFill>
        </p:spPr>
        <p:txBody>
          <a:bodyPr anchorCtr="0" anchor="t" bIns="91425" lIns="91425" spcFirstLastPara="1" rIns="91425" wrap="square" tIns="91425">
            <a:noAutofit/>
          </a:bodyPr>
          <a:lstStyle/>
          <a:p>
            <a:pPr indent="0" lvl="0" marL="0" rtl="0" algn="l">
              <a:spcBef>
                <a:spcPts val="0"/>
              </a:spcBef>
              <a:spcAft>
                <a:spcPts val="0"/>
              </a:spcAft>
              <a:buNone/>
            </a:pPr>
            <a:r>
              <a:rPr lang="en" sz="1800"/>
              <a:t>In software development, requirements are statements that define the </a:t>
            </a:r>
            <a:r>
              <a:rPr b="1" lang="en" sz="1800"/>
              <a:t>functions</a:t>
            </a:r>
            <a:r>
              <a:rPr lang="en" sz="1800"/>
              <a:t>, </a:t>
            </a:r>
            <a:r>
              <a:rPr b="1" lang="en" sz="1800"/>
              <a:t>features</a:t>
            </a:r>
            <a:r>
              <a:rPr lang="en" sz="1800"/>
              <a:t>, or </a:t>
            </a:r>
            <a:r>
              <a:rPr b="1" lang="en" sz="1800"/>
              <a:t>characteristics </a:t>
            </a:r>
            <a:r>
              <a:rPr lang="en" sz="1800"/>
              <a:t>of a system or product. </a:t>
            </a:r>
            <a:endParaRPr sz="1800"/>
          </a:p>
          <a:p>
            <a:pPr indent="0" lvl="0" marL="0" rtl="0" algn="l">
              <a:spcBef>
                <a:spcPts val="1200"/>
              </a:spcBef>
              <a:spcAft>
                <a:spcPts val="0"/>
              </a:spcAft>
              <a:buNone/>
            </a:pPr>
            <a:r>
              <a:rPr lang="en" sz="1800"/>
              <a:t>Testability is crucial because it ensures that the requirements can be validated and verified through testing processes. Here are 8 key aspects of testability of requirements we deemed necessary:</a:t>
            </a:r>
            <a:endParaRPr sz="1800"/>
          </a:p>
          <a:p>
            <a:pPr indent="-342900" lvl="0" marL="457200" rtl="0" algn="l">
              <a:spcBef>
                <a:spcPts val="1200"/>
              </a:spcBef>
              <a:spcAft>
                <a:spcPts val="0"/>
              </a:spcAft>
              <a:buSzPts val="1800"/>
              <a:buAutoNum type="arabicPeriod"/>
            </a:pPr>
            <a:r>
              <a:rPr lang="en" sz="1800"/>
              <a:t>Clarity and specificity</a:t>
            </a:r>
            <a:endParaRPr sz="1800"/>
          </a:p>
          <a:p>
            <a:pPr indent="-342900" lvl="0" marL="457200" rtl="0" algn="l">
              <a:spcBef>
                <a:spcPts val="0"/>
              </a:spcBef>
              <a:spcAft>
                <a:spcPts val="0"/>
              </a:spcAft>
              <a:buSzPts val="1800"/>
              <a:buAutoNum type="arabicPeriod"/>
            </a:pPr>
            <a:r>
              <a:rPr lang="en" sz="1800"/>
              <a:t>Measurability</a:t>
            </a:r>
            <a:endParaRPr sz="1800"/>
          </a:p>
          <a:p>
            <a:pPr indent="-342900" lvl="0" marL="457200" rtl="0" algn="l">
              <a:spcBef>
                <a:spcPts val="0"/>
              </a:spcBef>
              <a:spcAft>
                <a:spcPts val="0"/>
              </a:spcAft>
              <a:buSzPts val="1800"/>
              <a:buAutoNum type="arabicPeriod"/>
            </a:pPr>
            <a:r>
              <a:rPr lang="en" sz="1800"/>
              <a:t>Verifiability</a:t>
            </a:r>
            <a:endParaRPr sz="1800"/>
          </a:p>
          <a:p>
            <a:pPr indent="-342900" lvl="0" marL="457200" rtl="0" algn="l">
              <a:spcBef>
                <a:spcPts val="0"/>
              </a:spcBef>
              <a:spcAft>
                <a:spcPts val="0"/>
              </a:spcAft>
              <a:buSzPts val="1800"/>
              <a:buAutoNum type="arabicPeriod"/>
            </a:pPr>
            <a:r>
              <a:rPr lang="en" sz="1800"/>
              <a:t>Consistency</a:t>
            </a:r>
            <a:endParaRPr sz="1800"/>
          </a:p>
          <a:p>
            <a:pPr indent="-342900" lvl="0" marL="457200" rtl="0" algn="l">
              <a:spcBef>
                <a:spcPts val="0"/>
              </a:spcBef>
              <a:spcAft>
                <a:spcPts val="0"/>
              </a:spcAft>
              <a:buSzPts val="1800"/>
              <a:buAutoNum type="arabicPeriod"/>
            </a:pPr>
            <a:r>
              <a:rPr lang="en" sz="1800"/>
              <a:t>Independence</a:t>
            </a:r>
            <a:endParaRPr sz="1800"/>
          </a:p>
        </p:txBody>
      </p:sp>
      <p:sp>
        <p:nvSpPr>
          <p:cNvPr id="270" name="Google Shape;270;p42"/>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00"/>
              <a:t>Functional and Non-Functional Requirements testing</a:t>
            </a:r>
            <a:endParaRPr sz="18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43"/>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Documented Test Cases</a:t>
            </a:r>
            <a:endParaRPr/>
          </a:p>
        </p:txBody>
      </p:sp>
      <p:sp>
        <p:nvSpPr>
          <p:cNvPr id="276" name="Google Shape;276;p43"/>
          <p:cNvSpPr txBox="1"/>
          <p:nvPr>
            <p:ph idx="2" type="body"/>
          </p:nvPr>
        </p:nvSpPr>
        <p:spPr>
          <a:xfrm>
            <a:off x="4572000" y="-125"/>
            <a:ext cx="4572000" cy="5143500"/>
          </a:xfrm>
          <a:prstGeom prst="rect">
            <a:avLst/>
          </a:prstGeom>
          <a:solidFill>
            <a:srgbClr val="D0E0E3"/>
          </a:solidFill>
        </p:spPr>
        <p:txBody>
          <a:bodyPr anchorCtr="0" anchor="t" bIns="91425" lIns="91425" spcFirstLastPara="1" rIns="91425" wrap="square" tIns="91425">
            <a:normAutofit/>
          </a:bodyPr>
          <a:lstStyle/>
          <a:p>
            <a:pPr indent="0" lvl="0" marL="0" rtl="0" algn="l">
              <a:spcBef>
                <a:spcPts val="0"/>
              </a:spcBef>
              <a:spcAft>
                <a:spcPts val="0"/>
              </a:spcAft>
              <a:buNone/>
            </a:pPr>
            <a:r>
              <a:rPr lang="en" sz="1800"/>
              <a:t>6. </a:t>
            </a:r>
            <a:r>
              <a:rPr lang="en" sz="1800"/>
              <a:t>Traceability</a:t>
            </a:r>
            <a:endParaRPr sz="1800"/>
          </a:p>
          <a:p>
            <a:pPr indent="0" lvl="0" marL="0" rtl="0" algn="l">
              <a:spcBef>
                <a:spcPts val="1200"/>
              </a:spcBef>
              <a:spcAft>
                <a:spcPts val="0"/>
              </a:spcAft>
              <a:buNone/>
            </a:pPr>
            <a:r>
              <a:rPr lang="en" sz="1800"/>
              <a:t>7. Feasibility</a:t>
            </a:r>
            <a:endParaRPr sz="1800"/>
          </a:p>
          <a:p>
            <a:pPr indent="0" lvl="0" marL="0" rtl="0" algn="l">
              <a:spcBef>
                <a:spcPts val="1200"/>
              </a:spcBef>
              <a:spcAft>
                <a:spcPts val="0"/>
              </a:spcAft>
              <a:buNone/>
            </a:pPr>
            <a:r>
              <a:rPr lang="en" sz="1800"/>
              <a:t>8. Testability reviews</a:t>
            </a:r>
            <a:endParaRPr sz="1800"/>
          </a:p>
          <a:p>
            <a:pPr indent="0" lvl="0" marL="0" rtl="0" algn="l">
              <a:spcBef>
                <a:spcPts val="1200"/>
              </a:spcBef>
              <a:spcAft>
                <a:spcPts val="1200"/>
              </a:spcAft>
              <a:buNone/>
            </a:pPr>
            <a:r>
              <a:rPr lang="en" sz="1800"/>
              <a:t>By addressing these testabilities in designing our test cases, we were able to effectively and efficiently meet stakeholder needs, and deliver Check Inn™ while optimizing resources and reducing costs</a:t>
            </a:r>
            <a:endParaRPr sz="1800"/>
          </a:p>
        </p:txBody>
      </p:sp>
      <p:sp>
        <p:nvSpPr>
          <p:cNvPr id="277" name="Google Shape;277;p43"/>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00"/>
              <a:t>Functional and Non-Functional Requirements testing</a:t>
            </a:r>
            <a:endParaRPr sz="18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44"/>
          <p:cNvSpPr txBox="1"/>
          <p:nvPr>
            <p:ph idx="4294967295" type="title"/>
          </p:nvPr>
        </p:nvSpPr>
        <p:spPr>
          <a:xfrm>
            <a:off x="0" y="0"/>
            <a:ext cx="9098100" cy="546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2300"/>
              <a:t>Documented Test Cases - Functional Requirements</a:t>
            </a:r>
            <a:endParaRPr sz="2300"/>
          </a:p>
        </p:txBody>
      </p:sp>
      <p:graphicFrame>
        <p:nvGraphicFramePr>
          <p:cNvPr id="283" name="Google Shape;283;p44"/>
          <p:cNvGraphicFramePr/>
          <p:nvPr/>
        </p:nvGraphicFramePr>
        <p:xfrm>
          <a:off x="0" y="546588"/>
          <a:ext cx="3000000" cy="3000000"/>
        </p:xfrm>
        <a:graphic>
          <a:graphicData uri="http://schemas.openxmlformats.org/drawingml/2006/table">
            <a:tbl>
              <a:tblPr>
                <a:noFill/>
                <a:tableStyleId>{B640C14A-3D2F-46B9-BFC0-27C07D4DEAF2}</a:tableStyleId>
              </a:tblPr>
              <a:tblGrid>
                <a:gridCol w="1058900"/>
                <a:gridCol w="1566875"/>
                <a:gridCol w="2581825"/>
                <a:gridCol w="1838525"/>
                <a:gridCol w="1035925"/>
                <a:gridCol w="1061925"/>
              </a:tblGrid>
              <a:tr h="712475">
                <a:tc>
                  <a:txBody>
                    <a:bodyPr/>
                    <a:lstStyle/>
                    <a:p>
                      <a:pPr indent="0" lvl="0" marL="0" rtl="0" algn="ctr">
                        <a:spcBef>
                          <a:spcPts val="0"/>
                        </a:spcBef>
                        <a:spcAft>
                          <a:spcPts val="0"/>
                        </a:spcAft>
                        <a:buNone/>
                      </a:pPr>
                      <a:r>
                        <a:rPr lang="en" sz="1800">
                          <a:solidFill>
                            <a:srgbClr val="4A86E8"/>
                          </a:solidFill>
                          <a:latin typeface="Raleway"/>
                          <a:ea typeface="Raleway"/>
                          <a:cs typeface="Raleway"/>
                          <a:sym typeface="Raleway"/>
                        </a:rPr>
                        <a:t>No.</a:t>
                      </a:r>
                      <a:endParaRPr sz="1800">
                        <a:solidFill>
                          <a:srgbClr val="4A86E8"/>
                        </a:solidFill>
                        <a:latin typeface="Raleway"/>
                        <a:ea typeface="Raleway"/>
                        <a:cs typeface="Raleway"/>
                        <a:sym typeface="Raleway"/>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alpha val="0"/>
                        </a:schemeClr>
                      </a:solidFill>
                      <a:prstDash val="solid"/>
                      <a:round/>
                      <a:headEnd len="sm" w="sm" type="none"/>
                      <a:tailEnd len="sm" w="sm" type="none"/>
                    </a:lnB>
                  </a:tcPr>
                </a:tc>
                <a:tc>
                  <a:txBody>
                    <a:bodyPr/>
                    <a:lstStyle/>
                    <a:p>
                      <a:pPr indent="0" lvl="0" marL="0" rtl="0" algn="ctr">
                        <a:spcBef>
                          <a:spcPts val="0"/>
                        </a:spcBef>
                        <a:spcAft>
                          <a:spcPts val="0"/>
                        </a:spcAft>
                        <a:buNone/>
                      </a:pPr>
                      <a:r>
                        <a:rPr lang="en" sz="1800">
                          <a:latin typeface="Raleway"/>
                          <a:ea typeface="Raleway"/>
                          <a:cs typeface="Raleway"/>
                          <a:sym typeface="Raleway"/>
                        </a:rPr>
                        <a:t>Description</a:t>
                      </a:r>
                      <a:endParaRPr sz="1800">
                        <a:latin typeface="Raleway"/>
                        <a:ea typeface="Raleway"/>
                        <a:cs typeface="Raleway"/>
                        <a:sym typeface="Raleway"/>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dk2"/>
                      </a:solidFill>
                      <a:prstDash val="solid"/>
                      <a:round/>
                      <a:headEnd len="sm" w="sm" type="none"/>
                      <a:tailEnd len="sm" w="sm" type="none"/>
                    </a:lnB>
                    <a:solidFill>
                      <a:srgbClr val="4A86E8"/>
                    </a:solidFill>
                  </a:tcPr>
                </a:tc>
                <a:tc>
                  <a:txBody>
                    <a:bodyPr/>
                    <a:lstStyle/>
                    <a:p>
                      <a:pPr indent="0" lvl="0" marL="0" rtl="0" algn="ctr">
                        <a:spcBef>
                          <a:spcPts val="0"/>
                        </a:spcBef>
                        <a:spcAft>
                          <a:spcPts val="0"/>
                        </a:spcAft>
                        <a:buNone/>
                      </a:pPr>
                      <a:r>
                        <a:rPr lang="en" sz="1800">
                          <a:latin typeface="Raleway"/>
                          <a:ea typeface="Raleway"/>
                          <a:cs typeface="Raleway"/>
                          <a:sym typeface="Raleway"/>
                        </a:rPr>
                        <a:t>Expected </a:t>
                      </a:r>
                      <a:endParaRPr sz="1800">
                        <a:latin typeface="Raleway"/>
                        <a:ea typeface="Raleway"/>
                        <a:cs typeface="Raleway"/>
                        <a:sym typeface="Raleway"/>
                      </a:endParaRPr>
                    </a:p>
                    <a:p>
                      <a:pPr indent="0" lvl="0" marL="0" rtl="0" algn="ctr">
                        <a:spcBef>
                          <a:spcPts val="0"/>
                        </a:spcBef>
                        <a:spcAft>
                          <a:spcPts val="0"/>
                        </a:spcAft>
                        <a:buNone/>
                      </a:pPr>
                      <a:r>
                        <a:rPr lang="en" sz="1800">
                          <a:latin typeface="Raleway"/>
                          <a:ea typeface="Raleway"/>
                          <a:cs typeface="Raleway"/>
                          <a:sym typeface="Raleway"/>
                        </a:rPr>
                        <a:t>Results</a:t>
                      </a:r>
                      <a:endParaRPr sz="1800">
                        <a:latin typeface="Raleway"/>
                        <a:ea typeface="Raleway"/>
                        <a:cs typeface="Raleway"/>
                        <a:sym typeface="Raleway"/>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dk2"/>
                      </a:solidFill>
                      <a:prstDash val="solid"/>
                      <a:round/>
                      <a:headEnd len="sm" w="sm" type="none"/>
                      <a:tailEnd len="sm" w="sm" type="none"/>
                    </a:lnB>
                    <a:solidFill>
                      <a:srgbClr val="4A86E8"/>
                    </a:solidFill>
                  </a:tcPr>
                </a:tc>
                <a:tc>
                  <a:txBody>
                    <a:bodyPr/>
                    <a:lstStyle/>
                    <a:p>
                      <a:pPr indent="0" lvl="0" marL="0" rtl="0" algn="ctr">
                        <a:spcBef>
                          <a:spcPts val="0"/>
                        </a:spcBef>
                        <a:spcAft>
                          <a:spcPts val="0"/>
                        </a:spcAft>
                        <a:buNone/>
                      </a:pPr>
                      <a:r>
                        <a:rPr lang="en" sz="1800">
                          <a:latin typeface="Raleway"/>
                          <a:ea typeface="Raleway"/>
                          <a:cs typeface="Raleway"/>
                          <a:sym typeface="Raleway"/>
                        </a:rPr>
                        <a:t>Actual Results</a:t>
                      </a:r>
                      <a:endParaRPr sz="1800">
                        <a:latin typeface="Raleway"/>
                        <a:ea typeface="Raleway"/>
                        <a:cs typeface="Raleway"/>
                        <a:sym typeface="Raleway"/>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dk2"/>
                      </a:solidFill>
                      <a:prstDash val="solid"/>
                      <a:round/>
                      <a:headEnd len="sm" w="sm" type="none"/>
                      <a:tailEnd len="sm" w="sm" type="none"/>
                    </a:lnB>
                    <a:solidFill>
                      <a:srgbClr val="4A86E8"/>
                    </a:solidFill>
                  </a:tcPr>
                </a:tc>
                <a:tc>
                  <a:txBody>
                    <a:bodyPr/>
                    <a:lstStyle/>
                    <a:p>
                      <a:pPr indent="0" lvl="0" marL="0" rtl="0" algn="ctr">
                        <a:spcBef>
                          <a:spcPts val="0"/>
                        </a:spcBef>
                        <a:spcAft>
                          <a:spcPts val="0"/>
                        </a:spcAft>
                        <a:buNone/>
                      </a:pPr>
                      <a:r>
                        <a:rPr lang="en" sz="1800">
                          <a:latin typeface="Raleway"/>
                          <a:ea typeface="Raleway"/>
                          <a:cs typeface="Raleway"/>
                          <a:sym typeface="Raleway"/>
                        </a:rPr>
                        <a:t>Severity</a:t>
                      </a:r>
                      <a:endParaRPr sz="1800">
                        <a:latin typeface="Raleway"/>
                        <a:ea typeface="Raleway"/>
                        <a:cs typeface="Raleway"/>
                        <a:sym typeface="Raleway"/>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dk2"/>
                      </a:solidFill>
                      <a:prstDash val="solid"/>
                      <a:round/>
                      <a:headEnd len="sm" w="sm" type="none"/>
                      <a:tailEnd len="sm" w="sm" type="none"/>
                    </a:lnB>
                    <a:solidFill>
                      <a:srgbClr val="4A86E8"/>
                    </a:solidFill>
                  </a:tcPr>
                </a:tc>
                <a:tc>
                  <a:txBody>
                    <a:bodyPr/>
                    <a:lstStyle/>
                    <a:p>
                      <a:pPr indent="0" lvl="0" marL="0" rtl="0" algn="ctr">
                        <a:spcBef>
                          <a:spcPts val="0"/>
                        </a:spcBef>
                        <a:spcAft>
                          <a:spcPts val="0"/>
                        </a:spcAft>
                        <a:buNone/>
                      </a:pPr>
                      <a:r>
                        <a:rPr lang="en" sz="1800">
                          <a:latin typeface="Raleway"/>
                          <a:ea typeface="Raleway"/>
                          <a:cs typeface="Raleway"/>
                          <a:sym typeface="Raleway"/>
                        </a:rPr>
                        <a:t>Test Status</a:t>
                      </a:r>
                      <a:endParaRPr sz="1800">
                        <a:latin typeface="Raleway"/>
                        <a:ea typeface="Raleway"/>
                        <a:cs typeface="Raleway"/>
                        <a:sym typeface="Raleway"/>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4A86E8"/>
                    </a:solidFill>
                  </a:tcPr>
                </a:tc>
              </a:tr>
              <a:tr h="712475">
                <a:tc>
                  <a:txBody>
                    <a:bodyPr/>
                    <a:lstStyle/>
                    <a:p>
                      <a:pPr indent="0" lvl="0" marL="0" rtl="0" algn="ctr">
                        <a:spcBef>
                          <a:spcPts val="0"/>
                        </a:spcBef>
                        <a:spcAft>
                          <a:spcPts val="0"/>
                        </a:spcAft>
                        <a:buNone/>
                      </a:pPr>
                      <a:r>
                        <a:rPr lang="en" sz="1800">
                          <a:latin typeface="Raleway"/>
                          <a:ea typeface="Raleway"/>
                          <a:cs typeface="Raleway"/>
                          <a:sym typeface="Raleway"/>
                        </a:rPr>
                        <a:t>01</a:t>
                      </a:r>
                      <a:endParaRPr sz="1800">
                        <a:latin typeface="Raleway"/>
                        <a:ea typeface="Raleway"/>
                        <a:cs typeface="Raleway"/>
                        <a:sym typeface="Raleway"/>
                      </a:endParaRPr>
                    </a:p>
                  </a:txBody>
                  <a:tcPr marT="91425" marB="91425" marR="91425" marL="91425" anchor="ctr">
                    <a:lnL cap="flat" cmpd="sng" w="9525">
                      <a:solidFill>
                        <a:schemeClr val="lt1">
                          <a:alpha val="0"/>
                        </a:schemeClr>
                      </a:solidFill>
                      <a:prstDash val="solid"/>
                      <a:round/>
                      <a:headEnd len="sm" w="sm" type="none"/>
                      <a:tailEnd len="sm" w="sm" type="none"/>
                    </a:lnL>
                    <a:lnR cap="flat" cmpd="sng" w="9525">
                      <a:solidFill>
                        <a:schemeClr val="lt1">
                          <a:alpha val="0"/>
                        </a:schemeClr>
                      </a:solidFill>
                      <a:prstDash val="solid"/>
                      <a:round/>
                      <a:headEnd len="sm" w="sm" type="none"/>
                      <a:tailEnd len="sm" w="sm" type="none"/>
                    </a:lnR>
                    <a:lnT cap="flat" cmpd="sng" w="9525">
                      <a:solidFill>
                        <a:schemeClr val="lt1">
                          <a:alpha val="0"/>
                        </a:schemeClr>
                      </a:solidFill>
                      <a:prstDash val="solid"/>
                      <a:round/>
                      <a:headEnd len="sm" w="sm" type="none"/>
                      <a:tailEnd len="sm" w="sm" type="none"/>
                    </a:lnT>
                    <a:lnB cap="flat" cmpd="sng" w="9525">
                      <a:solidFill>
                        <a:schemeClr val="lt1">
                          <a:alpha val="0"/>
                        </a:schemeClr>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en" sz="1800"/>
                        <a:t>Booking Application User Interface</a:t>
                      </a:r>
                      <a:endParaRPr sz="1800"/>
                    </a:p>
                  </a:txBody>
                  <a:tcPr marT="91425" marB="91425" marR="91425" marL="91425">
                    <a:lnL cap="flat" cmpd="sng" w="9525">
                      <a:solidFill>
                        <a:schemeClr val="lt1">
                          <a:alpha val="0"/>
                        </a:schemeClr>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sz="1800"/>
                        <a:t>Room booking, Room viewing, Reservation management, Inventory u</a:t>
                      </a:r>
                      <a:r>
                        <a:rPr lang="en" sz="1800"/>
                        <a:t>pdate</a:t>
                      </a:r>
                      <a:endParaRPr sz="1800"/>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sz="1800"/>
                        <a:t>Passed</a:t>
                      </a:r>
                      <a:endParaRPr sz="1800"/>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t/>
                      </a:r>
                      <a:endParaRPr sz="1800">
                        <a:latin typeface="Raleway"/>
                        <a:ea typeface="Raleway"/>
                        <a:cs typeface="Raleway"/>
                        <a:sym typeface="Raleway"/>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980000"/>
                    </a:solidFill>
                  </a:tcPr>
                </a:tc>
                <a:tc>
                  <a:txBody>
                    <a:bodyPr/>
                    <a:lstStyle/>
                    <a:p>
                      <a:pPr indent="0" lvl="0" marL="0" rtl="0" algn="ctr">
                        <a:spcBef>
                          <a:spcPts val="0"/>
                        </a:spcBef>
                        <a:spcAft>
                          <a:spcPts val="0"/>
                        </a:spcAft>
                        <a:buNone/>
                      </a:pPr>
                      <a:r>
                        <a:t/>
                      </a:r>
                      <a:endParaRPr sz="1800">
                        <a:latin typeface="Raleway"/>
                        <a:ea typeface="Raleway"/>
                        <a:cs typeface="Raleway"/>
                        <a:sym typeface="Raleway"/>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6AA84F"/>
                    </a:solidFill>
                  </a:tcPr>
                </a:tc>
              </a:tr>
              <a:tr h="712475">
                <a:tc>
                  <a:txBody>
                    <a:bodyPr/>
                    <a:lstStyle/>
                    <a:p>
                      <a:pPr indent="0" lvl="0" marL="0" rtl="0" algn="ctr">
                        <a:spcBef>
                          <a:spcPts val="0"/>
                        </a:spcBef>
                        <a:spcAft>
                          <a:spcPts val="0"/>
                        </a:spcAft>
                        <a:buNone/>
                      </a:pPr>
                      <a:r>
                        <a:rPr lang="en" sz="1800">
                          <a:latin typeface="Raleway"/>
                          <a:ea typeface="Raleway"/>
                          <a:cs typeface="Raleway"/>
                          <a:sym typeface="Raleway"/>
                        </a:rPr>
                        <a:t>02</a:t>
                      </a:r>
                      <a:endParaRPr sz="1800">
                        <a:latin typeface="Raleway"/>
                        <a:ea typeface="Raleway"/>
                        <a:cs typeface="Raleway"/>
                        <a:sym typeface="Raleway"/>
                      </a:endParaRPr>
                    </a:p>
                  </a:txBody>
                  <a:tcPr marT="91425" marB="91425" marR="91425" marL="91425" anchor="ctr">
                    <a:lnL cap="flat" cmpd="sng" w="9525">
                      <a:solidFill>
                        <a:schemeClr val="lt1">
                          <a:alpha val="0"/>
                        </a:schemeClr>
                      </a:solidFill>
                      <a:prstDash val="solid"/>
                      <a:round/>
                      <a:headEnd len="sm" w="sm" type="none"/>
                      <a:tailEnd len="sm" w="sm" type="none"/>
                    </a:lnL>
                    <a:lnR cap="flat" cmpd="sng" w="9525">
                      <a:solidFill>
                        <a:schemeClr val="lt1">
                          <a:alpha val="0"/>
                        </a:schemeClr>
                      </a:solidFill>
                      <a:prstDash val="solid"/>
                      <a:round/>
                      <a:headEnd len="sm" w="sm" type="none"/>
                      <a:tailEnd len="sm" w="sm" type="none"/>
                    </a:lnR>
                    <a:lnT cap="flat" cmpd="sng" w="9525">
                      <a:solidFill>
                        <a:schemeClr val="lt1">
                          <a:alpha val="0"/>
                        </a:schemeClr>
                      </a:solidFill>
                      <a:prstDash val="solid"/>
                      <a:round/>
                      <a:headEnd len="sm" w="sm" type="none"/>
                      <a:tailEnd len="sm" w="sm" type="none"/>
                    </a:lnT>
                    <a:lnB cap="flat" cmpd="sng" w="9525">
                      <a:solidFill>
                        <a:schemeClr val="lt1">
                          <a:alpha val="0"/>
                        </a:schemeClr>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en" sz="1800"/>
                        <a:t>Check-In/Out and Room Assignment Automation</a:t>
                      </a:r>
                      <a:endParaRPr sz="1800"/>
                    </a:p>
                  </a:txBody>
                  <a:tcPr marT="91425" marB="91425" marR="91425" marL="91425">
                    <a:lnL cap="flat" cmpd="sng" w="9525">
                      <a:solidFill>
                        <a:schemeClr val="lt1">
                          <a:alpha val="0"/>
                        </a:schemeClr>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sz="1800"/>
                        <a:t>Mobile check-in/check-out, Room changes and upgrades, </a:t>
                      </a:r>
                      <a:endParaRPr sz="1800"/>
                    </a:p>
                    <a:p>
                      <a:pPr indent="0" lvl="0" marL="0" rtl="0" algn="ctr">
                        <a:spcBef>
                          <a:spcPts val="0"/>
                        </a:spcBef>
                        <a:spcAft>
                          <a:spcPts val="0"/>
                        </a:spcAft>
                        <a:buNone/>
                      </a:pPr>
                      <a:r>
                        <a:rPr lang="en" sz="1800"/>
                        <a:t>Maintenance</a:t>
                      </a:r>
                      <a:r>
                        <a:rPr lang="en" sz="1800"/>
                        <a:t> update</a:t>
                      </a:r>
                      <a:endParaRPr sz="1800"/>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sz="1800"/>
                        <a:t>Passed</a:t>
                      </a:r>
                      <a:endParaRPr sz="1800"/>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t/>
                      </a:r>
                      <a:endParaRPr sz="1800">
                        <a:latin typeface="Raleway"/>
                        <a:ea typeface="Raleway"/>
                        <a:cs typeface="Raleway"/>
                        <a:sym typeface="Raleway"/>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980000"/>
                    </a:solidFill>
                  </a:tcPr>
                </a:tc>
                <a:tc>
                  <a:txBody>
                    <a:bodyPr/>
                    <a:lstStyle/>
                    <a:p>
                      <a:pPr indent="0" lvl="0" marL="0" rtl="0" algn="ctr">
                        <a:spcBef>
                          <a:spcPts val="0"/>
                        </a:spcBef>
                        <a:spcAft>
                          <a:spcPts val="0"/>
                        </a:spcAft>
                        <a:buNone/>
                      </a:pPr>
                      <a:r>
                        <a:t/>
                      </a:r>
                      <a:endParaRPr sz="1800">
                        <a:latin typeface="Raleway"/>
                        <a:ea typeface="Raleway"/>
                        <a:cs typeface="Raleway"/>
                        <a:sym typeface="Raleway"/>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6AA84F"/>
                    </a:solidFill>
                  </a:tcPr>
                </a:tc>
              </a:tr>
            </a:tbl>
          </a:graphicData>
        </a:graphic>
      </p:graphicFrame>
      <p:cxnSp>
        <p:nvCxnSpPr>
          <p:cNvPr id="284" name="Google Shape;284;p44"/>
          <p:cNvCxnSpPr/>
          <p:nvPr/>
        </p:nvCxnSpPr>
        <p:spPr>
          <a:xfrm>
            <a:off x="0" y="546600"/>
            <a:ext cx="9098100" cy="0"/>
          </a:xfrm>
          <a:prstGeom prst="straightConnector1">
            <a:avLst/>
          </a:prstGeom>
          <a:noFill/>
          <a:ln cap="flat" cmpd="sng" w="9525">
            <a:solidFill>
              <a:schemeClr val="dk2"/>
            </a:solidFill>
            <a:prstDash val="solid"/>
            <a:round/>
            <a:headEnd len="med" w="med" type="none"/>
            <a:tailEnd len="med" w="med" type="none"/>
          </a:ln>
        </p:spPr>
      </p:cxnSp>
      <p:sp>
        <p:nvSpPr>
          <p:cNvPr id="285" name="Google Shape;285;p44"/>
          <p:cNvSpPr/>
          <p:nvPr/>
        </p:nvSpPr>
        <p:spPr>
          <a:xfrm>
            <a:off x="284850" y="4371850"/>
            <a:ext cx="3441900" cy="693900"/>
          </a:xfrm>
          <a:prstGeom prst="rect">
            <a:avLst/>
          </a:prstGeom>
          <a:solidFill>
            <a:schemeClr val="lt1"/>
          </a:solidFill>
          <a:ln cap="flat" cmpd="sng" w="19050">
            <a:solidFill>
              <a:schemeClr val="accen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6" name="Google Shape;286;p44"/>
          <p:cNvSpPr/>
          <p:nvPr/>
        </p:nvSpPr>
        <p:spPr>
          <a:xfrm>
            <a:off x="927000" y="4256200"/>
            <a:ext cx="2157600" cy="340200"/>
          </a:xfrm>
          <a:prstGeom prst="roundRect">
            <a:avLst>
              <a:gd fmla="val 16667" name="adj"/>
            </a:avLst>
          </a:prstGeom>
          <a:solidFill>
            <a:srgbClr val="D0E0E3"/>
          </a:solidFill>
          <a:ln cap="flat" cmpd="sng" w="19050">
            <a:solidFill>
              <a:schemeClr val="accen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Severity Legends</a:t>
            </a:r>
            <a:endParaRPr>
              <a:latin typeface="Lato"/>
              <a:ea typeface="Lato"/>
              <a:cs typeface="Lato"/>
              <a:sym typeface="Lato"/>
            </a:endParaRPr>
          </a:p>
        </p:txBody>
      </p:sp>
      <p:sp>
        <p:nvSpPr>
          <p:cNvPr id="287" name="Google Shape;287;p44"/>
          <p:cNvSpPr/>
          <p:nvPr/>
        </p:nvSpPr>
        <p:spPr>
          <a:xfrm>
            <a:off x="372850" y="4731475"/>
            <a:ext cx="408300" cy="194400"/>
          </a:xfrm>
          <a:prstGeom prst="rect">
            <a:avLst/>
          </a:prstGeom>
          <a:solidFill>
            <a:srgbClr val="98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8" name="Google Shape;288;p44"/>
          <p:cNvSpPr/>
          <p:nvPr/>
        </p:nvSpPr>
        <p:spPr>
          <a:xfrm>
            <a:off x="1492713" y="4743625"/>
            <a:ext cx="408300" cy="1944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9" name="Google Shape;289;p44"/>
          <p:cNvSpPr/>
          <p:nvPr/>
        </p:nvSpPr>
        <p:spPr>
          <a:xfrm>
            <a:off x="2612600" y="4743625"/>
            <a:ext cx="408300" cy="194400"/>
          </a:xfrm>
          <a:prstGeom prst="rect">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0" name="Google Shape;290;p44"/>
          <p:cNvSpPr txBox="1"/>
          <p:nvPr/>
        </p:nvSpPr>
        <p:spPr>
          <a:xfrm>
            <a:off x="741750" y="4648375"/>
            <a:ext cx="7365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accent1"/>
                </a:solidFill>
                <a:latin typeface="Lato"/>
                <a:ea typeface="Lato"/>
                <a:cs typeface="Lato"/>
                <a:sym typeface="Lato"/>
              </a:rPr>
              <a:t>Critical</a:t>
            </a:r>
            <a:endParaRPr sz="1300">
              <a:solidFill>
                <a:schemeClr val="accent1"/>
              </a:solidFill>
              <a:latin typeface="Lato"/>
              <a:ea typeface="Lato"/>
              <a:cs typeface="Lato"/>
              <a:sym typeface="Lato"/>
            </a:endParaRPr>
          </a:p>
        </p:txBody>
      </p:sp>
      <p:sp>
        <p:nvSpPr>
          <p:cNvPr id="291" name="Google Shape;291;p44"/>
          <p:cNvSpPr txBox="1"/>
          <p:nvPr/>
        </p:nvSpPr>
        <p:spPr>
          <a:xfrm>
            <a:off x="1876100" y="4648375"/>
            <a:ext cx="7365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accent1"/>
                </a:solidFill>
                <a:latin typeface="Lato"/>
                <a:ea typeface="Lato"/>
                <a:cs typeface="Lato"/>
                <a:sym typeface="Lato"/>
              </a:rPr>
              <a:t>High</a:t>
            </a:r>
            <a:endParaRPr sz="1300">
              <a:solidFill>
                <a:schemeClr val="accent1"/>
              </a:solidFill>
              <a:latin typeface="Lato"/>
              <a:ea typeface="Lato"/>
              <a:cs typeface="Lato"/>
              <a:sym typeface="Lato"/>
            </a:endParaRPr>
          </a:p>
        </p:txBody>
      </p:sp>
      <p:sp>
        <p:nvSpPr>
          <p:cNvPr id="292" name="Google Shape;292;p44"/>
          <p:cNvSpPr txBox="1"/>
          <p:nvPr/>
        </p:nvSpPr>
        <p:spPr>
          <a:xfrm>
            <a:off x="3020900" y="4636225"/>
            <a:ext cx="7365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accent1"/>
                </a:solidFill>
                <a:latin typeface="Lato"/>
                <a:ea typeface="Lato"/>
                <a:cs typeface="Lato"/>
                <a:sym typeface="Lato"/>
              </a:rPr>
              <a:t>Normal</a:t>
            </a:r>
            <a:endParaRPr sz="1300">
              <a:solidFill>
                <a:schemeClr val="accent1"/>
              </a:solidFill>
              <a:latin typeface="Lato"/>
              <a:ea typeface="Lato"/>
              <a:cs typeface="Lato"/>
              <a:sym typeface="Lato"/>
            </a:endParaRPr>
          </a:p>
        </p:txBody>
      </p:sp>
      <p:sp>
        <p:nvSpPr>
          <p:cNvPr id="293" name="Google Shape;293;p44"/>
          <p:cNvSpPr/>
          <p:nvPr/>
        </p:nvSpPr>
        <p:spPr>
          <a:xfrm>
            <a:off x="5300050" y="4429675"/>
            <a:ext cx="3441900" cy="693900"/>
          </a:xfrm>
          <a:prstGeom prst="rect">
            <a:avLst/>
          </a:prstGeom>
          <a:solidFill>
            <a:schemeClr val="lt1"/>
          </a:solidFill>
          <a:ln cap="flat" cmpd="sng" w="19050">
            <a:solidFill>
              <a:schemeClr val="accen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4" name="Google Shape;294;p44"/>
          <p:cNvSpPr/>
          <p:nvPr/>
        </p:nvSpPr>
        <p:spPr>
          <a:xfrm>
            <a:off x="5942200" y="4314025"/>
            <a:ext cx="2157600" cy="340200"/>
          </a:xfrm>
          <a:prstGeom prst="roundRect">
            <a:avLst>
              <a:gd fmla="val 16667" name="adj"/>
            </a:avLst>
          </a:prstGeom>
          <a:solidFill>
            <a:srgbClr val="D0E0E3"/>
          </a:solidFill>
          <a:ln cap="flat" cmpd="sng" w="19050">
            <a:solidFill>
              <a:schemeClr val="accen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Test Status Legends</a:t>
            </a:r>
            <a:endParaRPr>
              <a:latin typeface="Lato"/>
              <a:ea typeface="Lato"/>
              <a:cs typeface="Lato"/>
              <a:sym typeface="Lato"/>
            </a:endParaRPr>
          </a:p>
        </p:txBody>
      </p:sp>
      <p:sp>
        <p:nvSpPr>
          <p:cNvPr id="295" name="Google Shape;295;p44"/>
          <p:cNvSpPr/>
          <p:nvPr/>
        </p:nvSpPr>
        <p:spPr>
          <a:xfrm>
            <a:off x="5388050" y="4789300"/>
            <a:ext cx="408300" cy="1944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6" name="Google Shape;296;p44"/>
          <p:cNvSpPr/>
          <p:nvPr/>
        </p:nvSpPr>
        <p:spPr>
          <a:xfrm>
            <a:off x="6507913" y="4801450"/>
            <a:ext cx="408300" cy="194400"/>
          </a:xfrm>
          <a:prstGeom prst="rect">
            <a:avLst/>
          </a:prstGeom>
          <a:solidFill>
            <a:srgbClr val="E6913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7" name="Google Shape;297;p44"/>
          <p:cNvSpPr/>
          <p:nvPr/>
        </p:nvSpPr>
        <p:spPr>
          <a:xfrm>
            <a:off x="7427000" y="4801450"/>
            <a:ext cx="408300" cy="194400"/>
          </a:xfrm>
          <a:prstGeom prst="rect">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8" name="Google Shape;298;p44"/>
          <p:cNvSpPr txBox="1"/>
          <p:nvPr/>
        </p:nvSpPr>
        <p:spPr>
          <a:xfrm>
            <a:off x="5756950" y="4706200"/>
            <a:ext cx="7365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accent1"/>
                </a:solidFill>
                <a:latin typeface="Lato"/>
                <a:ea typeface="Lato"/>
                <a:cs typeface="Lato"/>
                <a:sym typeface="Lato"/>
              </a:rPr>
              <a:t>Pass</a:t>
            </a:r>
            <a:endParaRPr sz="1300">
              <a:solidFill>
                <a:schemeClr val="accent1"/>
              </a:solidFill>
              <a:latin typeface="Lato"/>
              <a:ea typeface="Lato"/>
              <a:cs typeface="Lato"/>
              <a:sym typeface="Lato"/>
            </a:endParaRPr>
          </a:p>
        </p:txBody>
      </p:sp>
      <p:sp>
        <p:nvSpPr>
          <p:cNvPr id="299" name="Google Shape;299;p44"/>
          <p:cNvSpPr txBox="1"/>
          <p:nvPr/>
        </p:nvSpPr>
        <p:spPr>
          <a:xfrm>
            <a:off x="6891300" y="4706200"/>
            <a:ext cx="7365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accent1"/>
                </a:solidFill>
                <a:latin typeface="Lato"/>
                <a:ea typeface="Lato"/>
                <a:cs typeface="Lato"/>
                <a:sym typeface="Lato"/>
              </a:rPr>
              <a:t>Fail</a:t>
            </a:r>
            <a:endParaRPr sz="1300">
              <a:solidFill>
                <a:schemeClr val="accent1"/>
              </a:solidFill>
              <a:latin typeface="Lato"/>
              <a:ea typeface="Lato"/>
              <a:cs typeface="Lato"/>
              <a:sym typeface="Lato"/>
            </a:endParaRPr>
          </a:p>
        </p:txBody>
      </p:sp>
      <p:sp>
        <p:nvSpPr>
          <p:cNvPr id="300" name="Google Shape;300;p44"/>
          <p:cNvSpPr txBox="1"/>
          <p:nvPr/>
        </p:nvSpPr>
        <p:spPr>
          <a:xfrm>
            <a:off x="7783400" y="4694050"/>
            <a:ext cx="10824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accent1"/>
                </a:solidFill>
                <a:latin typeface="Lato"/>
                <a:ea typeface="Lato"/>
                <a:cs typeface="Lato"/>
                <a:sym typeface="Lato"/>
              </a:rPr>
              <a:t>In Progress</a:t>
            </a:r>
            <a:endParaRPr sz="1300">
              <a:solidFill>
                <a:schemeClr val="accent1"/>
              </a:solidFill>
              <a:latin typeface="Lato"/>
              <a:ea typeface="Lato"/>
              <a:cs typeface="Lato"/>
              <a:sym typeface="Lato"/>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45"/>
          <p:cNvSpPr txBox="1"/>
          <p:nvPr>
            <p:ph idx="4294967295" type="title"/>
          </p:nvPr>
        </p:nvSpPr>
        <p:spPr>
          <a:xfrm>
            <a:off x="0" y="0"/>
            <a:ext cx="9098100" cy="546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2300"/>
              <a:t>Documented Test Cases - Functional Requirements</a:t>
            </a:r>
            <a:endParaRPr sz="2300"/>
          </a:p>
        </p:txBody>
      </p:sp>
      <p:graphicFrame>
        <p:nvGraphicFramePr>
          <p:cNvPr id="306" name="Google Shape;306;p45"/>
          <p:cNvGraphicFramePr/>
          <p:nvPr/>
        </p:nvGraphicFramePr>
        <p:xfrm>
          <a:off x="0" y="546588"/>
          <a:ext cx="3000000" cy="3000000"/>
        </p:xfrm>
        <a:graphic>
          <a:graphicData uri="http://schemas.openxmlformats.org/drawingml/2006/table">
            <a:tbl>
              <a:tblPr>
                <a:noFill/>
                <a:tableStyleId>{B640C14A-3D2F-46B9-BFC0-27C07D4DEAF2}</a:tableStyleId>
              </a:tblPr>
              <a:tblGrid>
                <a:gridCol w="1058900"/>
                <a:gridCol w="1566875"/>
                <a:gridCol w="2581825"/>
                <a:gridCol w="1838525"/>
                <a:gridCol w="1035925"/>
                <a:gridCol w="1061925"/>
              </a:tblGrid>
              <a:tr h="712475">
                <a:tc>
                  <a:txBody>
                    <a:bodyPr/>
                    <a:lstStyle/>
                    <a:p>
                      <a:pPr indent="0" lvl="0" marL="0" rtl="0" algn="ctr">
                        <a:spcBef>
                          <a:spcPts val="0"/>
                        </a:spcBef>
                        <a:spcAft>
                          <a:spcPts val="0"/>
                        </a:spcAft>
                        <a:buNone/>
                      </a:pPr>
                      <a:r>
                        <a:rPr lang="en" sz="1800">
                          <a:solidFill>
                            <a:srgbClr val="4A86E8"/>
                          </a:solidFill>
                          <a:latin typeface="Raleway"/>
                          <a:ea typeface="Raleway"/>
                          <a:cs typeface="Raleway"/>
                          <a:sym typeface="Raleway"/>
                        </a:rPr>
                        <a:t>No.</a:t>
                      </a:r>
                      <a:endParaRPr sz="1800">
                        <a:solidFill>
                          <a:srgbClr val="4A86E8"/>
                        </a:solidFill>
                        <a:latin typeface="Raleway"/>
                        <a:ea typeface="Raleway"/>
                        <a:cs typeface="Raleway"/>
                        <a:sym typeface="Raleway"/>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alpha val="0"/>
                        </a:schemeClr>
                      </a:solidFill>
                      <a:prstDash val="solid"/>
                      <a:round/>
                      <a:headEnd len="sm" w="sm" type="none"/>
                      <a:tailEnd len="sm" w="sm" type="none"/>
                    </a:lnB>
                  </a:tcPr>
                </a:tc>
                <a:tc>
                  <a:txBody>
                    <a:bodyPr/>
                    <a:lstStyle/>
                    <a:p>
                      <a:pPr indent="0" lvl="0" marL="0" rtl="0" algn="ctr">
                        <a:spcBef>
                          <a:spcPts val="0"/>
                        </a:spcBef>
                        <a:spcAft>
                          <a:spcPts val="0"/>
                        </a:spcAft>
                        <a:buNone/>
                      </a:pPr>
                      <a:r>
                        <a:rPr lang="en" sz="1800">
                          <a:latin typeface="Raleway"/>
                          <a:ea typeface="Raleway"/>
                          <a:cs typeface="Raleway"/>
                          <a:sym typeface="Raleway"/>
                        </a:rPr>
                        <a:t>Description</a:t>
                      </a:r>
                      <a:endParaRPr sz="1800">
                        <a:latin typeface="Raleway"/>
                        <a:ea typeface="Raleway"/>
                        <a:cs typeface="Raleway"/>
                        <a:sym typeface="Raleway"/>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dk2"/>
                      </a:solidFill>
                      <a:prstDash val="solid"/>
                      <a:round/>
                      <a:headEnd len="sm" w="sm" type="none"/>
                      <a:tailEnd len="sm" w="sm" type="none"/>
                    </a:lnB>
                    <a:solidFill>
                      <a:srgbClr val="4A86E8"/>
                    </a:solidFill>
                  </a:tcPr>
                </a:tc>
                <a:tc>
                  <a:txBody>
                    <a:bodyPr/>
                    <a:lstStyle/>
                    <a:p>
                      <a:pPr indent="0" lvl="0" marL="0" rtl="0" algn="ctr">
                        <a:spcBef>
                          <a:spcPts val="0"/>
                        </a:spcBef>
                        <a:spcAft>
                          <a:spcPts val="0"/>
                        </a:spcAft>
                        <a:buNone/>
                      </a:pPr>
                      <a:r>
                        <a:rPr lang="en" sz="1800">
                          <a:latin typeface="Raleway"/>
                          <a:ea typeface="Raleway"/>
                          <a:cs typeface="Raleway"/>
                          <a:sym typeface="Raleway"/>
                        </a:rPr>
                        <a:t>Expected </a:t>
                      </a:r>
                      <a:endParaRPr sz="1800">
                        <a:latin typeface="Raleway"/>
                        <a:ea typeface="Raleway"/>
                        <a:cs typeface="Raleway"/>
                        <a:sym typeface="Raleway"/>
                      </a:endParaRPr>
                    </a:p>
                    <a:p>
                      <a:pPr indent="0" lvl="0" marL="0" rtl="0" algn="ctr">
                        <a:spcBef>
                          <a:spcPts val="0"/>
                        </a:spcBef>
                        <a:spcAft>
                          <a:spcPts val="0"/>
                        </a:spcAft>
                        <a:buNone/>
                      </a:pPr>
                      <a:r>
                        <a:rPr lang="en" sz="1800">
                          <a:latin typeface="Raleway"/>
                          <a:ea typeface="Raleway"/>
                          <a:cs typeface="Raleway"/>
                          <a:sym typeface="Raleway"/>
                        </a:rPr>
                        <a:t>Results</a:t>
                      </a:r>
                      <a:endParaRPr sz="1800">
                        <a:latin typeface="Raleway"/>
                        <a:ea typeface="Raleway"/>
                        <a:cs typeface="Raleway"/>
                        <a:sym typeface="Raleway"/>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dk2"/>
                      </a:solidFill>
                      <a:prstDash val="solid"/>
                      <a:round/>
                      <a:headEnd len="sm" w="sm" type="none"/>
                      <a:tailEnd len="sm" w="sm" type="none"/>
                    </a:lnB>
                    <a:solidFill>
                      <a:srgbClr val="4A86E8"/>
                    </a:solidFill>
                  </a:tcPr>
                </a:tc>
                <a:tc>
                  <a:txBody>
                    <a:bodyPr/>
                    <a:lstStyle/>
                    <a:p>
                      <a:pPr indent="0" lvl="0" marL="0" rtl="0" algn="ctr">
                        <a:spcBef>
                          <a:spcPts val="0"/>
                        </a:spcBef>
                        <a:spcAft>
                          <a:spcPts val="0"/>
                        </a:spcAft>
                        <a:buNone/>
                      </a:pPr>
                      <a:r>
                        <a:rPr lang="en" sz="1800">
                          <a:latin typeface="Raleway"/>
                          <a:ea typeface="Raleway"/>
                          <a:cs typeface="Raleway"/>
                          <a:sym typeface="Raleway"/>
                        </a:rPr>
                        <a:t>Actual Results</a:t>
                      </a:r>
                      <a:endParaRPr sz="1800">
                        <a:latin typeface="Raleway"/>
                        <a:ea typeface="Raleway"/>
                        <a:cs typeface="Raleway"/>
                        <a:sym typeface="Raleway"/>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dk2"/>
                      </a:solidFill>
                      <a:prstDash val="solid"/>
                      <a:round/>
                      <a:headEnd len="sm" w="sm" type="none"/>
                      <a:tailEnd len="sm" w="sm" type="none"/>
                    </a:lnB>
                    <a:solidFill>
                      <a:srgbClr val="4A86E8"/>
                    </a:solidFill>
                  </a:tcPr>
                </a:tc>
                <a:tc>
                  <a:txBody>
                    <a:bodyPr/>
                    <a:lstStyle/>
                    <a:p>
                      <a:pPr indent="0" lvl="0" marL="0" rtl="0" algn="ctr">
                        <a:spcBef>
                          <a:spcPts val="0"/>
                        </a:spcBef>
                        <a:spcAft>
                          <a:spcPts val="0"/>
                        </a:spcAft>
                        <a:buNone/>
                      </a:pPr>
                      <a:r>
                        <a:rPr lang="en" sz="1800">
                          <a:latin typeface="Raleway"/>
                          <a:ea typeface="Raleway"/>
                          <a:cs typeface="Raleway"/>
                          <a:sym typeface="Raleway"/>
                        </a:rPr>
                        <a:t>Severity</a:t>
                      </a:r>
                      <a:endParaRPr sz="1800">
                        <a:latin typeface="Raleway"/>
                        <a:ea typeface="Raleway"/>
                        <a:cs typeface="Raleway"/>
                        <a:sym typeface="Raleway"/>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dk2"/>
                      </a:solidFill>
                      <a:prstDash val="solid"/>
                      <a:round/>
                      <a:headEnd len="sm" w="sm" type="none"/>
                      <a:tailEnd len="sm" w="sm" type="none"/>
                    </a:lnB>
                    <a:solidFill>
                      <a:srgbClr val="4A86E8"/>
                    </a:solidFill>
                  </a:tcPr>
                </a:tc>
                <a:tc>
                  <a:txBody>
                    <a:bodyPr/>
                    <a:lstStyle/>
                    <a:p>
                      <a:pPr indent="0" lvl="0" marL="0" rtl="0" algn="ctr">
                        <a:spcBef>
                          <a:spcPts val="0"/>
                        </a:spcBef>
                        <a:spcAft>
                          <a:spcPts val="0"/>
                        </a:spcAft>
                        <a:buNone/>
                      </a:pPr>
                      <a:r>
                        <a:rPr lang="en" sz="1800">
                          <a:latin typeface="Raleway"/>
                          <a:ea typeface="Raleway"/>
                          <a:cs typeface="Raleway"/>
                          <a:sym typeface="Raleway"/>
                        </a:rPr>
                        <a:t>Test Status</a:t>
                      </a:r>
                      <a:endParaRPr sz="1800">
                        <a:latin typeface="Raleway"/>
                        <a:ea typeface="Raleway"/>
                        <a:cs typeface="Raleway"/>
                        <a:sym typeface="Raleway"/>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4A86E8"/>
                    </a:solidFill>
                  </a:tcPr>
                </a:tc>
              </a:tr>
              <a:tr h="712475">
                <a:tc>
                  <a:txBody>
                    <a:bodyPr/>
                    <a:lstStyle/>
                    <a:p>
                      <a:pPr indent="0" lvl="0" marL="0" rtl="0" algn="ctr">
                        <a:spcBef>
                          <a:spcPts val="0"/>
                        </a:spcBef>
                        <a:spcAft>
                          <a:spcPts val="0"/>
                        </a:spcAft>
                        <a:buNone/>
                      </a:pPr>
                      <a:r>
                        <a:rPr lang="en" sz="1800">
                          <a:latin typeface="Raleway"/>
                          <a:ea typeface="Raleway"/>
                          <a:cs typeface="Raleway"/>
                          <a:sym typeface="Raleway"/>
                        </a:rPr>
                        <a:t>03</a:t>
                      </a:r>
                      <a:endParaRPr sz="1800">
                        <a:latin typeface="Raleway"/>
                        <a:ea typeface="Raleway"/>
                        <a:cs typeface="Raleway"/>
                        <a:sym typeface="Raleway"/>
                      </a:endParaRPr>
                    </a:p>
                  </a:txBody>
                  <a:tcPr marT="91425" marB="91425" marR="91425" marL="91425" anchor="ctr">
                    <a:lnL cap="flat" cmpd="sng" w="9525">
                      <a:solidFill>
                        <a:schemeClr val="lt1">
                          <a:alpha val="0"/>
                        </a:schemeClr>
                      </a:solidFill>
                      <a:prstDash val="solid"/>
                      <a:round/>
                      <a:headEnd len="sm" w="sm" type="none"/>
                      <a:tailEnd len="sm" w="sm" type="none"/>
                    </a:lnL>
                    <a:lnR cap="flat" cmpd="sng" w="9525">
                      <a:solidFill>
                        <a:schemeClr val="lt1">
                          <a:alpha val="0"/>
                        </a:schemeClr>
                      </a:solidFill>
                      <a:prstDash val="solid"/>
                      <a:round/>
                      <a:headEnd len="sm" w="sm" type="none"/>
                      <a:tailEnd len="sm" w="sm" type="none"/>
                    </a:lnR>
                    <a:lnT cap="flat" cmpd="sng" w="9525">
                      <a:solidFill>
                        <a:schemeClr val="lt1">
                          <a:alpha val="0"/>
                        </a:schemeClr>
                      </a:solidFill>
                      <a:prstDash val="solid"/>
                      <a:round/>
                      <a:headEnd len="sm" w="sm" type="none"/>
                      <a:tailEnd len="sm" w="sm" type="none"/>
                    </a:lnT>
                    <a:lnB cap="flat" cmpd="sng" w="9525">
                      <a:solidFill>
                        <a:schemeClr val="lt1">
                          <a:alpha val="0"/>
                        </a:schemeClr>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en" sz="1800"/>
                        <a:t>Guest Profile Management</a:t>
                      </a:r>
                      <a:endParaRPr sz="1800"/>
                    </a:p>
                  </a:txBody>
                  <a:tcPr marT="91425" marB="91425" marR="91425" marL="91425">
                    <a:lnL cap="flat" cmpd="sng" w="9525">
                      <a:solidFill>
                        <a:schemeClr val="lt1">
                          <a:alpha val="0"/>
                        </a:schemeClr>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sz="1800"/>
                        <a:t>Profile accessing, Profile updating, Guest feedback, Guest Personalization</a:t>
                      </a:r>
                      <a:endParaRPr sz="1800"/>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sz="1800"/>
                        <a:t>Passed</a:t>
                      </a:r>
                      <a:endParaRPr sz="1800"/>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t/>
                      </a:r>
                      <a:endParaRPr sz="1800">
                        <a:latin typeface="Raleway"/>
                        <a:ea typeface="Raleway"/>
                        <a:cs typeface="Raleway"/>
                        <a:sym typeface="Raleway"/>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FF0000"/>
                    </a:solidFill>
                  </a:tcPr>
                </a:tc>
                <a:tc>
                  <a:txBody>
                    <a:bodyPr/>
                    <a:lstStyle/>
                    <a:p>
                      <a:pPr indent="0" lvl="0" marL="0" rtl="0" algn="ctr">
                        <a:spcBef>
                          <a:spcPts val="0"/>
                        </a:spcBef>
                        <a:spcAft>
                          <a:spcPts val="0"/>
                        </a:spcAft>
                        <a:buNone/>
                      </a:pPr>
                      <a:r>
                        <a:t/>
                      </a:r>
                      <a:endParaRPr sz="1800">
                        <a:latin typeface="Raleway"/>
                        <a:ea typeface="Raleway"/>
                        <a:cs typeface="Raleway"/>
                        <a:sym typeface="Raleway"/>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6AA84F"/>
                    </a:solidFill>
                  </a:tcPr>
                </a:tc>
              </a:tr>
              <a:tr h="712475">
                <a:tc>
                  <a:txBody>
                    <a:bodyPr/>
                    <a:lstStyle/>
                    <a:p>
                      <a:pPr indent="0" lvl="0" marL="0" rtl="0" algn="ctr">
                        <a:spcBef>
                          <a:spcPts val="0"/>
                        </a:spcBef>
                        <a:spcAft>
                          <a:spcPts val="0"/>
                        </a:spcAft>
                        <a:buNone/>
                      </a:pPr>
                      <a:r>
                        <a:rPr lang="en" sz="1800">
                          <a:latin typeface="Raleway"/>
                          <a:ea typeface="Raleway"/>
                          <a:cs typeface="Raleway"/>
                          <a:sym typeface="Raleway"/>
                        </a:rPr>
                        <a:t>04</a:t>
                      </a:r>
                      <a:endParaRPr sz="1800">
                        <a:latin typeface="Raleway"/>
                        <a:ea typeface="Raleway"/>
                        <a:cs typeface="Raleway"/>
                        <a:sym typeface="Raleway"/>
                      </a:endParaRPr>
                    </a:p>
                  </a:txBody>
                  <a:tcPr marT="91425" marB="91425" marR="91425" marL="91425" anchor="ctr">
                    <a:lnL cap="flat" cmpd="sng" w="9525">
                      <a:solidFill>
                        <a:schemeClr val="lt1">
                          <a:alpha val="0"/>
                        </a:schemeClr>
                      </a:solidFill>
                      <a:prstDash val="solid"/>
                      <a:round/>
                      <a:headEnd len="sm" w="sm" type="none"/>
                      <a:tailEnd len="sm" w="sm" type="none"/>
                    </a:lnL>
                    <a:lnR cap="flat" cmpd="sng" w="9525">
                      <a:solidFill>
                        <a:schemeClr val="lt1">
                          <a:alpha val="0"/>
                        </a:schemeClr>
                      </a:solidFill>
                      <a:prstDash val="solid"/>
                      <a:round/>
                      <a:headEnd len="sm" w="sm" type="none"/>
                      <a:tailEnd len="sm" w="sm" type="none"/>
                    </a:lnR>
                    <a:lnT cap="flat" cmpd="sng" w="9525">
                      <a:solidFill>
                        <a:schemeClr val="lt1">
                          <a:alpha val="0"/>
                        </a:schemeClr>
                      </a:solidFill>
                      <a:prstDash val="solid"/>
                      <a:round/>
                      <a:headEnd len="sm" w="sm" type="none"/>
                      <a:tailEnd len="sm" w="sm" type="none"/>
                    </a:lnT>
                    <a:lnB cap="flat" cmpd="sng" w="9525">
                      <a:solidFill>
                        <a:schemeClr val="lt1">
                          <a:alpha val="0"/>
                        </a:schemeClr>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en" sz="1800"/>
                        <a:t>Hotel Management Automation</a:t>
                      </a:r>
                      <a:endParaRPr sz="1800"/>
                    </a:p>
                  </a:txBody>
                  <a:tcPr marT="91425" marB="91425" marR="91425" marL="91425">
                    <a:lnL cap="flat" cmpd="sng" w="9525">
                      <a:solidFill>
                        <a:schemeClr val="lt1">
                          <a:alpha val="0"/>
                        </a:schemeClr>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sz="1800"/>
                        <a:t>Real-time pricing, Trend analysis, Personalized offer, Preference special rates</a:t>
                      </a:r>
                      <a:endParaRPr sz="1800"/>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sz="1800"/>
                        <a:t>Passed</a:t>
                      </a:r>
                      <a:endParaRPr sz="1800"/>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t/>
                      </a:r>
                      <a:endParaRPr sz="1800">
                        <a:latin typeface="Raleway"/>
                        <a:ea typeface="Raleway"/>
                        <a:cs typeface="Raleway"/>
                        <a:sym typeface="Raleway"/>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FF9900"/>
                    </a:solidFill>
                  </a:tcPr>
                </a:tc>
                <a:tc>
                  <a:txBody>
                    <a:bodyPr/>
                    <a:lstStyle/>
                    <a:p>
                      <a:pPr indent="0" lvl="0" marL="0" rtl="0" algn="ctr">
                        <a:spcBef>
                          <a:spcPts val="0"/>
                        </a:spcBef>
                        <a:spcAft>
                          <a:spcPts val="0"/>
                        </a:spcAft>
                        <a:buNone/>
                      </a:pPr>
                      <a:r>
                        <a:t/>
                      </a:r>
                      <a:endParaRPr sz="1800">
                        <a:latin typeface="Raleway"/>
                        <a:ea typeface="Raleway"/>
                        <a:cs typeface="Raleway"/>
                        <a:sym typeface="Raleway"/>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6AA84F"/>
                    </a:solidFill>
                  </a:tcPr>
                </a:tc>
              </a:tr>
            </a:tbl>
          </a:graphicData>
        </a:graphic>
      </p:graphicFrame>
      <p:cxnSp>
        <p:nvCxnSpPr>
          <p:cNvPr id="307" name="Google Shape;307;p45"/>
          <p:cNvCxnSpPr/>
          <p:nvPr/>
        </p:nvCxnSpPr>
        <p:spPr>
          <a:xfrm>
            <a:off x="0" y="546600"/>
            <a:ext cx="9098100" cy="0"/>
          </a:xfrm>
          <a:prstGeom prst="straightConnector1">
            <a:avLst/>
          </a:prstGeom>
          <a:noFill/>
          <a:ln cap="flat" cmpd="sng" w="9525">
            <a:solidFill>
              <a:schemeClr val="dk2"/>
            </a:solidFill>
            <a:prstDash val="solid"/>
            <a:round/>
            <a:headEnd len="med" w="med" type="none"/>
            <a:tailEnd len="med" w="med" type="none"/>
          </a:ln>
        </p:spPr>
      </p:cxnSp>
      <p:sp>
        <p:nvSpPr>
          <p:cNvPr id="308" name="Google Shape;308;p45"/>
          <p:cNvSpPr/>
          <p:nvPr/>
        </p:nvSpPr>
        <p:spPr>
          <a:xfrm>
            <a:off x="284850" y="4371850"/>
            <a:ext cx="3441900" cy="693900"/>
          </a:xfrm>
          <a:prstGeom prst="rect">
            <a:avLst/>
          </a:prstGeom>
          <a:solidFill>
            <a:schemeClr val="lt1"/>
          </a:solidFill>
          <a:ln cap="flat" cmpd="sng" w="19050">
            <a:solidFill>
              <a:schemeClr val="accen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9" name="Google Shape;309;p45"/>
          <p:cNvSpPr/>
          <p:nvPr/>
        </p:nvSpPr>
        <p:spPr>
          <a:xfrm>
            <a:off x="927000" y="4256200"/>
            <a:ext cx="2157600" cy="340200"/>
          </a:xfrm>
          <a:prstGeom prst="roundRect">
            <a:avLst>
              <a:gd fmla="val 16667" name="adj"/>
            </a:avLst>
          </a:prstGeom>
          <a:solidFill>
            <a:srgbClr val="D0E0E3"/>
          </a:solidFill>
          <a:ln cap="flat" cmpd="sng" w="19050">
            <a:solidFill>
              <a:schemeClr val="accen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Severity Legends</a:t>
            </a:r>
            <a:endParaRPr>
              <a:latin typeface="Lato"/>
              <a:ea typeface="Lato"/>
              <a:cs typeface="Lato"/>
              <a:sym typeface="Lato"/>
            </a:endParaRPr>
          </a:p>
        </p:txBody>
      </p:sp>
      <p:sp>
        <p:nvSpPr>
          <p:cNvPr id="310" name="Google Shape;310;p45"/>
          <p:cNvSpPr/>
          <p:nvPr/>
        </p:nvSpPr>
        <p:spPr>
          <a:xfrm>
            <a:off x="372850" y="4731475"/>
            <a:ext cx="408300" cy="194400"/>
          </a:xfrm>
          <a:prstGeom prst="rect">
            <a:avLst/>
          </a:prstGeom>
          <a:solidFill>
            <a:srgbClr val="98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1" name="Google Shape;311;p45"/>
          <p:cNvSpPr/>
          <p:nvPr/>
        </p:nvSpPr>
        <p:spPr>
          <a:xfrm>
            <a:off x="1492713" y="4743625"/>
            <a:ext cx="408300" cy="1944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2" name="Google Shape;312;p45"/>
          <p:cNvSpPr/>
          <p:nvPr/>
        </p:nvSpPr>
        <p:spPr>
          <a:xfrm>
            <a:off x="2612600" y="4743625"/>
            <a:ext cx="408300" cy="194400"/>
          </a:xfrm>
          <a:prstGeom prst="rect">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3" name="Google Shape;313;p45"/>
          <p:cNvSpPr txBox="1"/>
          <p:nvPr/>
        </p:nvSpPr>
        <p:spPr>
          <a:xfrm>
            <a:off x="741750" y="4648375"/>
            <a:ext cx="7365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accent1"/>
                </a:solidFill>
                <a:latin typeface="Lato"/>
                <a:ea typeface="Lato"/>
                <a:cs typeface="Lato"/>
                <a:sym typeface="Lato"/>
              </a:rPr>
              <a:t>Critical</a:t>
            </a:r>
            <a:endParaRPr sz="1300">
              <a:solidFill>
                <a:schemeClr val="accent1"/>
              </a:solidFill>
              <a:latin typeface="Lato"/>
              <a:ea typeface="Lato"/>
              <a:cs typeface="Lato"/>
              <a:sym typeface="Lato"/>
            </a:endParaRPr>
          </a:p>
        </p:txBody>
      </p:sp>
      <p:sp>
        <p:nvSpPr>
          <p:cNvPr id="314" name="Google Shape;314;p45"/>
          <p:cNvSpPr txBox="1"/>
          <p:nvPr/>
        </p:nvSpPr>
        <p:spPr>
          <a:xfrm>
            <a:off x="1876100" y="4648375"/>
            <a:ext cx="7365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accent1"/>
                </a:solidFill>
                <a:latin typeface="Lato"/>
                <a:ea typeface="Lato"/>
                <a:cs typeface="Lato"/>
                <a:sym typeface="Lato"/>
              </a:rPr>
              <a:t>High</a:t>
            </a:r>
            <a:endParaRPr sz="1300">
              <a:solidFill>
                <a:schemeClr val="accent1"/>
              </a:solidFill>
              <a:latin typeface="Lato"/>
              <a:ea typeface="Lato"/>
              <a:cs typeface="Lato"/>
              <a:sym typeface="Lato"/>
            </a:endParaRPr>
          </a:p>
        </p:txBody>
      </p:sp>
      <p:sp>
        <p:nvSpPr>
          <p:cNvPr id="315" name="Google Shape;315;p45"/>
          <p:cNvSpPr txBox="1"/>
          <p:nvPr/>
        </p:nvSpPr>
        <p:spPr>
          <a:xfrm>
            <a:off x="3020900" y="4636225"/>
            <a:ext cx="7365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accent1"/>
                </a:solidFill>
                <a:latin typeface="Lato"/>
                <a:ea typeface="Lato"/>
                <a:cs typeface="Lato"/>
                <a:sym typeface="Lato"/>
              </a:rPr>
              <a:t>Normal</a:t>
            </a:r>
            <a:endParaRPr sz="1300">
              <a:solidFill>
                <a:schemeClr val="accent1"/>
              </a:solidFill>
              <a:latin typeface="Lato"/>
              <a:ea typeface="Lato"/>
              <a:cs typeface="Lato"/>
              <a:sym typeface="Lato"/>
            </a:endParaRPr>
          </a:p>
        </p:txBody>
      </p:sp>
      <p:sp>
        <p:nvSpPr>
          <p:cNvPr id="316" name="Google Shape;316;p45"/>
          <p:cNvSpPr/>
          <p:nvPr/>
        </p:nvSpPr>
        <p:spPr>
          <a:xfrm>
            <a:off x="5300050" y="4429675"/>
            <a:ext cx="3441900" cy="693900"/>
          </a:xfrm>
          <a:prstGeom prst="rect">
            <a:avLst/>
          </a:prstGeom>
          <a:solidFill>
            <a:schemeClr val="lt1"/>
          </a:solidFill>
          <a:ln cap="flat" cmpd="sng" w="19050">
            <a:solidFill>
              <a:schemeClr val="accen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7" name="Google Shape;317;p45"/>
          <p:cNvSpPr/>
          <p:nvPr/>
        </p:nvSpPr>
        <p:spPr>
          <a:xfrm>
            <a:off x="5942200" y="4314025"/>
            <a:ext cx="2157600" cy="340200"/>
          </a:xfrm>
          <a:prstGeom prst="roundRect">
            <a:avLst>
              <a:gd fmla="val 16667" name="adj"/>
            </a:avLst>
          </a:prstGeom>
          <a:solidFill>
            <a:srgbClr val="D0E0E3"/>
          </a:solidFill>
          <a:ln cap="flat" cmpd="sng" w="19050">
            <a:solidFill>
              <a:schemeClr val="accen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Test Status Legends</a:t>
            </a:r>
            <a:endParaRPr>
              <a:latin typeface="Lato"/>
              <a:ea typeface="Lato"/>
              <a:cs typeface="Lato"/>
              <a:sym typeface="Lato"/>
            </a:endParaRPr>
          </a:p>
        </p:txBody>
      </p:sp>
      <p:sp>
        <p:nvSpPr>
          <p:cNvPr id="318" name="Google Shape;318;p45"/>
          <p:cNvSpPr/>
          <p:nvPr/>
        </p:nvSpPr>
        <p:spPr>
          <a:xfrm>
            <a:off x="5388050" y="4789300"/>
            <a:ext cx="408300" cy="1944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9" name="Google Shape;319;p45"/>
          <p:cNvSpPr/>
          <p:nvPr/>
        </p:nvSpPr>
        <p:spPr>
          <a:xfrm>
            <a:off x="6507913" y="4801450"/>
            <a:ext cx="408300" cy="194400"/>
          </a:xfrm>
          <a:prstGeom prst="rect">
            <a:avLst/>
          </a:prstGeom>
          <a:solidFill>
            <a:srgbClr val="E6913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20" name="Google Shape;320;p45"/>
          <p:cNvSpPr/>
          <p:nvPr/>
        </p:nvSpPr>
        <p:spPr>
          <a:xfrm>
            <a:off x="7427000" y="4801450"/>
            <a:ext cx="408300" cy="194400"/>
          </a:xfrm>
          <a:prstGeom prst="rect">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21" name="Google Shape;321;p45"/>
          <p:cNvSpPr txBox="1"/>
          <p:nvPr/>
        </p:nvSpPr>
        <p:spPr>
          <a:xfrm>
            <a:off x="5756950" y="4706200"/>
            <a:ext cx="7365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accent1"/>
                </a:solidFill>
                <a:latin typeface="Lato"/>
                <a:ea typeface="Lato"/>
                <a:cs typeface="Lato"/>
                <a:sym typeface="Lato"/>
              </a:rPr>
              <a:t>Pass</a:t>
            </a:r>
            <a:endParaRPr sz="1300">
              <a:solidFill>
                <a:schemeClr val="accent1"/>
              </a:solidFill>
              <a:latin typeface="Lato"/>
              <a:ea typeface="Lato"/>
              <a:cs typeface="Lato"/>
              <a:sym typeface="Lato"/>
            </a:endParaRPr>
          </a:p>
        </p:txBody>
      </p:sp>
      <p:sp>
        <p:nvSpPr>
          <p:cNvPr id="322" name="Google Shape;322;p45"/>
          <p:cNvSpPr txBox="1"/>
          <p:nvPr/>
        </p:nvSpPr>
        <p:spPr>
          <a:xfrm>
            <a:off x="6891300" y="4706200"/>
            <a:ext cx="7365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accent1"/>
                </a:solidFill>
                <a:latin typeface="Lato"/>
                <a:ea typeface="Lato"/>
                <a:cs typeface="Lato"/>
                <a:sym typeface="Lato"/>
              </a:rPr>
              <a:t>Fail</a:t>
            </a:r>
            <a:endParaRPr sz="1300">
              <a:solidFill>
                <a:schemeClr val="accent1"/>
              </a:solidFill>
              <a:latin typeface="Lato"/>
              <a:ea typeface="Lato"/>
              <a:cs typeface="Lato"/>
              <a:sym typeface="Lato"/>
            </a:endParaRPr>
          </a:p>
        </p:txBody>
      </p:sp>
      <p:sp>
        <p:nvSpPr>
          <p:cNvPr id="323" name="Google Shape;323;p45"/>
          <p:cNvSpPr txBox="1"/>
          <p:nvPr/>
        </p:nvSpPr>
        <p:spPr>
          <a:xfrm>
            <a:off x="7783400" y="4694050"/>
            <a:ext cx="10824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accent1"/>
                </a:solidFill>
                <a:latin typeface="Lato"/>
                <a:ea typeface="Lato"/>
                <a:cs typeface="Lato"/>
                <a:sym typeface="Lato"/>
              </a:rPr>
              <a:t>In Progress</a:t>
            </a:r>
            <a:endParaRPr sz="1300">
              <a:solidFill>
                <a:schemeClr val="accent1"/>
              </a:solidFill>
              <a:latin typeface="Lato"/>
              <a:ea typeface="Lato"/>
              <a:cs typeface="Lato"/>
              <a:sym typeface="Lato"/>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46"/>
          <p:cNvSpPr txBox="1"/>
          <p:nvPr>
            <p:ph idx="4294967295" type="title"/>
          </p:nvPr>
        </p:nvSpPr>
        <p:spPr>
          <a:xfrm>
            <a:off x="0" y="0"/>
            <a:ext cx="9098100" cy="546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2300"/>
              <a:t>Documented Test Cases - Functional Requirements</a:t>
            </a:r>
            <a:endParaRPr sz="2300"/>
          </a:p>
        </p:txBody>
      </p:sp>
      <p:graphicFrame>
        <p:nvGraphicFramePr>
          <p:cNvPr id="329" name="Google Shape;329;p46"/>
          <p:cNvGraphicFramePr/>
          <p:nvPr/>
        </p:nvGraphicFramePr>
        <p:xfrm>
          <a:off x="0" y="546588"/>
          <a:ext cx="3000000" cy="3000000"/>
        </p:xfrm>
        <a:graphic>
          <a:graphicData uri="http://schemas.openxmlformats.org/drawingml/2006/table">
            <a:tbl>
              <a:tblPr>
                <a:noFill/>
                <a:tableStyleId>{B640C14A-3D2F-46B9-BFC0-27C07D4DEAF2}</a:tableStyleId>
              </a:tblPr>
              <a:tblGrid>
                <a:gridCol w="868075"/>
                <a:gridCol w="1936575"/>
                <a:gridCol w="2583400"/>
                <a:gridCol w="1824875"/>
                <a:gridCol w="1077375"/>
                <a:gridCol w="853725"/>
              </a:tblGrid>
              <a:tr h="674125">
                <a:tc>
                  <a:txBody>
                    <a:bodyPr/>
                    <a:lstStyle/>
                    <a:p>
                      <a:pPr indent="0" lvl="0" marL="0" rtl="0" algn="ctr">
                        <a:spcBef>
                          <a:spcPts val="0"/>
                        </a:spcBef>
                        <a:spcAft>
                          <a:spcPts val="0"/>
                        </a:spcAft>
                        <a:buNone/>
                      </a:pPr>
                      <a:r>
                        <a:rPr lang="en" sz="1800">
                          <a:solidFill>
                            <a:srgbClr val="4A86E8"/>
                          </a:solidFill>
                          <a:latin typeface="Raleway"/>
                          <a:ea typeface="Raleway"/>
                          <a:cs typeface="Raleway"/>
                          <a:sym typeface="Raleway"/>
                        </a:rPr>
                        <a:t>No.</a:t>
                      </a:r>
                      <a:endParaRPr sz="1800">
                        <a:solidFill>
                          <a:srgbClr val="4A86E8"/>
                        </a:solidFill>
                        <a:latin typeface="Raleway"/>
                        <a:ea typeface="Raleway"/>
                        <a:cs typeface="Raleway"/>
                        <a:sym typeface="Raleway"/>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alpha val="0"/>
                        </a:schemeClr>
                      </a:solidFill>
                      <a:prstDash val="solid"/>
                      <a:round/>
                      <a:headEnd len="sm" w="sm" type="none"/>
                      <a:tailEnd len="sm" w="sm" type="none"/>
                    </a:lnB>
                  </a:tcPr>
                </a:tc>
                <a:tc>
                  <a:txBody>
                    <a:bodyPr/>
                    <a:lstStyle/>
                    <a:p>
                      <a:pPr indent="0" lvl="0" marL="0" rtl="0" algn="ctr">
                        <a:spcBef>
                          <a:spcPts val="0"/>
                        </a:spcBef>
                        <a:spcAft>
                          <a:spcPts val="0"/>
                        </a:spcAft>
                        <a:buNone/>
                      </a:pPr>
                      <a:r>
                        <a:rPr lang="en" sz="1800">
                          <a:latin typeface="Raleway"/>
                          <a:ea typeface="Raleway"/>
                          <a:cs typeface="Raleway"/>
                          <a:sym typeface="Raleway"/>
                        </a:rPr>
                        <a:t>Description</a:t>
                      </a:r>
                      <a:endParaRPr sz="1800">
                        <a:latin typeface="Raleway"/>
                        <a:ea typeface="Raleway"/>
                        <a:cs typeface="Raleway"/>
                        <a:sym typeface="Raleway"/>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dk2"/>
                      </a:solidFill>
                      <a:prstDash val="solid"/>
                      <a:round/>
                      <a:headEnd len="sm" w="sm" type="none"/>
                      <a:tailEnd len="sm" w="sm" type="none"/>
                    </a:lnB>
                    <a:solidFill>
                      <a:srgbClr val="4A86E8"/>
                    </a:solidFill>
                  </a:tcPr>
                </a:tc>
                <a:tc>
                  <a:txBody>
                    <a:bodyPr/>
                    <a:lstStyle/>
                    <a:p>
                      <a:pPr indent="0" lvl="0" marL="0" rtl="0" algn="ctr">
                        <a:spcBef>
                          <a:spcPts val="0"/>
                        </a:spcBef>
                        <a:spcAft>
                          <a:spcPts val="0"/>
                        </a:spcAft>
                        <a:buNone/>
                      </a:pPr>
                      <a:r>
                        <a:rPr lang="en" sz="1800">
                          <a:latin typeface="Raleway"/>
                          <a:ea typeface="Raleway"/>
                          <a:cs typeface="Raleway"/>
                          <a:sym typeface="Raleway"/>
                        </a:rPr>
                        <a:t>Expected </a:t>
                      </a:r>
                      <a:endParaRPr sz="1800">
                        <a:latin typeface="Raleway"/>
                        <a:ea typeface="Raleway"/>
                        <a:cs typeface="Raleway"/>
                        <a:sym typeface="Raleway"/>
                      </a:endParaRPr>
                    </a:p>
                    <a:p>
                      <a:pPr indent="0" lvl="0" marL="0" rtl="0" algn="ctr">
                        <a:spcBef>
                          <a:spcPts val="0"/>
                        </a:spcBef>
                        <a:spcAft>
                          <a:spcPts val="0"/>
                        </a:spcAft>
                        <a:buNone/>
                      </a:pPr>
                      <a:r>
                        <a:rPr lang="en" sz="1800">
                          <a:latin typeface="Raleway"/>
                          <a:ea typeface="Raleway"/>
                          <a:cs typeface="Raleway"/>
                          <a:sym typeface="Raleway"/>
                        </a:rPr>
                        <a:t>Results</a:t>
                      </a:r>
                      <a:endParaRPr sz="1800">
                        <a:latin typeface="Raleway"/>
                        <a:ea typeface="Raleway"/>
                        <a:cs typeface="Raleway"/>
                        <a:sym typeface="Raleway"/>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dk2"/>
                      </a:solidFill>
                      <a:prstDash val="solid"/>
                      <a:round/>
                      <a:headEnd len="sm" w="sm" type="none"/>
                      <a:tailEnd len="sm" w="sm" type="none"/>
                    </a:lnB>
                    <a:solidFill>
                      <a:srgbClr val="4A86E8"/>
                    </a:solidFill>
                  </a:tcPr>
                </a:tc>
                <a:tc>
                  <a:txBody>
                    <a:bodyPr/>
                    <a:lstStyle/>
                    <a:p>
                      <a:pPr indent="0" lvl="0" marL="0" rtl="0" algn="ctr">
                        <a:spcBef>
                          <a:spcPts val="0"/>
                        </a:spcBef>
                        <a:spcAft>
                          <a:spcPts val="0"/>
                        </a:spcAft>
                        <a:buNone/>
                      </a:pPr>
                      <a:r>
                        <a:rPr lang="en" sz="1800">
                          <a:latin typeface="Raleway"/>
                          <a:ea typeface="Raleway"/>
                          <a:cs typeface="Raleway"/>
                          <a:sym typeface="Raleway"/>
                        </a:rPr>
                        <a:t>Actual Results</a:t>
                      </a:r>
                      <a:endParaRPr sz="1800">
                        <a:latin typeface="Raleway"/>
                        <a:ea typeface="Raleway"/>
                        <a:cs typeface="Raleway"/>
                        <a:sym typeface="Raleway"/>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dk2"/>
                      </a:solidFill>
                      <a:prstDash val="solid"/>
                      <a:round/>
                      <a:headEnd len="sm" w="sm" type="none"/>
                      <a:tailEnd len="sm" w="sm" type="none"/>
                    </a:lnB>
                    <a:solidFill>
                      <a:srgbClr val="4A86E8"/>
                    </a:solidFill>
                  </a:tcPr>
                </a:tc>
                <a:tc>
                  <a:txBody>
                    <a:bodyPr/>
                    <a:lstStyle/>
                    <a:p>
                      <a:pPr indent="0" lvl="0" marL="0" rtl="0" algn="ctr">
                        <a:spcBef>
                          <a:spcPts val="0"/>
                        </a:spcBef>
                        <a:spcAft>
                          <a:spcPts val="0"/>
                        </a:spcAft>
                        <a:buNone/>
                      </a:pPr>
                      <a:r>
                        <a:rPr lang="en" sz="1800">
                          <a:latin typeface="Raleway"/>
                          <a:ea typeface="Raleway"/>
                          <a:cs typeface="Raleway"/>
                          <a:sym typeface="Raleway"/>
                        </a:rPr>
                        <a:t>Severity</a:t>
                      </a:r>
                      <a:endParaRPr sz="1800">
                        <a:latin typeface="Raleway"/>
                        <a:ea typeface="Raleway"/>
                        <a:cs typeface="Raleway"/>
                        <a:sym typeface="Raleway"/>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dk2"/>
                      </a:solidFill>
                      <a:prstDash val="solid"/>
                      <a:round/>
                      <a:headEnd len="sm" w="sm" type="none"/>
                      <a:tailEnd len="sm" w="sm" type="none"/>
                    </a:lnB>
                    <a:solidFill>
                      <a:srgbClr val="4A86E8"/>
                    </a:solidFill>
                  </a:tcPr>
                </a:tc>
                <a:tc>
                  <a:txBody>
                    <a:bodyPr/>
                    <a:lstStyle/>
                    <a:p>
                      <a:pPr indent="0" lvl="0" marL="0" rtl="0" algn="ctr">
                        <a:spcBef>
                          <a:spcPts val="0"/>
                        </a:spcBef>
                        <a:spcAft>
                          <a:spcPts val="0"/>
                        </a:spcAft>
                        <a:buNone/>
                      </a:pPr>
                      <a:r>
                        <a:rPr lang="en" sz="1800">
                          <a:latin typeface="Raleway"/>
                          <a:ea typeface="Raleway"/>
                          <a:cs typeface="Raleway"/>
                          <a:sym typeface="Raleway"/>
                        </a:rPr>
                        <a:t>Test Status</a:t>
                      </a:r>
                      <a:endParaRPr sz="1800">
                        <a:latin typeface="Raleway"/>
                        <a:ea typeface="Raleway"/>
                        <a:cs typeface="Raleway"/>
                        <a:sym typeface="Raleway"/>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4A86E8"/>
                    </a:solidFill>
                  </a:tcPr>
                </a:tc>
              </a:tr>
              <a:tr h="1179775">
                <a:tc>
                  <a:txBody>
                    <a:bodyPr/>
                    <a:lstStyle/>
                    <a:p>
                      <a:pPr indent="0" lvl="0" marL="0" rtl="0" algn="ctr">
                        <a:spcBef>
                          <a:spcPts val="0"/>
                        </a:spcBef>
                        <a:spcAft>
                          <a:spcPts val="0"/>
                        </a:spcAft>
                        <a:buNone/>
                      </a:pPr>
                      <a:r>
                        <a:rPr lang="en" sz="1800">
                          <a:latin typeface="Raleway"/>
                          <a:ea typeface="Raleway"/>
                          <a:cs typeface="Raleway"/>
                          <a:sym typeface="Raleway"/>
                        </a:rPr>
                        <a:t>05</a:t>
                      </a:r>
                      <a:endParaRPr sz="1800">
                        <a:latin typeface="Raleway"/>
                        <a:ea typeface="Raleway"/>
                        <a:cs typeface="Raleway"/>
                        <a:sym typeface="Raleway"/>
                      </a:endParaRPr>
                    </a:p>
                  </a:txBody>
                  <a:tcPr marT="91425" marB="91425" marR="91425" marL="91425" anchor="ctr">
                    <a:lnL cap="flat" cmpd="sng" w="9525">
                      <a:solidFill>
                        <a:schemeClr val="lt1">
                          <a:alpha val="0"/>
                        </a:schemeClr>
                      </a:solidFill>
                      <a:prstDash val="solid"/>
                      <a:round/>
                      <a:headEnd len="sm" w="sm" type="none"/>
                      <a:tailEnd len="sm" w="sm" type="none"/>
                    </a:lnL>
                    <a:lnR cap="flat" cmpd="sng" w="9525">
                      <a:solidFill>
                        <a:schemeClr val="lt1">
                          <a:alpha val="0"/>
                        </a:schemeClr>
                      </a:solidFill>
                      <a:prstDash val="solid"/>
                      <a:round/>
                      <a:headEnd len="sm" w="sm" type="none"/>
                      <a:tailEnd len="sm" w="sm" type="none"/>
                    </a:lnR>
                    <a:lnT cap="flat" cmpd="sng" w="9525">
                      <a:solidFill>
                        <a:schemeClr val="lt1">
                          <a:alpha val="0"/>
                        </a:schemeClr>
                      </a:solidFill>
                      <a:prstDash val="solid"/>
                      <a:round/>
                      <a:headEnd len="sm" w="sm" type="none"/>
                      <a:tailEnd len="sm" w="sm" type="none"/>
                    </a:lnT>
                    <a:lnB cap="flat" cmpd="sng" w="9525">
                      <a:solidFill>
                        <a:schemeClr val="lt1">
                          <a:alpha val="0"/>
                        </a:schemeClr>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en" sz="1800"/>
                        <a:t>Housekeeping and Maintenance Scheduling</a:t>
                      </a:r>
                      <a:endParaRPr sz="1800"/>
                    </a:p>
                  </a:txBody>
                  <a:tcPr marT="91425" marB="91425" marR="91425" marL="91425">
                    <a:lnL cap="flat" cmpd="sng" w="9525">
                      <a:solidFill>
                        <a:schemeClr val="lt1">
                          <a:alpha val="0"/>
                        </a:schemeClr>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sz="1800"/>
                        <a:t>Task scheduling, Room status notification, Maintenance check, Housekeeping request</a:t>
                      </a:r>
                      <a:endParaRPr sz="1800"/>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sz="1800"/>
                        <a:t>Passed</a:t>
                      </a:r>
                      <a:endParaRPr sz="1800"/>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t/>
                      </a:r>
                      <a:endParaRPr sz="1800">
                        <a:latin typeface="Raleway"/>
                        <a:ea typeface="Raleway"/>
                        <a:cs typeface="Raleway"/>
                        <a:sym typeface="Raleway"/>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FF9900"/>
                    </a:solidFill>
                  </a:tcPr>
                </a:tc>
                <a:tc>
                  <a:txBody>
                    <a:bodyPr/>
                    <a:lstStyle/>
                    <a:p>
                      <a:pPr indent="0" lvl="0" marL="0" rtl="0" algn="ctr">
                        <a:spcBef>
                          <a:spcPts val="0"/>
                        </a:spcBef>
                        <a:spcAft>
                          <a:spcPts val="0"/>
                        </a:spcAft>
                        <a:buNone/>
                      </a:pPr>
                      <a:r>
                        <a:t/>
                      </a:r>
                      <a:endParaRPr sz="1800">
                        <a:latin typeface="Raleway"/>
                        <a:ea typeface="Raleway"/>
                        <a:cs typeface="Raleway"/>
                        <a:sym typeface="Raleway"/>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6AA84F"/>
                    </a:solidFill>
                  </a:tcPr>
                </a:tc>
              </a:tr>
              <a:tr h="1216450">
                <a:tc>
                  <a:txBody>
                    <a:bodyPr/>
                    <a:lstStyle/>
                    <a:p>
                      <a:pPr indent="0" lvl="0" marL="0" rtl="0" algn="ctr">
                        <a:spcBef>
                          <a:spcPts val="0"/>
                        </a:spcBef>
                        <a:spcAft>
                          <a:spcPts val="0"/>
                        </a:spcAft>
                        <a:buNone/>
                      </a:pPr>
                      <a:r>
                        <a:rPr lang="en" sz="1800">
                          <a:latin typeface="Raleway"/>
                          <a:ea typeface="Raleway"/>
                          <a:cs typeface="Raleway"/>
                          <a:sym typeface="Raleway"/>
                        </a:rPr>
                        <a:t>06</a:t>
                      </a:r>
                      <a:endParaRPr sz="1800">
                        <a:latin typeface="Raleway"/>
                        <a:ea typeface="Raleway"/>
                        <a:cs typeface="Raleway"/>
                        <a:sym typeface="Raleway"/>
                      </a:endParaRPr>
                    </a:p>
                  </a:txBody>
                  <a:tcPr marT="91425" marB="91425" marR="91425" marL="91425" anchor="ctr">
                    <a:lnL cap="flat" cmpd="sng" w="9525">
                      <a:solidFill>
                        <a:schemeClr val="lt1">
                          <a:alpha val="0"/>
                        </a:schemeClr>
                      </a:solidFill>
                      <a:prstDash val="solid"/>
                      <a:round/>
                      <a:headEnd len="sm" w="sm" type="none"/>
                      <a:tailEnd len="sm" w="sm" type="none"/>
                    </a:lnL>
                    <a:lnR cap="flat" cmpd="sng" w="9525">
                      <a:solidFill>
                        <a:schemeClr val="lt1">
                          <a:alpha val="0"/>
                        </a:schemeClr>
                      </a:solidFill>
                      <a:prstDash val="solid"/>
                      <a:round/>
                      <a:headEnd len="sm" w="sm" type="none"/>
                      <a:tailEnd len="sm" w="sm" type="none"/>
                    </a:lnR>
                    <a:lnT cap="flat" cmpd="sng" w="9525">
                      <a:solidFill>
                        <a:schemeClr val="lt1">
                          <a:alpha val="0"/>
                        </a:schemeClr>
                      </a:solidFill>
                      <a:prstDash val="solid"/>
                      <a:round/>
                      <a:headEnd len="sm" w="sm" type="none"/>
                      <a:tailEnd len="sm" w="sm" type="none"/>
                    </a:lnT>
                    <a:lnB cap="flat" cmpd="sng" w="9525">
                      <a:solidFill>
                        <a:schemeClr val="lt1">
                          <a:alpha val="0"/>
                        </a:schemeClr>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en" sz="1800"/>
                        <a:t>Customer Relationship Management (CRM) Integration</a:t>
                      </a:r>
                      <a:endParaRPr sz="1800"/>
                    </a:p>
                  </a:txBody>
                  <a:tcPr marT="91425" marB="91425" marR="91425" marL="91425">
                    <a:lnL cap="flat" cmpd="sng" w="9525">
                      <a:solidFill>
                        <a:schemeClr val="lt1">
                          <a:alpha val="0"/>
                        </a:schemeClr>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sz="1800"/>
                        <a:t>Marketing campaigns, Loyalty program, CRM data analysis, </a:t>
                      </a:r>
                      <a:endParaRPr sz="1800"/>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sz="1800"/>
                        <a:t>Working on improving the significance of CRM data analysis report</a:t>
                      </a:r>
                      <a:endParaRPr sz="1800"/>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t/>
                      </a:r>
                      <a:endParaRPr sz="1800">
                        <a:latin typeface="Raleway"/>
                        <a:ea typeface="Raleway"/>
                        <a:cs typeface="Raleway"/>
                        <a:sym typeface="Raleway"/>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FF9900"/>
                    </a:solidFill>
                  </a:tcPr>
                </a:tc>
                <a:tc>
                  <a:txBody>
                    <a:bodyPr/>
                    <a:lstStyle/>
                    <a:p>
                      <a:pPr indent="0" lvl="0" marL="0" rtl="0" algn="ctr">
                        <a:spcBef>
                          <a:spcPts val="0"/>
                        </a:spcBef>
                        <a:spcAft>
                          <a:spcPts val="0"/>
                        </a:spcAft>
                        <a:buNone/>
                      </a:pPr>
                      <a:r>
                        <a:t/>
                      </a:r>
                      <a:endParaRPr sz="1800">
                        <a:latin typeface="Raleway"/>
                        <a:ea typeface="Raleway"/>
                        <a:cs typeface="Raleway"/>
                        <a:sym typeface="Raleway"/>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FFD966"/>
                    </a:solidFill>
                  </a:tcPr>
                </a:tc>
              </a:tr>
            </a:tbl>
          </a:graphicData>
        </a:graphic>
      </p:graphicFrame>
      <p:cxnSp>
        <p:nvCxnSpPr>
          <p:cNvPr id="330" name="Google Shape;330;p46"/>
          <p:cNvCxnSpPr/>
          <p:nvPr/>
        </p:nvCxnSpPr>
        <p:spPr>
          <a:xfrm>
            <a:off x="0" y="546600"/>
            <a:ext cx="9098100" cy="0"/>
          </a:xfrm>
          <a:prstGeom prst="straightConnector1">
            <a:avLst/>
          </a:prstGeom>
          <a:noFill/>
          <a:ln cap="flat" cmpd="sng" w="9525">
            <a:solidFill>
              <a:schemeClr val="dk2"/>
            </a:solidFill>
            <a:prstDash val="solid"/>
            <a:round/>
            <a:headEnd len="med" w="med" type="none"/>
            <a:tailEnd len="med" w="med" type="none"/>
          </a:ln>
        </p:spPr>
      </p:cxnSp>
      <p:sp>
        <p:nvSpPr>
          <p:cNvPr id="331" name="Google Shape;331;p46"/>
          <p:cNvSpPr/>
          <p:nvPr/>
        </p:nvSpPr>
        <p:spPr>
          <a:xfrm>
            <a:off x="284850" y="4371850"/>
            <a:ext cx="3441900" cy="693900"/>
          </a:xfrm>
          <a:prstGeom prst="rect">
            <a:avLst/>
          </a:prstGeom>
          <a:solidFill>
            <a:schemeClr val="lt1"/>
          </a:solidFill>
          <a:ln cap="flat" cmpd="sng" w="19050">
            <a:solidFill>
              <a:schemeClr val="accen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32" name="Google Shape;332;p46"/>
          <p:cNvSpPr/>
          <p:nvPr/>
        </p:nvSpPr>
        <p:spPr>
          <a:xfrm>
            <a:off x="927000" y="4256200"/>
            <a:ext cx="2157600" cy="340200"/>
          </a:xfrm>
          <a:prstGeom prst="roundRect">
            <a:avLst>
              <a:gd fmla="val 16667" name="adj"/>
            </a:avLst>
          </a:prstGeom>
          <a:solidFill>
            <a:srgbClr val="D0E0E3"/>
          </a:solidFill>
          <a:ln cap="flat" cmpd="sng" w="19050">
            <a:solidFill>
              <a:schemeClr val="accen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Severity Legends</a:t>
            </a:r>
            <a:endParaRPr>
              <a:latin typeface="Lato"/>
              <a:ea typeface="Lato"/>
              <a:cs typeface="Lato"/>
              <a:sym typeface="Lato"/>
            </a:endParaRPr>
          </a:p>
        </p:txBody>
      </p:sp>
      <p:sp>
        <p:nvSpPr>
          <p:cNvPr id="333" name="Google Shape;333;p46"/>
          <p:cNvSpPr/>
          <p:nvPr/>
        </p:nvSpPr>
        <p:spPr>
          <a:xfrm>
            <a:off x="372850" y="4731475"/>
            <a:ext cx="408300" cy="194400"/>
          </a:xfrm>
          <a:prstGeom prst="rect">
            <a:avLst/>
          </a:prstGeom>
          <a:solidFill>
            <a:srgbClr val="98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34" name="Google Shape;334;p46"/>
          <p:cNvSpPr/>
          <p:nvPr/>
        </p:nvSpPr>
        <p:spPr>
          <a:xfrm>
            <a:off x="1492713" y="4743625"/>
            <a:ext cx="408300" cy="1944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35" name="Google Shape;335;p46"/>
          <p:cNvSpPr/>
          <p:nvPr/>
        </p:nvSpPr>
        <p:spPr>
          <a:xfrm>
            <a:off x="2612600" y="4743625"/>
            <a:ext cx="408300" cy="194400"/>
          </a:xfrm>
          <a:prstGeom prst="rect">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36" name="Google Shape;336;p46"/>
          <p:cNvSpPr txBox="1"/>
          <p:nvPr/>
        </p:nvSpPr>
        <p:spPr>
          <a:xfrm>
            <a:off x="741750" y="4648375"/>
            <a:ext cx="7365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accent1"/>
                </a:solidFill>
                <a:latin typeface="Lato"/>
                <a:ea typeface="Lato"/>
                <a:cs typeface="Lato"/>
                <a:sym typeface="Lato"/>
              </a:rPr>
              <a:t>Critical</a:t>
            </a:r>
            <a:endParaRPr sz="1300">
              <a:solidFill>
                <a:schemeClr val="accent1"/>
              </a:solidFill>
              <a:latin typeface="Lato"/>
              <a:ea typeface="Lato"/>
              <a:cs typeface="Lato"/>
              <a:sym typeface="Lato"/>
            </a:endParaRPr>
          </a:p>
        </p:txBody>
      </p:sp>
      <p:sp>
        <p:nvSpPr>
          <p:cNvPr id="337" name="Google Shape;337;p46"/>
          <p:cNvSpPr txBox="1"/>
          <p:nvPr/>
        </p:nvSpPr>
        <p:spPr>
          <a:xfrm>
            <a:off x="1876100" y="4648375"/>
            <a:ext cx="7365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accent1"/>
                </a:solidFill>
                <a:latin typeface="Lato"/>
                <a:ea typeface="Lato"/>
                <a:cs typeface="Lato"/>
                <a:sym typeface="Lato"/>
              </a:rPr>
              <a:t>High</a:t>
            </a:r>
            <a:endParaRPr sz="1300">
              <a:solidFill>
                <a:schemeClr val="accent1"/>
              </a:solidFill>
              <a:latin typeface="Lato"/>
              <a:ea typeface="Lato"/>
              <a:cs typeface="Lato"/>
              <a:sym typeface="Lato"/>
            </a:endParaRPr>
          </a:p>
        </p:txBody>
      </p:sp>
      <p:sp>
        <p:nvSpPr>
          <p:cNvPr id="338" name="Google Shape;338;p46"/>
          <p:cNvSpPr txBox="1"/>
          <p:nvPr/>
        </p:nvSpPr>
        <p:spPr>
          <a:xfrm>
            <a:off x="3020900" y="4636225"/>
            <a:ext cx="7365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accent1"/>
                </a:solidFill>
                <a:latin typeface="Lato"/>
                <a:ea typeface="Lato"/>
                <a:cs typeface="Lato"/>
                <a:sym typeface="Lato"/>
              </a:rPr>
              <a:t>Normal</a:t>
            </a:r>
            <a:endParaRPr sz="1300">
              <a:solidFill>
                <a:schemeClr val="accent1"/>
              </a:solidFill>
              <a:latin typeface="Lato"/>
              <a:ea typeface="Lato"/>
              <a:cs typeface="Lato"/>
              <a:sym typeface="Lato"/>
            </a:endParaRPr>
          </a:p>
        </p:txBody>
      </p:sp>
      <p:sp>
        <p:nvSpPr>
          <p:cNvPr id="339" name="Google Shape;339;p46"/>
          <p:cNvSpPr/>
          <p:nvPr/>
        </p:nvSpPr>
        <p:spPr>
          <a:xfrm>
            <a:off x="5300050" y="4429675"/>
            <a:ext cx="3441900" cy="693900"/>
          </a:xfrm>
          <a:prstGeom prst="rect">
            <a:avLst/>
          </a:prstGeom>
          <a:solidFill>
            <a:schemeClr val="lt1"/>
          </a:solidFill>
          <a:ln cap="flat" cmpd="sng" w="19050">
            <a:solidFill>
              <a:schemeClr val="accen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40" name="Google Shape;340;p46"/>
          <p:cNvSpPr/>
          <p:nvPr/>
        </p:nvSpPr>
        <p:spPr>
          <a:xfrm>
            <a:off x="5942200" y="4314025"/>
            <a:ext cx="2157600" cy="340200"/>
          </a:xfrm>
          <a:prstGeom prst="roundRect">
            <a:avLst>
              <a:gd fmla="val 16667" name="adj"/>
            </a:avLst>
          </a:prstGeom>
          <a:solidFill>
            <a:srgbClr val="D0E0E3"/>
          </a:solidFill>
          <a:ln cap="flat" cmpd="sng" w="19050">
            <a:solidFill>
              <a:schemeClr val="accen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Test Status Legends</a:t>
            </a:r>
            <a:endParaRPr>
              <a:latin typeface="Lato"/>
              <a:ea typeface="Lato"/>
              <a:cs typeface="Lato"/>
              <a:sym typeface="Lato"/>
            </a:endParaRPr>
          </a:p>
        </p:txBody>
      </p:sp>
      <p:sp>
        <p:nvSpPr>
          <p:cNvPr id="341" name="Google Shape;341;p46"/>
          <p:cNvSpPr/>
          <p:nvPr/>
        </p:nvSpPr>
        <p:spPr>
          <a:xfrm>
            <a:off x="5388050" y="4789300"/>
            <a:ext cx="408300" cy="1944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42" name="Google Shape;342;p46"/>
          <p:cNvSpPr/>
          <p:nvPr/>
        </p:nvSpPr>
        <p:spPr>
          <a:xfrm>
            <a:off x="6507913" y="4801450"/>
            <a:ext cx="408300" cy="194400"/>
          </a:xfrm>
          <a:prstGeom prst="rect">
            <a:avLst/>
          </a:prstGeom>
          <a:solidFill>
            <a:srgbClr val="E6913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43" name="Google Shape;343;p46"/>
          <p:cNvSpPr/>
          <p:nvPr/>
        </p:nvSpPr>
        <p:spPr>
          <a:xfrm>
            <a:off x="7427000" y="4801450"/>
            <a:ext cx="408300" cy="194400"/>
          </a:xfrm>
          <a:prstGeom prst="rect">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44" name="Google Shape;344;p46"/>
          <p:cNvSpPr txBox="1"/>
          <p:nvPr/>
        </p:nvSpPr>
        <p:spPr>
          <a:xfrm>
            <a:off x="5756950" y="4706200"/>
            <a:ext cx="7365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accent1"/>
                </a:solidFill>
                <a:latin typeface="Lato"/>
                <a:ea typeface="Lato"/>
                <a:cs typeface="Lato"/>
                <a:sym typeface="Lato"/>
              </a:rPr>
              <a:t>Pass</a:t>
            </a:r>
            <a:endParaRPr sz="1300">
              <a:solidFill>
                <a:schemeClr val="accent1"/>
              </a:solidFill>
              <a:latin typeface="Lato"/>
              <a:ea typeface="Lato"/>
              <a:cs typeface="Lato"/>
              <a:sym typeface="Lato"/>
            </a:endParaRPr>
          </a:p>
        </p:txBody>
      </p:sp>
      <p:sp>
        <p:nvSpPr>
          <p:cNvPr id="345" name="Google Shape;345;p46"/>
          <p:cNvSpPr txBox="1"/>
          <p:nvPr/>
        </p:nvSpPr>
        <p:spPr>
          <a:xfrm>
            <a:off x="6891300" y="4706200"/>
            <a:ext cx="7365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accent1"/>
                </a:solidFill>
                <a:latin typeface="Lato"/>
                <a:ea typeface="Lato"/>
                <a:cs typeface="Lato"/>
                <a:sym typeface="Lato"/>
              </a:rPr>
              <a:t>Fail</a:t>
            </a:r>
            <a:endParaRPr sz="1300">
              <a:solidFill>
                <a:schemeClr val="accent1"/>
              </a:solidFill>
              <a:latin typeface="Lato"/>
              <a:ea typeface="Lato"/>
              <a:cs typeface="Lato"/>
              <a:sym typeface="Lato"/>
            </a:endParaRPr>
          </a:p>
        </p:txBody>
      </p:sp>
      <p:sp>
        <p:nvSpPr>
          <p:cNvPr id="346" name="Google Shape;346;p46"/>
          <p:cNvSpPr txBox="1"/>
          <p:nvPr/>
        </p:nvSpPr>
        <p:spPr>
          <a:xfrm>
            <a:off x="7783400" y="4694050"/>
            <a:ext cx="10824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accent1"/>
                </a:solidFill>
                <a:latin typeface="Lato"/>
                <a:ea typeface="Lato"/>
                <a:cs typeface="Lato"/>
                <a:sym typeface="Lato"/>
              </a:rPr>
              <a:t>In Progress</a:t>
            </a:r>
            <a:endParaRPr sz="1300">
              <a:solidFill>
                <a:schemeClr val="accent1"/>
              </a:solidFill>
              <a:latin typeface="Lato"/>
              <a:ea typeface="Lato"/>
              <a:cs typeface="Lato"/>
              <a:sym typeface="Lato"/>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47"/>
          <p:cNvSpPr txBox="1"/>
          <p:nvPr>
            <p:ph idx="4294967295" type="title"/>
          </p:nvPr>
        </p:nvSpPr>
        <p:spPr>
          <a:xfrm>
            <a:off x="0" y="0"/>
            <a:ext cx="9098100" cy="546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2300"/>
              <a:t>Documented Test Cases - Functional Requirements</a:t>
            </a:r>
            <a:endParaRPr sz="2300"/>
          </a:p>
        </p:txBody>
      </p:sp>
      <p:graphicFrame>
        <p:nvGraphicFramePr>
          <p:cNvPr id="352" name="Google Shape;352;p47"/>
          <p:cNvGraphicFramePr/>
          <p:nvPr/>
        </p:nvGraphicFramePr>
        <p:xfrm>
          <a:off x="0" y="546588"/>
          <a:ext cx="3000000" cy="3000000"/>
        </p:xfrm>
        <a:graphic>
          <a:graphicData uri="http://schemas.openxmlformats.org/drawingml/2006/table">
            <a:tbl>
              <a:tblPr>
                <a:noFill/>
                <a:tableStyleId>{B640C14A-3D2F-46B9-BFC0-27C07D4DEAF2}</a:tableStyleId>
              </a:tblPr>
              <a:tblGrid>
                <a:gridCol w="1044975"/>
                <a:gridCol w="1759675"/>
                <a:gridCol w="2309325"/>
                <a:gridCol w="1922075"/>
                <a:gridCol w="1063750"/>
                <a:gridCol w="1044225"/>
              </a:tblGrid>
              <a:tr h="706575">
                <a:tc>
                  <a:txBody>
                    <a:bodyPr/>
                    <a:lstStyle/>
                    <a:p>
                      <a:pPr indent="0" lvl="0" marL="0" rtl="0" algn="ctr">
                        <a:spcBef>
                          <a:spcPts val="0"/>
                        </a:spcBef>
                        <a:spcAft>
                          <a:spcPts val="0"/>
                        </a:spcAft>
                        <a:buNone/>
                      </a:pPr>
                      <a:r>
                        <a:rPr lang="en" sz="2400">
                          <a:solidFill>
                            <a:srgbClr val="4A86E8"/>
                          </a:solidFill>
                          <a:latin typeface="Raleway"/>
                          <a:ea typeface="Raleway"/>
                          <a:cs typeface="Raleway"/>
                          <a:sym typeface="Raleway"/>
                        </a:rPr>
                        <a:t>No.</a:t>
                      </a:r>
                      <a:endParaRPr sz="2400">
                        <a:solidFill>
                          <a:srgbClr val="4A86E8"/>
                        </a:solidFill>
                        <a:latin typeface="Raleway"/>
                        <a:ea typeface="Raleway"/>
                        <a:cs typeface="Raleway"/>
                        <a:sym typeface="Raleway"/>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alpha val="0"/>
                        </a:schemeClr>
                      </a:solidFill>
                      <a:prstDash val="solid"/>
                      <a:round/>
                      <a:headEnd len="sm" w="sm" type="none"/>
                      <a:tailEnd len="sm" w="sm" type="none"/>
                    </a:lnB>
                  </a:tcPr>
                </a:tc>
                <a:tc>
                  <a:txBody>
                    <a:bodyPr/>
                    <a:lstStyle/>
                    <a:p>
                      <a:pPr indent="0" lvl="0" marL="0" rtl="0" algn="ctr">
                        <a:spcBef>
                          <a:spcPts val="0"/>
                        </a:spcBef>
                        <a:spcAft>
                          <a:spcPts val="0"/>
                        </a:spcAft>
                        <a:buNone/>
                      </a:pPr>
                      <a:r>
                        <a:rPr lang="en" sz="1800">
                          <a:latin typeface="Raleway"/>
                          <a:ea typeface="Raleway"/>
                          <a:cs typeface="Raleway"/>
                          <a:sym typeface="Raleway"/>
                        </a:rPr>
                        <a:t>Description</a:t>
                      </a:r>
                      <a:endParaRPr sz="1800">
                        <a:latin typeface="Raleway"/>
                        <a:ea typeface="Raleway"/>
                        <a:cs typeface="Raleway"/>
                        <a:sym typeface="Raleway"/>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dk2"/>
                      </a:solidFill>
                      <a:prstDash val="solid"/>
                      <a:round/>
                      <a:headEnd len="sm" w="sm" type="none"/>
                      <a:tailEnd len="sm" w="sm" type="none"/>
                    </a:lnB>
                    <a:solidFill>
                      <a:srgbClr val="4A86E8"/>
                    </a:solidFill>
                  </a:tcPr>
                </a:tc>
                <a:tc>
                  <a:txBody>
                    <a:bodyPr/>
                    <a:lstStyle/>
                    <a:p>
                      <a:pPr indent="0" lvl="0" marL="0" rtl="0" algn="ctr">
                        <a:spcBef>
                          <a:spcPts val="0"/>
                        </a:spcBef>
                        <a:spcAft>
                          <a:spcPts val="0"/>
                        </a:spcAft>
                        <a:buNone/>
                      </a:pPr>
                      <a:r>
                        <a:rPr lang="en" sz="1800">
                          <a:latin typeface="Raleway"/>
                          <a:ea typeface="Raleway"/>
                          <a:cs typeface="Raleway"/>
                          <a:sym typeface="Raleway"/>
                        </a:rPr>
                        <a:t>Expected </a:t>
                      </a:r>
                      <a:endParaRPr sz="1800">
                        <a:latin typeface="Raleway"/>
                        <a:ea typeface="Raleway"/>
                        <a:cs typeface="Raleway"/>
                        <a:sym typeface="Raleway"/>
                      </a:endParaRPr>
                    </a:p>
                    <a:p>
                      <a:pPr indent="0" lvl="0" marL="0" rtl="0" algn="ctr">
                        <a:spcBef>
                          <a:spcPts val="0"/>
                        </a:spcBef>
                        <a:spcAft>
                          <a:spcPts val="0"/>
                        </a:spcAft>
                        <a:buNone/>
                      </a:pPr>
                      <a:r>
                        <a:rPr lang="en" sz="1800">
                          <a:latin typeface="Raleway"/>
                          <a:ea typeface="Raleway"/>
                          <a:cs typeface="Raleway"/>
                          <a:sym typeface="Raleway"/>
                        </a:rPr>
                        <a:t>Results</a:t>
                      </a:r>
                      <a:endParaRPr sz="1800">
                        <a:latin typeface="Raleway"/>
                        <a:ea typeface="Raleway"/>
                        <a:cs typeface="Raleway"/>
                        <a:sym typeface="Raleway"/>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dk2"/>
                      </a:solidFill>
                      <a:prstDash val="solid"/>
                      <a:round/>
                      <a:headEnd len="sm" w="sm" type="none"/>
                      <a:tailEnd len="sm" w="sm" type="none"/>
                    </a:lnB>
                    <a:solidFill>
                      <a:srgbClr val="4A86E8"/>
                    </a:solidFill>
                  </a:tcPr>
                </a:tc>
                <a:tc>
                  <a:txBody>
                    <a:bodyPr/>
                    <a:lstStyle/>
                    <a:p>
                      <a:pPr indent="0" lvl="0" marL="0" rtl="0" algn="ctr">
                        <a:spcBef>
                          <a:spcPts val="0"/>
                        </a:spcBef>
                        <a:spcAft>
                          <a:spcPts val="0"/>
                        </a:spcAft>
                        <a:buNone/>
                      </a:pPr>
                      <a:r>
                        <a:rPr lang="en" sz="1800">
                          <a:latin typeface="Raleway"/>
                          <a:ea typeface="Raleway"/>
                          <a:cs typeface="Raleway"/>
                          <a:sym typeface="Raleway"/>
                        </a:rPr>
                        <a:t>Actual Results</a:t>
                      </a:r>
                      <a:endParaRPr sz="1800">
                        <a:latin typeface="Raleway"/>
                        <a:ea typeface="Raleway"/>
                        <a:cs typeface="Raleway"/>
                        <a:sym typeface="Raleway"/>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dk2"/>
                      </a:solidFill>
                      <a:prstDash val="solid"/>
                      <a:round/>
                      <a:headEnd len="sm" w="sm" type="none"/>
                      <a:tailEnd len="sm" w="sm" type="none"/>
                    </a:lnB>
                    <a:solidFill>
                      <a:srgbClr val="4A86E8"/>
                    </a:solidFill>
                  </a:tcPr>
                </a:tc>
                <a:tc>
                  <a:txBody>
                    <a:bodyPr/>
                    <a:lstStyle/>
                    <a:p>
                      <a:pPr indent="0" lvl="0" marL="0" rtl="0" algn="ctr">
                        <a:spcBef>
                          <a:spcPts val="0"/>
                        </a:spcBef>
                        <a:spcAft>
                          <a:spcPts val="0"/>
                        </a:spcAft>
                        <a:buNone/>
                      </a:pPr>
                      <a:r>
                        <a:rPr lang="en" sz="1800">
                          <a:latin typeface="Raleway"/>
                          <a:ea typeface="Raleway"/>
                          <a:cs typeface="Raleway"/>
                          <a:sym typeface="Raleway"/>
                        </a:rPr>
                        <a:t>Severity</a:t>
                      </a:r>
                      <a:endParaRPr sz="1800">
                        <a:latin typeface="Raleway"/>
                        <a:ea typeface="Raleway"/>
                        <a:cs typeface="Raleway"/>
                        <a:sym typeface="Raleway"/>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dk2"/>
                      </a:solidFill>
                      <a:prstDash val="solid"/>
                      <a:round/>
                      <a:headEnd len="sm" w="sm" type="none"/>
                      <a:tailEnd len="sm" w="sm" type="none"/>
                    </a:lnB>
                    <a:solidFill>
                      <a:srgbClr val="4A86E8"/>
                    </a:solidFill>
                  </a:tcPr>
                </a:tc>
                <a:tc>
                  <a:txBody>
                    <a:bodyPr/>
                    <a:lstStyle/>
                    <a:p>
                      <a:pPr indent="0" lvl="0" marL="0" rtl="0" algn="ctr">
                        <a:spcBef>
                          <a:spcPts val="0"/>
                        </a:spcBef>
                        <a:spcAft>
                          <a:spcPts val="0"/>
                        </a:spcAft>
                        <a:buNone/>
                      </a:pPr>
                      <a:r>
                        <a:rPr lang="en" sz="1800">
                          <a:latin typeface="Raleway"/>
                          <a:ea typeface="Raleway"/>
                          <a:cs typeface="Raleway"/>
                          <a:sym typeface="Raleway"/>
                        </a:rPr>
                        <a:t>Test Status</a:t>
                      </a:r>
                      <a:endParaRPr sz="1800">
                        <a:latin typeface="Raleway"/>
                        <a:ea typeface="Raleway"/>
                        <a:cs typeface="Raleway"/>
                        <a:sym typeface="Raleway"/>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4A86E8"/>
                    </a:solidFill>
                  </a:tcPr>
                </a:tc>
              </a:tr>
              <a:tr h="1501525">
                <a:tc>
                  <a:txBody>
                    <a:bodyPr/>
                    <a:lstStyle/>
                    <a:p>
                      <a:pPr indent="0" lvl="0" marL="0" rtl="0" algn="ctr">
                        <a:spcBef>
                          <a:spcPts val="0"/>
                        </a:spcBef>
                        <a:spcAft>
                          <a:spcPts val="0"/>
                        </a:spcAft>
                        <a:buNone/>
                      </a:pPr>
                      <a:r>
                        <a:rPr lang="en" sz="1800">
                          <a:latin typeface="Raleway"/>
                          <a:ea typeface="Raleway"/>
                          <a:cs typeface="Raleway"/>
                          <a:sym typeface="Raleway"/>
                        </a:rPr>
                        <a:t>07</a:t>
                      </a:r>
                      <a:endParaRPr sz="1800">
                        <a:latin typeface="Raleway"/>
                        <a:ea typeface="Raleway"/>
                        <a:cs typeface="Raleway"/>
                        <a:sym typeface="Raleway"/>
                      </a:endParaRPr>
                    </a:p>
                  </a:txBody>
                  <a:tcPr marT="91425" marB="91425" marR="91425" marL="91425" anchor="ctr">
                    <a:lnL cap="flat" cmpd="sng" w="9525">
                      <a:solidFill>
                        <a:schemeClr val="lt1">
                          <a:alpha val="0"/>
                        </a:schemeClr>
                      </a:solidFill>
                      <a:prstDash val="solid"/>
                      <a:round/>
                      <a:headEnd len="sm" w="sm" type="none"/>
                      <a:tailEnd len="sm" w="sm" type="none"/>
                    </a:lnL>
                    <a:lnR cap="flat" cmpd="sng" w="9525">
                      <a:solidFill>
                        <a:schemeClr val="lt1">
                          <a:alpha val="0"/>
                        </a:schemeClr>
                      </a:solidFill>
                      <a:prstDash val="solid"/>
                      <a:round/>
                      <a:headEnd len="sm" w="sm" type="none"/>
                      <a:tailEnd len="sm" w="sm" type="none"/>
                    </a:lnR>
                    <a:lnT cap="flat" cmpd="sng" w="9525">
                      <a:solidFill>
                        <a:schemeClr val="lt1">
                          <a:alpha val="0"/>
                        </a:schemeClr>
                      </a:solidFill>
                      <a:prstDash val="solid"/>
                      <a:round/>
                      <a:headEnd len="sm" w="sm" type="none"/>
                      <a:tailEnd len="sm" w="sm" type="none"/>
                    </a:lnT>
                    <a:lnB cap="flat" cmpd="sng" w="9525">
                      <a:solidFill>
                        <a:schemeClr val="lt1">
                          <a:alpha val="0"/>
                        </a:schemeClr>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en" sz="1800"/>
                        <a:t>Feedback and Review Management</a:t>
                      </a:r>
                      <a:endParaRPr sz="1800"/>
                    </a:p>
                  </a:txBody>
                  <a:tcPr marT="91425" marB="91425" marR="91425" marL="91425">
                    <a:lnL cap="flat" cmpd="sng" w="9525">
                      <a:solidFill>
                        <a:schemeClr val="lt1">
                          <a:alpha val="0"/>
                        </a:schemeClr>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sz="1800"/>
                        <a:t>Feedback collection, Online review management, Feedback-driven Improvements</a:t>
                      </a:r>
                      <a:endParaRPr sz="1800"/>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sz="1800"/>
                        <a:t>Passed</a:t>
                      </a:r>
                      <a:endParaRPr sz="1800"/>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t/>
                      </a:r>
                      <a:endParaRPr sz="1800">
                        <a:latin typeface="Raleway"/>
                        <a:ea typeface="Raleway"/>
                        <a:cs typeface="Raleway"/>
                        <a:sym typeface="Raleway"/>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FF9900"/>
                    </a:solidFill>
                  </a:tcPr>
                </a:tc>
                <a:tc>
                  <a:txBody>
                    <a:bodyPr/>
                    <a:lstStyle/>
                    <a:p>
                      <a:pPr indent="0" lvl="0" marL="0" rtl="0" algn="ctr">
                        <a:spcBef>
                          <a:spcPts val="0"/>
                        </a:spcBef>
                        <a:spcAft>
                          <a:spcPts val="0"/>
                        </a:spcAft>
                        <a:buNone/>
                      </a:pPr>
                      <a:r>
                        <a:t/>
                      </a:r>
                      <a:endParaRPr sz="1800">
                        <a:latin typeface="Raleway"/>
                        <a:ea typeface="Raleway"/>
                        <a:cs typeface="Raleway"/>
                        <a:sym typeface="Raleway"/>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6AA84F"/>
                    </a:solidFill>
                  </a:tcPr>
                </a:tc>
              </a:tr>
              <a:tr h="1501525">
                <a:tc>
                  <a:txBody>
                    <a:bodyPr/>
                    <a:lstStyle/>
                    <a:p>
                      <a:pPr indent="0" lvl="0" marL="0" rtl="0" algn="ctr">
                        <a:spcBef>
                          <a:spcPts val="0"/>
                        </a:spcBef>
                        <a:spcAft>
                          <a:spcPts val="0"/>
                        </a:spcAft>
                        <a:buNone/>
                      </a:pPr>
                      <a:r>
                        <a:rPr lang="en" sz="1800">
                          <a:latin typeface="Raleway"/>
                          <a:ea typeface="Raleway"/>
                          <a:cs typeface="Raleway"/>
                          <a:sym typeface="Raleway"/>
                        </a:rPr>
                        <a:t>08</a:t>
                      </a:r>
                      <a:endParaRPr sz="1800">
                        <a:latin typeface="Raleway"/>
                        <a:ea typeface="Raleway"/>
                        <a:cs typeface="Raleway"/>
                        <a:sym typeface="Raleway"/>
                      </a:endParaRPr>
                    </a:p>
                  </a:txBody>
                  <a:tcPr marT="91425" marB="91425" marR="91425" marL="91425" anchor="ctr">
                    <a:lnL cap="flat" cmpd="sng" w="9525">
                      <a:solidFill>
                        <a:schemeClr val="lt1">
                          <a:alpha val="0"/>
                        </a:schemeClr>
                      </a:solidFill>
                      <a:prstDash val="solid"/>
                      <a:round/>
                      <a:headEnd len="sm" w="sm" type="none"/>
                      <a:tailEnd len="sm" w="sm" type="none"/>
                    </a:lnL>
                    <a:lnR cap="flat" cmpd="sng" w="9525">
                      <a:solidFill>
                        <a:schemeClr val="lt1">
                          <a:alpha val="0"/>
                        </a:schemeClr>
                      </a:solidFill>
                      <a:prstDash val="solid"/>
                      <a:round/>
                      <a:headEnd len="sm" w="sm" type="none"/>
                      <a:tailEnd len="sm" w="sm" type="none"/>
                    </a:lnR>
                    <a:lnT cap="flat" cmpd="sng" w="9525">
                      <a:solidFill>
                        <a:schemeClr val="lt1">
                          <a:alpha val="0"/>
                        </a:schemeClr>
                      </a:solidFill>
                      <a:prstDash val="solid"/>
                      <a:round/>
                      <a:headEnd len="sm" w="sm" type="none"/>
                      <a:tailEnd len="sm" w="sm" type="none"/>
                    </a:lnT>
                    <a:lnB cap="flat" cmpd="sng" w="9525">
                      <a:solidFill>
                        <a:schemeClr val="lt1">
                          <a:alpha val="0"/>
                        </a:schemeClr>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en" sz="1800"/>
                        <a:t>Data Analytics for Customer Insights</a:t>
                      </a:r>
                      <a:endParaRPr sz="1800"/>
                    </a:p>
                  </a:txBody>
                  <a:tcPr marT="91425" marB="91425" marR="91425" marL="91425">
                    <a:lnL cap="flat" cmpd="sng" w="9525">
                      <a:solidFill>
                        <a:schemeClr val="lt1">
                          <a:alpha val="0"/>
                        </a:schemeClr>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sz="1800"/>
                        <a:t>Guest behavior and preferences, staffing resource allocation, Guest satisfaction benchmark</a:t>
                      </a:r>
                      <a:endParaRPr sz="1800"/>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sz="1800"/>
                        <a:t>Failed to provide efficient staffing plan that meet the requirement</a:t>
                      </a:r>
                      <a:endParaRPr sz="1800"/>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t/>
                      </a:r>
                      <a:endParaRPr sz="1800">
                        <a:latin typeface="Raleway"/>
                        <a:ea typeface="Raleway"/>
                        <a:cs typeface="Raleway"/>
                        <a:sym typeface="Raleway"/>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FF9900"/>
                    </a:solidFill>
                  </a:tcPr>
                </a:tc>
                <a:tc>
                  <a:txBody>
                    <a:bodyPr/>
                    <a:lstStyle/>
                    <a:p>
                      <a:pPr indent="0" lvl="0" marL="0" rtl="0" algn="ctr">
                        <a:spcBef>
                          <a:spcPts val="0"/>
                        </a:spcBef>
                        <a:spcAft>
                          <a:spcPts val="0"/>
                        </a:spcAft>
                        <a:buNone/>
                      </a:pPr>
                      <a:r>
                        <a:t/>
                      </a:r>
                      <a:endParaRPr sz="1800">
                        <a:latin typeface="Raleway"/>
                        <a:ea typeface="Raleway"/>
                        <a:cs typeface="Raleway"/>
                        <a:sym typeface="Raleway"/>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E69138"/>
                    </a:solidFill>
                  </a:tcPr>
                </a:tc>
              </a:tr>
            </a:tbl>
          </a:graphicData>
        </a:graphic>
      </p:graphicFrame>
      <p:cxnSp>
        <p:nvCxnSpPr>
          <p:cNvPr id="353" name="Google Shape;353;p47"/>
          <p:cNvCxnSpPr/>
          <p:nvPr/>
        </p:nvCxnSpPr>
        <p:spPr>
          <a:xfrm>
            <a:off x="0" y="546600"/>
            <a:ext cx="9098100" cy="0"/>
          </a:xfrm>
          <a:prstGeom prst="straightConnector1">
            <a:avLst/>
          </a:prstGeom>
          <a:noFill/>
          <a:ln cap="flat" cmpd="sng" w="9525">
            <a:solidFill>
              <a:schemeClr val="dk2"/>
            </a:solidFill>
            <a:prstDash val="solid"/>
            <a:round/>
            <a:headEnd len="med" w="med" type="none"/>
            <a:tailEnd len="med" w="med" type="none"/>
          </a:ln>
        </p:spPr>
      </p:cxnSp>
      <p:sp>
        <p:nvSpPr>
          <p:cNvPr id="354" name="Google Shape;354;p47"/>
          <p:cNvSpPr/>
          <p:nvPr/>
        </p:nvSpPr>
        <p:spPr>
          <a:xfrm>
            <a:off x="284850" y="4371850"/>
            <a:ext cx="3441900" cy="693900"/>
          </a:xfrm>
          <a:prstGeom prst="rect">
            <a:avLst/>
          </a:prstGeom>
          <a:solidFill>
            <a:schemeClr val="lt1"/>
          </a:solidFill>
          <a:ln cap="flat" cmpd="sng" w="19050">
            <a:solidFill>
              <a:schemeClr val="accen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55" name="Google Shape;355;p47"/>
          <p:cNvSpPr/>
          <p:nvPr/>
        </p:nvSpPr>
        <p:spPr>
          <a:xfrm>
            <a:off x="927000" y="4256200"/>
            <a:ext cx="2157600" cy="340200"/>
          </a:xfrm>
          <a:prstGeom prst="roundRect">
            <a:avLst>
              <a:gd fmla="val 16667" name="adj"/>
            </a:avLst>
          </a:prstGeom>
          <a:solidFill>
            <a:srgbClr val="D0E0E3"/>
          </a:solidFill>
          <a:ln cap="flat" cmpd="sng" w="19050">
            <a:solidFill>
              <a:schemeClr val="accen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Severity Legends</a:t>
            </a:r>
            <a:endParaRPr>
              <a:latin typeface="Lato"/>
              <a:ea typeface="Lato"/>
              <a:cs typeface="Lato"/>
              <a:sym typeface="Lato"/>
            </a:endParaRPr>
          </a:p>
        </p:txBody>
      </p:sp>
      <p:sp>
        <p:nvSpPr>
          <p:cNvPr id="356" name="Google Shape;356;p47"/>
          <p:cNvSpPr/>
          <p:nvPr/>
        </p:nvSpPr>
        <p:spPr>
          <a:xfrm>
            <a:off x="372850" y="4731475"/>
            <a:ext cx="408300" cy="194400"/>
          </a:xfrm>
          <a:prstGeom prst="rect">
            <a:avLst/>
          </a:prstGeom>
          <a:solidFill>
            <a:srgbClr val="98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57" name="Google Shape;357;p47"/>
          <p:cNvSpPr/>
          <p:nvPr/>
        </p:nvSpPr>
        <p:spPr>
          <a:xfrm>
            <a:off x="1492713" y="4743625"/>
            <a:ext cx="408300" cy="1944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58" name="Google Shape;358;p47"/>
          <p:cNvSpPr/>
          <p:nvPr/>
        </p:nvSpPr>
        <p:spPr>
          <a:xfrm>
            <a:off x="2612600" y="4743625"/>
            <a:ext cx="408300" cy="194400"/>
          </a:xfrm>
          <a:prstGeom prst="rect">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59" name="Google Shape;359;p47"/>
          <p:cNvSpPr txBox="1"/>
          <p:nvPr/>
        </p:nvSpPr>
        <p:spPr>
          <a:xfrm>
            <a:off x="741750" y="4648375"/>
            <a:ext cx="7365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accent1"/>
                </a:solidFill>
                <a:latin typeface="Lato"/>
                <a:ea typeface="Lato"/>
                <a:cs typeface="Lato"/>
                <a:sym typeface="Lato"/>
              </a:rPr>
              <a:t>Critical</a:t>
            </a:r>
            <a:endParaRPr sz="1300">
              <a:solidFill>
                <a:schemeClr val="accent1"/>
              </a:solidFill>
              <a:latin typeface="Lato"/>
              <a:ea typeface="Lato"/>
              <a:cs typeface="Lato"/>
              <a:sym typeface="Lato"/>
            </a:endParaRPr>
          </a:p>
        </p:txBody>
      </p:sp>
      <p:sp>
        <p:nvSpPr>
          <p:cNvPr id="360" name="Google Shape;360;p47"/>
          <p:cNvSpPr txBox="1"/>
          <p:nvPr/>
        </p:nvSpPr>
        <p:spPr>
          <a:xfrm>
            <a:off x="1876100" y="4648375"/>
            <a:ext cx="7365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accent1"/>
                </a:solidFill>
                <a:latin typeface="Lato"/>
                <a:ea typeface="Lato"/>
                <a:cs typeface="Lato"/>
                <a:sym typeface="Lato"/>
              </a:rPr>
              <a:t>High</a:t>
            </a:r>
            <a:endParaRPr sz="1300">
              <a:solidFill>
                <a:schemeClr val="accent1"/>
              </a:solidFill>
              <a:latin typeface="Lato"/>
              <a:ea typeface="Lato"/>
              <a:cs typeface="Lato"/>
              <a:sym typeface="Lato"/>
            </a:endParaRPr>
          </a:p>
        </p:txBody>
      </p:sp>
      <p:sp>
        <p:nvSpPr>
          <p:cNvPr id="361" name="Google Shape;361;p47"/>
          <p:cNvSpPr txBox="1"/>
          <p:nvPr/>
        </p:nvSpPr>
        <p:spPr>
          <a:xfrm>
            <a:off x="3020900" y="4636225"/>
            <a:ext cx="7365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accent1"/>
                </a:solidFill>
                <a:latin typeface="Lato"/>
                <a:ea typeface="Lato"/>
                <a:cs typeface="Lato"/>
                <a:sym typeface="Lato"/>
              </a:rPr>
              <a:t>Normal</a:t>
            </a:r>
            <a:endParaRPr sz="1300">
              <a:solidFill>
                <a:schemeClr val="accent1"/>
              </a:solidFill>
              <a:latin typeface="Lato"/>
              <a:ea typeface="Lato"/>
              <a:cs typeface="Lato"/>
              <a:sym typeface="Lato"/>
            </a:endParaRPr>
          </a:p>
        </p:txBody>
      </p:sp>
      <p:sp>
        <p:nvSpPr>
          <p:cNvPr id="362" name="Google Shape;362;p47"/>
          <p:cNvSpPr/>
          <p:nvPr/>
        </p:nvSpPr>
        <p:spPr>
          <a:xfrm>
            <a:off x="5300050" y="4429675"/>
            <a:ext cx="3441900" cy="693900"/>
          </a:xfrm>
          <a:prstGeom prst="rect">
            <a:avLst/>
          </a:prstGeom>
          <a:solidFill>
            <a:schemeClr val="lt1"/>
          </a:solidFill>
          <a:ln cap="flat" cmpd="sng" w="19050">
            <a:solidFill>
              <a:schemeClr val="accen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63" name="Google Shape;363;p47"/>
          <p:cNvSpPr/>
          <p:nvPr/>
        </p:nvSpPr>
        <p:spPr>
          <a:xfrm>
            <a:off x="5942200" y="4314025"/>
            <a:ext cx="2157600" cy="340200"/>
          </a:xfrm>
          <a:prstGeom prst="roundRect">
            <a:avLst>
              <a:gd fmla="val 16667" name="adj"/>
            </a:avLst>
          </a:prstGeom>
          <a:solidFill>
            <a:srgbClr val="D0E0E3"/>
          </a:solidFill>
          <a:ln cap="flat" cmpd="sng" w="19050">
            <a:solidFill>
              <a:schemeClr val="accen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Test Status Legends</a:t>
            </a:r>
            <a:endParaRPr>
              <a:latin typeface="Lato"/>
              <a:ea typeface="Lato"/>
              <a:cs typeface="Lato"/>
              <a:sym typeface="Lato"/>
            </a:endParaRPr>
          </a:p>
        </p:txBody>
      </p:sp>
      <p:sp>
        <p:nvSpPr>
          <p:cNvPr id="364" name="Google Shape;364;p47"/>
          <p:cNvSpPr/>
          <p:nvPr/>
        </p:nvSpPr>
        <p:spPr>
          <a:xfrm>
            <a:off x="5388050" y="4789300"/>
            <a:ext cx="408300" cy="1944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65" name="Google Shape;365;p47"/>
          <p:cNvSpPr/>
          <p:nvPr/>
        </p:nvSpPr>
        <p:spPr>
          <a:xfrm>
            <a:off x="6507913" y="4801450"/>
            <a:ext cx="408300" cy="194400"/>
          </a:xfrm>
          <a:prstGeom prst="rect">
            <a:avLst/>
          </a:prstGeom>
          <a:solidFill>
            <a:srgbClr val="E6913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66" name="Google Shape;366;p47"/>
          <p:cNvSpPr/>
          <p:nvPr/>
        </p:nvSpPr>
        <p:spPr>
          <a:xfrm>
            <a:off x="7427000" y="4801450"/>
            <a:ext cx="408300" cy="194400"/>
          </a:xfrm>
          <a:prstGeom prst="rect">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67" name="Google Shape;367;p47"/>
          <p:cNvSpPr txBox="1"/>
          <p:nvPr/>
        </p:nvSpPr>
        <p:spPr>
          <a:xfrm>
            <a:off x="5756950" y="4706200"/>
            <a:ext cx="7365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accent1"/>
                </a:solidFill>
                <a:latin typeface="Lato"/>
                <a:ea typeface="Lato"/>
                <a:cs typeface="Lato"/>
                <a:sym typeface="Lato"/>
              </a:rPr>
              <a:t>Pass</a:t>
            </a:r>
            <a:endParaRPr sz="1300">
              <a:solidFill>
                <a:schemeClr val="accent1"/>
              </a:solidFill>
              <a:latin typeface="Lato"/>
              <a:ea typeface="Lato"/>
              <a:cs typeface="Lato"/>
              <a:sym typeface="Lato"/>
            </a:endParaRPr>
          </a:p>
        </p:txBody>
      </p:sp>
      <p:sp>
        <p:nvSpPr>
          <p:cNvPr id="368" name="Google Shape;368;p47"/>
          <p:cNvSpPr txBox="1"/>
          <p:nvPr/>
        </p:nvSpPr>
        <p:spPr>
          <a:xfrm>
            <a:off x="6891300" y="4706200"/>
            <a:ext cx="7365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accent1"/>
                </a:solidFill>
                <a:latin typeface="Lato"/>
                <a:ea typeface="Lato"/>
                <a:cs typeface="Lato"/>
                <a:sym typeface="Lato"/>
              </a:rPr>
              <a:t>Fail</a:t>
            </a:r>
            <a:endParaRPr sz="1300">
              <a:solidFill>
                <a:schemeClr val="accent1"/>
              </a:solidFill>
              <a:latin typeface="Lato"/>
              <a:ea typeface="Lato"/>
              <a:cs typeface="Lato"/>
              <a:sym typeface="Lato"/>
            </a:endParaRPr>
          </a:p>
        </p:txBody>
      </p:sp>
      <p:sp>
        <p:nvSpPr>
          <p:cNvPr id="369" name="Google Shape;369;p47"/>
          <p:cNvSpPr txBox="1"/>
          <p:nvPr/>
        </p:nvSpPr>
        <p:spPr>
          <a:xfrm>
            <a:off x="7783400" y="4694050"/>
            <a:ext cx="10824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accent1"/>
                </a:solidFill>
                <a:latin typeface="Lato"/>
                <a:ea typeface="Lato"/>
                <a:cs typeface="Lato"/>
                <a:sym typeface="Lato"/>
              </a:rPr>
              <a:t>In Progress</a:t>
            </a:r>
            <a:endParaRPr sz="1300">
              <a:solidFill>
                <a:schemeClr val="accent1"/>
              </a:solidFill>
              <a:latin typeface="Lato"/>
              <a:ea typeface="Lato"/>
              <a:cs typeface="Lato"/>
              <a:sym typeface="Lato"/>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48"/>
          <p:cNvSpPr txBox="1"/>
          <p:nvPr>
            <p:ph idx="4294967295" type="title"/>
          </p:nvPr>
        </p:nvSpPr>
        <p:spPr>
          <a:xfrm>
            <a:off x="0" y="0"/>
            <a:ext cx="9098100" cy="546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2300"/>
              <a:t>Documented Test Cases - Non-Functional Requirements</a:t>
            </a:r>
            <a:endParaRPr sz="2300"/>
          </a:p>
        </p:txBody>
      </p:sp>
      <p:graphicFrame>
        <p:nvGraphicFramePr>
          <p:cNvPr id="375" name="Google Shape;375;p48"/>
          <p:cNvGraphicFramePr/>
          <p:nvPr/>
        </p:nvGraphicFramePr>
        <p:xfrm>
          <a:off x="0" y="546588"/>
          <a:ext cx="3000000" cy="3000000"/>
        </p:xfrm>
        <a:graphic>
          <a:graphicData uri="http://schemas.openxmlformats.org/drawingml/2006/table">
            <a:tbl>
              <a:tblPr>
                <a:noFill/>
                <a:tableStyleId>{B640C14A-3D2F-46B9-BFC0-27C07D4DEAF2}</a:tableStyleId>
              </a:tblPr>
              <a:tblGrid>
                <a:gridCol w="741750"/>
                <a:gridCol w="1870850"/>
                <a:gridCol w="2687450"/>
                <a:gridCol w="1817650"/>
                <a:gridCol w="1050125"/>
                <a:gridCol w="976175"/>
              </a:tblGrid>
              <a:tr h="689600">
                <a:tc>
                  <a:txBody>
                    <a:bodyPr/>
                    <a:lstStyle/>
                    <a:p>
                      <a:pPr indent="0" lvl="0" marL="0" rtl="0" algn="ctr">
                        <a:spcBef>
                          <a:spcPts val="0"/>
                        </a:spcBef>
                        <a:spcAft>
                          <a:spcPts val="0"/>
                        </a:spcAft>
                        <a:buNone/>
                      </a:pPr>
                      <a:r>
                        <a:rPr lang="en" sz="2400">
                          <a:solidFill>
                            <a:srgbClr val="4A86E8"/>
                          </a:solidFill>
                          <a:latin typeface="Raleway"/>
                          <a:ea typeface="Raleway"/>
                          <a:cs typeface="Raleway"/>
                          <a:sym typeface="Raleway"/>
                        </a:rPr>
                        <a:t>No.</a:t>
                      </a:r>
                      <a:endParaRPr sz="2400">
                        <a:solidFill>
                          <a:srgbClr val="4A86E8"/>
                        </a:solidFill>
                        <a:latin typeface="Raleway"/>
                        <a:ea typeface="Raleway"/>
                        <a:cs typeface="Raleway"/>
                        <a:sym typeface="Raleway"/>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alpha val="0"/>
                        </a:schemeClr>
                      </a:solidFill>
                      <a:prstDash val="solid"/>
                      <a:round/>
                      <a:headEnd len="sm" w="sm" type="none"/>
                      <a:tailEnd len="sm" w="sm" type="none"/>
                    </a:lnB>
                  </a:tcPr>
                </a:tc>
                <a:tc>
                  <a:txBody>
                    <a:bodyPr/>
                    <a:lstStyle/>
                    <a:p>
                      <a:pPr indent="0" lvl="0" marL="0" rtl="0" algn="ctr">
                        <a:spcBef>
                          <a:spcPts val="0"/>
                        </a:spcBef>
                        <a:spcAft>
                          <a:spcPts val="0"/>
                        </a:spcAft>
                        <a:buNone/>
                      </a:pPr>
                      <a:r>
                        <a:rPr lang="en" sz="1800">
                          <a:latin typeface="Raleway"/>
                          <a:ea typeface="Raleway"/>
                          <a:cs typeface="Raleway"/>
                          <a:sym typeface="Raleway"/>
                        </a:rPr>
                        <a:t>Description</a:t>
                      </a:r>
                      <a:endParaRPr sz="1800">
                        <a:latin typeface="Raleway"/>
                        <a:ea typeface="Raleway"/>
                        <a:cs typeface="Raleway"/>
                        <a:sym typeface="Raleway"/>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dk2"/>
                      </a:solidFill>
                      <a:prstDash val="solid"/>
                      <a:round/>
                      <a:headEnd len="sm" w="sm" type="none"/>
                      <a:tailEnd len="sm" w="sm" type="none"/>
                    </a:lnB>
                    <a:solidFill>
                      <a:srgbClr val="4A86E8"/>
                    </a:solidFill>
                  </a:tcPr>
                </a:tc>
                <a:tc>
                  <a:txBody>
                    <a:bodyPr/>
                    <a:lstStyle/>
                    <a:p>
                      <a:pPr indent="0" lvl="0" marL="0" rtl="0" algn="ctr">
                        <a:spcBef>
                          <a:spcPts val="0"/>
                        </a:spcBef>
                        <a:spcAft>
                          <a:spcPts val="0"/>
                        </a:spcAft>
                        <a:buNone/>
                      </a:pPr>
                      <a:r>
                        <a:rPr lang="en" sz="1800">
                          <a:latin typeface="Raleway"/>
                          <a:ea typeface="Raleway"/>
                          <a:cs typeface="Raleway"/>
                          <a:sym typeface="Raleway"/>
                        </a:rPr>
                        <a:t>Specifications</a:t>
                      </a:r>
                      <a:endParaRPr sz="1800">
                        <a:latin typeface="Raleway"/>
                        <a:ea typeface="Raleway"/>
                        <a:cs typeface="Raleway"/>
                        <a:sym typeface="Raleway"/>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dk2"/>
                      </a:solidFill>
                      <a:prstDash val="solid"/>
                      <a:round/>
                      <a:headEnd len="sm" w="sm" type="none"/>
                      <a:tailEnd len="sm" w="sm" type="none"/>
                    </a:lnB>
                    <a:solidFill>
                      <a:srgbClr val="4A86E8"/>
                    </a:solidFill>
                  </a:tcPr>
                </a:tc>
                <a:tc>
                  <a:txBody>
                    <a:bodyPr/>
                    <a:lstStyle/>
                    <a:p>
                      <a:pPr indent="0" lvl="0" marL="0" rtl="0" algn="ctr">
                        <a:spcBef>
                          <a:spcPts val="0"/>
                        </a:spcBef>
                        <a:spcAft>
                          <a:spcPts val="0"/>
                        </a:spcAft>
                        <a:buNone/>
                      </a:pPr>
                      <a:r>
                        <a:rPr lang="en" sz="1800">
                          <a:latin typeface="Raleway"/>
                          <a:ea typeface="Raleway"/>
                          <a:cs typeface="Raleway"/>
                          <a:sym typeface="Raleway"/>
                        </a:rPr>
                        <a:t>Current </a:t>
                      </a:r>
                      <a:r>
                        <a:rPr lang="en" sz="1800">
                          <a:latin typeface="Raleway"/>
                          <a:ea typeface="Raleway"/>
                          <a:cs typeface="Raleway"/>
                          <a:sym typeface="Raleway"/>
                        </a:rPr>
                        <a:t>Results</a:t>
                      </a:r>
                      <a:endParaRPr sz="1800">
                        <a:latin typeface="Raleway"/>
                        <a:ea typeface="Raleway"/>
                        <a:cs typeface="Raleway"/>
                        <a:sym typeface="Raleway"/>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dk2"/>
                      </a:solidFill>
                      <a:prstDash val="solid"/>
                      <a:round/>
                      <a:headEnd len="sm" w="sm" type="none"/>
                      <a:tailEnd len="sm" w="sm" type="none"/>
                    </a:lnB>
                    <a:solidFill>
                      <a:srgbClr val="4A86E8"/>
                    </a:solidFill>
                  </a:tcPr>
                </a:tc>
                <a:tc>
                  <a:txBody>
                    <a:bodyPr/>
                    <a:lstStyle/>
                    <a:p>
                      <a:pPr indent="0" lvl="0" marL="0" rtl="0" algn="ctr">
                        <a:spcBef>
                          <a:spcPts val="0"/>
                        </a:spcBef>
                        <a:spcAft>
                          <a:spcPts val="0"/>
                        </a:spcAft>
                        <a:buNone/>
                      </a:pPr>
                      <a:r>
                        <a:rPr lang="en" sz="1800">
                          <a:latin typeface="Raleway"/>
                          <a:ea typeface="Raleway"/>
                          <a:cs typeface="Raleway"/>
                          <a:sym typeface="Raleway"/>
                        </a:rPr>
                        <a:t>Severity</a:t>
                      </a:r>
                      <a:endParaRPr sz="1800">
                        <a:latin typeface="Raleway"/>
                        <a:ea typeface="Raleway"/>
                        <a:cs typeface="Raleway"/>
                        <a:sym typeface="Raleway"/>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dk2"/>
                      </a:solidFill>
                      <a:prstDash val="solid"/>
                      <a:round/>
                      <a:headEnd len="sm" w="sm" type="none"/>
                      <a:tailEnd len="sm" w="sm" type="none"/>
                    </a:lnB>
                    <a:solidFill>
                      <a:srgbClr val="4A86E8"/>
                    </a:solidFill>
                  </a:tcPr>
                </a:tc>
                <a:tc>
                  <a:txBody>
                    <a:bodyPr/>
                    <a:lstStyle/>
                    <a:p>
                      <a:pPr indent="0" lvl="0" marL="0" rtl="0" algn="ctr">
                        <a:spcBef>
                          <a:spcPts val="0"/>
                        </a:spcBef>
                        <a:spcAft>
                          <a:spcPts val="0"/>
                        </a:spcAft>
                        <a:buNone/>
                      </a:pPr>
                      <a:r>
                        <a:rPr lang="en" sz="1800">
                          <a:latin typeface="Raleway"/>
                          <a:ea typeface="Raleway"/>
                          <a:cs typeface="Raleway"/>
                          <a:sym typeface="Raleway"/>
                        </a:rPr>
                        <a:t>Test Status</a:t>
                      </a:r>
                      <a:endParaRPr sz="1800">
                        <a:latin typeface="Raleway"/>
                        <a:ea typeface="Raleway"/>
                        <a:cs typeface="Raleway"/>
                        <a:sym typeface="Raleway"/>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4A86E8"/>
                    </a:solidFill>
                  </a:tcPr>
                </a:tc>
              </a:tr>
              <a:tr h="1206850">
                <a:tc>
                  <a:txBody>
                    <a:bodyPr/>
                    <a:lstStyle/>
                    <a:p>
                      <a:pPr indent="0" lvl="0" marL="0" rtl="0" algn="ctr">
                        <a:spcBef>
                          <a:spcPts val="0"/>
                        </a:spcBef>
                        <a:spcAft>
                          <a:spcPts val="0"/>
                        </a:spcAft>
                        <a:buNone/>
                      </a:pPr>
                      <a:r>
                        <a:rPr lang="en" sz="1800">
                          <a:latin typeface="Raleway"/>
                          <a:ea typeface="Raleway"/>
                          <a:cs typeface="Raleway"/>
                          <a:sym typeface="Raleway"/>
                        </a:rPr>
                        <a:t>01</a:t>
                      </a:r>
                      <a:endParaRPr sz="1800">
                        <a:latin typeface="Raleway"/>
                        <a:ea typeface="Raleway"/>
                        <a:cs typeface="Raleway"/>
                        <a:sym typeface="Raleway"/>
                      </a:endParaRPr>
                    </a:p>
                  </a:txBody>
                  <a:tcPr marT="91425" marB="91425" marR="91425" marL="91425" anchor="ctr">
                    <a:lnL cap="flat" cmpd="sng" w="9525">
                      <a:solidFill>
                        <a:schemeClr val="lt1">
                          <a:alpha val="0"/>
                        </a:schemeClr>
                      </a:solidFill>
                      <a:prstDash val="solid"/>
                      <a:round/>
                      <a:headEnd len="sm" w="sm" type="none"/>
                      <a:tailEnd len="sm" w="sm" type="none"/>
                    </a:lnL>
                    <a:lnR cap="flat" cmpd="sng" w="9525">
                      <a:solidFill>
                        <a:schemeClr val="lt1">
                          <a:alpha val="0"/>
                        </a:schemeClr>
                      </a:solidFill>
                      <a:prstDash val="solid"/>
                      <a:round/>
                      <a:headEnd len="sm" w="sm" type="none"/>
                      <a:tailEnd len="sm" w="sm" type="none"/>
                    </a:lnR>
                    <a:lnT cap="flat" cmpd="sng" w="9525">
                      <a:solidFill>
                        <a:schemeClr val="lt1">
                          <a:alpha val="0"/>
                        </a:schemeClr>
                      </a:solidFill>
                      <a:prstDash val="solid"/>
                      <a:round/>
                      <a:headEnd len="sm" w="sm" type="none"/>
                      <a:tailEnd len="sm" w="sm" type="none"/>
                    </a:lnT>
                    <a:lnB cap="flat" cmpd="sng" w="9525">
                      <a:solidFill>
                        <a:schemeClr val="lt1">
                          <a:alpha val="0"/>
                        </a:schemeClr>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en" sz="1800"/>
                        <a:t>Intuitive User Interface </a:t>
                      </a:r>
                      <a:endParaRPr sz="1800"/>
                    </a:p>
                  </a:txBody>
                  <a:tcPr marT="91425" marB="91425" marR="91425" marL="91425">
                    <a:lnL cap="flat" cmpd="sng" w="9525">
                      <a:solidFill>
                        <a:schemeClr val="lt1">
                          <a:alpha val="0"/>
                        </a:schemeClr>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sz="1800"/>
                        <a:t>50 participants in System Usability Scale(SUS), Task completion rate</a:t>
                      </a:r>
                      <a:endParaRPr sz="1800"/>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sz="1800"/>
                        <a:t>&gt; 80/100 SUS</a:t>
                      </a:r>
                      <a:endParaRPr sz="1800"/>
                    </a:p>
                    <a:p>
                      <a:pPr indent="0" lvl="0" marL="0" rtl="0" algn="ctr">
                        <a:spcBef>
                          <a:spcPts val="0"/>
                        </a:spcBef>
                        <a:spcAft>
                          <a:spcPts val="0"/>
                        </a:spcAft>
                        <a:buNone/>
                      </a:pPr>
                      <a:r>
                        <a:rPr lang="en" sz="1800"/>
                        <a:t>99% Completion rate</a:t>
                      </a:r>
                      <a:endParaRPr sz="1800"/>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t/>
                      </a:r>
                      <a:endParaRPr sz="1800">
                        <a:latin typeface="Raleway"/>
                        <a:ea typeface="Raleway"/>
                        <a:cs typeface="Raleway"/>
                        <a:sym typeface="Raleway"/>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FF0000"/>
                    </a:solidFill>
                  </a:tcPr>
                </a:tc>
                <a:tc>
                  <a:txBody>
                    <a:bodyPr/>
                    <a:lstStyle/>
                    <a:p>
                      <a:pPr indent="0" lvl="0" marL="0" rtl="0" algn="ctr">
                        <a:spcBef>
                          <a:spcPts val="0"/>
                        </a:spcBef>
                        <a:spcAft>
                          <a:spcPts val="0"/>
                        </a:spcAft>
                        <a:buNone/>
                      </a:pPr>
                      <a:r>
                        <a:t/>
                      </a:r>
                      <a:endParaRPr sz="1800">
                        <a:latin typeface="Raleway"/>
                        <a:ea typeface="Raleway"/>
                        <a:cs typeface="Raleway"/>
                        <a:sym typeface="Raleway"/>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6AA84F"/>
                    </a:solidFill>
                  </a:tcPr>
                </a:tc>
              </a:tr>
              <a:tr h="948225">
                <a:tc>
                  <a:txBody>
                    <a:bodyPr/>
                    <a:lstStyle/>
                    <a:p>
                      <a:pPr indent="0" lvl="0" marL="0" rtl="0" algn="ctr">
                        <a:spcBef>
                          <a:spcPts val="0"/>
                        </a:spcBef>
                        <a:spcAft>
                          <a:spcPts val="0"/>
                        </a:spcAft>
                        <a:buNone/>
                      </a:pPr>
                      <a:r>
                        <a:rPr lang="en" sz="1800">
                          <a:latin typeface="Raleway"/>
                          <a:ea typeface="Raleway"/>
                          <a:cs typeface="Raleway"/>
                          <a:sym typeface="Raleway"/>
                        </a:rPr>
                        <a:t>02</a:t>
                      </a:r>
                      <a:endParaRPr sz="1800">
                        <a:latin typeface="Raleway"/>
                        <a:ea typeface="Raleway"/>
                        <a:cs typeface="Raleway"/>
                        <a:sym typeface="Raleway"/>
                      </a:endParaRPr>
                    </a:p>
                  </a:txBody>
                  <a:tcPr marT="91425" marB="91425" marR="91425" marL="91425" anchor="ctr">
                    <a:lnL cap="flat" cmpd="sng" w="9525">
                      <a:solidFill>
                        <a:schemeClr val="lt1">
                          <a:alpha val="0"/>
                        </a:schemeClr>
                      </a:solidFill>
                      <a:prstDash val="solid"/>
                      <a:round/>
                      <a:headEnd len="sm" w="sm" type="none"/>
                      <a:tailEnd len="sm" w="sm" type="none"/>
                    </a:lnL>
                    <a:lnR cap="flat" cmpd="sng" w="9525">
                      <a:solidFill>
                        <a:schemeClr val="lt1">
                          <a:alpha val="0"/>
                        </a:schemeClr>
                      </a:solidFill>
                      <a:prstDash val="solid"/>
                      <a:round/>
                      <a:headEnd len="sm" w="sm" type="none"/>
                      <a:tailEnd len="sm" w="sm" type="none"/>
                    </a:lnR>
                    <a:lnT cap="flat" cmpd="sng" w="9525">
                      <a:solidFill>
                        <a:schemeClr val="lt1">
                          <a:alpha val="0"/>
                        </a:schemeClr>
                      </a:solidFill>
                      <a:prstDash val="solid"/>
                      <a:round/>
                      <a:headEnd len="sm" w="sm" type="none"/>
                      <a:tailEnd len="sm" w="sm" type="none"/>
                    </a:lnT>
                    <a:lnB cap="flat" cmpd="sng" w="9525">
                      <a:solidFill>
                        <a:schemeClr val="lt1">
                          <a:alpha val="0"/>
                        </a:schemeClr>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en" sz="1800"/>
                        <a:t>System Performance under Load</a:t>
                      </a:r>
                      <a:endParaRPr sz="1800"/>
                    </a:p>
                  </a:txBody>
                  <a:tcPr marT="91425" marB="91425" marR="91425" marL="91425">
                    <a:lnL cap="flat" cmpd="sng" w="9525">
                      <a:solidFill>
                        <a:schemeClr val="lt1">
                          <a:alpha val="0"/>
                        </a:schemeClr>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sz="1800"/>
                        <a:t>10,000 simulated users simultaneously</a:t>
                      </a:r>
                      <a:endParaRPr sz="1800"/>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sz="1800"/>
                        <a:t>Error rate &lt; 5%</a:t>
                      </a:r>
                      <a:endParaRPr sz="1800"/>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t/>
                      </a:r>
                      <a:endParaRPr sz="1800">
                        <a:latin typeface="Raleway"/>
                        <a:ea typeface="Raleway"/>
                        <a:cs typeface="Raleway"/>
                        <a:sym typeface="Raleway"/>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980000"/>
                    </a:solidFill>
                  </a:tcPr>
                </a:tc>
                <a:tc>
                  <a:txBody>
                    <a:bodyPr/>
                    <a:lstStyle/>
                    <a:p>
                      <a:pPr indent="0" lvl="0" marL="0" rtl="0" algn="ctr">
                        <a:spcBef>
                          <a:spcPts val="0"/>
                        </a:spcBef>
                        <a:spcAft>
                          <a:spcPts val="0"/>
                        </a:spcAft>
                        <a:buNone/>
                      </a:pPr>
                      <a:r>
                        <a:t/>
                      </a:r>
                      <a:endParaRPr sz="1800">
                        <a:latin typeface="Raleway"/>
                        <a:ea typeface="Raleway"/>
                        <a:cs typeface="Raleway"/>
                        <a:sym typeface="Raleway"/>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6AA84F"/>
                    </a:solidFill>
                  </a:tcPr>
                </a:tc>
              </a:tr>
              <a:tr h="864925">
                <a:tc>
                  <a:txBody>
                    <a:bodyPr/>
                    <a:lstStyle/>
                    <a:p>
                      <a:pPr indent="0" lvl="0" marL="0" rtl="0" algn="ctr">
                        <a:spcBef>
                          <a:spcPts val="0"/>
                        </a:spcBef>
                        <a:spcAft>
                          <a:spcPts val="0"/>
                        </a:spcAft>
                        <a:buNone/>
                      </a:pPr>
                      <a:r>
                        <a:rPr lang="en" sz="1800">
                          <a:latin typeface="Raleway"/>
                          <a:ea typeface="Raleway"/>
                          <a:cs typeface="Raleway"/>
                          <a:sym typeface="Raleway"/>
                        </a:rPr>
                        <a:t>03</a:t>
                      </a:r>
                      <a:endParaRPr sz="1800">
                        <a:latin typeface="Raleway"/>
                        <a:ea typeface="Raleway"/>
                        <a:cs typeface="Raleway"/>
                        <a:sym typeface="Raleway"/>
                      </a:endParaRPr>
                    </a:p>
                  </a:txBody>
                  <a:tcPr marT="91425" marB="91425" marR="91425" marL="91425" anchor="ctr">
                    <a:lnL cap="flat" cmpd="sng" w="9525">
                      <a:solidFill>
                        <a:schemeClr val="lt1">
                          <a:alpha val="0"/>
                        </a:schemeClr>
                      </a:solidFill>
                      <a:prstDash val="solid"/>
                      <a:round/>
                      <a:headEnd len="sm" w="sm" type="none"/>
                      <a:tailEnd len="sm" w="sm" type="none"/>
                    </a:lnL>
                    <a:lnR cap="flat" cmpd="sng" w="9525">
                      <a:solidFill>
                        <a:schemeClr val="lt1">
                          <a:alpha val="0"/>
                        </a:schemeClr>
                      </a:solidFill>
                      <a:prstDash val="solid"/>
                      <a:round/>
                      <a:headEnd len="sm" w="sm" type="none"/>
                      <a:tailEnd len="sm" w="sm" type="none"/>
                    </a:lnR>
                    <a:lnT cap="flat" cmpd="sng" w="9525">
                      <a:solidFill>
                        <a:schemeClr val="lt1">
                          <a:alpha val="0"/>
                        </a:schemeClr>
                      </a:solidFill>
                      <a:prstDash val="solid"/>
                      <a:round/>
                      <a:headEnd len="sm" w="sm" type="none"/>
                      <a:tailEnd len="sm" w="sm" type="none"/>
                    </a:lnT>
                    <a:lnB cap="flat" cmpd="sng" w="9525">
                      <a:solidFill>
                        <a:schemeClr val="lt1">
                          <a:alpha val="0"/>
                        </a:schemeClr>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en" sz="1800"/>
                        <a:t>Data Security and Compliance</a:t>
                      </a:r>
                      <a:endParaRPr sz="1800"/>
                    </a:p>
                  </a:txBody>
                  <a:tcPr marT="91425" marB="91425" marR="91425" marL="91425">
                    <a:lnL cap="flat" cmpd="sng" w="9525">
                      <a:solidFill>
                        <a:schemeClr val="lt1">
                          <a:alpha val="0"/>
                        </a:schemeClr>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sz="1800"/>
                        <a:t>HTTPS, TLS, GDPR Compliance assessment</a:t>
                      </a:r>
                      <a:endParaRPr sz="1800"/>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sz="1800"/>
                        <a:t>System-wide Implementation</a:t>
                      </a:r>
                      <a:endParaRPr sz="1800"/>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t/>
                      </a:r>
                      <a:endParaRPr sz="1800">
                        <a:latin typeface="Raleway"/>
                        <a:ea typeface="Raleway"/>
                        <a:cs typeface="Raleway"/>
                        <a:sym typeface="Raleway"/>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980000"/>
                    </a:solidFill>
                  </a:tcPr>
                </a:tc>
                <a:tc>
                  <a:txBody>
                    <a:bodyPr/>
                    <a:lstStyle/>
                    <a:p>
                      <a:pPr indent="0" lvl="0" marL="0" rtl="0" algn="ctr">
                        <a:spcBef>
                          <a:spcPts val="0"/>
                        </a:spcBef>
                        <a:spcAft>
                          <a:spcPts val="0"/>
                        </a:spcAft>
                        <a:buNone/>
                      </a:pPr>
                      <a:r>
                        <a:t/>
                      </a:r>
                      <a:endParaRPr sz="1800">
                        <a:latin typeface="Raleway"/>
                        <a:ea typeface="Raleway"/>
                        <a:cs typeface="Raleway"/>
                        <a:sym typeface="Raleway"/>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6AA84F"/>
                    </a:solidFill>
                  </a:tcPr>
                </a:tc>
              </a:tr>
            </a:tbl>
          </a:graphicData>
        </a:graphic>
      </p:graphicFrame>
      <p:cxnSp>
        <p:nvCxnSpPr>
          <p:cNvPr id="376" name="Google Shape;376;p48"/>
          <p:cNvCxnSpPr/>
          <p:nvPr/>
        </p:nvCxnSpPr>
        <p:spPr>
          <a:xfrm>
            <a:off x="0" y="546600"/>
            <a:ext cx="9098100" cy="0"/>
          </a:xfrm>
          <a:prstGeom prst="straightConnector1">
            <a:avLst/>
          </a:prstGeom>
          <a:noFill/>
          <a:ln cap="flat" cmpd="sng" w="9525">
            <a:solidFill>
              <a:schemeClr val="dk2"/>
            </a:solidFill>
            <a:prstDash val="solid"/>
            <a:round/>
            <a:headEnd len="med" w="med" type="none"/>
            <a:tailEnd len="med" w="med" type="none"/>
          </a:ln>
        </p:spPr>
      </p:cxnSp>
      <p:sp>
        <p:nvSpPr>
          <p:cNvPr id="377" name="Google Shape;377;p48"/>
          <p:cNvSpPr/>
          <p:nvPr/>
        </p:nvSpPr>
        <p:spPr>
          <a:xfrm>
            <a:off x="284850" y="4371850"/>
            <a:ext cx="3441900" cy="693900"/>
          </a:xfrm>
          <a:prstGeom prst="rect">
            <a:avLst/>
          </a:prstGeom>
          <a:solidFill>
            <a:schemeClr val="lt1"/>
          </a:solidFill>
          <a:ln cap="flat" cmpd="sng" w="19050">
            <a:solidFill>
              <a:schemeClr val="accen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78" name="Google Shape;378;p48"/>
          <p:cNvSpPr/>
          <p:nvPr/>
        </p:nvSpPr>
        <p:spPr>
          <a:xfrm>
            <a:off x="927000" y="4256200"/>
            <a:ext cx="2157600" cy="340200"/>
          </a:xfrm>
          <a:prstGeom prst="roundRect">
            <a:avLst>
              <a:gd fmla="val 16667" name="adj"/>
            </a:avLst>
          </a:prstGeom>
          <a:solidFill>
            <a:srgbClr val="D0E0E3"/>
          </a:solidFill>
          <a:ln cap="flat" cmpd="sng" w="19050">
            <a:solidFill>
              <a:schemeClr val="accen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Severity Legends</a:t>
            </a:r>
            <a:endParaRPr>
              <a:latin typeface="Lato"/>
              <a:ea typeface="Lato"/>
              <a:cs typeface="Lato"/>
              <a:sym typeface="Lato"/>
            </a:endParaRPr>
          </a:p>
        </p:txBody>
      </p:sp>
      <p:sp>
        <p:nvSpPr>
          <p:cNvPr id="379" name="Google Shape;379;p48"/>
          <p:cNvSpPr/>
          <p:nvPr/>
        </p:nvSpPr>
        <p:spPr>
          <a:xfrm>
            <a:off x="372850" y="4731475"/>
            <a:ext cx="408300" cy="194400"/>
          </a:xfrm>
          <a:prstGeom prst="rect">
            <a:avLst/>
          </a:prstGeom>
          <a:solidFill>
            <a:srgbClr val="98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80" name="Google Shape;380;p48"/>
          <p:cNvSpPr/>
          <p:nvPr/>
        </p:nvSpPr>
        <p:spPr>
          <a:xfrm>
            <a:off x="1492713" y="4743625"/>
            <a:ext cx="408300" cy="1944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81" name="Google Shape;381;p48"/>
          <p:cNvSpPr/>
          <p:nvPr/>
        </p:nvSpPr>
        <p:spPr>
          <a:xfrm>
            <a:off x="2612600" y="4743625"/>
            <a:ext cx="408300" cy="194400"/>
          </a:xfrm>
          <a:prstGeom prst="rect">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82" name="Google Shape;382;p48"/>
          <p:cNvSpPr txBox="1"/>
          <p:nvPr/>
        </p:nvSpPr>
        <p:spPr>
          <a:xfrm>
            <a:off x="741750" y="4648375"/>
            <a:ext cx="7365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accent1"/>
                </a:solidFill>
                <a:latin typeface="Lato"/>
                <a:ea typeface="Lato"/>
                <a:cs typeface="Lato"/>
                <a:sym typeface="Lato"/>
              </a:rPr>
              <a:t>Critical</a:t>
            </a:r>
            <a:endParaRPr sz="1300">
              <a:solidFill>
                <a:schemeClr val="accent1"/>
              </a:solidFill>
              <a:latin typeface="Lato"/>
              <a:ea typeface="Lato"/>
              <a:cs typeface="Lato"/>
              <a:sym typeface="Lato"/>
            </a:endParaRPr>
          </a:p>
        </p:txBody>
      </p:sp>
      <p:sp>
        <p:nvSpPr>
          <p:cNvPr id="383" name="Google Shape;383;p48"/>
          <p:cNvSpPr txBox="1"/>
          <p:nvPr/>
        </p:nvSpPr>
        <p:spPr>
          <a:xfrm>
            <a:off x="1876100" y="4648375"/>
            <a:ext cx="7365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accent1"/>
                </a:solidFill>
                <a:latin typeface="Lato"/>
                <a:ea typeface="Lato"/>
                <a:cs typeface="Lato"/>
                <a:sym typeface="Lato"/>
              </a:rPr>
              <a:t>High</a:t>
            </a:r>
            <a:endParaRPr sz="1300">
              <a:solidFill>
                <a:schemeClr val="accent1"/>
              </a:solidFill>
              <a:latin typeface="Lato"/>
              <a:ea typeface="Lato"/>
              <a:cs typeface="Lato"/>
              <a:sym typeface="Lato"/>
            </a:endParaRPr>
          </a:p>
        </p:txBody>
      </p:sp>
      <p:sp>
        <p:nvSpPr>
          <p:cNvPr id="384" name="Google Shape;384;p48"/>
          <p:cNvSpPr txBox="1"/>
          <p:nvPr/>
        </p:nvSpPr>
        <p:spPr>
          <a:xfrm>
            <a:off x="3020900" y="4636225"/>
            <a:ext cx="7365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accent1"/>
                </a:solidFill>
                <a:latin typeface="Lato"/>
                <a:ea typeface="Lato"/>
                <a:cs typeface="Lato"/>
                <a:sym typeface="Lato"/>
              </a:rPr>
              <a:t>Normal</a:t>
            </a:r>
            <a:endParaRPr sz="1300">
              <a:solidFill>
                <a:schemeClr val="accent1"/>
              </a:solidFill>
              <a:latin typeface="Lato"/>
              <a:ea typeface="Lato"/>
              <a:cs typeface="Lato"/>
              <a:sym typeface="Lato"/>
            </a:endParaRPr>
          </a:p>
        </p:txBody>
      </p:sp>
      <p:sp>
        <p:nvSpPr>
          <p:cNvPr id="385" name="Google Shape;385;p48"/>
          <p:cNvSpPr/>
          <p:nvPr/>
        </p:nvSpPr>
        <p:spPr>
          <a:xfrm>
            <a:off x="5300050" y="4429675"/>
            <a:ext cx="3441900" cy="693900"/>
          </a:xfrm>
          <a:prstGeom prst="rect">
            <a:avLst/>
          </a:prstGeom>
          <a:solidFill>
            <a:schemeClr val="lt1"/>
          </a:solidFill>
          <a:ln cap="flat" cmpd="sng" w="19050">
            <a:solidFill>
              <a:schemeClr val="accen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86" name="Google Shape;386;p48"/>
          <p:cNvSpPr/>
          <p:nvPr/>
        </p:nvSpPr>
        <p:spPr>
          <a:xfrm>
            <a:off x="5942200" y="4314025"/>
            <a:ext cx="2157600" cy="340200"/>
          </a:xfrm>
          <a:prstGeom prst="roundRect">
            <a:avLst>
              <a:gd fmla="val 16667" name="adj"/>
            </a:avLst>
          </a:prstGeom>
          <a:solidFill>
            <a:srgbClr val="D0E0E3"/>
          </a:solidFill>
          <a:ln cap="flat" cmpd="sng" w="19050">
            <a:solidFill>
              <a:schemeClr val="accen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Test Status Legends</a:t>
            </a:r>
            <a:endParaRPr>
              <a:latin typeface="Lato"/>
              <a:ea typeface="Lato"/>
              <a:cs typeface="Lato"/>
              <a:sym typeface="Lato"/>
            </a:endParaRPr>
          </a:p>
        </p:txBody>
      </p:sp>
      <p:sp>
        <p:nvSpPr>
          <p:cNvPr id="387" name="Google Shape;387;p48"/>
          <p:cNvSpPr/>
          <p:nvPr/>
        </p:nvSpPr>
        <p:spPr>
          <a:xfrm>
            <a:off x="5388050" y="4789300"/>
            <a:ext cx="408300" cy="1944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88" name="Google Shape;388;p48"/>
          <p:cNvSpPr/>
          <p:nvPr/>
        </p:nvSpPr>
        <p:spPr>
          <a:xfrm>
            <a:off x="6507913" y="4801450"/>
            <a:ext cx="408300" cy="194400"/>
          </a:xfrm>
          <a:prstGeom prst="rect">
            <a:avLst/>
          </a:prstGeom>
          <a:solidFill>
            <a:srgbClr val="E6913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89" name="Google Shape;389;p48"/>
          <p:cNvSpPr/>
          <p:nvPr/>
        </p:nvSpPr>
        <p:spPr>
          <a:xfrm>
            <a:off x="7427000" y="4801450"/>
            <a:ext cx="408300" cy="194400"/>
          </a:xfrm>
          <a:prstGeom prst="rect">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90" name="Google Shape;390;p48"/>
          <p:cNvSpPr txBox="1"/>
          <p:nvPr/>
        </p:nvSpPr>
        <p:spPr>
          <a:xfrm>
            <a:off x="5756950" y="4706200"/>
            <a:ext cx="7365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accent1"/>
                </a:solidFill>
                <a:latin typeface="Lato"/>
                <a:ea typeface="Lato"/>
                <a:cs typeface="Lato"/>
                <a:sym typeface="Lato"/>
              </a:rPr>
              <a:t>Pass</a:t>
            </a:r>
            <a:endParaRPr sz="1300">
              <a:solidFill>
                <a:schemeClr val="accent1"/>
              </a:solidFill>
              <a:latin typeface="Lato"/>
              <a:ea typeface="Lato"/>
              <a:cs typeface="Lato"/>
              <a:sym typeface="Lato"/>
            </a:endParaRPr>
          </a:p>
        </p:txBody>
      </p:sp>
      <p:sp>
        <p:nvSpPr>
          <p:cNvPr id="391" name="Google Shape;391;p48"/>
          <p:cNvSpPr txBox="1"/>
          <p:nvPr/>
        </p:nvSpPr>
        <p:spPr>
          <a:xfrm>
            <a:off x="6891300" y="4706200"/>
            <a:ext cx="7365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accent1"/>
                </a:solidFill>
                <a:latin typeface="Lato"/>
                <a:ea typeface="Lato"/>
                <a:cs typeface="Lato"/>
                <a:sym typeface="Lato"/>
              </a:rPr>
              <a:t>Fail</a:t>
            </a:r>
            <a:endParaRPr sz="1300">
              <a:solidFill>
                <a:schemeClr val="accent1"/>
              </a:solidFill>
              <a:latin typeface="Lato"/>
              <a:ea typeface="Lato"/>
              <a:cs typeface="Lato"/>
              <a:sym typeface="Lato"/>
            </a:endParaRPr>
          </a:p>
        </p:txBody>
      </p:sp>
      <p:sp>
        <p:nvSpPr>
          <p:cNvPr id="392" name="Google Shape;392;p48"/>
          <p:cNvSpPr txBox="1"/>
          <p:nvPr/>
        </p:nvSpPr>
        <p:spPr>
          <a:xfrm>
            <a:off x="7783400" y="4694050"/>
            <a:ext cx="10824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accent1"/>
                </a:solidFill>
                <a:latin typeface="Lato"/>
                <a:ea typeface="Lato"/>
                <a:cs typeface="Lato"/>
                <a:sym typeface="Lato"/>
              </a:rPr>
              <a:t>In Progress</a:t>
            </a:r>
            <a:endParaRPr sz="1300">
              <a:solidFill>
                <a:schemeClr val="accent1"/>
              </a:solidFill>
              <a:latin typeface="Lato"/>
              <a:ea typeface="Lato"/>
              <a:cs typeface="Lato"/>
              <a:sym typeface="Lato"/>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49"/>
          <p:cNvSpPr txBox="1"/>
          <p:nvPr>
            <p:ph idx="4294967295" type="title"/>
          </p:nvPr>
        </p:nvSpPr>
        <p:spPr>
          <a:xfrm>
            <a:off x="0" y="0"/>
            <a:ext cx="9098100" cy="546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2300"/>
              <a:t>Documented Test Cases - Non-Functional Requirements</a:t>
            </a:r>
            <a:endParaRPr sz="2300"/>
          </a:p>
        </p:txBody>
      </p:sp>
      <p:graphicFrame>
        <p:nvGraphicFramePr>
          <p:cNvPr id="398" name="Google Shape;398;p49"/>
          <p:cNvGraphicFramePr/>
          <p:nvPr/>
        </p:nvGraphicFramePr>
        <p:xfrm>
          <a:off x="0" y="546588"/>
          <a:ext cx="3000000" cy="3000000"/>
        </p:xfrm>
        <a:graphic>
          <a:graphicData uri="http://schemas.openxmlformats.org/drawingml/2006/table">
            <a:tbl>
              <a:tblPr>
                <a:noFill/>
                <a:tableStyleId>{B640C14A-3D2F-46B9-BFC0-27C07D4DEAF2}</a:tableStyleId>
              </a:tblPr>
              <a:tblGrid>
                <a:gridCol w="781150"/>
                <a:gridCol w="1954000"/>
                <a:gridCol w="2652900"/>
                <a:gridCol w="1648000"/>
                <a:gridCol w="1063750"/>
                <a:gridCol w="1044200"/>
              </a:tblGrid>
              <a:tr h="572925">
                <a:tc>
                  <a:txBody>
                    <a:bodyPr/>
                    <a:lstStyle/>
                    <a:p>
                      <a:pPr indent="0" lvl="0" marL="0" rtl="0" algn="ctr">
                        <a:spcBef>
                          <a:spcPts val="0"/>
                        </a:spcBef>
                        <a:spcAft>
                          <a:spcPts val="0"/>
                        </a:spcAft>
                        <a:buNone/>
                      </a:pPr>
                      <a:r>
                        <a:rPr lang="en" sz="2400">
                          <a:solidFill>
                            <a:srgbClr val="4A86E8"/>
                          </a:solidFill>
                          <a:latin typeface="Raleway"/>
                          <a:ea typeface="Raleway"/>
                          <a:cs typeface="Raleway"/>
                          <a:sym typeface="Raleway"/>
                        </a:rPr>
                        <a:t>No.</a:t>
                      </a:r>
                      <a:endParaRPr sz="2400">
                        <a:solidFill>
                          <a:srgbClr val="4A86E8"/>
                        </a:solidFill>
                        <a:latin typeface="Raleway"/>
                        <a:ea typeface="Raleway"/>
                        <a:cs typeface="Raleway"/>
                        <a:sym typeface="Raleway"/>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alpha val="0"/>
                        </a:schemeClr>
                      </a:solidFill>
                      <a:prstDash val="solid"/>
                      <a:round/>
                      <a:headEnd len="sm" w="sm" type="none"/>
                      <a:tailEnd len="sm" w="sm" type="none"/>
                    </a:lnB>
                  </a:tcPr>
                </a:tc>
                <a:tc>
                  <a:txBody>
                    <a:bodyPr/>
                    <a:lstStyle/>
                    <a:p>
                      <a:pPr indent="0" lvl="0" marL="0" rtl="0" algn="ctr">
                        <a:spcBef>
                          <a:spcPts val="0"/>
                        </a:spcBef>
                        <a:spcAft>
                          <a:spcPts val="0"/>
                        </a:spcAft>
                        <a:buNone/>
                      </a:pPr>
                      <a:r>
                        <a:rPr lang="en" sz="1800">
                          <a:latin typeface="Raleway"/>
                          <a:ea typeface="Raleway"/>
                          <a:cs typeface="Raleway"/>
                          <a:sym typeface="Raleway"/>
                        </a:rPr>
                        <a:t>Description</a:t>
                      </a:r>
                      <a:endParaRPr sz="1800">
                        <a:latin typeface="Raleway"/>
                        <a:ea typeface="Raleway"/>
                        <a:cs typeface="Raleway"/>
                        <a:sym typeface="Raleway"/>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dk2"/>
                      </a:solidFill>
                      <a:prstDash val="solid"/>
                      <a:round/>
                      <a:headEnd len="sm" w="sm" type="none"/>
                      <a:tailEnd len="sm" w="sm" type="none"/>
                    </a:lnB>
                    <a:solidFill>
                      <a:srgbClr val="4A86E8"/>
                    </a:solidFill>
                  </a:tcPr>
                </a:tc>
                <a:tc>
                  <a:txBody>
                    <a:bodyPr/>
                    <a:lstStyle/>
                    <a:p>
                      <a:pPr indent="0" lvl="0" marL="0" rtl="0" algn="ctr">
                        <a:spcBef>
                          <a:spcPts val="0"/>
                        </a:spcBef>
                        <a:spcAft>
                          <a:spcPts val="0"/>
                        </a:spcAft>
                        <a:buNone/>
                      </a:pPr>
                      <a:r>
                        <a:rPr lang="en" sz="1800">
                          <a:latin typeface="Raleway"/>
                          <a:ea typeface="Raleway"/>
                          <a:cs typeface="Raleway"/>
                          <a:sym typeface="Raleway"/>
                        </a:rPr>
                        <a:t>Specifications</a:t>
                      </a:r>
                      <a:endParaRPr sz="1800">
                        <a:latin typeface="Raleway"/>
                        <a:ea typeface="Raleway"/>
                        <a:cs typeface="Raleway"/>
                        <a:sym typeface="Raleway"/>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dk2"/>
                      </a:solidFill>
                      <a:prstDash val="solid"/>
                      <a:round/>
                      <a:headEnd len="sm" w="sm" type="none"/>
                      <a:tailEnd len="sm" w="sm" type="none"/>
                    </a:lnB>
                    <a:solidFill>
                      <a:srgbClr val="4A86E8"/>
                    </a:solidFill>
                  </a:tcPr>
                </a:tc>
                <a:tc>
                  <a:txBody>
                    <a:bodyPr/>
                    <a:lstStyle/>
                    <a:p>
                      <a:pPr indent="0" lvl="0" marL="0" rtl="0" algn="ctr">
                        <a:spcBef>
                          <a:spcPts val="0"/>
                        </a:spcBef>
                        <a:spcAft>
                          <a:spcPts val="0"/>
                        </a:spcAft>
                        <a:buNone/>
                      </a:pPr>
                      <a:r>
                        <a:rPr lang="en" sz="1800">
                          <a:latin typeface="Raleway"/>
                          <a:ea typeface="Raleway"/>
                          <a:cs typeface="Raleway"/>
                          <a:sym typeface="Raleway"/>
                        </a:rPr>
                        <a:t>Current Results</a:t>
                      </a:r>
                      <a:endParaRPr sz="1800">
                        <a:latin typeface="Raleway"/>
                        <a:ea typeface="Raleway"/>
                        <a:cs typeface="Raleway"/>
                        <a:sym typeface="Raleway"/>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dk2"/>
                      </a:solidFill>
                      <a:prstDash val="solid"/>
                      <a:round/>
                      <a:headEnd len="sm" w="sm" type="none"/>
                      <a:tailEnd len="sm" w="sm" type="none"/>
                    </a:lnB>
                    <a:solidFill>
                      <a:srgbClr val="4A86E8"/>
                    </a:solidFill>
                  </a:tcPr>
                </a:tc>
                <a:tc>
                  <a:txBody>
                    <a:bodyPr/>
                    <a:lstStyle/>
                    <a:p>
                      <a:pPr indent="0" lvl="0" marL="0" rtl="0" algn="ctr">
                        <a:spcBef>
                          <a:spcPts val="0"/>
                        </a:spcBef>
                        <a:spcAft>
                          <a:spcPts val="0"/>
                        </a:spcAft>
                        <a:buNone/>
                      </a:pPr>
                      <a:r>
                        <a:rPr lang="en" sz="1800">
                          <a:latin typeface="Raleway"/>
                          <a:ea typeface="Raleway"/>
                          <a:cs typeface="Raleway"/>
                          <a:sym typeface="Raleway"/>
                        </a:rPr>
                        <a:t>Severity</a:t>
                      </a:r>
                      <a:endParaRPr sz="1800">
                        <a:latin typeface="Raleway"/>
                        <a:ea typeface="Raleway"/>
                        <a:cs typeface="Raleway"/>
                        <a:sym typeface="Raleway"/>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dk2"/>
                      </a:solidFill>
                      <a:prstDash val="solid"/>
                      <a:round/>
                      <a:headEnd len="sm" w="sm" type="none"/>
                      <a:tailEnd len="sm" w="sm" type="none"/>
                    </a:lnB>
                    <a:solidFill>
                      <a:srgbClr val="4A86E8"/>
                    </a:solidFill>
                  </a:tcPr>
                </a:tc>
                <a:tc>
                  <a:txBody>
                    <a:bodyPr/>
                    <a:lstStyle/>
                    <a:p>
                      <a:pPr indent="0" lvl="0" marL="0" rtl="0" algn="ctr">
                        <a:spcBef>
                          <a:spcPts val="0"/>
                        </a:spcBef>
                        <a:spcAft>
                          <a:spcPts val="0"/>
                        </a:spcAft>
                        <a:buNone/>
                      </a:pPr>
                      <a:r>
                        <a:rPr lang="en" sz="1800">
                          <a:latin typeface="Raleway"/>
                          <a:ea typeface="Raleway"/>
                          <a:cs typeface="Raleway"/>
                          <a:sym typeface="Raleway"/>
                        </a:rPr>
                        <a:t>Test Status</a:t>
                      </a:r>
                      <a:endParaRPr sz="1800">
                        <a:latin typeface="Raleway"/>
                        <a:ea typeface="Raleway"/>
                        <a:cs typeface="Raleway"/>
                        <a:sym typeface="Raleway"/>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4A86E8"/>
                    </a:solidFill>
                  </a:tcPr>
                </a:tc>
              </a:tr>
              <a:tr h="1203225">
                <a:tc>
                  <a:txBody>
                    <a:bodyPr/>
                    <a:lstStyle/>
                    <a:p>
                      <a:pPr indent="0" lvl="0" marL="0" rtl="0" algn="ctr">
                        <a:spcBef>
                          <a:spcPts val="0"/>
                        </a:spcBef>
                        <a:spcAft>
                          <a:spcPts val="0"/>
                        </a:spcAft>
                        <a:buNone/>
                      </a:pPr>
                      <a:r>
                        <a:rPr lang="en" sz="1800">
                          <a:latin typeface="Raleway"/>
                          <a:ea typeface="Raleway"/>
                          <a:cs typeface="Raleway"/>
                          <a:sym typeface="Raleway"/>
                        </a:rPr>
                        <a:t>04</a:t>
                      </a:r>
                      <a:endParaRPr sz="1800">
                        <a:latin typeface="Raleway"/>
                        <a:ea typeface="Raleway"/>
                        <a:cs typeface="Raleway"/>
                        <a:sym typeface="Raleway"/>
                      </a:endParaRPr>
                    </a:p>
                  </a:txBody>
                  <a:tcPr marT="91425" marB="91425" marR="91425" marL="91425" anchor="ctr">
                    <a:lnL cap="flat" cmpd="sng" w="9525">
                      <a:solidFill>
                        <a:schemeClr val="lt1">
                          <a:alpha val="0"/>
                        </a:schemeClr>
                      </a:solidFill>
                      <a:prstDash val="solid"/>
                      <a:round/>
                      <a:headEnd len="sm" w="sm" type="none"/>
                      <a:tailEnd len="sm" w="sm" type="none"/>
                    </a:lnL>
                    <a:lnR cap="flat" cmpd="sng" w="9525">
                      <a:solidFill>
                        <a:schemeClr val="lt1">
                          <a:alpha val="0"/>
                        </a:schemeClr>
                      </a:solidFill>
                      <a:prstDash val="solid"/>
                      <a:round/>
                      <a:headEnd len="sm" w="sm" type="none"/>
                      <a:tailEnd len="sm" w="sm" type="none"/>
                    </a:lnR>
                    <a:lnT cap="flat" cmpd="sng" w="9525">
                      <a:solidFill>
                        <a:schemeClr val="lt1">
                          <a:alpha val="0"/>
                        </a:schemeClr>
                      </a:solidFill>
                      <a:prstDash val="solid"/>
                      <a:round/>
                      <a:headEnd len="sm" w="sm" type="none"/>
                      <a:tailEnd len="sm" w="sm" type="none"/>
                    </a:lnT>
                    <a:lnB cap="flat" cmpd="sng" w="9525">
                      <a:solidFill>
                        <a:schemeClr val="lt1">
                          <a:alpha val="0"/>
                        </a:schemeClr>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en" sz="1800"/>
                        <a:t>System Scalability</a:t>
                      </a:r>
                      <a:endParaRPr sz="1800"/>
                    </a:p>
                  </a:txBody>
                  <a:tcPr marT="91425" marB="91425" marR="91425" marL="91425">
                    <a:lnL cap="flat" cmpd="sng" w="9525">
                      <a:solidFill>
                        <a:schemeClr val="lt1">
                          <a:alpha val="0"/>
                        </a:schemeClr>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sz="1800"/>
                        <a:t>Resource utilization analysis, Dynamic resource allocation</a:t>
                      </a:r>
                      <a:endParaRPr sz="1800"/>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sz="1800"/>
                        <a:t>Optimal resource utilization (&lt; 50%)</a:t>
                      </a:r>
                      <a:endParaRPr sz="1800"/>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t/>
                      </a:r>
                      <a:endParaRPr sz="1800">
                        <a:latin typeface="Raleway"/>
                        <a:ea typeface="Raleway"/>
                        <a:cs typeface="Raleway"/>
                        <a:sym typeface="Raleway"/>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FF9900"/>
                    </a:solidFill>
                  </a:tcPr>
                </a:tc>
                <a:tc>
                  <a:txBody>
                    <a:bodyPr/>
                    <a:lstStyle/>
                    <a:p>
                      <a:pPr indent="0" lvl="0" marL="0" rtl="0" algn="ctr">
                        <a:spcBef>
                          <a:spcPts val="0"/>
                        </a:spcBef>
                        <a:spcAft>
                          <a:spcPts val="0"/>
                        </a:spcAft>
                        <a:buNone/>
                      </a:pPr>
                      <a:r>
                        <a:t/>
                      </a:r>
                      <a:endParaRPr sz="1800">
                        <a:latin typeface="Raleway"/>
                        <a:ea typeface="Raleway"/>
                        <a:cs typeface="Raleway"/>
                        <a:sym typeface="Raleway"/>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6AA84F"/>
                    </a:solidFill>
                  </a:tcPr>
                </a:tc>
              </a:tr>
              <a:tr h="1098700">
                <a:tc>
                  <a:txBody>
                    <a:bodyPr/>
                    <a:lstStyle/>
                    <a:p>
                      <a:pPr indent="0" lvl="0" marL="0" rtl="0" algn="ctr">
                        <a:spcBef>
                          <a:spcPts val="0"/>
                        </a:spcBef>
                        <a:spcAft>
                          <a:spcPts val="0"/>
                        </a:spcAft>
                        <a:buNone/>
                      </a:pPr>
                      <a:r>
                        <a:rPr lang="en" sz="1800">
                          <a:latin typeface="Raleway"/>
                          <a:ea typeface="Raleway"/>
                          <a:cs typeface="Raleway"/>
                          <a:sym typeface="Raleway"/>
                        </a:rPr>
                        <a:t>05</a:t>
                      </a:r>
                      <a:endParaRPr sz="1800">
                        <a:latin typeface="Raleway"/>
                        <a:ea typeface="Raleway"/>
                        <a:cs typeface="Raleway"/>
                        <a:sym typeface="Raleway"/>
                      </a:endParaRPr>
                    </a:p>
                  </a:txBody>
                  <a:tcPr marT="91425" marB="91425" marR="91425" marL="91425" anchor="ctr">
                    <a:lnL cap="flat" cmpd="sng" w="9525">
                      <a:solidFill>
                        <a:schemeClr val="lt1">
                          <a:alpha val="0"/>
                        </a:schemeClr>
                      </a:solidFill>
                      <a:prstDash val="solid"/>
                      <a:round/>
                      <a:headEnd len="sm" w="sm" type="none"/>
                      <a:tailEnd len="sm" w="sm" type="none"/>
                    </a:lnL>
                    <a:lnR cap="flat" cmpd="sng" w="9525">
                      <a:solidFill>
                        <a:schemeClr val="lt1">
                          <a:alpha val="0"/>
                        </a:schemeClr>
                      </a:solidFill>
                      <a:prstDash val="solid"/>
                      <a:round/>
                      <a:headEnd len="sm" w="sm" type="none"/>
                      <a:tailEnd len="sm" w="sm" type="none"/>
                    </a:lnR>
                    <a:lnT cap="flat" cmpd="sng" w="9525">
                      <a:solidFill>
                        <a:schemeClr val="lt1">
                          <a:alpha val="0"/>
                        </a:schemeClr>
                      </a:solidFill>
                      <a:prstDash val="solid"/>
                      <a:round/>
                      <a:headEnd len="sm" w="sm" type="none"/>
                      <a:tailEnd len="sm" w="sm" type="none"/>
                    </a:lnT>
                    <a:lnB cap="flat" cmpd="sng" w="9525">
                      <a:solidFill>
                        <a:schemeClr val="lt1">
                          <a:alpha val="0"/>
                        </a:schemeClr>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en" sz="1800"/>
                        <a:t>System Reliability and Uptime</a:t>
                      </a:r>
                      <a:endParaRPr sz="1800"/>
                    </a:p>
                  </a:txBody>
                  <a:tcPr marT="91425" marB="91425" marR="91425" marL="91425">
                    <a:lnL cap="flat" cmpd="sng" w="9525">
                      <a:solidFill>
                        <a:schemeClr val="lt1">
                          <a:alpha val="0"/>
                        </a:schemeClr>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sz="1800"/>
                        <a:t>Uptime monitoring, Recovery Time Objective (RTO) Testing</a:t>
                      </a:r>
                      <a:endParaRPr sz="1800"/>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sz="1800"/>
                        <a:t>99.9% uptime</a:t>
                      </a:r>
                      <a:endParaRPr sz="1800"/>
                    </a:p>
                    <a:p>
                      <a:pPr indent="0" lvl="0" marL="0" rtl="0" algn="ctr">
                        <a:spcBef>
                          <a:spcPts val="0"/>
                        </a:spcBef>
                        <a:spcAft>
                          <a:spcPts val="0"/>
                        </a:spcAft>
                        <a:buNone/>
                      </a:pPr>
                      <a:r>
                        <a:rPr lang="en" sz="1800"/>
                        <a:t>RTO within hours</a:t>
                      </a:r>
                      <a:endParaRPr sz="1800"/>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t/>
                      </a:r>
                      <a:endParaRPr sz="1800">
                        <a:latin typeface="Raleway"/>
                        <a:ea typeface="Raleway"/>
                        <a:cs typeface="Raleway"/>
                        <a:sym typeface="Raleway"/>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FF0000"/>
                    </a:solidFill>
                  </a:tcPr>
                </a:tc>
                <a:tc>
                  <a:txBody>
                    <a:bodyPr/>
                    <a:lstStyle/>
                    <a:p>
                      <a:pPr indent="0" lvl="0" marL="0" rtl="0" algn="ctr">
                        <a:spcBef>
                          <a:spcPts val="0"/>
                        </a:spcBef>
                        <a:spcAft>
                          <a:spcPts val="0"/>
                        </a:spcAft>
                        <a:buNone/>
                      </a:pPr>
                      <a:r>
                        <a:t/>
                      </a:r>
                      <a:endParaRPr sz="1800">
                        <a:latin typeface="Raleway"/>
                        <a:ea typeface="Raleway"/>
                        <a:cs typeface="Raleway"/>
                        <a:sym typeface="Raleway"/>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E69138"/>
                    </a:solidFill>
                  </a:tcPr>
                </a:tc>
              </a:tr>
              <a:tr h="687525">
                <a:tc>
                  <a:txBody>
                    <a:bodyPr/>
                    <a:lstStyle/>
                    <a:p>
                      <a:pPr indent="0" lvl="0" marL="0" rtl="0" algn="ctr">
                        <a:spcBef>
                          <a:spcPts val="0"/>
                        </a:spcBef>
                        <a:spcAft>
                          <a:spcPts val="0"/>
                        </a:spcAft>
                        <a:buNone/>
                      </a:pPr>
                      <a:r>
                        <a:rPr lang="en" sz="1800">
                          <a:latin typeface="Raleway"/>
                          <a:ea typeface="Raleway"/>
                          <a:cs typeface="Raleway"/>
                          <a:sym typeface="Raleway"/>
                        </a:rPr>
                        <a:t>06</a:t>
                      </a:r>
                      <a:endParaRPr sz="1800">
                        <a:latin typeface="Raleway"/>
                        <a:ea typeface="Raleway"/>
                        <a:cs typeface="Raleway"/>
                        <a:sym typeface="Raleway"/>
                      </a:endParaRPr>
                    </a:p>
                  </a:txBody>
                  <a:tcPr marT="91425" marB="91425" marR="91425" marL="91425" anchor="ctr">
                    <a:lnL cap="flat" cmpd="sng" w="9525">
                      <a:solidFill>
                        <a:schemeClr val="lt1">
                          <a:alpha val="0"/>
                        </a:schemeClr>
                      </a:solidFill>
                      <a:prstDash val="solid"/>
                      <a:round/>
                      <a:headEnd len="sm" w="sm" type="none"/>
                      <a:tailEnd len="sm" w="sm" type="none"/>
                    </a:lnL>
                    <a:lnR cap="flat" cmpd="sng" w="9525">
                      <a:solidFill>
                        <a:schemeClr val="lt1">
                          <a:alpha val="0"/>
                        </a:schemeClr>
                      </a:solidFill>
                      <a:prstDash val="solid"/>
                      <a:round/>
                      <a:headEnd len="sm" w="sm" type="none"/>
                      <a:tailEnd len="sm" w="sm" type="none"/>
                    </a:lnR>
                    <a:lnT cap="flat" cmpd="sng" w="9525">
                      <a:solidFill>
                        <a:schemeClr val="lt1">
                          <a:alpha val="0"/>
                        </a:schemeClr>
                      </a:solidFill>
                      <a:prstDash val="solid"/>
                      <a:round/>
                      <a:headEnd len="sm" w="sm" type="none"/>
                      <a:tailEnd len="sm" w="sm" type="none"/>
                    </a:lnT>
                    <a:lnB cap="flat" cmpd="sng" w="9525">
                      <a:solidFill>
                        <a:schemeClr val="lt1">
                          <a:alpha val="0"/>
                        </a:schemeClr>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en" sz="1800"/>
                        <a:t>Cross-Platform Compatibility</a:t>
                      </a:r>
                      <a:endParaRPr sz="1800"/>
                    </a:p>
                  </a:txBody>
                  <a:tcPr marT="91425" marB="91425" marR="91425" marL="91425">
                    <a:lnL cap="flat" cmpd="sng" w="9525">
                      <a:solidFill>
                        <a:schemeClr val="lt1">
                          <a:alpha val="0"/>
                        </a:schemeClr>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sz="1800"/>
                        <a:t>Major mobile/web compatibility </a:t>
                      </a:r>
                      <a:endParaRPr sz="1800"/>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sz="1800"/>
                        <a:t>Platform test passed</a:t>
                      </a:r>
                      <a:endParaRPr sz="1800"/>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t/>
                      </a:r>
                      <a:endParaRPr sz="1800">
                        <a:latin typeface="Raleway"/>
                        <a:ea typeface="Raleway"/>
                        <a:cs typeface="Raleway"/>
                        <a:sym typeface="Raleway"/>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FF0000"/>
                    </a:solidFill>
                  </a:tcPr>
                </a:tc>
                <a:tc>
                  <a:txBody>
                    <a:bodyPr/>
                    <a:lstStyle/>
                    <a:p>
                      <a:pPr indent="0" lvl="0" marL="0" rtl="0" algn="ctr">
                        <a:spcBef>
                          <a:spcPts val="0"/>
                        </a:spcBef>
                        <a:spcAft>
                          <a:spcPts val="0"/>
                        </a:spcAft>
                        <a:buNone/>
                      </a:pPr>
                      <a:r>
                        <a:t/>
                      </a:r>
                      <a:endParaRPr sz="1800">
                        <a:latin typeface="Raleway"/>
                        <a:ea typeface="Raleway"/>
                        <a:cs typeface="Raleway"/>
                        <a:sym typeface="Raleway"/>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6AA84F"/>
                    </a:solidFill>
                  </a:tcPr>
                </a:tc>
              </a:tr>
            </a:tbl>
          </a:graphicData>
        </a:graphic>
      </p:graphicFrame>
      <p:cxnSp>
        <p:nvCxnSpPr>
          <p:cNvPr id="399" name="Google Shape;399;p49"/>
          <p:cNvCxnSpPr/>
          <p:nvPr/>
        </p:nvCxnSpPr>
        <p:spPr>
          <a:xfrm>
            <a:off x="0" y="546600"/>
            <a:ext cx="9098100" cy="0"/>
          </a:xfrm>
          <a:prstGeom prst="straightConnector1">
            <a:avLst/>
          </a:prstGeom>
          <a:noFill/>
          <a:ln cap="flat" cmpd="sng" w="9525">
            <a:solidFill>
              <a:schemeClr val="dk2"/>
            </a:solidFill>
            <a:prstDash val="solid"/>
            <a:round/>
            <a:headEnd len="med" w="med" type="none"/>
            <a:tailEnd len="med" w="med" type="none"/>
          </a:ln>
        </p:spPr>
      </p:cxnSp>
      <p:sp>
        <p:nvSpPr>
          <p:cNvPr id="400" name="Google Shape;400;p49"/>
          <p:cNvSpPr/>
          <p:nvPr/>
        </p:nvSpPr>
        <p:spPr>
          <a:xfrm>
            <a:off x="284850" y="4371850"/>
            <a:ext cx="3441900" cy="693900"/>
          </a:xfrm>
          <a:prstGeom prst="rect">
            <a:avLst/>
          </a:prstGeom>
          <a:solidFill>
            <a:schemeClr val="lt1"/>
          </a:solidFill>
          <a:ln cap="flat" cmpd="sng" w="19050">
            <a:solidFill>
              <a:schemeClr val="accen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01" name="Google Shape;401;p49"/>
          <p:cNvSpPr/>
          <p:nvPr/>
        </p:nvSpPr>
        <p:spPr>
          <a:xfrm>
            <a:off x="927000" y="4256200"/>
            <a:ext cx="2157600" cy="340200"/>
          </a:xfrm>
          <a:prstGeom prst="roundRect">
            <a:avLst>
              <a:gd fmla="val 16667" name="adj"/>
            </a:avLst>
          </a:prstGeom>
          <a:solidFill>
            <a:srgbClr val="D0E0E3"/>
          </a:solidFill>
          <a:ln cap="flat" cmpd="sng" w="19050">
            <a:solidFill>
              <a:schemeClr val="accen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Severity Legends</a:t>
            </a:r>
            <a:endParaRPr>
              <a:latin typeface="Lato"/>
              <a:ea typeface="Lato"/>
              <a:cs typeface="Lato"/>
              <a:sym typeface="Lato"/>
            </a:endParaRPr>
          </a:p>
        </p:txBody>
      </p:sp>
      <p:sp>
        <p:nvSpPr>
          <p:cNvPr id="402" name="Google Shape;402;p49"/>
          <p:cNvSpPr/>
          <p:nvPr/>
        </p:nvSpPr>
        <p:spPr>
          <a:xfrm>
            <a:off x="372850" y="4731475"/>
            <a:ext cx="408300" cy="194400"/>
          </a:xfrm>
          <a:prstGeom prst="rect">
            <a:avLst/>
          </a:prstGeom>
          <a:solidFill>
            <a:srgbClr val="98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03" name="Google Shape;403;p49"/>
          <p:cNvSpPr/>
          <p:nvPr/>
        </p:nvSpPr>
        <p:spPr>
          <a:xfrm>
            <a:off x="1492713" y="4743625"/>
            <a:ext cx="408300" cy="1944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04" name="Google Shape;404;p49"/>
          <p:cNvSpPr/>
          <p:nvPr/>
        </p:nvSpPr>
        <p:spPr>
          <a:xfrm>
            <a:off x="2612600" y="4743625"/>
            <a:ext cx="408300" cy="194400"/>
          </a:xfrm>
          <a:prstGeom prst="rect">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05" name="Google Shape;405;p49"/>
          <p:cNvSpPr txBox="1"/>
          <p:nvPr/>
        </p:nvSpPr>
        <p:spPr>
          <a:xfrm>
            <a:off x="741750" y="4648375"/>
            <a:ext cx="7365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accent1"/>
                </a:solidFill>
                <a:latin typeface="Lato"/>
                <a:ea typeface="Lato"/>
                <a:cs typeface="Lato"/>
                <a:sym typeface="Lato"/>
              </a:rPr>
              <a:t>Critical</a:t>
            </a:r>
            <a:endParaRPr sz="1300">
              <a:solidFill>
                <a:schemeClr val="accent1"/>
              </a:solidFill>
              <a:latin typeface="Lato"/>
              <a:ea typeface="Lato"/>
              <a:cs typeface="Lato"/>
              <a:sym typeface="Lato"/>
            </a:endParaRPr>
          </a:p>
        </p:txBody>
      </p:sp>
      <p:sp>
        <p:nvSpPr>
          <p:cNvPr id="406" name="Google Shape;406;p49"/>
          <p:cNvSpPr txBox="1"/>
          <p:nvPr/>
        </p:nvSpPr>
        <p:spPr>
          <a:xfrm>
            <a:off x="1876100" y="4648375"/>
            <a:ext cx="7365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accent1"/>
                </a:solidFill>
                <a:latin typeface="Lato"/>
                <a:ea typeface="Lato"/>
                <a:cs typeface="Lato"/>
                <a:sym typeface="Lato"/>
              </a:rPr>
              <a:t>High</a:t>
            </a:r>
            <a:endParaRPr sz="1300">
              <a:solidFill>
                <a:schemeClr val="accent1"/>
              </a:solidFill>
              <a:latin typeface="Lato"/>
              <a:ea typeface="Lato"/>
              <a:cs typeface="Lato"/>
              <a:sym typeface="Lato"/>
            </a:endParaRPr>
          </a:p>
        </p:txBody>
      </p:sp>
      <p:sp>
        <p:nvSpPr>
          <p:cNvPr id="407" name="Google Shape;407;p49"/>
          <p:cNvSpPr txBox="1"/>
          <p:nvPr/>
        </p:nvSpPr>
        <p:spPr>
          <a:xfrm>
            <a:off x="3020900" y="4636225"/>
            <a:ext cx="7365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accent1"/>
                </a:solidFill>
                <a:latin typeface="Lato"/>
                <a:ea typeface="Lato"/>
                <a:cs typeface="Lato"/>
                <a:sym typeface="Lato"/>
              </a:rPr>
              <a:t>Normal</a:t>
            </a:r>
            <a:endParaRPr sz="1300">
              <a:solidFill>
                <a:schemeClr val="accent1"/>
              </a:solidFill>
              <a:latin typeface="Lato"/>
              <a:ea typeface="Lato"/>
              <a:cs typeface="Lato"/>
              <a:sym typeface="Lato"/>
            </a:endParaRPr>
          </a:p>
        </p:txBody>
      </p:sp>
      <p:sp>
        <p:nvSpPr>
          <p:cNvPr id="408" name="Google Shape;408;p49"/>
          <p:cNvSpPr/>
          <p:nvPr/>
        </p:nvSpPr>
        <p:spPr>
          <a:xfrm>
            <a:off x="5300050" y="4429675"/>
            <a:ext cx="3441900" cy="693900"/>
          </a:xfrm>
          <a:prstGeom prst="rect">
            <a:avLst/>
          </a:prstGeom>
          <a:solidFill>
            <a:schemeClr val="lt1"/>
          </a:solidFill>
          <a:ln cap="flat" cmpd="sng" w="19050">
            <a:solidFill>
              <a:schemeClr val="accen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09" name="Google Shape;409;p49"/>
          <p:cNvSpPr/>
          <p:nvPr/>
        </p:nvSpPr>
        <p:spPr>
          <a:xfrm>
            <a:off x="5942200" y="4314025"/>
            <a:ext cx="2157600" cy="340200"/>
          </a:xfrm>
          <a:prstGeom prst="roundRect">
            <a:avLst>
              <a:gd fmla="val 16667" name="adj"/>
            </a:avLst>
          </a:prstGeom>
          <a:solidFill>
            <a:srgbClr val="D0E0E3"/>
          </a:solidFill>
          <a:ln cap="flat" cmpd="sng" w="19050">
            <a:solidFill>
              <a:schemeClr val="accen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Test Status Legends</a:t>
            </a:r>
            <a:endParaRPr>
              <a:latin typeface="Lato"/>
              <a:ea typeface="Lato"/>
              <a:cs typeface="Lato"/>
              <a:sym typeface="Lato"/>
            </a:endParaRPr>
          </a:p>
        </p:txBody>
      </p:sp>
      <p:sp>
        <p:nvSpPr>
          <p:cNvPr id="410" name="Google Shape;410;p49"/>
          <p:cNvSpPr/>
          <p:nvPr/>
        </p:nvSpPr>
        <p:spPr>
          <a:xfrm>
            <a:off x="5388050" y="4789300"/>
            <a:ext cx="408300" cy="1944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11" name="Google Shape;411;p49"/>
          <p:cNvSpPr/>
          <p:nvPr/>
        </p:nvSpPr>
        <p:spPr>
          <a:xfrm>
            <a:off x="6507913" y="4801450"/>
            <a:ext cx="408300" cy="194400"/>
          </a:xfrm>
          <a:prstGeom prst="rect">
            <a:avLst/>
          </a:prstGeom>
          <a:solidFill>
            <a:srgbClr val="E6913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12" name="Google Shape;412;p49"/>
          <p:cNvSpPr/>
          <p:nvPr/>
        </p:nvSpPr>
        <p:spPr>
          <a:xfrm>
            <a:off x="7427000" y="4801450"/>
            <a:ext cx="408300" cy="194400"/>
          </a:xfrm>
          <a:prstGeom prst="rect">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13" name="Google Shape;413;p49"/>
          <p:cNvSpPr txBox="1"/>
          <p:nvPr/>
        </p:nvSpPr>
        <p:spPr>
          <a:xfrm>
            <a:off x="5756950" y="4706200"/>
            <a:ext cx="7365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accent1"/>
                </a:solidFill>
                <a:latin typeface="Lato"/>
                <a:ea typeface="Lato"/>
                <a:cs typeface="Lato"/>
                <a:sym typeface="Lato"/>
              </a:rPr>
              <a:t>Pass</a:t>
            </a:r>
            <a:endParaRPr sz="1300">
              <a:solidFill>
                <a:schemeClr val="accent1"/>
              </a:solidFill>
              <a:latin typeface="Lato"/>
              <a:ea typeface="Lato"/>
              <a:cs typeface="Lato"/>
              <a:sym typeface="Lato"/>
            </a:endParaRPr>
          </a:p>
        </p:txBody>
      </p:sp>
      <p:sp>
        <p:nvSpPr>
          <p:cNvPr id="414" name="Google Shape;414;p49"/>
          <p:cNvSpPr txBox="1"/>
          <p:nvPr/>
        </p:nvSpPr>
        <p:spPr>
          <a:xfrm>
            <a:off x="6891300" y="4706200"/>
            <a:ext cx="7365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accent1"/>
                </a:solidFill>
                <a:latin typeface="Lato"/>
                <a:ea typeface="Lato"/>
                <a:cs typeface="Lato"/>
                <a:sym typeface="Lato"/>
              </a:rPr>
              <a:t>Fail</a:t>
            </a:r>
            <a:endParaRPr sz="1300">
              <a:solidFill>
                <a:schemeClr val="accent1"/>
              </a:solidFill>
              <a:latin typeface="Lato"/>
              <a:ea typeface="Lato"/>
              <a:cs typeface="Lato"/>
              <a:sym typeface="Lato"/>
            </a:endParaRPr>
          </a:p>
        </p:txBody>
      </p:sp>
      <p:sp>
        <p:nvSpPr>
          <p:cNvPr id="415" name="Google Shape;415;p49"/>
          <p:cNvSpPr txBox="1"/>
          <p:nvPr/>
        </p:nvSpPr>
        <p:spPr>
          <a:xfrm>
            <a:off x="7783400" y="4694050"/>
            <a:ext cx="10824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accent1"/>
                </a:solidFill>
                <a:latin typeface="Lato"/>
                <a:ea typeface="Lato"/>
                <a:cs typeface="Lato"/>
                <a:sym typeface="Lato"/>
              </a:rPr>
              <a:t>In Progress</a:t>
            </a:r>
            <a:endParaRPr sz="1300">
              <a:solidFill>
                <a:schemeClr val="accent1"/>
              </a:solidFill>
              <a:latin typeface="Lato"/>
              <a:ea typeface="Lato"/>
              <a:cs typeface="Lato"/>
              <a:sym typeface="Lato"/>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50"/>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Release Plan</a:t>
            </a:r>
            <a:endParaRPr/>
          </a:p>
        </p:txBody>
      </p:sp>
      <p:sp>
        <p:nvSpPr>
          <p:cNvPr id="421" name="Google Shape;421;p50"/>
          <p:cNvSpPr txBox="1"/>
          <p:nvPr>
            <p:ph idx="2" type="body"/>
          </p:nvPr>
        </p:nvSpPr>
        <p:spPr>
          <a:xfrm>
            <a:off x="4572000" y="-125"/>
            <a:ext cx="4572000" cy="5143500"/>
          </a:xfrm>
          <a:prstGeom prst="rect">
            <a:avLst/>
          </a:prstGeom>
          <a:solidFill>
            <a:srgbClr val="D0E0E3"/>
          </a:solidFill>
        </p:spPr>
        <p:txBody>
          <a:bodyPr anchorCtr="0" anchor="ctr" bIns="91425" lIns="91425" spcFirstLastPara="1" rIns="91425" wrap="square" tIns="91425">
            <a:normAutofit/>
          </a:bodyPr>
          <a:lstStyle/>
          <a:p>
            <a:pPr indent="0" lvl="0" marL="0" rtl="0" algn="ctr">
              <a:spcBef>
                <a:spcPts val="0"/>
              </a:spcBef>
              <a:spcAft>
                <a:spcPts val="1200"/>
              </a:spcAft>
              <a:buNone/>
            </a:pPr>
            <a:r>
              <a:rPr lang="en" sz="1800"/>
              <a:t>This release plan outlines the phased approach to rolling out the Check Inn™ Hotel Management System. The plan is structured to ensure that critical features are launched efficiently, aligning with the prioritized requirements to maximize business value and stakeholder satisfaction.</a:t>
            </a:r>
            <a:endParaRPr sz="1800"/>
          </a:p>
        </p:txBody>
      </p:sp>
      <p:sp>
        <p:nvSpPr>
          <p:cNvPr id="422" name="Google Shape;422;p50"/>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00"/>
              <a:t>Deliverable Phases and Post-Release Support</a:t>
            </a:r>
            <a:endParaRPr sz="1800"/>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51"/>
          <p:cNvSpPr txBox="1"/>
          <p:nvPr>
            <p:ph idx="4294967295" type="title"/>
          </p:nvPr>
        </p:nvSpPr>
        <p:spPr>
          <a:xfrm>
            <a:off x="0" y="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Release Plan</a:t>
            </a:r>
            <a:endParaRPr/>
          </a:p>
          <a:p>
            <a:pPr indent="0" lvl="0" marL="0" rtl="0" algn="l">
              <a:spcBef>
                <a:spcPts val="0"/>
              </a:spcBef>
              <a:spcAft>
                <a:spcPts val="0"/>
              </a:spcAft>
              <a:buNone/>
            </a:pPr>
            <a:r>
              <a:t/>
            </a:r>
            <a:endParaRPr/>
          </a:p>
        </p:txBody>
      </p:sp>
      <p:sp>
        <p:nvSpPr>
          <p:cNvPr id="428" name="Google Shape;428;p51"/>
          <p:cNvSpPr/>
          <p:nvPr/>
        </p:nvSpPr>
        <p:spPr>
          <a:xfrm>
            <a:off x="403850" y="535200"/>
            <a:ext cx="2182200" cy="607800"/>
          </a:xfrm>
          <a:prstGeom prst="homePlate">
            <a:avLst>
              <a:gd fmla="val 50000" name="adj"/>
            </a:avLst>
          </a:prstGeom>
          <a:solidFill>
            <a:srgbClr val="4A86E8"/>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429" name="Google Shape;429;p51"/>
          <p:cNvSpPr txBox="1"/>
          <p:nvPr>
            <p:ph idx="4294967295" type="body"/>
          </p:nvPr>
        </p:nvSpPr>
        <p:spPr>
          <a:xfrm>
            <a:off x="432350" y="710088"/>
            <a:ext cx="1865100" cy="314400"/>
          </a:xfrm>
          <a:prstGeom prst="rect">
            <a:avLst/>
          </a:prstGeom>
        </p:spPr>
        <p:txBody>
          <a:bodyPr anchorCtr="0" anchor="ctr" bIns="91425" lIns="91425" spcFirstLastPara="1" rIns="91425" wrap="square" tIns="91425">
            <a:noAutofit/>
          </a:bodyPr>
          <a:lstStyle/>
          <a:p>
            <a:pPr indent="0" lvl="0" marL="0" rtl="0" algn="l">
              <a:lnSpc>
                <a:spcPct val="80000"/>
              </a:lnSpc>
              <a:spcBef>
                <a:spcPts val="0"/>
              </a:spcBef>
              <a:spcAft>
                <a:spcPts val="0"/>
              </a:spcAft>
              <a:buSzPts val="770"/>
              <a:buNone/>
            </a:pPr>
            <a:r>
              <a:rPr lang="en" sz="1800">
                <a:solidFill>
                  <a:schemeClr val="lt1"/>
                </a:solidFill>
                <a:latin typeface="Arial"/>
                <a:ea typeface="Arial"/>
                <a:cs typeface="Arial"/>
                <a:sym typeface="Arial"/>
              </a:rPr>
              <a:t>Phase 1</a:t>
            </a:r>
            <a:endParaRPr sz="1800">
              <a:solidFill>
                <a:schemeClr val="lt1"/>
              </a:solidFill>
              <a:latin typeface="Arial"/>
              <a:ea typeface="Arial"/>
              <a:cs typeface="Arial"/>
              <a:sym typeface="Arial"/>
            </a:endParaRPr>
          </a:p>
        </p:txBody>
      </p:sp>
      <p:sp>
        <p:nvSpPr>
          <p:cNvPr id="430" name="Google Shape;430;p51"/>
          <p:cNvSpPr/>
          <p:nvPr/>
        </p:nvSpPr>
        <p:spPr>
          <a:xfrm>
            <a:off x="2416026" y="535200"/>
            <a:ext cx="23112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431" name="Google Shape;431;p51"/>
          <p:cNvSpPr txBox="1"/>
          <p:nvPr>
            <p:ph idx="4294967295" type="body"/>
          </p:nvPr>
        </p:nvSpPr>
        <p:spPr>
          <a:xfrm>
            <a:off x="2724425" y="710100"/>
            <a:ext cx="1694400" cy="314400"/>
          </a:xfrm>
          <a:prstGeom prst="rect">
            <a:avLst/>
          </a:prstGeom>
        </p:spPr>
        <p:txBody>
          <a:bodyPr anchorCtr="0" anchor="ctr" bIns="91425" lIns="91425" spcFirstLastPara="1" rIns="91425" wrap="square" tIns="91425">
            <a:noAutofit/>
          </a:bodyPr>
          <a:lstStyle/>
          <a:p>
            <a:pPr indent="0" lvl="0" marL="0" rtl="0" algn="l">
              <a:lnSpc>
                <a:spcPct val="80000"/>
              </a:lnSpc>
              <a:spcBef>
                <a:spcPts val="0"/>
              </a:spcBef>
              <a:spcAft>
                <a:spcPts val="0"/>
              </a:spcAft>
              <a:buSzPts val="770"/>
              <a:buNone/>
            </a:pPr>
            <a:r>
              <a:rPr lang="en" sz="1800">
                <a:solidFill>
                  <a:schemeClr val="lt1"/>
                </a:solidFill>
                <a:latin typeface="Arial"/>
                <a:ea typeface="Arial"/>
                <a:cs typeface="Arial"/>
                <a:sym typeface="Arial"/>
              </a:rPr>
              <a:t>Phase 2</a:t>
            </a:r>
            <a:endParaRPr sz="1800">
              <a:solidFill>
                <a:schemeClr val="lt1"/>
              </a:solidFill>
              <a:latin typeface="Arial"/>
              <a:ea typeface="Arial"/>
              <a:cs typeface="Arial"/>
              <a:sym typeface="Arial"/>
            </a:endParaRPr>
          </a:p>
        </p:txBody>
      </p:sp>
      <p:sp>
        <p:nvSpPr>
          <p:cNvPr id="432" name="Google Shape;432;p51"/>
          <p:cNvSpPr/>
          <p:nvPr/>
        </p:nvSpPr>
        <p:spPr>
          <a:xfrm>
            <a:off x="4541525" y="535200"/>
            <a:ext cx="22572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433" name="Google Shape;433;p51"/>
          <p:cNvSpPr txBox="1"/>
          <p:nvPr>
            <p:ph idx="4294967295" type="body"/>
          </p:nvPr>
        </p:nvSpPr>
        <p:spPr>
          <a:xfrm>
            <a:off x="4845800" y="710100"/>
            <a:ext cx="1865100" cy="314400"/>
          </a:xfrm>
          <a:prstGeom prst="rect">
            <a:avLst/>
          </a:prstGeom>
        </p:spPr>
        <p:txBody>
          <a:bodyPr anchorCtr="0" anchor="ctr" bIns="91425" lIns="91425" spcFirstLastPara="1" rIns="91425" wrap="square" tIns="91425">
            <a:noAutofit/>
          </a:bodyPr>
          <a:lstStyle/>
          <a:p>
            <a:pPr indent="0" lvl="0" marL="0" rtl="0" algn="l">
              <a:lnSpc>
                <a:spcPct val="80000"/>
              </a:lnSpc>
              <a:spcBef>
                <a:spcPts val="0"/>
              </a:spcBef>
              <a:spcAft>
                <a:spcPts val="0"/>
              </a:spcAft>
              <a:buSzPts val="770"/>
              <a:buNone/>
            </a:pPr>
            <a:r>
              <a:rPr lang="en" sz="1800">
                <a:solidFill>
                  <a:schemeClr val="lt1"/>
                </a:solidFill>
                <a:latin typeface="Arial"/>
                <a:ea typeface="Arial"/>
                <a:cs typeface="Arial"/>
                <a:sym typeface="Arial"/>
              </a:rPr>
              <a:t>Phase 3</a:t>
            </a:r>
            <a:endParaRPr sz="1800">
              <a:solidFill>
                <a:schemeClr val="lt1"/>
              </a:solidFill>
              <a:latin typeface="Arial"/>
              <a:ea typeface="Arial"/>
              <a:cs typeface="Arial"/>
              <a:sym typeface="Arial"/>
            </a:endParaRPr>
          </a:p>
        </p:txBody>
      </p:sp>
      <p:sp>
        <p:nvSpPr>
          <p:cNvPr id="434" name="Google Shape;434;p51"/>
          <p:cNvSpPr/>
          <p:nvPr/>
        </p:nvSpPr>
        <p:spPr>
          <a:xfrm>
            <a:off x="6667025" y="535200"/>
            <a:ext cx="22572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435" name="Google Shape;435;p51"/>
          <p:cNvSpPr txBox="1"/>
          <p:nvPr>
            <p:ph idx="4294967295" type="body"/>
          </p:nvPr>
        </p:nvSpPr>
        <p:spPr>
          <a:xfrm>
            <a:off x="6970475" y="681900"/>
            <a:ext cx="1865100" cy="314400"/>
          </a:xfrm>
          <a:prstGeom prst="rect">
            <a:avLst/>
          </a:prstGeom>
        </p:spPr>
        <p:txBody>
          <a:bodyPr anchorCtr="0" anchor="ctr" bIns="91425" lIns="91425" spcFirstLastPara="1" rIns="91425" wrap="square" tIns="91425">
            <a:noAutofit/>
          </a:bodyPr>
          <a:lstStyle/>
          <a:p>
            <a:pPr indent="0" lvl="0" marL="0" rtl="0" algn="l">
              <a:lnSpc>
                <a:spcPct val="80000"/>
              </a:lnSpc>
              <a:spcBef>
                <a:spcPts val="0"/>
              </a:spcBef>
              <a:spcAft>
                <a:spcPts val="0"/>
              </a:spcAft>
              <a:buSzPts val="770"/>
              <a:buNone/>
            </a:pPr>
            <a:r>
              <a:rPr lang="en" sz="1800">
                <a:solidFill>
                  <a:schemeClr val="lt1"/>
                </a:solidFill>
                <a:latin typeface="Arial"/>
                <a:ea typeface="Arial"/>
                <a:cs typeface="Arial"/>
                <a:sym typeface="Arial"/>
              </a:rPr>
              <a:t>Post-Release</a:t>
            </a:r>
            <a:endParaRPr sz="1800">
              <a:solidFill>
                <a:schemeClr val="lt1"/>
              </a:solidFill>
              <a:latin typeface="Arial"/>
              <a:ea typeface="Arial"/>
              <a:cs typeface="Arial"/>
              <a:sym typeface="Arial"/>
            </a:endParaRPr>
          </a:p>
        </p:txBody>
      </p:sp>
      <p:sp>
        <p:nvSpPr>
          <p:cNvPr id="436" name="Google Shape;436;p51"/>
          <p:cNvSpPr txBox="1"/>
          <p:nvPr/>
        </p:nvSpPr>
        <p:spPr>
          <a:xfrm>
            <a:off x="432350" y="1143000"/>
            <a:ext cx="8491800" cy="392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Objective</a:t>
            </a:r>
            <a:r>
              <a:rPr lang="en" sz="1800"/>
              <a:t>: </a:t>
            </a:r>
            <a:endParaRPr sz="1800"/>
          </a:p>
          <a:p>
            <a:pPr indent="0" lvl="0" marL="0" rtl="0" algn="l">
              <a:spcBef>
                <a:spcPts val="0"/>
              </a:spcBef>
              <a:spcAft>
                <a:spcPts val="0"/>
              </a:spcAft>
              <a:buNone/>
            </a:pPr>
            <a:r>
              <a:rPr lang="en" sz="1800"/>
              <a:t>Establish the foundational elements of the system to ensure operational functionality and immediate business impact.</a:t>
            </a:r>
            <a:endParaRPr sz="1800"/>
          </a:p>
          <a:p>
            <a:pPr indent="0" lvl="0" marL="0" rtl="0" algn="l">
              <a:spcBef>
                <a:spcPts val="0"/>
              </a:spcBef>
              <a:spcAft>
                <a:spcPts val="0"/>
              </a:spcAft>
              <a:buNone/>
            </a:pPr>
            <a:r>
              <a:rPr b="1" lang="en" sz="1800"/>
              <a:t>Features to Include</a:t>
            </a:r>
            <a:r>
              <a:rPr lang="en" sz="1800"/>
              <a:t>:</a:t>
            </a:r>
            <a:endParaRPr sz="1800"/>
          </a:p>
          <a:p>
            <a:pPr indent="0" lvl="0" marL="0" rtl="0" algn="l">
              <a:spcBef>
                <a:spcPts val="0"/>
              </a:spcBef>
              <a:spcAft>
                <a:spcPts val="0"/>
              </a:spcAft>
              <a:buNone/>
            </a:pPr>
            <a:r>
              <a:rPr lang="en" sz="1800"/>
              <a:t>  - Online Booking and Reservation Management</a:t>
            </a:r>
            <a:endParaRPr sz="1800"/>
          </a:p>
          <a:p>
            <a:pPr indent="0" lvl="0" marL="0" rtl="0" algn="l">
              <a:spcBef>
                <a:spcPts val="0"/>
              </a:spcBef>
              <a:spcAft>
                <a:spcPts val="0"/>
              </a:spcAft>
              <a:buNone/>
            </a:pPr>
            <a:r>
              <a:rPr lang="en" sz="1800"/>
              <a:t>  - Check-In/Out and Room Assignment Automation</a:t>
            </a:r>
            <a:endParaRPr sz="1800"/>
          </a:p>
          <a:p>
            <a:pPr indent="0" lvl="0" marL="0" rtl="0" algn="l">
              <a:spcBef>
                <a:spcPts val="0"/>
              </a:spcBef>
              <a:spcAft>
                <a:spcPts val="0"/>
              </a:spcAft>
              <a:buNone/>
            </a:pPr>
            <a:r>
              <a:rPr lang="en" sz="1800"/>
              <a:t>  - Guest Profile Management</a:t>
            </a:r>
            <a:endParaRPr sz="1800"/>
          </a:p>
          <a:p>
            <a:pPr indent="0" lvl="0" marL="0" rtl="0" algn="l">
              <a:spcBef>
                <a:spcPts val="0"/>
              </a:spcBef>
              <a:spcAft>
                <a:spcPts val="0"/>
              </a:spcAft>
              <a:buNone/>
            </a:pPr>
            <a:r>
              <a:rPr lang="en" sz="1800"/>
              <a:t>  - Basic CRM Integration</a:t>
            </a:r>
            <a:endParaRPr sz="1800"/>
          </a:p>
          <a:p>
            <a:pPr indent="0" lvl="0" marL="0" rtl="0" algn="l">
              <a:spcBef>
                <a:spcPts val="0"/>
              </a:spcBef>
              <a:spcAft>
                <a:spcPts val="0"/>
              </a:spcAft>
              <a:buNone/>
            </a:pPr>
            <a:r>
              <a:rPr lang="en" sz="1800"/>
              <a:t>  - Data Security and Compliance</a:t>
            </a:r>
            <a:endParaRPr sz="1800"/>
          </a:p>
          <a:p>
            <a:pPr indent="0" lvl="0" marL="0" rtl="0" algn="l">
              <a:spcBef>
                <a:spcPts val="0"/>
              </a:spcBef>
              <a:spcAft>
                <a:spcPts val="0"/>
              </a:spcAft>
              <a:buNone/>
            </a:pPr>
            <a:r>
              <a:rPr b="1" lang="en" sz="1800"/>
              <a:t>Timeline</a:t>
            </a:r>
            <a:r>
              <a:rPr lang="en" sz="1800"/>
              <a:t>: 0-3 Months</a:t>
            </a:r>
            <a:endParaRPr sz="1800"/>
          </a:p>
          <a:p>
            <a:pPr indent="0" lvl="0" marL="0" rtl="0" algn="l">
              <a:spcBef>
                <a:spcPts val="0"/>
              </a:spcBef>
              <a:spcAft>
                <a:spcPts val="0"/>
              </a:spcAft>
              <a:buNone/>
            </a:pPr>
            <a:r>
              <a:rPr b="1" lang="en" sz="1800"/>
              <a:t>Goals</a:t>
            </a:r>
            <a:r>
              <a:rPr lang="en" sz="1800"/>
              <a:t>:</a:t>
            </a:r>
            <a:endParaRPr sz="1800"/>
          </a:p>
          <a:p>
            <a:pPr indent="0" lvl="0" marL="0" rtl="0" algn="l">
              <a:spcBef>
                <a:spcPts val="0"/>
              </a:spcBef>
              <a:spcAft>
                <a:spcPts val="0"/>
              </a:spcAft>
              <a:buNone/>
            </a:pPr>
            <a:r>
              <a:rPr lang="en" sz="1800"/>
              <a:t>  - Establish a robust online booking system.</a:t>
            </a:r>
            <a:endParaRPr sz="1800"/>
          </a:p>
          <a:p>
            <a:pPr indent="0" lvl="0" marL="0" rtl="0" algn="l">
              <a:spcBef>
                <a:spcPts val="0"/>
              </a:spcBef>
              <a:spcAft>
                <a:spcPts val="0"/>
              </a:spcAft>
              <a:buNone/>
            </a:pPr>
            <a:r>
              <a:rPr lang="en" sz="1800"/>
              <a:t>  - Automate room assignment and check-in/out processes.</a:t>
            </a:r>
            <a:endParaRPr sz="1800"/>
          </a:p>
          <a:p>
            <a:pPr indent="0" lvl="0" marL="0" rtl="0" algn="l">
              <a:spcBef>
                <a:spcPts val="0"/>
              </a:spcBef>
              <a:spcAft>
                <a:spcPts val="0"/>
              </a:spcAft>
              <a:buNone/>
            </a:pPr>
            <a:r>
              <a:rPr lang="en" sz="1800"/>
              <a:t>  - Ensure data integrity and security.</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lnSpc>
                <a:spcPct val="105000"/>
              </a:lnSpc>
              <a:spcBef>
                <a:spcPts val="0"/>
              </a:spcBef>
              <a:spcAft>
                <a:spcPts val="1200"/>
              </a:spcAft>
              <a:buNone/>
            </a:pPr>
            <a:r>
              <a:rPr b="0" lang="en" sz="1800">
                <a:solidFill>
                  <a:schemeClr val="accent1"/>
                </a:solidFill>
                <a:latin typeface="Lato"/>
                <a:ea typeface="Lato"/>
                <a:cs typeface="Lato"/>
                <a:sym typeface="Lato"/>
              </a:rPr>
              <a:t>Clients </a:t>
            </a:r>
            <a:r>
              <a:rPr b="0" lang="en" sz="1800">
                <a:solidFill>
                  <a:schemeClr val="accent1"/>
                </a:solidFill>
                <a:latin typeface="Lato"/>
                <a:ea typeface="Lato"/>
                <a:cs typeface="Lato"/>
                <a:sym typeface="Lato"/>
              </a:rPr>
              <a:t>Vision And Scope</a:t>
            </a:r>
            <a:endParaRPr/>
          </a:p>
        </p:txBody>
      </p:sp>
      <p:sp>
        <p:nvSpPr>
          <p:cNvPr id="106" name="Google Shape;106;p1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rgbClr val="434343"/>
              </a:buClr>
              <a:buSzPts val="1600"/>
              <a:buChar char="-"/>
            </a:pPr>
            <a:r>
              <a:rPr lang="en" sz="1600">
                <a:solidFill>
                  <a:srgbClr val="434343"/>
                </a:solidFill>
              </a:rPr>
              <a:t>To become a First Hotel Brand for young people and Top 1 successful Canadian hotel group.</a:t>
            </a:r>
            <a:endParaRPr sz="1600">
              <a:solidFill>
                <a:srgbClr val="434343"/>
              </a:solidFill>
            </a:endParaRPr>
          </a:p>
          <a:p>
            <a:pPr indent="-330200" lvl="0" marL="457200" rtl="0" algn="l">
              <a:spcBef>
                <a:spcPts val="1600"/>
              </a:spcBef>
              <a:spcAft>
                <a:spcPts val="0"/>
              </a:spcAft>
              <a:buClr>
                <a:srgbClr val="434343"/>
              </a:buClr>
              <a:buSzPts val="1600"/>
              <a:buChar char="-"/>
            </a:pPr>
            <a:r>
              <a:rPr lang="en" sz="1600">
                <a:solidFill>
                  <a:srgbClr val="434343"/>
                </a:solidFill>
              </a:rPr>
              <a:t>Provide quality and ethical services with new technology  to all  our customers, clients and partners at all times</a:t>
            </a:r>
            <a:endParaRPr sz="1600">
              <a:solidFill>
                <a:srgbClr val="434343"/>
              </a:solidFill>
            </a:endParaRPr>
          </a:p>
          <a:p>
            <a:pPr indent="-330200" lvl="0" marL="457200" rtl="0" algn="l">
              <a:spcBef>
                <a:spcPts val="1600"/>
              </a:spcBef>
              <a:spcAft>
                <a:spcPts val="1600"/>
              </a:spcAft>
              <a:buClr>
                <a:srgbClr val="434343"/>
              </a:buClr>
              <a:buSzPts val="1600"/>
              <a:buChar char="-"/>
            </a:pPr>
            <a:r>
              <a:rPr lang="en" sz="1600">
                <a:solidFill>
                  <a:srgbClr val="434343"/>
                </a:solidFill>
              </a:rPr>
              <a:t>Our client wants to ensure the quality service and products are provided to their guests at competitive prices. Our client strives for a fair return of investment for our stakeholders by practising good management ethics.</a:t>
            </a:r>
            <a:endParaRPr sz="1600">
              <a:solidFill>
                <a:srgbClr val="434343"/>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52"/>
          <p:cNvSpPr txBox="1"/>
          <p:nvPr>
            <p:ph idx="4294967295" type="title"/>
          </p:nvPr>
        </p:nvSpPr>
        <p:spPr>
          <a:xfrm>
            <a:off x="0" y="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Release Plan</a:t>
            </a:r>
            <a:endParaRPr/>
          </a:p>
          <a:p>
            <a:pPr indent="0" lvl="0" marL="0" rtl="0" algn="l">
              <a:spcBef>
                <a:spcPts val="0"/>
              </a:spcBef>
              <a:spcAft>
                <a:spcPts val="0"/>
              </a:spcAft>
              <a:buNone/>
            </a:pPr>
            <a:r>
              <a:t/>
            </a:r>
            <a:endParaRPr/>
          </a:p>
        </p:txBody>
      </p:sp>
      <p:sp>
        <p:nvSpPr>
          <p:cNvPr id="442" name="Google Shape;442;p52"/>
          <p:cNvSpPr/>
          <p:nvPr/>
        </p:nvSpPr>
        <p:spPr>
          <a:xfrm>
            <a:off x="403850" y="535200"/>
            <a:ext cx="2182200" cy="607800"/>
          </a:xfrm>
          <a:prstGeom prst="homePlate">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443" name="Google Shape;443;p52"/>
          <p:cNvSpPr txBox="1"/>
          <p:nvPr>
            <p:ph idx="4294967295" type="body"/>
          </p:nvPr>
        </p:nvSpPr>
        <p:spPr>
          <a:xfrm>
            <a:off x="432350" y="710088"/>
            <a:ext cx="1865100" cy="314400"/>
          </a:xfrm>
          <a:prstGeom prst="rect">
            <a:avLst/>
          </a:prstGeom>
        </p:spPr>
        <p:txBody>
          <a:bodyPr anchorCtr="0" anchor="ctr" bIns="91425" lIns="91425" spcFirstLastPara="1" rIns="91425" wrap="square" tIns="91425">
            <a:noAutofit/>
          </a:bodyPr>
          <a:lstStyle/>
          <a:p>
            <a:pPr indent="0" lvl="0" marL="0" rtl="0" algn="l">
              <a:lnSpc>
                <a:spcPct val="80000"/>
              </a:lnSpc>
              <a:spcBef>
                <a:spcPts val="0"/>
              </a:spcBef>
              <a:spcAft>
                <a:spcPts val="0"/>
              </a:spcAft>
              <a:buSzPts val="770"/>
              <a:buNone/>
            </a:pPr>
            <a:r>
              <a:rPr lang="en" sz="1800">
                <a:solidFill>
                  <a:schemeClr val="lt1"/>
                </a:solidFill>
                <a:latin typeface="Arial"/>
                <a:ea typeface="Arial"/>
                <a:cs typeface="Arial"/>
                <a:sym typeface="Arial"/>
              </a:rPr>
              <a:t>Phase 1</a:t>
            </a:r>
            <a:endParaRPr sz="1800">
              <a:solidFill>
                <a:schemeClr val="lt1"/>
              </a:solidFill>
              <a:latin typeface="Arial"/>
              <a:ea typeface="Arial"/>
              <a:cs typeface="Arial"/>
              <a:sym typeface="Arial"/>
            </a:endParaRPr>
          </a:p>
        </p:txBody>
      </p:sp>
      <p:sp>
        <p:nvSpPr>
          <p:cNvPr id="444" name="Google Shape;444;p52"/>
          <p:cNvSpPr/>
          <p:nvPr/>
        </p:nvSpPr>
        <p:spPr>
          <a:xfrm>
            <a:off x="2416026" y="535200"/>
            <a:ext cx="2311200" cy="607800"/>
          </a:xfrm>
          <a:prstGeom prst="chevron">
            <a:avLst>
              <a:gd fmla="val 50000" name="adj"/>
            </a:avLst>
          </a:prstGeom>
          <a:solidFill>
            <a:srgbClr val="4A86E8"/>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445" name="Google Shape;445;p52"/>
          <p:cNvSpPr txBox="1"/>
          <p:nvPr>
            <p:ph idx="4294967295" type="body"/>
          </p:nvPr>
        </p:nvSpPr>
        <p:spPr>
          <a:xfrm>
            <a:off x="2724425" y="710100"/>
            <a:ext cx="1694400" cy="314400"/>
          </a:xfrm>
          <a:prstGeom prst="rect">
            <a:avLst/>
          </a:prstGeom>
        </p:spPr>
        <p:txBody>
          <a:bodyPr anchorCtr="0" anchor="ctr" bIns="91425" lIns="91425" spcFirstLastPara="1" rIns="91425" wrap="square" tIns="91425">
            <a:noAutofit/>
          </a:bodyPr>
          <a:lstStyle/>
          <a:p>
            <a:pPr indent="0" lvl="0" marL="0" rtl="0" algn="l">
              <a:lnSpc>
                <a:spcPct val="80000"/>
              </a:lnSpc>
              <a:spcBef>
                <a:spcPts val="0"/>
              </a:spcBef>
              <a:spcAft>
                <a:spcPts val="0"/>
              </a:spcAft>
              <a:buSzPts val="770"/>
              <a:buNone/>
            </a:pPr>
            <a:r>
              <a:rPr lang="en" sz="1800">
                <a:solidFill>
                  <a:schemeClr val="lt1"/>
                </a:solidFill>
                <a:latin typeface="Arial"/>
                <a:ea typeface="Arial"/>
                <a:cs typeface="Arial"/>
                <a:sym typeface="Arial"/>
              </a:rPr>
              <a:t>Phase 2</a:t>
            </a:r>
            <a:endParaRPr sz="1800">
              <a:solidFill>
                <a:schemeClr val="lt1"/>
              </a:solidFill>
              <a:latin typeface="Arial"/>
              <a:ea typeface="Arial"/>
              <a:cs typeface="Arial"/>
              <a:sym typeface="Arial"/>
            </a:endParaRPr>
          </a:p>
        </p:txBody>
      </p:sp>
      <p:sp>
        <p:nvSpPr>
          <p:cNvPr id="446" name="Google Shape;446;p52"/>
          <p:cNvSpPr/>
          <p:nvPr/>
        </p:nvSpPr>
        <p:spPr>
          <a:xfrm>
            <a:off x="4541525" y="535200"/>
            <a:ext cx="22572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447" name="Google Shape;447;p52"/>
          <p:cNvSpPr txBox="1"/>
          <p:nvPr>
            <p:ph idx="4294967295" type="body"/>
          </p:nvPr>
        </p:nvSpPr>
        <p:spPr>
          <a:xfrm>
            <a:off x="4845800" y="710100"/>
            <a:ext cx="1865100" cy="314400"/>
          </a:xfrm>
          <a:prstGeom prst="rect">
            <a:avLst/>
          </a:prstGeom>
        </p:spPr>
        <p:txBody>
          <a:bodyPr anchorCtr="0" anchor="ctr" bIns="91425" lIns="91425" spcFirstLastPara="1" rIns="91425" wrap="square" tIns="91425">
            <a:noAutofit/>
          </a:bodyPr>
          <a:lstStyle/>
          <a:p>
            <a:pPr indent="0" lvl="0" marL="0" rtl="0" algn="l">
              <a:lnSpc>
                <a:spcPct val="80000"/>
              </a:lnSpc>
              <a:spcBef>
                <a:spcPts val="0"/>
              </a:spcBef>
              <a:spcAft>
                <a:spcPts val="0"/>
              </a:spcAft>
              <a:buSzPts val="770"/>
              <a:buNone/>
            </a:pPr>
            <a:r>
              <a:rPr lang="en" sz="1800">
                <a:solidFill>
                  <a:schemeClr val="lt1"/>
                </a:solidFill>
                <a:latin typeface="Arial"/>
                <a:ea typeface="Arial"/>
                <a:cs typeface="Arial"/>
                <a:sym typeface="Arial"/>
              </a:rPr>
              <a:t>Phase 3</a:t>
            </a:r>
            <a:endParaRPr sz="1800">
              <a:solidFill>
                <a:schemeClr val="lt1"/>
              </a:solidFill>
              <a:latin typeface="Arial"/>
              <a:ea typeface="Arial"/>
              <a:cs typeface="Arial"/>
              <a:sym typeface="Arial"/>
            </a:endParaRPr>
          </a:p>
        </p:txBody>
      </p:sp>
      <p:sp>
        <p:nvSpPr>
          <p:cNvPr id="448" name="Google Shape;448;p52"/>
          <p:cNvSpPr/>
          <p:nvPr/>
        </p:nvSpPr>
        <p:spPr>
          <a:xfrm>
            <a:off x="6667025" y="535200"/>
            <a:ext cx="22572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449" name="Google Shape;449;p52"/>
          <p:cNvSpPr txBox="1"/>
          <p:nvPr>
            <p:ph idx="4294967295" type="body"/>
          </p:nvPr>
        </p:nvSpPr>
        <p:spPr>
          <a:xfrm>
            <a:off x="6970475" y="681900"/>
            <a:ext cx="1865100" cy="314400"/>
          </a:xfrm>
          <a:prstGeom prst="rect">
            <a:avLst/>
          </a:prstGeom>
        </p:spPr>
        <p:txBody>
          <a:bodyPr anchorCtr="0" anchor="ctr" bIns="91425" lIns="91425" spcFirstLastPara="1" rIns="91425" wrap="square" tIns="91425">
            <a:noAutofit/>
          </a:bodyPr>
          <a:lstStyle/>
          <a:p>
            <a:pPr indent="0" lvl="0" marL="0" rtl="0" algn="l">
              <a:lnSpc>
                <a:spcPct val="80000"/>
              </a:lnSpc>
              <a:spcBef>
                <a:spcPts val="0"/>
              </a:spcBef>
              <a:spcAft>
                <a:spcPts val="0"/>
              </a:spcAft>
              <a:buSzPts val="770"/>
              <a:buNone/>
            </a:pPr>
            <a:r>
              <a:rPr lang="en" sz="1800">
                <a:solidFill>
                  <a:schemeClr val="lt1"/>
                </a:solidFill>
                <a:latin typeface="Arial"/>
                <a:ea typeface="Arial"/>
                <a:cs typeface="Arial"/>
                <a:sym typeface="Arial"/>
              </a:rPr>
              <a:t>Post-Release</a:t>
            </a:r>
            <a:endParaRPr sz="1800">
              <a:solidFill>
                <a:schemeClr val="lt1"/>
              </a:solidFill>
              <a:latin typeface="Arial"/>
              <a:ea typeface="Arial"/>
              <a:cs typeface="Arial"/>
              <a:sym typeface="Arial"/>
            </a:endParaRPr>
          </a:p>
        </p:txBody>
      </p:sp>
      <p:sp>
        <p:nvSpPr>
          <p:cNvPr id="450" name="Google Shape;450;p52"/>
          <p:cNvSpPr txBox="1"/>
          <p:nvPr/>
        </p:nvSpPr>
        <p:spPr>
          <a:xfrm>
            <a:off x="302150" y="1367750"/>
            <a:ext cx="2125500" cy="360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p>
        </p:txBody>
      </p:sp>
      <p:sp>
        <p:nvSpPr>
          <p:cNvPr id="451" name="Google Shape;451;p52"/>
          <p:cNvSpPr txBox="1"/>
          <p:nvPr/>
        </p:nvSpPr>
        <p:spPr>
          <a:xfrm>
            <a:off x="403850" y="1367750"/>
            <a:ext cx="8520300" cy="351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Objective</a:t>
            </a:r>
            <a:r>
              <a:rPr lang="en" sz="1800"/>
              <a:t>: </a:t>
            </a:r>
            <a:endParaRPr sz="1800"/>
          </a:p>
          <a:p>
            <a:pPr indent="0" lvl="0" marL="0" rtl="0" algn="l">
              <a:spcBef>
                <a:spcPts val="0"/>
              </a:spcBef>
              <a:spcAft>
                <a:spcPts val="0"/>
              </a:spcAft>
              <a:buNone/>
            </a:pPr>
            <a:r>
              <a:rPr lang="en" sz="1800"/>
              <a:t>Introduce features that enhance operational efficiency and staff productivity.</a:t>
            </a:r>
            <a:endParaRPr sz="1800"/>
          </a:p>
          <a:p>
            <a:pPr indent="0" lvl="0" marL="0" rtl="0" algn="l">
              <a:spcBef>
                <a:spcPts val="0"/>
              </a:spcBef>
              <a:spcAft>
                <a:spcPts val="0"/>
              </a:spcAft>
              <a:buNone/>
            </a:pPr>
            <a:r>
              <a:rPr b="1" lang="en" sz="1800"/>
              <a:t>Features to Include</a:t>
            </a:r>
            <a:r>
              <a:rPr lang="en" sz="1800"/>
              <a:t>:</a:t>
            </a:r>
            <a:endParaRPr sz="1800"/>
          </a:p>
          <a:p>
            <a:pPr indent="0" lvl="0" marL="0" rtl="0" algn="l">
              <a:spcBef>
                <a:spcPts val="0"/>
              </a:spcBef>
              <a:spcAft>
                <a:spcPts val="0"/>
              </a:spcAft>
              <a:buNone/>
            </a:pPr>
            <a:r>
              <a:rPr lang="en" sz="1800"/>
              <a:t>- Housekeeping and Maintenance Scheduling</a:t>
            </a:r>
            <a:endParaRPr sz="1800"/>
          </a:p>
          <a:p>
            <a:pPr indent="0" lvl="0" marL="0" rtl="0" algn="l">
              <a:spcBef>
                <a:spcPts val="0"/>
              </a:spcBef>
              <a:spcAft>
                <a:spcPts val="0"/>
              </a:spcAft>
              <a:buNone/>
            </a:pPr>
            <a:r>
              <a:rPr lang="en" sz="1800"/>
              <a:t>  - Advanced CRM Integration</a:t>
            </a:r>
            <a:endParaRPr sz="1800"/>
          </a:p>
          <a:p>
            <a:pPr indent="0" lvl="0" marL="0" rtl="0" algn="l">
              <a:spcBef>
                <a:spcPts val="0"/>
              </a:spcBef>
              <a:spcAft>
                <a:spcPts val="0"/>
              </a:spcAft>
              <a:buNone/>
            </a:pPr>
            <a:r>
              <a:rPr b="1" lang="en" sz="1800"/>
              <a:t>Timeline</a:t>
            </a:r>
            <a:r>
              <a:rPr lang="en" sz="1800"/>
              <a:t>: 4-6 Months</a:t>
            </a:r>
            <a:endParaRPr sz="1800"/>
          </a:p>
          <a:p>
            <a:pPr indent="0" lvl="0" marL="0" rtl="0" algn="l">
              <a:spcBef>
                <a:spcPts val="0"/>
              </a:spcBef>
              <a:spcAft>
                <a:spcPts val="0"/>
              </a:spcAft>
              <a:buNone/>
            </a:pPr>
            <a:r>
              <a:rPr b="1" lang="en" sz="1800"/>
              <a:t>Goals</a:t>
            </a:r>
            <a:r>
              <a:rPr lang="en" sz="1800"/>
              <a:t>:</a:t>
            </a:r>
            <a:endParaRPr sz="1800"/>
          </a:p>
          <a:p>
            <a:pPr indent="0" lvl="0" marL="0" rtl="0" algn="l">
              <a:spcBef>
                <a:spcPts val="0"/>
              </a:spcBef>
              <a:spcAft>
                <a:spcPts val="0"/>
              </a:spcAft>
              <a:buNone/>
            </a:pPr>
            <a:r>
              <a:rPr lang="en" sz="1800"/>
              <a:t>  - Streamline housekeeping and maintenance operations.</a:t>
            </a:r>
            <a:endParaRPr sz="1800"/>
          </a:p>
          <a:p>
            <a:pPr indent="0" lvl="0" marL="0" rtl="0" algn="l">
              <a:spcBef>
                <a:spcPts val="0"/>
              </a:spcBef>
              <a:spcAft>
                <a:spcPts val="0"/>
              </a:spcAft>
              <a:buNone/>
            </a:pPr>
            <a:r>
              <a:rPr lang="en" sz="1800"/>
              <a:t>  - Leverage deeper CRM insights for personalized guest experiences.</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solidFill>
                <a:srgbClr val="231B0E"/>
              </a:solidFill>
            </a:endParaRPr>
          </a:p>
        </p:txBody>
      </p:sp>
      <p:sp>
        <p:nvSpPr>
          <p:cNvPr id="452" name="Google Shape;452;p52"/>
          <p:cNvSpPr txBox="1"/>
          <p:nvPr/>
        </p:nvSpPr>
        <p:spPr>
          <a:xfrm>
            <a:off x="4541525" y="1367750"/>
            <a:ext cx="2125500" cy="364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rgbClr val="231B0E"/>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p53"/>
          <p:cNvSpPr txBox="1"/>
          <p:nvPr>
            <p:ph idx="4294967295" type="title"/>
          </p:nvPr>
        </p:nvSpPr>
        <p:spPr>
          <a:xfrm>
            <a:off x="0" y="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Release Plan</a:t>
            </a:r>
            <a:endParaRPr/>
          </a:p>
          <a:p>
            <a:pPr indent="0" lvl="0" marL="0" rtl="0" algn="l">
              <a:spcBef>
                <a:spcPts val="0"/>
              </a:spcBef>
              <a:spcAft>
                <a:spcPts val="0"/>
              </a:spcAft>
              <a:buNone/>
            </a:pPr>
            <a:r>
              <a:t/>
            </a:r>
            <a:endParaRPr/>
          </a:p>
        </p:txBody>
      </p:sp>
      <p:sp>
        <p:nvSpPr>
          <p:cNvPr id="458" name="Google Shape;458;p53"/>
          <p:cNvSpPr/>
          <p:nvPr/>
        </p:nvSpPr>
        <p:spPr>
          <a:xfrm>
            <a:off x="403850" y="535200"/>
            <a:ext cx="2182200" cy="607800"/>
          </a:xfrm>
          <a:prstGeom prst="homePlate">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459" name="Google Shape;459;p53"/>
          <p:cNvSpPr txBox="1"/>
          <p:nvPr>
            <p:ph idx="4294967295" type="body"/>
          </p:nvPr>
        </p:nvSpPr>
        <p:spPr>
          <a:xfrm>
            <a:off x="432350" y="710088"/>
            <a:ext cx="1865100" cy="314400"/>
          </a:xfrm>
          <a:prstGeom prst="rect">
            <a:avLst/>
          </a:prstGeom>
        </p:spPr>
        <p:txBody>
          <a:bodyPr anchorCtr="0" anchor="ctr" bIns="91425" lIns="91425" spcFirstLastPara="1" rIns="91425" wrap="square" tIns="91425">
            <a:noAutofit/>
          </a:bodyPr>
          <a:lstStyle/>
          <a:p>
            <a:pPr indent="0" lvl="0" marL="0" rtl="0" algn="l">
              <a:lnSpc>
                <a:spcPct val="80000"/>
              </a:lnSpc>
              <a:spcBef>
                <a:spcPts val="0"/>
              </a:spcBef>
              <a:spcAft>
                <a:spcPts val="0"/>
              </a:spcAft>
              <a:buSzPts val="770"/>
              <a:buNone/>
            </a:pPr>
            <a:r>
              <a:rPr lang="en" sz="1800">
                <a:solidFill>
                  <a:schemeClr val="lt1"/>
                </a:solidFill>
                <a:latin typeface="Arial"/>
                <a:ea typeface="Arial"/>
                <a:cs typeface="Arial"/>
                <a:sym typeface="Arial"/>
              </a:rPr>
              <a:t>Phase 1</a:t>
            </a:r>
            <a:endParaRPr sz="1800">
              <a:solidFill>
                <a:schemeClr val="lt1"/>
              </a:solidFill>
              <a:latin typeface="Arial"/>
              <a:ea typeface="Arial"/>
              <a:cs typeface="Arial"/>
              <a:sym typeface="Arial"/>
            </a:endParaRPr>
          </a:p>
        </p:txBody>
      </p:sp>
      <p:sp>
        <p:nvSpPr>
          <p:cNvPr id="460" name="Google Shape;460;p53"/>
          <p:cNvSpPr/>
          <p:nvPr/>
        </p:nvSpPr>
        <p:spPr>
          <a:xfrm>
            <a:off x="2416026" y="535200"/>
            <a:ext cx="23112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461" name="Google Shape;461;p53"/>
          <p:cNvSpPr txBox="1"/>
          <p:nvPr>
            <p:ph idx="4294967295" type="body"/>
          </p:nvPr>
        </p:nvSpPr>
        <p:spPr>
          <a:xfrm>
            <a:off x="2724425" y="710100"/>
            <a:ext cx="1694400" cy="314400"/>
          </a:xfrm>
          <a:prstGeom prst="rect">
            <a:avLst/>
          </a:prstGeom>
        </p:spPr>
        <p:txBody>
          <a:bodyPr anchorCtr="0" anchor="ctr" bIns="91425" lIns="91425" spcFirstLastPara="1" rIns="91425" wrap="square" tIns="91425">
            <a:noAutofit/>
          </a:bodyPr>
          <a:lstStyle/>
          <a:p>
            <a:pPr indent="0" lvl="0" marL="0" rtl="0" algn="l">
              <a:lnSpc>
                <a:spcPct val="80000"/>
              </a:lnSpc>
              <a:spcBef>
                <a:spcPts val="0"/>
              </a:spcBef>
              <a:spcAft>
                <a:spcPts val="0"/>
              </a:spcAft>
              <a:buSzPts val="770"/>
              <a:buNone/>
            </a:pPr>
            <a:r>
              <a:rPr lang="en" sz="1800">
                <a:solidFill>
                  <a:schemeClr val="lt1"/>
                </a:solidFill>
                <a:latin typeface="Arial"/>
                <a:ea typeface="Arial"/>
                <a:cs typeface="Arial"/>
                <a:sym typeface="Arial"/>
              </a:rPr>
              <a:t>Phase 2</a:t>
            </a:r>
            <a:endParaRPr sz="1800">
              <a:solidFill>
                <a:schemeClr val="lt1"/>
              </a:solidFill>
              <a:latin typeface="Arial"/>
              <a:ea typeface="Arial"/>
              <a:cs typeface="Arial"/>
              <a:sym typeface="Arial"/>
            </a:endParaRPr>
          </a:p>
        </p:txBody>
      </p:sp>
      <p:sp>
        <p:nvSpPr>
          <p:cNvPr id="462" name="Google Shape;462;p53"/>
          <p:cNvSpPr/>
          <p:nvPr/>
        </p:nvSpPr>
        <p:spPr>
          <a:xfrm>
            <a:off x="4541525" y="535200"/>
            <a:ext cx="2257200" cy="607800"/>
          </a:xfrm>
          <a:prstGeom prst="chevron">
            <a:avLst>
              <a:gd fmla="val 50000" name="adj"/>
            </a:avLst>
          </a:prstGeom>
          <a:solidFill>
            <a:srgbClr val="4A86E8"/>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463" name="Google Shape;463;p53"/>
          <p:cNvSpPr txBox="1"/>
          <p:nvPr>
            <p:ph idx="4294967295" type="body"/>
          </p:nvPr>
        </p:nvSpPr>
        <p:spPr>
          <a:xfrm>
            <a:off x="4845800" y="710100"/>
            <a:ext cx="1865100" cy="314400"/>
          </a:xfrm>
          <a:prstGeom prst="rect">
            <a:avLst/>
          </a:prstGeom>
        </p:spPr>
        <p:txBody>
          <a:bodyPr anchorCtr="0" anchor="ctr" bIns="91425" lIns="91425" spcFirstLastPara="1" rIns="91425" wrap="square" tIns="91425">
            <a:noAutofit/>
          </a:bodyPr>
          <a:lstStyle/>
          <a:p>
            <a:pPr indent="0" lvl="0" marL="0" rtl="0" algn="l">
              <a:lnSpc>
                <a:spcPct val="80000"/>
              </a:lnSpc>
              <a:spcBef>
                <a:spcPts val="0"/>
              </a:spcBef>
              <a:spcAft>
                <a:spcPts val="0"/>
              </a:spcAft>
              <a:buSzPts val="770"/>
              <a:buNone/>
            </a:pPr>
            <a:r>
              <a:rPr lang="en" sz="1800">
                <a:solidFill>
                  <a:schemeClr val="lt1"/>
                </a:solidFill>
                <a:latin typeface="Arial"/>
                <a:ea typeface="Arial"/>
                <a:cs typeface="Arial"/>
                <a:sym typeface="Arial"/>
              </a:rPr>
              <a:t>Phase 3</a:t>
            </a:r>
            <a:endParaRPr sz="1800">
              <a:solidFill>
                <a:schemeClr val="lt1"/>
              </a:solidFill>
              <a:latin typeface="Arial"/>
              <a:ea typeface="Arial"/>
              <a:cs typeface="Arial"/>
              <a:sym typeface="Arial"/>
            </a:endParaRPr>
          </a:p>
        </p:txBody>
      </p:sp>
      <p:sp>
        <p:nvSpPr>
          <p:cNvPr id="464" name="Google Shape;464;p53"/>
          <p:cNvSpPr/>
          <p:nvPr/>
        </p:nvSpPr>
        <p:spPr>
          <a:xfrm>
            <a:off x="6667025" y="535200"/>
            <a:ext cx="22572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465" name="Google Shape;465;p53"/>
          <p:cNvSpPr txBox="1"/>
          <p:nvPr>
            <p:ph idx="4294967295" type="body"/>
          </p:nvPr>
        </p:nvSpPr>
        <p:spPr>
          <a:xfrm>
            <a:off x="6970475" y="681900"/>
            <a:ext cx="1865100" cy="314400"/>
          </a:xfrm>
          <a:prstGeom prst="rect">
            <a:avLst/>
          </a:prstGeom>
        </p:spPr>
        <p:txBody>
          <a:bodyPr anchorCtr="0" anchor="ctr" bIns="91425" lIns="91425" spcFirstLastPara="1" rIns="91425" wrap="square" tIns="91425">
            <a:noAutofit/>
          </a:bodyPr>
          <a:lstStyle/>
          <a:p>
            <a:pPr indent="0" lvl="0" marL="0" rtl="0" algn="l">
              <a:lnSpc>
                <a:spcPct val="80000"/>
              </a:lnSpc>
              <a:spcBef>
                <a:spcPts val="0"/>
              </a:spcBef>
              <a:spcAft>
                <a:spcPts val="0"/>
              </a:spcAft>
              <a:buSzPts val="770"/>
              <a:buNone/>
            </a:pPr>
            <a:r>
              <a:rPr lang="en" sz="1800">
                <a:solidFill>
                  <a:schemeClr val="lt1"/>
                </a:solidFill>
                <a:latin typeface="Arial"/>
                <a:ea typeface="Arial"/>
                <a:cs typeface="Arial"/>
                <a:sym typeface="Arial"/>
              </a:rPr>
              <a:t>Post-Release</a:t>
            </a:r>
            <a:endParaRPr sz="1800">
              <a:solidFill>
                <a:schemeClr val="lt1"/>
              </a:solidFill>
              <a:latin typeface="Arial"/>
              <a:ea typeface="Arial"/>
              <a:cs typeface="Arial"/>
              <a:sym typeface="Arial"/>
            </a:endParaRPr>
          </a:p>
        </p:txBody>
      </p:sp>
      <p:sp>
        <p:nvSpPr>
          <p:cNvPr id="466" name="Google Shape;466;p53"/>
          <p:cNvSpPr txBox="1"/>
          <p:nvPr/>
        </p:nvSpPr>
        <p:spPr>
          <a:xfrm>
            <a:off x="302150" y="1367750"/>
            <a:ext cx="2125500" cy="360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p>
        </p:txBody>
      </p:sp>
      <p:sp>
        <p:nvSpPr>
          <p:cNvPr id="467" name="Google Shape;467;p53"/>
          <p:cNvSpPr txBox="1"/>
          <p:nvPr/>
        </p:nvSpPr>
        <p:spPr>
          <a:xfrm>
            <a:off x="2416025" y="1367750"/>
            <a:ext cx="2125500" cy="351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rgbClr val="231B0E"/>
              </a:solidFill>
            </a:endParaRPr>
          </a:p>
        </p:txBody>
      </p:sp>
      <p:sp>
        <p:nvSpPr>
          <p:cNvPr id="468" name="Google Shape;468;p53"/>
          <p:cNvSpPr txBox="1"/>
          <p:nvPr/>
        </p:nvSpPr>
        <p:spPr>
          <a:xfrm>
            <a:off x="432350" y="1367750"/>
            <a:ext cx="8491800" cy="364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Objective</a:t>
            </a:r>
            <a:r>
              <a:rPr lang="en" sz="1800"/>
              <a:t>: </a:t>
            </a:r>
            <a:endParaRPr sz="1800"/>
          </a:p>
          <a:p>
            <a:pPr indent="0" lvl="0" marL="0" rtl="0" algn="l">
              <a:spcBef>
                <a:spcPts val="0"/>
              </a:spcBef>
              <a:spcAft>
                <a:spcPts val="0"/>
              </a:spcAft>
              <a:buNone/>
            </a:pPr>
            <a:r>
              <a:rPr lang="en" sz="1800"/>
              <a:t>Implement advanced features that optimize revenue management and enhance guest experiences.</a:t>
            </a:r>
            <a:endParaRPr sz="1800"/>
          </a:p>
          <a:p>
            <a:pPr indent="0" lvl="0" marL="0" rtl="0" algn="l">
              <a:spcBef>
                <a:spcPts val="0"/>
              </a:spcBef>
              <a:spcAft>
                <a:spcPts val="0"/>
              </a:spcAft>
              <a:buNone/>
            </a:pPr>
            <a:r>
              <a:rPr b="1" lang="en" sz="1800"/>
              <a:t>Features to Include</a:t>
            </a:r>
            <a:r>
              <a:rPr lang="en" sz="1800"/>
              <a:t>:</a:t>
            </a:r>
            <a:endParaRPr sz="1800"/>
          </a:p>
          <a:p>
            <a:pPr indent="0" lvl="0" marL="0" rtl="0" algn="l">
              <a:spcBef>
                <a:spcPts val="0"/>
              </a:spcBef>
              <a:spcAft>
                <a:spcPts val="0"/>
              </a:spcAft>
              <a:buNone/>
            </a:pPr>
            <a:r>
              <a:rPr lang="en" sz="1800"/>
              <a:t> - Dynamic Pricing and Revenue Management</a:t>
            </a:r>
            <a:endParaRPr sz="1800"/>
          </a:p>
          <a:p>
            <a:pPr indent="0" lvl="0" marL="0" rtl="0" algn="l">
              <a:spcBef>
                <a:spcPts val="0"/>
              </a:spcBef>
              <a:spcAft>
                <a:spcPts val="0"/>
              </a:spcAft>
              <a:buNone/>
            </a:pPr>
            <a:r>
              <a:rPr lang="en" sz="1800"/>
              <a:t>  - Feedback and Review Management</a:t>
            </a:r>
            <a:endParaRPr sz="1800"/>
          </a:p>
          <a:p>
            <a:pPr indent="0" lvl="0" marL="0" rtl="0" algn="l">
              <a:spcBef>
                <a:spcPts val="0"/>
              </a:spcBef>
              <a:spcAft>
                <a:spcPts val="0"/>
              </a:spcAft>
              <a:buNone/>
            </a:pPr>
            <a:r>
              <a:rPr lang="en" sz="1800"/>
              <a:t>  - Data Analytics for Customer Insights</a:t>
            </a:r>
            <a:endParaRPr sz="1800"/>
          </a:p>
          <a:p>
            <a:pPr indent="0" lvl="0" marL="0" rtl="0" algn="l">
              <a:spcBef>
                <a:spcPts val="0"/>
              </a:spcBef>
              <a:spcAft>
                <a:spcPts val="0"/>
              </a:spcAft>
              <a:buNone/>
            </a:pPr>
            <a:r>
              <a:rPr b="1" lang="en" sz="1800"/>
              <a:t>Timeline</a:t>
            </a:r>
            <a:r>
              <a:rPr lang="en" sz="1800"/>
              <a:t>: 7-12 Months</a:t>
            </a:r>
            <a:endParaRPr sz="1800"/>
          </a:p>
          <a:p>
            <a:pPr indent="0" lvl="0" marL="0" rtl="0" algn="l">
              <a:spcBef>
                <a:spcPts val="0"/>
              </a:spcBef>
              <a:spcAft>
                <a:spcPts val="0"/>
              </a:spcAft>
              <a:buNone/>
            </a:pPr>
            <a:r>
              <a:rPr b="1" lang="en" sz="1800"/>
              <a:t>Goals</a:t>
            </a:r>
            <a:r>
              <a:rPr lang="en" sz="1800"/>
              <a:t>:</a:t>
            </a:r>
            <a:endParaRPr sz="1800"/>
          </a:p>
          <a:p>
            <a:pPr indent="0" lvl="0" marL="0" rtl="0" algn="l">
              <a:spcBef>
                <a:spcPts val="0"/>
              </a:spcBef>
              <a:spcAft>
                <a:spcPts val="0"/>
              </a:spcAft>
              <a:buNone/>
            </a:pPr>
            <a:r>
              <a:rPr lang="en" sz="1800"/>
              <a:t>   - Optimize pricing strategies to enhance revenue.</a:t>
            </a:r>
            <a:endParaRPr sz="1800"/>
          </a:p>
          <a:p>
            <a:pPr indent="0" lvl="0" marL="0" rtl="0" algn="l">
              <a:spcBef>
                <a:spcPts val="0"/>
              </a:spcBef>
              <a:spcAft>
                <a:spcPts val="0"/>
              </a:spcAft>
              <a:buNone/>
            </a:pPr>
            <a:r>
              <a:rPr lang="en" sz="1800"/>
              <a:t>  - Gather and utilize guest feedback for continuous improvement.</a:t>
            </a:r>
            <a:endParaRPr sz="1800"/>
          </a:p>
          <a:p>
            <a:pPr indent="0" lvl="0" marL="0" rtl="0" algn="l">
              <a:spcBef>
                <a:spcPts val="0"/>
              </a:spcBef>
              <a:spcAft>
                <a:spcPts val="0"/>
              </a:spcAft>
              <a:buNone/>
            </a:pPr>
            <a:r>
              <a:rPr lang="en" sz="1800"/>
              <a:t>  - Leverage analytics for informed decision-making.</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solidFill>
                <a:srgbClr val="231B0E"/>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sp>
        <p:nvSpPr>
          <p:cNvPr id="473" name="Google Shape;473;p54"/>
          <p:cNvSpPr txBox="1"/>
          <p:nvPr>
            <p:ph idx="4294967295" type="title"/>
          </p:nvPr>
        </p:nvSpPr>
        <p:spPr>
          <a:xfrm>
            <a:off x="0" y="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Release Plan</a:t>
            </a:r>
            <a:endParaRPr/>
          </a:p>
          <a:p>
            <a:pPr indent="0" lvl="0" marL="0" rtl="0" algn="l">
              <a:spcBef>
                <a:spcPts val="0"/>
              </a:spcBef>
              <a:spcAft>
                <a:spcPts val="0"/>
              </a:spcAft>
              <a:buNone/>
            </a:pPr>
            <a:r>
              <a:t/>
            </a:r>
            <a:endParaRPr/>
          </a:p>
        </p:txBody>
      </p:sp>
      <p:sp>
        <p:nvSpPr>
          <p:cNvPr id="474" name="Google Shape;474;p54"/>
          <p:cNvSpPr/>
          <p:nvPr/>
        </p:nvSpPr>
        <p:spPr>
          <a:xfrm>
            <a:off x="403850" y="535200"/>
            <a:ext cx="2182200" cy="607800"/>
          </a:xfrm>
          <a:prstGeom prst="homePlate">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475" name="Google Shape;475;p54"/>
          <p:cNvSpPr txBox="1"/>
          <p:nvPr>
            <p:ph idx="4294967295" type="body"/>
          </p:nvPr>
        </p:nvSpPr>
        <p:spPr>
          <a:xfrm>
            <a:off x="432350" y="710088"/>
            <a:ext cx="1865100" cy="314400"/>
          </a:xfrm>
          <a:prstGeom prst="rect">
            <a:avLst/>
          </a:prstGeom>
        </p:spPr>
        <p:txBody>
          <a:bodyPr anchorCtr="0" anchor="ctr" bIns="91425" lIns="91425" spcFirstLastPara="1" rIns="91425" wrap="square" tIns="91425">
            <a:noAutofit/>
          </a:bodyPr>
          <a:lstStyle/>
          <a:p>
            <a:pPr indent="0" lvl="0" marL="0" rtl="0" algn="l">
              <a:lnSpc>
                <a:spcPct val="80000"/>
              </a:lnSpc>
              <a:spcBef>
                <a:spcPts val="0"/>
              </a:spcBef>
              <a:spcAft>
                <a:spcPts val="0"/>
              </a:spcAft>
              <a:buSzPts val="770"/>
              <a:buNone/>
            </a:pPr>
            <a:r>
              <a:rPr lang="en" sz="1800">
                <a:solidFill>
                  <a:schemeClr val="lt1"/>
                </a:solidFill>
                <a:latin typeface="Arial"/>
                <a:ea typeface="Arial"/>
                <a:cs typeface="Arial"/>
                <a:sym typeface="Arial"/>
              </a:rPr>
              <a:t>Phase 1</a:t>
            </a:r>
            <a:endParaRPr sz="1800">
              <a:solidFill>
                <a:schemeClr val="lt1"/>
              </a:solidFill>
              <a:latin typeface="Arial"/>
              <a:ea typeface="Arial"/>
              <a:cs typeface="Arial"/>
              <a:sym typeface="Arial"/>
            </a:endParaRPr>
          </a:p>
        </p:txBody>
      </p:sp>
      <p:sp>
        <p:nvSpPr>
          <p:cNvPr id="476" name="Google Shape;476;p54"/>
          <p:cNvSpPr/>
          <p:nvPr/>
        </p:nvSpPr>
        <p:spPr>
          <a:xfrm>
            <a:off x="2416026" y="535200"/>
            <a:ext cx="23112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477" name="Google Shape;477;p54"/>
          <p:cNvSpPr txBox="1"/>
          <p:nvPr>
            <p:ph idx="4294967295" type="body"/>
          </p:nvPr>
        </p:nvSpPr>
        <p:spPr>
          <a:xfrm>
            <a:off x="2724425" y="710100"/>
            <a:ext cx="1694400" cy="314400"/>
          </a:xfrm>
          <a:prstGeom prst="rect">
            <a:avLst/>
          </a:prstGeom>
        </p:spPr>
        <p:txBody>
          <a:bodyPr anchorCtr="0" anchor="ctr" bIns="91425" lIns="91425" spcFirstLastPara="1" rIns="91425" wrap="square" tIns="91425">
            <a:noAutofit/>
          </a:bodyPr>
          <a:lstStyle/>
          <a:p>
            <a:pPr indent="0" lvl="0" marL="0" rtl="0" algn="l">
              <a:lnSpc>
                <a:spcPct val="80000"/>
              </a:lnSpc>
              <a:spcBef>
                <a:spcPts val="0"/>
              </a:spcBef>
              <a:spcAft>
                <a:spcPts val="0"/>
              </a:spcAft>
              <a:buSzPts val="770"/>
              <a:buNone/>
            </a:pPr>
            <a:r>
              <a:rPr lang="en" sz="1800">
                <a:solidFill>
                  <a:schemeClr val="lt1"/>
                </a:solidFill>
                <a:latin typeface="Arial"/>
                <a:ea typeface="Arial"/>
                <a:cs typeface="Arial"/>
                <a:sym typeface="Arial"/>
              </a:rPr>
              <a:t>Phase 2</a:t>
            </a:r>
            <a:endParaRPr sz="1800">
              <a:solidFill>
                <a:schemeClr val="lt1"/>
              </a:solidFill>
              <a:latin typeface="Arial"/>
              <a:ea typeface="Arial"/>
              <a:cs typeface="Arial"/>
              <a:sym typeface="Arial"/>
            </a:endParaRPr>
          </a:p>
        </p:txBody>
      </p:sp>
      <p:sp>
        <p:nvSpPr>
          <p:cNvPr id="478" name="Google Shape;478;p54"/>
          <p:cNvSpPr/>
          <p:nvPr/>
        </p:nvSpPr>
        <p:spPr>
          <a:xfrm>
            <a:off x="4541525" y="535200"/>
            <a:ext cx="22572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479" name="Google Shape;479;p54"/>
          <p:cNvSpPr txBox="1"/>
          <p:nvPr>
            <p:ph idx="4294967295" type="body"/>
          </p:nvPr>
        </p:nvSpPr>
        <p:spPr>
          <a:xfrm>
            <a:off x="4845800" y="710100"/>
            <a:ext cx="1865100" cy="314400"/>
          </a:xfrm>
          <a:prstGeom prst="rect">
            <a:avLst/>
          </a:prstGeom>
        </p:spPr>
        <p:txBody>
          <a:bodyPr anchorCtr="0" anchor="ctr" bIns="91425" lIns="91425" spcFirstLastPara="1" rIns="91425" wrap="square" tIns="91425">
            <a:noAutofit/>
          </a:bodyPr>
          <a:lstStyle/>
          <a:p>
            <a:pPr indent="0" lvl="0" marL="0" rtl="0" algn="l">
              <a:lnSpc>
                <a:spcPct val="80000"/>
              </a:lnSpc>
              <a:spcBef>
                <a:spcPts val="0"/>
              </a:spcBef>
              <a:spcAft>
                <a:spcPts val="0"/>
              </a:spcAft>
              <a:buSzPts val="770"/>
              <a:buNone/>
            </a:pPr>
            <a:r>
              <a:rPr lang="en" sz="1800">
                <a:solidFill>
                  <a:schemeClr val="lt1"/>
                </a:solidFill>
                <a:latin typeface="Arial"/>
                <a:ea typeface="Arial"/>
                <a:cs typeface="Arial"/>
                <a:sym typeface="Arial"/>
              </a:rPr>
              <a:t>Phase 3</a:t>
            </a:r>
            <a:endParaRPr sz="1800">
              <a:solidFill>
                <a:schemeClr val="lt1"/>
              </a:solidFill>
              <a:latin typeface="Arial"/>
              <a:ea typeface="Arial"/>
              <a:cs typeface="Arial"/>
              <a:sym typeface="Arial"/>
            </a:endParaRPr>
          </a:p>
        </p:txBody>
      </p:sp>
      <p:sp>
        <p:nvSpPr>
          <p:cNvPr id="480" name="Google Shape;480;p54"/>
          <p:cNvSpPr/>
          <p:nvPr/>
        </p:nvSpPr>
        <p:spPr>
          <a:xfrm>
            <a:off x="6667025" y="535200"/>
            <a:ext cx="2257200" cy="607800"/>
          </a:xfrm>
          <a:prstGeom prst="chevron">
            <a:avLst>
              <a:gd fmla="val 50000" name="adj"/>
            </a:avLst>
          </a:prstGeom>
          <a:solidFill>
            <a:srgbClr val="4A86E8"/>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481" name="Google Shape;481;p54"/>
          <p:cNvSpPr txBox="1"/>
          <p:nvPr>
            <p:ph idx="4294967295" type="body"/>
          </p:nvPr>
        </p:nvSpPr>
        <p:spPr>
          <a:xfrm>
            <a:off x="6970475" y="681900"/>
            <a:ext cx="1865100" cy="314400"/>
          </a:xfrm>
          <a:prstGeom prst="rect">
            <a:avLst/>
          </a:prstGeom>
        </p:spPr>
        <p:txBody>
          <a:bodyPr anchorCtr="0" anchor="ctr" bIns="91425" lIns="91425" spcFirstLastPara="1" rIns="91425" wrap="square" tIns="91425">
            <a:noAutofit/>
          </a:bodyPr>
          <a:lstStyle/>
          <a:p>
            <a:pPr indent="0" lvl="0" marL="0" rtl="0" algn="l">
              <a:lnSpc>
                <a:spcPct val="80000"/>
              </a:lnSpc>
              <a:spcBef>
                <a:spcPts val="0"/>
              </a:spcBef>
              <a:spcAft>
                <a:spcPts val="0"/>
              </a:spcAft>
              <a:buSzPts val="770"/>
              <a:buNone/>
            </a:pPr>
            <a:r>
              <a:rPr lang="en" sz="1800">
                <a:solidFill>
                  <a:schemeClr val="lt1"/>
                </a:solidFill>
                <a:latin typeface="Arial"/>
                <a:ea typeface="Arial"/>
                <a:cs typeface="Arial"/>
                <a:sym typeface="Arial"/>
              </a:rPr>
              <a:t>Post-Release</a:t>
            </a:r>
            <a:endParaRPr sz="1800">
              <a:solidFill>
                <a:schemeClr val="lt1"/>
              </a:solidFill>
              <a:latin typeface="Arial"/>
              <a:ea typeface="Arial"/>
              <a:cs typeface="Arial"/>
              <a:sym typeface="Arial"/>
            </a:endParaRPr>
          </a:p>
        </p:txBody>
      </p:sp>
      <p:sp>
        <p:nvSpPr>
          <p:cNvPr id="482" name="Google Shape;482;p54"/>
          <p:cNvSpPr txBox="1"/>
          <p:nvPr/>
        </p:nvSpPr>
        <p:spPr>
          <a:xfrm>
            <a:off x="302150" y="1367750"/>
            <a:ext cx="2125500" cy="360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p>
        </p:txBody>
      </p:sp>
      <p:sp>
        <p:nvSpPr>
          <p:cNvPr id="483" name="Google Shape;483;p54"/>
          <p:cNvSpPr txBox="1"/>
          <p:nvPr/>
        </p:nvSpPr>
        <p:spPr>
          <a:xfrm>
            <a:off x="2416025" y="1367750"/>
            <a:ext cx="2125500" cy="351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rgbClr val="231B0E"/>
              </a:solidFill>
            </a:endParaRPr>
          </a:p>
        </p:txBody>
      </p:sp>
      <p:sp>
        <p:nvSpPr>
          <p:cNvPr id="484" name="Google Shape;484;p54"/>
          <p:cNvSpPr txBox="1"/>
          <p:nvPr/>
        </p:nvSpPr>
        <p:spPr>
          <a:xfrm>
            <a:off x="4541525" y="1367750"/>
            <a:ext cx="2125500" cy="364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rgbClr val="231B0E"/>
              </a:solidFill>
            </a:endParaRPr>
          </a:p>
        </p:txBody>
      </p:sp>
      <p:sp>
        <p:nvSpPr>
          <p:cNvPr id="485" name="Google Shape;485;p54"/>
          <p:cNvSpPr txBox="1"/>
          <p:nvPr/>
        </p:nvSpPr>
        <p:spPr>
          <a:xfrm>
            <a:off x="432350" y="1367750"/>
            <a:ext cx="8491800" cy="351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 </a:t>
            </a:r>
            <a:r>
              <a:rPr b="1" lang="en" sz="1800"/>
              <a:t>Continuous Monitoring</a:t>
            </a:r>
            <a:r>
              <a:rPr lang="en" sz="1800"/>
              <a:t>: Regularly monitor system performance, user feedback, and business metrics to ensure system stability and effectiveness.</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  </a:t>
            </a:r>
            <a:r>
              <a:rPr b="1" lang="en" sz="1800"/>
              <a:t>Iterative Improvements</a:t>
            </a:r>
            <a:r>
              <a:rPr lang="en" sz="1800"/>
              <a:t>: Based on feedback and emerging business needs, iteratively enhance and expand system features.</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 </a:t>
            </a:r>
            <a:r>
              <a:rPr b="1" lang="en" sz="1800"/>
              <a:t>Security Updates</a:t>
            </a:r>
            <a:r>
              <a:rPr lang="en" sz="1800"/>
              <a:t>: Consistently update security protocols and conduct regular audits to protect against new vulnerabilities.</a:t>
            </a:r>
            <a:endParaRPr sz="1800"/>
          </a:p>
          <a:p>
            <a:pPr indent="0" lvl="0" marL="0" rtl="0" algn="l">
              <a:spcBef>
                <a:spcPts val="0"/>
              </a:spcBef>
              <a:spcAft>
                <a:spcPts val="0"/>
              </a:spcAft>
              <a:buNone/>
            </a:pPr>
            <a:r>
              <a:t/>
            </a:r>
            <a:endParaRPr b="1" sz="1800"/>
          </a:p>
          <a:p>
            <a:pPr indent="0" lvl="0" marL="0" rtl="0" algn="l">
              <a:spcBef>
                <a:spcPts val="0"/>
              </a:spcBef>
              <a:spcAft>
                <a:spcPts val="0"/>
              </a:spcAft>
              <a:buNone/>
            </a:pPr>
            <a:r>
              <a:t/>
            </a:r>
            <a:endParaRPr sz="1800">
              <a:solidFill>
                <a:srgbClr val="231B0E"/>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 name="Shape 489"/>
        <p:cNvGrpSpPr/>
        <p:nvPr/>
      </p:nvGrpSpPr>
      <p:grpSpPr>
        <a:xfrm>
          <a:off x="0" y="0"/>
          <a:ext cx="0" cy="0"/>
          <a:chOff x="0" y="0"/>
          <a:chExt cx="0" cy="0"/>
        </a:xfrm>
      </p:grpSpPr>
      <p:sp>
        <p:nvSpPr>
          <p:cNvPr id="490" name="Google Shape;490;p55"/>
          <p:cNvSpPr/>
          <p:nvPr/>
        </p:nvSpPr>
        <p:spPr>
          <a:xfrm>
            <a:off x="154900" y="1355025"/>
            <a:ext cx="1715400" cy="5103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Vision and Scope</a:t>
            </a:r>
            <a:endParaRPr>
              <a:latin typeface="Lato"/>
              <a:ea typeface="Lato"/>
              <a:cs typeface="Lato"/>
              <a:sym typeface="Lato"/>
            </a:endParaRPr>
          </a:p>
        </p:txBody>
      </p:sp>
      <p:sp>
        <p:nvSpPr>
          <p:cNvPr id="491" name="Google Shape;491;p55"/>
          <p:cNvSpPr/>
          <p:nvPr/>
        </p:nvSpPr>
        <p:spPr>
          <a:xfrm>
            <a:off x="1744925" y="1355025"/>
            <a:ext cx="1871400" cy="5103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Raw requirements</a:t>
            </a:r>
            <a:endParaRPr>
              <a:latin typeface="Lato"/>
              <a:ea typeface="Lato"/>
              <a:cs typeface="Lato"/>
              <a:sym typeface="Lato"/>
            </a:endParaRPr>
          </a:p>
        </p:txBody>
      </p:sp>
      <p:sp>
        <p:nvSpPr>
          <p:cNvPr id="492" name="Google Shape;492;p55"/>
          <p:cNvSpPr/>
          <p:nvPr/>
        </p:nvSpPr>
        <p:spPr>
          <a:xfrm>
            <a:off x="5067600" y="1355025"/>
            <a:ext cx="1502700" cy="5103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Validation</a:t>
            </a:r>
            <a:endParaRPr>
              <a:latin typeface="Lato"/>
              <a:ea typeface="Lato"/>
              <a:cs typeface="Lato"/>
              <a:sym typeface="Lato"/>
            </a:endParaRPr>
          </a:p>
        </p:txBody>
      </p:sp>
      <p:sp>
        <p:nvSpPr>
          <p:cNvPr id="493" name="Google Shape;493;p55"/>
          <p:cNvSpPr/>
          <p:nvPr/>
        </p:nvSpPr>
        <p:spPr>
          <a:xfrm>
            <a:off x="3463800" y="1355025"/>
            <a:ext cx="1715400" cy="5103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Analysis and modeling</a:t>
            </a:r>
            <a:endParaRPr>
              <a:latin typeface="Lato"/>
              <a:ea typeface="Lato"/>
              <a:cs typeface="Lato"/>
              <a:sym typeface="Lato"/>
            </a:endParaRPr>
          </a:p>
        </p:txBody>
      </p:sp>
      <p:sp>
        <p:nvSpPr>
          <p:cNvPr id="494" name="Google Shape;494;p55"/>
          <p:cNvSpPr/>
          <p:nvPr/>
        </p:nvSpPr>
        <p:spPr>
          <a:xfrm flipH="1">
            <a:off x="2035288" y="3722675"/>
            <a:ext cx="1415700" cy="5103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Release plan</a:t>
            </a:r>
            <a:endParaRPr>
              <a:latin typeface="Lato"/>
              <a:ea typeface="Lato"/>
              <a:cs typeface="Lato"/>
              <a:sym typeface="Lato"/>
            </a:endParaRPr>
          </a:p>
        </p:txBody>
      </p:sp>
      <p:sp>
        <p:nvSpPr>
          <p:cNvPr id="495" name="Google Shape;495;p55"/>
          <p:cNvSpPr/>
          <p:nvPr/>
        </p:nvSpPr>
        <p:spPr>
          <a:xfrm flipH="1">
            <a:off x="3318450" y="3722675"/>
            <a:ext cx="1871400" cy="5103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Prioritise requirements</a:t>
            </a:r>
            <a:endParaRPr>
              <a:latin typeface="Lato"/>
              <a:ea typeface="Lato"/>
              <a:cs typeface="Lato"/>
              <a:sym typeface="Lato"/>
            </a:endParaRPr>
          </a:p>
        </p:txBody>
      </p:sp>
      <p:sp>
        <p:nvSpPr>
          <p:cNvPr id="496" name="Google Shape;496;p55"/>
          <p:cNvSpPr/>
          <p:nvPr/>
        </p:nvSpPr>
        <p:spPr>
          <a:xfrm flipH="1">
            <a:off x="5050925" y="3722675"/>
            <a:ext cx="1640100" cy="5103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Verification plan</a:t>
            </a:r>
            <a:endParaRPr>
              <a:latin typeface="Lato"/>
              <a:ea typeface="Lato"/>
              <a:cs typeface="Lato"/>
              <a:sym typeface="Lato"/>
            </a:endParaRPr>
          </a:p>
        </p:txBody>
      </p:sp>
      <p:sp>
        <p:nvSpPr>
          <p:cNvPr id="497" name="Google Shape;497;p55"/>
          <p:cNvSpPr/>
          <p:nvPr/>
        </p:nvSpPr>
        <p:spPr>
          <a:xfrm flipH="1">
            <a:off x="6538475" y="3722675"/>
            <a:ext cx="1871400" cy="5103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Summarize test cases</a:t>
            </a:r>
            <a:endParaRPr>
              <a:latin typeface="Lato"/>
              <a:ea typeface="Lato"/>
              <a:cs typeface="Lato"/>
              <a:sym typeface="Lato"/>
            </a:endParaRPr>
          </a:p>
        </p:txBody>
      </p:sp>
      <p:sp>
        <p:nvSpPr>
          <p:cNvPr id="498" name="Google Shape;498;p55"/>
          <p:cNvSpPr/>
          <p:nvPr/>
        </p:nvSpPr>
        <p:spPr>
          <a:xfrm>
            <a:off x="8277000" y="1549025"/>
            <a:ext cx="691200" cy="2624400"/>
          </a:xfrm>
          <a:prstGeom prst="curvedLeftArrow">
            <a:avLst>
              <a:gd fmla="val 25000" name="adj1"/>
              <a:gd fmla="val 50000" name="adj2"/>
              <a:gd fmla="val 2500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99" name="Google Shape;499;p55"/>
          <p:cNvSpPr/>
          <p:nvPr/>
        </p:nvSpPr>
        <p:spPr>
          <a:xfrm>
            <a:off x="1157200" y="1970075"/>
            <a:ext cx="1640100" cy="1647900"/>
          </a:xfrm>
          <a:prstGeom prst="donut">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Elicitation</a:t>
            </a:r>
            <a:endParaRPr>
              <a:latin typeface="Lato"/>
              <a:ea typeface="Lato"/>
              <a:cs typeface="Lato"/>
              <a:sym typeface="Lato"/>
            </a:endParaRPr>
          </a:p>
        </p:txBody>
      </p:sp>
      <p:cxnSp>
        <p:nvCxnSpPr>
          <p:cNvPr id="500" name="Google Shape;500;p55"/>
          <p:cNvCxnSpPr>
            <a:stCxn id="499" idx="0"/>
          </p:cNvCxnSpPr>
          <p:nvPr/>
        </p:nvCxnSpPr>
        <p:spPr>
          <a:xfrm>
            <a:off x="1977250" y="1970075"/>
            <a:ext cx="223800" cy="215100"/>
          </a:xfrm>
          <a:prstGeom prst="straightConnector1">
            <a:avLst/>
          </a:prstGeom>
          <a:noFill/>
          <a:ln cap="flat" cmpd="sng" w="9525">
            <a:solidFill>
              <a:schemeClr val="dk2"/>
            </a:solidFill>
            <a:prstDash val="solid"/>
            <a:round/>
            <a:headEnd len="med" w="med" type="none"/>
            <a:tailEnd len="med" w="med" type="none"/>
          </a:ln>
        </p:spPr>
      </p:cxnSp>
      <p:cxnSp>
        <p:nvCxnSpPr>
          <p:cNvPr id="501" name="Google Shape;501;p55"/>
          <p:cNvCxnSpPr/>
          <p:nvPr/>
        </p:nvCxnSpPr>
        <p:spPr>
          <a:xfrm flipH="1">
            <a:off x="1982800" y="2185175"/>
            <a:ext cx="212700" cy="191400"/>
          </a:xfrm>
          <a:prstGeom prst="straightConnector1">
            <a:avLst/>
          </a:prstGeom>
          <a:noFill/>
          <a:ln cap="flat" cmpd="sng" w="9525">
            <a:solidFill>
              <a:schemeClr val="dk2"/>
            </a:solidFill>
            <a:prstDash val="solid"/>
            <a:round/>
            <a:headEnd len="med" w="med" type="none"/>
            <a:tailEnd len="med" w="med" type="none"/>
          </a:ln>
        </p:spPr>
      </p:cxnSp>
      <p:sp>
        <p:nvSpPr>
          <p:cNvPr id="502" name="Google Shape;502;p55"/>
          <p:cNvSpPr/>
          <p:nvPr/>
        </p:nvSpPr>
        <p:spPr>
          <a:xfrm rot="-8253103">
            <a:off x="905825" y="1896763"/>
            <a:ext cx="390710" cy="51048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03" name="Google Shape;503;p55"/>
          <p:cNvSpPr/>
          <p:nvPr/>
        </p:nvSpPr>
        <p:spPr>
          <a:xfrm rot="-2703231">
            <a:off x="2667961" y="1896752"/>
            <a:ext cx="451417" cy="51039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04" name="Google Shape;504;p55"/>
          <p:cNvSpPr/>
          <p:nvPr/>
        </p:nvSpPr>
        <p:spPr>
          <a:xfrm>
            <a:off x="6437375" y="1355025"/>
            <a:ext cx="1820400" cy="5103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0D0D0D"/>
                </a:solidFill>
                <a:highlight>
                  <a:schemeClr val="lt2"/>
                </a:highlight>
                <a:latin typeface="Roboto"/>
                <a:ea typeface="Roboto"/>
                <a:cs typeface="Roboto"/>
                <a:sym typeface="Roboto"/>
              </a:rPr>
              <a:t>Architectural Design</a:t>
            </a:r>
            <a:endParaRPr sz="1600">
              <a:highlight>
                <a:schemeClr val="lt2"/>
              </a:highlight>
              <a:latin typeface="Lato"/>
              <a:ea typeface="Lato"/>
              <a:cs typeface="Lato"/>
              <a:sym typeface="Lato"/>
            </a:endParaRPr>
          </a:p>
        </p:txBody>
      </p:sp>
      <p:sp>
        <p:nvSpPr>
          <p:cNvPr id="505" name="Google Shape;505;p55"/>
          <p:cNvSpPr/>
          <p:nvPr/>
        </p:nvSpPr>
        <p:spPr>
          <a:xfrm flipH="1">
            <a:off x="779788" y="3722675"/>
            <a:ext cx="1415700" cy="5103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SRS</a:t>
            </a:r>
            <a:endParaRPr>
              <a:latin typeface="Lato"/>
              <a:ea typeface="Lato"/>
              <a:cs typeface="Lato"/>
              <a:sym typeface="Lato"/>
            </a:endParaRPr>
          </a:p>
        </p:txBody>
      </p:sp>
      <p:sp>
        <p:nvSpPr>
          <p:cNvPr id="506" name="Google Shape;506;p55"/>
          <p:cNvSpPr/>
          <p:nvPr/>
        </p:nvSpPr>
        <p:spPr>
          <a:xfrm>
            <a:off x="5653000" y="1970075"/>
            <a:ext cx="1640100" cy="1647900"/>
          </a:xfrm>
          <a:prstGeom prst="donut">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Interview</a:t>
            </a:r>
            <a:endParaRPr>
              <a:latin typeface="Lato"/>
              <a:ea typeface="Lato"/>
              <a:cs typeface="Lato"/>
              <a:sym typeface="Lato"/>
            </a:endParaRPr>
          </a:p>
        </p:txBody>
      </p:sp>
      <p:cxnSp>
        <p:nvCxnSpPr>
          <p:cNvPr id="507" name="Google Shape;507;p55"/>
          <p:cNvCxnSpPr>
            <a:stCxn id="506" idx="0"/>
          </p:cNvCxnSpPr>
          <p:nvPr/>
        </p:nvCxnSpPr>
        <p:spPr>
          <a:xfrm>
            <a:off x="6473050" y="1970075"/>
            <a:ext cx="223800" cy="215100"/>
          </a:xfrm>
          <a:prstGeom prst="straightConnector1">
            <a:avLst/>
          </a:prstGeom>
          <a:noFill/>
          <a:ln cap="flat" cmpd="sng" w="9525">
            <a:solidFill>
              <a:schemeClr val="dk2"/>
            </a:solidFill>
            <a:prstDash val="solid"/>
            <a:round/>
            <a:headEnd len="med" w="med" type="none"/>
            <a:tailEnd len="med" w="med" type="none"/>
          </a:ln>
        </p:spPr>
      </p:cxnSp>
      <p:cxnSp>
        <p:nvCxnSpPr>
          <p:cNvPr id="508" name="Google Shape;508;p55"/>
          <p:cNvCxnSpPr/>
          <p:nvPr/>
        </p:nvCxnSpPr>
        <p:spPr>
          <a:xfrm flipH="1">
            <a:off x="6478600" y="2185175"/>
            <a:ext cx="212700" cy="191400"/>
          </a:xfrm>
          <a:prstGeom prst="straightConnector1">
            <a:avLst/>
          </a:prstGeom>
          <a:noFill/>
          <a:ln cap="flat" cmpd="sng" w="9525">
            <a:solidFill>
              <a:schemeClr val="dk2"/>
            </a:solidFill>
            <a:prstDash val="solid"/>
            <a:round/>
            <a:headEnd len="med" w="med" type="none"/>
            <a:tailEnd len="med" w="med" type="none"/>
          </a:ln>
        </p:spPr>
      </p:cxnSp>
      <p:sp>
        <p:nvSpPr>
          <p:cNvPr id="509" name="Google Shape;509;p55"/>
          <p:cNvSpPr/>
          <p:nvPr/>
        </p:nvSpPr>
        <p:spPr>
          <a:xfrm rot="-7699808">
            <a:off x="5450316" y="1838763"/>
            <a:ext cx="390847" cy="510414"/>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10" name="Google Shape;510;p55"/>
          <p:cNvSpPr/>
          <p:nvPr/>
        </p:nvSpPr>
        <p:spPr>
          <a:xfrm rot="-2923043">
            <a:off x="7070658" y="1838785"/>
            <a:ext cx="451518" cy="510389"/>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11" name="Google Shape;511;p55"/>
          <p:cNvSpPr/>
          <p:nvPr/>
        </p:nvSpPr>
        <p:spPr>
          <a:xfrm>
            <a:off x="5234514" y="4351122"/>
            <a:ext cx="1919400" cy="569400"/>
          </a:xfrm>
          <a:prstGeom prst="curvedLeftArrow">
            <a:avLst>
              <a:gd fmla="val 25000" name="adj1"/>
              <a:gd fmla="val 50000" name="adj2"/>
              <a:gd fmla="val 2500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12" name="Google Shape;512;p55"/>
          <p:cNvSpPr/>
          <p:nvPr/>
        </p:nvSpPr>
        <p:spPr>
          <a:xfrm rot="10800000">
            <a:off x="2722600" y="4376775"/>
            <a:ext cx="1882800" cy="518100"/>
          </a:xfrm>
          <a:prstGeom prst="curvedLeftArrow">
            <a:avLst>
              <a:gd fmla="val 25000" name="adj1"/>
              <a:gd fmla="val 50000" name="adj2"/>
              <a:gd fmla="val 2500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6" name="Shape 516"/>
        <p:cNvGrpSpPr/>
        <p:nvPr/>
      </p:nvGrpSpPr>
      <p:grpSpPr>
        <a:xfrm>
          <a:off x="0" y="0"/>
          <a:ext cx="0" cy="0"/>
          <a:chOff x="0" y="0"/>
          <a:chExt cx="0" cy="0"/>
        </a:xfrm>
      </p:grpSpPr>
      <p:sp>
        <p:nvSpPr>
          <p:cNvPr id="517" name="Google Shape;517;p56"/>
          <p:cNvSpPr txBox="1"/>
          <p:nvPr>
            <p:ph type="title"/>
          </p:nvPr>
        </p:nvSpPr>
        <p:spPr>
          <a:xfrm>
            <a:off x="727650" y="21665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Thank you</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lnSpc>
                <a:spcPct val="105000"/>
              </a:lnSpc>
              <a:spcBef>
                <a:spcPts val="0"/>
              </a:spcBef>
              <a:spcAft>
                <a:spcPts val="1200"/>
              </a:spcAft>
              <a:buNone/>
            </a:pPr>
            <a:r>
              <a:rPr b="0" lang="en" sz="1800">
                <a:solidFill>
                  <a:schemeClr val="accent1"/>
                </a:solidFill>
                <a:latin typeface="Lato"/>
                <a:ea typeface="Lato"/>
                <a:cs typeface="Lato"/>
                <a:sym typeface="Lato"/>
              </a:rPr>
              <a:t>Elicitations and Raw Requirements </a:t>
            </a:r>
            <a:endParaRPr/>
          </a:p>
        </p:txBody>
      </p:sp>
      <p:sp>
        <p:nvSpPr>
          <p:cNvPr id="112" name="Google Shape;112;p17"/>
          <p:cNvSpPr txBox="1"/>
          <p:nvPr>
            <p:ph idx="1" type="body"/>
          </p:nvPr>
        </p:nvSpPr>
        <p:spPr>
          <a:xfrm>
            <a:off x="727650" y="1853850"/>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Elicitation grouped by document：</a:t>
            </a:r>
            <a:endParaRPr sz="1600"/>
          </a:p>
          <a:p>
            <a:pPr indent="0" lvl="0" marL="0" rtl="0" algn="l">
              <a:spcBef>
                <a:spcPts val="1200"/>
              </a:spcBef>
              <a:spcAft>
                <a:spcPts val="0"/>
              </a:spcAft>
              <a:buNone/>
            </a:pPr>
            <a:r>
              <a:rPr lang="en" sz="1600"/>
              <a:t>	Analysis Notes   </a:t>
            </a:r>
            <a:r>
              <a:rPr lang="en" sz="1600"/>
              <a:t>— User，IT</a:t>
            </a:r>
            <a:endParaRPr sz="1600"/>
          </a:p>
          <a:p>
            <a:pPr indent="0" lvl="0" marL="0" rtl="0" algn="l">
              <a:spcBef>
                <a:spcPts val="1200"/>
              </a:spcBef>
              <a:spcAft>
                <a:spcPts val="0"/>
              </a:spcAft>
              <a:buNone/>
            </a:pPr>
            <a:r>
              <a:rPr lang="en" sz="1600"/>
              <a:t>	</a:t>
            </a:r>
            <a:r>
              <a:rPr lang="en" sz="1600"/>
              <a:t>Verification</a:t>
            </a:r>
            <a:r>
              <a:rPr lang="en" sz="1600"/>
              <a:t> and validation  — Project Managers and QA Managers</a:t>
            </a:r>
            <a:endParaRPr sz="1600"/>
          </a:p>
          <a:p>
            <a:pPr indent="0" lvl="0" marL="0" rtl="0" algn="l">
              <a:spcBef>
                <a:spcPts val="1200"/>
              </a:spcBef>
              <a:spcAft>
                <a:spcPts val="0"/>
              </a:spcAft>
              <a:buNone/>
            </a:pPr>
            <a:r>
              <a:rPr lang="en" sz="1600"/>
              <a:t>	ASR  — Architects and IT Staff</a:t>
            </a:r>
            <a:endParaRPr sz="1600"/>
          </a:p>
          <a:p>
            <a:pPr indent="0" lvl="0" marL="0" rtl="0" algn="l">
              <a:spcBef>
                <a:spcPts val="1200"/>
              </a:spcBef>
              <a:spcAft>
                <a:spcPts val="0"/>
              </a:spcAft>
              <a:buNone/>
            </a:pPr>
            <a:r>
              <a:rPr lang="en" sz="1600"/>
              <a:t>	Prioritize  — PM and Developer</a:t>
            </a:r>
            <a:endParaRPr sz="1600"/>
          </a:p>
          <a:p>
            <a:pPr indent="0" lvl="0" marL="0" rtl="0" algn="l">
              <a:spcBef>
                <a:spcPts val="1200"/>
              </a:spcBef>
              <a:spcAft>
                <a:spcPts val="0"/>
              </a:spcAft>
              <a:buNone/>
            </a:pPr>
            <a:r>
              <a:rPr lang="en" sz="1600"/>
              <a:t>	Test Cases   — QA team</a:t>
            </a:r>
            <a:endParaRPr sz="1600"/>
          </a:p>
          <a:p>
            <a:pPr indent="0" lvl="0" marL="0" rtl="0" algn="l">
              <a:spcBef>
                <a:spcPts val="1200"/>
              </a:spcBef>
              <a:spcAft>
                <a:spcPts val="1200"/>
              </a:spcAft>
              <a:buNone/>
            </a:pPr>
            <a:r>
              <a:rPr lang="en" sz="1600"/>
              <a:t>	Release plan — PM, stakeholders, Company wise</a:t>
            </a:r>
            <a:endParaRPr sz="1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p>
            <a:pPr indent="0" lvl="0" marL="0" rtl="0" algn="l">
              <a:lnSpc>
                <a:spcPct val="105000"/>
              </a:lnSpc>
              <a:spcBef>
                <a:spcPts val="0"/>
              </a:spcBef>
              <a:spcAft>
                <a:spcPts val="1200"/>
              </a:spcAft>
              <a:buNone/>
            </a:pPr>
            <a:r>
              <a:rPr b="0" lang="en" sz="1800">
                <a:solidFill>
                  <a:schemeClr val="accent1"/>
                </a:solidFill>
                <a:latin typeface="Lato"/>
                <a:ea typeface="Lato"/>
                <a:cs typeface="Lato"/>
                <a:sym typeface="Lato"/>
              </a:rPr>
              <a:t>Elicitations and Raw Requirements </a:t>
            </a:r>
            <a:endParaRPr/>
          </a:p>
        </p:txBody>
      </p:sp>
      <p:sp>
        <p:nvSpPr>
          <p:cNvPr id="118" name="Google Shape;118;p1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sz="1800"/>
              <a:t>Decide on </a:t>
            </a:r>
            <a:r>
              <a:rPr lang="en" sz="1800"/>
              <a:t>elicitation</a:t>
            </a:r>
            <a:r>
              <a:rPr lang="en" sz="1800"/>
              <a:t> scope and agenda               </a:t>
            </a:r>
            <a:endParaRPr sz="1800"/>
          </a:p>
          <a:p>
            <a:pPr indent="-342900" lvl="0" marL="457200" rtl="0" algn="l">
              <a:spcBef>
                <a:spcPts val="0"/>
              </a:spcBef>
              <a:spcAft>
                <a:spcPts val="0"/>
              </a:spcAft>
              <a:buSzPts val="1800"/>
              <a:buAutoNum type="arabicPeriod"/>
            </a:pPr>
            <a:r>
              <a:rPr lang="en" sz="1800"/>
              <a:t>Prepare resources</a:t>
            </a:r>
            <a:endParaRPr sz="1800"/>
          </a:p>
          <a:p>
            <a:pPr indent="-342900" lvl="0" marL="457200" rtl="0" algn="l">
              <a:spcBef>
                <a:spcPts val="0"/>
              </a:spcBef>
              <a:spcAft>
                <a:spcPts val="0"/>
              </a:spcAft>
              <a:buSzPts val="1800"/>
              <a:buAutoNum type="arabicPeriod"/>
            </a:pPr>
            <a:r>
              <a:rPr lang="en" sz="1800"/>
              <a:t>Prepare questions and straw man models</a:t>
            </a:r>
            <a:endParaRPr sz="1800"/>
          </a:p>
          <a:p>
            <a:pPr indent="-342900" lvl="0" marL="457200" rtl="0" algn="l">
              <a:spcBef>
                <a:spcPts val="0"/>
              </a:spcBef>
              <a:spcAft>
                <a:spcPts val="0"/>
              </a:spcAft>
              <a:buSzPts val="1800"/>
              <a:buAutoNum type="arabicPeriod"/>
            </a:pPr>
            <a:r>
              <a:rPr lang="en" sz="1800"/>
              <a:t>Proform elicitation session</a:t>
            </a:r>
            <a:endParaRPr sz="1800"/>
          </a:p>
          <a:p>
            <a:pPr indent="-342900" lvl="0" marL="457200" rtl="0" algn="l">
              <a:spcBef>
                <a:spcPts val="0"/>
              </a:spcBef>
              <a:spcAft>
                <a:spcPts val="0"/>
              </a:spcAft>
              <a:buSzPts val="1800"/>
              <a:buAutoNum type="arabicPeriod"/>
            </a:pPr>
            <a:r>
              <a:rPr lang="en" sz="1800"/>
              <a:t>Organize and share notes</a:t>
            </a:r>
            <a:endParaRPr sz="1800"/>
          </a:p>
          <a:p>
            <a:pPr indent="-342900" lvl="0" marL="457200" rtl="0" algn="l">
              <a:spcBef>
                <a:spcPts val="0"/>
              </a:spcBef>
              <a:spcAft>
                <a:spcPts val="0"/>
              </a:spcAft>
              <a:buSzPts val="1800"/>
              <a:buAutoNum type="arabicPeriod"/>
            </a:pPr>
            <a:r>
              <a:rPr lang="en" sz="1800"/>
              <a:t>Document Open issues</a:t>
            </a:r>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9"/>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p>
            <a:pPr indent="0" lvl="0" marL="0" rtl="0" algn="l">
              <a:lnSpc>
                <a:spcPct val="105000"/>
              </a:lnSpc>
              <a:spcBef>
                <a:spcPts val="0"/>
              </a:spcBef>
              <a:spcAft>
                <a:spcPts val="1200"/>
              </a:spcAft>
              <a:buNone/>
            </a:pPr>
            <a:r>
              <a:rPr b="0" lang="en" sz="1800">
                <a:solidFill>
                  <a:schemeClr val="accent1"/>
                </a:solidFill>
                <a:latin typeface="Lato"/>
                <a:ea typeface="Lato"/>
                <a:cs typeface="Lato"/>
                <a:sym typeface="Lato"/>
              </a:rPr>
              <a:t>Raw Requirements - Functional</a:t>
            </a:r>
            <a:endParaRPr/>
          </a:p>
        </p:txBody>
      </p:sp>
      <p:sp>
        <p:nvSpPr>
          <p:cNvPr id="124" name="Google Shape;124;p19"/>
          <p:cNvSpPr txBox="1"/>
          <p:nvPr>
            <p:ph idx="1" type="body"/>
          </p:nvPr>
        </p:nvSpPr>
        <p:spPr>
          <a:xfrm>
            <a:off x="729450" y="2078875"/>
            <a:ext cx="3395400" cy="22611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sz="1800"/>
              <a:t>Reservation System     </a:t>
            </a:r>
            <a:endParaRPr sz="1800"/>
          </a:p>
          <a:p>
            <a:pPr indent="-342900" lvl="0" marL="457200" rtl="0" algn="l">
              <a:spcBef>
                <a:spcPts val="0"/>
              </a:spcBef>
              <a:spcAft>
                <a:spcPts val="0"/>
              </a:spcAft>
              <a:buSzPts val="1800"/>
              <a:buChar char="●"/>
            </a:pPr>
            <a:r>
              <a:rPr lang="en" sz="1800"/>
              <a:t>Check-in/Check-out</a:t>
            </a:r>
            <a:endParaRPr sz="1800"/>
          </a:p>
          <a:p>
            <a:pPr indent="-342900" lvl="0" marL="457200" rtl="0" algn="l">
              <a:spcBef>
                <a:spcPts val="0"/>
              </a:spcBef>
              <a:spcAft>
                <a:spcPts val="0"/>
              </a:spcAft>
              <a:buSzPts val="1800"/>
              <a:buChar char="●"/>
            </a:pPr>
            <a:r>
              <a:rPr lang="en" sz="1800"/>
              <a:t>Profile Management</a:t>
            </a:r>
            <a:endParaRPr sz="1800"/>
          </a:p>
          <a:p>
            <a:pPr indent="-342900" lvl="0" marL="457200" rtl="0" algn="l">
              <a:spcBef>
                <a:spcPts val="0"/>
              </a:spcBef>
              <a:spcAft>
                <a:spcPts val="0"/>
              </a:spcAft>
              <a:buSzPts val="1800"/>
              <a:buChar char="●"/>
            </a:pPr>
            <a:r>
              <a:rPr lang="en" sz="1800"/>
              <a:t>Financial Reporting System</a:t>
            </a:r>
            <a:endParaRPr sz="1800"/>
          </a:p>
          <a:p>
            <a:pPr indent="-342900" lvl="0" marL="457200" rtl="0" algn="l">
              <a:spcBef>
                <a:spcPts val="0"/>
              </a:spcBef>
              <a:spcAft>
                <a:spcPts val="0"/>
              </a:spcAft>
              <a:buSzPts val="1800"/>
              <a:buChar char="●"/>
            </a:pPr>
            <a:r>
              <a:rPr lang="en" sz="1800"/>
              <a:t>Service Scheduling</a:t>
            </a:r>
            <a:endParaRPr sz="1800"/>
          </a:p>
          <a:p>
            <a:pPr indent="-342900" lvl="0" marL="457200" rtl="0" algn="l">
              <a:spcBef>
                <a:spcPts val="0"/>
              </a:spcBef>
              <a:spcAft>
                <a:spcPts val="0"/>
              </a:spcAft>
              <a:buSzPts val="1800"/>
              <a:buChar char="●"/>
            </a:pPr>
            <a:r>
              <a:rPr lang="en" sz="1800"/>
              <a:t>User Loyalty Program </a:t>
            </a:r>
            <a:endParaRPr sz="1800"/>
          </a:p>
        </p:txBody>
      </p:sp>
      <p:sp>
        <p:nvSpPr>
          <p:cNvPr id="125" name="Google Shape;125;p19"/>
          <p:cNvSpPr txBox="1"/>
          <p:nvPr/>
        </p:nvSpPr>
        <p:spPr>
          <a:xfrm>
            <a:off x="4863850" y="2078875"/>
            <a:ext cx="3000000" cy="752700"/>
          </a:xfrm>
          <a:prstGeom prst="rect">
            <a:avLst/>
          </a:prstGeom>
          <a:noFill/>
          <a:ln>
            <a:noFill/>
          </a:ln>
        </p:spPr>
        <p:txBody>
          <a:bodyPr anchorCtr="0" anchor="t" bIns="91425" lIns="91425" spcFirstLastPara="1" rIns="91425" wrap="square" tIns="91425">
            <a:spAutoFit/>
          </a:bodyPr>
          <a:lstStyle/>
          <a:p>
            <a:pPr indent="-342900" lvl="0" marL="457200" rtl="0" algn="l">
              <a:lnSpc>
                <a:spcPct val="105000"/>
              </a:lnSpc>
              <a:spcBef>
                <a:spcPts val="0"/>
              </a:spcBef>
              <a:spcAft>
                <a:spcPts val="0"/>
              </a:spcAft>
              <a:buClr>
                <a:schemeClr val="accent1"/>
              </a:buClr>
              <a:buSzPts val="1800"/>
              <a:buFont typeface="Lato"/>
              <a:buChar char="●"/>
            </a:pPr>
            <a:r>
              <a:rPr lang="en" sz="1800">
                <a:solidFill>
                  <a:schemeClr val="accent1"/>
                </a:solidFill>
                <a:latin typeface="Lato"/>
                <a:ea typeface="Lato"/>
                <a:cs typeface="Lato"/>
                <a:sym typeface="Lato"/>
              </a:rPr>
              <a:t>Feedback</a:t>
            </a:r>
            <a:endParaRPr sz="1800">
              <a:solidFill>
                <a:schemeClr val="accent1"/>
              </a:solidFill>
              <a:latin typeface="Lato"/>
              <a:ea typeface="Lato"/>
              <a:cs typeface="Lato"/>
              <a:sym typeface="Lato"/>
            </a:endParaRPr>
          </a:p>
          <a:p>
            <a:pPr indent="-342900" lvl="0" marL="457200" rtl="0" algn="l">
              <a:lnSpc>
                <a:spcPct val="105000"/>
              </a:lnSpc>
              <a:spcBef>
                <a:spcPts val="0"/>
              </a:spcBef>
              <a:spcAft>
                <a:spcPts val="0"/>
              </a:spcAft>
              <a:buClr>
                <a:schemeClr val="accent1"/>
              </a:buClr>
              <a:buSzPts val="1800"/>
              <a:buFont typeface="Lato"/>
              <a:buChar char="●"/>
            </a:pPr>
            <a:r>
              <a:rPr lang="en" sz="1800">
                <a:solidFill>
                  <a:schemeClr val="accent1"/>
                </a:solidFill>
                <a:latin typeface="Lato"/>
                <a:ea typeface="Lato"/>
                <a:cs typeface="Lato"/>
                <a:sym typeface="Lato"/>
              </a:rPr>
              <a:t>Data Analysis Function</a:t>
            </a:r>
            <a:endParaRPr sz="1800">
              <a:solidFill>
                <a:schemeClr val="accent1"/>
              </a:solidFill>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0"/>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p>
            <a:pPr indent="0" lvl="0" marL="0" rtl="0" algn="l">
              <a:lnSpc>
                <a:spcPct val="105000"/>
              </a:lnSpc>
              <a:spcBef>
                <a:spcPts val="0"/>
              </a:spcBef>
              <a:spcAft>
                <a:spcPts val="1200"/>
              </a:spcAft>
              <a:buNone/>
            </a:pPr>
            <a:r>
              <a:rPr b="0" lang="en" sz="1800">
                <a:solidFill>
                  <a:schemeClr val="accent1"/>
                </a:solidFill>
                <a:latin typeface="Lato"/>
                <a:ea typeface="Lato"/>
                <a:cs typeface="Lato"/>
                <a:sym typeface="Lato"/>
              </a:rPr>
              <a:t>Raw Requirements - Non- Functional</a:t>
            </a:r>
            <a:endParaRPr/>
          </a:p>
        </p:txBody>
      </p:sp>
      <p:sp>
        <p:nvSpPr>
          <p:cNvPr id="131" name="Google Shape;131;p20"/>
          <p:cNvSpPr txBox="1"/>
          <p:nvPr>
            <p:ph idx="1" type="body"/>
          </p:nvPr>
        </p:nvSpPr>
        <p:spPr>
          <a:xfrm>
            <a:off x="729450" y="2078875"/>
            <a:ext cx="3395400" cy="22611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sz="1800"/>
              <a:t>Data Security</a:t>
            </a:r>
            <a:endParaRPr sz="1800"/>
          </a:p>
          <a:p>
            <a:pPr indent="-342900" lvl="0" marL="457200" rtl="0" algn="l">
              <a:spcBef>
                <a:spcPts val="0"/>
              </a:spcBef>
              <a:spcAft>
                <a:spcPts val="0"/>
              </a:spcAft>
              <a:buSzPts val="1800"/>
              <a:buChar char="●"/>
            </a:pPr>
            <a:r>
              <a:rPr lang="en" sz="1800"/>
              <a:t>Hardware Compatibility</a:t>
            </a:r>
            <a:endParaRPr sz="1800"/>
          </a:p>
          <a:p>
            <a:pPr indent="-342900" lvl="0" marL="457200" rtl="0" algn="l">
              <a:spcBef>
                <a:spcPts val="0"/>
              </a:spcBef>
              <a:spcAft>
                <a:spcPts val="0"/>
              </a:spcAft>
              <a:buSzPts val="1800"/>
              <a:buChar char="●"/>
            </a:pPr>
            <a:r>
              <a:rPr lang="en" sz="1800"/>
              <a:t>Train and Support</a:t>
            </a:r>
            <a:endParaRPr sz="1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1"/>
          <p:cNvSpPr txBox="1"/>
          <p:nvPr>
            <p:ph type="title"/>
          </p:nvPr>
        </p:nvSpPr>
        <p:spPr>
          <a:xfrm>
            <a:off x="729450" y="11810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rgbClr val="000000"/>
              </a:buClr>
              <a:buSzPct val="48529"/>
              <a:buFont typeface="Arial"/>
              <a:buNone/>
            </a:pPr>
            <a:r>
              <a:rPr lang="en" sz="2040"/>
              <a:t>Analysis Notes From Elicitations - Stakeholders Profiles and Elicitation Methods  </a:t>
            </a:r>
            <a:endParaRPr/>
          </a:p>
        </p:txBody>
      </p:sp>
      <p:sp>
        <p:nvSpPr>
          <p:cNvPr id="137" name="Google Shape;137;p21"/>
          <p:cNvSpPr txBox="1"/>
          <p:nvPr>
            <p:ph idx="1" type="body"/>
          </p:nvPr>
        </p:nvSpPr>
        <p:spPr>
          <a:xfrm>
            <a:off x="729450" y="19264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434343"/>
                </a:solidFill>
                <a:latin typeface="Arial"/>
                <a:ea typeface="Arial"/>
                <a:cs typeface="Arial"/>
                <a:sym typeface="Arial"/>
              </a:rPr>
              <a:t>Elicitation</a:t>
            </a:r>
            <a:r>
              <a:rPr lang="en" sz="1800">
                <a:solidFill>
                  <a:srgbClr val="434343"/>
                </a:solidFill>
                <a:latin typeface="Arial"/>
                <a:ea typeface="Arial"/>
                <a:cs typeface="Arial"/>
                <a:sym typeface="Arial"/>
              </a:rPr>
              <a:t> Methods: Interviewing , Workshops</a:t>
            </a:r>
            <a:endParaRPr sz="1800">
              <a:solidFill>
                <a:srgbClr val="434343"/>
              </a:solidFill>
              <a:latin typeface="Arial"/>
              <a:ea typeface="Arial"/>
              <a:cs typeface="Arial"/>
              <a:sym typeface="Arial"/>
            </a:endParaRPr>
          </a:p>
          <a:p>
            <a:pPr indent="0" lvl="0" marL="0" rtl="0" algn="l">
              <a:spcBef>
                <a:spcPts val="1200"/>
              </a:spcBef>
              <a:spcAft>
                <a:spcPts val="0"/>
              </a:spcAft>
              <a:buNone/>
            </a:pPr>
            <a:r>
              <a:rPr lang="en" sz="1800">
                <a:solidFill>
                  <a:srgbClr val="434343"/>
                </a:solidFill>
                <a:latin typeface="Arial"/>
                <a:ea typeface="Arial"/>
                <a:cs typeface="Arial"/>
                <a:sym typeface="Arial"/>
              </a:rPr>
              <a:t>Stakeholder Profiles:</a:t>
            </a:r>
            <a:endParaRPr sz="1800">
              <a:solidFill>
                <a:srgbClr val="434343"/>
              </a:solidFill>
              <a:latin typeface="Arial"/>
              <a:ea typeface="Arial"/>
              <a:cs typeface="Arial"/>
              <a:sym typeface="Arial"/>
            </a:endParaRPr>
          </a:p>
          <a:p>
            <a:pPr indent="-342900" lvl="0" marL="457200" rtl="0" algn="l">
              <a:spcBef>
                <a:spcPts val="1200"/>
              </a:spcBef>
              <a:spcAft>
                <a:spcPts val="0"/>
              </a:spcAft>
              <a:buClr>
                <a:srgbClr val="434343"/>
              </a:buClr>
              <a:buSzPts val="1800"/>
              <a:buAutoNum type="arabicPeriod"/>
            </a:pPr>
            <a:r>
              <a:rPr b="1" lang="en" sz="1800">
                <a:solidFill>
                  <a:srgbClr val="434343"/>
                </a:solidFill>
                <a:latin typeface="Arial"/>
                <a:ea typeface="Arial"/>
                <a:cs typeface="Arial"/>
                <a:sym typeface="Arial"/>
              </a:rPr>
              <a:t>Direct Users: Customer and Hotel Staff </a:t>
            </a:r>
            <a:r>
              <a:rPr b="1" lang="en" sz="1800">
                <a:solidFill>
                  <a:srgbClr val="434343"/>
                </a:solidFill>
                <a:latin typeface="Arial"/>
                <a:ea typeface="Arial"/>
                <a:cs typeface="Arial"/>
                <a:sym typeface="Arial"/>
              </a:rPr>
              <a:t> </a:t>
            </a:r>
            <a:endParaRPr b="1" sz="1800">
              <a:solidFill>
                <a:srgbClr val="434343"/>
              </a:solidFill>
              <a:latin typeface="Arial"/>
              <a:ea typeface="Arial"/>
              <a:cs typeface="Arial"/>
              <a:sym typeface="Arial"/>
            </a:endParaRPr>
          </a:p>
          <a:p>
            <a:pPr indent="-342900" lvl="1" marL="914400" rtl="0" algn="l">
              <a:spcBef>
                <a:spcPts val="0"/>
              </a:spcBef>
              <a:spcAft>
                <a:spcPts val="0"/>
              </a:spcAft>
              <a:buClr>
                <a:srgbClr val="434343"/>
              </a:buClr>
              <a:buSzPts val="1800"/>
              <a:buFont typeface="Arial"/>
              <a:buAutoNum type="alphaLcPeriod"/>
            </a:pPr>
            <a:r>
              <a:rPr lang="en" sz="1800">
                <a:solidFill>
                  <a:srgbClr val="434343"/>
                </a:solidFill>
                <a:latin typeface="Arial"/>
                <a:ea typeface="Arial"/>
                <a:cs typeface="Arial"/>
                <a:sym typeface="Arial"/>
              </a:rPr>
              <a:t>Directly impacts guest satisfaction and their likelihood to return or recommend the hotel to others.</a:t>
            </a:r>
            <a:endParaRPr sz="1800">
              <a:solidFill>
                <a:srgbClr val="434343"/>
              </a:solidFill>
              <a:latin typeface="Arial"/>
              <a:ea typeface="Arial"/>
              <a:cs typeface="Arial"/>
              <a:sym typeface="Arial"/>
            </a:endParaRPr>
          </a:p>
          <a:p>
            <a:pPr indent="-342900" lvl="0" marL="457200" rtl="0" algn="l">
              <a:spcBef>
                <a:spcPts val="0"/>
              </a:spcBef>
              <a:spcAft>
                <a:spcPts val="0"/>
              </a:spcAft>
              <a:buClr>
                <a:srgbClr val="434343"/>
              </a:buClr>
              <a:buSzPts val="1800"/>
              <a:buFont typeface="Arial"/>
              <a:buAutoNum type="arabicPeriod"/>
            </a:pPr>
            <a:r>
              <a:rPr b="1" lang="en" sz="1800">
                <a:solidFill>
                  <a:srgbClr val="434343"/>
                </a:solidFill>
                <a:latin typeface="Arial"/>
                <a:ea typeface="Arial"/>
                <a:cs typeface="Arial"/>
                <a:sym typeface="Arial"/>
              </a:rPr>
              <a:t>Hotel Management</a:t>
            </a:r>
            <a:r>
              <a:rPr lang="en" sz="1800">
                <a:solidFill>
                  <a:srgbClr val="434343"/>
                </a:solidFill>
                <a:latin typeface="Arial"/>
                <a:ea typeface="Arial"/>
                <a:cs typeface="Arial"/>
                <a:sym typeface="Arial"/>
              </a:rPr>
              <a:t>: Interested in overall project success, return on investment, guest satisfaction scores, and operational efficiency.</a:t>
            </a:r>
            <a:endParaRPr sz="1800">
              <a:solidFill>
                <a:srgbClr val="434343"/>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