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9" r:id="rId1"/>
    <p:sldMasterId id="2147483982" r:id="rId2"/>
    <p:sldMasterId id="2147483985" r:id="rId3"/>
    <p:sldMasterId id="2147484007" r:id="rId4"/>
    <p:sldMasterId id="2147484060" r:id="rId5"/>
  </p:sldMasterIdLst>
  <p:notesMasterIdLst>
    <p:notesMasterId r:id="rId84"/>
  </p:notesMasterIdLst>
  <p:handoutMasterIdLst>
    <p:handoutMasterId r:id="rId85"/>
  </p:handoutMasterIdLst>
  <p:sldIdLst>
    <p:sldId id="457" r:id="rId6"/>
    <p:sldId id="458" r:id="rId7"/>
    <p:sldId id="474" r:id="rId8"/>
    <p:sldId id="317" r:id="rId9"/>
    <p:sldId id="321" r:id="rId10"/>
    <p:sldId id="322" r:id="rId11"/>
    <p:sldId id="323" r:id="rId12"/>
    <p:sldId id="325" r:id="rId13"/>
    <p:sldId id="367" r:id="rId14"/>
    <p:sldId id="432" r:id="rId15"/>
    <p:sldId id="369" r:id="rId16"/>
    <p:sldId id="407" r:id="rId17"/>
    <p:sldId id="370" r:id="rId18"/>
    <p:sldId id="372" r:id="rId19"/>
    <p:sldId id="373" r:id="rId20"/>
    <p:sldId id="408" r:id="rId21"/>
    <p:sldId id="374" r:id="rId22"/>
    <p:sldId id="375" r:id="rId23"/>
    <p:sldId id="376" r:id="rId24"/>
    <p:sldId id="377" r:id="rId25"/>
    <p:sldId id="378" r:id="rId26"/>
    <p:sldId id="327" r:id="rId27"/>
    <p:sldId id="333" r:id="rId28"/>
    <p:sldId id="409" r:id="rId29"/>
    <p:sldId id="334" r:id="rId30"/>
    <p:sldId id="318" r:id="rId31"/>
    <p:sldId id="338" r:id="rId32"/>
    <p:sldId id="450" r:id="rId33"/>
    <p:sldId id="410" r:id="rId34"/>
    <p:sldId id="339" r:id="rId35"/>
    <p:sldId id="451" r:id="rId36"/>
    <p:sldId id="340" r:id="rId37"/>
    <p:sldId id="341" r:id="rId38"/>
    <p:sldId id="411" r:id="rId39"/>
    <p:sldId id="319" r:id="rId40"/>
    <p:sldId id="412" r:id="rId41"/>
    <p:sldId id="452" r:id="rId42"/>
    <p:sldId id="413" r:id="rId43"/>
    <p:sldId id="414" r:id="rId44"/>
    <p:sldId id="415" r:id="rId45"/>
    <p:sldId id="416" r:id="rId46"/>
    <p:sldId id="417" r:id="rId47"/>
    <p:sldId id="424" r:id="rId48"/>
    <p:sldId id="425" r:id="rId49"/>
    <p:sldId id="434" r:id="rId50"/>
    <p:sldId id="433" r:id="rId51"/>
    <p:sldId id="426" r:id="rId52"/>
    <p:sldId id="427" r:id="rId53"/>
    <p:sldId id="435" r:id="rId54"/>
    <p:sldId id="429" r:id="rId55"/>
    <p:sldId id="428" r:id="rId56"/>
    <p:sldId id="436" r:id="rId57"/>
    <p:sldId id="418" r:id="rId58"/>
    <p:sldId id="419" r:id="rId59"/>
    <p:sldId id="420" r:id="rId60"/>
    <p:sldId id="421" r:id="rId61"/>
    <p:sldId id="430" r:id="rId62"/>
    <p:sldId id="459" r:id="rId63"/>
    <p:sldId id="440" r:id="rId64"/>
    <p:sldId id="441" r:id="rId65"/>
    <p:sldId id="454" r:id="rId66"/>
    <p:sldId id="443" r:id="rId67"/>
    <p:sldId id="446" r:id="rId68"/>
    <p:sldId id="442" r:id="rId69"/>
    <p:sldId id="453" r:id="rId70"/>
    <p:sldId id="444" r:id="rId71"/>
    <p:sldId id="445" r:id="rId72"/>
    <p:sldId id="470" r:id="rId73"/>
    <p:sldId id="475" r:id="rId74"/>
    <p:sldId id="461" r:id="rId75"/>
    <p:sldId id="462" r:id="rId76"/>
    <p:sldId id="463" r:id="rId77"/>
    <p:sldId id="464" r:id="rId78"/>
    <p:sldId id="465" r:id="rId79"/>
    <p:sldId id="466" r:id="rId80"/>
    <p:sldId id="467" r:id="rId81"/>
    <p:sldId id="468" r:id="rId82"/>
    <p:sldId id="469" r:id="rId8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8">
          <p15:clr>
            <a:srgbClr val="A4A3A4"/>
          </p15:clr>
        </p15:guide>
        <p15:guide id="2" pos="32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1BC"/>
    <a:srgbClr val="B11117"/>
    <a:srgbClr val="009A82"/>
    <a:srgbClr val="F2615F"/>
    <a:srgbClr val="C40075"/>
    <a:srgbClr val="93CDAD"/>
    <a:srgbClr val="66FF33"/>
    <a:srgbClr val="00FF00"/>
    <a:srgbClr val="99FF66"/>
    <a:srgbClr val="60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8" autoAdjust="0"/>
    <p:restoredTop sz="88430" autoAdjust="0"/>
  </p:normalViewPr>
  <p:slideViewPr>
    <p:cSldViewPr>
      <p:cViewPr varScale="1">
        <p:scale>
          <a:sx n="68" d="100"/>
          <a:sy n="68" d="100"/>
        </p:scale>
        <p:origin x="1284" y="56"/>
      </p:cViewPr>
      <p:guideLst>
        <p:guide orient="horz" pos="3408"/>
        <p:guide pos="3216"/>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75" d="100"/>
        <a:sy n="75" d="100"/>
      </p:scale>
      <p:origin x="0" y="-3384"/>
    </p:cViewPr>
  </p:sorterViewPr>
  <p:notesViewPr>
    <p:cSldViewPr>
      <p:cViewPr varScale="1">
        <p:scale>
          <a:sx n="87" d="100"/>
          <a:sy n="87" d="100"/>
        </p:scale>
        <p:origin x="384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9698" name="Rectangle 2">
            <a:extLst>
              <a:ext uri="{FF2B5EF4-FFF2-40B4-BE49-F238E27FC236}">
                <a16:creationId xmlns:a16="http://schemas.microsoft.com/office/drawing/2014/main" id="{AF6BCC95-721B-4FB2-BA60-34CD4E023BD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669699" name="Rectangle 3">
            <a:extLst>
              <a:ext uri="{FF2B5EF4-FFF2-40B4-BE49-F238E27FC236}">
                <a16:creationId xmlns:a16="http://schemas.microsoft.com/office/drawing/2014/main" id="{E937E8A4-47C8-4F16-A42E-FD63DFFF3B38}"/>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669700" name="Rectangle 4">
            <a:extLst>
              <a:ext uri="{FF2B5EF4-FFF2-40B4-BE49-F238E27FC236}">
                <a16:creationId xmlns:a16="http://schemas.microsoft.com/office/drawing/2014/main" id="{6BE89D6D-AED2-4843-ACD4-F0AEFEE800E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669701" name="Rectangle 5">
            <a:extLst>
              <a:ext uri="{FF2B5EF4-FFF2-40B4-BE49-F238E27FC236}">
                <a16:creationId xmlns:a16="http://schemas.microsoft.com/office/drawing/2014/main" id="{A2968371-63C0-4692-81DC-C6D846E4D35B}"/>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69012BB-D7BF-4BD8-B2BA-760722DDC0DA}" type="slidenum">
              <a:rPr lang="en-US" altLang="en-US"/>
              <a:pPr>
                <a:defRPr/>
              </a:pPr>
              <a:t>‹#›</a:t>
            </a:fld>
            <a:endParaRPr lang="en-US" altLang="en-US"/>
          </a:p>
        </p:txBody>
      </p:sp>
    </p:spTree>
    <p:extLst>
      <p:ext uri="{BB962C8B-B14F-4D97-AF65-F5344CB8AC3E}">
        <p14:creationId xmlns:p14="http://schemas.microsoft.com/office/powerpoint/2010/main" val="1574044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538B24FE-CB68-4313-8EE0-4CEF24F8641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45411" name="Rectangle 3">
            <a:extLst>
              <a:ext uri="{FF2B5EF4-FFF2-40B4-BE49-F238E27FC236}">
                <a16:creationId xmlns:a16="http://schemas.microsoft.com/office/drawing/2014/main" id="{CD5DACF2-AAE7-4C5E-B3C4-892585C197D7}"/>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5124" name="Rectangle 4">
            <a:extLst>
              <a:ext uri="{FF2B5EF4-FFF2-40B4-BE49-F238E27FC236}">
                <a16:creationId xmlns:a16="http://schemas.microsoft.com/office/drawing/2014/main" id="{4B07E0EB-BA5D-45B1-A684-E3D2FE342A2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45413" name="Rectangle 5">
            <a:extLst>
              <a:ext uri="{FF2B5EF4-FFF2-40B4-BE49-F238E27FC236}">
                <a16:creationId xmlns:a16="http://schemas.microsoft.com/office/drawing/2014/main" id="{2B854799-6919-4E3F-9FF1-4DCC3FD6812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5414" name="Rectangle 6">
            <a:extLst>
              <a:ext uri="{FF2B5EF4-FFF2-40B4-BE49-F238E27FC236}">
                <a16:creationId xmlns:a16="http://schemas.microsoft.com/office/drawing/2014/main" id="{535495A4-5739-43AA-922C-25C6D1DA447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45415" name="Rectangle 7">
            <a:extLst>
              <a:ext uri="{FF2B5EF4-FFF2-40B4-BE49-F238E27FC236}">
                <a16:creationId xmlns:a16="http://schemas.microsoft.com/office/drawing/2014/main" id="{8171BB1F-E33C-4221-B97E-081082FF655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642735D-AEA3-4462-AEDE-70D5BD36D6D9}" type="slidenum">
              <a:rPr lang="en-US" altLang="en-US"/>
              <a:pPr>
                <a:defRPr/>
              </a:pPr>
              <a:t>‹#›</a:t>
            </a:fld>
            <a:endParaRPr lang="en-US" altLang="en-US"/>
          </a:p>
        </p:txBody>
      </p:sp>
    </p:spTree>
    <p:extLst>
      <p:ext uri="{BB962C8B-B14F-4D97-AF65-F5344CB8AC3E}">
        <p14:creationId xmlns:p14="http://schemas.microsoft.com/office/powerpoint/2010/main" val="42596360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D36B87B-4908-4A8E-A75E-D16DB7969BCB}"/>
              </a:ext>
            </a:extLst>
          </p:cNvPr>
          <p:cNvSpPr>
            <a:spLocks noGrp="1" noRot="1" noChangeAspect="1" noTextEdit="1"/>
          </p:cNvSpPr>
          <p:nvPr>
            <p:ph type="sldImg"/>
          </p:nvPr>
        </p:nvSpPr>
        <p:spPr>
          <a:ln/>
        </p:spPr>
      </p:sp>
      <p:sp>
        <p:nvSpPr>
          <p:cNvPr id="8195" name="Notes Placeholder 2">
            <a:extLst>
              <a:ext uri="{FF2B5EF4-FFF2-40B4-BE49-F238E27FC236}">
                <a16:creationId xmlns:a16="http://schemas.microsoft.com/office/drawing/2014/main" id="{E001D939-43BD-4D08-AB14-FD32A458E0B1}"/>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8196" name="Slide Number Placeholder 3">
            <a:extLst>
              <a:ext uri="{FF2B5EF4-FFF2-40B4-BE49-F238E27FC236}">
                <a16:creationId xmlns:a16="http://schemas.microsoft.com/office/drawing/2014/main" id="{16A89C41-9B47-4647-A421-4C9C5FD8AF6B}"/>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50F2D4-C640-424C-A433-0D3D4624F87B}" type="slidenum">
              <a:rPr lang="en-US" altLang="en-US" smtClean="0">
                <a:solidFill>
                  <a:srgbClr val="000000"/>
                </a:solidFill>
              </a:rPr>
              <a:pPr>
                <a:spcBef>
                  <a:spcPct val="0"/>
                </a:spcBef>
              </a:pPr>
              <a:t>1</a:t>
            </a:fld>
            <a:endParaRPr lang="en-US" altLang="en-US">
              <a:solidFill>
                <a:srgbClr val="000000"/>
              </a:solidFill>
            </a:endParaRPr>
          </a:p>
        </p:txBody>
      </p:sp>
    </p:spTree>
    <p:extLst>
      <p:ext uri="{BB962C8B-B14F-4D97-AF65-F5344CB8AC3E}">
        <p14:creationId xmlns:p14="http://schemas.microsoft.com/office/powerpoint/2010/main" val="3594426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C03467ED-F860-4D5F-AF9B-4DBDA755A3C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61B4743-BAF4-4FEF-818F-7853DD3D3C7F}" type="slidenum">
              <a:rPr lang="en-US" altLang="en-US" smtClean="0"/>
              <a:pPr>
                <a:spcBef>
                  <a:spcPct val="0"/>
                </a:spcBef>
              </a:pPr>
              <a:t>10</a:t>
            </a:fld>
            <a:endParaRPr lang="en-US" altLang="en-US"/>
          </a:p>
        </p:txBody>
      </p:sp>
      <p:sp>
        <p:nvSpPr>
          <p:cNvPr id="26627" name="Rectangle 2">
            <a:extLst>
              <a:ext uri="{FF2B5EF4-FFF2-40B4-BE49-F238E27FC236}">
                <a16:creationId xmlns:a16="http://schemas.microsoft.com/office/drawing/2014/main" id="{9CCF29BE-2358-48F6-989A-E6578E17827A}"/>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D39A7305-3421-45FC-BAF4-7E1EBEDFC6E7}"/>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38891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7055E424-AB7E-4BD5-870A-F606EF6FCE1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6A456FB-2AB9-4212-961A-B43BD3C0E7B1}" type="slidenum">
              <a:rPr lang="en-US" altLang="en-US" smtClean="0"/>
              <a:pPr>
                <a:spcBef>
                  <a:spcPct val="0"/>
                </a:spcBef>
              </a:pPr>
              <a:t>11</a:t>
            </a:fld>
            <a:endParaRPr lang="en-US" altLang="en-US"/>
          </a:p>
        </p:txBody>
      </p:sp>
      <p:sp>
        <p:nvSpPr>
          <p:cNvPr id="28675" name="Rectangle 2">
            <a:extLst>
              <a:ext uri="{FF2B5EF4-FFF2-40B4-BE49-F238E27FC236}">
                <a16:creationId xmlns:a16="http://schemas.microsoft.com/office/drawing/2014/main" id="{C3AC46E2-1AF0-422B-9B1F-49E66828A695}"/>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DBB2F810-5255-4724-8289-3C8F554BB52F}"/>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2564127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92D6FC09-4367-4098-95CD-451E4AFB3B4D}"/>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ECCECB0-CDE9-4510-8983-34334AFB0A17}" type="slidenum">
              <a:rPr lang="en-US" altLang="en-US" smtClean="0"/>
              <a:pPr>
                <a:spcBef>
                  <a:spcPct val="0"/>
                </a:spcBef>
              </a:pPr>
              <a:t>12</a:t>
            </a:fld>
            <a:endParaRPr lang="en-US" altLang="en-US"/>
          </a:p>
        </p:txBody>
      </p:sp>
      <p:sp>
        <p:nvSpPr>
          <p:cNvPr id="30723" name="Rectangle 2">
            <a:extLst>
              <a:ext uri="{FF2B5EF4-FFF2-40B4-BE49-F238E27FC236}">
                <a16:creationId xmlns:a16="http://schemas.microsoft.com/office/drawing/2014/main" id="{0548F2A5-C3AB-4446-A835-6634260C3346}"/>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196D189C-F828-4E0F-9915-7784B0B3157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4212800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B0447712-0296-4B03-8DFD-A7295D8724FB}"/>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4BA46B1-6FBF-49D5-B100-9EE9BA4DEC3E}" type="slidenum">
              <a:rPr lang="en-US" altLang="en-US" smtClean="0"/>
              <a:pPr>
                <a:spcBef>
                  <a:spcPct val="0"/>
                </a:spcBef>
              </a:pPr>
              <a:t>13</a:t>
            </a:fld>
            <a:endParaRPr lang="en-US" altLang="en-US"/>
          </a:p>
        </p:txBody>
      </p:sp>
      <p:sp>
        <p:nvSpPr>
          <p:cNvPr id="32771" name="Rectangle 2">
            <a:extLst>
              <a:ext uri="{FF2B5EF4-FFF2-40B4-BE49-F238E27FC236}">
                <a16:creationId xmlns:a16="http://schemas.microsoft.com/office/drawing/2014/main" id="{2F18F707-B004-4668-AEDB-03DA1A652FDE}"/>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A3301652-D8B6-494C-8930-62D73B17BA53}"/>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2805416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CF2E55CB-112B-4DDA-B403-8DE3FAB167A4}"/>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6C3BEC-08CE-4DA5-883F-DADDF1702EC2}" type="slidenum">
              <a:rPr lang="en-US" altLang="en-US" smtClean="0"/>
              <a:pPr>
                <a:spcBef>
                  <a:spcPct val="0"/>
                </a:spcBef>
              </a:pPr>
              <a:t>14</a:t>
            </a:fld>
            <a:endParaRPr lang="en-US" altLang="en-US"/>
          </a:p>
        </p:txBody>
      </p:sp>
      <p:sp>
        <p:nvSpPr>
          <p:cNvPr id="34819" name="Rectangle 2">
            <a:extLst>
              <a:ext uri="{FF2B5EF4-FFF2-40B4-BE49-F238E27FC236}">
                <a16:creationId xmlns:a16="http://schemas.microsoft.com/office/drawing/2014/main" id="{4702BDA1-F1AE-468D-BC9B-FA41C94DE635}"/>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D22A0044-A100-41E3-A23D-F4DA6824C70F}"/>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649398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99558820-8276-431B-9E22-EA4C6C3D3FD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2274F69-4BDA-4486-9E02-8F081B5446FF}" type="slidenum">
              <a:rPr lang="en-US" altLang="en-US" smtClean="0"/>
              <a:pPr>
                <a:spcBef>
                  <a:spcPct val="0"/>
                </a:spcBef>
              </a:pPr>
              <a:t>15</a:t>
            </a:fld>
            <a:endParaRPr lang="en-US" altLang="en-US"/>
          </a:p>
        </p:txBody>
      </p:sp>
      <p:sp>
        <p:nvSpPr>
          <p:cNvPr id="36867" name="Rectangle 2">
            <a:extLst>
              <a:ext uri="{FF2B5EF4-FFF2-40B4-BE49-F238E27FC236}">
                <a16:creationId xmlns:a16="http://schemas.microsoft.com/office/drawing/2014/main" id="{AE44CBD3-9A0A-4395-9EDC-1DCDD250CD80}"/>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9268D177-70D7-4825-AD06-30D45FE745D9}"/>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rPr>
              <a:t>Government transfer payments, such as unemployment benefits, are </a:t>
            </a:r>
            <a:r>
              <a:rPr lang="en-GB" altLang="en-US" i="1">
                <a:latin typeface="Arial" panose="020B0604020202020204" pitchFamily="34" charset="0"/>
              </a:rPr>
              <a:t>not </a:t>
            </a:r>
            <a:r>
              <a:rPr lang="en-GB" altLang="en-US">
                <a:latin typeface="Arial" panose="020B0604020202020204" pitchFamily="34" charset="0"/>
              </a:rPr>
              <a:t>part of government expenditure because government expenditure includes only funds used by the government to buy goods and services. Transfer payments are not buying a good or service for the government and so are not included in government expenditure.</a:t>
            </a:r>
          </a:p>
        </p:txBody>
      </p:sp>
    </p:spTree>
    <p:extLst>
      <p:ext uri="{BB962C8B-B14F-4D97-AF65-F5344CB8AC3E}">
        <p14:creationId xmlns:p14="http://schemas.microsoft.com/office/powerpoint/2010/main" val="1432775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F079B331-3A8C-4489-BDCE-5BD5F816FBC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98279C-653C-4008-A564-AF9D3DD4DA28}" type="slidenum">
              <a:rPr lang="en-US" altLang="en-US" smtClean="0"/>
              <a:pPr>
                <a:spcBef>
                  <a:spcPct val="0"/>
                </a:spcBef>
              </a:pPr>
              <a:t>16</a:t>
            </a:fld>
            <a:endParaRPr lang="en-US" altLang="en-US"/>
          </a:p>
        </p:txBody>
      </p:sp>
      <p:sp>
        <p:nvSpPr>
          <p:cNvPr id="38915" name="Rectangle 2">
            <a:extLst>
              <a:ext uri="{FF2B5EF4-FFF2-40B4-BE49-F238E27FC236}">
                <a16:creationId xmlns:a16="http://schemas.microsoft.com/office/drawing/2014/main" id="{A6474DBC-D35B-4FD5-BF79-DD00388DC7E6}"/>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0C7B16B4-9ECA-41F5-9717-606FAB92F55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658023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4EC98DC6-B643-4A5D-ADEE-6F85211CAA8F}"/>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C1B0382-AB3C-467B-87A9-BB9D4B3021AF}" type="slidenum">
              <a:rPr lang="en-US" altLang="en-US" smtClean="0"/>
              <a:pPr>
                <a:spcBef>
                  <a:spcPct val="0"/>
                </a:spcBef>
              </a:pPr>
              <a:t>17</a:t>
            </a:fld>
            <a:endParaRPr lang="en-US" altLang="en-US"/>
          </a:p>
        </p:txBody>
      </p:sp>
      <p:sp>
        <p:nvSpPr>
          <p:cNvPr id="40963" name="Rectangle 2">
            <a:extLst>
              <a:ext uri="{FF2B5EF4-FFF2-40B4-BE49-F238E27FC236}">
                <a16:creationId xmlns:a16="http://schemas.microsoft.com/office/drawing/2014/main" id="{9DB2A6AE-7F9C-4D4C-902C-C81FC43CE258}"/>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D40999EB-22C1-4E59-95E0-9EFD88F57ACA}"/>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564474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6F32B422-C1F4-491A-9011-77397AF4131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1E8EA69-DB08-47D5-B092-3368C5871D7D}" type="slidenum">
              <a:rPr lang="en-US" altLang="en-US" smtClean="0"/>
              <a:pPr>
                <a:spcBef>
                  <a:spcPct val="0"/>
                </a:spcBef>
              </a:pPr>
              <a:t>18</a:t>
            </a:fld>
            <a:endParaRPr lang="en-US" altLang="en-US"/>
          </a:p>
        </p:txBody>
      </p:sp>
      <p:sp>
        <p:nvSpPr>
          <p:cNvPr id="43011" name="Rectangle 2">
            <a:extLst>
              <a:ext uri="{FF2B5EF4-FFF2-40B4-BE49-F238E27FC236}">
                <a16:creationId xmlns:a16="http://schemas.microsoft.com/office/drawing/2014/main" id="{59145B3F-C709-43DF-A695-B47C910FDC1E}"/>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EFA40227-C244-48DA-BC6F-9B26CAA36AC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931678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B61CA931-DD42-4436-A075-0AA09F0A1FA2}"/>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94681E7-09AF-48D6-88FD-9061125D28A1}" type="slidenum">
              <a:rPr lang="en-US" altLang="en-US" smtClean="0"/>
              <a:pPr>
                <a:spcBef>
                  <a:spcPct val="0"/>
                </a:spcBef>
              </a:pPr>
              <a:t>19</a:t>
            </a:fld>
            <a:endParaRPr lang="en-US" altLang="en-US"/>
          </a:p>
        </p:txBody>
      </p:sp>
      <p:sp>
        <p:nvSpPr>
          <p:cNvPr id="45059" name="Rectangle 2">
            <a:extLst>
              <a:ext uri="{FF2B5EF4-FFF2-40B4-BE49-F238E27FC236}">
                <a16:creationId xmlns:a16="http://schemas.microsoft.com/office/drawing/2014/main" id="{BB2CA003-12B2-4B1F-86F0-5932511E211B}"/>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B63E8E58-596D-4BE5-8030-F892D1E99D30}"/>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809422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1813792E-B618-4D8F-8B79-88C1EBAB37DD}"/>
              </a:ext>
            </a:extLst>
          </p:cNvPr>
          <p:cNvSpPr>
            <a:spLocks noGrp="1" noRot="1" noChangeAspect="1" noTextEdit="1"/>
          </p:cNvSpPr>
          <p:nvPr>
            <p:ph type="sldImg"/>
          </p:nvPr>
        </p:nvSpPr>
        <p:spPr>
          <a:ln/>
        </p:spPr>
      </p:sp>
      <p:sp>
        <p:nvSpPr>
          <p:cNvPr id="10243" name="Notes Placeholder 2">
            <a:extLst>
              <a:ext uri="{FF2B5EF4-FFF2-40B4-BE49-F238E27FC236}">
                <a16:creationId xmlns:a16="http://schemas.microsoft.com/office/drawing/2014/main" id="{BF096E8A-43B5-48A1-8665-CE7E34A4464D}"/>
              </a:ext>
            </a:extLst>
          </p:cNvPr>
          <p:cNvSpPr>
            <a:spLocks noGrp="1"/>
          </p:cNvSpPr>
          <p:nvPr>
            <p:ph type="body" idx="1"/>
          </p:nvPr>
        </p:nvSpPr>
        <p:spPr>
          <a:xfrm>
            <a:off x="685800" y="4343400"/>
            <a:ext cx="5486400" cy="4495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CA" altLang="en-US" dirty="0">
                <a:latin typeface="Arial" panose="020B0604020202020204" pitchFamily="34" charset="0"/>
              </a:rPr>
              <a:t>Notes and teaching tips: 4, 15, 26, 41, 47, 50, 51, 54, 55, 57, and 58. </a:t>
            </a:r>
          </a:p>
          <a:p>
            <a:pPr eaLnBrk="1" hangingPunct="1">
              <a:spcBef>
                <a:spcPts val="100"/>
              </a:spcBef>
            </a:pPr>
            <a:r>
              <a:rPr lang="en-CA" altLang="en-US" dirty="0">
                <a:latin typeface="Arial" panose="020B0604020202020204" pitchFamily="34" charset="0"/>
              </a:rPr>
              <a:t>To view a full-screen figure during a class, click the expand button.</a:t>
            </a:r>
          </a:p>
          <a:p>
            <a:pPr eaLnBrk="1" hangingPunct="1">
              <a:spcBef>
                <a:spcPts val="100"/>
              </a:spcBef>
            </a:pPr>
            <a:r>
              <a:rPr lang="en-CA" altLang="en-US" dirty="0">
                <a:latin typeface="Arial" panose="020B0604020202020204" pitchFamily="34" charset="0"/>
              </a:rPr>
              <a:t>To return to the previous slide, click the shrink button.</a:t>
            </a:r>
          </a:p>
          <a:p>
            <a:pPr eaLnBrk="1" hangingPunct="1">
              <a:spcBef>
                <a:spcPts val="100"/>
              </a:spcBef>
            </a:pPr>
            <a:r>
              <a:rPr lang="en-CA" altLang="en-US" dirty="0">
                <a:latin typeface="Arial" panose="020B0604020202020204" pitchFamily="34" charset="0"/>
              </a:rPr>
              <a:t>To advance to the next slide, click anywhere on the full screen figure.</a:t>
            </a:r>
          </a:p>
          <a:p>
            <a:r>
              <a:rPr lang="en-AU" altLang="en-US" dirty="0">
                <a:latin typeface="Arial" panose="020B0604020202020204" pitchFamily="34" charset="0"/>
              </a:rPr>
              <a:t>Applying the principles of economics to interpret and understand the news is a major goal of the principles course. You can encourage your students in this activity by using the two features: </a:t>
            </a:r>
            <a:r>
              <a:rPr lang="en-AU" altLang="en-US" i="1" dirty="0">
                <a:latin typeface="Arial" panose="020B0604020202020204" pitchFamily="34" charset="0"/>
              </a:rPr>
              <a:t>Economics in the News </a:t>
            </a:r>
            <a:r>
              <a:rPr lang="en-AU" altLang="en-US" dirty="0">
                <a:latin typeface="Arial" panose="020B0604020202020204" pitchFamily="34" charset="0"/>
              </a:rPr>
              <a:t>and</a:t>
            </a:r>
            <a:r>
              <a:rPr lang="en-AU" altLang="en-US" i="1" dirty="0">
                <a:latin typeface="Arial" panose="020B0604020202020204" pitchFamily="34" charset="0"/>
              </a:rPr>
              <a:t> Economics in Action</a:t>
            </a:r>
            <a:r>
              <a:rPr lang="en-AU" altLang="en-US" dirty="0">
                <a:latin typeface="Arial" panose="020B0604020202020204" pitchFamily="34" charset="0"/>
              </a:rPr>
              <a:t>.</a:t>
            </a:r>
            <a:endParaRPr lang="en-US" altLang="en-US" dirty="0">
              <a:latin typeface="Arial" panose="020B0604020202020204" pitchFamily="34" charset="0"/>
            </a:endParaRPr>
          </a:p>
          <a:p>
            <a:r>
              <a:rPr lang="en-AU" altLang="en-US" dirty="0">
                <a:latin typeface="Arial" panose="020B0604020202020204" pitchFamily="34" charset="0"/>
              </a:rPr>
              <a:t>(1) </a:t>
            </a:r>
            <a:r>
              <a:rPr lang="en-AU" altLang="en-US" i="1" dirty="0">
                <a:latin typeface="Arial" panose="020B0604020202020204" pitchFamily="34" charset="0"/>
              </a:rPr>
              <a:t>Before each class</a:t>
            </a:r>
            <a:r>
              <a:rPr lang="en-AU" altLang="en-US" dirty="0">
                <a:latin typeface="Arial" panose="020B0604020202020204" pitchFamily="34" charset="0"/>
              </a:rPr>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dirty="0">
              <a:latin typeface="Arial" panose="020B0604020202020204" pitchFamily="34" charset="0"/>
            </a:endParaRPr>
          </a:p>
          <a:p>
            <a:r>
              <a:rPr lang="en-AU" altLang="en-US" dirty="0">
                <a:latin typeface="Arial" panose="020B0604020202020204" pitchFamily="34" charset="0"/>
              </a:rPr>
              <a:t>(2) </a:t>
            </a:r>
            <a:r>
              <a:rPr lang="en-AU" altLang="en-US" i="1" dirty="0">
                <a:latin typeface="Arial" panose="020B0604020202020204" pitchFamily="34" charset="0"/>
              </a:rPr>
              <a:t>Once or twice a semester</a:t>
            </a:r>
            <a:r>
              <a:rPr lang="en-AU" altLang="en-US" dirty="0">
                <a:latin typeface="Arial" panose="020B0604020202020204" pitchFamily="34" charset="0"/>
              </a:rPr>
              <a:t>, set an assignment, for credit, with the following instructions:</a:t>
            </a:r>
            <a:endParaRPr lang="en-US" altLang="en-US" dirty="0">
              <a:latin typeface="Arial" panose="020B0604020202020204" pitchFamily="34" charset="0"/>
            </a:endParaRPr>
          </a:p>
          <a:p>
            <a:pPr>
              <a:spcBef>
                <a:spcPts val="100"/>
              </a:spcBef>
            </a:pPr>
            <a:r>
              <a:rPr lang="en-AU" altLang="en-US" dirty="0">
                <a:latin typeface="Arial" panose="020B0604020202020204" pitchFamily="34" charset="0"/>
              </a:rPr>
              <a:t>(a) Find a news article about an economic topic that you find interesting.</a:t>
            </a:r>
            <a:endParaRPr lang="en-US" altLang="en-US" dirty="0">
              <a:latin typeface="Arial" panose="020B0604020202020204" pitchFamily="34" charset="0"/>
            </a:endParaRPr>
          </a:p>
          <a:p>
            <a:pPr>
              <a:spcBef>
                <a:spcPts val="100"/>
              </a:spcBef>
            </a:pPr>
            <a:r>
              <a:rPr lang="en-AU" altLang="en-US" dirty="0">
                <a:latin typeface="Arial" panose="020B0604020202020204" pitchFamily="34" charset="0"/>
              </a:rPr>
              <a:t>(b) Make a short bullet-list summary of the article.</a:t>
            </a:r>
            <a:endParaRPr lang="en-US" altLang="en-US" dirty="0">
              <a:latin typeface="Arial" panose="020B0604020202020204" pitchFamily="34" charset="0"/>
            </a:endParaRPr>
          </a:p>
          <a:p>
            <a:pPr>
              <a:spcBef>
                <a:spcPts val="100"/>
              </a:spcBef>
            </a:pPr>
            <a:r>
              <a:rPr lang="en-AU" altLang="en-US" dirty="0">
                <a:latin typeface="Arial" panose="020B0604020202020204" pitchFamily="34" charset="0"/>
              </a:rPr>
              <a:t>(c) Write and illustrate with appropriate graphs an economic analysis of the key points in the article.</a:t>
            </a:r>
            <a:endParaRPr lang="en-US" altLang="en-US" dirty="0">
              <a:latin typeface="Arial" panose="020B0604020202020204" pitchFamily="34" charset="0"/>
            </a:endParaRPr>
          </a:p>
          <a:p>
            <a:r>
              <a:rPr lang="en-AU" altLang="en-US" dirty="0">
                <a:latin typeface="Arial" panose="020B0604020202020204" pitchFamily="34" charset="0"/>
              </a:rPr>
              <a:t>Use the </a:t>
            </a:r>
            <a:r>
              <a:rPr lang="en-AU" altLang="en-US" i="1" dirty="0">
                <a:latin typeface="Arial" panose="020B0604020202020204" pitchFamily="34" charset="0"/>
              </a:rPr>
              <a:t>Economics in the News</a:t>
            </a:r>
            <a:r>
              <a:rPr lang="en-AU" altLang="en-US" dirty="0">
                <a:latin typeface="Arial" panose="020B0604020202020204" pitchFamily="34" charset="0"/>
              </a:rPr>
              <a:t> features in your textbook as models.</a:t>
            </a:r>
            <a:endParaRPr lang="en-US" altLang="en-US" dirty="0">
              <a:latin typeface="Arial" panose="020B0604020202020204" pitchFamily="34" charset="0"/>
            </a:endParaRPr>
          </a:p>
          <a:p>
            <a:pPr eaLnBrk="1" hangingPunct="1"/>
            <a:endParaRPr lang="en-CA" altLang="en-US" dirty="0">
              <a:latin typeface="Arial" panose="020B0604020202020204" pitchFamily="34" charset="0"/>
            </a:endParaRPr>
          </a:p>
          <a:p>
            <a:pPr eaLnBrk="1" hangingPunct="1"/>
            <a:endParaRPr lang="en-GB" altLang="en-US" dirty="0">
              <a:latin typeface="Arial" panose="020B0604020202020204" pitchFamily="34" charset="0"/>
            </a:endParaRPr>
          </a:p>
        </p:txBody>
      </p:sp>
      <p:sp>
        <p:nvSpPr>
          <p:cNvPr id="10244" name="Slide Number Placeholder 3">
            <a:extLst>
              <a:ext uri="{FF2B5EF4-FFF2-40B4-BE49-F238E27FC236}">
                <a16:creationId xmlns:a16="http://schemas.microsoft.com/office/drawing/2014/main" id="{8CB6EF77-7C54-4827-BFB0-4FE9BB731B8D}"/>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1BCF732-0C3E-4B64-9E23-ED619BEBFEE0}" type="slidenum">
              <a:rPr lang="en-US" altLang="en-US" smtClean="0">
                <a:solidFill>
                  <a:srgbClr val="000000"/>
                </a:solidFill>
              </a:rPr>
              <a:pPr>
                <a:spcBef>
                  <a:spcPct val="0"/>
                </a:spcBef>
              </a:pPr>
              <a:t>2</a:t>
            </a:fld>
            <a:endParaRPr lang="en-US" altLang="en-US">
              <a:solidFill>
                <a:srgbClr val="000000"/>
              </a:solidFill>
            </a:endParaRPr>
          </a:p>
        </p:txBody>
      </p:sp>
    </p:spTree>
    <p:extLst>
      <p:ext uri="{BB962C8B-B14F-4D97-AF65-F5344CB8AC3E}">
        <p14:creationId xmlns:p14="http://schemas.microsoft.com/office/powerpoint/2010/main" val="2956612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077FAADF-C102-46AD-91C2-4F03C07BBFF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9B365ED-7229-46F2-8706-C168FC2AB48E}" type="slidenum">
              <a:rPr lang="en-US" altLang="en-US" smtClean="0"/>
              <a:pPr>
                <a:spcBef>
                  <a:spcPct val="0"/>
                </a:spcBef>
              </a:pPr>
              <a:t>20</a:t>
            </a:fld>
            <a:endParaRPr lang="en-US" altLang="en-US"/>
          </a:p>
        </p:txBody>
      </p:sp>
      <p:sp>
        <p:nvSpPr>
          <p:cNvPr id="47107" name="Rectangle 2">
            <a:extLst>
              <a:ext uri="{FF2B5EF4-FFF2-40B4-BE49-F238E27FC236}">
                <a16:creationId xmlns:a16="http://schemas.microsoft.com/office/drawing/2014/main" id="{D678A0AB-AA6A-436F-9270-FBBC12D7F898}"/>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389E0C11-D60C-4897-A80B-193F1FD3B255}"/>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1844960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D5ED29DB-12EA-4348-B0FD-6222C953785F}"/>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8B315D9-05C8-43DB-A28F-78E6AF4E37E9}" type="slidenum">
              <a:rPr lang="en-US" altLang="en-US" smtClean="0"/>
              <a:pPr>
                <a:spcBef>
                  <a:spcPct val="0"/>
                </a:spcBef>
              </a:pPr>
              <a:t>21</a:t>
            </a:fld>
            <a:endParaRPr lang="en-US" altLang="en-US"/>
          </a:p>
        </p:txBody>
      </p:sp>
      <p:sp>
        <p:nvSpPr>
          <p:cNvPr id="49155" name="Rectangle 2">
            <a:extLst>
              <a:ext uri="{FF2B5EF4-FFF2-40B4-BE49-F238E27FC236}">
                <a16:creationId xmlns:a16="http://schemas.microsoft.com/office/drawing/2014/main" id="{7A685EA9-3BB3-4EB7-960B-36B7FD3513A8}"/>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FFE88CE2-DF3F-4551-B675-0136ECD1DC1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013962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E0479839-DB9A-4C8C-AF8F-4F404E22002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5E86B9A-AB6A-438D-B90F-ECF3769DB47E}" type="slidenum">
              <a:rPr lang="en-US" altLang="en-US" smtClean="0"/>
              <a:pPr>
                <a:spcBef>
                  <a:spcPct val="0"/>
                </a:spcBef>
              </a:pPr>
              <a:t>22</a:t>
            </a:fld>
            <a:endParaRPr lang="en-US" altLang="en-US"/>
          </a:p>
        </p:txBody>
      </p:sp>
      <p:sp>
        <p:nvSpPr>
          <p:cNvPr id="51203" name="Rectangle 2">
            <a:extLst>
              <a:ext uri="{FF2B5EF4-FFF2-40B4-BE49-F238E27FC236}">
                <a16:creationId xmlns:a16="http://schemas.microsoft.com/office/drawing/2014/main" id="{00D0A845-8138-427E-A672-083B09D60B9E}"/>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5DFECB11-B2D6-4F25-98F7-84F17322E58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235276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2C40A36A-48F6-495D-87B1-17069D26A9D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B624B7-60D5-4217-AAE8-513679D272C9}" type="slidenum">
              <a:rPr lang="en-US" altLang="en-US" smtClean="0"/>
              <a:pPr>
                <a:spcBef>
                  <a:spcPct val="0"/>
                </a:spcBef>
              </a:pPr>
              <a:t>23</a:t>
            </a:fld>
            <a:endParaRPr lang="en-US" altLang="en-US"/>
          </a:p>
        </p:txBody>
      </p:sp>
      <p:sp>
        <p:nvSpPr>
          <p:cNvPr id="53251" name="Rectangle 2">
            <a:extLst>
              <a:ext uri="{FF2B5EF4-FFF2-40B4-BE49-F238E27FC236}">
                <a16:creationId xmlns:a16="http://schemas.microsoft.com/office/drawing/2014/main" id="{8891589A-B7C4-4191-94EC-7C8DF295748E}"/>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51F40B04-B416-4C4C-BB67-A427187845B3}"/>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831177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03F82042-0947-4A50-935E-DADD44CC6C22}"/>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4B53FFD-9A39-4786-9797-F1DBDFB0FF4B}" type="slidenum">
              <a:rPr lang="en-US" altLang="en-US" smtClean="0"/>
              <a:pPr>
                <a:spcBef>
                  <a:spcPct val="0"/>
                </a:spcBef>
              </a:pPr>
              <a:t>24</a:t>
            </a:fld>
            <a:endParaRPr lang="en-US" altLang="en-US"/>
          </a:p>
        </p:txBody>
      </p:sp>
      <p:sp>
        <p:nvSpPr>
          <p:cNvPr id="55299" name="Rectangle 2">
            <a:extLst>
              <a:ext uri="{FF2B5EF4-FFF2-40B4-BE49-F238E27FC236}">
                <a16:creationId xmlns:a16="http://schemas.microsoft.com/office/drawing/2014/main" id="{1ECAA1AD-84B4-4FF2-ADC4-04D891ED3E9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E8990389-9EC6-417D-9659-9D1DCDD0371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4048515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C9D82DCA-A67A-48D1-85CD-D49D9C8A8D24}"/>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DBCF680-5098-4B40-AB75-B3331F343446}" type="slidenum">
              <a:rPr lang="en-US" altLang="en-US" smtClean="0"/>
              <a:pPr>
                <a:spcBef>
                  <a:spcPct val="0"/>
                </a:spcBef>
              </a:pPr>
              <a:t>25</a:t>
            </a:fld>
            <a:endParaRPr lang="en-US" altLang="en-US"/>
          </a:p>
        </p:txBody>
      </p:sp>
      <p:sp>
        <p:nvSpPr>
          <p:cNvPr id="57347" name="Rectangle 2">
            <a:extLst>
              <a:ext uri="{FF2B5EF4-FFF2-40B4-BE49-F238E27FC236}">
                <a16:creationId xmlns:a16="http://schemas.microsoft.com/office/drawing/2014/main" id="{4E1005FC-45B4-4BE8-82B7-5EC2E45CB07B}"/>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A8287FE1-504B-4460-9B63-449AFCFE6AA9}"/>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2680373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CE7E7CE5-E6CA-4C94-9BAC-6F6613173F5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8872C1-A1AE-413A-849D-722A1CC904A9}" type="slidenum">
              <a:rPr lang="en-US" altLang="en-US" smtClean="0"/>
              <a:pPr>
                <a:spcBef>
                  <a:spcPct val="0"/>
                </a:spcBef>
              </a:pPr>
              <a:t>26</a:t>
            </a:fld>
            <a:endParaRPr lang="en-US" altLang="en-US"/>
          </a:p>
        </p:txBody>
      </p:sp>
      <p:sp>
        <p:nvSpPr>
          <p:cNvPr id="59395" name="Rectangle 2">
            <a:extLst>
              <a:ext uri="{FF2B5EF4-FFF2-40B4-BE49-F238E27FC236}">
                <a16:creationId xmlns:a16="http://schemas.microsoft.com/office/drawing/2014/main" id="{8C6CB7EE-CF86-4F9E-936B-BC26ACBAC4B6}"/>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1C7EED84-CCBE-4254-97D7-8C7DB13528F3}"/>
              </a:ext>
            </a:extLst>
          </p:cNvPr>
          <p:cNvSpPr>
            <a:spLocks noGrp="1" noChangeArrowheads="1"/>
          </p:cNvSpPr>
          <p:nvPr>
            <p:ph type="body" idx="1"/>
          </p:nvPr>
        </p:nvSpPr>
        <p:spPr>
          <a:xfrm>
            <a:off x="685800" y="4343400"/>
            <a:ext cx="5486400" cy="4191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ts val="438"/>
              </a:spcBef>
              <a:spcAft>
                <a:spcPts val="300"/>
              </a:spcAft>
            </a:pPr>
            <a:r>
              <a:rPr lang="en-US" altLang="en-US" sz="1000" b="1" i="1">
                <a:latin typeface="Arial" panose="020B0604020202020204" pitchFamily="34" charset="0"/>
              </a:rPr>
              <a:t>Little is spent on measuring Canadian GDP</a:t>
            </a:r>
            <a:r>
              <a:rPr lang="en-US" altLang="en-US" sz="1000" i="1">
                <a:latin typeface="Arial" panose="020B0604020202020204" pitchFamily="34" charset="0"/>
              </a:rPr>
              <a:t>. </a:t>
            </a:r>
            <a:r>
              <a:rPr lang="en-US" altLang="en-US" sz="1000">
                <a:latin typeface="Arial" panose="020B0604020202020204" pitchFamily="34" charset="0"/>
              </a:rPr>
              <a:t>You might like to tell your students that the Canadian government, like the U.S. government, spends very little on the measurement of real GDP. In the United States the Bureau of Economic Analysis  (in the Department of Commerce)employs fewer than 500 economists, accountants, statisticians, and IT specialists at an annual cost of less that $70 million. It costs each American less than 0.25¢ (a quarter of a cent) to measure the value of the nation’s production. For some further  perspective, the National Oceanic and Atmospheric Administration (also in the Department of Commerce), whose mission is to “describe and predict changes in the Earth’s environment, and conserve and manage wisely the nation’s coastal and marine resources so as to ensure sustainable economic opportunities,” employs more than 11,000 scientists and support personnel at an annual cost of $3.2 billion!</a:t>
            </a:r>
          </a:p>
          <a:p>
            <a:pPr eaLnBrk="1" hangingPunct="1">
              <a:spcBef>
                <a:spcPts val="438"/>
              </a:spcBef>
              <a:spcAft>
                <a:spcPts val="300"/>
              </a:spcAft>
            </a:pPr>
            <a:r>
              <a:rPr lang="en-US" altLang="en-US" sz="1000" b="1" i="1">
                <a:latin typeface="Arial" panose="020B0604020202020204" pitchFamily="34" charset="0"/>
              </a:rPr>
              <a:t>Most of the income data used by Statistics Canada comes from CRA. </a:t>
            </a:r>
            <a:r>
              <a:rPr lang="en-US" altLang="en-US" sz="1000">
                <a:latin typeface="Arial" panose="020B0604020202020204" pitchFamily="34" charset="0"/>
              </a:rPr>
              <a:t>Expenditure data comes from a variety of sources.</a:t>
            </a:r>
          </a:p>
          <a:p>
            <a:pPr eaLnBrk="1" hangingPunct="1">
              <a:spcBef>
                <a:spcPts val="438"/>
              </a:spcBef>
              <a:spcAft>
                <a:spcPts val="300"/>
              </a:spcAft>
            </a:pPr>
            <a:r>
              <a:rPr lang="en-US" altLang="en-US" sz="1000">
                <a:latin typeface="Arial" panose="020B0604020202020204" pitchFamily="34" charset="0"/>
              </a:rPr>
              <a:t>You might like to explain how the omission of illegal goods and services also leads to some misleading comparisons. For instance, the day before prohibition ended, the production of (illegal) beer was not counted as part of GDP. But the day after prohibition ended, the production of (now legal) beer counted. Ask your students to suggest two good reasons why illegal goods and services are omitted. </a:t>
            </a:r>
          </a:p>
          <a:p>
            <a:pPr eaLnBrk="1" hangingPunct="1">
              <a:spcBef>
                <a:spcPts val="438"/>
              </a:spcBef>
              <a:spcAft>
                <a:spcPts val="300"/>
              </a:spcAft>
            </a:pPr>
            <a:r>
              <a:rPr lang="en-US" altLang="en-US" sz="1000">
                <a:latin typeface="Arial" panose="020B0604020202020204" pitchFamily="34" charset="0"/>
              </a:rPr>
              <a:t>First, the data are hard (but not impossible) to obtain. Second, there may be the moral position that illegal activities should not be included in GDP. This latter observation can lead to an interesting discussion. Ask the students if they think that the production of, say, marijuana should be included in GDP. Some, maybe even many, of them will see no problem with this. Then ask about the production of murder-for-hire. The response, we hope, will be significantly different. Does such a good have any value?</a:t>
            </a:r>
          </a:p>
        </p:txBody>
      </p:sp>
    </p:spTree>
    <p:extLst>
      <p:ext uri="{BB962C8B-B14F-4D97-AF65-F5344CB8AC3E}">
        <p14:creationId xmlns:p14="http://schemas.microsoft.com/office/powerpoint/2010/main" val="4238736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904BFD54-D346-4F4E-8018-317207AE8AB8}"/>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E95F35-1031-4D50-98BB-EABA0FCDDB88}" type="slidenum">
              <a:rPr lang="en-US" altLang="en-US" smtClean="0"/>
              <a:pPr>
                <a:spcBef>
                  <a:spcPct val="0"/>
                </a:spcBef>
              </a:pPr>
              <a:t>27</a:t>
            </a:fld>
            <a:endParaRPr lang="en-US" altLang="en-US"/>
          </a:p>
        </p:txBody>
      </p:sp>
      <p:sp>
        <p:nvSpPr>
          <p:cNvPr id="61443" name="Rectangle 2">
            <a:extLst>
              <a:ext uri="{FF2B5EF4-FFF2-40B4-BE49-F238E27FC236}">
                <a16:creationId xmlns:a16="http://schemas.microsoft.com/office/drawing/2014/main" id="{E440EF13-131B-42F4-BFED-FC801A19D9E8}"/>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699D8696-44BF-4762-826F-832DA110B87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2125283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345F01A6-D086-472A-A7E3-16E588EDF7AA}"/>
              </a:ext>
            </a:extLst>
          </p:cNvPr>
          <p:cNvSpPr>
            <a:spLocks noGrp="1" noRot="1" noChangeAspect="1" noTextEdit="1"/>
          </p:cNvSpPr>
          <p:nvPr>
            <p:ph type="sldImg"/>
          </p:nvPr>
        </p:nvSpPr>
        <p:spPr>
          <a:ln/>
        </p:spPr>
      </p:sp>
      <p:sp>
        <p:nvSpPr>
          <p:cNvPr id="63491" name="Notes Placeholder 2">
            <a:extLst>
              <a:ext uri="{FF2B5EF4-FFF2-40B4-BE49-F238E27FC236}">
                <a16:creationId xmlns:a16="http://schemas.microsoft.com/office/drawing/2014/main" id="{9C49914F-1879-4715-A92A-D2A7C459C5E4}"/>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3492" name="Slide Number Placeholder 3">
            <a:extLst>
              <a:ext uri="{FF2B5EF4-FFF2-40B4-BE49-F238E27FC236}">
                <a16:creationId xmlns:a16="http://schemas.microsoft.com/office/drawing/2014/main" id="{CAC259F0-AC57-4B8C-9CE2-CBDA73F2ED56}"/>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D50473-53EE-41BC-AAB9-7167574FD3FA}" type="slidenum">
              <a:rPr lang="en-CA" altLang="en-US" smtClean="0"/>
              <a:pPr>
                <a:spcBef>
                  <a:spcPct val="0"/>
                </a:spcBef>
              </a:pPr>
              <a:t>28</a:t>
            </a:fld>
            <a:endParaRPr lang="en-CA" altLang="en-US"/>
          </a:p>
        </p:txBody>
      </p:sp>
    </p:spTree>
    <p:extLst>
      <p:ext uri="{BB962C8B-B14F-4D97-AF65-F5344CB8AC3E}">
        <p14:creationId xmlns:p14="http://schemas.microsoft.com/office/powerpoint/2010/main" val="6084442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F982938B-8A8C-44C2-8BEB-8812DEC20AC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836655-F3E9-4963-852F-2320B73ABA19}" type="slidenum">
              <a:rPr lang="en-US" altLang="en-US" smtClean="0"/>
              <a:pPr>
                <a:spcBef>
                  <a:spcPct val="0"/>
                </a:spcBef>
              </a:pPr>
              <a:t>29</a:t>
            </a:fld>
            <a:endParaRPr lang="en-US" altLang="en-US"/>
          </a:p>
        </p:txBody>
      </p:sp>
      <p:sp>
        <p:nvSpPr>
          <p:cNvPr id="65539" name="Rectangle 2">
            <a:extLst>
              <a:ext uri="{FF2B5EF4-FFF2-40B4-BE49-F238E27FC236}">
                <a16:creationId xmlns:a16="http://schemas.microsoft.com/office/drawing/2014/main" id="{F49F7B28-AF26-4974-BEBB-7BB65AF7A400}"/>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876E4CCE-AB8B-46AB-8846-50AFEB1D5CDC}"/>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dirty="0">
              <a:latin typeface="Arial" panose="020B0604020202020204" pitchFamily="34" charset="0"/>
            </a:endParaRPr>
          </a:p>
        </p:txBody>
      </p:sp>
    </p:spTree>
    <p:extLst>
      <p:ext uri="{BB962C8B-B14F-4D97-AF65-F5344CB8AC3E}">
        <p14:creationId xmlns:p14="http://schemas.microsoft.com/office/powerpoint/2010/main" val="896206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3</a:t>
            </a:fld>
            <a:endParaRPr lang="en-US" alt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275316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7398B39C-E787-437A-A064-3EDF6912650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01BEA0-E418-4752-B350-CD0E5A44E5B5}" type="slidenum">
              <a:rPr lang="en-US" altLang="en-US" smtClean="0"/>
              <a:pPr>
                <a:spcBef>
                  <a:spcPct val="0"/>
                </a:spcBef>
              </a:pPr>
              <a:t>30</a:t>
            </a:fld>
            <a:endParaRPr lang="en-US" altLang="en-US"/>
          </a:p>
        </p:txBody>
      </p:sp>
      <p:sp>
        <p:nvSpPr>
          <p:cNvPr id="67587" name="Rectangle 2">
            <a:extLst>
              <a:ext uri="{FF2B5EF4-FFF2-40B4-BE49-F238E27FC236}">
                <a16:creationId xmlns:a16="http://schemas.microsoft.com/office/drawing/2014/main" id="{BEC4838B-52CD-42DE-91B0-23B3D1BF8863}"/>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F95FD944-D748-46A5-BC89-FC86A6E32543}"/>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1433760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970F8FB0-8A04-4A80-8717-FA02BE84B072}"/>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id="{3263C5CD-4843-4148-BD62-CF0B9A617DA0}"/>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9636" name="Slide Number Placeholder 3">
            <a:extLst>
              <a:ext uri="{FF2B5EF4-FFF2-40B4-BE49-F238E27FC236}">
                <a16:creationId xmlns:a16="http://schemas.microsoft.com/office/drawing/2014/main" id="{A00ADCDD-7D72-4E61-A09E-CE17BD59D7DD}"/>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185E8E8-7B50-4B9D-BC17-83397BC59D35}" type="slidenum">
              <a:rPr lang="en-CA" altLang="en-US" smtClean="0"/>
              <a:pPr>
                <a:spcBef>
                  <a:spcPct val="0"/>
                </a:spcBef>
              </a:pPr>
              <a:t>31</a:t>
            </a:fld>
            <a:endParaRPr lang="en-CA" altLang="en-US"/>
          </a:p>
        </p:txBody>
      </p:sp>
    </p:spTree>
    <p:extLst>
      <p:ext uri="{BB962C8B-B14F-4D97-AF65-F5344CB8AC3E}">
        <p14:creationId xmlns:p14="http://schemas.microsoft.com/office/powerpoint/2010/main" val="25193154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097F6811-1139-4571-820F-57075FE8F3F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094DE2-458C-4889-81CF-B2BC35736DF5}" type="slidenum">
              <a:rPr lang="en-US" altLang="en-US" smtClean="0"/>
              <a:pPr>
                <a:spcBef>
                  <a:spcPct val="0"/>
                </a:spcBef>
              </a:pPr>
              <a:t>32</a:t>
            </a:fld>
            <a:endParaRPr lang="en-US" altLang="en-US"/>
          </a:p>
        </p:txBody>
      </p:sp>
      <p:sp>
        <p:nvSpPr>
          <p:cNvPr id="71683" name="Rectangle 2">
            <a:extLst>
              <a:ext uri="{FF2B5EF4-FFF2-40B4-BE49-F238E27FC236}">
                <a16:creationId xmlns:a16="http://schemas.microsoft.com/office/drawing/2014/main" id="{85BB5D77-34D6-473D-A7A6-14DF90F2B647}"/>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52D6E362-8B3E-42CF-BBA5-12B3BF78611C}"/>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9060684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D70FE10D-31C8-4C00-B1DC-448CB6857DA3}"/>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14A5E6-E2F2-47DE-821F-4D6BF53522FF}" type="slidenum">
              <a:rPr lang="en-US" altLang="en-US" smtClean="0"/>
              <a:pPr>
                <a:spcBef>
                  <a:spcPct val="0"/>
                </a:spcBef>
              </a:pPr>
              <a:t>33</a:t>
            </a:fld>
            <a:endParaRPr lang="en-US" altLang="en-US"/>
          </a:p>
        </p:txBody>
      </p:sp>
      <p:sp>
        <p:nvSpPr>
          <p:cNvPr id="73731" name="Rectangle 2">
            <a:extLst>
              <a:ext uri="{FF2B5EF4-FFF2-40B4-BE49-F238E27FC236}">
                <a16:creationId xmlns:a16="http://schemas.microsoft.com/office/drawing/2014/main" id="{4F05A92F-FF0A-4C2D-B81B-DFDE793B1B0D}"/>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67C4BC88-B5B2-4156-90B2-9AD0C24BC64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19519612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7D0321BB-8360-4CD1-90D6-CF484764239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67CED3F-6CCA-4E97-B9AD-65796C204690}" type="slidenum">
              <a:rPr lang="en-US" altLang="en-US" smtClean="0"/>
              <a:pPr>
                <a:spcBef>
                  <a:spcPct val="0"/>
                </a:spcBef>
              </a:pPr>
              <a:t>34</a:t>
            </a:fld>
            <a:endParaRPr lang="en-US" altLang="en-US"/>
          </a:p>
        </p:txBody>
      </p:sp>
      <p:sp>
        <p:nvSpPr>
          <p:cNvPr id="75779" name="Rectangle 2">
            <a:extLst>
              <a:ext uri="{FF2B5EF4-FFF2-40B4-BE49-F238E27FC236}">
                <a16:creationId xmlns:a16="http://schemas.microsoft.com/office/drawing/2014/main" id="{A5B25716-874E-4C9E-91AB-715C4CC02A1B}"/>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7D5507CE-4C3E-4C1C-8F92-C29E94FD5E3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9493533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EF99E3A8-1014-46B5-A351-4B9D13ED231B}"/>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5F7FBA5-3C31-4BE0-BBD7-A66799274DE8}" type="slidenum">
              <a:rPr lang="en-US" altLang="en-US" smtClean="0"/>
              <a:pPr>
                <a:spcBef>
                  <a:spcPct val="0"/>
                </a:spcBef>
              </a:pPr>
              <a:t>35</a:t>
            </a:fld>
            <a:endParaRPr lang="en-US" altLang="en-US"/>
          </a:p>
        </p:txBody>
      </p:sp>
      <p:sp>
        <p:nvSpPr>
          <p:cNvPr id="77827" name="Rectangle 2">
            <a:extLst>
              <a:ext uri="{FF2B5EF4-FFF2-40B4-BE49-F238E27FC236}">
                <a16:creationId xmlns:a16="http://schemas.microsoft.com/office/drawing/2014/main" id="{5C2B5348-D9F1-425D-81B9-C4FE56980D71}"/>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F6D64FA0-005F-4615-940A-65BE0C17F80A}"/>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2918918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82EEE2D6-6566-4369-984E-F401F4E681A4}"/>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12333F-6B9A-4B86-9A2D-FB0B5D973ED1}" type="slidenum">
              <a:rPr lang="en-US" altLang="en-US" smtClean="0"/>
              <a:pPr>
                <a:spcBef>
                  <a:spcPct val="0"/>
                </a:spcBef>
              </a:pPr>
              <a:t>36</a:t>
            </a:fld>
            <a:endParaRPr lang="en-US" altLang="en-US"/>
          </a:p>
        </p:txBody>
      </p:sp>
      <p:sp>
        <p:nvSpPr>
          <p:cNvPr id="79875" name="Rectangle 2">
            <a:extLst>
              <a:ext uri="{FF2B5EF4-FFF2-40B4-BE49-F238E27FC236}">
                <a16:creationId xmlns:a16="http://schemas.microsoft.com/office/drawing/2014/main" id="{CFB0FB64-57B7-4EAC-8CD0-101318E4B35C}"/>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35F6B9F9-50E9-4AE9-B774-877F8FA97DB7}"/>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505818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B76777A8-A94B-40B6-947B-DA828914C129}"/>
              </a:ext>
            </a:extLst>
          </p:cNvPr>
          <p:cNvSpPr>
            <a:spLocks noGrp="1" noRot="1" noChangeAspect="1" noTextEdit="1"/>
          </p:cNvSpPr>
          <p:nvPr>
            <p:ph type="sldImg"/>
          </p:nvPr>
        </p:nvSpPr>
        <p:spPr>
          <a:ln/>
        </p:spPr>
      </p:sp>
      <p:sp>
        <p:nvSpPr>
          <p:cNvPr id="81923" name="Notes Placeholder 2">
            <a:extLst>
              <a:ext uri="{FF2B5EF4-FFF2-40B4-BE49-F238E27FC236}">
                <a16:creationId xmlns:a16="http://schemas.microsoft.com/office/drawing/2014/main" id="{4365EF44-D020-4C7D-AA33-1484274ED07D}"/>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1924" name="Slide Number Placeholder 3">
            <a:extLst>
              <a:ext uri="{FF2B5EF4-FFF2-40B4-BE49-F238E27FC236}">
                <a16:creationId xmlns:a16="http://schemas.microsoft.com/office/drawing/2014/main" id="{5BD32A85-8D93-40DB-AAAD-FD2B735AD2C2}"/>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20BFF48-14DE-4DCC-B17D-C5F98C292F0A}" type="slidenum">
              <a:rPr lang="en-CA" altLang="en-US" smtClean="0"/>
              <a:pPr>
                <a:spcBef>
                  <a:spcPct val="0"/>
                </a:spcBef>
              </a:pPr>
              <a:t>37</a:t>
            </a:fld>
            <a:endParaRPr lang="en-CA" altLang="en-US"/>
          </a:p>
        </p:txBody>
      </p:sp>
    </p:spTree>
    <p:extLst>
      <p:ext uri="{BB962C8B-B14F-4D97-AF65-F5344CB8AC3E}">
        <p14:creationId xmlns:p14="http://schemas.microsoft.com/office/powerpoint/2010/main" val="40643999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E0C92A1F-7809-4D58-9BDF-556F35074D9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31CDA6A-C2EE-4948-9B94-8B82B9D40942}" type="slidenum">
              <a:rPr lang="en-US" altLang="en-US" smtClean="0"/>
              <a:pPr>
                <a:spcBef>
                  <a:spcPct val="0"/>
                </a:spcBef>
              </a:pPr>
              <a:t>38</a:t>
            </a:fld>
            <a:endParaRPr lang="en-US" altLang="en-US"/>
          </a:p>
        </p:txBody>
      </p:sp>
      <p:sp>
        <p:nvSpPr>
          <p:cNvPr id="83971" name="Rectangle 2">
            <a:extLst>
              <a:ext uri="{FF2B5EF4-FFF2-40B4-BE49-F238E27FC236}">
                <a16:creationId xmlns:a16="http://schemas.microsoft.com/office/drawing/2014/main" id="{87B8F238-F86A-47DD-B3A5-194DE1706FCB}"/>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E3C3704E-D759-474E-8C1B-888541F8DC39}"/>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6486573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06C6CF09-4F07-4F50-B6DE-E8CF190403A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715FCFA-35C7-49DE-96D9-09CEDA0EEEC8}" type="slidenum">
              <a:rPr lang="en-US" altLang="en-US" smtClean="0"/>
              <a:pPr>
                <a:spcBef>
                  <a:spcPct val="0"/>
                </a:spcBef>
              </a:pPr>
              <a:t>39</a:t>
            </a:fld>
            <a:endParaRPr lang="en-US" altLang="en-US"/>
          </a:p>
        </p:txBody>
      </p:sp>
      <p:sp>
        <p:nvSpPr>
          <p:cNvPr id="86019" name="Rectangle 2">
            <a:extLst>
              <a:ext uri="{FF2B5EF4-FFF2-40B4-BE49-F238E27FC236}">
                <a16:creationId xmlns:a16="http://schemas.microsoft.com/office/drawing/2014/main" id="{F9F0D36B-F723-4AC5-ADCC-9257E0FD8539}"/>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39107E56-3002-485E-AC6E-37E2F742D54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2769423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0C15946A-2828-4D98-A728-8E423271EC2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812CAB7-8D5C-43E8-BA5F-DCB759BB007B}" type="slidenum">
              <a:rPr lang="en-US" altLang="en-US" smtClean="0"/>
              <a:pPr>
                <a:spcBef>
                  <a:spcPct val="0"/>
                </a:spcBef>
              </a:pPr>
              <a:t>4</a:t>
            </a:fld>
            <a:endParaRPr lang="en-US" altLang="en-US"/>
          </a:p>
        </p:txBody>
      </p:sp>
      <p:sp>
        <p:nvSpPr>
          <p:cNvPr id="14339" name="Rectangle 2">
            <a:extLst>
              <a:ext uri="{FF2B5EF4-FFF2-40B4-BE49-F238E27FC236}">
                <a16:creationId xmlns:a16="http://schemas.microsoft.com/office/drawing/2014/main" id="{3437CDD5-F5DA-4263-A40E-5C6F38F4DD43}"/>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14B72185-A9B0-4DFA-9381-3FAD2E1B982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b="1" i="1" dirty="0">
                <a:latin typeface="Arial" panose="020B0604020202020204" pitchFamily="34" charset="0"/>
              </a:rPr>
              <a:t>The main challenge in teaching this topic is generating interest in it.</a:t>
            </a:r>
            <a:r>
              <a:rPr lang="en-US" altLang="en-US" dirty="0">
                <a:latin typeface="Arial" panose="020B0604020202020204" pitchFamily="34" charset="0"/>
              </a:rPr>
              <a:t> Many teachers are bored by it and not surprisingly, they bore their students. If you are one of the many who lean toward boredom, start by recalling just how vital it is that we measure the value of production with reasonable accuracy. It is vital because we use GDP as the basis of measurement of the standard of living, economic welfare, and making international comparisons.</a:t>
            </a:r>
          </a:p>
          <a:p>
            <a:pPr eaLnBrk="1" hangingPunct="1"/>
            <a:r>
              <a:rPr lang="en-US" altLang="en-US" b="1" dirty="0">
                <a:latin typeface="Arial" panose="020B0604020202020204" pitchFamily="34" charset="0"/>
              </a:rPr>
              <a:t>Final goods versus intermediate goods</a:t>
            </a:r>
            <a:r>
              <a:rPr lang="en-US" altLang="en-US" i="1" dirty="0">
                <a:latin typeface="Arial" panose="020B0604020202020204" pitchFamily="34" charset="0"/>
              </a:rPr>
              <a:t>. </a:t>
            </a:r>
            <a:r>
              <a:rPr lang="en-US" altLang="en-US" dirty="0">
                <a:latin typeface="Arial" panose="020B0604020202020204" pitchFamily="34" charset="0"/>
              </a:rPr>
              <a:t>The distinction between final and intermediate goods is one of the key points in this first section. Use some standard examples to make the key point—tires and autos, chips and computers, and so on. Also, if you want to spend a bit of time on this topic, tell your students about the U.S. revision in the treatment of business spending on software. </a:t>
            </a:r>
          </a:p>
          <a:p>
            <a:pPr eaLnBrk="1" hangingPunct="1"/>
            <a:r>
              <a:rPr lang="en-US" altLang="en-US" dirty="0">
                <a:latin typeface="Arial" panose="020B0604020202020204" pitchFamily="34" charset="0"/>
              </a:rPr>
              <a:t>A major revision began in 1998 and published the first revisions to reclassify software from intermediate to final good status in 1999. And, when the 1996 GDP was recalculated to include software, it increased by $115 billion, or 1.5 percent of GDP.</a:t>
            </a:r>
          </a:p>
        </p:txBody>
      </p:sp>
    </p:spTree>
    <p:extLst>
      <p:ext uri="{BB962C8B-B14F-4D97-AF65-F5344CB8AC3E}">
        <p14:creationId xmlns:p14="http://schemas.microsoft.com/office/powerpoint/2010/main" val="25412016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E6BF065C-AFEA-4504-A3B1-60B624743C9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16600CD-01AE-4343-9C7E-284684E8DECA}" type="slidenum">
              <a:rPr lang="en-US" altLang="en-US" smtClean="0"/>
              <a:pPr>
                <a:spcBef>
                  <a:spcPct val="0"/>
                </a:spcBef>
              </a:pPr>
              <a:t>40</a:t>
            </a:fld>
            <a:endParaRPr lang="en-US" altLang="en-US"/>
          </a:p>
        </p:txBody>
      </p:sp>
      <p:sp>
        <p:nvSpPr>
          <p:cNvPr id="88067" name="Rectangle 2">
            <a:extLst>
              <a:ext uri="{FF2B5EF4-FFF2-40B4-BE49-F238E27FC236}">
                <a16:creationId xmlns:a16="http://schemas.microsoft.com/office/drawing/2014/main" id="{516171C6-9C47-4BD5-A0E3-C5A4C907E013}"/>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775A8DE9-E777-489F-9D9E-560A974B7BD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42815791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3CD0DE46-5E6C-4712-8CD1-9A8ED1CCD457}"/>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7833135-80E4-4FBC-81B1-45987114F5B5}" type="slidenum">
              <a:rPr lang="en-US" altLang="en-US" smtClean="0"/>
              <a:pPr>
                <a:spcBef>
                  <a:spcPct val="0"/>
                </a:spcBef>
              </a:pPr>
              <a:t>41</a:t>
            </a:fld>
            <a:endParaRPr lang="en-US" altLang="en-US"/>
          </a:p>
        </p:txBody>
      </p:sp>
      <p:sp>
        <p:nvSpPr>
          <p:cNvPr id="90115" name="Rectangle 2">
            <a:extLst>
              <a:ext uri="{FF2B5EF4-FFF2-40B4-BE49-F238E27FC236}">
                <a16:creationId xmlns:a16="http://schemas.microsoft.com/office/drawing/2014/main" id="{9C5E081C-9B6C-43EC-AF2A-8AB35F038380}"/>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EBECDEA3-063F-4E74-B6F2-005B1C3EA596}"/>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sz="1000" b="1" i="1">
                <a:latin typeface="Arial" panose="020B0604020202020204" pitchFamily="34" charset="0"/>
              </a:rPr>
              <a:t>Omissions from GDP.</a:t>
            </a:r>
            <a:r>
              <a:rPr lang="en-US" altLang="en-US" sz="1000">
                <a:latin typeface="Arial" panose="020B0604020202020204" pitchFamily="34" charset="0"/>
              </a:rPr>
              <a:t> A discussion of omissions from GDP can arouse students’ interest. For example, you might point out that if one of your students mows her/his own lawn, the value of the student’s production doesn’t show up in GDP. But if you hire the student to mow your lawn (and if your student reports the income earned correctly to CRA), the value of the student’s production does show up in GDP.</a:t>
            </a:r>
          </a:p>
          <a:p>
            <a:pPr eaLnBrk="1" hangingPunct="1"/>
            <a:r>
              <a:rPr lang="en-US" altLang="en-US" sz="1000" b="1" i="1">
                <a:latin typeface="Arial" panose="020B0604020202020204" pitchFamily="34" charset="0"/>
              </a:rPr>
              <a:t>Why don’t we measure all lawn mowing as part of GDP?</a:t>
            </a:r>
            <a:r>
              <a:rPr lang="en-US" altLang="en-US" sz="1000">
                <a:latin typeface="Arial" panose="020B0604020202020204" pitchFamily="34" charset="0"/>
              </a:rPr>
              <a:t> Some reasons are cost of collecting data and the degree of intrusiveness we’d be willing to tolerate. But note how little we spend on collecting the GDP data and how relatively inexpensive it would be to add some questions about domestic production to either the Current Population Survey or the Family Expenditure Survey.</a:t>
            </a:r>
          </a:p>
          <a:p>
            <a:pPr eaLnBrk="1" hangingPunct="1"/>
            <a:r>
              <a:rPr lang="en-US" altLang="en-US" sz="1000">
                <a:latin typeface="Arial" panose="020B0604020202020204" pitchFamily="34" charset="0"/>
              </a:rPr>
              <a:t>The inclusion of the imputed rental of owner-occupied houses, but not owner-used cars and other durables, is a good example. </a:t>
            </a:r>
          </a:p>
          <a:p>
            <a:pPr eaLnBrk="1" hangingPunct="1"/>
            <a:r>
              <a:rPr lang="en-US" altLang="en-US" sz="1000">
                <a:latin typeface="Arial" panose="020B0604020202020204" pitchFamily="34" charset="0"/>
              </a:rPr>
              <a:t>You might like to explain how the omission of illegal goods and services also leads to some misleading comparisons. For instance, the day before prohibition ended, the production of (illegal) beer was not counted as part of GDP. But the day after prohibition ended, the production of (now legal) beer counted. Ask your students to suggest two good reasons why illegal goods and services are omitted. First, the data are hard (but not impossible) to obtain. Second, there may be the moral position that illegal activities should not be included in GDP. This latter observation can lead to an interesting discussion. Ask the students if they think that the production of, say, marijuana should be included in GDP. Some, maybe even many, of them will see no problem with this. Then ask about the production of murder-for-hire. The response, we hope, will be significantly different. Does such a good have any value?</a:t>
            </a:r>
          </a:p>
          <a:p>
            <a:pPr eaLnBrk="1" hangingPunct="1"/>
            <a:endParaRPr lang="en-US" altLang="en-US" sz="1000">
              <a:latin typeface="Arial" panose="020B0604020202020204" pitchFamily="34" charset="0"/>
            </a:endParaRPr>
          </a:p>
          <a:p>
            <a:pPr eaLnBrk="1" hangingPunct="1"/>
            <a:r>
              <a:rPr lang="en-CA" altLang="en-US" sz="1000" b="1">
                <a:solidFill>
                  <a:srgbClr val="FF0000"/>
                </a:solidFill>
                <a:latin typeface="Arial" panose="020B0604020202020204" pitchFamily="34" charset="0"/>
              </a:rPr>
              <a:t>Classroom activity</a:t>
            </a:r>
            <a:endParaRPr lang="en-CA" altLang="en-US" sz="1000">
              <a:latin typeface="Arial" panose="020B0604020202020204" pitchFamily="34" charset="0"/>
            </a:endParaRPr>
          </a:p>
          <a:p>
            <a:pPr eaLnBrk="1" hangingPunct="1"/>
            <a:r>
              <a:rPr lang="en-CA" altLang="en-US" sz="1000">
                <a:latin typeface="Arial" panose="020B0604020202020204" pitchFamily="34" charset="0"/>
              </a:rPr>
              <a:t>Check out </a:t>
            </a:r>
            <a:r>
              <a:rPr lang="en-CA" altLang="en-US" sz="1000" i="1">
                <a:latin typeface="Arial" panose="020B0604020202020204" pitchFamily="34" charset="0"/>
              </a:rPr>
              <a:t>At Issue</a:t>
            </a:r>
            <a:r>
              <a:rPr lang="en-CA" altLang="en-US" sz="1000">
                <a:latin typeface="Arial" panose="020B0604020202020204" pitchFamily="34" charset="0"/>
              </a:rPr>
              <a:t>: </a:t>
            </a:r>
            <a:r>
              <a:rPr lang="en-US" altLang="en-US" sz="1000">
                <a:latin typeface="Arial" panose="020B0604020202020204" pitchFamily="34" charset="0"/>
              </a:rPr>
              <a:t>Should GNNP Replace GDP?</a:t>
            </a:r>
          </a:p>
          <a:p>
            <a:pPr eaLnBrk="1" hangingPunct="1"/>
            <a:endParaRPr lang="en-US" altLang="en-US" sz="1000">
              <a:latin typeface="Arial" panose="020B0604020202020204" pitchFamily="34" charset="0"/>
            </a:endParaRPr>
          </a:p>
          <a:p>
            <a:pPr eaLnBrk="1" hangingPunct="1"/>
            <a:endParaRPr lang="en-US" altLang="en-US" sz="1000">
              <a:latin typeface="Arial" panose="020B0604020202020204" pitchFamily="34" charset="0"/>
            </a:endParaRPr>
          </a:p>
        </p:txBody>
      </p:sp>
    </p:spTree>
    <p:extLst>
      <p:ext uri="{BB962C8B-B14F-4D97-AF65-F5344CB8AC3E}">
        <p14:creationId xmlns:p14="http://schemas.microsoft.com/office/powerpoint/2010/main" val="16379633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672C0AE1-3322-4EDC-B633-A37891F93F0D}"/>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BB17DF-9B64-4998-AFE0-F534BEB84A03}" type="slidenum">
              <a:rPr lang="en-US" altLang="en-US" smtClean="0"/>
              <a:pPr>
                <a:spcBef>
                  <a:spcPct val="0"/>
                </a:spcBef>
              </a:pPr>
              <a:t>42</a:t>
            </a:fld>
            <a:endParaRPr lang="en-US" altLang="en-US"/>
          </a:p>
        </p:txBody>
      </p:sp>
      <p:sp>
        <p:nvSpPr>
          <p:cNvPr id="92163" name="Rectangle 2">
            <a:extLst>
              <a:ext uri="{FF2B5EF4-FFF2-40B4-BE49-F238E27FC236}">
                <a16:creationId xmlns:a16="http://schemas.microsoft.com/office/drawing/2014/main" id="{FCF323AE-A45C-4B05-B9F7-CD9ED0CD4956}"/>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75EED17B-6713-4D09-9C78-B2C1DC4D110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3132624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F0A15363-70D8-48F1-A045-184AB853581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94CC23B-0CB7-4C2B-A019-DF7E526DE000}" type="slidenum">
              <a:rPr lang="en-US" altLang="en-US" smtClean="0"/>
              <a:pPr>
                <a:spcBef>
                  <a:spcPct val="0"/>
                </a:spcBef>
              </a:pPr>
              <a:t>43</a:t>
            </a:fld>
            <a:endParaRPr lang="en-US" altLang="en-US"/>
          </a:p>
        </p:txBody>
      </p:sp>
      <p:sp>
        <p:nvSpPr>
          <p:cNvPr id="94211" name="Rectangle 2">
            <a:extLst>
              <a:ext uri="{FF2B5EF4-FFF2-40B4-BE49-F238E27FC236}">
                <a16:creationId xmlns:a16="http://schemas.microsoft.com/office/drawing/2014/main" id="{3766639D-8BE9-431D-B893-2442A1D0E3E3}"/>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609C047C-E53E-4968-8213-FCF5D3761359}"/>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21013415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3CE6ACCC-CD81-4501-B987-4FC4908A2B6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18988C-5618-4DAE-A69D-48CC20E7DACD}" type="slidenum">
              <a:rPr lang="en-US" altLang="en-US" smtClean="0"/>
              <a:pPr>
                <a:spcBef>
                  <a:spcPct val="0"/>
                </a:spcBef>
              </a:pPr>
              <a:t>44</a:t>
            </a:fld>
            <a:endParaRPr lang="en-US" altLang="en-US"/>
          </a:p>
        </p:txBody>
      </p:sp>
      <p:sp>
        <p:nvSpPr>
          <p:cNvPr id="96259" name="Rectangle 2">
            <a:extLst>
              <a:ext uri="{FF2B5EF4-FFF2-40B4-BE49-F238E27FC236}">
                <a16:creationId xmlns:a16="http://schemas.microsoft.com/office/drawing/2014/main" id="{4F5465FE-1CD4-4CC6-AD27-C433C8F70CFA}"/>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3A4DB3C9-2415-4B16-B494-03192BD3178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4301097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239FB797-D365-440A-92C0-5BF0BC3A930F}"/>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764E56F-1FA6-40E5-8415-F412AAD02140}" type="slidenum">
              <a:rPr lang="en-US" altLang="en-US" smtClean="0"/>
              <a:pPr>
                <a:spcBef>
                  <a:spcPct val="0"/>
                </a:spcBef>
              </a:pPr>
              <a:t>45</a:t>
            </a:fld>
            <a:endParaRPr lang="en-US" altLang="en-US"/>
          </a:p>
        </p:txBody>
      </p:sp>
      <p:sp>
        <p:nvSpPr>
          <p:cNvPr id="98307" name="Rectangle 2">
            <a:extLst>
              <a:ext uri="{FF2B5EF4-FFF2-40B4-BE49-F238E27FC236}">
                <a16:creationId xmlns:a16="http://schemas.microsoft.com/office/drawing/2014/main" id="{C8A2BF0F-D4E5-4D1D-B430-7C22FCA91B9D}"/>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3FCC4B05-7755-4F0F-A4A3-843605D3AEC6}"/>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872204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5D90F12D-0FF2-4004-AFE1-3C3CA48DB024}"/>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DA7C5CF-B43D-491A-8DF1-72DA5AAF24C4}" type="slidenum">
              <a:rPr lang="en-US" altLang="en-US" smtClean="0"/>
              <a:pPr>
                <a:spcBef>
                  <a:spcPct val="0"/>
                </a:spcBef>
              </a:pPr>
              <a:t>46</a:t>
            </a:fld>
            <a:endParaRPr lang="en-US" altLang="en-US"/>
          </a:p>
        </p:txBody>
      </p:sp>
      <p:sp>
        <p:nvSpPr>
          <p:cNvPr id="100355" name="Rectangle 2">
            <a:extLst>
              <a:ext uri="{FF2B5EF4-FFF2-40B4-BE49-F238E27FC236}">
                <a16:creationId xmlns:a16="http://schemas.microsoft.com/office/drawing/2014/main" id="{BFC1558D-48F4-4642-910C-5666CDCEC7C8}"/>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E15A2930-2E0D-4CF1-87D9-ADF3FCFF1086}"/>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18412355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566055E4-58CA-46F4-9071-1A1A2F7BF2D7}"/>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65966F7-7437-4FD0-A338-FA490D9ADB93}" type="slidenum">
              <a:rPr lang="en-US" altLang="en-US" smtClean="0"/>
              <a:pPr>
                <a:spcBef>
                  <a:spcPct val="0"/>
                </a:spcBef>
              </a:pPr>
              <a:t>47</a:t>
            </a:fld>
            <a:endParaRPr lang="en-US" altLang="en-US"/>
          </a:p>
        </p:txBody>
      </p:sp>
      <p:sp>
        <p:nvSpPr>
          <p:cNvPr id="102403" name="Rectangle 2">
            <a:extLst>
              <a:ext uri="{FF2B5EF4-FFF2-40B4-BE49-F238E27FC236}">
                <a16:creationId xmlns:a16="http://schemas.microsoft.com/office/drawing/2014/main" id="{51DA824A-6F4E-48C4-BE8D-3AAB85844BDB}"/>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7FD5E76A-7AB6-4330-B2B2-12132AEC8D39}"/>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lnSpc>
                <a:spcPct val="90000"/>
              </a:lnSpc>
            </a:pPr>
            <a:r>
              <a:rPr lang="en-GB" altLang="en-US" b="1">
                <a:latin typeface="Arial" panose="020B0604020202020204" pitchFamily="34" charset="0"/>
              </a:rPr>
              <a:t>The Importance of the Lucas Wedge </a:t>
            </a:r>
            <a:r>
              <a:rPr lang="en-GB" altLang="en-US">
                <a:latin typeface="Arial" panose="020B0604020202020204" pitchFamily="34" charset="0"/>
              </a:rPr>
              <a:t>It is usually straightforward to interest students in the business cycle. But it is perhaps a bit more difficult to motivate interest in economic growth and the Lucas wedge. Yet economic growth and the Lucas wedge should be of immense importance to young students because they help determine the long-run living standard of their lives. One way to make this point clear is to ask the students whether the difference between, say, 3 percent annual growth in income versus 4 percent annual growth is important. </a:t>
            </a:r>
          </a:p>
          <a:p>
            <a:pPr eaLnBrk="1" hangingPunct="1">
              <a:lnSpc>
                <a:spcPct val="90000"/>
              </a:lnSpc>
            </a:pPr>
            <a:r>
              <a:rPr lang="en-GB" altLang="en-US">
                <a:latin typeface="Arial" panose="020B0604020202020204" pitchFamily="34" charset="0"/>
              </a:rPr>
              <a:t>This difference probably does not sound important. But, suppose that the initial income was $35,000. After 10 years with growth of 3 percent a year, the income would be $47,037 and with growth of 4 percent a year, the income would be $51,809. This difference of about $4,500 might not seem like much. But point out to the students that this difference is for only </a:t>
            </a:r>
            <a:r>
              <a:rPr lang="en-GB" altLang="en-US" i="1">
                <a:latin typeface="Arial" panose="020B0604020202020204" pitchFamily="34" charset="0"/>
              </a:rPr>
              <a:t>ten </a:t>
            </a:r>
            <a:r>
              <a:rPr lang="en-GB" altLang="en-US">
                <a:latin typeface="Arial" panose="020B0604020202020204" pitchFamily="34" charset="0"/>
              </a:rPr>
              <a:t>years and that the annual difference will continue to enlarge: After 30 years with 3 percent growth, the income would be $84,954 and with 4 percent growth the income would be $113,519, a one year difference of about $40,000. And, over a 30-year working career, the total differences in income, which is the analog to the Lucas wedge, is approximately $420,000.</a:t>
            </a:r>
          </a:p>
          <a:p>
            <a:pPr eaLnBrk="1" hangingPunct="1">
              <a:lnSpc>
                <a:spcPct val="90000"/>
              </a:lnSpc>
            </a:pPr>
            <a:r>
              <a:rPr lang="en-GB" altLang="en-US">
                <a:latin typeface="Arial" panose="020B0604020202020204" pitchFamily="34" charset="0"/>
              </a:rPr>
              <a:t>Over a 40-year working career, the Lucas wedge difference is over $1,000,000! Viewed from this perspective, the seemingly slight 1 percentage point difference in growth rates makes for an Incredibly major difference in incomes, which should easily capture your students’ attention.</a:t>
            </a:r>
          </a:p>
        </p:txBody>
      </p:sp>
    </p:spTree>
    <p:extLst>
      <p:ext uri="{BB962C8B-B14F-4D97-AF65-F5344CB8AC3E}">
        <p14:creationId xmlns:p14="http://schemas.microsoft.com/office/powerpoint/2010/main" val="20203981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9CF5E2A6-1911-477D-A06C-83DF7CD1CA3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19C858-C28E-4757-9E90-BD7BDBF626A6}" type="slidenum">
              <a:rPr lang="en-US" altLang="en-US" smtClean="0"/>
              <a:pPr>
                <a:spcBef>
                  <a:spcPct val="0"/>
                </a:spcBef>
              </a:pPr>
              <a:t>48</a:t>
            </a:fld>
            <a:endParaRPr lang="en-US" altLang="en-US"/>
          </a:p>
        </p:txBody>
      </p:sp>
      <p:sp>
        <p:nvSpPr>
          <p:cNvPr id="104451" name="Rectangle 2">
            <a:extLst>
              <a:ext uri="{FF2B5EF4-FFF2-40B4-BE49-F238E27FC236}">
                <a16:creationId xmlns:a16="http://schemas.microsoft.com/office/drawing/2014/main" id="{0059ECB6-BDA3-467C-8414-D0E50016480D}"/>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083B9659-6159-4F57-8BF4-1DC67C717023}"/>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18209962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BE9490ED-6D3B-4CF2-A5AA-31C47BF5C52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F60B0F-C1F1-465A-B7ED-ED1869D8160D}" type="slidenum">
              <a:rPr lang="en-US" altLang="en-US" smtClean="0"/>
              <a:pPr>
                <a:spcBef>
                  <a:spcPct val="0"/>
                </a:spcBef>
              </a:pPr>
              <a:t>49</a:t>
            </a:fld>
            <a:endParaRPr lang="en-US" altLang="en-US"/>
          </a:p>
        </p:txBody>
      </p:sp>
      <p:sp>
        <p:nvSpPr>
          <p:cNvPr id="106499" name="Rectangle 2">
            <a:extLst>
              <a:ext uri="{FF2B5EF4-FFF2-40B4-BE49-F238E27FC236}">
                <a16:creationId xmlns:a16="http://schemas.microsoft.com/office/drawing/2014/main" id="{A6B005F9-3976-4DF8-AED7-EFE8F06E3926}"/>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FBD3D83A-EF0D-4168-A9AC-69F0D6598A93}"/>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821815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264191A6-AFFE-4DAA-9734-2AA04E462A6D}"/>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24E69E-4AAE-4EA4-963F-7A770D4C3C7C}" type="slidenum">
              <a:rPr lang="en-US" altLang="en-US" smtClean="0"/>
              <a:pPr>
                <a:spcBef>
                  <a:spcPct val="0"/>
                </a:spcBef>
              </a:pPr>
              <a:t>5</a:t>
            </a:fld>
            <a:endParaRPr lang="en-US" altLang="en-US"/>
          </a:p>
        </p:txBody>
      </p:sp>
      <p:sp>
        <p:nvSpPr>
          <p:cNvPr id="16387" name="Rectangle 2">
            <a:extLst>
              <a:ext uri="{FF2B5EF4-FFF2-40B4-BE49-F238E27FC236}">
                <a16:creationId xmlns:a16="http://schemas.microsoft.com/office/drawing/2014/main" id="{E857FC3B-E4BC-496B-A4AF-804BF2EB83A5}"/>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F4D23B57-B8D5-44F3-AB3E-E11321D110E6}"/>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4293051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C57D82A6-EF68-45EB-8D15-7FB31B115C37}"/>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7BC4EAF-2871-409D-B9F1-F9743227D8D4}" type="slidenum">
              <a:rPr lang="en-US" altLang="en-US" smtClean="0"/>
              <a:pPr>
                <a:spcBef>
                  <a:spcPct val="0"/>
                </a:spcBef>
              </a:pPr>
              <a:t>50</a:t>
            </a:fld>
            <a:endParaRPr lang="en-US" altLang="en-US"/>
          </a:p>
        </p:txBody>
      </p:sp>
      <p:sp>
        <p:nvSpPr>
          <p:cNvPr id="108547" name="Rectangle 2">
            <a:extLst>
              <a:ext uri="{FF2B5EF4-FFF2-40B4-BE49-F238E27FC236}">
                <a16:creationId xmlns:a16="http://schemas.microsoft.com/office/drawing/2014/main" id="{15C046E4-98FB-4E24-A7A6-5FEB3FE28467}"/>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4CB33407-B08D-43AA-BC2C-F2308BC94A3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GB" altLang="en-US" b="1">
                <a:latin typeface="Arial" panose="020B0604020202020204" pitchFamily="34" charset="0"/>
              </a:rPr>
              <a:t>The Business Cycle </a:t>
            </a:r>
            <a:r>
              <a:rPr lang="en-GB" altLang="en-US">
                <a:latin typeface="Arial" panose="020B0604020202020204" pitchFamily="34" charset="0"/>
              </a:rPr>
              <a:t>Students generally are interested in the topic of business cycles, particularly if the economy happens to be in a recession when this chapter is covered. Often it is very difficult to tell the future path of the economy. Stress to the students that it is not stupidity on the part of economists that prevents us from knowing where the economy is heading. Rather it is the fact that forecasting is difficult for at least two reasons. </a:t>
            </a:r>
          </a:p>
          <a:p>
            <a:pPr eaLnBrk="1" hangingPunct="1"/>
            <a:r>
              <a:rPr lang="en-GB" altLang="en-US">
                <a:latin typeface="Arial" panose="020B0604020202020204" pitchFamily="34" charset="0"/>
              </a:rPr>
              <a:t>First, different sectors of the economy frequently send different signals. For instance, retail sales may be down, signaling a start to a recession, but housing starts may be up, indicating that an expansion will continue for a while. </a:t>
            </a:r>
          </a:p>
          <a:p>
            <a:pPr eaLnBrk="1" hangingPunct="1"/>
            <a:r>
              <a:rPr lang="en-GB" altLang="en-US">
                <a:latin typeface="Arial" panose="020B0604020202020204" pitchFamily="34" charset="0"/>
              </a:rPr>
              <a:t>Second, the data that must be used always are at least a bit out-of-date. For example, the preliminary estimate of GDP is not made until approximately six weeks after the end of the quarter, and the final revision of GDP doesn’t appear until years later.</a:t>
            </a:r>
          </a:p>
          <a:p>
            <a:pPr eaLnBrk="1" hangingPunct="1"/>
            <a:r>
              <a:rPr lang="en-GB" altLang="en-US">
                <a:latin typeface="Arial" panose="020B0604020202020204" pitchFamily="34" charset="0"/>
              </a:rPr>
              <a:t>Although economists’ forecasts are much better than those of others, forecasting GDP with complete accuracy is unlikely. Conclude by mentioning that this fact is important in later chapters when we discuss implementation of countercyclical policies.</a:t>
            </a:r>
          </a:p>
        </p:txBody>
      </p:sp>
    </p:spTree>
    <p:extLst>
      <p:ext uri="{BB962C8B-B14F-4D97-AF65-F5344CB8AC3E}">
        <p14:creationId xmlns:p14="http://schemas.microsoft.com/office/powerpoint/2010/main" val="27659639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04E9BE08-37EE-4C1F-8132-51199F0C469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29AC1B8-6936-4533-A4D4-35B149457784}" type="slidenum">
              <a:rPr lang="en-US" altLang="en-US" smtClean="0"/>
              <a:pPr>
                <a:spcBef>
                  <a:spcPct val="0"/>
                </a:spcBef>
              </a:pPr>
              <a:t>51</a:t>
            </a:fld>
            <a:endParaRPr lang="en-US" altLang="en-US"/>
          </a:p>
        </p:txBody>
      </p:sp>
      <p:sp>
        <p:nvSpPr>
          <p:cNvPr id="110595" name="Rectangle 2">
            <a:extLst>
              <a:ext uri="{FF2B5EF4-FFF2-40B4-BE49-F238E27FC236}">
                <a16:creationId xmlns:a16="http://schemas.microsoft.com/office/drawing/2014/main" id="{AF9E12EF-AEFD-4F6C-8BFF-76CE2BEB8644}"/>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8615FD08-D5D0-4712-8970-25C1A634041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CA" altLang="en-US" b="1" dirty="0">
                <a:solidFill>
                  <a:srgbClr val="FF0000"/>
                </a:solidFill>
                <a:latin typeface="Arial" panose="020B0604020202020204" pitchFamily="34" charset="0"/>
              </a:rPr>
              <a:t>Classroom activity</a:t>
            </a:r>
            <a:endParaRPr lang="en-CA" altLang="en-US" dirty="0">
              <a:solidFill>
                <a:srgbClr val="FF0000"/>
              </a:solidFill>
              <a:latin typeface="Arial" panose="020B0604020202020204" pitchFamily="34" charset="0"/>
            </a:endParaRPr>
          </a:p>
          <a:p>
            <a:pPr eaLnBrk="1" hangingPunct="1"/>
            <a:r>
              <a:rPr lang="en-CA" altLang="en-US" dirty="0">
                <a:latin typeface="Arial" panose="020B0604020202020204" pitchFamily="34" charset="0"/>
              </a:rPr>
              <a:t>Check out </a:t>
            </a:r>
            <a:r>
              <a:rPr lang="en-CA" altLang="en-US" i="1" dirty="0">
                <a:latin typeface="Arial" panose="020B0604020202020204" pitchFamily="34" charset="0"/>
              </a:rPr>
              <a:t>Economics in the News</a:t>
            </a:r>
            <a:r>
              <a:rPr lang="en-CA" altLang="en-US" dirty="0">
                <a:latin typeface="Arial" panose="020B0604020202020204" pitchFamily="34" charset="0"/>
              </a:rPr>
              <a:t>: Comparing Canadian and U.S. Real GDP Growth</a:t>
            </a:r>
            <a:endParaRPr lang="en-GB" altLang="en-US" dirty="0">
              <a:latin typeface="Arial" panose="020B0604020202020204" pitchFamily="34" charset="0"/>
            </a:endParaRPr>
          </a:p>
          <a:p>
            <a:pPr eaLnBrk="1" hangingPunct="1"/>
            <a:endParaRPr lang="en-GB" altLang="en-US" dirty="0">
              <a:latin typeface="Arial" panose="020B0604020202020204" pitchFamily="34" charset="0"/>
            </a:endParaRPr>
          </a:p>
        </p:txBody>
      </p:sp>
    </p:spTree>
    <p:extLst>
      <p:ext uri="{BB962C8B-B14F-4D97-AF65-F5344CB8AC3E}">
        <p14:creationId xmlns:p14="http://schemas.microsoft.com/office/powerpoint/2010/main" val="35270768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48E61D39-3D64-4721-9ABC-6592EFC5341D}"/>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935D400-F14A-4714-A2C8-A4BB823DA853}" type="slidenum">
              <a:rPr lang="en-US" altLang="en-US" smtClean="0"/>
              <a:pPr>
                <a:spcBef>
                  <a:spcPct val="0"/>
                </a:spcBef>
              </a:pPr>
              <a:t>52</a:t>
            </a:fld>
            <a:endParaRPr lang="en-US" altLang="en-US"/>
          </a:p>
        </p:txBody>
      </p:sp>
      <p:sp>
        <p:nvSpPr>
          <p:cNvPr id="112643" name="Rectangle 2">
            <a:extLst>
              <a:ext uri="{FF2B5EF4-FFF2-40B4-BE49-F238E27FC236}">
                <a16:creationId xmlns:a16="http://schemas.microsoft.com/office/drawing/2014/main" id="{7555DFF0-93E7-46F8-8382-D17659C4AB2A}"/>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7CF8AD56-4A83-4EF8-B17A-E60B5FD2C96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656255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E83600E7-8A96-4A3A-8E3C-63C865D628F4}"/>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BC0BDBB-6268-4DE1-8090-F6BF21449895}" type="slidenum">
              <a:rPr lang="en-US" altLang="en-US" smtClean="0"/>
              <a:pPr>
                <a:spcBef>
                  <a:spcPct val="0"/>
                </a:spcBef>
              </a:pPr>
              <a:t>53</a:t>
            </a:fld>
            <a:endParaRPr lang="en-US" altLang="en-US"/>
          </a:p>
        </p:txBody>
      </p:sp>
      <p:sp>
        <p:nvSpPr>
          <p:cNvPr id="114691" name="Rectangle 2">
            <a:extLst>
              <a:ext uri="{FF2B5EF4-FFF2-40B4-BE49-F238E27FC236}">
                <a16:creationId xmlns:a16="http://schemas.microsoft.com/office/drawing/2014/main" id="{4140836D-6A65-4D3A-AE64-0D08D6CE9FCA}"/>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720B69ED-F241-495E-AC25-1F66B5E1F25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17423945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06DA64DC-B941-438F-90C5-A76F3302DF7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EBF894-D95D-4A89-8BD0-E2E4BED6D22F}" type="slidenum">
              <a:rPr lang="en-US" altLang="en-US" smtClean="0"/>
              <a:pPr>
                <a:spcBef>
                  <a:spcPct val="0"/>
                </a:spcBef>
              </a:pPr>
              <a:t>54</a:t>
            </a:fld>
            <a:endParaRPr lang="en-US" altLang="en-US"/>
          </a:p>
        </p:txBody>
      </p:sp>
      <p:sp>
        <p:nvSpPr>
          <p:cNvPr id="116739" name="Rectangle 2">
            <a:extLst>
              <a:ext uri="{FF2B5EF4-FFF2-40B4-BE49-F238E27FC236}">
                <a16:creationId xmlns:a16="http://schemas.microsoft.com/office/drawing/2014/main" id="{7AAFBF9E-6ED9-44D3-BDE6-F4C652420F4C}"/>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CD8115A2-08A3-494E-9BA8-EA024BDA30A9}"/>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GB" altLang="en-US" b="1">
                <a:latin typeface="Arial" panose="020B0604020202020204" pitchFamily="34" charset="0"/>
              </a:rPr>
              <a:t>International comparisons and PPP prices</a:t>
            </a:r>
            <a:r>
              <a:rPr lang="en-GB" altLang="en-US" i="1">
                <a:latin typeface="Arial" panose="020B0604020202020204" pitchFamily="34" charset="0"/>
              </a:rPr>
              <a:t>. </a:t>
            </a:r>
            <a:r>
              <a:rPr lang="en-GB" altLang="en-US">
                <a:latin typeface="Arial" panose="020B0604020202020204" pitchFamily="34" charset="0"/>
              </a:rPr>
              <a:t>Students sometimes see estimates of GDP per person in developing nations. Most such estimates are extremely low, and students often ask how people can live on such low incomes. </a:t>
            </a:r>
          </a:p>
          <a:p>
            <a:pPr eaLnBrk="1" hangingPunct="1"/>
            <a:r>
              <a:rPr lang="en-GB" altLang="en-US">
                <a:latin typeface="Arial" panose="020B0604020202020204" pitchFamily="34" charset="0"/>
              </a:rPr>
              <a:t>Point out that the estimate is biased downward in two ways. </a:t>
            </a:r>
          </a:p>
          <a:p>
            <a:pPr eaLnBrk="1" hangingPunct="1"/>
            <a:r>
              <a:rPr lang="en-GB" altLang="en-US">
                <a:latin typeface="Arial" panose="020B0604020202020204" pitchFamily="34" charset="0"/>
              </a:rPr>
              <a:t>First, in poor nations, more transactions do not go through a market than in rich nations. For example, transportation services in developing nations include a lot of walking, which is not counted as part of GDP. In richer nations, people ride a bus or subway and pay a fare, which is counted as part of GDP.</a:t>
            </a:r>
          </a:p>
          <a:p>
            <a:pPr eaLnBrk="1" hangingPunct="1"/>
            <a:r>
              <a:rPr lang="en-GB" altLang="en-US">
                <a:latin typeface="Arial" panose="020B0604020202020204" pitchFamily="34" charset="0"/>
              </a:rPr>
              <a:t>Second, many locally produced and consumed goods and services have extremely low prices in poor nations. For example, a haircut that costs $20 in Toronto might cost $1 in Calcutta. (You might get a better haircut in Toronto, but probably not one that is 20 times better!) Converting Indian GDP into Canadian dollars at the market exchange rate leaves this bias in the data. Using purchasing power parity prices to convert India’s GDP into Canadian dollars avoids this bias.</a:t>
            </a:r>
            <a:endParaRPr lang="en-US" altLang="en-US">
              <a:latin typeface="Arial" panose="020B0604020202020204" pitchFamily="34" charset="0"/>
            </a:endParaRPr>
          </a:p>
        </p:txBody>
      </p:sp>
    </p:spTree>
    <p:extLst>
      <p:ext uri="{BB962C8B-B14F-4D97-AF65-F5344CB8AC3E}">
        <p14:creationId xmlns:p14="http://schemas.microsoft.com/office/powerpoint/2010/main" val="12841363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1ECEA2DC-30D8-4A06-8359-D580DF419893}"/>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42AB8B6-25C0-48FF-A7D3-621825AC443E}" type="slidenum">
              <a:rPr lang="en-US" altLang="en-US" smtClean="0"/>
              <a:pPr>
                <a:spcBef>
                  <a:spcPct val="0"/>
                </a:spcBef>
              </a:pPr>
              <a:t>55</a:t>
            </a:fld>
            <a:endParaRPr lang="en-US" altLang="en-US"/>
          </a:p>
        </p:txBody>
      </p:sp>
      <p:sp>
        <p:nvSpPr>
          <p:cNvPr id="118787" name="Rectangle 2">
            <a:extLst>
              <a:ext uri="{FF2B5EF4-FFF2-40B4-BE49-F238E27FC236}">
                <a16:creationId xmlns:a16="http://schemas.microsoft.com/office/drawing/2014/main" id="{383316A9-A86D-42DF-80F3-DCC7633172B1}"/>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B26C5F19-647D-4AB8-BF41-A7B7C475BD39}"/>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CA" altLang="en-US">
                <a:latin typeface="Arial" panose="020B0604020202020204" pitchFamily="34" charset="0"/>
              </a:rPr>
              <a:t>The difference in the two sets of numbers is astonishingly large and makes a dramatic difference to how we view the balance of economic power over the next 25 years.</a:t>
            </a:r>
          </a:p>
          <a:p>
            <a:pPr eaLnBrk="1" hangingPunct="1"/>
            <a:r>
              <a:rPr lang="en-CA" altLang="en-US">
                <a:latin typeface="Arial" panose="020B0604020202020204" pitchFamily="34" charset="0"/>
              </a:rPr>
              <a:t>At current growth rates and market exchange rates, by 2020, China will have a GDP around a quarter that of the United States.</a:t>
            </a:r>
          </a:p>
          <a:p>
            <a:pPr eaLnBrk="1" hangingPunct="1"/>
            <a:r>
              <a:rPr lang="en-CA" altLang="en-US">
                <a:latin typeface="Arial" panose="020B0604020202020204" pitchFamily="34" charset="0"/>
              </a:rPr>
              <a:t>At current growth rates and PPP exchange rates, by 2020, China’s real GDP will exceed that of the United States.</a:t>
            </a:r>
          </a:p>
          <a:p>
            <a:pPr eaLnBrk="1" hangingPunct="1"/>
            <a:r>
              <a:rPr lang="en-CA" altLang="en-US">
                <a:latin typeface="Arial" panose="020B0604020202020204" pitchFamily="34" charset="0"/>
              </a:rPr>
              <a:t>Per person, China in 2020 will still have a long way to go to catch the United States. But China’s economy will be the world’s largest.</a:t>
            </a:r>
            <a:endParaRPr lang="en-CA" altLang="en-US" sz="1400">
              <a:latin typeface="Arial" panose="020B0604020202020204" pitchFamily="34" charset="0"/>
            </a:endParaRPr>
          </a:p>
          <a:p>
            <a:pPr eaLnBrk="1" hangingPunct="1"/>
            <a:endParaRPr lang="en-GB" altLang="en-US">
              <a:latin typeface="Arial" panose="020B0604020202020204" pitchFamily="34" charset="0"/>
            </a:endParaRPr>
          </a:p>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8350699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AD18800C-BB86-4FB4-B82B-4F287CF53FB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1E74A98-1EF8-487F-ACDF-B887B552F921}" type="slidenum">
              <a:rPr lang="en-US" altLang="en-US" smtClean="0"/>
              <a:pPr>
                <a:spcBef>
                  <a:spcPct val="0"/>
                </a:spcBef>
              </a:pPr>
              <a:t>56</a:t>
            </a:fld>
            <a:endParaRPr lang="en-US" altLang="en-US"/>
          </a:p>
        </p:txBody>
      </p:sp>
      <p:sp>
        <p:nvSpPr>
          <p:cNvPr id="120835" name="Rectangle 2">
            <a:extLst>
              <a:ext uri="{FF2B5EF4-FFF2-40B4-BE49-F238E27FC236}">
                <a16:creationId xmlns:a16="http://schemas.microsoft.com/office/drawing/2014/main" id="{A8ABCF3E-DC1A-47CC-A608-0D05BBFA0CE3}"/>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33804080-A33A-4D3F-B31A-86EE186CB2A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sz="1400">
              <a:latin typeface="Arial" panose="020B0604020202020204" pitchFamily="34" charset="0"/>
            </a:endParaRPr>
          </a:p>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1102945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3826B1B0-81EB-4694-B578-53783778D0D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7931A46-FEDF-4AF2-8203-3EFBD78C15EF}" type="slidenum">
              <a:rPr lang="en-US" altLang="en-US" smtClean="0"/>
              <a:pPr>
                <a:spcBef>
                  <a:spcPct val="0"/>
                </a:spcBef>
              </a:pPr>
              <a:t>57</a:t>
            </a:fld>
            <a:endParaRPr lang="en-US" altLang="en-US"/>
          </a:p>
        </p:txBody>
      </p:sp>
      <p:sp>
        <p:nvSpPr>
          <p:cNvPr id="124931" name="Rectangle 2">
            <a:extLst>
              <a:ext uri="{FF2B5EF4-FFF2-40B4-BE49-F238E27FC236}">
                <a16:creationId xmlns:a16="http://schemas.microsoft.com/office/drawing/2014/main" id="{472DD0DC-79BD-4B97-86D6-95617355478B}"/>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EDA50DBF-F68E-4DBE-B612-87136C173D06}"/>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sz="1000" b="1" i="1">
                <a:latin typeface="Arial" panose="020B0604020202020204" pitchFamily="34" charset="0"/>
              </a:rPr>
              <a:t>Omissions from GDP.</a:t>
            </a:r>
            <a:r>
              <a:rPr lang="en-US" altLang="en-US" sz="1000">
                <a:latin typeface="Arial" panose="020B0604020202020204" pitchFamily="34" charset="0"/>
              </a:rPr>
              <a:t> A discussion of omissions from GDP can arouse students’ interest. For example, you might point out that if one of your students mows her/his own lawn, the value of the student’s production doesn’t show up in GDP. But if you hire the student to mow your lawn (and if your student reports the income earned correctly to the CRA), the value of the student’s production does show up in GDP.</a:t>
            </a:r>
          </a:p>
          <a:p>
            <a:pPr eaLnBrk="1" hangingPunct="1"/>
            <a:r>
              <a:rPr lang="en-US" altLang="en-US" sz="1000" b="1" i="1">
                <a:latin typeface="Arial" panose="020B0604020202020204" pitchFamily="34" charset="0"/>
              </a:rPr>
              <a:t>Why don’t we measure all lawn mowing as part of GDP?</a:t>
            </a:r>
            <a:r>
              <a:rPr lang="en-US" altLang="en-US" sz="1000">
                <a:latin typeface="Arial" panose="020B0604020202020204" pitchFamily="34" charset="0"/>
              </a:rPr>
              <a:t> Some reasons are cost of collecting data and the degree of intrusiveness we’d be willing to tolerate. But note how little we spend on collecting the GDP data and how relatively inexpensive it would be to add some questions about domestic production to Canada’s Survey of Household Spending.</a:t>
            </a:r>
          </a:p>
          <a:p>
            <a:pPr eaLnBrk="1" hangingPunct="1"/>
            <a:r>
              <a:rPr lang="en-US" altLang="en-US" sz="1000">
                <a:latin typeface="Arial" panose="020B0604020202020204" pitchFamily="34" charset="0"/>
              </a:rPr>
              <a:t>The inclusion of the imputed rental of owner-occupied houses, but not owner-used cars and other durables, is a good example. </a:t>
            </a:r>
          </a:p>
          <a:p>
            <a:pPr eaLnBrk="1" hangingPunct="1"/>
            <a:r>
              <a:rPr lang="en-US" altLang="en-US" sz="1000">
                <a:latin typeface="Arial" panose="020B0604020202020204" pitchFamily="34" charset="0"/>
              </a:rPr>
              <a:t>You might like to explain how the omission of illegal goods and services also leads to some misleading comparisons. For instance, the day before prohibition ended, the production of (illegal) beer was not counted as part of GDP. But the day after prohibition ended, the production of (now legal) beer counted. Ask your students to suggest two good reasons why illegal goods and services are omitted. First, the data are hard (but not impossible) to obtain. Second, there may be the moral position that illegal activities should not be included in GDP. This latter observation can lead to an interesting discussion. Ask the students if they think that the production of, say, marijuana should be included in GDP. Some, maybe even many, of them will see no problem with this. Then ask about the production of murder-for-hire. The response, we hope, will be significantly different. Does such a good have any value?</a:t>
            </a:r>
          </a:p>
        </p:txBody>
      </p:sp>
    </p:spTree>
    <p:extLst>
      <p:ext uri="{BB962C8B-B14F-4D97-AF65-F5344CB8AC3E}">
        <p14:creationId xmlns:p14="http://schemas.microsoft.com/office/powerpoint/2010/main" val="9547010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F349260D-B7B3-44BB-A06E-320536AF77B7}"/>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7F3239E-6C0E-4D4F-95E9-CF7F67B09E18}" type="slidenum">
              <a:rPr lang="en-US" altLang="en-US" smtClean="0"/>
              <a:pPr>
                <a:spcBef>
                  <a:spcPct val="0"/>
                </a:spcBef>
              </a:pPr>
              <a:t>58</a:t>
            </a:fld>
            <a:endParaRPr lang="en-US" altLang="en-US"/>
          </a:p>
        </p:txBody>
      </p:sp>
      <p:sp>
        <p:nvSpPr>
          <p:cNvPr id="126979" name="Rectangle 2">
            <a:extLst>
              <a:ext uri="{FF2B5EF4-FFF2-40B4-BE49-F238E27FC236}">
                <a16:creationId xmlns:a16="http://schemas.microsoft.com/office/drawing/2014/main" id="{564A84A7-6457-474F-B491-55AFDFDE7EC5}"/>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C26EA0FD-EBF6-48F8-9234-6A2B023F257A}"/>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en-US" sz="1000">
              <a:latin typeface="Arial" panose="020B0604020202020204" pitchFamily="34" charset="0"/>
            </a:endParaRPr>
          </a:p>
          <a:p>
            <a:pPr eaLnBrk="1" hangingPunct="1"/>
            <a:r>
              <a:rPr lang="en-CA" altLang="en-US" b="1">
                <a:solidFill>
                  <a:srgbClr val="FF0000"/>
                </a:solidFill>
                <a:latin typeface="Arial" panose="020B0604020202020204" pitchFamily="34" charset="0"/>
              </a:rPr>
              <a:t>Classroom activity</a:t>
            </a:r>
            <a:endParaRPr lang="en-CA" altLang="en-US">
              <a:solidFill>
                <a:srgbClr val="FF0000"/>
              </a:solidFill>
              <a:latin typeface="Arial" panose="020B0604020202020204" pitchFamily="34" charset="0"/>
            </a:endParaRPr>
          </a:p>
          <a:p>
            <a:pPr eaLnBrk="1" hangingPunct="1"/>
            <a:r>
              <a:rPr lang="en-CA" altLang="en-US">
                <a:latin typeface="Arial" panose="020B0604020202020204" pitchFamily="34" charset="0"/>
              </a:rPr>
              <a:t>Check out </a:t>
            </a:r>
            <a:r>
              <a:rPr lang="en-CA" altLang="en-US" i="1">
                <a:latin typeface="Arial" panose="020B0604020202020204" pitchFamily="34" charset="0"/>
              </a:rPr>
              <a:t>Economics in Action</a:t>
            </a:r>
            <a:r>
              <a:rPr lang="en-CA" altLang="en-US">
                <a:latin typeface="Arial" panose="020B0604020202020204" pitchFamily="34" charset="0"/>
              </a:rPr>
              <a:t>: A Broader Indicator of Economic Well-Being</a:t>
            </a:r>
          </a:p>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69836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20965FB9-696E-4A84-B77E-A0EBE71CB09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C2FE2A-625A-4C96-9B1D-C572455A006C}" type="slidenum">
              <a:rPr lang="en-US" altLang="en-US" smtClean="0"/>
              <a:pPr>
                <a:spcBef>
                  <a:spcPct val="0"/>
                </a:spcBef>
              </a:pPr>
              <a:t>59</a:t>
            </a:fld>
            <a:endParaRPr lang="en-US" altLang="en-US"/>
          </a:p>
        </p:txBody>
      </p:sp>
      <p:sp>
        <p:nvSpPr>
          <p:cNvPr id="129027" name="Rectangle 2">
            <a:extLst>
              <a:ext uri="{FF2B5EF4-FFF2-40B4-BE49-F238E27FC236}">
                <a16:creationId xmlns:a16="http://schemas.microsoft.com/office/drawing/2014/main" id="{E30345FC-8B28-476C-A920-BD5B50DD5939}"/>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id="{5757F288-A9A1-4B8E-B162-BC271527A44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64363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491D6C1-AA7E-46FA-BC9C-77FA5364B188}"/>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5060812-E4BC-496E-B970-C8B630C28EA6}" type="slidenum">
              <a:rPr lang="en-US" altLang="en-US" smtClean="0"/>
              <a:pPr>
                <a:spcBef>
                  <a:spcPct val="0"/>
                </a:spcBef>
              </a:pPr>
              <a:t>6</a:t>
            </a:fld>
            <a:endParaRPr lang="en-US" altLang="en-US"/>
          </a:p>
        </p:txBody>
      </p:sp>
      <p:sp>
        <p:nvSpPr>
          <p:cNvPr id="18435" name="Rectangle 2">
            <a:extLst>
              <a:ext uri="{FF2B5EF4-FFF2-40B4-BE49-F238E27FC236}">
                <a16:creationId xmlns:a16="http://schemas.microsoft.com/office/drawing/2014/main" id="{DFC28DE7-481B-4197-A4DA-05AEEAE028B3}"/>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71FA1091-AA28-4293-97FE-4CBB1DF64717}"/>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6797919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49496442-503B-4036-9E8A-1DF75E423687}"/>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A475799-7937-49FD-9644-01D7160EE739}" type="slidenum">
              <a:rPr lang="en-US" altLang="en-US" smtClean="0"/>
              <a:pPr>
                <a:spcBef>
                  <a:spcPct val="0"/>
                </a:spcBef>
              </a:pPr>
              <a:t>60</a:t>
            </a:fld>
            <a:endParaRPr lang="en-US" altLang="en-US"/>
          </a:p>
        </p:txBody>
      </p:sp>
      <p:sp>
        <p:nvSpPr>
          <p:cNvPr id="131075" name="Rectangle 2">
            <a:extLst>
              <a:ext uri="{FF2B5EF4-FFF2-40B4-BE49-F238E27FC236}">
                <a16:creationId xmlns:a16="http://schemas.microsoft.com/office/drawing/2014/main" id="{B0780CD8-B903-43B1-9737-E592B6D29914}"/>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3B898B61-B28D-48B8-8637-4177ADD10C76}"/>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800646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55660F78-FEE5-4FA3-8065-6063901A2DD2}"/>
              </a:ext>
            </a:extLst>
          </p:cNvPr>
          <p:cNvSpPr>
            <a:spLocks noGrp="1" noRot="1" noChangeAspect="1" noTextEdit="1"/>
          </p:cNvSpPr>
          <p:nvPr>
            <p:ph type="sldImg"/>
          </p:nvPr>
        </p:nvSpPr>
        <p:spPr>
          <a:ln/>
        </p:spPr>
      </p:sp>
      <p:sp>
        <p:nvSpPr>
          <p:cNvPr id="133123" name="Notes Placeholder 2">
            <a:extLst>
              <a:ext uri="{FF2B5EF4-FFF2-40B4-BE49-F238E27FC236}">
                <a16:creationId xmlns:a16="http://schemas.microsoft.com/office/drawing/2014/main" id="{7885CA18-2FDD-47DD-96F1-062AACD3891E}"/>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33124" name="Slide Number Placeholder 3">
            <a:extLst>
              <a:ext uri="{FF2B5EF4-FFF2-40B4-BE49-F238E27FC236}">
                <a16:creationId xmlns:a16="http://schemas.microsoft.com/office/drawing/2014/main" id="{AB321DCC-0D58-4CD4-92E7-A0C98A3241D3}"/>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F74F18-2B47-4D9B-ACB2-13A77B898A48}" type="slidenum">
              <a:rPr lang="en-CA" altLang="en-US" smtClean="0"/>
              <a:pPr>
                <a:spcBef>
                  <a:spcPct val="0"/>
                </a:spcBef>
              </a:pPr>
              <a:t>61</a:t>
            </a:fld>
            <a:endParaRPr lang="en-CA" altLang="en-US"/>
          </a:p>
        </p:txBody>
      </p:sp>
    </p:spTree>
    <p:extLst>
      <p:ext uri="{BB962C8B-B14F-4D97-AF65-F5344CB8AC3E}">
        <p14:creationId xmlns:p14="http://schemas.microsoft.com/office/powerpoint/2010/main" val="4225507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F2FDEAB1-D024-4202-B73D-474E57BB91D6}"/>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6E54FF-FCC4-4676-90BA-4CF5A321EEE7}" type="slidenum">
              <a:rPr lang="en-US" altLang="en-US" smtClean="0"/>
              <a:pPr>
                <a:spcBef>
                  <a:spcPct val="0"/>
                </a:spcBef>
              </a:pPr>
              <a:t>62</a:t>
            </a:fld>
            <a:endParaRPr lang="en-US" altLang="en-US"/>
          </a:p>
        </p:txBody>
      </p:sp>
      <p:sp>
        <p:nvSpPr>
          <p:cNvPr id="135171" name="Rectangle 2">
            <a:extLst>
              <a:ext uri="{FF2B5EF4-FFF2-40B4-BE49-F238E27FC236}">
                <a16:creationId xmlns:a16="http://schemas.microsoft.com/office/drawing/2014/main" id="{D9775431-5769-4E7F-96C7-255E2DA612A1}"/>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5B056019-EC25-48B8-B87B-5688767BACB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8670569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FEDECE3C-51B9-43AE-8B11-E2512C9E786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4080A2-F801-4ED4-AD72-482CEC8B3CE1}" type="slidenum">
              <a:rPr lang="en-US" altLang="en-US" smtClean="0"/>
              <a:pPr>
                <a:spcBef>
                  <a:spcPct val="0"/>
                </a:spcBef>
              </a:pPr>
              <a:t>63</a:t>
            </a:fld>
            <a:endParaRPr lang="en-US" altLang="en-US"/>
          </a:p>
        </p:txBody>
      </p:sp>
      <p:sp>
        <p:nvSpPr>
          <p:cNvPr id="137219" name="Rectangle 2">
            <a:extLst>
              <a:ext uri="{FF2B5EF4-FFF2-40B4-BE49-F238E27FC236}">
                <a16:creationId xmlns:a16="http://schemas.microsoft.com/office/drawing/2014/main" id="{BFB8A957-22E2-439C-B948-8E17379CA755}"/>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D3D412E2-ADA3-4F18-AA9F-FA7F0750255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2496312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E9CD72A7-EFDC-4A9A-8E9A-7BAFE70C6C2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1CE830F-540B-4532-BF69-E1210E588824}" type="slidenum">
              <a:rPr lang="en-US" altLang="en-US" smtClean="0"/>
              <a:pPr>
                <a:spcBef>
                  <a:spcPct val="0"/>
                </a:spcBef>
              </a:pPr>
              <a:t>64</a:t>
            </a:fld>
            <a:endParaRPr lang="en-US" altLang="en-US"/>
          </a:p>
        </p:txBody>
      </p:sp>
      <p:sp>
        <p:nvSpPr>
          <p:cNvPr id="139267" name="Rectangle 2">
            <a:extLst>
              <a:ext uri="{FF2B5EF4-FFF2-40B4-BE49-F238E27FC236}">
                <a16:creationId xmlns:a16="http://schemas.microsoft.com/office/drawing/2014/main" id="{2C5380F1-DA6C-4DAA-96DE-53D55771EE36}"/>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9E6D3097-5028-4F7F-9780-97C1C2FD0E10}"/>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3863646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5F2C9DA6-E1F0-4A06-8AAB-EAF9F21B43DE}"/>
              </a:ext>
            </a:extLst>
          </p:cNvPr>
          <p:cNvSpPr>
            <a:spLocks noGrp="1" noRot="1" noChangeAspect="1" noTextEdit="1"/>
          </p:cNvSpPr>
          <p:nvPr>
            <p:ph type="sldImg"/>
          </p:nvPr>
        </p:nvSpPr>
        <p:spPr>
          <a:ln/>
        </p:spPr>
      </p:sp>
      <p:sp>
        <p:nvSpPr>
          <p:cNvPr id="141315" name="Notes Placeholder 2">
            <a:extLst>
              <a:ext uri="{FF2B5EF4-FFF2-40B4-BE49-F238E27FC236}">
                <a16:creationId xmlns:a16="http://schemas.microsoft.com/office/drawing/2014/main" id="{E1ED6E47-EBC3-4B4B-87D4-133EA0E74AA3}"/>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1316" name="Slide Number Placeholder 3">
            <a:extLst>
              <a:ext uri="{FF2B5EF4-FFF2-40B4-BE49-F238E27FC236}">
                <a16:creationId xmlns:a16="http://schemas.microsoft.com/office/drawing/2014/main" id="{C17F07DC-8BED-40BF-A19C-96B25B9CDBA1}"/>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E5615C-CB97-43CD-82A4-60AA269E9CAE}" type="slidenum">
              <a:rPr lang="en-CA" altLang="en-US" smtClean="0"/>
              <a:pPr>
                <a:spcBef>
                  <a:spcPct val="0"/>
                </a:spcBef>
              </a:pPr>
              <a:t>65</a:t>
            </a:fld>
            <a:endParaRPr lang="en-CA" altLang="en-US"/>
          </a:p>
        </p:txBody>
      </p:sp>
    </p:spTree>
    <p:extLst>
      <p:ext uri="{BB962C8B-B14F-4D97-AF65-F5344CB8AC3E}">
        <p14:creationId xmlns:p14="http://schemas.microsoft.com/office/powerpoint/2010/main" val="24837028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7C165499-F425-4264-9A7E-1132835A780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DC7051-1CC3-4BCF-A969-8AFD44DF7D0C}" type="slidenum">
              <a:rPr lang="en-US" altLang="en-US" smtClean="0"/>
              <a:pPr>
                <a:spcBef>
                  <a:spcPct val="0"/>
                </a:spcBef>
              </a:pPr>
              <a:t>66</a:t>
            </a:fld>
            <a:endParaRPr lang="en-US" altLang="en-US"/>
          </a:p>
        </p:txBody>
      </p:sp>
      <p:sp>
        <p:nvSpPr>
          <p:cNvPr id="143363" name="Rectangle 2">
            <a:extLst>
              <a:ext uri="{FF2B5EF4-FFF2-40B4-BE49-F238E27FC236}">
                <a16:creationId xmlns:a16="http://schemas.microsoft.com/office/drawing/2014/main" id="{A105F3D4-F921-4BD2-B324-46A293A7F9D7}"/>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EC585A0F-1A10-4725-AC52-DFB71E11DB47}"/>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73810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088F5C91-AC53-4B9A-AB40-CF7E699C882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2DFE8D-4452-4A4E-87DB-E94B81C004F6}" type="slidenum">
              <a:rPr lang="en-US" altLang="en-US" smtClean="0"/>
              <a:pPr>
                <a:spcBef>
                  <a:spcPct val="0"/>
                </a:spcBef>
              </a:pPr>
              <a:t>67</a:t>
            </a:fld>
            <a:endParaRPr lang="en-US" altLang="en-US"/>
          </a:p>
        </p:txBody>
      </p:sp>
      <p:sp>
        <p:nvSpPr>
          <p:cNvPr id="145411" name="Rectangle 2">
            <a:extLst>
              <a:ext uri="{FF2B5EF4-FFF2-40B4-BE49-F238E27FC236}">
                <a16:creationId xmlns:a16="http://schemas.microsoft.com/office/drawing/2014/main" id="{2AAB8DA8-604B-47E7-86BA-C7888457B7C0}"/>
              </a:ext>
            </a:extLst>
          </p:cNvPr>
          <p:cNvSpPr>
            <a:spLocks noGrp="1" noRot="1" noChangeAspect="1" noChangeArrowheads="1" noTextEdit="1"/>
          </p:cNvSpPr>
          <p:nvPr>
            <p:ph type="sldImg"/>
          </p:nvPr>
        </p:nvSpPr>
        <p:spPr>
          <a:ln/>
        </p:spPr>
      </p:sp>
      <p:sp>
        <p:nvSpPr>
          <p:cNvPr id="145412" name="Rectangle 3">
            <a:extLst>
              <a:ext uri="{FF2B5EF4-FFF2-40B4-BE49-F238E27FC236}">
                <a16:creationId xmlns:a16="http://schemas.microsoft.com/office/drawing/2014/main" id="{AED68D99-C6FE-4F5F-8315-781DAC9B3393}"/>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15042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D30CDD1D-3186-490E-BD54-85B005D8201C}"/>
              </a:ext>
            </a:extLst>
          </p:cNvPr>
          <p:cNvSpPr>
            <a:spLocks noGrp="1" noRot="1" noChangeAspect="1" noTextEdit="1"/>
          </p:cNvSpPr>
          <p:nvPr>
            <p:ph type="sldImg"/>
          </p:nvPr>
        </p:nvSpPr>
        <p:spPr>
          <a:ln/>
        </p:spPr>
      </p:sp>
      <p:sp>
        <p:nvSpPr>
          <p:cNvPr id="147459" name="Notes Placeholder 2">
            <a:extLst>
              <a:ext uri="{FF2B5EF4-FFF2-40B4-BE49-F238E27FC236}">
                <a16:creationId xmlns:a16="http://schemas.microsoft.com/office/drawing/2014/main" id="{E36798F3-8282-4045-81BE-B19F9F7806E7}"/>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7460" name="Slide Number Placeholder 3">
            <a:extLst>
              <a:ext uri="{FF2B5EF4-FFF2-40B4-BE49-F238E27FC236}">
                <a16:creationId xmlns:a16="http://schemas.microsoft.com/office/drawing/2014/main" id="{54C352D6-A26B-41CA-8080-BFDFB8F1174E}"/>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AB3DE7-6A9D-4606-9A93-7F828F0A3473}" type="slidenum">
              <a:rPr lang="en-US" altLang="en-US" smtClean="0">
                <a:solidFill>
                  <a:srgbClr val="000000"/>
                </a:solidFill>
              </a:rPr>
              <a:pPr>
                <a:spcBef>
                  <a:spcPct val="0"/>
                </a:spcBef>
              </a:pPr>
              <a:t>68</a:t>
            </a:fld>
            <a:endParaRPr lang="en-US" altLang="en-US">
              <a:solidFill>
                <a:srgbClr val="000000"/>
              </a:solidFill>
            </a:endParaRPr>
          </a:p>
        </p:txBody>
      </p:sp>
    </p:spTree>
    <p:extLst>
      <p:ext uri="{BB962C8B-B14F-4D97-AF65-F5344CB8AC3E}">
        <p14:creationId xmlns:p14="http://schemas.microsoft.com/office/powerpoint/2010/main" val="21945063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69</a:t>
            </a:fld>
            <a:endParaRPr lang="en-US" alt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811516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2CE0B0B4-BF42-48CD-ACCD-869BE0C99D13}"/>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01E943D-AF70-44D0-8EFA-98F4B6BA0351}" type="slidenum">
              <a:rPr lang="en-US" altLang="en-US" smtClean="0"/>
              <a:pPr>
                <a:spcBef>
                  <a:spcPct val="0"/>
                </a:spcBef>
              </a:pPr>
              <a:t>7</a:t>
            </a:fld>
            <a:endParaRPr lang="en-US" altLang="en-US"/>
          </a:p>
        </p:txBody>
      </p:sp>
      <p:sp>
        <p:nvSpPr>
          <p:cNvPr id="20483" name="Rectangle 2">
            <a:extLst>
              <a:ext uri="{FF2B5EF4-FFF2-40B4-BE49-F238E27FC236}">
                <a16:creationId xmlns:a16="http://schemas.microsoft.com/office/drawing/2014/main" id="{580C7C9F-A557-493D-A571-154B39FFF30E}"/>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E59772A3-4138-4898-9721-676067072B10}"/>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25857994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11E9DC75-22AD-4986-B9BD-FA3CA4391CED}"/>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D022739-013F-4CD1-B35B-FC5D6D2E4071}" type="slidenum">
              <a:rPr lang="en-US" altLang="en-US" smtClean="0"/>
              <a:pPr>
                <a:spcBef>
                  <a:spcPct val="0"/>
                </a:spcBef>
              </a:pPr>
              <a:t>70</a:t>
            </a:fld>
            <a:endParaRPr lang="en-US" altLang="en-US"/>
          </a:p>
        </p:txBody>
      </p:sp>
      <p:sp>
        <p:nvSpPr>
          <p:cNvPr id="151555" name="Rectangle 2">
            <a:extLst>
              <a:ext uri="{FF2B5EF4-FFF2-40B4-BE49-F238E27FC236}">
                <a16:creationId xmlns:a16="http://schemas.microsoft.com/office/drawing/2014/main" id="{A81D20B0-A9A6-47E3-9BD4-EAB13112BF60}"/>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1631B03E-723C-4888-8459-56F623261EA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76735886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4F5F1A30-5329-4E7B-B316-BE20F0F8101D}"/>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ADD19FC6-2C2B-4112-8421-606C09B190B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746944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82353133-C4E5-4E2A-BB0E-2BA0C4B593E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15EA53-68BB-4EA0-9CCF-2EB9B45BFA32}" type="slidenum">
              <a:rPr lang="en-US" altLang="en-US" smtClean="0"/>
              <a:pPr>
                <a:spcBef>
                  <a:spcPct val="0"/>
                </a:spcBef>
              </a:pPr>
              <a:t>72</a:t>
            </a:fld>
            <a:endParaRPr lang="en-US" altLang="en-US"/>
          </a:p>
        </p:txBody>
      </p:sp>
      <p:sp>
        <p:nvSpPr>
          <p:cNvPr id="155651" name="Rectangle 2">
            <a:extLst>
              <a:ext uri="{FF2B5EF4-FFF2-40B4-BE49-F238E27FC236}">
                <a16:creationId xmlns:a16="http://schemas.microsoft.com/office/drawing/2014/main" id="{C2A1D737-4933-4707-9918-79EC34752F8F}"/>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69FD81B7-E2AE-4501-A504-53DC86619C20}"/>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224538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EC704C82-0185-4653-9398-CCF5B534156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1E64A6D-AFDF-4FB0-A3C8-103F87E4AC38}" type="slidenum">
              <a:rPr lang="en-US" altLang="en-US" smtClean="0"/>
              <a:pPr>
                <a:spcBef>
                  <a:spcPct val="0"/>
                </a:spcBef>
              </a:pPr>
              <a:t>73</a:t>
            </a:fld>
            <a:endParaRPr lang="en-US" altLang="en-US"/>
          </a:p>
        </p:txBody>
      </p:sp>
      <p:sp>
        <p:nvSpPr>
          <p:cNvPr id="157699" name="Rectangle 2">
            <a:extLst>
              <a:ext uri="{FF2B5EF4-FFF2-40B4-BE49-F238E27FC236}">
                <a16:creationId xmlns:a16="http://schemas.microsoft.com/office/drawing/2014/main" id="{F9C10934-7C81-493B-B492-D5314D5D321F}"/>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60B64937-E9C8-4A40-A773-DF87516533D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162645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AC50EF39-AC26-4453-B4D8-66DC18CF1ABB}"/>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04195A-3414-43EC-AF96-5C2A2D2DF2CF}" type="slidenum">
              <a:rPr lang="en-US" altLang="en-US" smtClean="0"/>
              <a:pPr>
                <a:spcBef>
                  <a:spcPct val="0"/>
                </a:spcBef>
              </a:pPr>
              <a:t>74</a:t>
            </a:fld>
            <a:endParaRPr lang="en-US" altLang="en-US"/>
          </a:p>
        </p:txBody>
      </p:sp>
      <p:sp>
        <p:nvSpPr>
          <p:cNvPr id="159747" name="Rectangle 2">
            <a:extLst>
              <a:ext uri="{FF2B5EF4-FFF2-40B4-BE49-F238E27FC236}">
                <a16:creationId xmlns:a16="http://schemas.microsoft.com/office/drawing/2014/main" id="{75FBA881-87C2-4B2A-8962-12AE9AF29552}"/>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57621CDF-E8A9-43A6-A024-EF067D1D3CD9}"/>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05761730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6C62F054-C09A-421D-9F7D-3CC164DA2DA4}"/>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65236D-6D31-4F71-825C-1F3DA8D2B38C}" type="slidenum">
              <a:rPr lang="en-US" altLang="en-US" smtClean="0"/>
              <a:pPr>
                <a:spcBef>
                  <a:spcPct val="0"/>
                </a:spcBef>
              </a:pPr>
              <a:t>75</a:t>
            </a:fld>
            <a:endParaRPr lang="en-US" altLang="en-US"/>
          </a:p>
        </p:txBody>
      </p:sp>
      <p:sp>
        <p:nvSpPr>
          <p:cNvPr id="161795" name="Rectangle 2">
            <a:extLst>
              <a:ext uri="{FF2B5EF4-FFF2-40B4-BE49-F238E27FC236}">
                <a16:creationId xmlns:a16="http://schemas.microsoft.com/office/drawing/2014/main" id="{97CFEF07-0369-4120-B211-FCC45F6D5D46}"/>
              </a:ext>
            </a:extLst>
          </p:cNvPr>
          <p:cNvSpPr>
            <a:spLocks noGrp="1" noRot="1" noChangeAspect="1" noChangeArrowheads="1" noTextEdit="1"/>
          </p:cNvSpPr>
          <p:nvPr>
            <p:ph type="sldImg"/>
          </p:nvPr>
        </p:nvSpPr>
        <p:spPr>
          <a:ln/>
        </p:spPr>
      </p:sp>
      <p:sp>
        <p:nvSpPr>
          <p:cNvPr id="161796" name="Rectangle 3">
            <a:extLst>
              <a:ext uri="{FF2B5EF4-FFF2-40B4-BE49-F238E27FC236}">
                <a16:creationId xmlns:a16="http://schemas.microsoft.com/office/drawing/2014/main" id="{80D19179-477A-4C2D-962E-89D5CDB2032F}"/>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70854980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070EC096-A631-46C1-A1BB-B58CBF41D0B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E8AE73-7871-4861-9FA9-68F5650D3F4E}" type="slidenum">
              <a:rPr lang="en-US" altLang="en-US" smtClean="0"/>
              <a:pPr>
                <a:spcBef>
                  <a:spcPct val="0"/>
                </a:spcBef>
              </a:pPr>
              <a:t>76</a:t>
            </a:fld>
            <a:endParaRPr lang="en-US" altLang="en-US"/>
          </a:p>
        </p:txBody>
      </p:sp>
      <p:sp>
        <p:nvSpPr>
          <p:cNvPr id="163843" name="Rectangle 2">
            <a:extLst>
              <a:ext uri="{FF2B5EF4-FFF2-40B4-BE49-F238E27FC236}">
                <a16:creationId xmlns:a16="http://schemas.microsoft.com/office/drawing/2014/main" id="{EE25BD1D-93F1-4241-A4C8-3F4ECEBF229E}"/>
              </a:ext>
            </a:extLst>
          </p:cNvPr>
          <p:cNvSpPr>
            <a:spLocks noGrp="1" noRot="1" noChangeAspect="1" noChangeArrowheads="1" noTextEdit="1"/>
          </p:cNvSpPr>
          <p:nvPr>
            <p:ph type="sldImg"/>
          </p:nvPr>
        </p:nvSpPr>
        <p:spPr>
          <a:ln/>
        </p:spPr>
      </p:sp>
      <p:sp>
        <p:nvSpPr>
          <p:cNvPr id="163844" name="Rectangle 3">
            <a:extLst>
              <a:ext uri="{FF2B5EF4-FFF2-40B4-BE49-F238E27FC236}">
                <a16:creationId xmlns:a16="http://schemas.microsoft.com/office/drawing/2014/main" id="{073ACE8D-373E-4D0B-A730-C1CB32B9818A}"/>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3073450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838CBB6E-7E73-436D-ABE4-00F95790551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BFA6A2-ABE0-4F7C-92B8-F2D29EDDA38A}" type="slidenum">
              <a:rPr lang="en-US" altLang="en-US" smtClean="0"/>
              <a:pPr>
                <a:spcBef>
                  <a:spcPct val="0"/>
                </a:spcBef>
              </a:pPr>
              <a:t>77</a:t>
            </a:fld>
            <a:endParaRPr lang="en-US" altLang="en-US"/>
          </a:p>
        </p:txBody>
      </p:sp>
      <p:sp>
        <p:nvSpPr>
          <p:cNvPr id="165891" name="Rectangle 2">
            <a:extLst>
              <a:ext uri="{FF2B5EF4-FFF2-40B4-BE49-F238E27FC236}">
                <a16:creationId xmlns:a16="http://schemas.microsoft.com/office/drawing/2014/main" id="{392FDDEC-1167-419B-8DC6-D7CE10F0B822}"/>
              </a:ext>
            </a:extLst>
          </p:cNvPr>
          <p:cNvSpPr>
            <a:spLocks noGrp="1" noRot="1" noChangeAspect="1" noChangeArrowheads="1" noTextEdit="1"/>
          </p:cNvSpPr>
          <p:nvPr>
            <p:ph type="sldImg"/>
          </p:nvPr>
        </p:nvSpPr>
        <p:spPr>
          <a:ln/>
        </p:spPr>
      </p:sp>
      <p:sp>
        <p:nvSpPr>
          <p:cNvPr id="165892" name="Rectangle 3">
            <a:extLst>
              <a:ext uri="{FF2B5EF4-FFF2-40B4-BE49-F238E27FC236}">
                <a16:creationId xmlns:a16="http://schemas.microsoft.com/office/drawing/2014/main" id="{FB6B15B0-7C2F-49D6-8756-D07E72766917}"/>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98642840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D2CCA47A-B22D-40AF-95F8-EBE0BFEBECF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3A929E-A0BC-4705-89C1-A5F612004642}" type="slidenum">
              <a:rPr lang="en-US" altLang="en-US" smtClean="0"/>
              <a:pPr>
                <a:spcBef>
                  <a:spcPct val="0"/>
                </a:spcBef>
              </a:pPr>
              <a:t>78</a:t>
            </a:fld>
            <a:endParaRPr lang="en-US" altLang="en-US"/>
          </a:p>
        </p:txBody>
      </p:sp>
      <p:sp>
        <p:nvSpPr>
          <p:cNvPr id="167939" name="Rectangle 2">
            <a:extLst>
              <a:ext uri="{FF2B5EF4-FFF2-40B4-BE49-F238E27FC236}">
                <a16:creationId xmlns:a16="http://schemas.microsoft.com/office/drawing/2014/main" id="{35BFFA0C-8845-4782-8A87-E4FA6C0537DB}"/>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5C110164-3499-41BD-BD81-E0F0B10049B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83570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6EFA0AB9-4429-48DA-8E6C-D154F7EE83E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9ECE6AE-ABA5-4449-BEFC-448B6F2A3F21}" type="slidenum">
              <a:rPr lang="en-US" altLang="en-US" smtClean="0"/>
              <a:pPr>
                <a:spcBef>
                  <a:spcPct val="0"/>
                </a:spcBef>
              </a:pPr>
              <a:t>8</a:t>
            </a:fld>
            <a:endParaRPr lang="en-US" altLang="en-US"/>
          </a:p>
        </p:txBody>
      </p:sp>
      <p:sp>
        <p:nvSpPr>
          <p:cNvPr id="22531" name="Rectangle 2">
            <a:extLst>
              <a:ext uri="{FF2B5EF4-FFF2-40B4-BE49-F238E27FC236}">
                <a16:creationId xmlns:a16="http://schemas.microsoft.com/office/drawing/2014/main" id="{701D4A72-9C46-4AD1-9FC3-421DAD64C895}"/>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F4C22D63-FADB-4A05-A3EF-0EB8C788297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916390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544449E7-6C05-46A9-9132-EC76CEB06910}"/>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2C48A0C-3F44-4ED7-B408-CC56EEA565F4}" type="slidenum">
              <a:rPr lang="en-US" altLang="en-US" smtClean="0"/>
              <a:pPr>
                <a:spcBef>
                  <a:spcPct val="0"/>
                </a:spcBef>
              </a:pPr>
              <a:t>9</a:t>
            </a:fld>
            <a:endParaRPr lang="en-US" altLang="en-US"/>
          </a:p>
        </p:txBody>
      </p:sp>
      <p:sp>
        <p:nvSpPr>
          <p:cNvPr id="24579" name="Rectangle 2">
            <a:extLst>
              <a:ext uri="{FF2B5EF4-FFF2-40B4-BE49-F238E27FC236}">
                <a16:creationId xmlns:a16="http://schemas.microsoft.com/office/drawing/2014/main" id="{C37190FC-18E6-4D77-9EE2-45F81443F9DF}"/>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2672872B-13A3-4778-8B60-C6D43D3AEDB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4165449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4145719291"/>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2397135"/>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a:xfrm>
            <a:off x="360000" y="1584000"/>
            <a:ext cx="411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356961839"/>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570806401"/>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a:xfrm>
            <a:off x="360000" y="1584000"/>
            <a:ext cx="411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052041840"/>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5378348"/>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484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85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5659541"/>
      </p:ext>
    </p:extLst>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8506731"/>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3.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a:extLst>
              <a:ext uri="{FF2B5EF4-FFF2-40B4-BE49-F238E27FC236}">
                <a16:creationId xmlns:a16="http://schemas.microsoft.com/office/drawing/2014/main" id="{0CF4EA35-D5BF-488E-AC1B-D569DA2CBDAA}"/>
              </a:ext>
            </a:extLst>
          </p:cNvPr>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1027" name="Rectangle 11">
            <a:extLst>
              <a:ext uri="{FF2B5EF4-FFF2-40B4-BE49-F238E27FC236}">
                <a16:creationId xmlns:a16="http://schemas.microsoft.com/office/drawing/2014/main" id="{65C73664-C6C7-46BB-A7EF-870037B5E0BE}"/>
              </a:ext>
            </a:extLst>
          </p:cNvPr>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pic>
        <p:nvPicPr>
          <p:cNvPr id="6" name="Picture 5">
            <a:extLst>
              <a:ext uri="{FF2B5EF4-FFF2-40B4-BE49-F238E27FC236}">
                <a16:creationId xmlns:a16="http://schemas.microsoft.com/office/drawing/2014/main" id="{7DC6E097-2421-45EA-8AE0-5C79FF56983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51520" y="661987"/>
            <a:ext cx="723900" cy="419100"/>
          </a:xfrm>
          <a:prstGeom prst="rect">
            <a:avLst/>
          </a:prstGeom>
        </p:spPr>
      </p:pic>
      <p:sp>
        <p:nvSpPr>
          <p:cNvPr id="7"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8" name="Shape 15" descr="Pearson Logo"/>
          <p:cNvPicPr preferRelativeResize="0"/>
          <p:nvPr userDrawn="1"/>
        </p:nvPicPr>
        <p:blipFill rotWithShape="1">
          <a:blip r:embed="rId5"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061" r:id="rId1"/>
    <p:sldLayoutId id="2147484062"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9A82"/>
          </a:solidFill>
          <a:latin typeface="+mj-lt"/>
          <a:ea typeface="+mj-ea"/>
          <a:cs typeface="+mj-cs"/>
        </a:defRPr>
      </a:lvl1pPr>
      <a:lvl2pPr algn="l" rtl="0" eaLnBrk="0" fontAlgn="base" hangingPunct="0">
        <a:spcBef>
          <a:spcPct val="0"/>
        </a:spcBef>
        <a:spcAft>
          <a:spcPct val="0"/>
        </a:spcAft>
        <a:defRPr sz="3200" b="1">
          <a:solidFill>
            <a:srgbClr val="00B050"/>
          </a:solidFill>
          <a:latin typeface="Arial" charset="0"/>
        </a:defRPr>
      </a:lvl2pPr>
      <a:lvl3pPr algn="l" rtl="0" eaLnBrk="0" fontAlgn="base" hangingPunct="0">
        <a:spcBef>
          <a:spcPct val="0"/>
        </a:spcBef>
        <a:spcAft>
          <a:spcPct val="0"/>
        </a:spcAft>
        <a:defRPr sz="3200" b="1">
          <a:solidFill>
            <a:srgbClr val="00B050"/>
          </a:solidFill>
          <a:latin typeface="Arial" charset="0"/>
        </a:defRPr>
      </a:lvl3pPr>
      <a:lvl4pPr algn="l" rtl="0" eaLnBrk="0" fontAlgn="base" hangingPunct="0">
        <a:spcBef>
          <a:spcPct val="0"/>
        </a:spcBef>
        <a:spcAft>
          <a:spcPct val="0"/>
        </a:spcAft>
        <a:defRPr sz="3200" b="1">
          <a:solidFill>
            <a:srgbClr val="00B050"/>
          </a:solidFill>
          <a:latin typeface="Arial" charset="0"/>
        </a:defRPr>
      </a:lvl4pPr>
      <a:lvl5pPr algn="l" rtl="0" eaLnBrk="0" fontAlgn="base" hangingPunct="0">
        <a:spcBef>
          <a:spcPct val="0"/>
        </a:spcBef>
        <a:spcAft>
          <a:spcPct val="0"/>
        </a:spcAft>
        <a:defRPr sz="3200" b="1">
          <a:solidFill>
            <a:srgbClr val="00B050"/>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7950" algn="l" rtl="0" eaLnBrk="0" fontAlgn="base" hangingPunct="0">
        <a:spcBef>
          <a:spcPts val="600"/>
        </a:spcBef>
        <a:spcAft>
          <a:spcPts val="600"/>
        </a:spcAft>
        <a:defRPr sz="2400" b="1">
          <a:solidFill>
            <a:srgbClr val="0070C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a:extLst>
              <a:ext uri="{FF2B5EF4-FFF2-40B4-BE49-F238E27FC236}">
                <a16:creationId xmlns:a16="http://schemas.microsoft.com/office/drawing/2014/main" id="{B50E7DA2-5046-4239-AC52-436EED5DAFE3}"/>
              </a:ext>
            </a:extLst>
          </p:cNvPr>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2051" name="Rectangle 11">
            <a:extLst>
              <a:ext uri="{FF2B5EF4-FFF2-40B4-BE49-F238E27FC236}">
                <a16:creationId xmlns:a16="http://schemas.microsoft.com/office/drawing/2014/main" id="{8394F199-0FC5-4BF2-85A5-6AAF69236291}"/>
              </a:ext>
            </a:extLst>
          </p:cNvPr>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pic>
        <p:nvPicPr>
          <p:cNvPr id="2053" name="Picture 7">
            <a:hlinkClick r:id="" action="ppaction://hlinkshowjump?jump=nextslide" tooltip="Click to expand the figure"/>
            <a:extLst>
              <a:ext uri="{FF2B5EF4-FFF2-40B4-BE49-F238E27FC236}">
                <a16:creationId xmlns:a16="http://schemas.microsoft.com/office/drawing/2014/main" id="{331A6383-EC30-4997-849D-A14D8D4D10BF}"/>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9ED29A3A-A64D-41D0-9915-4A980971CA4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51520" y="661987"/>
            <a:ext cx="723900" cy="419100"/>
          </a:xfrm>
          <a:prstGeom prst="rect">
            <a:avLst/>
          </a:prstGeom>
        </p:spPr>
      </p:pic>
      <p:sp>
        <p:nvSpPr>
          <p:cNvPr id="8"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9" name="Shape 15" descr="Pearson Logo"/>
          <p:cNvPicPr preferRelativeResize="0"/>
          <p:nvPr userDrawn="1"/>
        </p:nvPicPr>
        <p:blipFill rotWithShape="1">
          <a:blip r:embed="rId6"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063" r:id="rId1"/>
    <p:sldLayoutId id="2147484064"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9A82"/>
          </a:solidFill>
          <a:latin typeface="+mj-lt"/>
          <a:ea typeface="+mj-ea"/>
          <a:cs typeface="+mj-cs"/>
        </a:defRPr>
      </a:lvl1pPr>
      <a:lvl2pPr algn="l" rtl="0" eaLnBrk="0" fontAlgn="base" hangingPunct="0">
        <a:spcBef>
          <a:spcPct val="0"/>
        </a:spcBef>
        <a:spcAft>
          <a:spcPct val="0"/>
        </a:spcAft>
        <a:defRPr sz="3200" b="1">
          <a:solidFill>
            <a:srgbClr val="00B050"/>
          </a:solidFill>
          <a:latin typeface="Arial" charset="0"/>
        </a:defRPr>
      </a:lvl2pPr>
      <a:lvl3pPr algn="l" rtl="0" eaLnBrk="0" fontAlgn="base" hangingPunct="0">
        <a:spcBef>
          <a:spcPct val="0"/>
        </a:spcBef>
        <a:spcAft>
          <a:spcPct val="0"/>
        </a:spcAft>
        <a:defRPr sz="3200" b="1">
          <a:solidFill>
            <a:srgbClr val="00B050"/>
          </a:solidFill>
          <a:latin typeface="Arial" charset="0"/>
        </a:defRPr>
      </a:lvl3pPr>
      <a:lvl4pPr algn="l" rtl="0" eaLnBrk="0" fontAlgn="base" hangingPunct="0">
        <a:spcBef>
          <a:spcPct val="0"/>
        </a:spcBef>
        <a:spcAft>
          <a:spcPct val="0"/>
        </a:spcAft>
        <a:defRPr sz="3200" b="1">
          <a:solidFill>
            <a:srgbClr val="00B050"/>
          </a:solidFill>
          <a:latin typeface="Arial" charset="0"/>
        </a:defRPr>
      </a:lvl4pPr>
      <a:lvl5pPr algn="l" rtl="0" eaLnBrk="0" fontAlgn="base" hangingPunct="0">
        <a:spcBef>
          <a:spcPct val="0"/>
        </a:spcBef>
        <a:spcAft>
          <a:spcPct val="0"/>
        </a:spcAft>
        <a:defRPr sz="3200" b="1">
          <a:solidFill>
            <a:srgbClr val="00B050"/>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7950" algn="l" rtl="0" eaLnBrk="0" fontAlgn="base" hangingPunct="0">
        <a:spcBef>
          <a:spcPts val="600"/>
        </a:spcBef>
        <a:spcAft>
          <a:spcPts val="600"/>
        </a:spcAft>
        <a:defRPr sz="2400" b="1">
          <a:solidFill>
            <a:srgbClr val="0070C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3">
            <a:hlinkClick r:id="" action="ppaction://hlinkshowjump?jump=previousslide" tooltip="Click to return to previous slide"/>
            <a:extLst>
              <a:ext uri="{FF2B5EF4-FFF2-40B4-BE49-F238E27FC236}">
                <a16:creationId xmlns:a16="http://schemas.microsoft.com/office/drawing/2014/main" id="{75EA338B-3F3A-4C1A-AE36-4596021C0F49}"/>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4" name="Shape 15" descr="Pearson Logo"/>
          <p:cNvPicPr preferRelativeResize="0"/>
          <p:nvPr userDrawn="1"/>
        </p:nvPicPr>
        <p:blipFill rotWithShape="1">
          <a:blip r:embed="rId4"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065"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Shape 15" descr="Pearson Logo"/>
          <p:cNvPicPr preferRelativeResize="0"/>
          <p:nvPr userDrawn="1"/>
        </p:nvPicPr>
        <p:blipFill rotWithShape="1">
          <a:blip r:embed="rId5"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066" r:id="rId1"/>
    <p:sldLayoutId id="2147484067" r:id="rId2"/>
    <p:sldLayoutId id="2147484069"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4" name="Shape 15" descr="Pearson Logo"/>
          <p:cNvPicPr preferRelativeResize="0"/>
          <p:nvPr userDrawn="1"/>
        </p:nvPicPr>
        <p:blipFill rotWithShape="1">
          <a:blip r:embed="rId4"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068" r:id="rId1"/>
    <p:sldLayoutId id="2147484070" r:id="rId2"/>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21.png"/><Relationship Id="rId11" Type="http://schemas.openxmlformats.org/officeDocument/2006/relationships/image" Target="../media/image25.jpeg"/><Relationship Id="rId5" Type="http://schemas.openxmlformats.org/officeDocument/2006/relationships/image" Target="../media/image20.png"/><Relationship Id="rId10" Type="http://schemas.openxmlformats.org/officeDocument/2006/relationships/slide" Target="slide28.xml"/><Relationship Id="rId4" Type="http://schemas.openxmlformats.org/officeDocument/2006/relationships/image" Target="../media/image19.png"/><Relationship Id="rId9" Type="http://schemas.openxmlformats.org/officeDocument/2006/relationships/image" Target="../media/image24.png"/></Relationships>
</file>

<file path=ppt/slides/_rels/slide2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slide" Target="slide31.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slide" Target="slide37.xml"/><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37.gif"/><Relationship Id="rId5" Type="http://schemas.openxmlformats.org/officeDocument/2006/relationships/image" Target="../media/image36.gif"/><Relationship Id="rId4" Type="http://schemas.openxmlformats.org/officeDocument/2006/relationships/image" Target="../media/image35.gif"/></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8.gif"/><Relationship Id="rId7" Type="http://schemas.openxmlformats.org/officeDocument/2006/relationships/image" Target="../media/image25.jpeg"/><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slide" Target="slide45.xml"/><Relationship Id="rId5" Type="http://schemas.openxmlformats.org/officeDocument/2006/relationships/image" Target="../media/image40.gif"/><Relationship Id="rId4" Type="http://schemas.openxmlformats.org/officeDocument/2006/relationships/image" Target="../media/image39.gif"/></Relationships>
</file>

<file path=ppt/slides/_rels/slide45.xml.rels><?xml version="1.0" encoding="UTF-8" standalone="yes"?>
<Relationships xmlns="http://schemas.openxmlformats.org/package/2006/relationships"><Relationship Id="rId3" Type="http://schemas.openxmlformats.org/officeDocument/2006/relationships/image" Target="../media/image38.gif"/><Relationship Id="rId7" Type="http://schemas.openxmlformats.org/officeDocument/2006/relationships/image" Target="../media/image42.gif"/><Relationship Id="rId2" Type="http://schemas.openxmlformats.org/officeDocument/2006/relationships/notesSlide" Target="../notesSlides/notesSlide45.xml"/><Relationship Id="rId1" Type="http://schemas.openxmlformats.org/officeDocument/2006/relationships/slideLayout" Target="../slideLayouts/slideLayout5.xml"/><Relationship Id="rId6" Type="http://schemas.openxmlformats.org/officeDocument/2006/relationships/image" Target="../media/image41.gif"/><Relationship Id="rId5" Type="http://schemas.openxmlformats.org/officeDocument/2006/relationships/image" Target="../media/image40.gif"/><Relationship Id="rId4" Type="http://schemas.openxmlformats.org/officeDocument/2006/relationships/image" Target="../media/image39.gif"/></Relationships>
</file>

<file path=ppt/slides/_rels/slide46.xml.rels><?xml version="1.0" encoding="UTF-8" standalone="yes"?>
<Relationships xmlns="http://schemas.openxmlformats.org/package/2006/relationships"><Relationship Id="rId3" Type="http://schemas.openxmlformats.org/officeDocument/2006/relationships/image" Target="../media/image38.gif"/><Relationship Id="rId7" Type="http://schemas.openxmlformats.org/officeDocument/2006/relationships/image" Target="../media/image42.gif"/><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41.gif"/><Relationship Id="rId5" Type="http://schemas.openxmlformats.org/officeDocument/2006/relationships/image" Target="../media/image40.gif"/><Relationship Id="rId4" Type="http://schemas.openxmlformats.org/officeDocument/2006/relationships/image" Target="../media/image39.gi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43.gif"/><Relationship Id="rId7" Type="http://schemas.openxmlformats.org/officeDocument/2006/relationships/slide" Target="slide49.xml"/><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image" Target="../media/image46.gif"/><Relationship Id="rId5" Type="http://schemas.openxmlformats.org/officeDocument/2006/relationships/image" Target="../media/image45.gif"/><Relationship Id="rId4" Type="http://schemas.openxmlformats.org/officeDocument/2006/relationships/image" Target="../media/image44.gif"/></Relationships>
</file>

<file path=ppt/slides/_rels/slide49.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49.xml"/><Relationship Id="rId1" Type="http://schemas.openxmlformats.org/officeDocument/2006/relationships/slideLayout" Target="../slideLayouts/slideLayout5.xml"/><Relationship Id="rId6" Type="http://schemas.openxmlformats.org/officeDocument/2006/relationships/image" Target="../media/image46.gif"/><Relationship Id="rId5" Type="http://schemas.openxmlformats.org/officeDocument/2006/relationships/image" Target="../media/image45.gif"/><Relationship Id="rId4" Type="http://schemas.openxmlformats.org/officeDocument/2006/relationships/image" Target="../media/image44.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8" Type="http://schemas.openxmlformats.org/officeDocument/2006/relationships/image" Target="../media/image52.gif"/><Relationship Id="rId3" Type="http://schemas.openxmlformats.org/officeDocument/2006/relationships/image" Target="../media/image47.gif"/><Relationship Id="rId7" Type="http://schemas.openxmlformats.org/officeDocument/2006/relationships/image" Target="../media/image51.gif"/><Relationship Id="rId12" Type="http://schemas.openxmlformats.org/officeDocument/2006/relationships/image" Target="../media/image10.jpeg"/><Relationship Id="rId2" Type="http://schemas.openxmlformats.org/officeDocument/2006/relationships/notesSlide" Target="../notesSlides/notesSlide51.xml"/><Relationship Id="rId1" Type="http://schemas.openxmlformats.org/officeDocument/2006/relationships/slideLayout" Target="../slideLayouts/slideLayout4.xml"/><Relationship Id="rId6" Type="http://schemas.openxmlformats.org/officeDocument/2006/relationships/image" Target="../media/image50.gif"/><Relationship Id="rId11" Type="http://schemas.openxmlformats.org/officeDocument/2006/relationships/slide" Target="slide52.xml"/><Relationship Id="rId5" Type="http://schemas.openxmlformats.org/officeDocument/2006/relationships/image" Target="../media/image49.gif"/><Relationship Id="rId10" Type="http://schemas.openxmlformats.org/officeDocument/2006/relationships/image" Target="../media/image54.gif"/><Relationship Id="rId4" Type="http://schemas.openxmlformats.org/officeDocument/2006/relationships/image" Target="../media/image48.gif"/><Relationship Id="rId9" Type="http://schemas.openxmlformats.org/officeDocument/2006/relationships/image" Target="../media/image53.gif"/></Relationships>
</file>

<file path=ppt/slides/_rels/slide52.xml.rels><?xml version="1.0" encoding="UTF-8" standalone="yes"?>
<Relationships xmlns="http://schemas.openxmlformats.org/package/2006/relationships"><Relationship Id="rId8" Type="http://schemas.openxmlformats.org/officeDocument/2006/relationships/image" Target="../media/image52.gif"/><Relationship Id="rId3" Type="http://schemas.openxmlformats.org/officeDocument/2006/relationships/image" Target="../media/image47.gif"/><Relationship Id="rId7" Type="http://schemas.openxmlformats.org/officeDocument/2006/relationships/image" Target="../media/image51.gif"/><Relationship Id="rId2" Type="http://schemas.openxmlformats.org/officeDocument/2006/relationships/notesSlide" Target="../notesSlides/notesSlide52.xml"/><Relationship Id="rId1" Type="http://schemas.openxmlformats.org/officeDocument/2006/relationships/slideLayout" Target="../slideLayouts/slideLayout5.xml"/><Relationship Id="rId6" Type="http://schemas.openxmlformats.org/officeDocument/2006/relationships/image" Target="../media/image50.gif"/><Relationship Id="rId5" Type="http://schemas.openxmlformats.org/officeDocument/2006/relationships/image" Target="../media/image49.gif"/><Relationship Id="rId10" Type="http://schemas.openxmlformats.org/officeDocument/2006/relationships/image" Target="../media/image54.gif"/><Relationship Id="rId4" Type="http://schemas.openxmlformats.org/officeDocument/2006/relationships/image" Target="../media/image48.gif"/><Relationship Id="rId9" Type="http://schemas.openxmlformats.org/officeDocument/2006/relationships/image" Target="../media/image53.gi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55.gif"/><Relationship Id="rId7" Type="http://schemas.openxmlformats.org/officeDocument/2006/relationships/image" Target="../media/image3.jpeg"/><Relationship Id="rId2" Type="http://schemas.openxmlformats.org/officeDocument/2006/relationships/notesSlide" Target="../notesSlides/notesSlide55.xml"/><Relationship Id="rId1" Type="http://schemas.openxmlformats.org/officeDocument/2006/relationships/slideLayout" Target="../slideLayouts/slideLayout4.xml"/><Relationship Id="rId6" Type="http://schemas.openxmlformats.org/officeDocument/2006/relationships/slide" Target="slide56.xml"/><Relationship Id="rId5" Type="http://schemas.openxmlformats.org/officeDocument/2006/relationships/image" Target="../media/image57.gif"/><Relationship Id="rId4" Type="http://schemas.openxmlformats.org/officeDocument/2006/relationships/image" Target="../media/image56.gif"/></Relationships>
</file>

<file path=ppt/slides/_rels/slide56.xml.rels><?xml version="1.0" encoding="UTF-8" standalone="yes"?>
<Relationships xmlns="http://schemas.openxmlformats.org/package/2006/relationships"><Relationship Id="rId3" Type="http://schemas.openxmlformats.org/officeDocument/2006/relationships/image" Target="../media/image55.gif"/><Relationship Id="rId2" Type="http://schemas.openxmlformats.org/officeDocument/2006/relationships/notesSlide" Target="../notesSlides/notesSlide56.xml"/><Relationship Id="rId1" Type="http://schemas.openxmlformats.org/officeDocument/2006/relationships/slideLayout" Target="../slideLayouts/slideLayout5.xml"/><Relationship Id="rId5" Type="http://schemas.openxmlformats.org/officeDocument/2006/relationships/image" Target="../media/image57.gif"/><Relationship Id="rId4" Type="http://schemas.openxmlformats.org/officeDocument/2006/relationships/image" Target="../media/image56.gi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slide" Target="slide61.xml"/><Relationship Id="rId3" Type="http://schemas.openxmlformats.org/officeDocument/2006/relationships/image" Target="../media/image58.gif"/><Relationship Id="rId7" Type="http://schemas.openxmlformats.org/officeDocument/2006/relationships/image" Target="../media/image62.gif"/><Relationship Id="rId2" Type="http://schemas.openxmlformats.org/officeDocument/2006/relationships/notesSlide" Target="../notesSlides/notesSlide60.xml"/><Relationship Id="rId1" Type="http://schemas.openxmlformats.org/officeDocument/2006/relationships/slideLayout" Target="../slideLayouts/slideLayout4.xml"/><Relationship Id="rId6" Type="http://schemas.openxmlformats.org/officeDocument/2006/relationships/image" Target="../media/image61.gif"/><Relationship Id="rId5" Type="http://schemas.openxmlformats.org/officeDocument/2006/relationships/image" Target="../media/image60.gif"/><Relationship Id="rId4" Type="http://schemas.openxmlformats.org/officeDocument/2006/relationships/image" Target="../media/image59.gif"/><Relationship Id="rId9" Type="http://schemas.openxmlformats.org/officeDocument/2006/relationships/image" Target="../media/image25.jpeg"/></Relationships>
</file>

<file path=ppt/slides/_rels/slide61.xml.rels><?xml version="1.0" encoding="UTF-8" standalone="yes"?>
<Relationships xmlns="http://schemas.openxmlformats.org/package/2006/relationships"><Relationship Id="rId3" Type="http://schemas.openxmlformats.org/officeDocument/2006/relationships/image" Target="../media/image58.gif"/><Relationship Id="rId7" Type="http://schemas.openxmlformats.org/officeDocument/2006/relationships/image" Target="../media/image62.gif"/><Relationship Id="rId2" Type="http://schemas.openxmlformats.org/officeDocument/2006/relationships/notesSlide" Target="../notesSlides/notesSlide61.xml"/><Relationship Id="rId1" Type="http://schemas.openxmlformats.org/officeDocument/2006/relationships/slideLayout" Target="../slideLayouts/slideLayout5.xml"/><Relationship Id="rId6" Type="http://schemas.openxmlformats.org/officeDocument/2006/relationships/image" Target="../media/image61.gif"/><Relationship Id="rId5" Type="http://schemas.openxmlformats.org/officeDocument/2006/relationships/image" Target="../media/image60.gif"/><Relationship Id="rId4" Type="http://schemas.openxmlformats.org/officeDocument/2006/relationships/image" Target="../media/image59.gif"/></Relationships>
</file>

<file path=ppt/slides/_rels/slide62.xml.rels><?xml version="1.0" encoding="UTF-8" standalone="yes"?>
<Relationships xmlns="http://schemas.openxmlformats.org/package/2006/relationships"><Relationship Id="rId3" Type="http://schemas.openxmlformats.org/officeDocument/2006/relationships/image" Target="../media/image58.gif"/><Relationship Id="rId7" Type="http://schemas.openxmlformats.org/officeDocument/2006/relationships/image" Target="../media/image62.gif"/><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61.gif"/><Relationship Id="rId5" Type="http://schemas.openxmlformats.org/officeDocument/2006/relationships/image" Target="../media/image60.gif"/><Relationship Id="rId4" Type="http://schemas.openxmlformats.org/officeDocument/2006/relationships/image" Target="../media/image59.gif"/></Relationships>
</file>

<file path=ppt/slides/_rels/slide63.xml.rels><?xml version="1.0" encoding="UTF-8" standalone="yes"?>
<Relationships xmlns="http://schemas.openxmlformats.org/package/2006/relationships"><Relationship Id="rId3" Type="http://schemas.openxmlformats.org/officeDocument/2006/relationships/image" Target="../media/image58.gif"/><Relationship Id="rId7" Type="http://schemas.openxmlformats.org/officeDocument/2006/relationships/image" Target="../media/image62.gif"/><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61.gif"/><Relationship Id="rId5" Type="http://schemas.openxmlformats.org/officeDocument/2006/relationships/image" Target="../media/image60.gif"/><Relationship Id="rId4" Type="http://schemas.openxmlformats.org/officeDocument/2006/relationships/image" Target="../media/image59.gif"/></Relationships>
</file>

<file path=ppt/slides/_rels/slide6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63.gif"/><Relationship Id="rId7" Type="http://schemas.openxmlformats.org/officeDocument/2006/relationships/slide" Target="slide65.xml"/><Relationship Id="rId2" Type="http://schemas.openxmlformats.org/officeDocument/2006/relationships/notesSlide" Target="../notesSlides/notesSlide64.xml"/><Relationship Id="rId1" Type="http://schemas.openxmlformats.org/officeDocument/2006/relationships/slideLayout" Target="../slideLayouts/slideLayout4.xml"/><Relationship Id="rId6" Type="http://schemas.openxmlformats.org/officeDocument/2006/relationships/image" Target="../media/image66.gif"/><Relationship Id="rId5" Type="http://schemas.openxmlformats.org/officeDocument/2006/relationships/image" Target="../media/image65.gif"/><Relationship Id="rId4" Type="http://schemas.openxmlformats.org/officeDocument/2006/relationships/image" Target="../media/image64.gif"/></Relationships>
</file>

<file path=ppt/slides/_rels/slide65.xml.rels><?xml version="1.0" encoding="UTF-8" standalone="yes"?>
<Relationships xmlns="http://schemas.openxmlformats.org/package/2006/relationships"><Relationship Id="rId3" Type="http://schemas.openxmlformats.org/officeDocument/2006/relationships/image" Target="../media/image63.gif"/><Relationship Id="rId2" Type="http://schemas.openxmlformats.org/officeDocument/2006/relationships/notesSlide" Target="../notesSlides/notesSlide65.xml"/><Relationship Id="rId1" Type="http://schemas.openxmlformats.org/officeDocument/2006/relationships/slideLayout" Target="../slideLayouts/slideLayout5.xml"/><Relationship Id="rId6" Type="http://schemas.openxmlformats.org/officeDocument/2006/relationships/image" Target="../media/image66.gif"/><Relationship Id="rId5" Type="http://schemas.openxmlformats.org/officeDocument/2006/relationships/image" Target="../media/image65.gif"/><Relationship Id="rId4" Type="http://schemas.openxmlformats.org/officeDocument/2006/relationships/image" Target="../media/image64.gi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8" Type="http://schemas.openxmlformats.org/officeDocument/2006/relationships/image" Target="../media/image72.gif"/><Relationship Id="rId13" Type="http://schemas.openxmlformats.org/officeDocument/2006/relationships/image" Target="../media/image77.gif"/><Relationship Id="rId3" Type="http://schemas.openxmlformats.org/officeDocument/2006/relationships/image" Target="../media/image67.gif"/><Relationship Id="rId7" Type="http://schemas.openxmlformats.org/officeDocument/2006/relationships/image" Target="../media/image71.gif"/><Relationship Id="rId12" Type="http://schemas.openxmlformats.org/officeDocument/2006/relationships/image" Target="../media/image76.gif"/><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image" Target="../media/image70.gif"/><Relationship Id="rId11" Type="http://schemas.openxmlformats.org/officeDocument/2006/relationships/image" Target="../media/image75.gif"/><Relationship Id="rId5" Type="http://schemas.openxmlformats.org/officeDocument/2006/relationships/image" Target="../media/image69.gif"/><Relationship Id="rId10" Type="http://schemas.openxmlformats.org/officeDocument/2006/relationships/image" Target="../media/image74.gif"/><Relationship Id="rId4" Type="http://schemas.openxmlformats.org/officeDocument/2006/relationships/image" Target="../media/image68.gif"/><Relationship Id="rId9" Type="http://schemas.openxmlformats.org/officeDocument/2006/relationships/image" Target="../media/image73.gif"/></Relationships>
</file>

<file path=ppt/slides/_rels/slide6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8.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79.gif"/><Relationship Id="rId2" Type="http://schemas.openxmlformats.org/officeDocument/2006/relationships/notesSlide" Target="../notesSlides/notesSlide70.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slide" Target="slide71.xml"/><Relationship Id="rId4" Type="http://schemas.openxmlformats.org/officeDocument/2006/relationships/image" Target="../media/image80.gif"/></Relationships>
</file>

<file path=ppt/slides/_rels/slide71.xml.rels><?xml version="1.0" encoding="UTF-8" standalone="yes"?>
<Relationships xmlns="http://schemas.openxmlformats.org/package/2006/relationships"><Relationship Id="rId3" Type="http://schemas.openxmlformats.org/officeDocument/2006/relationships/image" Target="../media/image79.gif"/><Relationship Id="rId7" Type="http://schemas.openxmlformats.org/officeDocument/2006/relationships/image" Target="../media/image83.gif"/><Relationship Id="rId2" Type="http://schemas.openxmlformats.org/officeDocument/2006/relationships/notesSlide" Target="../notesSlides/notesSlide71.xml"/><Relationship Id="rId1" Type="http://schemas.openxmlformats.org/officeDocument/2006/relationships/slideLayout" Target="../slideLayouts/slideLayout5.xml"/><Relationship Id="rId6" Type="http://schemas.openxmlformats.org/officeDocument/2006/relationships/image" Target="../media/image82.gif"/><Relationship Id="rId5" Type="http://schemas.openxmlformats.org/officeDocument/2006/relationships/image" Target="../media/image81.gif"/><Relationship Id="rId4" Type="http://schemas.openxmlformats.org/officeDocument/2006/relationships/image" Target="../media/image80.gif"/></Relationships>
</file>

<file path=ppt/slides/_rels/slide72.xml.rels><?xml version="1.0" encoding="UTF-8" standalone="yes"?>
<Relationships xmlns="http://schemas.openxmlformats.org/package/2006/relationships"><Relationship Id="rId3" Type="http://schemas.openxmlformats.org/officeDocument/2006/relationships/image" Target="../media/image79.gif"/><Relationship Id="rId7" Type="http://schemas.openxmlformats.org/officeDocument/2006/relationships/image" Target="../media/image83.gif"/><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82.gif"/><Relationship Id="rId5" Type="http://schemas.openxmlformats.org/officeDocument/2006/relationships/image" Target="../media/image81.gif"/><Relationship Id="rId4" Type="http://schemas.openxmlformats.org/officeDocument/2006/relationships/image" Target="../media/image80.gif"/></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79.gif"/><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80.gif"/></Relationships>
</file>

<file path=ppt/slides/_rels/slide75.xml.rels><?xml version="1.0" encoding="UTF-8" standalone="yes"?>
<Relationships xmlns="http://schemas.openxmlformats.org/package/2006/relationships"><Relationship Id="rId3" Type="http://schemas.openxmlformats.org/officeDocument/2006/relationships/image" Target="../media/image84.gif"/><Relationship Id="rId7" Type="http://schemas.openxmlformats.org/officeDocument/2006/relationships/image" Target="../media/image87.jpeg"/><Relationship Id="rId2" Type="http://schemas.openxmlformats.org/officeDocument/2006/relationships/notesSlide" Target="../notesSlides/notesSlide75.xml"/><Relationship Id="rId1" Type="http://schemas.openxmlformats.org/officeDocument/2006/relationships/slideLayout" Target="../slideLayouts/slideLayout4.xml"/><Relationship Id="rId6" Type="http://schemas.openxmlformats.org/officeDocument/2006/relationships/slide" Target="slide76.xml"/><Relationship Id="rId5" Type="http://schemas.openxmlformats.org/officeDocument/2006/relationships/image" Target="../media/image86.gif"/><Relationship Id="rId4" Type="http://schemas.openxmlformats.org/officeDocument/2006/relationships/image" Target="../media/image85.gif"/></Relationships>
</file>

<file path=ppt/slides/_rels/slide76.xml.rels><?xml version="1.0" encoding="UTF-8" standalone="yes"?>
<Relationships xmlns="http://schemas.openxmlformats.org/package/2006/relationships"><Relationship Id="rId3" Type="http://schemas.openxmlformats.org/officeDocument/2006/relationships/image" Target="../media/image84.gif"/><Relationship Id="rId7" Type="http://schemas.openxmlformats.org/officeDocument/2006/relationships/image" Target="../media/image89.gif"/><Relationship Id="rId2" Type="http://schemas.openxmlformats.org/officeDocument/2006/relationships/notesSlide" Target="../notesSlides/notesSlide76.xml"/><Relationship Id="rId1" Type="http://schemas.openxmlformats.org/officeDocument/2006/relationships/slideLayout" Target="../slideLayouts/slideLayout5.xml"/><Relationship Id="rId6" Type="http://schemas.openxmlformats.org/officeDocument/2006/relationships/image" Target="../media/image88.gif"/><Relationship Id="rId5" Type="http://schemas.openxmlformats.org/officeDocument/2006/relationships/image" Target="../media/image86.gif"/><Relationship Id="rId4" Type="http://schemas.openxmlformats.org/officeDocument/2006/relationships/image" Target="../media/image85.gif"/></Relationships>
</file>

<file path=ppt/slides/_rels/slide77.xml.rels><?xml version="1.0" encoding="UTF-8" standalone="yes"?>
<Relationships xmlns="http://schemas.openxmlformats.org/package/2006/relationships"><Relationship Id="rId3" Type="http://schemas.openxmlformats.org/officeDocument/2006/relationships/image" Target="../media/image84.gif"/><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78.xml.rels><?xml version="1.0" encoding="UTF-8" standalone="yes"?>
<Relationships xmlns="http://schemas.openxmlformats.org/package/2006/relationships"><Relationship Id="rId3" Type="http://schemas.openxmlformats.org/officeDocument/2006/relationships/image" Target="../media/image84.gif"/><Relationship Id="rId7" Type="http://schemas.openxmlformats.org/officeDocument/2006/relationships/image" Target="../media/image89.gif"/><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image" Target="../media/image88.gif"/><Relationship Id="rId5" Type="http://schemas.openxmlformats.org/officeDocument/2006/relationships/image" Target="../media/image86.gif"/><Relationship Id="rId4" Type="http://schemas.openxmlformats.org/officeDocument/2006/relationships/image" Target="../media/image85.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slide" Target="slide10.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070C8F-74DF-4CEF-A7F4-C379999A2F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08"/>
            <a:ext cx="9144000" cy="6852383"/>
          </a:xfrm>
          <a:prstGeom prst="rect">
            <a:avLst/>
          </a:prstGeom>
        </p:spPr>
      </p:pic>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5602" name="Picture 2" descr="fig21">
            <a:extLst>
              <a:ext uri="{FF2B5EF4-FFF2-40B4-BE49-F238E27FC236}">
                <a16:creationId xmlns:a16="http://schemas.microsoft.com/office/drawing/2014/main" id="{824EBF23-17B2-4729-AEB1-9D4F3A4242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3" y="42994"/>
            <a:ext cx="7572375" cy="6296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2" descr="fig21">
            <a:extLst>
              <a:ext uri="{FF2B5EF4-FFF2-40B4-BE49-F238E27FC236}">
                <a16:creationId xmlns:a16="http://schemas.microsoft.com/office/drawing/2014/main" id="{5577C285-CAD6-4BD6-97FD-33C290B745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95381"/>
            <a:ext cx="7194550" cy="598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3" descr="fig21">
            <a:extLst>
              <a:ext uri="{FF2B5EF4-FFF2-40B4-BE49-F238E27FC236}">
                <a16:creationId xmlns:a16="http://schemas.microsoft.com/office/drawing/2014/main" id="{DB6D9148-498B-4653-854E-9980CDF9501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95381"/>
            <a:ext cx="7194550" cy="598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4" descr="fig21">
            <a:extLst>
              <a:ext uri="{FF2B5EF4-FFF2-40B4-BE49-F238E27FC236}">
                <a16:creationId xmlns:a16="http://schemas.microsoft.com/office/drawing/2014/main" id="{199904F5-6423-464C-84E5-D4D220EDE18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95381"/>
            <a:ext cx="7194550" cy="598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5" descr="fig21">
            <a:extLst>
              <a:ext uri="{FF2B5EF4-FFF2-40B4-BE49-F238E27FC236}">
                <a16:creationId xmlns:a16="http://schemas.microsoft.com/office/drawing/2014/main" id="{32E4BB1A-7A1B-4138-BC2E-9BC818ED0C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95381"/>
            <a:ext cx="7194550" cy="598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16" descr="fig21">
            <a:extLst>
              <a:ext uri="{FF2B5EF4-FFF2-40B4-BE49-F238E27FC236}">
                <a16:creationId xmlns:a16="http://schemas.microsoft.com/office/drawing/2014/main" id="{A7218342-A090-4344-9878-4676D83B3CF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200" y="95381"/>
            <a:ext cx="7194550" cy="598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Picture 17" descr="fig21">
            <a:extLst>
              <a:ext uri="{FF2B5EF4-FFF2-40B4-BE49-F238E27FC236}">
                <a16:creationId xmlns:a16="http://schemas.microsoft.com/office/drawing/2014/main" id="{2B6E60BD-DB64-40B2-9523-5B3A8E112E7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7200" y="95381"/>
            <a:ext cx="7194550" cy="598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18" descr="fig21">
            <a:extLst>
              <a:ext uri="{FF2B5EF4-FFF2-40B4-BE49-F238E27FC236}">
                <a16:creationId xmlns:a16="http://schemas.microsoft.com/office/drawing/2014/main" id="{59CA9E43-8839-47FF-9CE0-A2D15D7C749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7200" y="95381"/>
            <a:ext cx="7194550" cy="598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19" descr="fig21">
            <a:extLst>
              <a:ext uri="{FF2B5EF4-FFF2-40B4-BE49-F238E27FC236}">
                <a16:creationId xmlns:a16="http://schemas.microsoft.com/office/drawing/2014/main" id="{661A9A3A-A2CE-45F4-A3E2-206E260D323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7200" y="95381"/>
            <a:ext cx="7194550" cy="598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20" descr="fig21">
            <a:extLst>
              <a:ext uri="{FF2B5EF4-FFF2-40B4-BE49-F238E27FC236}">
                <a16:creationId xmlns:a16="http://schemas.microsoft.com/office/drawing/2014/main" id="{C075C0A4-4F76-4D24-919C-F7A1FA3FCAC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57200" y="95381"/>
            <a:ext cx="7194550" cy="598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1000"/>
                                        <p:tgtEl>
                                          <p:spTgt spid="15"/>
                                        </p:tgtEl>
                                      </p:cBhvr>
                                    </p:animEffect>
                                  </p:childTnLst>
                                </p:cTn>
                              </p:par>
                            </p:childTnLst>
                          </p:cTn>
                        </p:par>
                        <p:par>
                          <p:cTn id="23" fill="hold">
                            <p:stCondLst>
                              <p:cond delay="1000"/>
                            </p:stCondLst>
                            <p:childTnLst>
                              <p:par>
                                <p:cTn id="24" presetID="22" presetClass="entr" presetSubtype="2"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right)">
                                      <p:cBhvr>
                                        <p:cTn id="26" dur="1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10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down)">
                                      <p:cBhvr>
                                        <p:cTn id="36" dur="1000"/>
                                        <p:tgtEl>
                                          <p:spTgt spid="18"/>
                                        </p:tgtEl>
                                      </p:cBhvr>
                                    </p:animEffect>
                                  </p:childTnLst>
                                </p:cTn>
                              </p:par>
                            </p:childTnLst>
                          </p:cTn>
                        </p:par>
                        <p:par>
                          <p:cTn id="37" fill="hold">
                            <p:stCondLst>
                              <p:cond delay="1000"/>
                            </p:stCondLst>
                            <p:childTnLst>
                              <p:par>
                                <p:cTn id="38" presetID="22" presetClass="entr" presetSubtype="2"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right)">
                                      <p:cBhvr>
                                        <p:cTn id="4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50">
            <a:extLst>
              <a:ext uri="{FF2B5EF4-FFF2-40B4-BE49-F238E27FC236}">
                <a16:creationId xmlns:a16="http://schemas.microsoft.com/office/drawing/2014/main" id="{9126EBB6-7C31-4BCC-95EC-8A3FFEFA60C0}"/>
              </a:ext>
            </a:extLst>
          </p:cNvPr>
          <p:cNvSpPr>
            <a:spLocks noGrp="1" noChangeArrowheads="1"/>
          </p:cNvSpPr>
          <p:nvPr>
            <p:ph type="title"/>
          </p:nvPr>
        </p:nvSpPr>
        <p:spPr>
          <a:xfrm>
            <a:off x="990600" y="107950"/>
            <a:ext cx="7696200" cy="1554163"/>
          </a:xfrm>
          <a:noFill/>
        </p:spPr>
        <p:txBody>
          <a:bodyPr/>
          <a:lstStyle/>
          <a:p>
            <a:pPr eaLnBrk="1" hangingPunct="1"/>
            <a:r>
              <a:rPr lang="en-US" altLang="en-US"/>
              <a:t>Gross Domestic Product </a:t>
            </a:r>
          </a:p>
        </p:txBody>
      </p:sp>
      <p:sp>
        <p:nvSpPr>
          <p:cNvPr id="286723" name="Rectangle 3">
            <a:extLst>
              <a:ext uri="{FF2B5EF4-FFF2-40B4-BE49-F238E27FC236}">
                <a16:creationId xmlns:a16="http://schemas.microsoft.com/office/drawing/2014/main" id="{29015E6C-519C-473C-B431-6E2A68373669}"/>
              </a:ext>
            </a:extLst>
          </p:cNvPr>
          <p:cNvSpPr>
            <a:spLocks noGrp="1" noChangeArrowheads="1"/>
          </p:cNvSpPr>
          <p:nvPr>
            <p:ph idx="1"/>
          </p:nvPr>
        </p:nvSpPr>
        <p:spPr/>
        <p:txBody>
          <a:bodyPr/>
          <a:lstStyle/>
          <a:p>
            <a:pPr lvl="1" eaLnBrk="1" hangingPunct="1"/>
            <a:r>
              <a:rPr lang="en-US" altLang="en-US" b="1" dirty="0">
                <a:solidFill>
                  <a:srgbClr val="7030A0"/>
                </a:solidFill>
              </a:rPr>
              <a:t>Households and Firms</a:t>
            </a:r>
          </a:p>
          <a:p>
            <a:pPr lvl="1" eaLnBrk="1" hangingPunct="1"/>
            <a:r>
              <a:rPr lang="en-US" altLang="en-US" dirty="0"/>
              <a:t>Households sell and firms buy the services of </a:t>
            </a:r>
            <a:r>
              <a:rPr lang="en-US" altLang="en-US" dirty="0" err="1"/>
              <a:t>labour</a:t>
            </a:r>
            <a:r>
              <a:rPr lang="en-US" altLang="en-US" dirty="0"/>
              <a:t>, capital, and land in </a:t>
            </a:r>
            <a:r>
              <a:rPr lang="en-US" altLang="en-US" b="1" dirty="0"/>
              <a:t>factor markets</a:t>
            </a:r>
            <a:r>
              <a:rPr lang="en-US" altLang="en-US" dirty="0"/>
              <a:t>.</a:t>
            </a:r>
          </a:p>
          <a:p>
            <a:pPr lvl="1" eaLnBrk="1" hangingPunct="1"/>
            <a:r>
              <a:rPr lang="en-US" altLang="en-US" dirty="0"/>
              <a:t>For these factor services, firms pay income to households: wages for </a:t>
            </a:r>
            <a:r>
              <a:rPr lang="en-US" altLang="en-US" dirty="0" err="1"/>
              <a:t>labour</a:t>
            </a:r>
            <a:r>
              <a:rPr lang="en-US" altLang="en-US" dirty="0"/>
              <a:t> services, interest for the use of capital, and rent for the use of land. A fourth factor of production, entrepreneurship, receives profit.</a:t>
            </a:r>
          </a:p>
          <a:p>
            <a:pPr lvl="1" eaLnBrk="1" hangingPunct="1"/>
            <a:r>
              <a:rPr lang="en-US" altLang="en-US" dirty="0"/>
              <a:t>In the figure, the blue flow, </a:t>
            </a:r>
            <a:r>
              <a:rPr lang="en-US" altLang="en-US" i="1" dirty="0"/>
              <a:t>Y</a:t>
            </a:r>
            <a:r>
              <a:rPr lang="en-US" altLang="en-US" dirty="0"/>
              <a:t>, shows total income paid by firms to households.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23">
                                            <p:txEl>
                                              <p:pRg st="1" end="1"/>
                                            </p:txEl>
                                          </p:spTgt>
                                        </p:tgtEl>
                                        <p:attrNameLst>
                                          <p:attrName>style.visibility</p:attrName>
                                        </p:attrNameLst>
                                      </p:cBhvr>
                                      <p:to>
                                        <p:strVal val="visible"/>
                                      </p:to>
                                    </p:set>
                                    <p:animEffect transition="in" filter="wipe(left)">
                                      <p:cBhvr>
                                        <p:cTn id="7" dur="1000"/>
                                        <p:tgtEl>
                                          <p:spTgt spid="286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23">
                                            <p:txEl>
                                              <p:pRg st="2" end="2"/>
                                            </p:txEl>
                                          </p:spTgt>
                                        </p:tgtEl>
                                        <p:attrNameLst>
                                          <p:attrName>style.visibility</p:attrName>
                                        </p:attrNameLst>
                                      </p:cBhvr>
                                      <p:to>
                                        <p:strVal val="visible"/>
                                      </p:to>
                                    </p:set>
                                    <p:animEffect transition="in" filter="wipe(left)">
                                      <p:cBhvr>
                                        <p:cTn id="12" dur="1000"/>
                                        <p:tgtEl>
                                          <p:spTgt spid="2867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23">
                                            <p:txEl>
                                              <p:pRg st="3" end="3"/>
                                            </p:txEl>
                                          </p:spTgt>
                                        </p:tgtEl>
                                        <p:attrNameLst>
                                          <p:attrName>style.visibility</p:attrName>
                                        </p:attrNameLst>
                                      </p:cBhvr>
                                      <p:to>
                                        <p:strVal val="visible"/>
                                      </p:to>
                                    </p:set>
                                    <p:animEffect transition="in" filter="wipe(left)">
                                      <p:cBhvr>
                                        <p:cTn id="17" dur="1000"/>
                                        <p:tgtEl>
                                          <p:spTgt spid="286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89B2E5C1-032C-4B8F-9AA5-2B245C2F7F32}"/>
              </a:ext>
            </a:extLst>
          </p:cNvPr>
          <p:cNvSpPr>
            <a:spLocks noGrp="1" noChangeArrowheads="1"/>
          </p:cNvSpPr>
          <p:nvPr>
            <p:ph type="title"/>
          </p:nvPr>
        </p:nvSpPr>
        <p:spPr>
          <a:xfrm>
            <a:off x="990600" y="107950"/>
            <a:ext cx="7696200" cy="1554163"/>
          </a:xfrm>
          <a:noFill/>
        </p:spPr>
        <p:txBody>
          <a:bodyPr/>
          <a:lstStyle/>
          <a:p>
            <a:pPr eaLnBrk="1" hangingPunct="1"/>
            <a:r>
              <a:rPr lang="en-US" altLang="en-US"/>
              <a:t>Gross Domestic Product </a:t>
            </a:r>
          </a:p>
        </p:txBody>
      </p:sp>
      <p:pic>
        <p:nvPicPr>
          <p:cNvPr id="29699" name="Picture 5" descr="fig21">
            <a:extLst>
              <a:ext uri="{FF2B5EF4-FFF2-40B4-BE49-F238E27FC236}">
                <a16:creationId xmlns:a16="http://schemas.microsoft.com/office/drawing/2014/main" id="{E3B19C36-0A18-4CBE-8614-81D9E955F5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0225" y="19812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00" name="Picture 6" descr="fig21">
            <a:extLst>
              <a:ext uri="{FF2B5EF4-FFF2-40B4-BE49-F238E27FC236}">
                <a16:creationId xmlns:a16="http://schemas.microsoft.com/office/drawing/2014/main" id="{F23FD9DB-C7C8-491B-9625-A1E026C3BA8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0225" y="19812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0311" name="Picture 7" descr="fig21">
            <a:extLst>
              <a:ext uri="{FF2B5EF4-FFF2-40B4-BE49-F238E27FC236}">
                <a16:creationId xmlns:a16="http://schemas.microsoft.com/office/drawing/2014/main" id="{2E63E0BD-F56F-4166-9D99-6863B0F6C58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00225" y="19812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10311"/>
                                        </p:tgtEl>
                                        <p:attrNameLst>
                                          <p:attrName>style.visibility</p:attrName>
                                        </p:attrNameLst>
                                      </p:cBhvr>
                                      <p:to>
                                        <p:strVal val="visible"/>
                                      </p:to>
                                    </p:set>
                                    <p:animEffect transition="in" filter="wipe(down)">
                                      <p:cBhvr>
                                        <p:cTn id="7" dur="1000"/>
                                        <p:tgtEl>
                                          <p:spTgt spid="610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50">
            <a:extLst>
              <a:ext uri="{FF2B5EF4-FFF2-40B4-BE49-F238E27FC236}">
                <a16:creationId xmlns:a16="http://schemas.microsoft.com/office/drawing/2014/main" id="{E77552B8-0C37-4982-9FE0-2F80070AB7D8}"/>
              </a:ext>
            </a:extLst>
          </p:cNvPr>
          <p:cNvSpPr>
            <a:spLocks noGrp="1" noChangeArrowheads="1"/>
          </p:cNvSpPr>
          <p:nvPr>
            <p:ph type="title"/>
          </p:nvPr>
        </p:nvSpPr>
        <p:spPr>
          <a:xfrm>
            <a:off x="990600" y="107950"/>
            <a:ext cx="7696200" cy="1554163"/>
          </a:xfrm>
          <a:noFill/>
        </p:spPr>
        <p:txBody>
          <a:bodyPr/>
          <a:lstStyle/>
          <a:p>
            <a:pPr eaLnBrk="1" hangingPunct="1"/>
            <a:r>
              <a:rPr lang="en-US" altLang="en-US"/>
              <a:t>Gross Domestic Product </a:t>
            </a:r>
          </a:p>
        </p:txBody>
      </p:sp>
      <p:sp>
        <p:nvSpPr>
          <p:cNvPr id="287747" name="Rectangle 3">
            <a:extLst>
              <a:ext uri="{FF2B5EF4-FFF2-40B4-BE49-F238E27FC236}">
                <a16:creationId xmlns:a16="http://schemas.microsoft.com/office/drawing/2014/main" id="{8B60FC70-345B-4289-9964-ED24400DD4FC}"/>
              </a:ext>
            </a:extLst>
          </p:cNvPr>
          <p:cNvSpPr>
            <a:spLocks noGrp="1" noChangeArrowheads="1"/>
          </p:cNvSpPr>
          <p:nvPr>
            <p:ph idx="1"/>
          </p:nvPr>
        </p:nvSpPr>
        <p:spPr/>
        <p:txBody>
          <a:bodyPr/>
          <a:lstStyle/>
          <a:p>
            <a:pPr lvl="1" eaLnBrk="1" hangingPunct="1"/>
            <a:r>
              <a:rPr lang="en-US" altLang="en-US"/>
              <a:t>Firms sell and households buy consumer goods and services in the </a:t>
            </a:r>
            <a:r>
              <a:rPr lang="en-US" altLang="en-US" b="1"/>
              <a:t>goods market</a:t>
            </a:r>
            <a:r>
              <a:rPr lang="en-US" altLang="en-US"/>
              <a:t>. </a:t>
            </a:r>
          </a:p>
          <a:p>
            <a:pPr lvl="1" eaLnBrk="1" hangingPunct="1"/>
            <a:r>
              <a:rPr lang="en-US" altLang="en-US" b="1"/>
              <a:t>Consumption expenditure</a:t>
            </a:r>
            <a:r>
              <a:rPr lang="en-US" altLang="en-US"/>
              <a:t> is the total payment for consumer goods and services, shown by the red flow labelled </a:t>
            </a:r>
            <a:r>
              <a:rPr lang="en-US" altLang="en-US" i="1"/>
              <a:t>C</a:t>
            </a:r>
            <a:r>
              <a:rPr lang="en-US" altLang="en-US"/>
              <a:t> .</a:t>
            </a:r>
          </a:p>
          <a:p>
            <a:pPr lvl="1" eaLnBrk="1" hangingPunct="1"/>
            <a:r>
              <a:rPr lang="en-US" altLang="en-US"/>
              <a:t>Firms buy and sell new capital equipment in the goods market and put unsold output into inventory.</a:t>
            </a:r>
          </a:p>
          <a:p>
            <a:pPr lvl="1" eaLnBrk="1" hangingPunct="1"/>
            <a:r>
              <a:rPr lang="en-US" altLang="en-US"/>
              <a:t>The purchase of new plant, equipment, and buildings and the additions to inventories are </a:t>
            </a:r>
            <a:r>
              <a:rPr lang="en-US" altLang="en-US" b="1"/>
              <a:t>investment</a:t>
            </a:r>
            <a:r>
              <a:rPr lang="en-US" altLang="en-US"/>
              <a:t>, shown by the red flow labelled </a:t>
            </a:r>
            <a:r>
              <a:rPr lang="en-US" altLang="en-US" i="1"/>
              <a:t>I.</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7747">
                                            <p:txEl>
                                              <p:pRg st="1" end="1"/>
                                            </p:txEl>
                                          </p:spTgt>
                                        </p:tgtEl>
                                        <p:attrNameLst>
                                          <p:attrName>style.visibility</p:attrName>
                                        </p:attrNameLst>
                                      </p:cBhvr>
                                      <p:to>
                                        <p:strVal val="visible"/>
                                      </p:to>
                                    </p:set>
                                    <p:animEffect transition="in" filter="wipe(left)">
                                      <p:cBhvr>
                                        <p:cTn id="7" dur="1000"/>
                                        <p:tgtEl>
                                          <p:spTgt spid="2877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7747">
                                            <p:txEl>
                                              <p:pRg st="2" end="2"/>
                                            </p:txEl>
                                          </p:spTgt>
                                        </p:tgtEl>
                                        <p:attrNameLst>
                                          <p:attrName>style.visibility</p:attrName>
                                        </p:attrNameLst>
                                      </p:cBhvr>
                                      <p:to>
                                        <p:strVal val="visible"/>
                                      </p:to>
                                    </p:set>
                                    <p:animEffect transition="in" filter="wipe(left)">
                                      <p:cBhvr>
                                        <p:cTn id="12" dur="1000"/>
                                        <p:tgtEl>
                                          <p:spTgt spid="2877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7747">
                                            <p:txEl>
                                              <p:pRg st="3" end="3"/>
                                            </p:txEl>
                                          </p:spTgt>
                                        </p:tgtEl>
                                        <p:attrNameLst>
                                          <p:attrName>style.visibility</p:attrName>
                                        </p:attrNameLst>
                                      </p:cBhvr>
                                      <p:to>
                                        <p:strVal val="visible"/>
                                      </p:to>
                                    </p:set>
                                    <p:animEffect transition="in" filter="wipe(left)">
                                      <p:cBhvr>
                                        <p:cTn id="17" dur="1000"/>
                                        <p:tgtEl>
                                          <p:spTgt spid="287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bldLvl="3"/>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9">
            <a:extLst>
              <a:ext uri="{FF2B5EF4-FFF2-40B4-BE49-F238E27FC236}">
                <a16:creationId xmlns:a16="http://schemas.microsoft.com/office/drawing/2014/main" id="{738DD2DA-A628-4ACB-AE9A-36DE7AD35E96}"/>
              </a:ext>
            </a:extLst>
          </p:cNvPr>
          <p:cNvSpPr>
            <a:spLocks noGrp="1" noChangeArrowheads="1"/>
          </p:cNvSpPr>
          <p:nvPr>
            <p:ph type="title"/>
          </p:nvPr>
        </p:nvSpPr>
        <p:spPr>
          <a:xfrm>
            <a:off x="990600" y="107950"/>
            <a:ext cx="7696200" cy="1554163"/>
          </a:xfrm>
          <a:noFill/>
        </p:spPr>
        <p:txBody>
          <a:bodyPr/>
          <a:lstStyle/>
          <a:p>
            <a:pPr eaLnBrk="1" hangingPunct="1"/>
            <a:r>
              <a:rPr lang="en-US" altLang="en-US"/>
              <a:t>Gross Domestic Product </a:t>
            </a:r>
          </a:p>
        </p:txBody>
      </p:sp>
      <p:pic>
        <p:nvPicPr>
          <p:cNvPr id="33795" name="Picture 41" descr="fig21">
            <a:extLst>
              <a:ext uri="{FF2B5EF4-FFF2-40B4-BE49-F238E27FC236}">
                <a16:creationId xmlns:a16="http://schemas.microsoft.com/office/drawing/2014/main" id="{C13B6343-0312-4CBD-BBEC-16A0249AB5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0225" y="20574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796" name="Picture 42" descr="fig21">
            <a:extLst>
              <a:ext uri="{FF2B5EF4-FFF2-40B4-BE49-F238E27FC236}">
                <a16:creationId xmlns:a16="http://schemas.microsoft.com/office/drawing/2014/main" id="{56175351-9D43-4F72-B1B5-FD0A1152E59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0225" y="20574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797" name="Picture 43" descr="fig21">
            <a:extLst>
              <a:ext uri="{FF2B5EF4-FFF2-40B4-BE49-F238E27FC236}">
                <a16:creationId xmlns:a16="http://schemas.microsoft.com/office/drawing/2014/main" id="{760B1FC7-2A33-4437-861C-E9322955C6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00225" y="20574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9836" name="Picture 44" descr="fig21">
            <a:extLst>
              <a:ext uri="{FF2B5EF4-FFF2-40B4-BE49-F238E27FC236}">
                <a16:creationId xmlns:a16="http://schemas.microsoft.com/office/drawing/2014/main" id="{0E6DF59C-22D6-4CAF-9C7F-E51BE811F85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00225" y="20574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9837" name="Picture 45" descr="fig21">
            <a:extLst>
              <a:ext uri="{FF2B5EF4-FFF2-40B4-BE49-F238E27FC236}">
                <a16:creationId xmlns:a16="http://schemas.microsoft.com/office/drawing/2014/main" id="{51942BB3-99EA-4899-8CEF-389727EB0BB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00225" y="20574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9838" name="Picture 46" descr="fig21">
            <a:extLst>
              <a:ext uri="{FF2B5EF4-FFF2-40B4-BE49-F238E27FC236}">
                <a16:creationId xmlns:a16="http://schemas.microsoft.com/office/drawing/2014/main" id="{E6F8DE5A-3D5E-491D-B103-F8A7CC4961D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00225" y="20574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89836"/>
                                        </p:tgtEl>
                                        <p:attrNameLst>
                                          <p:attrName>style.visibility</p:attrName>
                                        </p:attrNameLst>
                                      </p:cBhvr>
                                      <p:to>
                                        <p:strVal val="visible"/>
                                      </p:to>
                                    </p:set>
                                    <p:animEffect transition="in" filter="wipe(up)">
                                      <p:cBhvr>
                                        <p:cTn id="7" dur="1000"/>
                                        <p:tgtEl>
                                          <p:spTgt spid="2898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89837"/>
                                        </p:tgtEl>
                                        <p:attrNameLst>
                                          <p:attrName>style.visibility</p:attrName>
                                        </p:attrNameLst>
                                      </p:cBhvr>
                                      <p:to>
                                        <p:strVal val="visible"/>
                                      </p:to>
                                    </p:set>
                                    <p:animEffect transition="in" filter="wipe(down)">
                                      <p:cBhvr>
                                        <p:cTn id="12" dur="1000"/>
                                        <p:tgtEl>
                                          <p:spTgt spid="289837"/>
                                        </p:tgtEl>
                                      </p:cBhvr>
                                    </p:animEffect>
                                  </p:childTnLst>
                                </p:cTn>
                              </p:par>
                            </p:childTnLst>
                          </p:cTn>
                        </p:par>
                        <p:par>
                          <p:cTn id="13" fill="hold" nodeType="afterGroup">
                            <p:stCondLst>
                              <p:cond delay="1000"/>
                            </p:stCondLst>
                            <p:childTnLst>
                              <p:par>
                                <p:cTn id="14" presetID="22" presetClass="entr" presetSubtype="2" fill="hold" nodeType="afterEffect">
                                  <p:stCondLst>
                                    <p:cond delay="0"/>
                                  </p:stCondLst>
                                  <p:childTnLst>
                                    <p:set>
                                      <p:cBhvr>
                                        <p:cTn id="15" dur="1" fill="hold">
                                          <p:stCondLst>
                                            <p:cond delay="0"/>
                                          </p:stCondLst>
                                        </p:cTn>
                                        <p:tgtEl>
                                          <p:spTgt spid="289838"/>
                                        </p:tgtEl>
                                        <p:attrNameLst>
                                          <p:attrName>style.visibility</p:attrName>
                                        </p:attrNameLst>
                                      </p:cBhvr>
                                      <p:to>
                                        <p:strVal val="visible"/>
                                      </p:to>
                                    </p:set>
                                    <p:animEffect transition="in" filter="wipe(right)">
                                      <p:cBhvr>
                                        <p:cTn id="16" dur="1000"/>
                                        <p:tgtEl>
                                          <p:spTgt spid="289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39">
            <a:extLst>
              <a:ext uri="{FF2B5EF4-FFF2-40B4-BE49-F238E27FC236}">
                <a16:creationId xmlns:a16="http://schemas.microsoft.com/office/drawing/2014/main" id="{5D788567-2580-4D14-85DC-C9217469C31B}"/>
              </a:ext>
            </a:extLst>
          </p:cNvPr>
          <p:cNvSpPr>
            <a:spLocks noGrp="1" noChangeArrowheads="1"/>
          </p:cNvSpPr>
          <p:nvPr>
            <p:ph type="title"/>
          </p:nvPr>
        </p:nvSpPr>
        <p:spPr>
          <a:xfrm>
            <a:off x="990600" y="107950"/>
            <a:ext cx="7696200" cy="1554163"/>
          </a:xfrm>
          <a:noFill/>
        </p:spPr>
        <p:txBody>
          <a:bodyPr/>
          <a:lstStyle/>
          <a:p>
            <a:pPr eaLnBrk="1" hangingPunct="1"/>
            <a:r>
              <a:rPr lang="en-US" altLang="en-US"/>
              <a:t>Gross Domestic Product </a:t>
            </a:r>
          </a:p>
        </p:txBody>
      </p:sp>
      <p:sp>
        <p:nvSpPr>
          <p:cNvPr id="290819" name="Rectangle 3">
            <a:extLst>
              <a:ext uri="{FF2B5EF4-FFF2-40B4-BE49-F238E27FC236}">
                <a16:creationId xmlns:a16="http://schemas.microsoft.com/office/drawing/2014/main" id="{64D4E55F-0B0B-454A-8186-90416C41D9D6}"/>
              </a:ext>
            </a:extLst>
          </p:cNvPr>
          <p:cNvSpPr>
            <a:spLocks noGrp="1" noChangeArrowheads="1"/>
          </p:cNvSpPr>
          <p:nvPr>
            <p:ph idx="1"/>
          </p:nvPr>
        </p:nvSpPr>
        <p:spPr/>
        <p:txBody>
          <a:bodyPr/>
          <a:lstStyle/>
          <a:p>
            <a:pPr lvl="1" eaLnBrk="1" hangingPunct="1"/>
            <a:r>
              <a:rPr lang="en-US" altLang="en-US" b="1" dirty="0">
                <a:solidFill>
                  <a:srgbClr val="7030A0"/>
                </a:solidFill>
              </a:rPr>
              <a:t>Governments</a:t>
            </a:r>
          </a:p>
          <a:p>
            <a:pPr lvl="1" eaLnBrk="1" hangingPunct="1"/>
            <a:r>
              <a:rPr lang="en-US" altLang="en-US" dirty="0"/>
              <a:t>Governments buy goods and services from firms and their expenditure on goods and services is called </a:t>
            </a:r>
            <a:r>
              <a:rPr lang="en-US" altLang="en-US" b="1" dirty="0"/>
              <a:t>government expenditure</a:t>
            </a:r>
            <a:r>
              <a:rPr lang="en-US" altLang="en-US" dirty="0"/>
              <a:t>.</a:t>
            </a:r>
          </a:p>
          <a:p>
            <a:pPr lvl="1" eaLnBrk="1" hangingPunct="1"/>
            <a:r>
              <a:rPr lang="en-US" altLang="en-US" dirty="0"/>
              <a:t>Government expenditure is shown as the red flow </a:t>
            </a:r>
            <a:r>
              <a:rPr lang="en-US" altLang="en-US" i="1" dirty="0"/>
              <a:t>G</a:t>
            </a:r>
            <a:r>
              <a:rPr lang="en-US" altLang="en-US" dirty="0"/>
              <a:t>.</a:t>
            </a:r>
          </a:p>
          <a:p>
            <a:pPr lvl="1" eaLnBrk="1" hangingPunct="1"/>
            <a:r>
              <a:rPr lang="en-US" altLang="en-US" dirty="0"/>
              <a:t>Governments finance their expenditure with taxes and pay financial transfers to households, such as unemployment benefits, and pay subsidies to firms.</a:t>
            </a:r>
          </a:p>
          <a:p>
            <a:pPr lvl="1" eaLnBrk="1" hangingPunct="1"/>
            <a:r>
              <a:rPr lang="en-US" altLang="en-US" dirty="0"/>
              <a:t>These financial transfers are </a:t>
            </a:r>
            <a:r>
              <a:rPr lang="en-US" altLang="en-US" i="1" dirty="0"/>
              <a:t>not</a:t>
            </a:r>
            <a:r>
              <a:rPr lang="en-US" altLang="en-US" dirty="0"/>
              <a:t> part of the circular flow of expenditure and income.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0819">
                                            <p:txEl>
                                              <p:pRg st="1" end="1"/>
                                            </p:txEl>
                                          </p:spTgt>
                                        </p:tgtEl>
                                        <p:attrNameLst>
                                          <p:attrName>style.visibility</p:attrName>
                                        </p:attrNameLst>
                                      </p:cBhvr>
                                      <p:to>
                                        <p:strVal val="visible"/>
                                      </p:to>
                                    </p:set>
                                    <p:animEffect transition="in" filter="wipe(left)">
                                      <p:cBhvr>
                                        <p:cTn id="7" dur="1000"/>
                                        <p:tgtEl>
                                          <p:spTgt spid="2908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0819">
                                            <p:txEl>
                                              <p:pRg st="2" end="2"/>
                                            </p:txEl>
                                          </p:spTgt>
                                        </p:tgtEl>
                                        <p:attrNameLst>
                                          <p:attrName>style.visibility</p:attrName>
                                        </p:attrNameLst>
                                      </p:cBhvr>
                                      <p:to>
                                        <p:strVal val="visible"/>
                                      </p:to>
                                    </p:set>
                                    <p:animEffect transition="in" filter="wipe(left)">
                                      <p:cBhvr>
                                        <p:cTn id="12" dur="1000"/>
                                        <p:tgtEl>
                                          <p:spTgt spid="2908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0819">
                                            <p:txEl>
                                              <p:pRg st="3" end="3"/>
                                            </p:txEl>
                                          </p:spTgt>
                                        </p:tgtEl>
                                        <p:attrNameLst>
                                          <p:attrName>style.visibility</p:attrName>
                                        </p:attrNameLst>
                                      </p:cBhvr>
                                      <p:to>
                                        <p:strVal val="visible"/>
                                      </p:to>
                                    </p:set>
                                    <p:animEffect transition="in" filter="wipe(left)">
                                      <p:cBhvr>
                                        <p:cTn id="17" dur="1000"/>
                                        <p:tgtEl>
                                          <p:spTgt spid="2908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0819">
                                            <p:txEl>
                                              <p:pRg st="4" end="4"/>
                                            </p:txEl>
                                          </p:spTgt>
                                        </p:tgtEl>
                                        <p:attrNameLst>
                                          <p:attrName>style.visibility</p:attrName>
                                        </p:attrNameLst>
                                      </p:cBhvr>
                                      <p:to>
                                        <p:strVal val="visible"/>
                                      </p:to>
                                    </p:set>
                                    <p:animEffect transition="in" filter="wipe(left)">
                                      <p:cBhvr>
                                        <p:cTn id="22" dur="1000"/>
                                        <p:tgtEl>
                                          <p:spTgt spid="290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C5BFE30-D8EA-4878-9E3E-98595E7F7FBC}"/>
              </a:ext>
            </a:extLst>
          </p:cNvPr>
          <p:cNvSpPr>
            <a:spLocks noGrp="1" noChangeArrowheads="1"/>
          </p:cNvSpPr>
          <p:nvPr>
            <p:ph type="title"/>
          </p:nvPr>
        </p:nvSpPr>
        <p:spPr>
          <a:xfrm>
            <a:off x="990600" y="107950"/>
            <a:ext cx="7696200" cy="1554163"/>
          </a:xfrm>
          <a:noFill/>
        </p:spPr>
        <p:txBody>
          <a:bodyPr/>
          <a:lstStyle/>
          <a:p>
            <a:pPr eaLnBrk="1" hangingPunct="1"/>
            <a:r>
              <a:rPr lang="en-US" altLang="en-US"/>
              <a:t>Gross Domestic Product </a:t>
            </a:r>
          </a:p>
        </p:txBody>
      </p:sp>
      <p:pic>
        <p:nvPicPr>
          <p:cNvPr id="37891" name="Picture 3" descr="fig21">
            <a:extLst>
              <a:ext uri="{FF2B5EF4-FFF2-40B4-BE49-F238E27FC236}">
                <a16:creationId xmlns:a16="http://schemas.microsoft.com/office/drawing/2014/main" id="{5F4E6607-FB3B-435B-879A-CF4E63F0F3E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0225" y="20574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7892" name="Picture 4" descr="fig21">
            <a:extLst>
              <a:ext uri="{FF2B5EF4-FFF2-40B4-BE49-F238E27FC236}">
                <a16:creationId xmlns:a16="http://schemas.microsoft.com/office/drawing/2014/main" id="{C3004F5C-5CC6-4B07-97DE-665153F23E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0225" y="20574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7893" name="Picture 5" descr="fig21">
            <a:extLst>
              <a:ext uri="{FF2B5EF4-FFF2-40B4-BE49-F238E27FC236}">
                <a16:creationId xmlns:a16="http://schemas.microsoft.com/office/drawing/2014/main" id="{44891642-1E40-4BB5-94E1-654B22BBEE3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00225" y="20574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7894" name="Picture 6" descr="fig21">
            <a:extLst>
              <a:ext uri="{FF2B5EF4-FFF2-40B4-BE49-F238E27FC236}">
                <a16:creationId xmlns:a16="http://schemas.microsoft.com/office/drawing/2014/main" id="{5E8C61EE-69AD-4217-8703-E15B4E6001D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00225" y="20574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7895" name="Picture 7" descr="fig21">
            <a:extLst>
              <a:ext uri="{FF2B5EF4-FFF2-40B4-BE49-F238E27FC236}">
                <a16:creationId xmlns:a16="http://schemas.microsoft.com/office/drawing/2014/main" id="{157C5A94-D341-49B4-9AFE-2DE34EB9600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00225" y="20574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7896" name="Picture 8" descr="fig21">
            <a:extLst>
              <a:ext uri="{FF2B5EF4-FFF2-40B4-BE49-F238E27FC236}">
                <a16:creationId xmlns:a16="http://schemas.microsoft.com/office/drawing/2014/main" id="{B0A703FF-C8DF-4A95-9983-D2235B9377F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00225" y="20574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409" name="Picture 9" descr="fig21">
            <a:extLst>
              <a:ext uri="{FF2B5EF4-FFF2-40B4-BE49-F238E27FC236}">
                <a16:creationId xmlns:a16="http://schemas.microsoft.com/office/drawing/2014/main" id="{27701F72-A5CE-4715-A0BD-1D44D3FF806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00225" y="20574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14409"/>
                                        </p:tgtEl>
                                        <p:attrNameLst>
                                          <p:attrName>style.visibility</p:attrName>
                                        </p:attrNameLst>
                                      </p:cBhvr>
                                      <p:to>
                                        <p:strVal val="visible"/>
                                      </p:to>
                                    </p:set>
                                    <p:animEffect transition="in" filter="wipe(up)">
                                      <p:cBhvr>
                                        <p:cTn id="7" dur="1000"/>
                                        <p:tgtEl>
                                          <p:spTgt spid="614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61">
            <a:extLst>
              <a:ext uri="{FF2B5EF4-FFF2-40B4-BE49-F238E27FC236}">
                <a16:creationId xmlns:a16="http://schemas.microsoft.com/office/drawing/2014/main" id="{DD76DA7F-3BA5-4661-BADF-AA3DA905795C}"/>
              </a:ext>
            </a:extLst>
          </p:cNvPr>
          <p:cNvSpPr>
            <a:spLocks noGrp="1" noChangeArrowheads="1"/>
          </p:cNvSpPr>
          <p:nvPr>
            <p:ph type="title"/>
          </p:nvPr>
        </p:nvSpPr>
        <p:spPr>
          <a:xfrm>
            <a:off x="990600" y="107950"/>
            <a:ext cx="7696200" cy="1554163"/>
          </a:xfrm>
          <a:noFill/>
        </p:spPr>
        <p:txBody>
          <a:bodyPr/>
          <a:lstStyle/>
          <a:p>
            <a:pPr eaLnBrk="1" hangingPunct="1"/>
            <a:r>
              <a:rPr lang="en-US" altLang="en-US"/>
              <a:t>Gross Domestic Product </a:t>
            </a:r>
          </a:p>
        </p:txBody>
      </p:sp>
      <p:sp>
        <p:nvSpPr>
          <p:cNvPr id="291843" name="Rectangle 3">
            <a:extLst>
              <a:ext uri="{FF2B5EF4-FFF2-40B4-BE49-F238E27FC236}">
                <a16:creationId xmlns:a16="http://schemas.microsoft.com/office/drawing/2014/main" id="{1198A7F8-0DB9-41A5-9CD0-E0AE2D039DF0}"/>
              </a:ext>
            </a:extLst>
          </p:cNvPr>
          <p:cNvSpPr>
            <a:spLocks noGrp="1" noChangeArrowheads="1"/>
          </p:cNvSpPr>
          <p:nvPr>
            <p:ph idx="1"/>
          </p:nvPr>
        </p:nvSpPr>
        <p:spPr/>
        <p:txBody>
          <a:bodyPr/>
          <a:lstStyle/>
          <a:p>
            <a:pPr lvl="1" eaLnBrk="1" hangingPunct="1"/>
            <a:r>
              <a:rPr lang="en-US" altLang="en-US" b="1" dirty="0">
                <a:solidFill>
                  <a:srgbClr val="7030A0"/>
                </a:solidFill>
              </a:rPr>
              <a:t>Rest of the World </a:t>
            </a:r>
          </a:p>
          <a:p>
            <a:pPr lvl="1" eaLnBrk="1" hangingPunct="1"/>
            <a:r>
              <a:rPr lang="en-US" altLang="en-US" dirty="0"/>
              <a:t>Firms in Canada sell goods and services to the rest of the world—</a:t>
            </a:r>
            <a:r>
              <a:rPr lang="en-US" altLang="en-US" b="1" dirty="0"/>
              <a:t>exports</a:t>
            </a:r>
            <a:r>
              <a:rPr lang="en-US" altLang="en-US" dirty="0"/>
              <a:t>—and buy goods and services from the rest of the world—</a:t>
            </a:r>
            <a:r>
              <a:rPr lang="en-US" altLang="en-US" b="1" dirty="0"/>
              <a:t>imports</a:t>
            </a:r>
            <a:r>
              <a:rPr lang="en-US" altLang="en-US" dirty="0"/>
              <a:t>. </a:t>
            </a:r>
          </a:p>
          <a:p>
            <a:pPr lvl="1" eaLnBrk="1" hangingPunct="1"/>
            <a:r>
              <a:rPr lang="en-US" altLang="en-US" dirty="0"/>
              <a:t>The value of exports (</a:t>
            </a:r>
            <a:r>
              <a:rPr lang="en-US" altLang="en-US" i="1" dirty="0"/>
              <a:t>X </a:t>
            </a:r>
            <a:r>
              <a:rPr lang="en-US" altLang="en-US" dirty="0"/>
              <a:t>) minus the value of imports (</a:t>
            </a:r>
            <a:r>
              <a:rPr lang="en-US" altLang="en-US" i="1" dirty="0"/>
              <a:t>M</a:t>
            </a:r>
            <a:r>
              <a:rPr lang="en-US" altLang="en-US" dirty="0"/>
              <a:t>) is called </a:t>
            </a:r>
            <a:r>
              <a:rPr lang="en-US" altLang="en-US" b="1" dirty="0"/>
              <a:t>net exports</a:t>
            </a:r>
            <a:r>
              <a:rPr lang="en-US" altLang="en-US" dirty="0"/>
              <a:t>, the red flow </a:t>
            </a:r>
            <a:r>
              <a:rPr lang="en-US" altLang="en-US" i="1" dirty="0"/>
              <a:t>X </a:t>
            </a:r>
            <a:r>
              <a:rPr lang="en-US" altLang="en-US" dirty="0"/>
              <a:t>– </a:t>
            </a:r>
            <a:r>
              <a:rPr lang="en-US" altLang="en-US" i="1" dirty="0"/>
              <a:t>M.</a:t>
            </a:r>
          </a:p>
          <a:p>
            <a:pPr lvl="1" eaLnBrk="1" hangingPunct="1"/>
            <a:r>
              <a:rPr lang="en-US" altLang="en-US" dirty="0"/>
              <a:t>If net exports are </a:t>
            </a:r>
            <a:r>
              <a:rPr lang="en-US" altLang="en-US" i="1" dirty="0"/>
              <a:t>positive</a:t>
            </a:r>
            <a:r>
              <a:rPr lang="en-US" altLang="en-US" dirty="0"/>
              <a:t>, the net flow of goods and services is from Canadian firms to the rest of the world.</a:t>
            </a:r>
          </a:p>
          <a:p>
            <a:pPr lvl="1" eaLnBrk="1" hangingPunct="1"/>
            <a:r>
              <a:rPr lang="en-US" altLang="en-US" dirty="0"/>
              <a:t>If net exports are </a:t>
            </a:r>
            <a:r>
              <a:rPr lang="en-US" altLang="en-US" i="1" dirty="0"/>
              <a:t>negative</a:t>
            </a:r>
            <a:r>
              <a:rPr lang="en-US" altLang="en-US" dirty="0"/>
              <a:t>, the net flow of goods and services is from the rest of the world to Canadian firms.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1843">
                                            <p:txEl>
                                              <p:pRg st="1" end="1"/>
                                            </p:txEl>
                                          </p:spTgt>
                                        </p:tgtEl>
                                        <p:attrNameLst>
                                          <p:attrName>style.visibility</p:attrName>
                                        </p:attrNameLst>
                                      </p:cBhvr>
                                      <p:to>
                                        <p:strVal val="visible"/>
                                      </p:to>
                                    </p:set>
                                    <p:animEffect transition="in" filter="wipe(left)">
                                      <p:cBhvr>
                                        <p:cTn id="7" dur="1000"/>
                                        <p:tgtEl>
                                          <p:spTgt spid="2918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1843">
                                            <p:txEl>
                                              <p:pRg st="2" end="2"/>
                                            </p:txEl>
                                          </p:spTgt>
                                        </p:tgtEl>
                                        <p:attrNameLst>
                                          <p:attrName>style.visibility</p:attrName>
                                        </p:attrNameLst>
                                      </p:cBhvr>
                                      <p:to>
                                        <p:strVal val="visible"/>
                                      </p:to>
                                    </p:set>
                                    <p:animEffect transition="in" filter="wipe(left)">
                                      <p:cBhvr>
                                        <p:cTn id="12" dur="1000"/>
                                        <p:tgtEl>
                                          <p:spTgt spid="2918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1843">
                                            <p:txEl>
                                              <p:pRg st="3" end="3"/>
                                            </p:txEl>
                                          </p:spTgt>
                                        </p:tgtEl>
                                        <p:attrNameLst>
                                          <p:attrName>style.visibility</p:attrName>
                                        </p:attrNameLst>
                                      </p:cBhvr>
                                      <p:to>
                                        <p:strVal val="visible"/>
                                      </p:to>
                                    </p:set>
                                    <p:animEffect transition="in" filter="wipe(left)">
                                      <p:cBhvr>
                                        <p:cTn id="17" dur="1000"/>
                                        <p:tgtEl>
                                          <p:spTgt spid="2918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1843">
                                            <p:txEl>
                                              <p:pRg st="4" end="4"/>
                                            </p:txEl>
                                          </p:spTgt>
                                        </p:tgtEl>
                                        <p:attrNameLst>
                                          <p:attrName>style.visibility</p:attrName>
                                        </p:attrNameLst>
                                      </p:cBhvr>
                                      <p:to>
                                        <p:strVal val="visible"/>
                                      </p:to>
                                    </p:set>
                                    <p:animEffect transition="in" filter="wipe(left)">
                                      <p:cBhvr>
                                        <p:cTn id="22" dur="1000"/>
                                        <p:tgtEl>
                                          <p:spTgt spid="291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bldLvl="3"/>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9">
            <a:extLst>
              <a:ext uri="{FF2B5EF4-FFF2-40B4-BE49-F238E27FC236}">
                <a16:creationId xmlns:a16="http://schemas.microsoft.com/office/drawing/2014/main" id="{D203271F-4E72-436D-839F-E17637251214}"/>
              </a:ext>
            </a:extLst>
          </p:cNvPr>
          <p:cNvSpPr>
            <a:spLocks noGrp="1" noChangeArrowheads="1"/>
          </p:cNvSpPr>
          <p:nvPr>
            <p:ph type="title"/>
          </p:nvPr>
        </p:nvSpPr>
        <p:spPr>
          <a:xfrm>
            <a:off x="990600" y="107950"/>
            <a:ext cx="7696200" cy="1554163"/>
          </a:xfrm>
          <a:noFill/>
        </p:spPr>
        <p:txBody>
          <a:bodyPr/>
          <a:lstStyle/>
          <a:p>
            <a:pPr eaLnBrk="1" hangingPunct="1"/>
            <a:r>
              <a:rPr lang="en-US" altLang="en-US"/>
              <a:t>Gross Domestic Product </a:t>
            </a:r>
          </a:p>
        </p:txBody>
      </p:sp>
      <p:pic>
        <p:nvPicPr>
          <p:cNvPr id="41987" name="Picture 41" descr="fig21">
            <a:extLst>
              <a:ext uri="{FF2B5EF4-FFF2-40B4-BE49-F238E27FC236}">
                <a16:creationId xmlns:a16="http://schemas.microsoft.com/office/drawing/2014/main" id="{E208825E-C166-42CD-A48C-CD00C97487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0225" y="20574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988" name="Picture 42" descr="fig21">
            <a:extLst>
              <a:ext uri="{FF2B5EF4-FFF2-40B4-BE49-F238E27FC236}">
                <a16:creationId xmlns:a16="http://schemas.microsoft.com/office/drawing/2014/main" id="{26BE0AB1-E8C5-45DF-9024-CA0F09232BD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0225" y="20574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989" name="Picture 43" descr="fig21">
            <a:extLst>
              <a:ext uri="{FF2B5EF4-FFF2-40B4-BE49-F238E27FC236}">
                <a16:creationId xmlns:a16="http://schemas.microsoft.com/office/drawing/2014/main" id="{216BB299-79BF-44CF-8B88-489EB1FDE83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00225" y="20574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990" name="Picture 44" descr="fig21">
            <a:extLst>
              <a:ext uri="{FF2B5EF4-FFF2-40B4-BE49-F238E27FC236}">
                <a16:creationId xmlns:a16="http://schemas.microsoft.com/office/drawing/2014/main" id="{CCCB914E-C4DB-42C2-A58D-73C41CC94A4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00225" y="20574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991" name="Picture 45" descr="fig21">
            <a:extLst>
              <a:ext uri="{FF2B5EF4-FFF2-40B4-BE49-F238E27FC236}">
                <a16:creationId xmlns:a16="http://schemas.microsoft.com/office/drawing/2014/main" id="{4EAEEDB4-92EB-4677-8EE7-5BBC750EAF6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00225" y="20574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992" name="Picture 46" descr="fig21">
            <a:extLst>
              <a:ext uri="{FF2B5EF4-FFF2-40B4-BE49-F238E27FC236}">
                <a16:creationId xmlns:a16="http://schemas.microsoft.com/office/drawing/2014/main" id="{590C68B0-8D9E-4ED0-AF7E-E18691E7823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00225" y="20574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993" name="Picture 47" descr="fig21">
            <a:extLst>
              <a:ext uri="{FF2B5EF4-FFF2-40B4-BE49-F238E27FC236}">
                <a16:creationId xmlns:a16="http://schemas.microsoft.com/office/drawing/2014/main" id="{DE2914E6-9904-48E1-8F63-10D53668967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00225" y="20574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2912" name="Picture 48" descr="fig21">
            <a:extLst>
              <a:ext uri="{FF2B5EF4-FFF2-40B4-BE49-F238E27FC236}">
                <a16:creationId xmlns:a16="http://schemas.microsoft.com/office/drawing/2014/main" id="{4C41BE43-E157-4799-BC07-B954523A309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00225" y="20574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2913" name="Picture 49" descr="fig21">
            <a:extLst>
              <a:ext uri="{FF2B5EF4-FFF2-40B4-BE49-F238E27FC236}">
                <a16:creationId xmlns:a16="http://schemas.microsoft.com/office/drawing/2014/main" id="{2856265A-CB3F-4619-83DC-DAB73E222F15}"/>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00225" y="2057400"/>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92912"/>
                                        </p:tgtEl>
                                        <p:attrNameLst>
                                          <p:attrName>style.visibility</p:attrName>
                                        </p:attrNameLst>
                                      </p:cBhvr>
                                      <p:to>
                                        <p:strVal val="visible"/>
                                      </p:to>
                                    </p:set>
                                    <p:animEffect transition="in" filter="wipe(down)">
                                      <p:cBhvr>
                                        <p:cTn id="7" dur="1000"/>
                                        <p:tgtEl>
                                          <p:spTgt spid="292912"/>
                                        </p:tgtEl>
                                      </p:cBhvr>
                                    </p:animEffect>
                                  </p:childTnLst>
                                </p:cTn>
                              </p:par>
                            </p:childTnLst>
                          </p:cTn>
                        </p:par>
                        <p:par>
                          <p:cTn id="8" fill="hold" nodeType="afterGroup">
                            <p:stCondLst>
                              <p:cond delay="1000"/>
                            </p:stCondLst>
                            <p:childTnLst>
                              <p:par>
                                <p:cTn id="9" presetID="22" presetClass="entr" presetSubtype="2" fill="hold" nodeType="afterEffect">
                                  <p:stCondLst>
                                    <p:cond delay="0"/>
                                  </p:stCondLst>
                                  <p:childTnLst>
                                    <p:set>
                                      <p:cBhvr>
                                        <p:cTn id="10" dur="1" fill="hold">
                                          <p:stCondLst>
                                            <p:cond delay="0"/>
                                          </p:stCondLst>
                                        </p:cTn>
                                        <p:tgtEl>
                                          <p:spTgt spid="292913"/>
                                        </p:tgtEl>
                                        <p:attrNameLst>
                                          <p:attrName>style.visibility</p:attrName>
                                        </p:attrNameLst>
                                      </p:cBhvr>
                                      <p:to>
                                        <p:strVal val="visible"/>
                                      </p:to>
                                    </p:set>
                                    <p:animEffect transition="in" filter="wipe(right)">
                                      <p:cBhvr>
                                        <p:cTn id="11" dur="1000"/>
                                        <p:tgtEl>
                                          <p:spTgt spid="292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4034" name="Picture 51" descr="fig21">
            <a:extLst>
              <a:ext uri="{FF2B5EF4-FFF2-40B4-BE49-F238E27FC236}">
                <a16:creationId xmlns:a16="http://schemas.microsoft.com/office/drawing/2014/main" id="{B17ED3EA-5837-418B-8F37-9C65849990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7709" y="1890585"/>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4035" name="Picture 52" descr="fig21">
            <a:extLst>
              <a:ext uri="{FF2B5EF4-FFF2-40B4-BE49-F238E27FC236}">
                <a16:creationId xmlns:a16="http://schemas.microsoft.com/office/drawing/2014/main" id="{945CC6A4-2AE6-40EA-B814-CCB5AF6AEB4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17709" y="1890585"/>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4036" name="Picture 53" descr="fig21">
            <a:extLst>
              <a:ext uri="{FF2B5EF4-FFF2-40B4-BE49-F238E27FC236}">
                <a16:creationId xmlns:a16="http://schemas.microsoft.com/office/drawing/2014/main" id="{12F5225D-08AC-4160-B841-EDF56C879DE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7709" y="1890585"/>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4037" name="Picture 54" descr="fig21">
            <a:extLst>
              <a:ext uri="{FF2B5EF4-FFF2-40B4-BE49-F238E27FC236}">
                <a16:creationId xmlns:a16="http://schemas.microsoft.com/office/drawing/2014/main" id="{F32C8BE5-CC2C-47CA-B956-47FA6D8160D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7709" y="1890585"/>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4038" name="Picture 55" descr="fig21">
            <a:extLst>
              <a:ext uri="{FF2B5EF4-FFF2-40B4-BE49-F238E27FC236}">
                <a16:creationId xmlns:a16="http://schemas.microsoft.com/office/drawing/2014/main" id="{92BEF369-AB1D-43F0-A7E5-677ECED75AB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17709" y="1890585"/>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4039" name="Picture 56" descr="fig21">
            <a:extLst>
              <a:ext uri="{FF2B5EF4-FFF2-40B4-BE49-F238E27FC236}">
                <a16:creationId xmlns:a16="http://schemas.microsoft.com/office/drawing/2014/main" id="{E8D75CC6-CBF5-45ED-8FA3-F370C941A63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17709" y="1890585"/>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4040" name="Picture 57" descr="fig21">
            <a:extLst>
              <a:ext uri="{FF2B5EF4-FFF2-40B4-BE49-F238E27FC236}">
                <a16:creationId xmlns:a16="http://schemas.microsoft.com/office/drawing/2014/main" id="{C8A34CAC-AD7B-43DA-B9AF-851CD5EE0D0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717709" y="1890585"/>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4041" name="Picture 58" descr="fig21">
            <a:extLst>
              <a:ext uri="{FF2B5EF4-FFF2-40B4-BE49-F238E27FC236}">
                <a16:creationId xmlns:a16="http://schemas.microsoft.com/office/drawing/2014/main" id="{DF82E6CA-1492-435C-91B4-9DCE8202A32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717709" y="1890585"/>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4042" name="Picture 59" descr="fig21">
            <a:extLst>
              <a:ext uri="{FF2B5EF4-FFF2-40B4-BE49-F238E27FC236}">
                <a16:creationId xmlns:a16="http://schemas.microsoft.com/office/drawing/2014/main" id="{7ED390A3-F43F-4237-A7B9-5FECA3EA979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717709" y="1890585"/>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4043" name="Rectangle 50">
            <a:extLst>
              <a:ext uri="{FF2B5EF4-FFF2-40B4-BE49-F238E27FC236}">
                <a16:creationId xmlns:a16="http://schemas.microsoft.com/office/drawing/2014/main" id="{3B28C3EE-75F6-4AA0-B725-B5AB936DAE17}"/>
              </a:ext>
            </a:extLst>
          </p:cNvPr>
          <p:cNvSpPr>
            <a:spLocks noGrp="1" noChangeArrowheads="1"/>
          </p:cNvSpPr>
          <p:nvPr>
            <p:ph type="title"/>
          </p:nvPr>
        </p:nvSpPr>
        <p:spPr>
          <a:xfrm>
            <a:off x="990600" y="107950"/>
            <a:ext cx="7696200" cy="1554163"/>
          </a:xfrm>
          <a:noFill/>
        </p:spPr>
        <p:txBody>
          <a:bodyPr/>
          <a:lstStyle/>
          <a:p>
            <a:pPr eaLnBrk="1" hangingPunct="1"/>
            <a:r>
              <a:rPr lang="en-US" altLang="en-US"/>
              <a:t>Gross Domestic Product </a:t>
            </a:r>
          </a:p>
        </p:txBody>
      </p:sp>
      <p:sp>
        <p:nvSpPr>
          <p:cNvPr id="44044" name="Rectangle 3">
            <a:extLst>
              <a:ext uri="{FF2B5EF4-FFF2-40B4-BE49-F238E27FC236}">
                <a16:creationId xmlns:a16="http://schemas.microsoft.com/office/drawing/2014/main" id="{C358BC06-2829-41EB-9E09-6CA52D8BB23B}"/>
              </a:ext>
            </a:extLst>
          </p:cNvPr>
          <p:cNvSpPr>
            <a:spLocks noGrp="1" noChangeArrowheads="1"/>
          </p:cNvSpPr>
          <p:nvPr>
            <p:ph idx="1"/>
          </p:nvPr>
        </p:nvSpPr>
        <p:spPr>
          <a:xfrm>
            <a:off x="360363" y="1584325"/>
            <a:ext cx="3161313" cy="1566648"/>
          </a:xfrm>
        </p:spPr>
        <p:txBody>
          <a:bodyPr/>
          <a:lstStyle/>
          <a:p>
            <a:pPr lvl="1" eaLnBrk="1" hangingPunct="1"/>
            <a:r>
              <a:rPr lang="en-US" altLang="en-US" dirty="0"/>
              <a:t>The blue and red flows are the circular flow of expenditure  and income. </a:t>
            </a:r>
          </a:p>
        </p:txBody>
      </p:sp>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CE48919-2C21-47A7-90A0-FC88FE62F917}"/>
              </a:ext>
            </a:extLst>
          </p:cNvPr>
          <p:cNvSpPr txBox="1">
            <a:spLocks/>
          </p:cNvSpPr>
          <p:nvPr/>
        </p:nvSpPr>
        <p:spPr bwMode="auto">
          <a:xfrm>
            <a:off x="609600" y="4572000"/>
            <a:ext cx="2159000" cy="205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en-CA" altLang="en-US" sz="13600" dirty="0">
              <a:solidFill>
                <a:srgbClr val="254A8E"/>
              </a:solidFill>
              <a:latin typeface="Futura Std Light" panose="020B0402020204020303" pitchFamily="34" charset="0"/>
            </a:endParaRPr>
          </a:p>
        </p:txBody>
      </p:sp>
      <p:sp>
        <p:nvSpPr>
          <p:cNvPr id="8" name="Title 1">
            <a:extLst>
              <a:ext uri="{FF2B5EF4-FFF2-40B4-BE49-F238E27FC236}">
                <a16:creationId xmlns:a16="http://schemas.microsoft.com/office/drawing/2014/main" id="{62188A82-5F1A-4087-A7A5-18401DAF4534}"/>
              </a:ext>
            </a:extLst>
          </p:cNvPr>
          <p:cNvSpPr txBox="1">
            <a:spLocks/>
          </p:cNvSpPr>
          <p:nvPr/>
        </p:nvSpPr>
        <p:spPr bwMode="auto">
          <a:xfrm>
            <a:off x="360000" y="4724400"/>
            <a:ext cx="1891522" cy="15404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CA" altLang="en-US" sz="9600" dirty="0">
                <a:solidFill>
                  <a:srgbClr val="9B2590"/>
                </a:solidFill>
                <a:latin typeface="Mundo Sans Std Light" panose="02000302020104020303" pitchFamily="50" charset="0"/>
                <a:ea typeface="MS PGothic" panose="020B0600070205080204" pitchFamily="34" charset="-128"/>
              </a:rPr>
              <a:t>4</a:t>
            </a:r>
          </a:p>
        </p:txBody>
      </p:sp>
      <p:sp>
        <p:nvSpPr>
          <p:cNvPr id="9" name="Subtitle 2">
            <a:extLst>
              <a:ext uri="{FF2B5EF4-FFF2-40B4-BE49-F238E27FC236}">
                <a16:creationId xmlns:a16="http://schemas.microsoft.com/office/drawing/2014/main" id="{504FACFE-9EBC-40DE-B87B-85F425058746}"/>
              </a:ext>
            </a:extLst>
          </p:cNvPr>
          <p:cNvSpPr txBox="1">
            <a:spLocks/>
          </p:cNvSpPr>
          <p:nvPr/>
        </p:nvSpPr>
        <p:spPr bwMode="auto">
          <a:xfrm>
            <a:off x="2501122" y="5181600"/>
            <a:ext cx="5347478" cy="893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0"/>
              </a:spcBef>
            </a:pPr>
            <a:r>
              <a:rPr lang="en-CA" altLang="en-US" sz="2800" b="1" dirty="0">
                <a:solidFill>
                  <a:srgbClr val="009A82"/>
                </a:solidFill>
                <a:latin typeface="Futura Condensed" pitchFamily="34" charset="0"/>
                <a:ea typeface="MS PGothic" panose="020B0600070205080204" pitchFamily="34" charset="-128"/>
              </a:rPr>
              <a:t>MONITORING THE VALUE OF PRODUCTION: GDP</a:t>
            </a:r>
          </a:p>
        </p:txBody>
      </p:sp>
      <p:pic>
        <p:nvPicPr>
          <p:cNvPr id="10" name="Picture 9">
            <a:extLst>
              <a:ext uri="{FF2B5EF4-FFF2-40B4-BE49-F238E27FC236}">
                <a16:creationId xmlns:a16="http://schemas.microsoft.com/office/drawing/2014/main" id="{B8EBD529-B914-4609-97DC-3604EDD301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0150" y="6075362"/>
            <a:ext cx="6858000" cy="322861"/>
          </a:xfrm>
          <a:prstGeom prst="rect">
            <a:avLst/>
          </a:prstGeom>
        </p:spPr>
      </p:pic>
      <p:pic>
        <p:nvPicPr>
          <p:cNvPr id="11" name="Picture 10">
            <a:extLst>
              <a:ext uri="{FF2B5EF4-FFF2-40B4-BE49-F238E27FC236}">
                <a16:creationId xmlns:a16="http://schemas.microsoft.com/office/drawing/2014/main" id="{FD63F487-8ECF-4A8D-AC04-761DC28404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3641" y="19050"/>
            <a:ext cx="7756718" cy="4858739"/>
          </a:xfrm>
          <a:prstGeom prst="rect">
            <a:avLst/>
          </a:prstGeom>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50">
            <a:extLst>
              <a:ext uri="{FF2B5EF4-FFF2-40B4-BE49-F238E27FC236}">
                <a16:creationId xmlns:a16="http://schemas.microsoft.com/office/drawing/2014/main" id="{CDB9BAAC-30A8-467B-928F-422D20FA9F2A}"/>
              </a:ext>
            </a:extLst>
          </p:cNvPr>
          <p:cNvSpPr>
            <a:spLocks noGrp="1" noChangeArrowheads="1"/>
          </p:cNvSpPr>
          <p:nvPr>
            <p:ph type="title"/>
          </p:nvPr>
        </p:nvSpPr>
        <p:spPr>
          <a:xfrm>
            <a:off x="990600" y="107950"/>
            <a:ext cx="7696200" cy="1554163"/>
          </a:xfrm>
          <a:noFill/>
        </p:spPr>
        <p:txBody>
          <a:bodyPr/>
          <a:lstStyle/>
          <a:p>
            <a:pPr eaLnBrk="1" hangingPunct="1"/>
            <a:r>
              <a:rPr lang="en-US" altLang="en-US"/>
              <a:t>Gross Domestic Product </a:t>
            </a:r>
          </a:p>
        </p:txBody>
      </p:sp>
      <p:sp>
        <p:nvSpPr>
          <p:cNvPr id="46083" name="Rectangle 3">
            <a:extLst>
              <a:ext uri="{FF2B5EF4-FFF2-40B4-BE49-F238E27FC236}">
                <a16:creationId xmlns:a16="http://schemas.microsoft.com/office/drawing/2014/main" id="{2BDBFECD-FFCC-449D-9667-39FBF346E5C5}"/>
              </a:ext>
            </a:extLst>
          </p:cNvPr>
          <p:cNvSpPr>
            <a:spLocks noGrp="1" noChangeArrowheads="1"/>
          </p:cNvSpPr>
          <p:nvPr>
            <p:ph idx="1"/>
          </p:nvPr>
        </p:nvSpPr>
        <p:spPr/>
        <p:txBody>
          <a:bodyPr/>
          <a:lstStyle/>
          <a:p>
            <a:pPr lvl="1" eaLnBrk="1" hangingPunct="1"/>
            <a:r>
              <a:rPr lang="en-US" altLang="en-US"/>
              <a:t>The sum of the red flows equals the blue flow.</a:t>
            </a:r>
            <a:endParaRPr lang="en-US" altLang="en-US" i="1"/>
          </a:p>
        </p:txBody>
      </p:sp>
      <p:pic>
        <p:nvPicPr>
          <p:cNvPr id="46084" name="Picture 51" descr="fig21">
            <a:extLst>
              <a:ext uri="{FF2B5EF4-FFF2-40B4-BE49-F238E27FC236}">
                <a16:creationId xmlns:a16="http://schemas.microsoft.com/office/drawing/2014/main" id="{F5D41A30-94E8-492E-AD77-BFD9FC25F64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0225" y="2160588"/>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085" name="Picture 52" descr="fig21">
            <a:extLst>
              <a:ext uri="{FF2B5EF4-FFF2-40B4-BE49-F238E27FC236}">
                <a16:creationId xmlns:a16="http://schemas.microsoft.com/office/drawing/2014/main" id="{D74C83CA-6F50-48FB-B07A-573940CB20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0225" y="2160588"/>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086" name="Picture 53" descr="fig21">
            <a:extLst>
              <a:ext uri="{FF2B5EF4-FFF2-40B4-BE49-F238E27FC236}">
                <a16:creationId xmlns:a16="http://schemas.microsoft.com/office/drawing/2014/main" id="{67E2DCD2-6F25-487C-9A3E-13F05B0CB10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00225" y="2160588"/>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087" name="Picture 54" descr="fig21">
            <a:extLst>
              <a:ext uri="{FF2B5EF4-FFF2-40B4-BE49-F238E27FC236}">
                <a16:creationId xmlns:a16="http://schemas.microsoft.com/office/drawing/2014/main" id="{1E98DEA7-9C96-40B5-8157-D281381C577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00225" y="2160588"/>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088" name="Picture 55" descr="fig21">
            <a:extLst>
              <a:ext uri="{FF2B5EF4-FFF2-40B4-BE49-F238E27FC236}">
                <a16:creationId xmlns:a16="http://schemas.microsoft.com/office/drawing/2014/main" id="{9720D68C-CDB4-42F3-BCD4-622739A03A4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00225" y="2160588"/>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089" name="Picture 56" descr="fig21">
            <a:extLst>
              <a:ext uri="{FF2B5EF4-FFF2-40B4-BE49-F238E27FC236}">
                <a16:creationId xmlns:a16="http://schemas.microsoft.com/office/drawing/2014/main" id="{1C800859-ABE4-4744-A36F-417192C60B5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00225" y="2160588"/>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090" name="Picture 57" descr="fig21">
            <a:extLst>
              <a:ext uri="{FF2B5EF4-FFF2-40B4-BE49-F238E27FC236}">
                <a16:creationId xmlns:a16="http://schemas.microsoft.com/office/drawing/2014/main" id="{8EFEBB34-CF7D-4E09-9437-3DB76BC1B12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00225" y="2160588"/>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091" name="Picture 58" descr="fig21">
            <a:extLst>
              <a:ext uri="{FF2B5EF4-FFF2-40B4-BE49-F238E27FC236}">
                <a16:creationId xmlns:a16="http://schemas.microsoft.com/office/drawing/2014/main" id="{FCEE2AEB-E859-4095-8DB5-9B82137EB29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00225" y="2160588"/>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092" name="Picture 59" descr="fig21">
            <a:extLst>
              <a:ext uri="{FF2B5EF4-FFF2-40B4-BE49-F238E27FC236}">
                <a16:creationId xmlns:a16="http://schemas.microsoft.com/office/drawing/2014/main" id="{77D09547-8443-41D7-873D-E2BCC991BAE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00225" y="2160588"/>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39">
            <a:extLst>
              <a:ext uri="{FF2B5EF4-FFF2-40B4-BE49-F238E27FC236}">
                <a16:creationId xmlns:a16="http://schemas.microsoft.com/office/drawing/2014/main" id="{26EB12C2-DA70-4C1E-BF26-C8D126415BE7}"/>
              </a:ext>
            </a:extLst>
          </p:cNvPr>
          <p:cNvSpPr>
            <a:spLocks noGrp="1" noChangeArrowheads="1"/>
          </p:cNvSpPr>
          <p:nvPr>
            <p:ph type="title"/>
          </p:nvPr>
        </p:nvSpPr>
        <p:spPr>
          <a:xfrm>
            <a:off x="990600" y="107950"/>
            <a:ext cx="7696200" cy="1554163"/>
          </a:xfrm>
          <a:noFill/>
        </p:spPr>
        <p:txBody>
          <a:bodyPr/>
          <a:lstStyle/>
          <a:p>
            <a:pPr eaLnBrk="1" hangingPunct="1"/>
            <a:r>
              <a:rPr lang="en-US" altLang="en-US"/>
              <a:t>Gross Domestic Product </a:t>
            </a:r>
          </a:p>
        </p:txBody>
      </p:sp>
      <p:sp>
        <p:nvSpPr>
          <p:cNvPr id="48131" name="Rectangle 3">
            <a:extLst>
              <a:ext uri="{FF2B5EF4-FFF2-40B4-BE49-F238E27FC236}">
                <a16:creationId xmlns:a16="http://schemas.microsoft.com/office/drawing/2014/main" id="{C72BF86F-9AF2-4C42-A953-08648382907F}"/>
              </a:ext>
            </a:extLst>
          </p:cNvPr>
          <p:cNvSpPr>
            <a:spLocks noGrp="1" noChangeArrowheads="1"/>
          </p:cNvSpPr>
          <p:nvPr>
            <p:ph idx="1"/>
          </p:nvPr>
        </p:nvSpPr>
        <p:spPr/>
        <p:txBody>
          <a:bodyPr/>
          <a:lstStyle/>
          <a:p>
            <a:pPr lvl="1" eaLnBrk="1" hangingPunct="1"/>
            <a:r>
              <a:rPr lang="en-US" altLang="en-US"/>
              <a:t>That is: </a:t>
            </a:r>
            <a:r>
              <a:rPr lang="en-US" altLang="en-US" i="1"/>
              <a:t>Y</a:t>
            </a:r>
            <a:r>
              <a:rPr lang="en-US" altLang="en-US"/>
              <a:t> = </a:t>
            </a:r>
            <a:r>
              <a:rPr lang="en-US" altLang="en-US" i="1"/>
              <a:t>C</a:t>
            </a:r>
            <a:r>
              <a:rPr lang="en-US" altLang="en-US"/>
              <a:t> + </a:t>
            </a:r>
            <a:r>
              <a:rPr lang="en-US" altLang="en-US" i="1"/>
              <a:t>I</a:t>
            </a:r>
            <a:r>
              <a:rPr lang="en-US" altLang="en-US"/>
              <a:t> + </a:t>
            </a:r>
            <a:r>
              <a:rPr lang="en-US" altLang="en-US" i="1"/>
              <a:t>G</a:t>
            </a:r>
            <a:r>
              <a:rPr lang="en-US" altLang="en-US"/>
              <a:t> + </a:t>
            </a:r>
            <a:r>
              <a:rPr lang="en-US" altLang="en-US" i="1"/>
              <a:t>X</a:t>
            </a:r>
            <a:r>
              <a:rPr lang="en-US" altLang="en-US"/>
              <a:t> – </a:t>
            </a:r>
            <a:r>
              <a:rPr lang="en-US" altLang="en-US" i="1"/>
              <a:t>M</a:t>
            </a:r>
          </a:p>
        </p:txBody>
      </p:sp>
      <p:pic>
        <p:nvPicPr>
          <p:cNvPr id="48132" name="Picture 40" descr="fig21">
            <a:extLst>
              <a:ext uri="{FF2B5EF4-FFF2-40B4-BE49-F238E27FC236}">
                <a16:creationId xmlns:a16="http://schemas.microsoft.com/office/drawing/2014/main" id="{7A17B5FB-C746-444A-9C06-A66BC26A610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0225" y="2160588"/>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133" name="Picture 41" descr="fig21">
            <a:extLst>
              <a:ext uri="{FF2B5EF4-FFF2-40B4-BE49-F238E27FC236}">
                <a16:creationId xmlns:a16="http://schemas.microsoft.com/office/drawing/2014/main" id="{976A115C-FDF9-43EA-B119-EE1BA50EE41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0225" y="2160588"/>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134" name="Picture 42" descr="fig21">
            <a:extLst>
              <a:ext uri="{FF2B5EF4-FFF2-40B4-BE49-F238E27FC236}">
                <a16:creationId xmlns:a16="http://schemas.microsoft.com/office/drawing/2014/main" id="{6098F442-478E-42C0-AF84-A8EFF69028E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00225" y="2160588"/>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135" name="Picture 43" descr="fig21">
            <a:extLst>
              <a:ext uri="{FF2B5EF4-FFF2-40B4-BE49-F238E27FC236}">
                <a16:creationId xmlns:a16="http://schemas.microsoft.com/office/drawing/2014/main" id="{EC78C325-84A7-4500-A6CA-6ACD612CFB1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00225" y="2160588"/>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136" name="Picture 44" descr="fig21">
            <a:extLst>
              <a:ext uri="{FF2B5EF4-FFF2-40B4-BE49-F238E27FC236}">
                <a16:creationId xmlns:a16="http://schemas.microsoft.com/office/drawing/2014/main" id="{F17E6D24-1C8E-46D3-A067-EF97015A8DD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00225" y="2160588"/>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137" name="Picture 45" descr="fig21">
            <a:extLst>
              <a:ext uri="{FF2B5EF4-FFF2-40B4-BE49-F238E27FC236}">
                <a16:creationId xmlns:a16="http://schemas.microsoft.com/office/drawing/2014/main" id="{E881C976-B170-4284-9441-614CDDA1E08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00225" y="2160588"/>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138" name="Picture 46" descr="fig21">
            <a:extLst>
              <a:ext uri="{FF2B5EF4-FFF2-40B4-BE49-F238E27FC236}">
                <a16:creationId xmlns:a16="http://schemas.microsoft.com/office/drawing/2014/main" id="{E4AA31CD-E9D9-4997-A8F8-CAB786D257E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00225" y="2160588"/>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139" name="Picture 47" descr="fig21">
            <a:extLst>
              <a:ext uri="{FF2B5EF4-FFF2-40B4-BE49-F238E27FC236}">
                <a16:creationId xmlns:a16="http://schemas.microsoft.com/office/drawing/2014/main" id="{3263FAE7-D86C-4006-8615-E58DAB471EC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00225" y="2160588"/>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140" name="Picture 48" descr="fig21">
            <a:extLst>
              <a:ext uri="{FF2B5EF4-FFF2-40B4-BE49-F238E27FC236}">
                <a16:creationId xmlns:a16="http://schemas.microsoft.com/office/drawing/2014/main" id="{077249F9-0DEC-47F9-8EE3-B9403C2D5535}"/>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00225" y="2160588"/>
            <a:ext cx="5300663"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5">
            <a:extLst>
              <a:ext uri="{FF2B5EF4-FFF2-40B4-BE49-F238E27FC236}">
                <a16:creationId xmlns:a16="http://schemas.microsoft.com/office/drawing/2014/main" id="{9FE8DD84-A1BD-4BB7-A774-D1E3B1B4AC88}"/>
              </a:ext>
            </a:extLst>
          </p:cNvPr>
          <p:cNvSpPr>
            <a:spLocks noGrp="1" noChangeArrowheads="1"/>
          </p:cNvSpPr>
          <p:nvPr>
            <p:ph type="title"/>
          </p:nvPr>
        </p:nvSpPr>
        <p:spPr>
          <a:xfrm>
            <a:off x="990600" y="107950"/>
            <a:ext cx="7696200" cy="1554163"/>
          </a:xfrm>
          <a:noFill/>
        </p:spPr>
        <p:txBody>
          <a:bodyPr/>
          <a:lstStyle/>
          <a:p>
            <a:pPr eaLnBrk="1" hangingPunct="1"/>
            <a:r>
              <a:rPr lang="en-US" altLang="en-US"/>
              <a:t>Gross Domestic Product </a:t>
            </a:r>
          </a:p>
        </p:txBody>
      </p:sp>
      <p:sp>
        <p:nvSpPr>
          <p:cNvPr id="215043" name="Rectangle 3">
            <a:extLst>
              <a:ext uri="{FF2B5EF4-FFF2-40B4-BE49-F238E27FC236}">
                <a16:creationId xmlns:a16="http://schemas.microsoft.com/office/drawing/2014/main" id="{D2AF0981-8A9E-4AB8-82A8-402CD5B8AEA0}"/>
              </a:ext>
            </a:extLst>
          </p:cNvPr>
          <p:cNvSpPr>
            <a:spLocks noGrp="1" noChangeArrowheads="1"/>
          </p:cNvSpPr>
          <p:nvPr>
            <p:ph idx="1"/>
          </p:nvPr>
        </p:nvSpPr>
        <p:spPr>
          <a:xfrm>
            <a:off x="360363" y="1584325"/>
            <a:ext cx="8229600" cy="4892675"/>
          </a:xfrm>
        </p:spPr>
        <p:txBody>
          <a:bodyPr/>
          <a:lstStyle/>
          <a:p>
            <a:pPr lvl="1" eaLnBrk="1" hangingPunct="1"/>
            <a:r>
              <a:rPr lang="en-US" altLang="en-US" dirty="0"/>
              <a:t>The circular flow shows two ways of measuring GDP.</a:t>
            </a:r>
          </a:p>
          <a:p>
            <a:pPr lvl="1" eaLnBrk="1" hangingPunct="1"/>
            <a:r>
              <a:rPr lang="en-US" altLang="en-US" b="1" dirty="0">
                <a:solidFill>
                  <a:srgbClr val="7030A0"/>
                </a:solidFill>
              </a:rPr>
              <a:t>GDP Equals Expenditure Equals Income</a:t>
            </a:r>
          </a:p>
          <a:p>
            <a:pPr lvl="1" eaLnBrk="1" hangingPunct="1"/>
            <a:r>
              <a:rPr lang="en-US" altLang="en-US" dirty="0"/>
              <a:t>Total expenditure on final goods and services equals GDP.</a:t>
            </a:r>
          </a:p>
          <a:p>
            <a:pPr lvl="1" algn="ctr" eaLnBrk="1" hangingPunct="1"/>
            <a:r>
              <a:rPr lang="en-US" altLang="en-US" dirty="0"/>
              <a:t>GDP</a:t>
            </a:r>
            <a:r>
              <a:rPr lang="en-US" altLang="en-US" i="1" dirty="0"/>
              <a:t> = C</a:t>
            </a:r>
            <a:r>
              <a:rPr lang="en-US" altLang="en-US" dirty="0"/>
              <a:t> + </a:t>
            </a:r>
            <a:r>
              <a:rPr lang="en-US" altLang="en-US" i="1" dirty="0"/>
              <a:t>I</a:t>
            </a:r>
            <a:r>
              <a:rPr lang="en-US" altLang="en-US" dirty="0"/>
              <a:t> + </a:t>
            </a:r>
            <a:r>
              <a:rPr lang="en-US" altLang="en-US" i="1" dirty="0"/>
              <a:t>G</a:t>
            </a:r>
            <a:r>
              <a:rPr lang="en-US" altLang="en-US" dirty="0"/>
              <a:t> + </a:t>
            </a:r>
            <a:r>
              <a:rPr lang="en-US" altLang="en-US" i="1" dirty="0"/>
              <a:t>X</a:t>
            </a:r>
            <a:r>
              <a:rPr lang="en-US" altLang="en-US" dirty="0"/>
              <a:t> – </a:t>
            </a:r>
            <a:r>
              <a:rPr lang="en-US" altLang="en-US" i="1" dirty="0"/>
              <a:t>M</a:t>
            </a:r>
            <a:r>
              <a:rPr lang="en-US" altLang="en-US" dirty="0"/>
              <a:t>.</a:t>
            </a:r>
          </a:p>
          <a:p>
            <a:pPr lvl="1" eaLnBrk="1" hangingPunct="1"/>
            <a:r>
              <a:rPr lang="en-US" altLang="en-US" dirty="0"/>
              <a:t>Aggregate income equals the total amount paid for the use of factors of production: wages, interest, rent, and profit.</a:t>
            </a:r>
          </a:p>
          <a:p>
            <a:pPr lvl="1" eaLnBrk="1" hangingPunct="1"/>
            <a:r>
              <a:rPr lang="en-US" altLang="en-US" dirty="0"/>
              <a:t>Firms pay out all their receipts from the sale of final goods, so income equals expenditure,</a:t>
            </a:r>
          </a:p>
          <a:p>
            <a:pPr lvl="1" algn="ctr" eaLnBrk="1" hangingPunct="1"/>
            <a:r>
              <a:rPr lang="en-US" altLang="en-US" i="1" dirty="0"/>
              <a:t>Y</a:t>
            </a:r>
            <a:r>
              <a:rPr lang="en-US" altLang="en-US" dirty="0"/>
              <a:t> = </a:t>
            </a:r>
            <a:r>
              <a:rPr lang="en-US" altLang="en-US" i="1" dirty="0"/>
              <a:t>C</a:t>
            </a:r>
            <a:r>
              <a:rPr lang="en-US" altLang="en-US" dirty="0"/>
              <a:t> + </a:t>
            </a:r>
            <a:r>
              <a:rPr lang="en-US" altLang="en-US" i="1" dirty="0"/>
              <a:t>I</a:t>
            </a:r>
            <a:r>
              <a:rPr lang="en-US" altLang="en-US" dirty="0"/>
              <a:t> + </a:t>
            </a:r>
            <a:r>
              <a:rPr lang="en-US" altLang="en-US" i="1" dirty="0"/>
              <a:t>G</a:t>
            </a:r>
            <a:r>
              <a:rPr lang="en-US" altLang="en-US" dirty="0"/>
              <a:t> + (</a:t>
            </a:r>
            <a:r>
              <a:rPr lang="en-US" altLang="en-US" i="1" dirty="0"/>
              <a:t>X</a:t>
            </a:r>
            <a:r>
              <a:rPr lang="en-US" altLang="en-US" dirty="0"/>
              <a:t> – </a:t>
            </a:r>
            <a:r>
              <a:rPr lang="en-US" altLang="en-US" i="1" dirty="0"/>
              <a:t>M</a:t>
            </a:r>
            <a:r>
              <a:rPr lang="en-US" altLang="en-US" dirty="0"/>
              <a: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43">
                                            <p:txEl>
                                              <p:pRg st="1" end="1"/>
                                            </p:txEl>
                                          </p:spTgt>
                                        </p:tgtEl>
                                        <p:attrNameLst>
                                          <p:attrName>style.visibility</p:attrName>
                                        </p:attrNameLst>
                                      </p:cBhvr>
                                      <p:to>
                                        <p:strVal val="visible"/>
                                      </p:to>
                                    </p:set>
                                    <p:animEffect transition="in" filter="wipe(left)">
                                      <p:cBhvr>
                                        <p:cTn id="7" dur="1000"/>
                                        <p:tgtEl>
                                          <p:spTgt spid="2150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43">
                                            <p:txEl>
                                              <p:pRg st="2" end="2"/>
                                            </p:txEl>
                                          </p:spTgt>
                                        </p:tgtEl>
                                        <p:attrNameLst>
                                          <p:attrName>style.visibility</p:attrName>
                                        </p:attrNameLst>
                                      </p:cBhvr>
                                      <p:to>
                                        <p:strVal val="visible"/>
                                      </p:to>
                                    </p:set>
                                    <p:animEffect transition="in" filter="wipe(left)">
                                      <p:cBhvr>
                                        <p:cTn id="12" dur="1000"/>
                                        <p:tgtEl>
                                          <p:spTgt spid="2150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43">
                                            <p:txEl>
                                              <p:pRg st="3" end="3"/>
                                            </p:txEl>
                                          </p:spTgt>
                                        </p:tgtEl>
                                        <p:attrNameLst>
                                          <p:attrName>style.visibility</p:attrName>
                                        </p:attrNameLst>
                                      </p:cBhvr>
                                      <p:to>
                                        <p:strVal val="visible"/>
                                      </p:to>
                                    </p:set>
                                    <p:animEffect transition="in" filter="wipe(left)">
                                      <p:cBhvr>
                                        <p:cTn id="17" dur="1000"/>
                                        <p:tgtEl>
                                          <p:spTgt spid="2150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43">
                                            <p:txEl>
                                              <p:pRg st="4" end="4"/>
                                            </p:txEl>
                                          </p:spTgt>
                                        </p:tgtEl>
                                        <p:attrNameLst>
                                          <p:attrName>style.visibility</p:attrName>
                                        </p:attrNameLst>
                                      </p:cBhvr>
                                      <p:to>
                                        <p:strVal val="visible"/>
                                      </p:to>
                                    </p:set>
                                    <p:animEffect transition="in" filter="wipe(left)">
                                      <p:cBhvr>
                                        <p:cTn id="22" dur="1000"/>
                                        <p:tgtEl>
                                          <p:spTgt spid="2150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43">
                                            <p:txEl>
                                              <p:pRg st="5" end="5"/>
                                            </p:txEl>
                                          </p:spTgt>
                                        </p:tgtEl>
                                        <p:attrNameLst>
                                          <p:attrName>style.visibility</p:attrName>
                                        </p:attrNameLst>
                                      </p:cBhvr>
                                      <p:to>
                                        <p:strVal val="visible"/>
                                      </p:to>
                                    </p:set>
                                    <p:animEffect transition="in" filter="wipe(left)">
                                      <p:cBhvr>
                                        <p:cTn id="27" dur="1000"/>
                                        <p:tgtEl>
                                          <p:spTgt spid="21504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5043">
                                            <p:txEl>
                                              <p:pRg st="6" end="6"/>
                                            </p:txEl>
                                          </p:spTgt>
                                        </p:tgtEl>
                                        <p:attrNameLst>
                                          <p:attrName>style.visibility</p:attrName>
                                        </p:attrNameLst>
                                      </p:cBhvr>
                                      <p:to>
                                        <p:strVal val="visible"/>
                                      </p:to>
                                    </p:set>
                                    <p:animEffect transition="in" filter="wipe(left)">
                                      <p:cBhvr>
                                        <p:cTn id="32" dur="1000"/>
                                        <p:tgtEl>
                                          <p:spTgt spid="2150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5">
            <a:extLst>
              <a:ext uri="{FF2B5EF4-FFF2-40B4-BE49-F238E27FC236}">
                <a16:creationId xmlns:a16="http://schemas.microsoft.com/office/drawing/2014/main" id="{FAD94921-0FF9-42EF-8325-0FD100ED4457}"/>
              </a:ext>
            </a:extLst>
          </p:cNvPr>
          <p:cNvSpPr>
            <a:spLocks noGrp="1" noChangeArrowheads="1"/>
          </p:cNvSpPr>
          <p:nvPr>
            <p:ph type="title"/>
          </p:nvPr>
        </p:nvSpPr>
        <p:spPr>
          <a:xfrm>
            <a:off x="990600" y="107950"/>
            <a:ext cx="7696200" cy="1554163"/>
          </a:xfrm>
          <a:noFill/>
        </p:spPr>
        <p:txBody>
          <a:bodyPr/>
          <a:lstStyle/>
          <a:p>
            <a:pPr eaLnBrk="1" hangingPunct="1"/>
            <a:r>
              <a:rPr lang="en-US" altLang="en-US"/>
              <a:t>Gross Domestic Product </a:t>
            </a:r>
          </a:p>
        </p:txBody>
      </p:sp>
      <p:sp>
        <p:nvSpPr>
          <p:cNvPr id="221187" name="Rectangle 3">
            <a:extLst>
              <a:ext uri="{FF2B5EF4-FFF2-40B4-BE49-F238E27FC236}">
                <a16:creationId xmlns:a16="http://schemas.microsoft.com/office/drawing/2014/main" id="{634CFA50-B6A5-4ACA-8C73-51EFDAF3C34A}"/>
              </a:ext>
            </a:extLst>
          </p:cNvPr>
          <p:cNvSpPr>
            <a:spLocks noGrp="1" noChangeArrowheads="1"/>
          </p:cNvSpPr>
          <p:nvPr>
            <p:ph idx="1"/>
          </p:nvPr>
        </p:nvSpPr>
        <p:spPr/>
        <p:txBody>
          <a:bodyPr/>
          <a:lstStyle/>
          <a:p>
            <a:pPr eaLnBrk="1" hangingPunct="1"/>
            <a:r>
              <a:rPr lang="en-US" altLang="en-US"/>
              <a:t>Why Is Domestic Product “Gross”?</a:t>
            </a:r>
          </a:p>
          <a:p>
            <a:pPr lvl="1" eaLnBrk="1" hangingPunct="1"/>
            <a:r>
              <a:rPr lang="en-US" altLang="en-US"/>
              <a:t>“Gross” means before deducting the depreciation of capital. </a:t>
            </a:r>
          </a:p>
          <a:p>
            <a:pPr lvl="1" eaLnBrk="1" hangingPunct="1"/>
            <a:r>
              <a:rPr lang="en-US" altLang="en-US"/>
              <a:t>The opposite of </a:t>
            </a:r>
            <a:r>
              <a:rPr lang="en-US" altLang="en-US" i="1"/>
              <a:t>gross</a:t>
            </a:r>
            <a:r>
              <a:rPr lang="en-US" altLang="en-US"/>
              <a:t> is </a:t>
            </a:r>
            <a:r>
              <a:rPr lang="en-US" altLang="en-US" i="1"/>
              <a:t>net</a:t>
            </a:r>
            <a:r>
              <a:rPr lang="en-US" altLang="en-US"/>
              <a:t>. </a:t>
            </a:r>
          </a:p>
          <a:p>
            <a:pPr lvl="1" eaLnBrk="1" hangingPunct="1"/>
            <a:r>
              <a:rPr lang="en-US" altLang="en-US"/>
              <a:t>“Net” means after deducting the depreciation of capital.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87">
                                            <p:txEl>
                                              <p:pRg st="1" end="1"/>
                                            </p:txEl>
                                          </p:spTgt>
                                        </p:tgtEl>
                                        <p:attrNameLst>
                                          <p:attrName>style.visibility</p:attrName>
                                        </p:attrNameLst>
                                      </p:cBhvr>
                                      <p:to>
                                        <p:strVal val="visible"/>
                                      </p:to>
                                    </p:set>
                                    <p:animEffect transition="in" filter="wipe(left)">
                                      <p:cBhvr>
                                        <p:cTn id="7" dur="1000"/>
                                        <p:tgtEl>
                                          <p:spTgt spid="2211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1187">
                                            <p:txEl>
                                              <p:pRg st="2" end="2"/>
                                            </p:txEl>
                                          </p:spTgt>
                                        </p:tgtEl>
                                        <p:attrNameLst>
                                          <p:attrName>style.visibility</p:attrName>
                                        </p:attrNameLst>
                                      </p:cBhvr>
                                      <p:to>
                                        <p:strVal val="visible"/>
                                      </p:to>
                                    </p:set>
                                    <p:animEffect transition="in" filter="wipe(left)">
                                      <p:cBhvr>
                                        <p:cTn id="12" dur="1000"/>
                                        <p:tgtEl>
                                          <p:spTgt spid="2211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1187">
                                            <p:txEl>
                                              <p:pRg st="3" end="3"/>
                                            </p:txEl>
                                          </p:spTgt>
                                        </p:tgtEl>
                                        <p:attrNameLst>
                                          <p:attrName>style.visibility</p:attrName>
                                        </p:attrNameLst>
                                      </p:cBhvr>
                                      <p:to>
                                        <p:strVal val="visible"/>
                                      </p:to>
                                    </p:set>
                                    <p:animEffect transition="in" filter="wipe(left)">
                                      <p:cBhvr>
                                        <p:cTn id="17" dur="1000"/>
                                        <p:tgtEl>
                                          <p:spTgt spid="221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bldLvl="3"/>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9449C728-0DEA-4B9C-996B-099B89902A63}"/>
              </a:ext>
            </a:extLst>
          </p:cNvPr>
          <p:cNvSpPr>
            <a:spLocks noGrp="1" noChangeArrowheads="1"/>
          </p:cNvSpPr>
          <p:nvPr>
            <p:ph type="title"/>
          </p:nvPr>
        </p:nvSpPr>
        <p:spPr>
          <a:xfrm>
            <a:off x="990600" y="107950"/>
            <a:ext cx="7696200" cy="1554163"/>
          </a:xfrm>
          <a:noFill/>
        </p:spPr>
        <p:txBody>
          <a:bodyPr/>
          <a:lstStyle/>
          <a:p>
            <a:pPr eaLnBrk="1" hangingPunct="1"/>
            <a:r>
              <a:rPr lang="en-US" altLang="en-US"/>
              <a:t>Gross Domestic Product </a:t>
            </a:r>
          </a:p>
        </p:txBody>
      </p:sp>
      <p:sp>
        <p:nvSpPr>
          <p:cNvPr id="616450" name="Rectangle 2">
            <a:extLst>
              <a:ext uri="{FF2B5EF4-FFF2-40B4-BE49-F238E27FC236}">
                <a16:creationId xmlns:a16="http://schemas.microsoft.com/office/drawing/2014/main" id="{014B0ACA-3263-49BE-AD51-432E3CF7B6A7}"/>
              </a:ext>
            </a:extLst>
          </p:cNvPr>
          <p:cNvSpPr>
            <a:spLocks noGrp="1" noChangeArrowheads="1"/>
          </p:cNvSpPr>
          <p:nvPr>
            <p:ph idx="1"/>
          </p:nvPr>
        </p:nvSpPr>
        <p:spPr/>
        <p:txBody>
          <a:bodyPr/>
          <a:lstStyle/>
          <a:p>
            <a:pPr lvl="1" eaLnBrk="1" hangingPunct="1"/>
            <a:r>
              <a:rPr lang="en-US" altLang="en-US" b="1"/>
              <a:t>Depreciation</a:t>
            </a:r>
            <a:r>
              <a:rPr lang="en-US" altLang="en-US"/>
              <a:t> is the decrease in the value of a firm’s capital that results from wear and tear and obsolescence.</a:t>
            </a:r>
          </a:p>
          <a:p>
            <a:pPr lvl="1" eaLnBrk="1" hangingPunct="1"/>
            <a:r>
              <a:rPr lang="en-US" altLang="en-US" b="1"/>
              <a:t>Gross investment</a:t>
            </a:r>
            <a:r>
              <a:rPr lang="en-US" altLang="en-US"/>
              <a:t> is the total amount spent on purchases of new capital and on replacing depreciated capital.</a:t>
            </a:r>
          </a:p>
          <a:p>
            <a:pPr lvl="1" eaLnBrk="1" hangingPunct="1"/>
            <a:r>
              <a:rPr lang="en-US" altLang="en-US" b="1"/>
              <a:t>Net investment</a:t>
            </a:r>
            <a:r>
              <a:rPr lang="en-US" altLang="en-US"/>
              <a:t> is the increase in the value of the firm’s capital.</a:t>
            </a:r>
          </a:p>
          <a:p>
            <a:pPr lvl="1" algn="ctr" eaLnBrk="1" hangingPunct="1"/>
            <a:r>
              <a:rPr lang="en-US" altLang="en-US"/>
              <a:t>Net investment = Gross investment </a:t>
            </a:r>
            <a:r>
              <a:rPr lang="en-US" altLang="en-US">
                <a:sym typeface="Symbol" panose="05050102010706020507" pitchFamily="18" charset="2"/>
              </a:rPr>
              <a:t> Depreciation.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6450">
                                            <p:txEl>
                                              <p:pRg st="1" end="1"/>
                                            </p:txEl>
                                          </p:spTgt>
                                        </p:tgtEl>
                                        <p:attrNameLst>
                                          <p:attrName>style.visibility</p:attrName>
                                        </p:attrNameLst>
                                      </p:cBhvr>
                                      <p:to>
                                        <p:strVal val="visible"/>
                                      </p:to>
                                    </p:set>
                                    <p:animEffect transition="in" filter="wipe(left)">
                                      <p:cBhvr>
                                        <p:cTn id="7" dur="1000"/>
                                        <p:tgtEl>
                                          <p:spTgt spid="61645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6450">
                                            <p:txEl>
                                              <p:pRg st="2" end="2"/>
                                            </p:txEl>
                                          </p:spTgt>
                                        </p:tgtEl>
                                        <p:attrNameLst>
                                          <p:attrName>style.visibility</p:attrName>
                                        </p:attrNameLst>
                                      </p:cBhvr>
                                      <p:to>
                                        <p:strVal val="visible"/>
                                      </p:to>
                                    </p:set>
                                    <p:animEffect transition="in" filter="wipe(left)">
                                      <p:cBhvr>
                                        <p:cTn id="12" dur="1000"/>
                                        <p:tgtEl>
                                          <p:spTgt spid="61645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6450">
                                            <p:txEl>
                                              <p:pRg st="3" end="3"/>
                                            </p:txEl>
                                          </p:spTgt>
                                        </p:tgtEl>
                                        <p:attrNameLst>
                                          <p:attrName>style.visibility</p:attrName>
                                        </p:attrNameLst>
                                      </p:cBhvr>
                                      <p:to>
                                        <p:strVal val="visible"/>
                                      </p:to>
                                    </p:set>
                                    <p:animEffect transition="in" filter="wipe(left)">
                                      <p:cBhvr>
                                        <p:cTn id="17" dur="1000"/>
                                        <p:tgtEl>
                                          <p:spTgt spid="6164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0" grpId="0" build="p" bldLvl="3"/>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5">
            <a:extLst>
              <a:ext uri="{FF2B5EF4-FFF2-40B4-BE49-F238E27FC236}">
                <a16:creationId xmlns:a16="http://schemas.microsoft.com/office/drawing/2014/main" id="{717CF42A-A54E-4E6E-A186-224302B70BFA}"/>
              </a:ext>
            </a:extLst>
          </p:cNvPr>
          <p:cNvSpPr>
            <a:spLocks noGrp="1" noChangeArrowheads="1"/>
          </p:cNvSpPr>
          <p:nvPr>
            <p:ph type="title"/>
          </p:nvPr>
        </p:nvSpPr>
        <p:spPr>
          <a:xfrm>
            <a:off x="990600" y="107950"/>
            <a:ext cx="7696200" cy="1554163"/>
          </a:xfrm>
          <a:noFill/>
        </p:spPr>
        <p:txBody>
          <a:bodyPr/>
          <a:lstStyle/>
          <a:p>
            <a:pPr eaLnBrk="1" hangingPunct="1"/>
            <a:r>
              <a:rPr lang="en-US" altLang="en-US"/>
              <a:t>Gross Domestic Product </a:t>
            </a:r>
          </a:p>
        </p:txBody>
      </p:sp>
      <p:sp>
        <p:nvSpPr>
          <p:cNvPr id="222211" name="Rectangle 3">
            <a:extLst>
              <a:ext uri="{FF2B5EF4-FFF2-40B4-BE49-F238E27FC236}">
                <a16:creationId xmlns:a16="http://schemas.microsoft.com/office/drawing/2014/main" id="{C08F4EF2-B375-4327-9E06-48DB880C8043}"/>
              </a:ext>
            </a:extLst>
          </p:cNvPr>
          <p:cNvSpPr>
            <a:spLocks noGrp="1" noChangeArrowheads="1"/>
          </p:cNvSpPr>
          <p:nvPr>
            <p:ph idx="1"/>
          </p:nvPr>
        </p:nvSpPr>
        <p:spPr/>
        <p:txBody>
          <a:bodyPr/>
          <a:lstStyle/>
          <a:p>
            <a:pPr lvl="1" eaLnBrk="1" hangingPunct="1"/>
            <a:r>
              <a:rPr lang="en-US" altLang="en-US" i="1"/>
              <a:t>Gross investment </a:t>
            </a:r>
            <a:r>
              <a:rPr lang="en-US" altLang="en-US"/>
              <a:t>is one of the expenditures included in the expenditure approach to measuring GDP.</a:t>
            </a:r>
          </a:p>
          <a:p>
            <a:pPr lvl="1" eaLnBrk="1" hangingPunct="1"/>
            <a:r>
              <a:rPr lang="en-US" altLang="en-US"/>
              <a:t>So total product is a gross measure.</a:t>
            </a:r>
          </a:p>
          <a:p>
            <a:pPr lvl="1" eaLnBrk="1" hangingPunct="1"/>
            <a:r>
              <a:rPr lang="en-US" altLang="en-US" i="1"/>
              <a:t>Gross profit</a:t>
            </a:r>
            <a:r>
              <a:rPr lang="en-US" altLang="en-US"/>
              <a:t>, which is a firm’s profit before subtracting depreciation, is one of the incomes included in the income approach to measuring GDP.</a:t>
            </a:r>
          </a:p>
          <a:p>
            <a:pPr lvl="1" eaLnBrk="1" hangingPunct="1"/>
            <a:r>
              <a:rPr lang="en-US" altLang="en-US"/>
              <a:t>So total product is a gross measure.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2211">
                                            <p:txEl>
                                              <p:pRg st="1" end="1"/>
                                            </p:txEl>
                                          </p:spTgt>
                                        </p:tgtEl>
                                        <p:attrNameLst>
                                          <p:attrName>style.visibility</p:attrName>
                                        </p:attrNameLst>
                                      </p:cBhvr>
                                      <p:to>
                                        <p:strVal val="visible"/>
                                      </p:to>
                                    </p:set>
                                    <p:animEffect transition="in" filter="wipe(left)">
                                      <p:cBhvr>
                                        <p:cTn id="7" dur="1000"/>
                                        <p:tgtEl>
                                          <p:spTgt spid="2222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2211">
                                            <p:txEl>
                                              <p:pRg st="2" end="2"/>
                                            </p:txEl>
                                          </p:spTgt>
                                        </p:tgtEl>
                                        <p:attrNameLst>
                                          <p:attrName>style.visibility</p:attrName>
                                        </p:attrNameLst>
                                      </p:cBhvr>
                                      <p:to>
                                        <p:strVal val="visible"/>
                                      </p:to>
                                    </p:set>
                                    <p:animEffect transition="in" filter="wipe(left)">
                                      <p:cBhvr>
                                        <p:cTn id="12" dur="1000"/>
                                        <p:tgtEl>
                                          <p:spTgt spid="2222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2211">
                                            <p:txEl>
                                              <p:pRg st="3" end="3"/>
                                            </p:txEl>
                                          </p:spTgt>
                                        </p:tgtEl>
                                        <p:attrNameLst>
                                          <p:attrName>style.visibility</p:attrName>
                                        </p:attrNameLst>
                                      </p:cBhvr>
                                      <p:to>
                                        <p:strVal val="visible"/>
                                      </p:to>
                                    </p:set>
                                    <p:animEffect transition="in" filter="wipe(left)">
                                      <p:cBhvr>
                                        <p:cTn id="17" dur="1000"/>
                                        <p:tgtEl>
                                          <p:spTgt spid="222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372D814-CA1B-465F-BFB5-DE975D966D50}"/>
              </a:ext>
            </a:extLst>
          </p:cNvPr>
          <p:cNvSpPr>
            <a:spLocks noGrp="1" noChangeArrowheads="1"/>
          </p:cNvSpPr>
          <p:nvPr>
            <p:ph type="title"/>
          </p:nvPr>
        </p:nvSpPr>
        <p:spPr>
          <a:xfrm>
            <a:off x="990600" y="107950"/>
            <a:ext cx="7696200" cy="1554163"/>
          </a:xfrm>
        </p:spPr>
        <p:txBody>
          <a:bodyPr/>
          <a:lstStyle/>
          <a:p>
            <a:pPr eaLnBrk="1" hangingPunct="1"/>
            <a:r>
              <a:rPr lang="en-US" altLang="en-US"/>
              <a:t>Measuring Canadian GDP</a:t>
            </a:r>
          </a:p>
        </p:txBody>
      </p:sp>
      <p:sp>
        <p:nvSpPr>
          <p:cNvPr id="58371" name="Rectangle 3">
            <a:extLst>
              <a:ext uri="{FF2B5EF4-FFF2-40B4-BE49-F238E27FC236}">
                <a16:creationId xmlns:a16="http://schemas.microsoft.com/office/drawing/2014/main" id="{71FE2F1F-11ED-4DCF-9B55-CC6793CFEBA3}"/>
              </a:ext>
            </a:extLst>
          </p:cNvPr>
          <p:cNvSpPr>
            <a:spLocks noGrp="1" noChangeArrowheads="1"/>
          </p:cNvSpPr>
          <p:nvPr>
            <p:ph idx="1"/>
          </p:nvPr>
        </p:nvSpPr>
        <p:spPr/>
        <p:txBody>
          <a:bodyPr/>
          <a:lstStyle/>
          <a:p>
            <a:pPr lvl="1" eaLnBrk="1" hangingPunct="1"/>
            <a:r>
              <a:rPr lang="en-US" altLang="en-US" dirty="0"/>
              <a:t>The Bureau of Economic Analysis uses two approaches to measure GDP:</a:t>
            </a:r>
          </a:p>
          <a:p>
            <a:pPr lvl="1" eaLnBrk="1" hangingPunct="1">
              <a:buClr>
                <a:srgbClr val="0070C0"/>
              </a:buClr>
              <a:buSzPct val="120000"/>
              <a:buFont typeface="Wingdings" panose="05000000000000000000" pitchFamily="2" charset="2"/>
              <a:buChar char="§"/>
            </a:pPr>
            <a:r>
              <a:rPr lang="en-US" altLang="en-US" dirty="0"/>
              <a:t> The expenditure approach</a:t>
            </a:r>
          </a:p>
          <a:p>
            <a:pPr lvl="1" eaLnBrk="1" hangingPunct="1">
              <a:buClr>
                <a:srgbClr val="0070C0"/>
              </a:buClr>
              <a:buSzPct val="120000"/>
              <a:buFont typeface="Wingdings" panose="05000000000000000000" pitchFamily="2" charset="2"/>
              <a:buChar char="§"/>
            </a:pPr>
            <a:r>
              <a:rPr lang="en-US" altLang="en-US" dirty="0"/>
              <a:t> The income approach </a:t>
            </a:r>
          </a:p>
        </p:txBody>
      </p:sp>
    </p:spTree>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6">
            <a:extLst>
              <a:ext uri="{FF2B5EF4-FFF2-40B4-BE49-F238E27FC236}">
                <a16:creationId xmlns:a16="http://schemas.microsoft.com/office/drawing/2014/main" id="{09306941-A5D9-4C2D-809D-2A1159C0E8B3}"/>
              </a:ext>
            </a:extLst>
          </p:cNvPr>
          <p:cNvSpPr>
            <a:spLocks noGrp="1" noChangeArrowheads="1"/>
          </p:cNvSpPr>
          <p:nvPr>
            <p:ph type="title"/>
          </p:nvPr>
        </p:nvSpPr>
        <p:spPr>
          <a:xfrm>
            <a:off x="990600" y="107950"/>
            <a:ext cx="7696200" cy="1554163"/>
          </a:xfrm>
          <a:noFill/>
        </p:spPr>
        <p:txBody>
          <a:bodyPr/>
          <a:lstStyle/>
          <a:p>
            <a:pPr eaLnBrk="1" hangingPunct="1"/>
            <a:r>
              <a:rPr lang="en-US" altLang="en-US"/>
              <a:t>Measuring Canadian GDP</a:t>
            </a:r>
          </a:p>
        </p:txBody>
      </p:sp>
      <p:sp>
        <p:nvSpPr>
          <p:cNvPr id="226307" name="Rectangle 3">
            <a:extLst>
              <a:ext uri="{FF2B5EF4-FFF2-40B4-BE49-F238E27FC236}">
                <a16:creationId xmlns:a16="http://schemas.microsoft.com/office/drawing/2014/main" id="{074237A3-CF1B-4340-93C4-35B86063488B}"/>
              </a:ext>
            </a:extLst>
          </p:cNvPr>
          <p:cNvSpPr>
            <a:spLocks noGrp="1" noChangeArrowheads="1"/>
          </p:cNvSpPr>
          <p:nvPr>
            <p:ph idx="1"/>
          </p:nvPr>
        </p:nvSpPr>
        <p:spPr>
          <a:xfrm>
            <a:off x="360363" y="1421487"/>
            <a:ext cx="4287837" cy="4525963"/>
          </a:xfrm>
        </p:spPr>
        <p:txBody>
          <a:bodyPr/>
          <a:lstStyle/>
          <a:p>
            <a:pPr marL="108000" eaLnBrk="1" hangingPunct="1">
              <a:tabLst>
                <a:tab pos="1603375" algn="l"/>
                <a:tab pos="2339975" algn="l"/>
              </a:tabLst>
              <a:defRPr/>
            </a:pPr>
            <a:r>
              <a:rPr lang="en-US" altLang="en-US" dirty="0"/>
              <a:t>The Expenditure Approach</a:t>
            </a:r>
          </a:p>
          <a:p>
            <a:pPr marL="108000" lvl="1" eaLnBrk="1" hangingPunct="1">
              <a:tabLst>
                <a:tab pos="1603375" algn="l"/>
                <a:tab pos="2339975" algn="l"/>
              </a:tabLst>
              <a:defRPr/>
            </a:pPr>
            <a:r>
              <a:rPr lang="en-US" altLang="en-US" dirty="0"/>
              <a:t>The </a:t>
            </a:r>
            <a:r>
              <a:rPr lang="en-US" altLang="en-US" i="1" dirty="0"/>
              <a:t>expenditure approach</a:t>
            </a:r>
            <a:r>
              <a:rPr lang="en-US" altLang="en-US" dirty="0"/>
              <a:t> measures GDP as the sum of the red flow: consumption expenditure, investment, government expenditure on goods and services, and net exports. </a:t>
            </a:r>
          </a:p>
          <a:p>
            <a:pPr marL="108000" lvl="1" eaLnBrk="1" hangingPunct="1">
              <a:tabLst>
                <a:tab pos="1603375" algn="l"/>
                <a:tab pos="2339975" algn="l"/>
              </a:tabLst>
              <a:defRPr/>
            </a:pPr>
            <a:r>
              <a:rPr lang="en-US" altLang="en-US" dirty="0"/>
              <a:t>GDP = </a:t>
            </a:r>
            <a:r>
              <a:rPr lang="en-US" altLang="en-US" i="1" dirty="0"/>
              <a:t>C</a:t>
            </a:r>
            <a:r>
              <a:rPr lang="en-US" altLang="en-US" dirty="0"/>
              <a:t> + </a:t>
            </a:r>
            <a:r>
              <a:rPr lang="en-US" altLang="en-US" i="1" dirty="0"/>
              <a:t>I</a:t>
            </a:r>
            <a:r>
              <a:rPr lang="en-US" altLang="en-US" dirty="0"/>
              <a:t> + </a:t>
            </a:r>
            <a:r>
              <a:rPr lang="en-US" altLang="en-US" i="1" dirty="0"/>
              <a:t>G</a:t>
            </a:r>
            <a:r>
              <a:rPr lang="en-US" altLang="en-US" dirty="0"/>
              <a:t> +</a:t>
            </a:r>
            <a:r>
              <a:rPr lang="en-US" altLang="en-US" i="1" dirty="0"/>
              <a:t> (X</a:t>
            </a:r>
            <a:r>
              <a:rPr lang="en-US" altLang="en-US" dirty="0"/>
              <a:t> </a:t>
            </a:r>
            <a:r>
              <a:rPr lang="en-US" altLang="en-US" dirty="0">
                <a:sym typeface="Symbol" panose="05050102010706020507" pitchFamily="18" charset="2"/>
              </a:rPr>
              <a:t> </a:t>
            </a:r>
            <a:r>
              <a:rPr lang="en-US" altLang="en-US" i="1" dirty="0">
                <a:cs typeface="Arial" panose="020B0604020202020204" pitchFamily="34" charset="0"/>
              </a:rPr>
              <a:t>M</a:t>
            </a:r>
            <a:r>
              <a:rPr lang="en-US" altLang="en-US" dirty="0">
                <a:cs typeface="Arial" panose="020B0604020202020204" pitchFamily="34" charset="0"/>
              </a:rPr>
              <a:t>)</a:t>
            </a:r>
          </a:p>
          <a:p>
            <a:pPr marL="108000" lvl="1" eaLnBrk="1" hangingPunct="1">
              <a:tabLst>
                <a:tab pos="1603375" algn="l"/>
                <a:tab pos="2339975" algn="l"/>
              </a:tabLst>
              <a:defRPr/>
            </a:pPr>
            <a:r>
              <a:rPr lang="en-US" altLang="en-US" dirty="0"/>
              <a:t>Table 4.1 on the next slideshows the expenditure approach with 2016 data.</a:t>
            </a:r>
          </a:p>
          <a:p>
            <a:pPr marL="117475" lvl="1" eaLnBrk="1" hangingPunct="1">
              <a:tabLst>
                <a:tab pos="1603375" algn="l"/>
                <a:tab pos="2339975" algn="l"/>
              </a:tabLst>
              <a:defRPr/>
            </a:pPr>
            <a:r>
              <a:rPr lang="en-US" altLang="en-US" dirty="0"/>
              <a:t>	</a:t>
            </a:r>
            <a:endParaRPr lang="en-US" altLang="en-US" dirty="0">
              <a:sym typeface="Symbol" panose="05050102010706020507" pitchFamily="18" charset="2"/>
            </a:endParaRPr>
          </a:p>
        </p:txBody>
      </p:sp>
      <p:pic>
        <p:nvPicPr>
          <p:cNvPr id="60420" name="Picture 3" descr="fig20.02a.gif">
            <a:extLst>
              <a:ext uri="{FF2B5EF4-FFF2-40B4-BE49-F238E27FC236}">
                <a16:creationId xmlns:a16="http://schemas.microsoft.com/office/drawing/2014/main" id="{DAFEC8C7-FF45-4FC6-8C2F-688CF7A5DED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925" y="1997750"/>
            <a:ext cx="4206875" cy="3138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fig20.02b.gif">
            <a:extLst>
              <a:ext uri="{FF2B5EF4-FFF2-40B4-BE49-F238E27FC236}">
                <a16:creationId xmlns:a16="http://schemas.microsoft.com/office/drawing/2014/main" id="{C722AB5F-409F-4DDD-8AE7-40F99E03925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0925" y="1997750"/>
            <a:ext cx="4206875" cy="3138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fig20.02c.gif">
            <a:extLst>
              <a:ext uri="{FF2B5EF4-FFF2-40B4-BE49-F238E27FC236}">
                <a16:creationId xmlns:a16="http://schemas.microsoft.com/office/drawing/2014/main" id="{E279DF56-0E96-490D-A7FE-B6821BFB4B3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0925" y="1997750"/>
            <a:ext cx="4206875" cy="3138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descr="fig20.02d.gif">
            <a:extLst>
              <a:ext uri="{FF2B5EF4-FFF2-40B4-BE49-F238E27FC236}">
                <a16:creationId xmlns:a16="http://schemas.microsoft.com/office/drawing/2014/main" id="{088F8236-89BD-4B16-B167-A4A3D5C40078}"/>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60925" y="1997750"/>
            <a:ext cx="4206875" cy="3138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fig20.02e.gif">
            <a:extLst>
              <a:ext uri="{FF2B5EF4-FFF2-40B4-BE49-F238E27FC236}">
                <a16:creationId xmlns:a16="http://schemas.microsoft.com/office/drawing/2014/main" id="{708AB67A-3EB3-4D2C-A913-2C93C899DFBE}"/>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60925" y="1997750"/>
            <a:ext cx="4206875" cy="3138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descr="fig20.02f.gif">
            <a:extLst>
              <a:ext uri="{FF2B5EF4-FFF2-40B4-BE49-F238E27FC236}">
                <a16:creationId xmlns:a16="http://schemas.microsoft.com/office/drawing/2014/main" id="{6B0C0CB6-677C-417F-81E1-ED8DD9266590}"/>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60925" y="1997750"/>
            <a:ext cx="4206875" cy="3138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descr="fig20.02g.gif">
            <a:extLst>
              <a:ext uri="{FF2B5EF4-FFF2-40B4-BE49-F238E27FC236}">
                <a16:creationId xmlns:a16="http://schemas.microsoft.com/office/drawing/2014/main" id="{51E2BDF9-2B67-4312-981F-5673F5E57752}"/>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60925" y="1997750"/>
            <a:ext cx="4206875" cy="3138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7">
            <a:hlinkClick r:id="rId10" action="ppaction://hlinksldjump" tooltip="Click to expand the figure"/>
            <a:extLst>
              <a:ext uri="{FF2B5EF4-FFF2-40B4-BE49-F238E27FC236}">
                <a16:creationId xmlns:a16="http://schemas.microsoft.com/office/drawing/2014/main" id="{78B0E47A-656D-4053-AF22-BAC67C4AD836}"/>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40762" y="6427788"/>
            <a:ext cx="274637"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7">
                                            <p:txEl>
                                              <p:pRg st="1" end="1"/>
                                            </p:txEl>
                                          </p:spTgt>
                                        </p:tgtEl>
                                        <p:attrNameLst>
                                          <p:attrName>style.visibility</p:attrName>
                                        </p:attrNameLst>
                                      </p:cBhvr>
                                      <p:to>
                                        <p:strVal val="visible"/>
                                      </p:to>
                                    </p:set>
                                    <p:animEffect transition="in" filter="wipe(left)">
                                      <p:cBhvr>
                                        <p:cTn id="7" dur="1000"/>
                                        <p:tgtEl>
                                          <p:spTgt spid="2263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1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1000"/>
                                        <p:tgtEl>
                                          <p:spTgt spid="6"/>
                                        </p:tgtEl>
                                      </p:cBhvr>
                                    </p:animEffect>
                                  </p:childTnLst>
                                </p:cTn>
                              </p:par>
                            </p:childTnLst>
                          </p:cTn>
                        </p:par>
                        <p:par>
                          <p:cTn id="18" fill="hold" nodeType="afterGroup">
                            <p:stCondLst>
                              <p:cond delay="1000"/>
                            </p:stCondLst>
                            <p:childTnLst>
                              <p:par>
                                <p:cTn id="19" presetID="22" presetClass="entr" presetSubtype="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10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1000"/>
                                        <p:tgtEl>
                                          <p:spTgt spid="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1000"/>
                                        <p:tgtEl>
                                          <p:spTgt spid="9"/>
                                        </p:tgtEl>
                                      </p:cBhvr>
                                    </p:animEffect>
                                  </p:childTnLst>
                                </p:cTn>
                              </p:par>
                            </p:childTnLst>
                          </p:cTn>
                        </p:par>
                        <p:par>
                          <p:cTn id="32" fill="hold" nodeType="afterGroup">
                            <p:stCondLst>
                              <p:cond delay="1000"/>
                            </p:stCondLst>
                            <p:childTnLst>
                              <p:par>
                                <p:cTn id="33" presetID="22" presetClass="entr" presetSubtype="1"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1000"/>
                                        <p:tgtEl>
                                          <p:spTgt spid="1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26307">
                                            <p:txEl>
                                              <p:pRg st="2" end="2"/>
                                            </p:txEl>
                                          </p:spTgt>
                                        </p:tgtEl>
                                        <p:attrNameLst>
                                          <p:attrName>style.visibility</p:attrName>
                                        </p:attrNameLst>
                                      </p:cBhvr>
                                      <p:to>
                                        <p:strVal val="visible"/>
                                      </p:to>
                                    </p:set>
                                    <p:animEffect transition="in" filter="wipe(left)">
                                      <p:cBhvr>
                                        <p:cTn id="40" dur="1000"/>
                                        <p:tgtEl>
                                          <p:spTgt spid="226307">
                                            <p:txEl>
                                              <p:pRg st="2" end="2"/>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26307">
                                            <p:txEl>
                                              <p:pRg st="3" end="3"/>
                                            </p:txEl>
                                          </p:spTgt>
                                        </p:tgtEl>
                                        <p:attrNameLst>
                                          <p:attrName>style.visibility</p:attrName>
                                        </p:attrNameLst>
                                      </p:cBhvr>
                                      <p:to>
                                        <p:strVal val="visible"/>
                                      </p:to>
                                    </p:set>
                                    <p:animEffect transition="in" filter="wipe(left)">
                                      <p:cBhvr>
                                        <p:cTn id="45" dur="1000"/>
                                        <p:tgtEl>
                                          <p:spTgt spid="226307">
                                            <p:txEl>
                                              <p:pRg st="3" end="3"/>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26307">
                                            <p:txEl>
                                              <p:pRg st="4" end="4"/>
                                            </p:txEl>
                                          </p:spTgt>
                                        </p:tgtEl>
                                        <p:attrNameLst>
                                          <p:attrName>style.visibility</p:attrName>
                                        </p:attrNameLst>
                                      </p:cBhvr>
                                      <p:to>
                                        <p:strVal val="visible"/>
                                      </p:to>
                                    </p:set>
                                    <p:animEffect transition="in" filter="wipe(left)">
                                      <p:cBhvr>
                                        <p:cTn id="50" dur="1000"/>
                                        <p:tgtEl>
                                          <p:spTgt spid="2263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2466" name="Picture 1" descr="fig20.02a.gif">
            <a:extLst>
              <a:ext uri="{FF2B5EF4-FFF2-40B4-BE49-F238E27FC236}">
                <a16:creationId xmlns:a16="http://schemas.microsoft.com/office/drawing/2014/main" id="{3E30A057-0BD4-4F81-88C9-70831C4C492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3100" y="1466850"/>
            <a:ext cx="5257800" cy="392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 name="Picture 2" descr="fig20.02b.gif">
            <a:extLst>
              <a:ext uri="{FF2B5EF4-FFF2-40B4-BE49-F238E27FC236}">
                <a16:creationId xmlns:a16="http://schemas.microsoft.com/office/drawing/2014/main" id="{88FEFDB4-D21E-4BC5-A9E6-EE44D375EC9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3100" y="1466850"/>
            <a:ext cx="5257800" cy="392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descr="fig20.02c.gif">
            <a:extLst>
              <a:ext uri="{FF2B5EF4-FFF2-40B4-BE49-F238E27FC236}">
                <a16:creationId xmlns:a16="http://schemas.microsoft.com/office/drawing/2014/main" id="{83D594AB-117E-4D86-A224-8FAA7E637F6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43100" y="1466850"/>
            <a:ext cx="5257800" cy="392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fig20.02d.gif">
            <a:extLst>
              <a:ext uri="{FF2B5EF4-FFF2-40B4-BE49-F238E27FC236}">
                <a16:creationId xmlns:a16="http://schemas.microsoft.com/office/drawing/2014/main" id="{475176FA-5F9F-412C-A8AA-E4A9583AE48D}"/>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43100" y="1466850"/>
            <a:ext cx="5257800" cy="392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descr="fig20.02e.gif">
            <a:extLst>
              <a:ext uri="{FF2B5EF4-FFF2-40B4-BE49-F238E27FC236}">
                <a16:creationId xmlns:a16="http://schemas.microsoft.com/office/drawing/2014/main" id="{00875723-4962-4416-8945-CA61D615A654}"/>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3100" y="1466850"/>
            <a:ext cx="5257800" cy="392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fig20.02f.gif">
            <a:extLst>
              <a:ext uri="{FF2B5EF4-FFF2-40B4-BE49-F238E27FC236}">
                <a16:creationId xmlns:a16="http://schemas.microsoft.com/office/drawing/2014/main" id="{C7F2FC5F-ADAA-4799-877E-CA5F5195E8BD}"/>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3100" y="1466850"/>
            <a:ext cx="5257800" cy="392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descr="fig20.02g.gif">
            <a:extLst>
              <a:ext uri="{FF2B5EF4-FFF2-40B4-BE49-F238E27FC236}">
                <a16:creationId xmlns:a16="http://schemas.microsoft.com/office/drawing/2014/main" id="{65DD5D15-F858-4776-B637-9F481352F74A}"/>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43100" y="1466850"/>
            <a:ext cx="5257800" cy="392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1000"/>
                                        <p:tgtEl>
                                          <p:spTgt spid="4"/>
                                        </p:tgtEl>
                                      </p:cBhvr>
                                    </p:animEffec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10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10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1000"/>
                                        <p:tgtEl>
                                          <p:spTgt spid="8"/>
                                        </p:tgtEl>
                                      </p:cBhvr>
                                    </p:animEffect>
                                  </p:childTnLst>
                                </p:cTn>
                              </p:par>
                            </p:childTnLst>
                          </p:cTn>
                        </p:par>
                        <p:par>
                          <p:cTn id="27" fill="hold" nodeType="afterGroup">
                            <p:stCondLst>
                              <p:cond delay="1000"/>
                            </p:stCondLst>
                            <p:childTnLst>
                              <p:par>
                                <p:cTn id="28" presetID="22" presetClass="entr" presetSubtype="1"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ADB943-7309-4FBD-A03A-6D4463CB88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8337" y="1343025"/>
            <a:ext cx="5267325" cy="4171950"/>
          </a:xfrm>
          <a:prstGeom prst="rect">
            <a:avLst/>
          </a:prstGeom>
        </p:spPr>
      </p:pic>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l" eaLnBrk="1" hangingPunct="1"/>
            <a:r>
              <a:rPr lang="en-US" altLang="en-US" sz="2500" b="1" dirty="0">
                <a:solidFill>
                  <a:srgbClr val="B11117"/>
                </a:solidFill>
                <a:cs typeface="Arial" panose="020B0604020202020204" pitchFamily="34" charset="0"/>
              </a:rPr>
              <a:t>After studying this chapter, you will be able to:</a:t>
            </a:r>
            <a:endParaRPr lang="en-US" altLang="en-US" sz="2500" b="1" dirty="0">
              <a:solidFill>
                <a:srgbClr val="B11117"/>
              </a:solidFill>
            </a:endParaRPr>
          </a:p>
        </p:txBody>
      </p:sp>
      <p:sp>
        <p:nvSpPr>
          <p:cNvPr id="386051" name="Rectangle 3"/>
          <p:cNvSpPr>
            <a:spLocks noGrp="1" noChangeArrowheads="1"/>
          </p:cNvSpPr>
          <p:nvPr>
            <p:ph idx="4294967295"/>
          </p:nvPr>
        </p:nvSpPr>
        <p:spPr bwMode="auto">
          <a:xfrm>
            <a:off x="684213" y="1600200"/>
            <a:ext cx="7469187" cy="47466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ts val="1400"/>
              </a:spcBef>
              <a:spcAft>
                <a:spcPts val="600"/>
              </a:spcAft>
              <a:buClr>
                <a:srgbClr val="B11117"/>
              </a:buClr>
              <a:buSzPct val="80000"/>
              <a:buFont typeface="Wingdings" panose="05000000000000000000" pitchFamily="2" charset="2"/>
              <a:buChar char="u"/>
            </a:pPr>
            <a:r>
              <a:rPr lang="en-CA" altLang="en-US" sz="2400" dirty="0">
                <a:cs typeface="Arial" panose="020B0604020202020204" pitchFamily="34" charset="0"/>
              </a:rPr>
              <a:t>Define GDP and explain why GDP equals aggregate expenditure and aggregate income</a:t>
            </a:r>
          </a:p>
          <a:p>
            <a:pPr>
              <a:spcBef>
                <a:spcPts val="1400"/>
              </a:spcBef>
              <a:spcAft>
                <a:spcPts val="600"/>
              </a:spcAft>
              <a:buClr>
                <a:srgbClr val="B11117"/>
              </a:buClr>
              <a:buSzPct val="80000"/>
              <a:buFont typeface="Wingdings" panose="05000000000000000000" pitchFamily="2" charset="2"/>
              <a:buChar char="u"/>
            </a:pPr>
            <a:r>
              <a:rPr lang="en-CA" altLang="en-US" sz="2400" dirty="0">
                <a:cs typeface="Arial" panose="020B0604020202020204" pitchFamily="34" charset="0"/>
              </a:rPr>
              <a:t>Explain how the Statistics Canada measures GDP and real GDP</a:t>
            </a:r>
          </a:p>
          <a:p>
            <a:pPr>
              <a:spcBef>
                <a:spcPts val="1400"/>
              </a:spcBef>
              <a:spcAft>
                <a:spcPts val="600"/>
              </a:spcAft>
              <a:buClr>
                <a:srgbClr val="B11117"/>
              </a:buClr>
              <a:buSzPct val="80000"/>
              <a:buFont typeface="Wingdings" panose="05000000000000000000" pitchFamily="2" charset="2"/>
              <a:buChar char="u"/>
            </a:pPr>
            <a:r>
              <a:rPr lang="en-CA" altLang="en-US" sz="2400" dirty="0">
                <a:cs typeface="Arial" panose="020B0604020202020204" pitchFamily="34" charset="0"/>
              </a:rPr>
              <a:t>Describe how real GDP is used and explain its limitations as a measure of economic well-being</a:t>
            </a:r>
          </a:p>
        </p:txBody>
      </p:sp>
      <p:sp>
        <p:nvSpPr>
          <p:cNvPr id="4" name="Text Box 15">
            <a:extLst>
              <a:ext uri="{FF2B5EF4-FFF2-40B4-BE49-F238E27FC236}">
                <a16:creationId xmlns:a16="http://schemas.microsoft.com/office/drawing/2014/main" id="{5C0F10B2-BD8A-454A-9D6E-096156F7B34A}"/>
              </a:ext>
            </a:extLst>
          </p:cNvPr>
          <p:cNvSpPr txBox="1">
            <a:spLocks noChangeArrowheads="1"/>
          </p:cNvSpPr>
          <p:nvPr/>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spTree>
    <p:extLst>
      <p:ext uri="{BB962C8B-B14F-4D97-AF65-F5344CB8AC3E}">
        <p14:creationId xmlns:p14="http://schemas.microsoft.com/office/powerpoint/2010/main" val="28498271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5">
            <a:extLst>
              <a:ext uri="{FF2B5EF4-FFF2-40B4-BE49-F238E27FC236}">
                <a16:creationId xmlns:a16="http://schemas.microsoft.com/office/drawing/2014/main" id="{8543D8F8-61B3-477E-B696-D97859601EE2}"/>
              </a:ext>
            </a:extLst>
          </p:cNvPr>
          <p:cNvSpPr>
            <a:spLocks noGrp="1" noChangeArrowheads="1"/>
          </p:cNvSpPr>
          <p:nvPr>
            <p:ph type="title"/>
          </p:nvPr>
        </p:nvSpPr>
        <p:spPr>
          <a:xfrm>
            <a:off x="990600" y="107950"/>
            <a:ext cx="7696200" cy="1554163"/>
          </a:xfrm>
          <a:noFill/>
        </p:spPr>
        <p:txBody>
          <a:bodyPr/>
          <a:lstStyle/>
          <a:p>
            <a:pPr eaLnBrk="1" hangingPunct="1"/>
            <a:r>
              <a:rPr lang="en-US" altLang="en-US"/>
              <a:t>Measuring Canadian GDP</a:t>
            </a:r>
          </a:p>
        </p:txBody>
      </p:sp>
      <p:sp>
        <p:nvSpPr>
          <p:cNvPr id="227331" name="Rectangle 3">
            <a:extLst>
              <a:ext uri="{FF2B5EF4-FFF2-40B4-BE49-F238E27FC236}">
                <a16:creationId xmlns:a16="http://schemas.microsoft.com/office/drawing/2014/main" id="{127843EE-8324-40F1-9959-5047A83729E2}"/>
              </a:ext>
            </a:extLst>
          </p:cNvPr>
          <p:cNvSpPr>
            <a:spLocks noGrp="1" noChangeArrowheads="1"/>
          </p:cNvSpPr>
          <p:nvPr>
            <p:ph idx="1"/>
          </p:nvPr>
        </p:nvSpPr>
        <p:spPr>
          <a:xfrm>
            <a:off x="360363" y="1584325"/>
            <a:ext cx="4114800" cy="4525963"/>
          </a:xfrm>
        </p:spPr>
        <p:txBody>
          <a:bodyPr/>
          <a:lstStyle/>
          <a:p>
            <a:pPr marL="108000" eaLnBrk="1" hangingPunct="1">
              <a:defRPr/>
            </a:pPr>
            <a:r>
              <a:rPr lang="en-US" altLang="en-US" dirty="0"/>
              <a:t>The Income Approach</a:t>
            </a:r>
          </a:p>
          <a:p>
            <a:pPr marL="108000" lvl="1" eaLnBrk="1" hangingPunct="1">
              <a:defRPr/>
            </a:pPr>
            <a:r>
              <a:rPr lang="en-US" altLang="en-US" dirty="0"/>
              <a:t>The </a:t>
            </a:r>
            <a:r>
              <a:rPr lang="en-US" altLang="en-US" i="1" dirty="0"/>
              <a:t>income approach</a:t>
            </a:r>
            <a:r>
              <a:rPr lang="en-US" altLang="en-US" dirty="0"/>
              <a:t> measures GDP by summing the incomes that firms pay households for the factors of production they hire. </a:t>
            </a:r>
          </a:p>
          <a:p>
            <a:pPr marL="108000" lvl="1" eaLnBrk="1" hangingPunct="1">
              <a:defRPr/>
            </a:pPr>
            <a:r>
              <a:rPr lang="en-US" altLang="en-US" dirty="0"/>
              <a:t>Two broad categories are</a:t>
            </a:r>
          </a:p>
          <a:p>
            <a:pPr marL="396875" lvl="2" indent="-396875" eaLnBrk="1" hangingPunct="1">
              <a:spcBef>
                <a:spcPct val="2000"/>
              </a:spcBef>
              <a:spcAft>
                <a:spcPct val="20000"/>
              </a:spcAft>
              <a:buClr>
                <a:schemeClr val="tx1"/>
              </a:buClr>
              <a:buFont typeface="Wingdings" panose="05000000000000000000" pitchFamily="2" charset="2"/>
              <a:buNone/>
              <a:defRPr/>
            </a:pPr>
            <a:r>
              <a:rPr lang="en-US" altLang="en-US" dirty="0"/>
              <a:t> </a:t>
            </a:r>
            <a:r>
              <a:rPr lang="en-US" altLang="en-US" sz="2400" dirty="0"/>
              <a:t>1. Wages, salaries, and other </a:t>
            </a:r>
            <a:r>
              <a:rPr lang="en-US" altLang="en-US" sz="2400" dirty="0" err="1"/>
              <a:t>labour</a:t>
            </a:r>
            <a:r>
              <a:rPr lang="en-US" altLang="en-US" sz="2400" dirty="0"/>
              <a:t> income</a:t>
            </a:r>
          </a:p>
          <a:p>
            <a:pPr marL="396875" lvl="2" indent="-396875" eaLnBrk="1" hangingPunct="1">
              <a:spcBef>
                <a:spcPct val="2000"/>
              </a:spcBef>
              <a:spcAft>
                <a:spcPct val="20000"/>
              </a:spcAft>
              <a:buClr>
                <a:schemeClr val="tx1"/>
              </a:buClr>
              <a:buFont typeface="Wingdings" panose="05000000000000000000" pitchFamily="2" charset="2"/>
              <a:buNone/>
              <a:defRPr/>
            </a:pPr>
            <a:r>
              <a:rPr lang="en-US" altLang="en-US" sz="2400" dirty="0"/>
              <a:t> 2. Other factor incomes</a:t>
            </a:r>
          </a:p>
          <a:p>
            <a:pPr lvl="1" eaLnBrk="1" hangingPunct="1">
              <a:defRPr/>
            </a:pPr>
            <a:endParaRPr lang="en-US" altLang="en-US" dirty="0"/>
          </a:p>
        </p:txBody>
      </p:sp>
      <p:pic>
        <p:nvPicPr>
          <p:cNvPr id="66564" name="Picture 3" descr="fig20.03a.gif">
            <a:extLst>
              <a:ext uri="{FF2B5EF4-FFF2-40B4-BE49-F238E27FC236}">
                <a16:creationId xmlns:a16="http://schemas.microsoft.com/office/drawing/2014/main" id="{074EF865-EF58-43FB-930C-D4BD69716C4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9338" y="2087563"/>
            <a:ext cx="4137025" cy="3284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7">
            <a:hlinkClick r:id="rId4" action="ppaction://hlinksldjump" tooltip="Click to expand the figure"/>
            <a:extLst>
              <a:ext uri="{FF2B5EF4-FFF2-40B4-BE49-F238E27FC236}">
                <a16:creationId xmlns:a16="http://schemas.microsoft.com/office/drawing/2014/main" id="{67D051E0-6102-4F22-B486-68933C84E44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0762" y="6477000"/>
            <a:ext cx="225425" cy="225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331">
                                            <p:txEl>
                                              <p:pRg st="1" end="1"/>
                                            </p:txEl>
                                          </p:spTgt>
                                        </p:tgtEl>
                                        <p:attrNameLst>
                                          <p:attrName>style.visibility</p:attrName>
                                        </p:attrNameLst>
                                      </p:cBhvr>
                                      <p:to>
                                        <p:strVal val="visible"/>
                                      </p:to>
                                    </p:set>
                                    <p:animEffect transition="in" filter="wipe(left)">
                                      <p:cBhvr>
                                        <p:cTn id="7" dur="1000"/>
                                        <p:tgtEl>
                                          <p:spTgt spid="2273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7331">
                                            <p:txEl>
                                              <p:pRg st="2" end="2"/>
                                            </p:txEl>
                                          </p:spTgt>
                                        </p:tgtEl>
                                        <p:attrNameLst>
                                          <p:attrName>style.visibility</p:attrName>
                                        </p:attrNameLst>
                                      </p:cBhvr>
                                      <p:to>
                                        <p:strVal val="visible"/>
                                      </p:to>
                                    </p:set>
                                    <p:animEffect transition="in" filter="wipe(left)">
                                      <p:cBhvr>
                                        <p:cTn id="12" dur="1000"/>
                                        <p:tgtEl>
                                          <p:spTgt spid="2273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7331">
                                            <p:txEl>
                                              <p:pRg st="3" end="3"/>
                                            </p:txEl>
                                          </p:spTgt>
                                        </p:tgtEl>
                                        <p:attrNameLst>
                                          <p:attrName>style.visibility</p:attrName>
                                        </p:attrNameLst>
                                      </p:cBhvr>
                                      <p:to>
                                        <p:strVal val="visible"/>
                                      </p:to>
                                    </p:set>
                                    <p:animEffect transition="in" filter="wipe(left)">
                                      <p:cBhvr>
                                        <p:cTn id="17" dur="1000"/>
                                        <p:tgtEl>
                                          <p:spTgt spid="2273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7331">
                                            <p:txEl>
                                              <p:pRg st="4" end="4"/>
                                            </p:txEl>
                                          </p:spTgt>
                                        </p:tgtEl>
                                        <p:attrNameLst>
                                          <p:attrName>style.visibility</p:attrName>
                                        </p:attrNameLst>
                                      </p:cBhvr>
                                      <p:to>
                                        <p:strVal val="visible"/>
                                      </p:to>
                                    </p:set>
                                    <p:animEffect transition="in" filter="wipe(left)">
                                      <p:cBhvr>
                                        <p:cTn id="22" dur="1000"/>
                                        <p:tgtEl>
                                          <p:spTgt spid="227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bldLvl="3"/>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8610" name="Picture 4" descr="fig20.03a.gif">
            <a:extLst>
              <a:ext uri="{FF2B5EF4-FFF2-40B4-BE49-F238E27FC236}">
                <a16:creationId xmlns:a16="http://schemas.microsoft.com/office/drawing/2014/main" id="{9207EA4D-9272-4121-B96B-9EBB0D861E7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613" y="1268413"/>
            <a:ext cx="5172075" cy="410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fig20.03b.gif">
            <a:extLst>
              <a:ext uri="{FF2B5EF4-FFF2-40B4-BE49-F238E27FC236}">
                <a16:creationId xmlns:a16="http://schemas.microsoft.com/office/drawing/2014/main" id="{7A6265EF-DCEF-4C82-85E1-C627544ECF6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9613" y="1268413"/>
            <a:ext cx="5172075" cy="410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descr="fig20.03c.gif">
            <a:extLst>
              <a:ext uri="{FF2B5EF4-FFF2-40B4-BE49-F238E27FC236}">
                <a16:creationId xmlns:a16="http://schemas.microsoft.com/office/drawing/2014/main" id="{E978A8DD-ECDC-4E16-BF05-DD520C189A2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9613" y="1268413"/>
            <a:ext cx="5172075" cy="410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5">
            <a:extLst>
              <a:ext uri="{FF2B5EF4-FFF2-40B4-BE49-F238E27FC236}">
                <a16:creationId xmlns:a16="http://schemas.microsoft.com/office/drawing/2014/main" id="{6C534316-CF6B-44EC-9405-5CC2B0ED8B1C}"/>
              </a:ext>
            </a:extLst>
          </p:cNvPr>
          <p:cNvSpPr>
            <a:spLocks noGrp="1" noChangeArrowheads="1"/>
          </p:cNvSpPr>
          <p:nvPr>
            <p:ph type="title"/>
          </p:nvPr>
        </p:nvSpPr>
        <p:spPr>
          <a:xfrm>
            <a:off x="990600" y="107950"/>
            <a:ext cx="7696200" cy="1554163"/>
          </a:xfrm>
          <a:noFill/>
        </p:spPr>
        <p:txBody>
          <a:bodyPr/>
          <a:lstStyle/>
          <a:p>
            <a:pPr eaLnBrk="1" hangingPunct="1"/>
            <a:r>
              <a:rPr lang="en-US" altLang="en-US"/>
              <a:t>Measuring Canadian GDP</a:t>
            </a:r>
          </a:p>
        </p:txBody>
      </p:sp>
      <p:sp>
        <p:nvSpPr>
          <p:cNvPr id="228355" name="Rectangle 3">
            <a:extLst>
              <a:ext uri="{FF2B5EF4-FFF2-40B4-BE49-F238E27FC236}">
                <a16:creationId xmlns:a16="http://schemas.microsoft.com/office/drawing/2014/main" id="{56B27CCB-1186-4098-BF0F-BD6744F60F38}"/>
              </a:ext>
            </a:extLst>
          </p:cNvPr>
          <p:cNvSpPr>
            <a:spLocks noGrp="1" noChangeArrowheads="1"/>
          </p:cNvSpPr>
          <p:nvPr>
            <p:ph idx="1"/>
          </p:nvPr>
        </p:nvSpPr>
        <p:spPr>
          <a:xfrm>
            <a:off x="360363" y="1584325"/>
            <a:ext cx="4114800" cy="4525963"/>
          </a:xfrm>
        </p:spPr>
        <p:txBody>
          <a:bodyPr/>
          <a:lstStyle/>
          <a:p>
            <a:r>
              <a:rPr lang="en-US" altLang="en-US" b="0">
                <a:solidFill>
                  <a:schemeClr val="tx1"/>
                </a:solidFill>
              </a:rPr>
              <a:t>The payment for labour services is the sum of net wages plus benefits such as pension contributions and is shown by the blue flow </a:t>
            </a:r>
            <a:r>
              <a:rPr lang="en-US" altLang="en-US" b="0" i="1">
                <a:solidFill>
                  <a:schemeClr val="tx1"/>
                </a:solidFill>
              </a:rPr>
              <a:t>W.</a:t>
            </a:r>
            <a:endParaRPr lang="en-US" altLang="en-US" b="0">
              <a:solidFill>
                <a:schemeClr val="tx1"/>
              </a:solidFill>
            </a:endParaRPr>
          </a:p>
          <a:p>
            <a:r>
              <a:rPr lang="en-US" altLang="en-US" b="0">
                <a:solidFill>
                  <a:schemeClr val="tx1"/>
                </a:solidFill>
              </a:rPr>
              <a:t>Other factor incomes include a mixture of interest, rent, and profit and include some labour income from self-employment. They are included in the blue flow </a:t>
            </a:r>
            <a:r>
              <a:rPr lang="en-US" altLang="en-US" b="0" i="1">
                <a:solidFill>
                  <a:schemeClr val="tx1"/>
                </a:solidFill>
              </a:rPr>
              <a:t>OFI</a:t>
            </a:r>
            <a:r>
              <a:rPr lang="en-US" altLang="en-US" b="0">
                <a:solidFill>
                  <a:schemeClr val="tx1"/>
                </a:solidFill>
              </a:rPr>
              <a:t>. </a:t>
            </a:r>
          </a:p>
        </p:txBody>
      </p:sp>
      <p:pic>
        <p:nvPicPr>
          <p:cNvPr id="70660" name="Picture 3" descr="fig20.03a.gif">
            <a:extLst>
              <a:ext uri="{FF2B5EF4-FFF2-40B4-BE49-F238E27FC236}">
                <a16:creationId xmlns:a16="http://schemas.microsoft.com/office/drawing/2014/main" id="{417B54BB-ED65-4457-9AC8-AF0B700F0DF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9338" y="2087563"/>
            <a:ext cx="4137025" cy="3284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fig20.03b.gif">
            <a:extLst>
              <a:ext uri="{FF2B5EF4-FFF2-40B4-BE49-F238E27FC236}">
                <a16:creationId xmlns:a16="http://schemas.microsoft.com/office/drawing/2014/main" id="{B118F6F6-C04C-4AC4-9E8D-ABBE5430242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9338" y="2087563"/>
            <a:ext cx="4137025" cy="3284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fig20.03c.gif">
            <a:extLst>
              <a:ext uri="{FF2B5EF4-FFF2-40B4-BE49-F238E27FC236}">
                <a16:creationId xmlns:a16="http://schemas.microsoft.com/office/drawing/2014/main" id="{613D79F3-D80E-46FC-9FFA-66C9BAE856D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59338" y="2087563"/>
            <a:ext cx="4137025" cy="3284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Effect transition="in" filter="wipe(left)">
                                      <p:cBhvr>
                                        <p:cTn id="7" dur="1000"/>
                                        <p:tgtEl>
                                          <p:spTgt spid="228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8355">
                                            <p:txEl>
                                              <p:pRg st="1" end="1"/>
                                            </p:txEl>
                                          </p:spTgt>
                                        </p:tgtEl>
                                        <p:attrNameLst>
                                          <p:attrName>style.visibility</p:attrName>
                                        </p:attrNameLst>
                                      </p:cBhvr>
                                      <p:to>
                                        <p:strVal val="visible"/>
                                      </p:to>
                                    </p:set>
                                    <p:animEffect transition="in" filter="wipe(left)">
                                      <p:cBhvr>
                                        <p:cTn id="17" dur="1000"/>
                                        <p:tgtEl>
                                          <p:spTgt spid="22835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bldLvl="3"/>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a:extLst>
              <a:ext uri="{FF2B5EF4-FFF2-40B4-BE49-F238E27FC236}">
                <a16:creationId xmlns:a16="http://schemas.microsoft.com/office/drawing/2014/main" id="{45000D64-2CB6-4535-9344-ADBD7AC7D76A}"/>
              </a:ext>
            </a:extLst>
          </p:cNvPr>
          <p:cNvSpPr>
            <a:spLocks noGrp="1" noChangeArrowheads="1"/>
          </p:cNvSpPr>
          <p:nvPr>
            <p:ph type="title"/>
          </p:nvPr>
        </p:nvSpPr>
        <p:spPr>
          <a:xfrm>
            <a:off x="990600" y="107950"/>
            <a:ext cx="7696200" cy="1554163"/>
          </a:xfrm>
          <a:noFill/>
        </p:spPr>
        <p:txBody>
          <a:bodyPr/>
          <a:lstStyle/>
          <a:p>
            <a:pPr eaLnBrk="1" hangingPunct="1"/>
            <a:r>
              <a:rPr lang="en-US" altLang="en-US"/>
              <a:t>Measuring Canadian GDP</a:t>
            </a:r>
          </a:p>
        </p:txBody>
      </p:sp>
      <p:sp>
        <p:nvSpPr>
          <p:cNvPr id="38914" name="Rectangle 3">
            <a:extLst>
              <a:ext uri="{FF2B5EF4-FFF2-40B4-BE49-F238E27FC236}">
                <a16:creationId xmlns:a16="http://schemas.microsoft.com/office/drawing/2014/main" id="{C6AB8328-73C8-4D92-9744-DCD7CD05EFB9}"/>
              </a:ext>
            </a:extLst>
          </p:cNvPr>
          <p:cNvSpPr>
            <a:spLocks noGrp="1" noChangeArrowheads="1"/>
          </p:cNvSpPr>
          <p:nvPr>
            <p:ph idx="1"/>
          </p:nvPr>
        </p:nvSpPr>
        <p:spPr/>
        <p:txBody>
          <a:bodyPr/>
          <a:lstStyle/>
          <a:p>
            <a:pPr lvl="1" defTabSz="461963" eaLnBrk="1" hangingPunct="1">
              <a:defRPr/>
            </a:pPr>
            <a:r>
              <a:rPr lang="en-AU" dirty="0"/>
              <a:t>The sum of all factor incomes is </a:t>
            </a:r>
            <a:r>
              <a:rPr lang="en-AU" i="1" dirty="0"/>
              <a:t>net domestic income at factor cost</a:t>
            </a:r>
            <a:r>
              <a:rPr lang="en-AU" dirty="0"/>
              <a:t>.</a:t>
            </a:r>
            <a:endParaRPr lang="en-US" dirty="0"/>
          </a:p>
          <a:p>
            <a:pPr lvl="1" defTabSz="461963" eaLnBrk="1" hangingPunct="1">
              <a:defRPr/>
            </a:pPr>
            <a:r>
              <a:rPr lang="en-US" dirty="0"/>
              <a:t>Two adjustments must be made to get GDP:</a:t>
            </a:r>
          </a:p>
          <a:p>
            <a:pPr lvl="1" defTabSz="461963" eaLnBrk="1" hangingPunct="1">
              <a:buClr>
                <a:schemeClr val="tx1"/>
              </a:buClr>
              <a:defRPr/>
            </a:pPr>
            <a:r>
              <a:rPr lang="en-US" dirty="0"/>
              <a:t>1.	Indirect taxes less subsidies are added to get from 	</a:t>
            </a:r>
            <a:r>
              <a:rPr lang="en-US" i="1" dirty="0"/>
              <a:t>factor cost</a:t>
            </a:r>
            <a:r>
              <a:rPr lang="en-US" dirty="0"/>
              <a:t> to </a:t>
            </a:r>
            <a:r>
              <a:rPr lang="en-US" i="1" dirty="0"/>
              <a:t>market prices</a:t>
            </a:r>
            <a:r>
              <a:rPr lang="en-US" dirty="0"/>
              <a:t>.</a:t>
            </a:r>
          </a:p>
          <a:p>
            <a:pPr marL="452438" lvl="1" indent="-338138" defTabSz="461963" eaLnBrk="1" hangingPunct="1">
              <a:buClr>
                <a:schemeClr val="tx1"/>
              </a:buClr>
              <a:defRPr/>
            </a:pPr>
            <a:r>
              <a:rPr lang="en-US" dirty="0"/>
              <a:t>2. Depreciation is added to get from </a:t>
            </a:r>
            <a:r>
              <a:rPr lang="en-US" i="1" dirty="0"/>
              <a:t>net</a:t>
            </a:r>
            <a:r>
              <a:rPr lang="en-US" dirty="0"/>
              <a:t> domestic income to </a:t>
            </a:r>
            <a:r>
              <a:rPr lang="en-US" i="1" dirty="0"/>
              <a:t>gross</a:t>
            </a:r>
            <a:r>
              <a:rPr lang="en-US" dirty="0"/>
              <a:t> domestic income.</a:t>
            </a:r>
          </a:p>
          <a:p>
            <a:pPr lvl="1" defTabSz="461963" eaLnBrk="1" hangingPunct="1">
              <a:defRPr/>
            </a:pPr>
            <a:r>
              <a:rPr lang="en-US" dirty="0"/>
              <a:t>Table 4.2 on the next slide shows the income approach with data for 2016.</a:t>
            </a:r>
          </a:p>
        </p:txBody>
      </p:sp>
    </p:spTree>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ED097C-D49D-43C7-BDF8-39A15D7B71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7387" y="561975"/>
            <a:ext cx="5229225" cy="5734050"/>
          </a:xfrm>
          <a:prstGeom prst="rect">
            <a:avLst/>
          </a:prstGeom>
        </p:spPr>
      </p:pic>
    </p:spTree>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5">
            <a:extLst>
              <a:ext uri="{FF2B5EF4-FFF2-40B4-BE49-F238E27FC236}">
                <a16:creationId xmlns:a16="http://schemas.microsoft.com/office/drawing/2014/main" id="{ACCDEE86-776C-49BB-A890-4F58FE350D0F}"/>
              </a:ext>
            </a:extLst>
          </p:cNvPr>
          <p:cNvSpPr>
            <a:spLocks noGrp="1" noChangeArrowheads="1"/>
          </p:cNvSpPr>
          <p:nvPr>
            <p:ph type="title"/>
          </p:nvPr>
        </p:nvSpPr>
        <p:spPr>
          <a:xfrm>
            <a:off x="990600" y="107950"/>
            <a:ext cx="7696200" cy="1554163"/>
          </a:xfrm>
          <a:noFill/>
        </p:spPr>
        <p:txBody>
          <a:bodyPr/>
          <a:lstStyle/>
          <a:p>
            <a:pPr eaLnBrk="1" hangingPunct="1"/>
            <a:r>
              <a:rPr lang="en-US" altLang="en-US"/>
              <a:t>Measuring Canadian GDP</a:t>
            </a:r>
          </a:p>
        </p:txBody>
      </p:sp>
      <p:sp>
        <p:nvSpPr>
          <p:cNvPr id="206851" name="Rectangle 3">
            <a:extLst>
              <a:ext uri="{FF2B5EF4-FFF2-40B4-BE49-F238E27FC236}">
                <a16:creationId xmlns:a16="http://schemas.microsoft.com/office/drawing/2014/main" id="{63CF3B8D-73B7-4A9E-81B5-0A862C64CC30}"/>
              </a:ext>
            </a:extLst>
          </p:cNvPr>
          <p:cNvSpPr>
            <a:spLocks noGrp="1" noChangeArrowheads="1"/>
          </p:cNvSpPr>
          <p:nvPr>
            <p:ph idx="1"/>
          </p:nvPr>
        </p:nvSpPr>
        <p:spPr/>
        <p:txBody>
          <a:bodyPr/>
          <a:lstStyle/>
          <a:p>
            <a:pPr eaLnBrk="1" hangingPunct="1"/>
            <a:r>
              <a:rPr lang="en-US" altLang="en-US"/>
              <a:t>Nominal GDP and Real GDP</a:t>
            </a:r>
          </a:p>
          <a:p>
            <a:pPr lvl="1" eaLnBrk="1" hangingPunct="1"/>
            <a:r>
              <a:rPr lang="en-US" altLang="en-US" b="1"/>
              <a:t>Real GDP</a:t>
            </a:r>
            <a:r>
              <a:rPr lang="en-US" altLang="en-US"/>
              <a:t> is the value of final goods and services produced in a given year when valued at </a:t>
            </a:r>
            <a:r>
              <a:rPr lang="en-US" altLang="en-US" i="1"/>
              <a:t>valued at the prices of a reference base year</a:t>
            </a:r>
            <a:r>
              <a:rPr lang="en-US" altLang="en-US"/>
              <a:t>.</a:t>
            </a:r>
          </a:p>
          <a:p>
            <a:pPr lvl="1" eaLnBrk="1" hangingPunct="1"/>
            <a:r>
              <a:rPr lang="en-US" altLang="en-US"/>
              <a:t>Currently, the reference base year is 2007 and we describe real GDP as measured in 2007 dollars.</a:t>
            </a:r>
          </a:p>
          <a:p>
            <a:pPr lvl="1" eaLnBrk="1" hangingPunct="1"/>
            <a:r>
              <a:rPr lang="en-US" altLang="en-US" b="1"/>
              <a:t>Nominal GDP</a:t>
            </a:r>
            <a:r>
              <a:rPr lang="en-US" altLang="en-US"/>
              <a:t> is the value of goods and services produced during a given year valued at the prices that prevailed in that same year.</a:t>
            </a:r>
          </a:p>
          <a:p>
            <a:pPr lvl="1" eaLnBrk="1" hangingPunct="1"/>
            <a:r>
              <a:rPr lang="en-US" altLang="en-US"/>
              <a:t>Nominal GDP is just a more precise name for GDP.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6851">
                                            <p:txEl>
                                              <p:pRg st="1" end="1"/>
                                            </p:txEl>
                                          </p:spTgt>
                                        </p:tgtEl>
                                        <p:attrNameLst>
                                          <p:attrName>style.visibility</p:attrName>
                                        </p:attrNameLst>
                                      </p:cBhvr>
                                      <p:to>
                                        <p:strVal val="visible"/>
                                      </p:to>
                                    </p:set>
                                    <p:animEffect transition="in" filter="wipe(left)">
                                      <p:cBhvr>
                                        <p:cTn id="7" dur="1000"/>
                                        <p:tgtEl>
                                          <p:spTgt spid="2068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6851">
                                            <p:txEl>
                                              <p:pRg st="2" end="2"/>
                                            </p:txEl>
                                          </p:spTgt>
                                        </p:tgtEl>
                                        <p:attrNameLst>
                                          <p:attrName>style.visibility</p:attrName>
                                        </p:attrNameLst>
                                      </p:cBhvr>
                                      <p:to>
                                        <p:strVal val="visible"/>
                                      </p:to>
                                    </p:set>
                                    <p:animEffect transition="in" filter="wipe(left)">
                                      <p:cBhvr>
                                        <p:cTn id="12" dur="1000"/>
                                        <p:tgtEl>
                                          <p:spTgt spid="2068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6851">
                                            <p:txEl>
                                              <p:pRg st="3" end="3"/>
                                            </p:txEl>
                                          </p:spTgt>
                                        </p:tgtEl>
                                        <p:attrNameLst>
                                          <p:attrName>style.visibility</p:attrName>
                                        </p:attrNameLst>
                                      </p:cBhvr>
                                      <p:to>
                                        <p:strVal val="visible"/>
                                      </p:to>
                                    </p:set>
                                    <p:animEffect transition="in" filter="wipe(left)">
                                      <p:cBhvr>
                                        <p:cTn id="17" dur="1000"/>
                                        <p:tgtEl>
                                          <p:spTgt spid="2068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6851">
                                            <p:txEl>
                                              <p:pRg st="4" end="4"/>
                                            </p:txEl>
                                          </p:spTgt>
                                        </p:tgtEl>
                                        <p:attrNameLst>
                                          <p:attrName>style.visibility</p:attrName>
                                        </p:attrNameLst>
                                      </p:cBhvr>
                                      <p:to>
                                        <p:strVal val="visible"/>
                                      </p:to>
                                    </p:set>
                                    <p:animEffect transition="in" filter="wipe(left)">
                                      <p:cBhvr>
                                        <p:cTn id="22" dur="1000"/>
                                        <p:tgtEl>
                                          <p:spTgt spid="2068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bldLvl="3"/>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3">
            <a:extLst>
              <a:ext uri="{FF2B5EF4-FFF2-40B4-BE49-F238E27FC236}">
                <a16:creationId xmlns:a16="http://schemas.microsoft.com/office/drawing/2014/main" id="{7A12CC68-5871-44D0-8436-2CB833E21069}"/>
              </a:ext>
            </a:extLst>
          </p:cNvPr>
          <p:cNvSpPr>
            <a:spLocks noGrp="1" noChangeArrowheads="1"/>
          </p:cNvSpPr>
          <p:nvPr>
            <p:ph type="title"/>
          </p:nvPr>
        </p:nvSpPr>
        <p:spPr>
          <a:xfrm>
            <a:off x="990600" y="107950"/>
            <a:ext cx="7696200" cy="1554163"/>
          </a:xfrm>
          <a:noFill/>
        </p:spPr>
        <p:txBody>
          <a:bodyPr/>
          <a:lstStyle/>
          <a:p>
            <a:pPr eaLnBrk="1" hangingPunct="1"/>
            <a:r>
              <a:rPr lang="en-US" altLang="en-US"/>
              <a:t>Measuring Canadian GDP</a:t>
            </a:r>
          </a:p>
        </p:txBody>
      </p:sp>
      <p:sp>
        <p:nvSpPr>
          <p:cNvPr id="626690" name="Rectangle 2">
            <a:extLst>
              <a:ext uri="{FF2B5EF4-FFF2-40B4-BE49-F238E27FC236}">
                <a16:creationId xmlns:a16="http://schemas.microsoft.com/office/drawing/2014/main" id="{209FA28F-6B6D-4101-B3B2-89A61C66B30E}"/>
              </a:ext>
            </a:extLst>
          </p:cNvPr>
          <p:cNvSpPr>
            <a:spLocks noGrp="1" noChangeArrowheads="1"/>
          </p:cNvSpPr>
          <p:nvPr>
            <p:ph idx="1"/>
          </p:nvPr>
        </p:nvSpPr>
        <p:spPr>
          <a:xfrm>
            <a:off x="360363" y="1584325"/>
            <a:ext cx="4114800" cy="4525963"/>
          </a:xfrm>
        </p:spPr>
        <p:txBody>
          <a:bodyPr/>
          <a:lstStyle/>
          <a:p>
            <a:pPr eaLnBrk="1" hangingPunct="1"/>
            <a:r>
              <a:rPr lang="en-US" altLang="en-US" dirty="0"/>
              <a:t>Calculating Real GDP</a:t>
            </a:r>
          </a:p>
          <a:p>
            <a:pPr lvl="1" eaLnBrk="1" hangingPunct="1"/>
            <a:r>
              <a:rPr lang="en-US" altLang="en-US" dirty="0"/>
              <a:t>Table 4.3(a) shows the quantities produced and the prices in 2007 (the base year). </a:t>
            </a:r>
          </a:p>
          <a:p>
            <a:pPr lvl="1" eaLnBrk="1" hangingPunct="1"/>
            <a:r>
              <a:rPr lang="en-US" altLang="en-US" dirty="0"/>
              <a:t>Nominal GDP in 2007 is $100 million.</a:t>
            </a:r>
          </a:p>
          <a:p>
            <a:pPr lvl="1" eaLnBrk="1" hangingPunct="1"/>
            <a:r>
              <a:rPr lang="en-US" altLang="en-US" dirty="0"/>
              <a:t>Because 2007 is the base year, real GDP and nominal GDP both are $100 million.</a:t>
            </a:r>
          </a:p>
        </p:txBody>
      </p:sp>
      <p:pic>
        <p:nvPicPr>
          <p:cNvPr id="6" name="Picture 5">
            <a:extLst>
              <a:ext uri="{FF2B5EF4-FFF2-40B4-BE49-F238E27FC236}">
                <a16:creationId xmlns:a16="http://schemas.microsoft.com/office/drawing/2014/main" id="{26986F02-C184-44DD-8F9C-D42274B9E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8550" y="1439863"/>
            <a:ext cx="3854450" cy="4979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8853" name="Picture 7">
            <a:extLst>
              <a:ext uri="{FF2B5EF4-FFF2-40B4-BE49-F238E27FC236}">
                <a16:creationId xmlns:a16="http://schemas.microsoft.com/office/drawing/2014/main" id="{734BC53F-1E8D-4C6C-A988-D8855CBDCE0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08550" y="1439863"/>
            <a:ext cx="3854450" cy="4979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8854" name="Picture 8">
            <a:extLst>
              <a:ext uri="{FF2B5EF4-FFF2-40B4-BE49-F238E27FC236}">
                <a16:creationId xmlns:a16="http://schemas.microsoft.com/office/drawing/2014/main" id="{BD6023FE-568D-433A-A519-8A4F4EE9465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08550" y="1439863"/>
            <a:ext cx="3854450" cy="4979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DE257898-96B5-4900-8B4C-6097A53F6A28}"/>
              </a:ext>
            </a:extLst>
          </p:cNvPr>
          <p:cNvSpPr/>
          <p:nvPr/>
        </p:nvSpPr>
        <p:spPr>
          <a:xfrm>
            <a:off x="4908550" y="4038600"/>
            <a:ext cx="3854450"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CA"/>
          </a:p>
        </p:txBody>
      </p:sp>
      <p:pic>
        <p:nvPicPr>
          <p:cNvPr id="8" name="Picture 7">
            <a:hlinkClick r:id="rId6" action="ppaction://hlinksldjump" tooltip="Click to expand the figure"/>
            <a:extLst>
              <a:ext uri="{FF2B5EF4-FFF2-40B4-BE49-F238E27FC236}">
                <a16:creationId xmlns:a16="http://schemas.microsoft.com/office/drawing/2014/main" id="{01B472C1-E05C-4609-A64E-5F939F07C62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6690">
                                            <p:txEl>
                                              <p:pRg st="1" end="1"/>
                                            </p:txEl>
                                          </p:spTgt>
                                        </p:tgtEl>
                                        <p:attrNameLst>
                                          <p:attrName>style.visibility</p:attrName>
                                        </p:attrNameLst>
                                      </p:cBhvr>
                                      <p:to>
                                        <p:strVal val="visible"/>
                                      </p:to>
                                    </p:set>
                                    <p:animEffect transition="in" filter="wipe(left)">
                                      <p:cBhvr>
                                        <p:cTn id="7" dur="1000"/>
                                        <p:tgtEl>
                                          <p:spTgt spid="62669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6690">
                                            <p:txEl>
                                              <p:pRg st="2" end="2"/>
                                            </p:txEl>
                                          </p:spTgt>
                                        </p:tgtEl>
                                        <p:attrNameLst>
                                          <p:attrName>style.visibility</p:attrName>
                                        </p:attrNameLst>
                                      </p:cBhvr>
                                      <p:to>
                                        <p:strVal val="visible"/>
                                      </p:to>
                                    </p:set>
                                    <p:animEffect transition="in" filter="wipe(left)">
                                      <p:cBhvr>
                                        <p:cTn id="17" dur="1000"/>
                                        <p:tgtEl>
                                          <p:spTgt spid="6266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6690">
                                            <p:txEl>
                                              <p:pRg st="3" end="3"/>
                                            </p:txEl>
                                          </p:spTgt>
                                        </p:tgtEl>
                                        <p:attrNameLst>
                                          <p:attrName>style.visibility</p:attrName>
                                        </p:attrNameLst>
                                      </p:cBhvr>
                                      <p:to>
                                        <p:strVal val="visible"/>
                                      </p:to>
                                    </p:set>
                                    <p:animEffect transition="in" filter="wipe(left)">
                                      <p:cBhvr>
                                        <p:cTn id="22" dur="1000"/>
                                        <p:tgtEl>
                                          <p:spTgt spid="6266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0" grpId="0" build="p" bldLvl="3"/>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F7DB1C0-3B5C-4E5B-B74A-9C2015861B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0000" y="180000"/>
            <a:ext cx="5210175" cy="6286500"/>
          </a:xfrm>
          <a:prstGeom prst="rect">
            <a:avLst/>
          </a:prstGeom>
        </p:spPr>
      </p:pic>
      <p:pic>
        <p:nvPicPr>
          <p:cNvPr id="7" name="Picture 6">
            <a:extLst>
              <a:ext uri="{FF2B5EF4-FFF2-40B4-BE49-F238E27FC236}">
                <a16:creationId xmlns:a16="http://schemas.microsoft.com/office/drawing/2014/main" id="{111F979A-F85D-46A2-A5C9-F2BEC91CB1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0000" y="180000"/>
            <a:ext cx="5210175" cy="6286500"/>
          </a:xfrm>
          <a:prstGeom prst="rect">
            <a:avLst/>
          </a:prstGeom>
        </p:spPr>
      </p:pic>
      <p:pic>
        <p:nvPicPr>
          <p:cNvPr id="8" name="Picture 7">
            <a:extLst>
              <a:ext uri="{FF2B5EF4-FFF2-40B4-BE49-F238E27FC236}">
                <a16:creationId xmlns:a16="http://schemas.microsoft.com/office/drawing/2014/main" id="{6DB09717-56A1-4B74-AE02-193161FA42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80000" y="180000"/>
            <a:ext cx="5210175" cy="6286500"/>
          </a:xfrm>
          <a:prstGeom prst="rect">
            <a:avLst/>
          </a:prstGeom>
        </p:spPr>
      </p:pic>
      <p:pic>
        <p:nvPicPr>
          <p:cNvPr id="9" name="Picture 8">
            <a:extLst>
              <a:ext uri="{FF2B5EF4-FFF2-40B4-BE49-F238E27FC236}">
                <a16:creationId xmlns:a16="http://schemas.microsoft.com/office/drawing/2014/main" id="{07151A12-C491-4ADC-91F8-03B2EE0D427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80000" y="180000"/>
            <a:ext cx="5210175" cy="62865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97A4E7C0-8816-42A6-9A6E-6CDA81D73E06}"/>
              </a:ext>
            </a:extLst>
          </p:cNvPr>
          <p:cNvSpPr>
            <a:spLocks noGrp="1" noChangeArrowheads="1"/>
          </p:cNvSpPr>
          <p:nvPr>
            <p:ph type="title"/>
          </p:nvPr>
        </p:nvSpPr>
        <p:spPr>
          <a:xfrm>
            <a:off x="990600" y="107950"/>
            <a:ext cx="7696200" cy="1554163"/>
          </a:xfrm>
          <a:noFill/>
        </p:spPr>
        <p:txBody>
          <a:bodyPr/>
          <a:lstStyle/>
          <a:p>
            <a:pPr eaLnBrk="1" hangingPunct="1"/>
            <a:r>
              <a:rPr lang="en-US" altLang="en-US"/>
              <a:t>Measuring Canadian GDP</a:t>
            </a:r>
          </a:p>
        </p:txBody>
      </p:sp>
      <p:sp>
        <p:nvSpPr>
          <p:cNvPr id="628738" name="Rectangle 2">
            <a:extLst>
              <a:ext uri="{FF2B5EF4-FFF2-40B4-BE49-F238E27FC236}">
                <a16:creationId xmlns:a16="http://schemas.microsoft.com/office/drawing/2014/main" id="{967E71F1-23B3-483A-A760-D776435F3B03}"/>
              </a:ext>
            </a:extLst>
          </p:cNvPr>
          <p:cNvSpPr>
            <a:spLocks noGrp="1" noChangeArrowheads="1"/>
          </p:cNvSpPr>
          <p:nvPr>
            <p:ph idx="1"/>
          </p:nvPr>
        </p:nvSpPr>
        <p:spPr>
          <a:xfrm>
            <a:off x="360363" y="1584325"/>
            <a:ext cx="4114800" cy="4525963"/>
          </a:xfrm>
        </p:spPr>
        <p:txBody>
          <a:bodyPr/>
          <a:lstStyle/>
          <a:p>
            <a:pPr eaLnBrk="1" hangingPunct="1"/>
            <a:r>
              <a:rPr lang="en-US" altLang="en-US" b="0" dirty="0">
                <a:solidFill>
                  <a:schemeClr val="tx1"/>
                </a:solidFill>
              </a:rPr>
              <a:t>Table 4.3(b) shows the quantities produced and the prices in 2016.</a:t>
            </a:r>
            <a:r>
              <a:rPr lang="en-US" altLang="en-US" sz="2800" dirty="0"/>
              <a:t> </a:t>
            </a:r>
            <a:endParaRPr lang="en-US" altLang="en-US" b="0" dirty="0">
              <a:solidFill>
                <a:schemeClr val="tx1"/>
              </a:solidFill>
            </a:endParaRPr>
          </a:p>
          <a:p>
            <a:pPr eaLnBrk="1" hangingPunct="1"/>
            <a:r>
              <a:rPr lang="en-US" altLang="en-US" b="0" dirty="0">
                <a:solidFill>
                  <a:schemeClr val="tx1"/>
                </a:solidFill>
              </a:rPr>
              <a:t>Nominal GDP in 2016 is $300 million. </a:t>
            </a:r>
          </a:p>
          <a:p>
            <a:pPr eaLnBrk="1" hangingPunct="1"/>
            <a:r>
              <a:rPr lang="en-US" altLang="en-US" b="0" dirty="0">
                <a:solidFill>
                  <a:schemeClr val="tx1"/>
                </a:solidFill>
              </a:rPr>
              <a:t>Nominal GDP in 2016 is three times its value in 2007.</a:t>
            </a:r>
          </a:p>
        </p:txBody>
      </p:sp>
      <p:pic>
        <p:nvPicPr>
          <p:cNvPr id="82948" name="Picture 5">
            <a:extLst>
              <a:ext uri="{FF2B5EF4-FFF2-40B4-BE49-F238E27FC236}">
                <a16:creationId xmlns:a16="http://schemas.microsoft.com/office/drawing/2014/main" id="{6BCB8222-B2FB-464A-B517-89C0FA9A9FA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8550" y="1439863"/>
            <a:ext cx="3854450" cy="4979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2949" name="Picture 7">
            <a:extLst>
              <a:ext uri="{FF2B5EF4-FFF2-40B4-BE49-F238E27FC236}">
                <a16:creationId xmlns:a16="http://schemas.microsoft.com/office/drawing/2014/main" id="{FB1BCFF3-2E81-4205-B46A-8AF229D12B4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08550" y="1439863"/>
            <a:ext cx="3854450" cy="4979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2950" name="Picture 8">
            <a:extLst>
              <a:ext uri="{FF2B5EF4-FFF2-40B4-BE49-F238E27FC236}">
                <a16:creationId xmlns:a16="http://schemas.microsoft.com/office/drawing/2014/main" id="{C52812E4-6320-4987-A511-E27C20859E5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08550" y="1439863"/>
            <a:ext cx="3854450" cy="4979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61D50CD8-06F8-4CAD-9EEF-D8E3D5856F62}"/>
              </a:ext>
            </a:extLst>
          </p:cNvPr>
          <p:cNvSpPr/>
          <p:nvPr/>
        </p:nvSpPr>
        <p:spPr>
          <a:xfrm>
            <a:off x="4908550" y="5181600"/>
            <a:ext cx="393065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CA"/>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28738">
                                            <p:txEl>
                                              <p:pRg st="1" end="1"/>
                                            </p:txEl>
                                          </p:spTgt>
                                        </p:tgtEl>
                                        <p:attrNameLst>
                                          <p:attrName>style.visibility</p:attrName>
                                        </p:attrNameLst>
                                      </p:cBhvr>
                                      <p:to>
                                        <p:strVal val="visible"/>
                                      </p:to>
                                    </p:set>
                                    <p:animEffect transition="in" filter="wipe(left)">
                                      <p:cBhvr>
                                        <p:cTn id="7" dur="1000"/>
                                        <p:tgtEl>
                                          <p:spTgt spid="62873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8738">
                                            <p:txEl>
                                              <p:pRg st="2" end="2"/>
                                            </p:txEl>
                                          </p:spTgt>
                                        </p:tgtEl>
                                        <p:attrNameLst>
                                          <p:attrName>style.visibility</p:attrName>
                                        </p:attrNameLst>
                                      </p:cBhvr>
                                      <p:to>
                                        <p:strVal val="visible"/>
                                      </p:to>
                                    </p:set>
                                    <p:animEffect transition="in" filter="wipe(left)">
                                      <p:cBhvr>
                                        <p:cTn id="12" dur="1000"/>
                                        <p:tgtEl>
                                          <p:spTgt spid="6287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8" grpId="0" build="p" bldLvl="3"/>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3">
            <a:extLst>
              <a:ext uri="{FF2B5EF4-FFF2-40B4-BE49-F238E27FC236}">
                <a16:creationId xmlns:a16="http://schemas.microsoft.com/office/drawing/2014/main" id="{47E0709A-F6E8-45D3-AB02-F9CE27BB3192}"/>
              </a:ext>
            </a:extLst>
          </p:cNvPr>
          <p:cNvSpPr>
            <a:spLocks noGrp="1" noChangeArrowheads="1"/>
          </p:cNvSpPr>
          <p:nvPr>
            <p:ph type="title"/>
          </p:nvPr>
        </p:nvSpPr>
        <p:spPr>
          <a:xfrm>
            <a:off x="990600" y="107950"/>
            <a:ext cx="7696200" cy="1554163"/>
          </a:xfrm>
          <a:noFill/>
        </p:spPr>
        <p:txBody>
          <a:bodyPr/>
          <a:lstStyle/>
          <a:p>
            <a:pPr eaLnBrk="1" hangingPunct="1"/>
            <a:r>
              <a:rPr lang="en-US" altLang="en-US"/>
              <a:t>Measuring Canadian GDP</a:t>
            </a:r>
          </a:p>
        </p:txBody>
      </p:sp>
      <p:sp>
        <p:nvSpPr>
          <p:cNvPr id="630786" name="Rectangle 2">
            <a:extLst>
              <a:ext uri="{FF2B5EF4-FFF2-40B4-BE49-F238E27FC236}">
                <a16:creationId xmlns:a16="http://schemas.microsoft.com/office/drawing/2014/main" id="{116A7AA7-8592-4395-96E1-3F23EC1BE5AA}"/>
              </a:ext>
            </a:extLst>
          </p:cNvPr>
          <p:cNvSpPr>
            <a:spLocks noGrp="1" noChangeArrowheads="1"/>
          </p:cNvSpPr>
          <p:nvPr>
            <p:ph idx="1"/>
          </p:nvPr>
        </p:nvSpPr>
        <p:spPr>
          <a:xfrm>
            <a:off x="360363" y="1584325"/>
            <a:ext cx="4135437" cy="4525963"/>
          </a:xfrm>
        </p:spPr>
        <p:txBody>
          <a:bodyPr/>
          <a:lstStyle/>
          <a:p>
            <a:pPr eaLnBrk="1" hangingPunct="1"/>
            <a:r>
              <a:rPr lang="en-US" altLang="en-US" b="0" dirty="0">
                <a:solidFill>
                  <a:schemeClr val="tx1"/>
                </a:solidFill>
              </a:rPr>
              <a:t>In Table 4.3(c), we calculate real GDP in 2016. </a:t>
            </a:r>
          </a:p>
          <a:p>
            <a:pPr eaLnBrk="1" hangingPunct="1"/>
            <a:r>
              <a:rPr lang="en-US" altLang="en-US" b="0" dirty="0">
                <a:solidFill>
                  <a:schemeClr val="tx1"/>
                </a:solidFill>
              </a:rPr>
              <a:t>The quantities are those of 2016, as in part (b). </a:t>
            </a:r>
          </a:p>
          <a:p>
            <a:pPr eaLnBrk="1" hangingPunct="1"/>
            <a:r>
              <a:rPr lang="en-US" altLang="en-US" b="0" dirty="0">
                <a:solidFill>
                  <a:schemeClr val="tx1"/>
                </a:solidFill>
              </a:rPr>
              <a:t>The prices are those in </a:t>
            </a:r>
            <a:br>
              <a:rPr lang="en-US" altLang="en-US" b="0" dirty="0">
                <a:solidFill>
                  <a:schemeClr val="tx1"/>
                </a:solidFill>
              </a:rPr>
            </a:br>
            <a:r>
              <a:rPr lang="en-US" altLang="en-US" b="0" dirty="0">
                <a:solidFill>
                  <a:schemeClr val="tx1"/>
                </a:solidFill>
              </a:rPr>
              <a:t>the base year (2007) as in part (a).</a:t>
            </a:r>
          </a:p>
          <a:p>
            <a:pPr eaLnBrk="1" hangingPunct="1"/>
            <a:r>
              <a:rPr lang="en-US" altLang="en-US" b="0" dirty="0">
                <a:solidFill>
                  <a:schemeClr val="tx1"/>
                </a:solidFill>
              </a:rPr>
              <a:t>The sum of these expenditures is real GDP in 2016, which is $160 million.</a:t>
            </a:r>
          </a:p>
        </p:txBody>
      </p:sp>
      <p:pic>
        <p:nvPicPr>
          <p:cNvPr id="84996" name="Picture 4">
            <a:extLst>
              <a:ext uri="{FF2B5EF4-FFF2-40B4-BE49-F238E27FC236}">
                <a16:creationId xmlns:a16="http://schemas.microsoft.com/office/drawing/2014/main" id="{19A14062-4EE4-4A26-AC7D-FBFD2BB6DA1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8550" y="1439863"/>
            <a:ext cx="3854450" cy="4979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4997" name="Picture 5">
            <a:extLst>
              <a:ext uri="{FF2B5EF4-FFF2-40B4-BE49-F238E27FC236}">
                <a16:creationId xmlns:a16="http://schemas.microsoft.com/office/drawing/2014/main" id="{DCCAAF55-CCA3-4EA8-9B5D-5C2F1ACF04B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08550" y="1439863"/>
            <a:ext cx="3854450" cy="4979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4998" name="Picture 6">
            <a:extLst>
              <a:ext uri="{FF2B5EF4-FFF2-40B4-BE49-F238E27FC236}">
                <a16:creationId xmlns:a16="http://schemas.microsoft.com/office/drawing/2014/main" id="{AB3935DB-6CA4-4B31-9148-52DE358E9C3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08550" y="1439863"/>
            <a:ext cx="3854450" cy="4979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0786">
                                            <p:txEl>
                                              <p:pRg st="1" end="1"/>
                                            </p:txEl>
                                          </p:spTgt>
                                        </p:tgtEl>
                                        <p:attrNameLst>
                                          <p:attrName>style.visibility</p:attrName>
                                        </p:attrNameLst>
                                      </p:cBhvr>
                                      <p:to>
                                        <p:strVal val="visible"/>
                                      </p:to>
                                    </p:set>
                                    <p:animEffect transition="in" filter="wipe(left)">
                                      <p:cBhvr>
                                        <p:cTn id="7" dur="1000"/>
                                        <p:tgtEl>
                                          <p:spTgt spid="63078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0786">
                                            <p:txEl>
                                              <p:pRg st="2" end="2"/>
                                            </p:txEl>
                                          </p:spTgt>
                                        </p:tgtEl>
                                        <p:attrNameLst>
                                          <p:attrName>style.visibility</p:attrName>
                                        </p:attrNameLst>
                                      </p:cBhvr>
                                      <p:to>
                                        <p:strVal val="visible"/>
                                      </p:to>
                                    </p:set>
                                    <p:animEffect transition="in" filter="wipe(left)">
                                      <p:cBhvr>
                                        <p:cTn id="12" dur="1000"/>
                                        <p:tgtEl>
                                          <p:spTgt spid="63078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0786">
                                            <p:txEl>
                                              <p:pRg st="3" end="3"/>
                                            </p:txEl>
                                          </p:spTgt>
                                        </p:tgtEl>
                                        <p:attrNameLst>
                                          <p:attrName>style.visibility</p:attrName>
                                        </p:attrNameLst>
                                      </p:cBhvr>
                                      <p:to>
                                        <p:strVal val="visible"/>
                                      </p:to>
                                    </p:set>
                                    <p:animEffect transition="in" filter="wipe(left)">
                                      <p:cBhvr>
                                        <p:cTn id="17" dur="1000"/>
                                        <p:tgtEl>
                                          <p:spTgt spid="6307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6" grpId="0" build="p" bldLvl="3"/>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5A418DC-1E27-46A6-A806-1A5B25ADB1AB}"/>
              </a:ext>
            </a:extLst>
          </p:cNvPr>
          <p:cNvSpPr>
            <a:spLocks noGrp="1" noChangeArrowheads="1"/>
          </p:cNvSpPr>
          <p:nvPr>
            <p:ph type="title"/>
          </p:nvPr>
        </p:nvSpPr>
        <p:spPr>
          <a:xfrm>
            <a:off x="990600" y="107950"/>
            <a:ext cx="7696200" cy="1554163"/>
          </a:xfrm>
        </p:spPr>
        <p:txBody>
          <a:bodyPr/>
          <a:lstStyle/>
          <a:p>
            <a:pPr eaLnBrk="1" hangingPunct="1"/>
            <a:r>
              <a:rPr lang="en-US" altLang="en-US"/>
              <a:t>Gross Domestic Product </a:t>
            </a:r>
          </a:p>
        </p:txBody>
      </p:sp>
      <p:sp>
        <p:nvSpPr>
          <p:cNvPr id="204803" name="Rectangle 3">
            <a:extLst>
              <a:ext uri="{FF2B5EF4-FFF2-40B4-BE49-F238E27FC236}">
                <a16:creationId xmlns:a16="http://schemas.microsoft.com/office/drawing/2014/main" id="{5C82D67E-55FF-42E8-B589-7A36CE78C02B}"/>
              </a:ext>
            </a:extLst>
          </p:cNvPr>
          <p:cNvSpPr>
            <a:spLocks noGrp="1" noChangeArrowheads="1"/>
          </p:cNvSpPr>
          <p:nvPr>
            <p:ph idx="1"/>
          </p:nvPr>
        </p:nvSpPr>
        <p:spPr/>
        <p:txBody>
          <a:bodyPr/>
          <a:lstStyle/>
          <a:p>
            <a:pPr eaLnBrk="1" hangingPunct="1"/>
            <a:r>
              <a:rPr lang="en-US" altLang="en-US" dirty="0"/>
              <a:t>GDP Defined</a:t>
            </a:r>
          </a:p>
          <a:p>
            <a:pPr lvl="1" eaLnBrk="1" hangingPunct="1"/>
            <a:r>
              <a:rPr lang="en-US" altLang="en-US" b="1" dirty="0"/>
              <a:t>GDP</a:t>
            </a:r>
            <a:r>
              <a:rPr lang="en-US" altLang="en-US" dirty="0"/>
              <a:t> or </a:t>
            </a:r>
            <a:r>
              <a:rPr lang="en-US" altLang="en-US" b="1" dirty="0"/>
              <a:t>gross domestic product</a:t>
            </a:r>
            <a:r>
              <a:rPr lang="en-US" altLang="en-US" dirty="0"/>
              <a:t> is the market value of all final goods and services produced in a country in a given time period.</a:t>
            </a:r>
          </a:p>
          <a:p>
            <a:pPr lvl="1" eaLnBrk="1" hangingPunct="1"/>
            <a:r>
              <a:rPr lang="en-US" altLang="en-US" dirty="0"/>
              <a:t>This definition has four parts:</a:t>
            </a:r>
          </a:p>
          <a:p>
            <a:pPr lvl="1" eaLnBrk="1" hangingPunct="1">
              <a:buClr>
                <a:srgbClr val="7030A0"/>
              </a:buClr>
              <a:buSzPct val="120000"/>
              <a:buFont typeface="Wingdings" panose="05000000000000000000" pitchFamily="2" charset="2"/>
              <a:buChar char="§"/>
            </a:pPr>
            <a:r>
              <a:rPr lang="en-US" altLang="en-US" dirty="0"/>
              <a:t> Market value</a:t>
            </a:r>
          </a:p>
          <a:p>
            <a:pPr lvl="1" eaLnBrk="1" hangingPunct="1">
              <a:buClr>
                <a:srgbClr val="7030A0"/>
              </a:buClr>
              <a:buSzPct val="120000"/>
              <a:buFont typeface="Wingdings" panose="05000000000000000000" pitchFamily="2" charset="2"/>
              <a:buChar char="§"/>
            </a:pPr>
            <a:r>
              <a:rPr lang="en-US" altLang="en-US" dirty="0"/>
              <a:t> Final goods and services</a:t>
            </a:r>
          </a:p>
          <a:p>
            <a:pPr lvl="1" eaLnBrk="1" hangingPunct="1">
              <a:buClr>
                <a:srgbClr val="7030A0"/>
              </a:buClr>
              <a:buSzPct val="120000"/>
              <a:buFont typeface="Wingdings" panose="05000000000000000000" pitchFamily="2" charset="2"/>
              <a:buChar char="§"/>
            </a:pPr>
            <a:r>
              <a:rPr lang="en-US" altLang="en-US" dirty="0"/>
              <a:t> Produced within a country</a:t>
            </a:r>
          </a:p>
          <a:p>
            <a:pPr lvl="1" eaLnBrk="1" hangingPunct="1">
              <a:buClr>
                <a:srgbClr val="7030A0"/>
              </a:buClr>
              <a:buSzPct val="120000"/>
              <a:buFont typeface="Wingdings" panose="05000000000000000000" pitchFamily="2" charset="2"/>
              <a:buChar char="§"/>
            </a:pPr>
            <a:r>
              <a:rPr lang="en-US" altLang="en-US" dirty="0"/>
              <a:t> In a given time period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wipe(left)">
                                      <p:cBhvr>
                                        <p:cTn id="7" dur="500"/>
                                        <p:tgtEl>
                                          <p:spTgt spid="204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wipe(left)">
                                      <p:cBhvr>
                                        <p:cTn id="12" dur="1000"/>
                                        <p:tgtEl>
                                          <p:spTgt spid="204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wipe(left)">
                                      <p:cBhvr>
                                        <p:cTn id="17" dur="1000"/>
                                        <p:tgtEl>
                                          <p:spTgt spid="204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03">
                                            <p:txEl>
                                              <p:pRg st="3" end="3"/>
                                            </p:txEl>
                                          </p:spTgt>
                                        </p:tgtEl>
                                        <p:attrNameLst>
                                          <p:attrName>style.visibility</p:attrName>
                                        </p:attrNameLst>
                                      </p:cBhvr>
                                      <p:to>
                                        <p:strVal val="visible"/>
                                      </p:to>
                                    </p:set>
                                    <p:animEffect transition="in" filter="wipe(left)">
                                      <p:cBhvr>
                                        <p:cTn id="22" dur="1000"/>
                                        <p:tgtEl>
                                          <p:spTgt spid="2048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4803">
                                            <p:txEl>
                                              <p:pRg st="4" end="4"/>
                                            </p:txEl>
                                          </p:spTgt>
                                        </p:tgtEl>
                                        <p:attrNameLst>
                                          <p:attrName>style.visibility</p:attrName>
                                        </p:attrNameLst>
                                      </p:cBhvr>
                                      <p:to>
                                        <p:strVal val="visible"/>
                                      </p:to>
                                    </p:set>
                                    <p:animEffect transition="in" filter="wipe(left)">
                                      <p:cBhvr>
                                        <p:cTn id="27" dur="1000"/>
                                        <p:tgtEl>
                                          <p:spTgt spid="2048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4803">
                                            <p:txEl>
                                              <p:pRg st="5" end="5"/>
                                            </p:txEl>
                                          </p:spTgt>
                                        </p:tgtEl>
                                        <p:attrNameLst>
                                          <p:attrName>style.visibility</p:attrName>
                                        </p:attrNameLst>
                                      </p:cBhvr>
                                      <p:to>
                                        <p:strVal val="visible"/>
                                      </p:to>
                                    </p:set>
                                    <p:animEffect transition="in" filter="wipe(left)">
                                      <p:cBhvr>
                                        <p:cTn id="32" dur="1000"/>
                                        <p:tgtEl>
                                          <p:spTgt spid="2048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4803">
                                            <p:txEl>
                                              <p:pRg st="6" end="6"/>
                                            </p:txEl>
                                          </p:spTgt>
                                        </p:tgtEl>
                                        <p:attrNameLst>
                                          <p:attrName>style.visibility</p:attrName>
                                        </p:attrNameLst>
                                      </p:cBhvr>
                                      <p:to>
                                        <p:strVal val="visible"/>
                                      </p:to>
                                    </p:set>
                                    <p:animEffect transition="in" filter="wipe(left)">
                                      <p:cBhvr>
                                        <p:cTn id="37" dur="1000"/>
                                        <p:tgtEl>
                                          <p:spTgt spid="2048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bldLvl="3"/>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5449CF64-C6B8-4C5C-8400-A4DE40569D3A}"/>
              </a:ext>
            </a:extLst>
          </p:cNvPr>
          <p:cNvSpPr>
            <a:spLocks noGrp="1" noChangeArrowheads="1"/>
          </p:cNvSpPr>
          <p:nvPr>
            <p:ph type="title"/>
          </p:nvPr>
        </p:nvSpPr>
        <p:spPr>
          <a:xfrm>
            <a:off x="990600" y="107950"/>
            <a:ext cx="7696200" cy="1554163"/>
          </a:xfrm>
        </p:spPr>
        <p:txBody>
          <a:bodyPr/>
          <a:lstStyle/>
          <a:p>
            <a:pPr eaLnBrk="1" hangingPunct="1"/>
            <a:r>
              <a:rPr lang="en-US" altLang="en-US"/>
              <a:t>The Uses and Limitations of Real GDP</a:t>
            </a:r>
          </a:p>
        </p:txBody>
      </p:sp>
      <p:sp>
        <p:nvSpPr>
          <p:cNvPr id="632835" name="Rectangle 3">
            <a:extLst>
              <a:ext uri="{FF2B5EF4-FFF2-40B4-BE49-F238E27FC236}">
                <a16:creationId xmlns:a16="http://schemas.microsoft.com/office/drawing/2014/main" id="{AFC474D1-D040-4370-BD82-CC3C74ECD620}"/>
              </a:ext>
            </a:extLst>
          </p:cNvPr>
          <p:cNvSpPr>
            <a:spLocks noGrp="1" noChangeArrowheads="1"/>
          </p:cNvSpPr>
          <p:nvPr>
            <p:ph idx="1"/>
          </p:nvPr>
        </p:nvSpPr>
        <p:spPr/>
        <p:txBody>
          <a:bodyPr/>
          <a:lstStyle/>
          <a:p>
            <a:pPr lvl="1" eaLnBrk="1" hangingPunct="1"/>
            <a:r>
              <a:rPr lang="en-US" altLang="en-US" dirty="0"/>
              <a:t>Economists use estimates of real GDP for two main purposes:</a:t>
            </a:r>
          </a:p>
          <a:p>
            <a:pPr lvl="1" eaLnBrk="1" hangingPunct="1">
              <a:buClr>
                <a:srgbClr val="0070C0"/>
              </a:buClr>
              <a:buSzPct val="120000"/>
              <a:buFont typeface="Wingdings" panose="05000000000000000000" pitchFamily="2" charset="2"/>
              <a:buChar char="§"/>
            </a:pPr>
            <a:r>
              <a:rPr lang="en-US" altLang="en-US" dirty="0"/>
              <a:t> To compare the standard of living over time</a:t>
            </a:r>
          </a:p>
          <a:p>
            <a:pPr lvl="1" eaLnBrk="1" hangingPunct="1">
              <a:buClr>
                <a:srgbClr val="0070C0"/>
              </a:buClr>
              <a:buSzPct val="120000"/>
              <a:buFont typeface="Wingdings" panose="05000000000000000000" pitchFamily="2" charset="2"/>
              <a:buChar char="§"/>
            </a:pPr>
            <a:r>
              <a:rPr lang="en-US" altLang="en-US" dirty="0"/>
              <a:t> To compare the standard of living across countries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2835">
                                            <p:txEl>
                                              <p:pRg st="0" end="0"/>
                                            </p:txEl>
                                          </p:spTgt>
                                        </p:tgtEl>
                                        <p:attrNameLst>
                                          <p:attrName>style.visibility</p:attrName>
                                        </p:attrNameLst>
                                      </p:cBhvr>
                                      <p:to>
                                        <p:strVal val="visible"/>
                                      </p:to>
                                    </p:set>
                                    <p:animEffect transition="in" filter="wipe(left)">
                                      <p:cBhvr>
                                        <p:cTn id="7" dur="1000"/>
                                        <p:tgtEl>
                                          <p:spTgt spid="632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2835">
                                            <p:txEl>
                                              <p:pRg st="1" end="1"/>
                                            </p:txEl>
                                          </p:spTgt>
                                        </p:tgtEl>
                                        <p:attrNameLst>
                                          <p:attrName>style.visibility</p:attrName>
                                        </p:attrNameLst>
                                      </p:cBhvr>
                                      <p:to>
                                        <p:strVal val="visible"/>
                                      </p:to>
                                    </p:set>
                                    <p:animEffect transition="in" filter="wipe(left)">
                                      <p:cBhvr>
                                        <p:cTn id="12" dur="1000"/>
                                        <p:tgtEl>
                                          <p:spTgt spid="632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2835">
                                            <p:txEl>
                                              <p:pRg st="2" end="2"/>
                                            </p:txEl>
                                          </p:spTgt>
                                        </p:tgtEl>
                                        <p:attrNameLst>
                                          <p:attrName>style.visibility</p:attrName>
                                        </p:attrNameLst>
                                      </p:cBhvr>
                                      <p:to>
                                        <p:strVal val="visible"/>
                                      </p:to>
                                    </p:set>
                                    <p:animEffect transition="in" filter="wipe(left)">
                                      <p:cBhvr>
                                        <p:cTn id="17" dur="1000"/>
                                        <p:tgtEl>
                                          <p:spTgt spid="6328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5" grpId="0" build="p" bldLvl="3"/>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5">
            <a:extLst>
              <a:ext uri="{FF2B5EF4-FFF2-40B4-BE49-F238E27FC236}">
                <a16:creationId xmlns:a16="http://schemas.microsoft.com/office/drawing/2014/main" id="{427AFA31-F69E-4E77-BA64-0E7D96C8108C}"/>
              </a:ext>
            </a:extLst>
          </p:cNvPr>
          <p:cNvSpPr>
            <a:spLocks noGrp="1" noChangeArrowheads="1"/>
          </p:cNvSpPr>
          <p:nvPr>
            <p:ph type="title"/>
          </p:nvPr>
        </p:nvSpPr>
        <p:spPr>
          <a:xfrm>
            <a:off x="990600" y="107950"/>
            <a:ext cx="7696200" cy="1554163"/>
          </a:xfrm>
          <a:noFill/>
        </p:spPr>
        <p:txBody>
          <a:bodyPr/>
          <a:lstStyle/>
          <a:p>
            <a:pPr eaLnBrk="1" hangingPunct="1"/>
            <a:r>
              <a:rPr lang="en-US" altLang="en-US"/>
              <a:t>The Uses and Limitations of Real GDP</a:t>
            </a:r>
          </a:p>
        </p:txBody>
      </p:sp>
      <p:sp>
        <p:nvSpPr>
          <p:cNvPr id="634883" name="Rectangle 3">
            <a:extLst>
              <a:ext uri="{FF2B5EF4-FFF2-40B4-BE49-F238E27FC236}">
                <a16:creationId xmlns:a16="http://schemas.microsoft.com/office/drawing/2014/main" id="{ED031996-397F-46E1-9107-F679D8B85299}"/>
              </a:ext>
            </a:extLst>
          </p:cNvPr>
          <p:cNvSpPr>
            <a:spLocks noGrp="1" noChangeArrowheads="1"/>
          </p:cNvSpPr>
          <p:nvPr>
            <p:ph idx="1"/>
          </p:nvPr>
        </p:nvSpPr>
        <p:spPr/>
        <p:txBody>
          <a:bodyPr/>
          <a:lstStyle/>
          <a:p>
            <a:pPr defTabSz="457200" eaLnBrk="1" hangingPunct="1"/>
            <a:r>
              <a:rPr lang="en-US" altLang="en-US"/>
              <a:t>The Standard of Living Over Time</a:t>
            </a:r>
          </a:p>
          <a:p>
            <a:pPr lvl="1" defTabSz="457200" eaLnBrk="1" hangingPunct="1"/>
            <a:r>
              <a:rPr lang="en-US" altLang="en-US" b="1"/>
              <a:t>Real GDP per person </a:t>
            </a:r>
            <a:r>
              <a:rPr lang="en-US" altLang="en-US"/>
              <a:t>is real GDP divided by the population. </a:t>
            </a:r>
          </a:p>
          <a:p>
            <a:pPr lvl="1" defTabSz="457200" eaLnBrk="1" hangingPunct="1"/>
            <a:r>
              <a:rPr lang="en-US" altLang="en-US"/>
              <a:t>Real GDP per person tells us the value of goods and services that the average person can enjoy.</a:t>
            </a:r>
          </a:p>
          <a:p>
            <a:pPr lvl="1" defTabSz="457200" eaLnBrk="1" hangingPunct="1"/>
            <a:r>
              <a:rPr lang="en-US" altLang="en-US"/>
              <a:t>By using </a:t>
            </a:r>
            <a:r>
              <a:rPr lang="en-US" altLang="en-US" i="1"/>
              <a:t>real </a:t>
            </a:r>
            <a:r>
              <a:rPr lang="en-US" altLang="en-US"/>
              <a:t>GDP, we remove any influence that rising prices and a rising cost of living might have had on our comparison.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883">
                                            <p:txEl>
                                              <p:pRg st="1" end="1"/>
                                            </p:txEl>
                                          </p:spTgt>
                                        </p:tgtEl>
                                        <p:attrNameLst>
                                          <p:attrName>style.visibility</p:attrName>
                                        </p:attrNameLst>
                                      </p:cBhvr>
                                      <p:to>
                                        <p:strVal val="visible"/>
                                      </p:to>
                                    </p:set>
                                    <p:animEffect transition="in" filter="wipe(left)">
                                      <p:cBhvr>
                                        <p:cTn id="7" dur="1000"/>
                                        <p:tgtEl>
                                          <p:spTgt spid="6348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883">
                                            <p:txEl>
                                              <p:pRg st="2" end="2"/>
                                            </p:txEl>
                                          </p:spTgt>
                                        </p:tgtEl>
                                        <p:attrNameLst>
                                          <p:attrName>style.visibility</p:attrName>
                                        </p:attrNameLst>
                                      </p:cBhvr>
                                      <p:to>
                                        <p:strVal val="visible"/>
                                      </p:to>
                                    </p:set>
                                    <p:animEffect transition="in" filter="wipe(left)">
                                      <p:cBhvr>
                                        <p:cTn id="12" dur="1000"/>
                                        <p:tgtEl>
                                          <p:spTgt spid="6348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883">
                                            <p:txEl>
                                              <p:pRg st="3" end="3"/>
                                            </p:txEl>
                                          </p:spTgt>
                                        </p:tgtEl>
                                        <p:attrNameLst>
                                          <p:attrName>style.visibility</p:attrName>
                                        </p:attrNameLst>
                                      </p:cBhvr>
                                      <p:to>
                                        <p:strVal val="visible"/>
                                      </p:to>
                                    </p:set>
                                    <p:animEffect transition="in" filter="wipe(left)">
                                      <p:cBhvr>
                                        <p:cTn id="17" dur="1000"/>
                                        <p:tgtEl>
                                          <p:spTgt spid="6348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3" grpId="0" build="p" bldLvl="3"/>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5">
            <a:extLst>
              <a:ext uri="{FF2B5EF4-FFF2-40B4-BE49-F238E27FC236}">
                <a16:creationId xmlns:a16="http://schemas.microsoft.com/office/drawing/2014/main" id="{C46038F8-697C-4755-B4D7-472A0ED36B4C}"/>
              </a:ext>
            </a:extLst>
          </p:cNvPr>
          <p:cNvSpPr>
            <a:spLocks noGrp="1" noChangeArrowheads="1"/>
          </p:cNvSpPr>
          <p:nvPr>
            <p:ph type="title"/>
          </p:nvPr>
        </p:nvSpPr>
        <p:spPr>
          <a:xfrm>
            <a:off x="990600" y="107950"/>
            <a:ext cx="7696200" cy="1554163"/>
          </a:xfrm>
          <a:noFill/>
        </p:spPr>
        <p:txBody>
          <a:bodyPr/>
          <a:lstStyle/>
          <a:p>
            <a:pPr eaLnBrk="1" hangingPunct="1"/>
            <a:r>
              <a:rPr lang="en-US" altLang="en-US"/>
              <a:t>The Uses and Limitations of Real GDP</a:t>
            </a:r>
          </a:p>
        </p:txBody>
      </p:sp>
      <p:sp>
        <p:nvSpPr>
          <p:cNvPr id="636931" name="Rectangle 3">
            <a:extLst>
              <a:ext uri="{FF2B5EF4-FFF2-40B4-BE49-F238E27FC236}">
                <a16:creationId xmlns:a16="http://schemas.microsoft.com/office/drawing/2014/main" id="{030E4C8F-30DD-417D-9666-E2AF1171659A}"/>
              </a:ext>
            </a:extLst>
          </p:cNvPr>
          <p:cNvSpPr>
            <a:spLocks noGrp="1" noChangeArrowheads="1"/>
          </p:cNvSpPr>
          <p:nvPr>
            <p:ph idx="1"/>
          </p:nvPr>
        </p:nvSpPr>
        <p:spPr/>
        <p:txBody>
          <a:bodyPr/>
          <a:lstStyle/>
          <a:p>
            <a:pPr lvl="1" eaLnBrk="1" hangingPunct="1"/>
            <a:r>
              <a:rPr lang="en-US" altLang="en-US" b="1" dirty="0">
                <a:solidFill>
                  <a:srgbClr val="7030A0"/>
                </a:solidFill>
              </a:rPr>
              <a:t>Long-Term Trend</a:t>
            </a:r>
          </a:p>
          <a:p>
            <a:pPr lvl="1" eaLnBrk="1" hangingPunct="1"/>
            <a:r>
              <a:rPr lang="en-US" altLang="en-US" dirty="0"/>
              <a:t>A handy way of comparing real GDP per person over time is to express it as a ratio of some reference year. </a:t>
            </a:r>
          </a:p>
          <a:p>
            <a:pPr lvl="1" eaLnBrk="1" hangingPunct="1"/>
            <a:r>
              <a:rPr lang="en-US" altLang="en-US" dirty="0"/>
              <a:t>For example, in 1969, real GDP per person was $19,000 and in 2010, it was $38,000.</a:t>
            </a:r>
          </a:p>
          <a:p>
            <a:pPr lvl="1" eaLnBrk="1" hangingPunct="1"/>
            <a:r>
              <a:rPr lang="en-US" altLang="en-US" dirty="0"/>
              <a:t>So real GDP per person in 2010 was double its 1969 level—that is, $38,000 ÷ $19,000 = 2.</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6931">
                                            <p:txEl>
                                              <p:pRg st="1" end="1"/>
                                            </p:txEl>
                                          </p:spTgt>
                                        </p:tgtEl>
                                        <p:attrNameLst>
                                          <p:attrName>style.visibility</p:attrName>
                                        </p:attrNameLst>
                                      </p:cBhvr>
                                      <p:to>
                                        <p:strVal val="visible"/>
                                      </p:to>
                                    </p:set>
                                    <p:animEffect transition="in" filter="wipe(left)">
                                      <p:cBhvr>
                                        <p:cTn id="7" dur="1000"/>
                                        <p:tgtEl>
                                          <p:spTgt spid="6369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6931">
                                            <p:txEl>
                                              <p:pRg st="2" end="2"/>
                                            </p:txEl>
                                          </p:spTgt>
                                        </p:tgtEl>
                                        <p:attrNameLst>
                                          <p:attrName>style.visibility</p:attrName>
                                        </p:attrNameLst>
                                      </p:cBhvr>
                                      <p:to>
                                        <p:strVal val="visible"/>
                                      </p:to>
                                    </p:set>
                                    <p:animEffect transition="in" filter="wipe(left)">
                                      <p:cBhvr>
                                        <p:cTn id="12" dur="1000"/>
                                        <p:tgtEl>
                                          <p:spTgt spid="6369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6931">
                                            <p:txEl>
                                              <p:pRg st="3" end="3"/>
                                            </p:txEl>
                                          </p:spTgt>
                                        </p:tgtEl>
                                        <p:attrNameLst>
                                          <p:attrName>style.visibility</p:attrName>
                                        </p:attrNameLst>
                                      </p:cBhvr>
                                      <p:to>
                                        <p:strVal val="visible"/>
                                      </p:to>
                                    </p:set>
                                    <p:animEffect transition="in" filter="wipe(left)">
                                      <p:cBhvr>
                                        <p:cTn id="17" dur="1000"/>
                                        <p:tgtEl>
                                          <p:spTgt spid="6369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1" grpId="0" build="p" bldLvl="3"/>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3">
            <a:extLst>
              <a:ext uri="{FF2B5EF4-FFF2-40B4-BE49-F238E27FC236}">
                <a16:creationId xmlns:a16="http://schemas.microsoft.com/office/drawing/2014/main" id="{1E931F49-9FB0-4F69-BD01-2A2519E14FAA}"/>
              </a:ext>
            </a:extLst>
          </p:cNvPr>
          <p:cNvSpPr>
            <a:spLocks noGrp="1" noChangeArrowheads="1"/>
          </p:cNvSpPr>
          <p:nvPr>
            <p:ph type="title"/>
          </p:nvPr>
        </p:nvSpPr>
        <p:spPr>
          <a:xfrm>
            <a:off x="990600" y="107950"/>
            <a:ext cx="7696200" cy="1554163"/>
          </a:xfrm>
          <a:noFill/>
        </p:spPr>
        <p:txBody>
          <a:bodyPr/>
          <a:lstStyle/>
          <a:p>
            <a:pPr eaLnBrk="1" hangingPunct="1"/>
            <a:r>
              <a:rPr lang="en-US" altLang="en-US"/>
              <a:t>The Uses and Limitations of Real GDP</a:t>
            </a:r>
          </a:p>
        </p:txBody>
      </p:sp>
      <p:sp>
        <p:nvSpPr>
          <p:cNvPr id="651266" name="Rectangle 2">
            <a:extLst>
              <a:ext uri="{FF2B5EF4-FFF2-40B4-BE49-F238E27FC236}">
                <a16:creationId xmlns:a16="http://schemas.microsoft.com/office/drawing/2014/main" id="{5D868DA8-2117-4D0E-BF54-58012E2A74D3}"/>
              </a:ext>
            </a:extLst>
          </p:cNvPr>
          <p:cNvSpPr>
            <a:spLocks noGrp="1" noChangeArrowheads="1"/>
          </p:cNvSpPr>
          <p:nvPr>
            <p:ph idx="1"/>
          </p:nvPr>
        </p:nvSpPr>
        <p:spPr/>
        <p:txBody>
          <a:bodyPr/>
          <a:lstStyle/>
          <a:p>
            <a:pPr lvl="1" eaLnBrk="1" hangingPunct="1">
              <a:tabLst>
                <a:tab pos="461963" algn="l"/>
              </a:tabLst>
            </a:pPr>
            <a:r>
              <a:rPr lang="en-US" altLang="en-US" dirty="0"/>
              <a:t>Two features of our expanding living standard are</a:t>
            </a:r>
          </a:p>
          <a:p>
            <a:pPr lvl="1" eaLnBrk="1" hangingPunct="1">
              <a:buClr>
                <a:schemeClr val="tx1"/>
              </a:buClr>
              <a:buSzPct val="150000"/>
              <a:buFont typeface="Wingdings" panose="05000000000000000000" pitchFamily="2" charset="2"/>
              <a:buChar char="§"/>
              <a:tabLst>
                <a:tab pos="461963" algn="l"/>
              </a:tabLst>
            </a:pPr>
            <a:r>
              <a:rPr lang="en-US" altLang="en-US" dirty="0"/>
              <a:t> The growth of potential GDP per person</a:t>
            </a:r>
          </a:p>
          <a:p>
            <a:pPr lvl="1" eaLnBrk="1" hangingPunct="1">
              <a:buClr>
                <a:schemeClr val="tx1"/>
              </a:buClr>
              <a:buSzPct val="150000"/>
              <a:buFont typeface="Wingdings" panose="05000000000000000000" pitchFamily="2" charset="2"/>
              <a:buChar char="§"/>
              <a:tabLst>
                <a:tab pos="461963" algn="l"/>
              </a:tabLst>
            </a:pPr>
            <a:r>
              <a:rPr lang="en-US" altLang="en-US" dirty="0"/>
              <a:t> Fluctuations of real GDP around potential GDP</a:t>
            </a:r>
          </a:p>
          <a:p>
            <a:pPr lvl="1" eaLnBrk="1" hangingPunct="1">
              <a:tabLst>
                <a:tab pos="461963" algn="l"/>
              </a:tabLst>
            </a:pPr>
            <a:r>
              <a:rPr lang="en-US" altLang="en-US" dirty="0"/>
              <a:t>The value of real GDP when all the economy’s labor, capital, land, and entrepreneurial ability are fully employed is called </a:t>
            </a:r>
            <a:r>
              <a:rPr lang="en-US" altLang="en-US" b="1" dirty="0"/>
              <a:t>potential GDP</a:t>
            </a:r>
            <a:r>
              <a:rPr lang="en-US" altLang="en-US" dirty="0"/>
              <a: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1266">
                                            <p:txEl>
                                              <p:pRg st="1" end="1"/>
                                            </p:txEl>
                                          </p:spTgt>
                                        </p:tgtEl>
                                        <p:attrNameLst>
                                          <p:attrName>style.visibility</p:attrName>
                                        </p:attrNameLst>
                                      </p:cBhvr>
                                      <p:to>
                                        <p:strVal val="visible"/>
                                      </p:to>
                                    </p:set>
                                    <p:animEffect transition="in" filter="wipe(left)">
                                      <p:cBhvr>
                                        <p:cTn id="7" dur="1000"/>
                                        <p:tgtEl>
                                          <p:spTgt spid="65126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1266">
                                            <p:txEl>
                                              <p:pRg st="2" end="2"/>
                                            </p:txEl>
                                          </p:spTgt>
                                        </p:tgtEl>
                                        <p:attrNameLst>
                                          <p:attrName>style.visibility</p:attrName>
                                        </p:attrNameLst>
                                      </p:cBhvr>
                                      <p:to>
                                        <p:strVal val="visible"/>
                                      </p:to>
                                    </p:set>
                                    <p:animEffect transition="in" filter="wipe(left)">
                                      <p:cBhvr>
                                        <p:cTn id="12" dur="1000"/>
                                        <p:tgtEl>
                                          <p:spTgt spid="65126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1266">
                                            <p:txEl>
                                              <p:pRg st="3" end="3"/>
                                            </p:txEl>
                                          </p:spTgt>
                                        </p:tgtEl>
                                        <p:attrNameLst>
                                          <p:attrName>style.visibility</p:attrName>
                                        </p:attrNameLst>
                                      </p:cBhvr>
                                      <p:to>
                                        <p:strVal val="visible"/>
                                      </p:to>
                                    </p:set>
                                    <p:animEffect transition="in" filter="wipe(left)">
                                      <p:cBhvr>
                                        <p:cTn id="17" dur="1000"/>
                                        <p:tgtEl>
                                          <p:spTgt spid="6512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6" grpId="0" build="p" bldLvl="3"/>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3">
            <a:extLst>
              <a:ext uri="{FF2B5EF4-FFF2-40B4-BE49-F238E27FC236}">
                <a16:creationId xmlns:a16="http://schemas.microsoft.com/office/drawing/2014/main" id="{77ACF2BD-4639-4E0A-AEB1-EFACCD154C7D}"/>
              </a:ext>
            </a:extLst>
          </p:cNvPr>
          <p:cNvSpPr>
            <a:spLocks noGrp="1" noChangeArrowheads="1"/>
          </p:cNvSpPr>
          <p:nvPr>
            <p:ph type="title"/>
          </p:nvPr>
        </p:nvSpPr>
        <p:spPr>
          <a:xfrm>
            <a:off x="990600" y="107950"/>
            <a:ext cx="7696200" cy="1554163"/>
          </a:xfrm>
          <a:noFill/>
        </p:spPr>
        <p:txBody>
          <a:bodyPr/>
          <a:lstStyle/>
          <a:p>
            <a:pPr eaLnBrk="1" hangingPunct="1"/>
            <a:r>
              <a:rPr lang="en-US" altLang="en-US"/>
              <a:t>The Uses and Limitations of Real GDP</a:t>
            </a:r>
          </a:p>
        </p:txBody>
      </p:sp>
      <p:sp>
        <p:nvSpPr>
          <p:cNvPr id="653314" name="Rectangle 2">
            <a:extLst>
              <a:ext uri="{FF2B5EF4-FFF2-40B4-BE49-F238E27FC236}">
                <a16:creationId xmlns:a16="http://schemas.microsoft.com/office/drawing/2014/main" id="{5CDF288F-C27B-4F39-B5D8-1D5123111607}"/>
              </a:ext>
            </a:extLst>
          </p:cNvPr>
          <p:cNvSpPr>
            <a:spLocks noGrp="1" noChangeArrowheads="1"/>
          </p:cNvSpPr>
          <p:nvPr>
            <p:ph idx="1"/>
          </p:nvPr>
        </p:nvSpPr>
        <p:spPr>
          <a:xfrm>
            <a:off x="360363" y="1584325"/>
            <a:ext cx="3983037" cy="4525963"/>
          </a:xfrm>
        </p:spPr>
        <p:txBody>
          <a:bodyPr/>
          <a:lstStyle/>
          <a:p>
            <a:pPr lvl="1" eaLnBrk="1" hangingPunct="1">
              <a:tabLst>
                <a:tab pos="461963" algn="l"/>
              </a:tabLst>
            </a:pPr>
            <a:r>
              <a:rPr lang="en-US" altLang="en-US" dirty="0"/>
              <a:t>Figure 4.2 shows Canadian real GDP per person.</a:t>
            </a:r>
          </a:p>
          <a:p>
            <a:pPr lvl="1" eaLnBrk="1" hangingPunct="1">
              <a:tabLst>
                <a:tab pos="461963" algn="l"/>
              </a:tabLst>
            </a:pPr>
            <a:r>
              <a:rPr lang="en-US" altLang="en-US" dirty="0"/>
              <a:t>Potential GDP grows at a steady pace because the quantities of the factors of production and their productivity grow at a steady pace.</a:t>
            </a:r>
          </a:p>
          <a:p>
            <a:pPr lvl="1" eaLnBrk="1" hangingPunct="1">
              <a:tabLst>
                <a:tab pos="461963" algn="l"/>
              </a:tabLst>
            </a:pPr>
            <a:r>
              <a:rPr lang="en-US" altLang="en-US" dirty="0"/>
              <a:t>Real GDP fluctuates around potential GDP.</a:t>
            </a:r>
          </a:p>
        </p:txBody>
      </p:sp>
      <p:pic>
        <p:nvPicPr>
          <p:cNvPr id="7" name="Picture 6">
            <a:extLst>
              <a:ext uri="{FF2B5EF4-FFF2-40B4-BE49-F238E27FC236}">
                <a16:creationId xmlns:a16="http://schemas.microsoft.com/office/drawing/2014/main" id="{D6350190-E730-45E7-B9B0-D20772BDA5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9600" y="1584324"/>
            <a:ext cx="4576944" cy="4143875"/>
          </a:xfrm>
          <a:prstGeom prst="rect">
            <a:avLst/>
          </a:prstGeom>
        </p:spPr>
      </p:pic>
      <p:pic>
        <p:nvPicPr>
          <p:cNvPr id="10" name="Picture 9">
            <a:extLst>
              <a:ext uri="{FF2B5EF4-FFF2-40B4-BE49-F238E27FC236}">
                <a16:creationId xmlns:a16="http://schemas.microsoft.com/office/drawing/2014/main" id="{1FEDAA58-76B5-4E4D-A35F-011523E2A1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9600" y="1584324"/>
            <a:ext cx="4576944" cy="4143875"/>
          </a:xfrm>
          <a:prstGeom prst="rect">
            <a:avLst/>
          </a:prstGeom>
        </p:spPr>
      </p:pic>
      <p:pic>
        <p:nvPicPr>
          <p:cNvPr id="11" name="Picture 10">
            <a:extLst>
              <a:ext uri="{FF2B5EF4-FFF2-40B4-BE49-F238E27FC236}">
                <a16:creationId xmlns:a16="http://schemas.microsoft.com/office/drawing/2014/main" id="{8EDDEC54-E583-4965-A2EB-64FE6332BC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19600" y="1584324"/>
            <a:ext cx="4576944" cy="4143875"/>
          </a:xfrm>
          <a:prstGeom prst="rect">
            <a:avLst/>
          </a:prstGeom>
        </p:spPr>
      </p:pic>
      <p:pic>
        <p:nvPicPr>
          <p:cNvPr id="8" name="Picture 7">
            <a:hlinkClick r:id="rId6" action="ppaction://hlinksldjump" tooltip="Click to expand the figure"/>
            <a:extLst>
              <a:ext uri="{FF2B5EF4-FFF2-40B4-BE49-F238E27FC236}">
                <a16:creationId xmlns:a16="http://schemas.microsoft.com/office/drawing/2014/main" id="{1A7B2922-4057-4BB5-B509-2C61D7A0597D}"/>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10600" y="6465888"/>
            <a:ext cx="274637"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7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3314">
                                            <p:txEl>
                                              <p:pRg st="1" end="1"/>
                                            </p:txEl>
                                          </p:spTgt>
                                        </p:tgtEl>
                                        <p:attrNameLst>
                                          <p:attrName>style.visibility</p:attrName>
                                        </p:attrNameLst>
                                      </p:cBhvr>
                                      <p:to>
                                        <p:strVal val="visible"/>
                                      </p:to>
                                    </p:set>
                                    <p:animEffect transition="in" filter="wipe(left)">
                                      <p:cBhvr>
                                        <p:cTn id="12" dur="1000"/>
                                        <p:tgtEl>
                                          <p:spTgt spid="6533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75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3314">
                                            <p:txEl>
                                              <p:pRg st="2" end="2"/>
                                            </p:txEl>
                                          </p:spTgt>
                                        </p:tgtEl>
                                        <p:attrNameLst>
                                          <p:attrName>style.visibility</p:attrName>
                                        </p:attrNameLst>
                                      </p:cBhvr>
                                      <p:to>
                                        <p:strVal val="visible"/>
                                      </p:to>
                                    </p:set>
                                    <p:animEffect transition="in" filter="wipe(left)">
                                      <p:cBhvr>
                                        <p:cTn id="22" dur="1000"/>
                                        <p:tgtEl>
                                          <p:spTgt spid="6533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4" grpId="0" uiExpand="1" build="p" bldLvl="3"/>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0DB582-88FB-40F9-8E36-0A2BF7161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6000" y="1080000"/>
            <a:ext cx="5133975" cy="4648200"/>
          </a:xfrm>
          <a:prstGeom prst="rect">
            <a:avLst/>
          </a:prstGeom>
        </p:spPr>
      </p:pic>
      <p:pic>
        <p:nvPicPr>
          <p:cNvPr id="12" name="Picture 11">
            <a:extLst>
              <a:ext uri="{FF2B5EF4-FFF2-40B4-BE49-F238E27FC236}">
                <a16:creationId xmlns:a16="http://schemas.microsoft.com/office/drawing/2014/main" id="{4D93A86F-F867-4FCE-87B2-2D40DA4502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6000" y="1080000"/>
            <a:ext cx="5133975" cy="4648200"/>
          </a:xfrm>
          <a:prstGeom prst="rect">
            <a:avLst/>
          </a:prstGeom>
        </p:spPr>
      </p:pic>
      <p:pic>
        <p:nvPicPr>
          <p:cNvPr id="13" name="Picture 12">
            <a:extLst>
              <a:ext uri="{FF2B5EF4-FFF2-40B4-BE49-F238E27FC236}">
                <a16:creationId xmlns:a16="http://schemas.microsoft.com/office/drawing/2014/main" id="{7E848C69-7879-42B8-82B0-609A33FB73C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16000" y="1080000"/>
            <a:ext cx="5133975" cy="4648200"/>
          </a:xfrm>
          <a:prstGeom prst="rect">
            <a:avLst/>
          </a:prstGeom>
        </p:spPr>
      </p:pic>
      <p:pic>
        <p:nvPicPr>
          <p:cNvPr id="14" name="Picture 13">
            <a:extLst>
              <a:ext uri="{FF2B5EF4-FFF2-40B4-BE49-F238E27FC236}">
                <a16:creationId xmlns:a16="http://schemas.microsoft.com/office/drawing/2014/main" id="{0F61420D-628A-430F-8AB0-D5AEDA69CB9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16000" y="1080000"/>
            <a:ext cx="5133975" cy="4648200"/>
          </a:xfrm>
          <a:prstGeom prst="rect">
            <a:avLst/>
          </a:prstGeom>
        </p:spPr>
      </p:pic>
      <p:pic>
        <p:nvPicPr>
          <p:cNvPr id="15" name="Picture 14">
            <a:extLst>
              <a:ext uri="{FF2B5EF4-FFF2-40B4-BE49-F238E27FC236}">
                <a16:creationId xmlns:a16="http://schemas.microsoft.com/office/drawing/2014/main" id="{32B7F331-A84A-4A8F-98DD-397B9F78B22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16000" y="1080000"/>
            <a:ext cx="5133975" cy="46482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75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75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3">
            <a:extLst>
              <a:ext uri="{FF2B5EF4-FFF2-40B4-BE49-F238E27FC236}">
                <a16:creationId xmlns:a16="http://schemas.microsoft.com/office/drawing/2014/main" id="{72F87B07-E6FE-41CC-B399-DCAFD17BC38C}"/>
              </a:ext>
            </a:extLst>
          </p:cNvPr>
          <p:cNvSpPr>
            <a:spLocks noGrp="1" noChangeArrowheads="1"/>
          </p:cNvSpPr>
          <p:nvPr>
            <p:ph type="title"/>
          </p:nvPr>
        </p:nvSpPr>
        <p:spPr>
          <a:xfrm>
            <a:off x="990600" y="107950"/>
            <a:ext cx="7696200" cy="1554163"/>
          </a:xfrm>
          <a:noFill/>
        </p:spPr>
        <p:txBody>
          <a:bodyPr/>
          <a:lstStyle/>
          <a:p>
            <a:pPr eaLnBrk="1" hangingPunct="1"/>
            <a:r>
              <a:rPr lang="en-US" altLang="en-US"/>
              <a:t>The Uses and Limitations of Real GDP</a:t>
            </a:r>
          </a:p>
        </p:txBody>
      </p:sp>
      <p:sp>
        <p:nvSpPr>
          <p:cNvPr id="696322" name="Rectangle 2">
            <a:extLst>
              <a:ext uri="{FF2B5EF4-FFF2-40B4-BE49-F238E27FC236}">
                <a16:creationId xmlns:a16="http://schemas.microsoft.com/office/drawing/2014/main" id="{5DFD6E96-E09F-49CF-9672-63987D21E2D9}"/>
              </a:ext>
            </a:extLst>
          </p:cNvPr>
          <p:cNvSpPr>
            <a:spLocks noGrp="1" noChangeArrowheads="1"/>
          </p:cNvSpPr>
          <p:nvPr>
            <p:ph idx="1"/>
          </p:nvPr>
        </p:nvSpPr>
        <p:spPr>
          <a:xfrm>
            <a:off x="360363" y="1584325"/>
            <a:ext cx="3602037" cy="4525963"/>
          </a:xfrm>
        </p:spPr>
        <p:txBody>
          <a:bodyPr/>
          <a:lstStyle/>
          <a:p>
            <a:pPr lvl="1" eaLnBrk="1" hangingPunct="1">
              <a:tabLst>
                <a:tab pos="461963" algn="l"/>
              </a:tabLst>
            </a:pPr>
            <a:r>
              <a:rPr lang="en-US" altLang="en-US" dirty="0"/>
              <a:t>Real GDP per person in Canada:</a:t>
            </a:r>
          </a:p>
          <a:p>
            <a:pPr lvl="1" eaLnBrk="1" hangingPunct="1">
              <a:tabLst>
                <a:tab pos="461963" algn="l"/>
              </a:tabLst>
            </a:pPr>
            <a:r>
              <a:rPr lang="en-US" altLang="en-US" dirty="0"/>
              <a:t>Doubled between 1961 and 1988 ...</a:t>
            </a:r>
          </a:p>
          <a:p>
            <a:pPr lvl="1" eaLnBrk="1" hangingPunct="1">
              <a:tabLst>
                <a:tab pos="461963" algn="l"/>
              </a:tabLst>
            </a:pPr>
            <a:r>
              <a:rPr lang="en-US" altLang="en-US" dirty="0"/>
              <a:t>and in 2016 was 2.6 times its 1961 value.</a:t>
            </a:r>
          </a:p>
        </p:txBody>
      </p:sp>
      <p:pic>
        <p:nvPicPr>
          <p:cNvPr id="9" name="Picture 8">
            <a:extLst>
              <a:ext uri="{FF2B5EF4-FFF2-40B4-BE49-F238E27FC236}">
                <a16:creationId xmlns:a16="http://schemas.microsoft.com/office/drawing/2014/main" id="{AD6025FA-1435-4144-B63F-836492AF08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9600" y="1584324"/>
            <a:ext cx="4576944" cy="4143875"/>
          </a:xfrm>
          <a:prstGeom prst="rect">
            <a:avLst/>
          </a:prstGeom>
        </p:spPr>
      </p:pic>
      <p:pic>
        <p:nvPicPr>
          <p:cNvPr id="10" name="Picture 9">
            <a:extLst>
              <a:ext uri="{FF2B5EF4-FFF2-40B4-BE49-F238E27FC236}">
                <a16:creationId xmlns:a16="http://schemas.microsoft.com/office/drawing/2014/main" id="{A572239C-7DA2-45EA-870E-850515EBD7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9600" y="1584324"/>
            <a:ext cx="4576944" cy="4143875"/>
          </a:xfrm>
          <a:prstGeom prst="rect">
            <a:avLst/>
          </a:prstGeom>
        </p:spPr>
      </p:pic>
      <p:pic>
        <p:nvPicPr>
          <p:cNvPr id="11" name="Picture 10">
            <a:extLst>
              <a:ext uri="{FF2B5EF4-FFF2-40B4-BE49-F238E27FC236}">
                <a16:creationId xmlns:a16="http://schemas.microsoft.com/office/drawing/2014/main" id="{3B3FD1D3-4969-48BD-9D6B-06DF999149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19600" y="1584324"/>
            <a:ext cx="4576944" cy="4143875"/>
          </a:xfrm>
          <a:prstGeom prst="rect">
            <a:avLst/>
          </a:prstGeom>
        </p:spPr>
      </p:pic>
      <p:pic>
        <p:nvPicPr>
          <p:cNvPr id="14" name="Picture 13">
            <a:extLst>
              <a:ext uri="{FF2B5EF4-FFF2-40B4-BE49-F238E27FC236}">
                <a16:creationId xmlns:a16="http://schemas.microsoft.com/office/drawing/2014/main" id="{F47AC376-DC60-4EFF-8B63-126F444C34C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19600" y="1584324"/>
            <a:ext cx="4576944" cy="4143875"/>
          </a:xfrm>
          <a:prstGeom prst="rect">
            <a:avLst/>
          </a:prstGeom>
        </p:spPr>
      </p:pic>
      <p:pic>
        <p:nvPicPr>
          <p:cNvPr id="15" name="Picture 14">
            <a:extLst>
              <a:ext uri="{FF2B5EF4-FFF2-40B4-BE49-F238E27FC236}">
                <a16:creationId xmlns:a16="http://schemas.microsoft.com/office/drawing/2014/main" id="{A4877768-0CAE-454F-A9D7-479F7BCD3B5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19600" y="1584324"/>
            <a:ext cx="4576944" cy="41438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96322">
                                            <p:txEl>
                                              <p:pRg st="1" end="1"/>
                                            </p:txEl>
                                          </p:spTgt>
                                        </p:tgtEl>
                                        <p:attrNameLst>
                                          <p:attrName>style.visibility</p:attrName>
                                        </p:attrNameLst>
                                      </p:cBhvr>
                                      <p:to>
                                        <p:strVal val="visible"/>
                                      </p:to>
                                    </p:set>
                                    <p:animEffect transition="in" filter="wipe(left)">
                                      <p:cBhvr>
                                        <p:cTn id="7" dur="1000"/>
                                        <p:tgtEl>
                                          <p:spTgt spid="6963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96322">
                                            <p:txEl>
                                              <p:pRg st="2" end="2"/>
                                            </p:txEl>
                                          </p:spTgt>
                                        </p:tgtEl>
                                        <p:attrNameLst>
                                          <p:attrName>style.visibility</p:attrName>
                                        </p:attrNameLst>
                                      </p:cBhvr>
                                      <p:to>
                                        <p:strVal val="visible"/>
                                      </p:to>
                                    </p:set>
                                    <p:animEffect transition="in" filter="wipe(left)">
                                      <p:cBhvr>
                                        <p:cTn id="17" dur="1000"/>
                                        <p:tgtEl>
                                          <p:spTgt spid="6963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3">
            <a:extLst>
              <a:ext uri="{FF2B5EF4-FFF2-40B4-BE49-F238E27FC236}">
                <a16:creationId xmlns:a16="http://schemas.microsoft.com/office/drawing/2014/main" id="{B54C9B6F-616A-4AB8-B318-DB1D1A3B701E}"/>
              </a:ext>
            </a:extLst>
          </p:cNvPr>
          <p:cNvSpPr>
            <a:spLocks noGrp="1" noChangeArrowheads="1"/>
          </p:cNvSpPr>
          <p:nvPr>
            <p:ph type="title"/>
          </p:nvPr>
        </p:nvSpPr>
        <p:spPr>
          <a:xfrm>
            <a:off x="990600" y="107950"/>
            <a:ext cx="7696200" cy="1554163"/>
          </a:xfrm>
          <a:noFill/>
        </p:spPr>
        <p:txBody>
          <a:bodyPr/>
          <a:lstStyle/>
          <a:p>
            <a:pPr eaLnBrk="1" hangingPunct="1"/>
            <a:r>
              <a:rPr lang="en-US" altLang="en-US"/>
              <a:t>The Uses and Limitations of Real GDP</a:t>
            </a:r>
          </a:p>
        </p:txBody>
      </p:sp>
      <p:sp>
        <p:nvSpPr>
          <p:cNvPr id="655362" name="Rectangle 2">
            <a:extLst>
              <a:ext uri="{FF2B5EF4-FFF2-40B4-BE49-F238E27FC236}">
                <a16:creationId xmlns:a16="http://schemas.microsoft.com/office/drawing/2014/main" id="{BB9D5EE9-1BCE-48C5-A8EF-19167066F435}"/>
              </a:ext>
            </a:extLst>
          </p:cNvPr>
          <p:cNvSpPr>
            <a:spLocks noGrp="1" noChangeArrowheads="1"/>
          </p:cNvSpPr>
          <p:nvPr>
            <p:ph idx="1"/>
          </p:nvPr>
        </p:nvSpPr>
        <p:spPr/>
        <p:txBody>
          <a:bodyPr/>
          <a:lstStyle/>
          <a:p>
            <a:pPr lvl="1" eaLnBrk="1" hangingPunct="1">
              <a:tabLst>
                <a:tab pos="461963" algn="l"/>
              </a:tabLst>
            </a:pPr>
            <a:r>
              <a:rPr lang="en-US" altLang="en-US" b="1" dirty="0">
                <a:solidFill>
                  <a:srgbClr val="7030A0"/>
                </a:solidFill>
              </a:rPr>
              <a:t>Productivity Growth Slowdown </a:t>
            </a:r>
          </a:p>
          <a:p>
            <a:pPr lvl="1" eaLnBrk="1" hangingPunct="1">
              <a:tabLst>
                <a:tab pos="461963" algn="l"/>
              </a:tabLst>
            </a:pPr>
            <a:r>
              <a:rPr lang="en-US" altLang="en-US" dirty="0"/>
              <a:t>The growth rate of real GDP per person slowed after 1970. How costly was that slowdown? </a:t>
            </a:r>
          </a:p>
          <a:p>
            <a:pPr lvl="1" eaLnBrk="1" hangingPunct="1">
              <a:tabLst>
                <a:tab pos="461963" algn="l"/>
              </a:tabLst>
            </a:pPr>
            <a:r>
              <a:rPr lang="en-US" altLang="en-US" dirty="0"/>
              <a:t>The answer is provided by a number that we’ll call the Lucas wedge.</a:t>
            </a:r>
          </a:p>
          <a:p>
            <a:pPr lvl="1" eaLnBrk="1" hangingPunct="1">
              <a:tabLst>
                <a:tab pos="461963" algn="l"/>
              </a:tabLst>
            </a:pPr>
            <a:r>
              <a:rPr lang="en-US" altLang="en-US" i="1" dirty="0"/>
              <a:t>Lucas wedge </a:t>
            </a:r>
            <a:r>
              <a:rPr lang="en-US" altLang="en-US" dirty="0"/>
              <a:t>is the dollar value of the accumulated gap between what real GDP per person would have been if the 1960s growth rate had persisted and what real GDP per person turned out to be.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362">
                                            <p:txEl>
                                              <p:pRg st="1" end="1"/>
                                            </p:txEl>
                                          </p:spTgt>
                                        </p:tgtEl>
                                        <p:attrNameLst>
                                          <p:attrName>style.visibility</p:attrName>
                                        </p:attrNameLst>
                                      </p:cBhvr>
                                      <p:to>
                                        <p:strVal val="visible"/>
                                      </p:to>
                                    </p:set>
                                    <p:animEffect transition="in" filter="wipe(left)">
                                      <p:cBhvr>
                                        <p:cTn id="7" dur="1000"/>
                                        <p:tgtEl>
                                          <p:spTgt spid="65536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5362">
                                            <p:txEl>
                                              <p:pRg st="2" end="2"/>
                                            </p:txEl>
                                          </p:spTgt>
                                        </p:tgtEl>
                                        <p:attrNameLst>
                                          <p:attrName>style.visibility</p:attrName>
                                        </p:attrNameLst>
                                      </p:cBhvr>
                                      <p:to>
                                        <p:strVal val="visible"/>
                                      </p:to>
                                    </p:set>
                                    <p:animEffect transition="in" filter="wipe(left)">
                                      <p:cBhvr>
                                        <p:cTn id="12" dur="1000"/>
                                        <p:tgtEl>
                                          <p:spTgt spid="65536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5362">
                                            <p:txEl>
                                              <p:pRg st="3" end="3"/>
                                            </p:txEl>
                                          </p:spTgt>
                                        </p:tgtEl>
                                        <p:attrNameLst>
                                          <p:attrName>style.visibility</p:attrName>
                                        </p:attrNameLst>
                                      </p:cBhvr>
                                      <p:to>
                                        <p:strVal val="visible"/>
                                      </p:to>
                                    </p:set>
                                    <p:animEffect transition="in" filter="wipe(left)">
                                      <p:cBhvr>
                                        <p:cTn id="17" dur="1000"/>
                                        <p:tgtEl>
                                          <p:spTgt spid="65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2" grpId="0" build="p" bldLvl="3"/>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3">
            <a:extLst>
              <a:ext uri="{FF2B5EF4-FFF2-40B4-BE49-F238E27FC236}">
                <a16:creationId xmlns:a16="http://schemas.microsoft.com/office/drawing/2014/main" id="{22307D38-094A-4FC8-B0D9-BCB8EF24413B}"/>
              </a:ext>
            </a:extLst>
          </p:cNvPr>
          <p:cNvSpPr>
            <a:spLocks noGrp="1" noChangeArrowheads="1"/>
          </p:cNvSpPr>
          <p:nvPr>
            <p:ph type="title"/>
          </p:nvPr>
        </p:nvSpPr>
        <p:spPr>
          <a:xfrm>
            <a:off x="990600" y="107950"/>
            <a:ext cx="7696200" cy="1554163"/>
          </a:xfrm>
          <a:noFill/>
        </p:spPr>
        <p:txBody>
          <a:bodyPr/>
          <a:lstStyle/>
          <a:p>
            <a:pPr eaLnBrk="1" hangingPunct="1"/>
            <a:r>
              <a:rPr lang="en-US" altLang="en-US"/>
              <a:t>The Uses and Limitations of Real GDP</a:t>
            </a:r>
          </a:p>
        </p:txBody>
      </p:sp>
      <p:sp>
        <p:nvSpPr>
          <p:cNvPr id="657410" name="Rectangle 2">
            <a:extLst>
              <a:ext uri="{FF2B5EF4-FFF2-40B4-BE49-F238E27FC236}">
                <a16:creationId xmlns:a16="http://schemas.microsoft.com/office/drawing/2014/main" id="{2456B9EB-418B-4BA4-B5F8-71BBC51A5A3B}"/>
              </a:ext>
            </a:extLst>
          </p:cNvPr>
          <p:cNvSpPr>
            <a:spLocks noGrp="1" noChangeArrowheads="1"/>
          </p:cNvSpPr>
          <p:nvPr>
            <p:ph idx="1"/>
          </p:nvPr>
        </p:nvSpPr>
        <p:spPr>
          <a:xfrm>
            <a:off x="360363" y="1410990"/>
            <a:ext cx="3983037" cy="4939522"/>
          </a:xfrm>
        </p:spPr>
        <p:txBody>
          <a:bodyPr/>
          <a:lstStyle/>
          <a:p>
            <a:pPr lvl="1" eaLnBrk="1" hangingPunct="1">
              <a:tabLst>
                <a:tab pos="461963" algn="l"/>
              </a:tabLst>
            </a:pPr>
            <a:r>
              <a:rPr lang="en-US" altLang="en-US" dirty="0"/>
              <a:t>Figure 4.3 illustrates the Lucas wedge. </a:t>
            </a:r>
          </a:p>
          <a:p>
            <a:pPr lvl="1" eaLnBrk="1" hangingPunct="1">
              <a:tabLst>
                <a:tab pos="461963" algn="l"/>
              </a:tabLst>
            </a:pPr>
            <a:r>
              <a:rPr lang="en-US" altLang="en-US" dirty="0"/>
              <a:t>The red line is actual real GDP per person.</a:t>
            </a:r>
          </a:p>
          <a:p>
            <a:pPr lvl="1" eaLnBrk="1" hangingPunct="1">
              <a:tabLst>
                <a:tab pos="461963" algn="l"/>
              </a:tabLst>
            </a:pPr>
            <a:r>
              <a:rPr lang="en-US" altLang="en-US" dirty="0"/>
              <a:t>The thin black line is the trend that real GDP per person would have followed if the 1960s growth rate of potential GDP had persisted.</a:t>
            </a:r>
          </a:p>
          <a:p>
            <a:pPr lvl="1" eaLnBrk="1" hangingPunct="1">
              <a:tabLst>
                <a:tab pos="461963" algn="l"/>
              </a:tabLst>
            </a:pPr>
            <a:r>
              <a:rPr lang="en-US" altLang="en-US" dirty="0"/>
              <a:t>The shaded area is the Lucas wedge.</a:t>
            </a:r>
          </a:p>
        </p:txBody>
      </p:sp>
      <p:pic>
        <p:nvPicPr>
          <p:cNvPr id="8" name="Picture 7">
            <a:extLst>
              <a:ext uri="{FF2B5EF4-FFF2-40B4-BE49-F238E27FC236}">
                <a16:creationId xmlns:a16="http://schemas.microsoft.com/office/drawing/2014/main" id="{E2D201B1-D8F9-47B2-912D-72D16D6EDB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0015" y="1828800"/>
            <a:ext cx="4130585" cy="3635775"/>
          </a:xfrm>
          <a:prstGeom prst="rect">
            <a:avLst/>
          </a:prstGeom>
        </p:spPr>
      </p:pic>
      <p:pic>
        <p:nvPicPr>
          <p:cNvPr id="12" name="Picture 11">
            <a:extLst>
              <a:ext uri="{FF2B5EF4-FFF2-40B4-BE49-F238E27FC236}">
                <a16:creationId xmlns:a16="http://schemas.microsoft.com/office/drawing/2014/main" id="{9D66C361-D0D5-44F6-9352-34D538B5AE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015" y="1828800"/>
            <a:ext cx="4130585" cy="3635775"/>
          </a:xfrm>
          <a:prstGeom prst="rect">
            <a:avLst/>
          </a:prstGeom>
        </p:spPr>
      </p:pic>
      <p:pic>
        <p:nvPicPr>
          <p:cNvPr id="13" name="Picture 12">
            <a:extLst>
              <a:ext uri="{FF2B5EF4-FFF2-40B4-BE49-F238E27FC236}">
                <a16:creationId xmlns:a16="http://schemas.microsoft.com/office/drawing/2014/main" id="{0C6E6A1A-E45E-43F0-B354-B90FDEFD6A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80015" y="1828800"/>
            <a:ext cx="4130585" cy="3635775"/>
          </a:xfrm>
          <a:prstGeom prst="rect">
            <a:avLst/>
          </a:prstGeom>
        </p:spPr>
      </p:pic>
      <p:pic>
        <p:nvPicPr>
          <p:cNvPr id="14" name="Picture 13">
            <a:extLst>
              <a:ext uri="{FF2B5EF4-FFF2-40B4-BE49-F238E27FC236}">
                <a16:creationId xmlns:a16="http://schemas.microsoft.com/office/drawing/2014/main" id="{0C0027CF-62B7-4D78-AC25-2371A283CDB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80015" y="1828800"/>
            <a:ext cx="4130585" cy="3635775"/>
          </a:xfrm>
          <a:prstGeom prst="rect">
            <a:avLst/>
          </a:prstGeom>
        </p:spPr>
      </p:pic>
      <p:pic>
        <p:nvPicPr>
          <p:cNvPr id="9" name="Picture 7">
            <a:hlinkClick r:id="rId7" action="ppaction://hlinksldjump" tooltip="Click to expand the figure"/>
            <a:extLst>
              <a:ext uri="{FF2B5EF4-FFF2-40B4-BE49-F238E27FC236}">
                <a16:creationId xmlns:a16="http://schemas.microsoft.com/office/drawing/2014/main" id="{3E6C3491-A6B1-4B02-A3C9-56D4FF5A0325}"/>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6318" y="6475412"/>
            <a:ext cx="274638"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7410">
                                            <p:txEl>
                                              <p:pRg st="1" end="1"/>
                                            </p:txEl>
                                          </p:spTgt>
                                        </p:tgtEl>
                                        <p:attrNameLst>
                                          <p:attrName>style.visibility</p:attrName>
                                        </p:attrNameLst>
                                      </p:cBhvr>
                                      <p:to>
                                        <p:strVal val="visible"/>
                                      </p:to>
                                    </p:set>
                                    <p:animEffect transition="in" filter="wipe(left)">
                                      <p:cBhvr>
                                        <p:cTn id="7" dur="1000"/>
                                        <p:tgtEl>
                                          <p:spTgt spid="65741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7410">
                                            <p:txEl>
                                              <p:pRg st="2" end="2"/>
                                            </p:txEl>
                                          </p:spTgt>
                                        </p:tgtEl>
                                        <p:attrNameLst>
                                          <p:attrName>style.visibility</p:attrName>
                                        </p:attrNameLst>
                                      </p:cBhvr>
                                      <p:to>
                                        <p:strVal val="visible"/>
                                      </p:to>
                                    </p:set>
                                    <p:animEffect transition="in" filter="wipe(left)">
                                      <p:cBhvr>
                                        <p:cTn id="17" dur="1000"/>
                                        <p:tgtEl>
                                          <p:spTgt spid="6574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7410">
                                            <p:txEl>
                                              <p:pRg st="3" end="3"/>
                                            </p:txEl>
                                          </p:spTgt>
                                        </p:tgtEl>
                                        <p:attrNameLst>
                                          <p:attrName>style.visibility</p:attrName>
                                        </p:attrNameLst>
                                      </p:cBhvr>
                                      <p:to>
                                        <p:strVal val="visible"/>
                                      </p:to>
                                    </p:set>
                                    <p:animEffect transition="in" filter="wipe(left)">
                                      <p:cBhvr>
                                        <p:cTn id="27" dur="1000"/>
                                        <p:tgtEl>
                                          <p:spTgt spid="6574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0" grpId="0" uiExpand="1" build="p" bldLvl="3"/>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C24069-E185-41F2-BE6F-2810FDDC7B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6000" y="864000"/>
            <a:ext cx="5486400" cy="4829175"/>
          </a:xfrm>
          <a:prstGeom prst="rect">
            <a:avLst/>
          </a:prstGeom>
        </p:spPr>
      </p:pic>
      <p:pic>
        <p:nvPicPr>
          <p:cNvPr id="10" name="Picture 9">
            <a:extLst>
              <a:ext uri="{FF2B5EF4-FFF2-40B4-BE49-F238E27FC236}">
                <a16:creationId xmlns:a16="http://schemas.microsoft.com/office/drawing/2014/main" id="{D21608F2-BD80-4EC9-AE72-8C8D6B2979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6000" y="864000"/>
            <a:ext cx="5486400" cy="4829175"/>
          </a:xfrm>
          <a:prstGeom prst="rect">
            <a:avLst/>
          </a:prstGeom>
        </p:spPr>
      </p:pic>
      <p:pic>
        <p:nvPicPr>
          <p:cNvPr id="11" name="Picture 10">
            <a:extLst>
              <a:ext uri="{FF2B5EF4-FFF2-40B4-BE49-F238E27FC236}">
                <a16:creationId xmlns:a16="http://schemas.microsoft.com/office/drawing/2014/main" id="{92DF846D-7387-4B43-AED1-7515F1A102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36000" y="864000"/>
            <a:ext cx="5486400" cy="4829175"/>
          </a:xfrm>
          <a:prstGeom prst="rect">
            <a:avLst/>
          </a:prstGeom>
        </p:spPr>
      </p:pic>
      <p:pic>
        <p:nvPicPr>
          <p:cNvPr id="12" name="Picture 11">
            <a:extLst>
              <a:ext uri="{FF2B5EF4-FFF2-40B4-BE49-F238E27FC236}">
                <a16:creationId xmlns:a16="http://schemas.microsoft.com/office/drawing/2014/main" id="{10258FAA-CEC9-487F-AA05-172A4CEFC0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36000" y="864000"/>
            <a:ext cx="5486400" cy="48291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5">
            <a:extLst>
              <a:ext uri="{FF2B5EF4-FFF2-40B4-BE49-F238E27FC236}">
                <a16:creationId xmlns:a16="http://schemas.microsoft.com/office/drawing/2014/main" id="{2E6A987F-B573-4111-BC93-E5816FE94711}"/>
              </a:ext>
            </a:extLst>
          </p:cNvPr>
          <p:cNvSpPr>
            <a:spLocks noGrp="1" noChangeArrowheads="1"/>
          </p:cNvSpPr>
          <p:nvPr>
            <p:ph type="title"/>
          </p:nvPr>
        </p:nvSpPr>
        <p:spPr>
          <a:xfrm>
            <a:off x="990600" y="107950"/>
            <a:ext cx="7696200" cy="1554163"/>
          </a:xfrm>
          <a:noFill/>
        </p:spPr>
        <p:txBody>
          <a:bodyPr/>
          <a:lstStyle/>
          <a:p>
            <a:pPr eaLnBrk="1" hangingPunct="1"/>
            <a:r>
              <a:rPr lang="en-US" altLang="en-US"/>
              <a:t>Gross Domestic Product </a:t>
            </a:r>
          </a:p>
        </p:txBody>
      </p:sp>
      <p:sp>
        <p:nvSpPr>
          <p:cNvPr id="208899" name="Rectangle 3">
            <a:extLst>
              <a:ext uri="{FF2B5EF4-FFF2-40B4-BE49-F238E27FC236}">
                <a16:creationId xmlns:a16="http://schemas.microsoft.com/office/drawing/2014/main" id="{9D9E347C-CB12-4F2E-9203-9DDCA931C3B1}"/>
              </a:ext>
            </a:extLst>
          </p:cNvPr>
          <p:cNvSpPr>
            <a:spLocks noGrp="1" noChangeArrowheads="1"/>
          </p:cNvSpPr>
          <p:nvPr>
            <p:ph idx="1"/>
          </p:nvPr>
        </p:nvSpPr>
        <p:spPr/>
        <p:txBody>
          <a:bodyPr/>
          <a:lstStyle/>
          <a:p>
            <a:pPr lvl="1" eaLnBrk="1" hangingPunct="1"/>
            <a:r>
              <a:rPr lang="en-US" altLang="en-US" b="1" dirty="0">
                <a:solidFill>
                  <a:srgbClr val="7030A0"/>
                </a:solidFill>
              </a:rPr>
              <a:t>Market Value</a:t>
            </a:r>
          </a:p>
          <a:p>
            <a:pPr lvl="1" eaLnBrk="1" hangingPunct="1"/>
            <a:r>
              <a:rPr lang="en-US" altLang="en-US" dirty="0"/>
              <a:t>GDP is a market value—goods and services are valued at their market prices. </a:t>
            </a:r>
          </a:p>
          <a:p>
            <a:pPr lvl="1" eaLnBrk="1" hangingPunct="1"/>
            <a:r>
              <a:rPr lang="en-US" altLang="en-US" dirty="0"/>
              <a:t>To add apples and oranges, computers and popcorn, we add the market values so we have a total value of output in dollars.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8899">
                                            <p:txEl>
                                              <p:pRg st="1" end="1"/>
                                            </p:txEl>
                                          </p:spTgt>
                                        </p:tgtEl>
                                        <p:attrNameLst>
                                          <p:attrName>style.visibility</p:attrName>
                                        </p:attrNameLst>
                                      </p:cBhvr>
                                      <p:to>
                                        <p:strVal val="visible"/>
                                      </p:to>
                                    </p:set>
                                    <p:animEffect transition="in" filter="wipe(left)">
                                      <p:cBhvr>
                                        <p:cTn id="7" dur="1000"/>
                                        <p:tgtEl>
                                          <p:spTgt spid="2088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8899">
                                            <p:txEl>
                                              <p:pRg st="2" end="2"/>
                                            </p:txEl>
                                          </p:spTgt>
                                        </p:tgtEl>
                                        <p:attrNameLst>
                                          <p:attrName>style.visibility</p:attrName>
                                        </p:attrNameLst>
                                      </p:cBhvr>
                                      <p:to>
                                        <p:strVal val="visible"/>
                                      </p:to>
                                    </p:set>
                                    <p:animEffect transition="in" filter="wipe(left)">
                                      <p:cBhvr>
                                        <p:cTn id="12" dur="1000"/>
                                        <p:tgtEl>
                                          <p:spTgt spid="2088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bldLvl="3"/>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3">
            <a:extLst>
              <a:ext uri="{FF2B5EF4-FFF2-40B4-BE49-F238E27FC236}">
                <a16:creationId xmlns:a16="http://schemas.microsoft.com/office/drawing/2014/main" id="{FEC1505A-17EC-4D4C-B32A-36ABE5198C9A}"/>
              </a:ext>
            </a:extLst>
          </p:cNvPr>
          <p:cNvSpPr>
            <a:spLocks noGrp="1" noChangeArrowheads="1"/>
          </p:cNvSpPr>
          <p:nvPr>
            <p:ph type="title"/>
          </p:nvPr>
        </p:nvSpPr>
        <p:spPr>
          <a:xfrm>
            <a:off x="990600" y="107950"/>
            <a:ext cx="7696200" cy="1554163"/>
          </a:xfrm>
          <a:noFill/>
        </p:spPr>
        <p:txBody>
          <a:bodyPr/>
          <a:lstStyle/>
          <a:p>
            <a:pPr eaLnBrk="1" hangingPunct="1"/>
            <a:r>
              <a:rPr lang="en-US" altLang="en-US"/>
              <a:t>The Uses and Limitations of Real GDP</a:t>
            </a:r>
          </a:p>
        </p:txBody>
      </p:sp>
      <p:sp>
        <p:nvSpPr>
          <p:cNvPr id="661506" name="Rectangle 2">
            <a:extLst>
              <a:ext uri="{FF2B5EF4-FFF2-40B4-BE49-F238E27FC236}">
                <a16:creationId xmlns:a16="http://schemas.microsoft.com/office/drawing/2014/main" id="{ED7E6D03-282B-490E-A43A-94B2F7733056}"/>
              </a:ext>
            </a:extLst>
          </p:cNvPr>
          <p:cNvSpPr>
            <a:spLocks noGrp="1" noChangeArrowheads="1"/>
          </p:cNvSpPr>
          <p:nvPr>
            <p:ph idx="1"/>
          </p:nvPr>
        </p:nvSpPr>
        <p:spPr/>
        <p:txBody>
          <a:bodyPr/>
          <a:lstStyle/>
          <a:p>
            <a:pPr lvl="1" eaLnBrk="1" hangingPunct="1">
              <a:tabLst>
                <a:tab pos="461963" algn="l"/>
              </a:tabLst>
            </a:pPr>
            <a:r>
              <a:rPr lang="en-US" altLang="en-US" b="1" dirty="0">
                <a:solidFill>
                  <a:srgbClr val="7030A0"/>
                </a:solidFill>
              </a:rPr>
              <a:t>Real GDP Fluctuations— The Business Cycle </a:t>
            </a:r>
          </a:p>
          <a:p>
            <a:pPr lvl="1" eaLnBrk="1" hangingPunct="1">
              <a:tabLst>
                <a:tab pos="461963" algn="l"/>
              </a:tabLst>
            </a:pPr>
            <a:r>
              <a:rPr lang="en-US" altLang="en-US" dirty="0"/>
              <a:t>A </a:t>
            </a:r>
            <a:r>
              <a:rPr lang="en-US" altLang="en-US" b="1" dirty="0"/>
              <a:t>business cycle </a:t>
            </a:r>
            <a:r>
              <a:rPr lang="en-US" altLang="en-US" dirty="0"/>
              <a:t>is a periodic but irregular up-and-down movement of total production and other measures of economic activity. </a:t>
            </a:r>
          </a:p>
          <a:p>
            <a:pPr lvl="1" eaLnBrk="1" hangingPunct="1">
              <a:tabLst>
                <a:tab pos="461963" algn="l"/>
              </a:tabLst>
            </a:pPr>
            <a:r>
              <a:rPr lang="en-US" altLang="en-US" dirty="0"/>
              <a:t>Every cycle has two phases:</a:t>
            </a:r>
            <a:br>
              <a:rPr lang="en-US" altLang="en-US" dirty="0"/>
            </a:br>
            <a:r>
              <a:rPr lang="en-US" altLang="en-US" dirty="0"/>
              <a:t>1. Expansion</a:t>
            </a:r>
            <a:br>
              <a:rPr lang="en-US" altLang="en-US" dirty="0"/>
            </a:br>
            <a:r>
              <a:rPr lang="en-US" altLang="en-US" dirty="0"/>
              <a:t>2. Recession</a:t>
            </a:r>
          </a:p>
          <a:p>
            <a:pPr lvl="1" eaLnBrk="1" hangingPunct="1">
              <a:tabLst>
                <a:tab pos="461963" algn="l"/>
              </a:tabLst>
            </a:pPr>
            <a:r>
              <a:rPr lang="en-US" altLang="en-US" dirty="0"/>
              <a:t>and two turning points:</a:t>
            </a:r>
            <a:br>
              <a:rPr lang="en-US" altLang="en-US" dirty="0"/>
            </a:br>
            <a:r>
              <a:rPr lang="en-US" altLang="en-US" dirty="0"/>
              <a:t>1. Peak</a:t>
            </a:r>
            <a:br>
              <a:rPr lang="en-US" altLang="en-US" dirty="0"/>
            </a:br>
            <a:r>
              <a:rPr lang="en-US" altLang="en-US" dirty="0"/>
              <a:t>2. Trough</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1506">
                                            <p:txEl>
                                              <p:pRg st="1" end="1"/>
                                            </p:txEl>
                                          </p:spTgt>
                                        </p:tgtEl>
                                        <p:attrNameLst>
                                          <p:attrName>style.visibility</p:attrName>
                                        </p:attrNameLst>
                                      </p:cBhvr>
                                      <p:to>
                                        <p:strVal val="visible"/>
                                      </p:to>
                                    </p:set>
                                    <p:animEffect transition="in" filter="wipe(left)">
                                      <p:cBhvr>
                                        <p:cTn id="7" dur="1000"/>
                                        <p:tgtEl>
                                          <p:spTgt spid="66150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1506">
                                            <p:txEl>
                                              <p:pRg st="2" end="2"/>
                                            </p:txEl>
                                          </p:spTgt>
                                        </p:tgtEl>
                                        <p:attrNameLst>
                                          <p:attrName>style.visibility</p:attrName>
                                        </p:attrNameLst>
                                      </p:cBhvr>
                                      <p:to>
                                        <p:strVal val="visible"/>
                                      </p:to>
                                    </p:set>
                                    <p:animEffect transition="in" filter="wipe(left)">
                                      <p:cBhvr>
                                        <p:cTn id="12" dur="1000"/>
                                        <p:tgtEl>
                                          <p:spTgt spid="66150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1506">
                                            <p:txEl>
                                              <p:pRg st="3" end="3"/>
                                            </p:txEl>
                                          </p:spTgt>
                                        </p:tgtEl>
                                        <p:attrNameLst>
                                          <p:attrName>style.visibility</p:attrName>
                                        </p:attrNameLst>
                                      </p:cBhvr>
                                      <p:to>
                                        <p:strVal val="visible"/>
                                      </p:to>
                                    </p:set>
                                    <p:animEffect transition="in" filter="wipe(left)">
                                      <p:cBhvr>
                                        <p:cTn id="17" dur="1000"/>
                                        <p:tgtEl>
                                          <p:spTgt spid="6615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6" grpId="0" build="p" bldLvl="3"/>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3">
            <a:extLst>
              <a:ext uri="{FF2B5EF4-FFF2-40B4-BE49-F238E27FC236}">
                <a16:creationId xmlns:a16="http://schemas.microsoft.com/office/drawing/2014/main" id="{B69A8881-FE09-4F30-99C2-7585D1C37908}"/>
              </a:ext>
            </a:extLst>
          </p:cNvPr>
          <p:cNvSpPr>
            <a:spLocks noGrp="1" noChangeArrowheads="1"/>
          </p:cNvSpPr>
          <p:nvPr>
            <p:ph type="title"/>
          </p:nvPr>
        </p:nvSpPr>
        <p:spPr>
          <a:xfrm>
            <a:off x="990600" y="107950"/>
            <a:ext cx="7696200" cy="1554163"/>
          </a:xfrm>
          <a:noFill/>
        </p:spPr>
        <p:txBody>
          <a:bodyPr/>
          <a:lstStyle/>
          <a:p>
            <a:pPr eaLnBrk="1" hangingPunct="1"/>
            <a:r>
              <a:rPr lang="en-US" altLang="en-US"/>
              <a:t>The Uses and Limitations of Real GDP</a:t>
            </a:r>
          </a:p>
        </p:txBody>
      </p:sp>
      <p:sp>
        <p:nvSpPr>
          <p:cNvPr id="659458" name="Rectangle 2">
            <a:extLst>
              <a:ext uri="{FF2B5EF4-FFF2-40B4-BE49-F238E27FC236}">
                <a16:creationId xmlns:a16="http://schemas.microsoft.com/office/drawing/2014/main" id="{E679CD1A-D636-498C-942E-AFEFFB2C05D4}"/>
              </a:ext>
            </a:extLst>
          </p:cNvPr>
          <p:cNvSpPr>
            <a:spLocks noGrp="1" noChangeArrowheads="1"/>
          </p:cNvSpPr>
          <p:nvPr>
            <p:ph idx="1"/>
          </p:nvPr>
        </p:nvSpPr>
        <p:spPr>
          <a:xfrm>
            <a:off x="360363" y="1584325"/>
            <a:ext cx="3678237" cy="4779405"/>
          </a:xfrm>
        </p:spPr>
        <p:txBody>
          <a:bodyPr/>
          <a:lstStyle/>
          <a:p>
            <a:pPr lvl="1" eaLnBrk="1" hangingPunct="1">
              <a:tabLst>
                <a:tab pos="461963" algn="l"/>
              </a:tabLst>
            </a:pPr>
            <a:r>
              <a:rPr lang="en-US" altLang="en-US" dirty="0"/>
              <a:t>Figure 4.4 illustrates the business cycle. </a:t>
            </a:r>
          </a:p>
          <a:p>
            <a:pPr lvl="1" eaLnBrk="1" hangingPunct="1">
              <a:tabLst>
                <a:tab pos="461963" algn="l"/>
              </a:tabLst>
            </a:pPr>
            <a:r>
              <a:rPr lang="en-US" altLang="en-US" dirty="0"/>
              <a:t>An </a:t>
            </a:r>
            <a:r>
              <a:rPr lang="en-US" altLang="en-US" b="1" dirty="0"/>
              <a:t>expansion </a:t>
            </a:r>
            <a:r>
              <a:rPr lang="en-US" altLang="en-US" dirty="0"/>
              <a:t>is a period during which real GDP increases—from a trough to a peak. </a:t>
            </a:r>
          </a:p>
          <a:p>
            <a:pPr lvl="1" eaLnBrk="1" hangingPunct="1">
              <a:tabLst>
                <a:tab pos="461963" algn="l"/>
              </a:tabLst>
            </a:pPr>
            <a:r>
              <a:rPr lang="en-US" altLang="en-US" b="1" dirty="0"/>
              <a:t>Recession </a:t>
            </a:r>
            <a:r>
              <a:rPr lang="en-US" altLang="en-US" dirty="0"/>
              <a:t>is a period during which real GDP decreases—its growth rate is negative for at least two successive quarters.</a:t>
            </a:r>
          </a:p>
        </p:txBody>
      </p:sp>
      <p:pic>
        <p:nvPicPr>
          <p:cNvPr id="12" name="Picture 11">
            <a:extLst>
              <a:ext uri="{FF2B5EF4-FFF2-40B4-BE49-F238E27FC236}">
                <a16:creationId xmlns:a16="http://schemas.microsoft.com/office/drawing/2014/main" id="{FCC13395-18F2-46C7-9A99-585B22D730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4607" y="1815900"/>
            <a:ext cx="4512750" cy="4102500"/>
          </a:xfrm>
          <a:prstGeom prst="rect">
            <a:avLst/>
          </a:prstGeom>
        </p:spPr>
      </p:pic>
      <p:pic>
        <p:nvPicPr>
          <p:cNvPr id="20" name="Picture 19">
            <a:extLst>
              <a:ext uri="{FF2B5EF4-FFF2-40B4-BE49-F238E27FC236}">
                <a16:creationId xmlns:a16="http://schemas.microsoft.com/office/drawing/2014/main" id="{B60FBD9B-FBC3-471A-9CC7-B3D052FBBA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4607" y="1815900"/>
            <a:ext cx="4512750" cy="4102500"/>
          </a:xfrm>
          <a:prstGeom prst="rect">
            <a:avLst/>
          </a:prstGeom>
        </p:spPr>
      </p:pic>
      <p:pic>
        <p:nvPicPr>
          <p:cNvPr id="21" name="Picture 20">
            <a:extLst>
              <a:ext uri="{FF2B5EF4-FFF2-40B4-BE49-F238E27FC236}">
                <a16:creationId xmlns:a16="http://schemas.microsoft.com/office/drawing/2014/main" id="{3D4B7A6F-5EF7-4318-AFDE-0E50A413B2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24607" y="1815900"/>
            <a:ext cx="4512750" cy="4102500"/>
          </a:xfrm>
          <a:prstGeom prst="rect">
            <a:avLst/>
          </a:prstGeom>
        </p:spPr>
      </p:pic>
      <p:pic>
        <p:nvPicPr>
          <p:cNvPr id="22" name="Picture 21">
            <a:extLst>
              <a:ext uri="{FF2B5EF4-FFF2-40B4-BE49-F238E27FC236}">
                <a16:creationId xmlns:a16="http://schemas.microsoft.com/office/drawing/2014/main" id="{849F8C19-B2F3-475B-A2BE-8AB7490975E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24607" y="1815900"/>
            <a:ext cx="4512750" cy="4102500"/>
          </a:xfrm>
          <a:prstGeom prst="rect">
            <a:avLst/>
          </a:prstGeom>
        </p:spPr>
      </p:pic>
      <p:pic>
        <p:nvPicPr>
          <p:cNvPr id="23" name="Picture 22">
            <a:extLst>
              <a:ext uri="{FF2B5EF4-FFF2-40B4-BE49-F238E27FC236}">
                <a16:creationId xmlns:a16="http://schemas.microsoft.com/office/drawing/2014/main" id="{9EC29B9E-A59F-47BF-B672-CA5DC6BAF00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24607" y="1815900"/>
            <a:ext cx="4512750" cy="4102500"/>
          </a:xfrm>
          <a:prstGeom prst="rect">
            <a:avLst/>
          </a:prstGeom>
        </p:spPr>
      </p:pic>
      <p:pic>
        <p:nvPicPr>
          <p:cNvPr id="24" name="Picture 23">
            <a:extLst>
              <a:ext uri="{FF2B5EF4-FFF2-40B4-BE49-F238E27FC236}">
                <a16:creationId xmlns:a16="http://schemas.microsoft.com/office/drawing/2014/main" id="{E72E8D53-D172-4682-B7A4-86204D4C644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24607" y="1815900"/>
            <a:ext cx="4512750" cy="4102500"/>
          </a:xfrm>
          <a:prstGeom prst="rect">
            <a:avLst/>
          </a:prstGeom>
        </p:spPr>
      </p:pic>
      <p:pic>
        <p:nvPicPr>
          <p:cNvPr id="25" name="Picture 24">
            <a:extLst>
              <a:ext uri="{FF2B5EF4-FFF2-40B4-BE49-F238E27FC236}">
                <a16:creationId xmlns:a16="http://schemas.microsoft.com/office/drawing/2014/main" id="{4C469C29-DBB3-410D-A9B8-94DF315734A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324607" y="1815900"/>
            <a:ext cx="4512750" cy="4102500"/>
          </a:xfrm>
          <a:prstGeom prst="rect">
            <a:avLst/>
          </a:prstGeom>
        </p:spPr>
      </p:pic>
      <p:pic>
        <p:nvPicPr>
          <p:cNvPr id="26" name="Picture 25">
            <a:extLst>
              <a:ext uri="{FF2B5EF4-FFF2-40B4-BE49-F238E27FC236}">
                <a16:creationId xmlns:a16="http://schemas.microsoft.com/office/drawing/2014/main" id="{5FB7ACB6-147E-42D3-8B23-04AA793B1CA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24607" y="1815900"/>
            <a:ext cx="4512750" cy="4102500"/>
          </a:xfrm>
          <a:prstGeom prst="rect">
            <a:avLst/>
          </a:prstGeom>
        </p:spPr>
      </p:pic>
      <p:pic>
        <p:nvPicPr>
          <p:cNvPr id="13" name="Picture 7">
            <a:hlinkClick r:id="rId11" action="ppaction://hlinksldjump" tooltip="Click to expand the figure"/>
            <a:extLst>
              <a:ext uri="{FF2B5EF4-FFF2-40B4-BE49-F238E27FC236}">
                <a16:creationId xmlns:a16="http://schemas.microsoft.com/office/drawing/2014/main" id="{DB22FFBD-D096-4F44-840D-0050ED9CE4E6}"/>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640762" y="6477000"/>
            <a:ext cx="225425" cy="225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2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9458">
                                            <p:txEl>
                                              <p:pRg st="1" end="1"/>
                                            </p:txEl>
                                          </p:spTgt>
                                        </p:tgtEl>
                                        <p:attrNameLst>
                                          <p:attrName>style.visibility</p:attrName>
                                        </p:attrNameLst>
                                      </p:cBhvr>
                                      <p:to>
                                        <p:strVal val="visible"/>
                                      </p:to>
                                    </p:set>
                                    <p:animEffect transition="in" filter="wipe(left)">
                                      <p:cBhvr>
                                        <p:cTn id="17" dur="1000"/>
                                        <p:tgtEl>
                                          <p:spTgt spid="65945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59458">
                                            <p:txEl>
                                              <p:pRg st="2" end="2"/>
                                            </p:txEl>
                                          </p:spTgt>
                                        </p:tgtEl>
                                        <p:attrNameLst>
                                          <p:attrName>style.visibility</p:attrName>
                                        </p:attrNameLst>
                                      </p:cBhvr>
                                      <p:to>
                                        <p:strVal val="visible"/>
                                      </p:to>
                                    </p:set>
                                    <p:animEffect transition="in" filter="wipe(left)">
                                      <p:cBhvr>
                                        <p:cTn id="38" dur="1000"/>
                                        <p:tgtEl>
                                          <p:spTgt spid="659458">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58" grpId="0" uiExpand="1" build="p" bldLvl="3"/>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EE45D83-2AD1-4FF6-913B-CE62E3117D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4000" y="864000"/>
            <a:ext cx="5238750" cy="4762500"/>
          </a:xfrm>
          <a:prstGeom prst="rect">
            <a:avLst/>
          </a:prstGeom>
        </p:spPr>
      </p:pic>
      <p:pic>
        <p:nvPicPr>
          <p:cNvPr id="18" name="Picture 17">
            <a:extLst>
              <a:ext uri="{FF2B5EF4-FFF2-40B4-BE49-F238E27FC236}">
                <a16:creationId xmlns:a16="http://schemas.microsoft.com/office/drawing/2014/main" id="{4C17315B-2A84-4162-95C9-CDF26A2BC5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44000" y="864000"/>
            <a:ext cx="5238750" cy="4762500"/>
          </a:xfrm>
          <a:prstGeom prst="rect">
            <a:avLst/>
          </a:prstGeom>
        </p:spPr>
      </p:pic>
      <p:pic>
        <p:nvPicPr>
          <p:cNvPr id="19" name="Picture 18">
            <a:extLst>
              <a:ext uri="{FF2B5EF4-FFF2-40B4-BE49-F238E27FC236}">
                <a16:creationId xmlns:a16="http://schemas.microsoft.com/office/drawing/2014/main" id="{9ED7EE8C-C6C5-4120-8D59-97CF409504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44000" y="864000"/>
            <a:ext cx="5238750" cy="4762500"/>
          </a:xfrm>
          <a:prstGeom prst="rect">
            <a:avLst/>
          </a:prstGeom>
        </p:spPr>
      </p:pic>
      <p:pic>
        <p:nvPicPr>
          <p:cNvPr id="20" name="Picture 19">
            <a:extLst>
              <a:ext uri="{FF2B5EF4-FFF2-40B4-BE49-F238E27FC236}">
                <a16:creationId xmlns:a16="http://schemas.microsoft.com/office/drawing/2014/main" id="{65CF785D-2A45-4C25-A513-62C9CB1B9AA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44000" y="864000"/>
            <a:ext cx="5238750" cy="4762500"/>
          </a:xfrm>
          <a:prstGeom prst="rect">
            <a:avLst/>
          </a:prstGeom>
        </p:spPr>
      </p:pic>
      <p:pic>
        <p:nvPicPr>
          <p:cNvPr id="21" name="Picture 20">
            <a:extLst>
              <a:ext uri="{FF2B5EF4-FFF2-40B4-BE49-F238E27FC236}">
                <a16:creationId xmlns:a16="http://schemas.microsoft.com/office/drawing/2014/main" id="{C2308E8C-3AB9-453F-B8C7-CE811AF1F76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44000" y="864000"/>
            <a:ext cx="5238750" cy="4762500"/>
          </a:xfrm>
          <a:prstGeom prst="rect">
            <a:avLst/>
          </a:prstGeom>
        </p:spPr>
      </p:pic>
      <p:pic>
        <p:nvPicPr>
          <p:cNvPr id="22" name="Picture 21">
            <a:extLst>
              <a:ext uri="{FF2B5EF4-FFF2-40B4-BE49-F238E27FC236}">
                <a16:creationId xmlns:a16="http://schemas.microsoft.com/office/drawing/2014/main" id="{3C4A21A1-5CB1-4410-A3A2-9F66241171C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44000" y="864000"/>
            <a:ext cx="5238750" cy="4762500"/>
          </a:xfrm>
          <a:prstGeom prst="rect">
            <a:avLst/>
          </a:prstGeom>
        </p:spPr>
      </p:pic>
      <p:pic>
        <p:nvPicPr>
          <p:cNvPr id="23" name="Picture 22">
            <a:extLst>
              <a:ext uri="{FF2B5EF4-FFF2-40B4-BE49-F238E27FC236}">
                <a16:creationId xmlns:a16="http://schemas.microsoft.com/office/drawing/2014/main" id="{4B97620F-496E-41CA-9E5F-50D6C79AB17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44000" y="864000"/>
            <a:ext cx="5238750" cy="4762500"/>
          </a:xfrm>
          <a:prstGeom prst="rect">
            <a:avLst/>
          </a:prstGeom>
        </p:spPr>
      </p:pic>
      <p:pic>
        <p:nvPicPr>
          <p:cNvPr id="24" name="Picture 23">
            <a:extLst>
              <a:ext uri="{FF2B5EF4-FFF2-40B4-BE49-F238E27FC236}">
                <a16:creationId xmlns:a16="http://schemas.microsoft.com/office/drawing/2014/main" id="{BB11CE8C-4B6F-4445-8470-35DC2DC5DDC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44000" y="864000"/>
            <a:ext cx="5238750" cy="47625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2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5">
            <a:extLst>
              <a:ext uri="{FF2B5EF4-FFF2-40B4-BE49-F238E27FC236}">
                <a16:creationId xmlns:a16="http://schemas.microsoft.com/office/drawing/2014/main" id="{1FF9BE87-C82F-4F22-9C77-5C3D9166E7A0}"/>
              </a:ext>
            </a:extLst>
          </p:cNvPr>
          <p:cNvSpPr>
            <a:spLocks noGrp="1" noChangeArrowheads="1"/>
          </p:cNvSpPr>
          <p:nvPr>
            <p:ph type="title"/>
          </p:nvPr>
        </p:nvSpPr>
        <p:spPr>
          <a:xfrm>
            <a:off x="990600" y="107950"/>
            <a:ext cx="7696200" cy="1554163"/>
          </a:xfrm>
          <a:noFill/>
        </p:spPr>
        <p:txBody>
          <a:bodyPr/>
          <a:lstStyle/>
          <a:p>
            <a:pPr eaLnBrk="1" hangingPunct="1"/>
            <a:r>
              <a:rPr lang="en-US" altLang="en-US"/>
              <a:t>The Uses and Limitations of Real GDP</a:t>
            </a:r>
          </a:p>
        </p:txBody>
      </p:sp>
      <p:sp>
        <p:nvSpPr>
          <p:cNvPr id="638979" name="Rectangle 3">
            <a:extLst>
              <a:ext uri="{FF2B5EF4-FFF2-40B4-BE49-F238E27FC236}">
                <a16:creationId xmlns:a16="http://schemas.microsoft.com/office/drawing/2014/main" id="{321C81C8-C1E2-4565-8EDB-44ED0A8CC932}"/>
              </a:ext>
            </a:extLst>
          </p:cNvPr>
          <p:cNvSpPr>
            <a:spLocks noGrp="1" noChangeArrowheads="1"/>
          </p:cNvSpPr>
          <p:nvPr>
            <p:ph idx="1"/>
          </p:nvPr>
        </p:nvSpPr>
        <p:spPr/>
        <p:txBody>
          <a:bodyPr/>
          <a:lstStyle/>
          <a:p>
            <a:pPr marL="108000" defTabSz="515938" eaLnBrk="1" hangingPunct="1">
              <a:defRPr/>
            </a:pPr>
            <a:r>
              <a:rPr lang="en-US" altLang="en-US" dirty="0"/>
              <a:t>The Standard of Living Across Countries</a:t>
            </a:r>
          </a:p>
          <a:p>
            <a:pPr marL="108000" lvl="1" defTabSz="515938" eaLnBrk="1" hangingPunct="1">
              <a:defRPr/>
            </a:pPr>
            <a:r>
              <a:rPr lang="en-US" altLang="en-US" dirty="0"/>
              <a:t>Two problems arise in using real GDP to compare living standards across countries:</a:t>
            </a:r>
          </a:p>
          <a:p>
            <a:pPr lvl="1" defTabSz="515938" eaLnBrk="1" hangingPunct="1">
              <a:defRPr/>
            </a:pPr>
            <a:r>
              <a:rPr lang="en-US" altLang="en-US" dirty="0"/>
              <a:t>1. The real GDP of one country must be converted into the 	same currency units as the real GDP of the other 	country.</a:t>
            </a:r>
          </a:p>
          <a:p>
            <a:pPr lvl="1" defTabSz="515938" eaLnBrk="1" hangingPunct="1">
              <a:defRPr/>
            </a:pPr>
            <a:r>
              <a:rPr lang="en-US" altLang="en-US" dirty="0"/>
              <a:t>2. The goods and services in both countries must be 	valued at the same prices.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8979">
                                            <p:txEl>
                                              <p:pRg st="1" end="1"/>
                                            </p:txEl>
                                          </p:spTgt>
                                        </p:tgtEl>
                                        <p:attrNameLst>
                                          <p:attrName>style.visibility</p:attrName>
                                        </p:attrNameLst>
                                      </p:cBhvr>
                                      <p:to>
                                        <p:strVal val="visible"/>
                                      </p:to>
                                    </p:set>
                                    <p:animEffect transition="in" filter="wipe(left)">
                                      <p:cBhvr>
                                        <p:cTn id="7" dur="1000"/>
                                        <p:tgtEl>
                                          <p:spTgt spid="6389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8979">
                                            <p:txEl>
                                              <p:pRg st="2" end="2"/>
                                            </p:txEl>
                                          </p:spTgt>
                                        </p:tgtEl>
                                        <p:attrNameLst>
                                          <p:attrName>style.visibility</p:attrName>
                                        </p:attrNameLst>
                                      </p:cBhvr>
                                      <p:to>
                                        <p:strVal val="visible"/>
                                      </p:to>
                                    </p:set>
                                    <p:animEffect transition="in" filter="wipe(left)">
                                      <p:cBhvr>
                                        <p:cTn id="12" dur="1000"/>
                                        <p:tgtEl>
                                          <p:spTgt spid="6389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8979">
                                            <p:txEl>
                                              <p:pRg st="3" end="3"/>
                                            </p:txEl>
                                          </p:spTgt>
                                        </p:tgtEl>
                                        <p:attrNameLst>
                                          <p:attrName>style.visibility</p:attrName>
                                        </p:attrNameLst>
                                      </p:cBhvr>
                                      <p:to>
                                        <p:strVal val="visible"/>
                                      </p:to>
                                    </p:set>
                                    <p:animEffect transition="in" filter="wipe(left)">
                                      <p:cBhvr>
                                        <p:cTn id="17" dur="1000"/>
                                        <p:tgtEl>
                                          <p:spTgt spid="638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79" grpId="0" build="p" bldLvl="3"/>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5">
            <a:extLst>
              <a:ext uri="{FF2B5EF4-FFF2-40B4-BE49-F238E27FC236}">
                <a16:creationId xmlns:a16="http://schemas.microsoft.com/office/drawing/2014/main" id="{4D6C4AB6-14AA-4702-B19C-7E7CBB631652}"/>
              </a:ext>
            </a:extLst>
          </p:cNvPr>
          <p:cNvSpPr>
            <a:spLocks noGrp="1" noChangeArrowheads="1"/>
          </p:cNvSpPr>
          <p:nvPr>
            <p:ph type="title"/>
          </p:nvPr>
        </p:nvSpPr>
        <p:spPr>
          <a:xfrm>
            <a:off x="990600" y="107950"/>
            <a:ext cx="7696200" cy="1554163"/>
          </a:xfrm>
          <a:noFill/>
        </p:spPr>
        <p:txBody>
          <a:bodyPr/>
          <a:lstStyle/>
          <a:p>
            <a:pPr eaLnBrk="1" hangingPunct="1"/>
            <a:r>
              <a:rPr lang="en-US" altLang="en-US"/>
              <a:t>The Uses and Limitations of Real GDP</a:t>
            </a:r>
          </a:p>
        </p:txBody>
      </p:sp>
      <p:sp>
        <p:nvSpPr>
          <p:cNvPr id="641027" name="Rectangle 3">
            <a:extLst>
              <a:ext uri="{FF2B5EF4-FFF2-40B4-BE49-F238E27FC236}">
                <a16:creationId xmlns:a16="http://schemas.microsoft.com/office/drawing/2014/main" id="{785A90A4-C58E-41F6-A686-3E4B5425339B}"/>
              </a:ext>
            </a:extLst>
          </p:cNvPr>
          <p:cNvSpPr>
            <a:spLocks noGrp="1" noChangeArrowheads="1"/>
          </p:cNvSpPr>
          <p:nvPr>
            <p:ph idx="1"/>
          </p:nvPr>
        </p:nvSpPr>
        <p:spPr/>
        <p:txBody>
          <a:bodyPr/>
          <a:lstStyle/>
          <a:p>
            <a:pPr lvl="1" eaLnBrk="1" hangingPunct="1"/>
            <a:r>
              <a:rPr lang="en-US" altLang="en-US" dirty="0"/>
              <a:t>Using the exchange rate to compare GDP in one country with GDP in another country is problematic because …</a:t>
            </a:r>
          </a:p>
          <a:p>
            <a:pPr lvl="1" eaLnBrk="1" hangingPunct="1"/>
            <a:r>
              <a:rPr lang="en-US" altLang="en-US" dirty="0"/>
              <a:t>prices of particular products in one country may be much less or much more than in the other country.</a:t>
            </a:r>
          </a:p>
          <a:p>
            <a:pPr lvl="1" eaLnBrk="1" hangingPunct="1"/>
            <a:r>
              <a:rPr lang="en-US" altLang="en-US" dirty="0"/>
              <a:t>The United States and China provide a striking example.</a:t>
            </a:r>
          </a:p>
          <a:p>
            <a:pPr lvl="1" eaLnBrk="1" hangingPunct="1"/>
            <a:r>
              <a:rPr lang="en-AU" altLang="en-US" dirty="0"/>
              <a:t>For example, using the </a:t>
            </a:r>
            <a:r>
              <a:rPr lang="en-AU" altLang="en-US" i="1" dirty="0"/>
              <a:t>market exchange rate </a:t>
            </a:r>
            <a:r>
              <a:rPr lang="en-AU" altLang="en-US" dirty="0"/>
              <a:t>to value China’s GDP in U.S. dollars leads to an estimate that in 2016, GDP per person in the United States was 6.3 times  GDP per person in China</a:t>
            </a:r>
            <a:r>
              <a:rPr lang="en-US" altLang="en-US" dirty="0"/>
              <a: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1027">
                                            <p:txEl>
                                              <p:pRg st="1" end="1"/>
                                            </p:txEl>
                                          </p:spTgt>
                                        </p:tgtEl>
                                        <p:attrNameLst>
                                          <p:attrName>style.visibility</p:attrName>
                                        </p:attrNameLst>
                                      </p:cBhvr>
                                      <p:to>
                                        <p:strVal val="visible"/>
                                      </p:to>
                                    </p:set>
                                    <p:animEffect transition="in" filter="wipe(left)">
                                      <p:cBhvr>
                                        <p:cTn id="7" dur="1000"/>
                                        <p:tgtEl>
                                          <p:spTgt spid="6410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1027">
                                            <p:txEl>
                                              <p:pRg st="2" end="2"/>
                                            </p:txEl>
                                          </p:spTgt>
                                        </p:tgtEl>
                                        <p:attrNameLst>
                                          <p:attrName>style.visibility</p:attrName>
                                        </p:attrNameLst>
                                      </p:cBhvr>
                                      <p:to>
                                        <p:strVal val="visible"/>
                                      </p:to>
                                    </p:set>
                                    <p:animEffect transition="in" filter="wipe(left)">
                                      <p:cBhvr>
                                        <p:cTn id="12" dur="1000"/>
                                        <p:tgtEl>
                                          <p:spTgt spid="6410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1027">
                                            <p:txEl>
                                              <p:pRg st="3" end="3"/>
                                            </p:txEl>
                                          </p:spTgt>
                                        </p:tgtEl>
                                        <p:attrNameLst>
                                          <p:attrName>style.visibility</p:attrName>
                                        </p:attrNameLst>
                                      </p:cBhvr>
                                      <p:to>
                                        <p:strVal val="visible"/>
                                      </p:to>
                                    </p:set>
                                    <p:animEffect transition="in" filter="wipe(left)">
                                      <p:cBhvr>
                                        <p:cTn id="17" dur="1000"/>
                                        <p:tgtEl>
                                          <p:spTgt spid="641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7" grpId="0" build="p" bldLvl="3"/>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EB12DC7F-EBAE-4255-949E-A82084EC276A}"/>
              </a:ext>
            </a:extLst>
          </p:cNvPr>
          <p:cNvSpPr>
            <a:spLocks noGrp="1" noChangeArrowheads="1"/>
          </p:cNvSpPr>
          <p:nvPr>
            <p:ph type="title"/>
          </p:nvPr>
        </p:nvSpPr>
        <p:spPr>
          <a:xfrm>
            <a:off x="990600" y="107950"/>
            <a:ext cx="7696200" cy="1554163"/>
          </a:xfrm>
          <a:noFill/>
        </p:spPr>
        <p:txBody>
          <a:bodyPr/>
          <a:lstStyle/>
          <a:p>
            <a:pPr eaLnBrk="1" hangingPunct="1"/>
            <a:r>
              <a:rPr lang="en-US" altLang="en-US"/>
              <a:t>The Uses and Limitations of Real GDP</a:t>
            </a:r>
          </a:p>
        </p:txBody>
      </p:sp>
      <p:sp>
        <p:nvSpPr>
          <p:cNvPr id="643075" name="Rectangle 3">
            <a:extLst>
              <a:ext uri="{FF2B5EF4-FFF2-40B4-BE49-F238E27FC236}">
                <a16:creationId xmlns:a16="http://schemas.microsoft.com/office/drawing/2014/main" id="{301146B5-B028-4075-99FF-2C92876514A4}"/>
              </a:ext>
            </a:extLst>
          </p:cNvPr>
          <p:cNvSpPr>
            <a:spLocks noGrp="1" noChangeArrowheads="1"/>
          </p:cNvSpPr>
          <p:nvPr>
            <p:ph idx="1"/>
          </p:nvPr>
        </p:nvSpPr>
        <p:spPr>
          <a:xfrm>
            <a:off x="360363" y="1584325"/>
            <a:ext cx="4059237" cy="4525963"/>
          </a:xfrm>
        </p:spPr>
        <p:txBody>
          <a:bodyPr/>
          <a:lstStyle/>
          <a:p>
            <a:pPr lvl="1" eaLnBrk="1" hangingPunct="1"/>
            <a:r>
              <a:rPr lang="en-US" altLang="en-US" dirty="0"/>
              <a:t>Figure 4.5 illustrates the problem.</a:t>
            </a:r>
          </a:p>
          <a:p>
            <a:pPr lvl="1" eaLnBrk="1" hangingPunct="1"/>
            <a:r>
              <a:rPr lang="en-US" altLang="en-US" dirty="0"/>
              <a:t>Using the market exchange rate and domestic prices makes China look like a poor developing country.</a:t>
            </a:r>
          </a:p>
          <a:p>
            <a:pPr lvl="1"/>
            <a:r>
              <a:rPr lang="en-US" altLang="en-US" dirty="0"/>
              <a:t>But when GDP is valued </a:t>
            </a:r>
            <a:r>
              <a:rPr lang="en-GB" altLang="en-US" dirty="0"/>
              <a:t>at purchasing power parity prices, U.S. income per person is only 3.8 times that in China</a:t>
            </a:r>
            <a:r>
              <a:rPr lang="en-US" altLang="en-US" dirty="0"/>
              <a:t>.</a:t>
            </a:r>
          </a:p>
        </p:txBody>
      </p:sp>
      <p:pic>
        <p:nvPicPr>
          <p:cNvPr id="15" name="Picture 14">
            <a:extLst>
              <a:ext uri="{FF2B5EF4-FFF2-40B4-BE49-F238E27FC236}">
                <a16:creationId xmlns:a16="http://schemas.microsoft.com/office/drawing/2014/main" id="{56835EF0-3734-49D8-B7E2-0208A57656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4380" y="1958340"/>
            <a:ext cx="4351020" cy="2994660"/>
          </a:xfrm>
          <a:prstGeom prst="rect">
            <a:avLst/>
          </a:prstGeom>
        </p:spPr>
      </p:pic>
      <p:pic>
        <p:nvPicPr>
          <p:cNvPr id="16" name="Picture 15">
            <a:extLst>
              <a:ext uri="{FF2B5EF4-FFF2-40B4-BE49-F238E27FC236}">
                <a16:creationId xmlns:a16="http://schemas.microsoft.com/office/drawing/2014/main" id="{61E6D140-D594-4A30-9F5C-10A3CDEB9B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4380" y="1958340"/>
            <a:ext cx="4351020" cy="2994660"/>
          </a:xfrm>
          <a:prstGeom prst="rect">
            <a:avLst/>
          </a:prstGeom>
        </p:spPr>
      </p:pic>
      <p:pic>
        <p:nvPicPr>
          <p:cNvPr id="17" name="Picture 16">
            <a:extLst>
              <a:ext uri="{FF2B5EF4-FFF2-40B4-BE49-F238E27FC236}">
                <a16:creationId xmlns:a16="http://schemas.microsoft.com/office/drawing/2014/main" id="{DFDEA153-9968-49B1-B689-B9399D19FF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64380" y="1958340"/>
            <a:ext cx="4351020" cy="2994660"/>
          </a:xfrm>
          <a:prstGeom prst="rect">
            <a:avLst/>
          </a:prstGeom>
        </p:spPr>
      </p:pic>
      <p:pic>
        <p:nvPicPr>
          <p:cNvPr id="7" name="Picture 7">
            <a:hlinkClick r:id="rId6" action="ppaction://hlinksldjump" tooltip="Click to expand the figure"/>
            <a:extLst>
              <a:ext uri="{FF2B5EF4-FFF2-40B4-BE49-F238E27FC236}">
                <a16:creationId xmlns:a16="http://schemas.microsoft.com/office/drawing/2014/main" id="{B7AE05DC-9395-4C26-A9D5-A01A2748257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3075">
                                            <p:txEl>
                                              <p:pRg st="1" end="1"/>
                                            </p:txEl>
                                          </p:spTgt>
                                        </p:tgtEl>
                                        <p:attrNameLst>
                                          <p:attrName>style.visibility</p:attrName>
                                        </p:attrNameLst>
                                      </p:cBhvr>
                                      <p:to>
                                        <p:strVal val="visible"/>
                                      </p:to>
                                    </p:set>
                                    <p:animEffect transition="in" filter="wipe(left)">
                                      <p:cBhvr>
                                        <p:cTn id="7" dur="1000"/>
                                        <p:tgtEl>
                                          <p:spTgt spid="64307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10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43075">
                                            <p:txEl>
                                              <p:pRg st="2" end="2"/>
                                            </p:txEl>
                                          </p:spTgt>
                                        </p:tgtEl>
                                        <p:attrNameLst>
                                          <p:attrName>style.visibility</p:attrName>
                                        </p:attrNameLst>
                                      </p:cBhvr>
                                      <p:to>
                                        <p:strVal val="visible"/>
                                      </p:to>
                                    </p:set>
                                    <p:animEffect transition="in" filter="wipe(left)">
                                      <p:cBhvr>
                                        <p:cTn id="15" dur="1000"/>
                                        <p:tgtEl>
                                          <p:spTgt spid="643075">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5" grpId="0" uiExpand="1" build="p" bldLvl="3"/>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6F99598-60FB-495F-A131-BEFBBF5F9A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1524000"/>
            <a:ext cx="5438775" cy="3743325"/>
          </a:xfrm>
          <a:prstGeom prst="rect">
            <a:avLst/>
          </a:prstGeom>
        </p:spPr>
      </p:pic>
      <p:pic>
        <p:nvPicPr>
          <p:cNvPr id="11" name="Picture 10">
            <a:extLst>
              <a:ext uri="{FF2B5EF4-FFF2-40B4-BE49-F238E27FC236}">
                <a16:creationId xmlns:a16="http://schemas.microsoft.com/office/drawing/2014/main" id="{98CB01EA-1559-4318-94BE-0C09463DE6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8800" y="1524000"/>
            <a:ext cx="5438775" cy="3743325"/>
          </a:xfrm>
          <a:prstGeom prst="rect">
            <a:avLst/>
          </a:prstGeom>
        </p:spPr>
      </p:pic>
      <p:pic>
        <p:nvPicPr>
          <p:cNvPr id="12" name="Picture 11">
            <a:extLst>
              <a:ext uri="{FF2B5EF4-FFF2-40B4-BE49-F238E27FC236}">
                <a16:creationId xmlns:a16="http://schemas.microsoft.com/office/drawing/2014/main" id="{68F6D9AA-F62E-4C3C-9FA7-35D0A6B4AF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8800" y="1524000"/>
            <a:ext cx="5438775" cy="37433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5">
            <a:extLst>
              <a:ext uri="{FF2B5EF4-FFF2-40B4-BE49-F238E27FC236}">
                <a16:creationId xmlns:a16="http://schemas.microsoft.com/office/drawing/2014/main" id="{B59A48FF-CC75-4923-B86B-4E62030CF57A}"/>
              </a:ext>
            </a:extLst>
          </p:cNvPr>
          <p:cNvSpPr>
            <a:spLocks noGrp="1" noChangeArrowheads="1"/>
          </p:cNvSpPr>
          <p:nvPr>
            <p:ph type="title"/>
          </p:nvPr>
        </p:nvSpPr>
        <p:spPr>
          <a:xfrm>
            <a:off x="990600" y="107950"/>
            <a:ext cx="7696200" cy="1554163"/>
          </a:xfrm>
          <a:noFill/>
        </p:spPr>
        <p:txBody>
          <a:bodyPr/>
          <a:lstStyle/>
          <a:p>
            <a:pPr eaLnBrk="1" hangingPunct="1"/>
            <a:r>
              <a:rPr lang="en-US" altLang="en-US"/>
              <a:t>The Uses and Limitations of Real GDP</a:t>
            </a:r>
          </a:p>
        </p:txBody>
      </p:sp>
      <p:sp>
        <p:nvSpPr>
          <p:cNvPr id="663555" name="Rectangle 3">
            <a:extLst>
              <a:ext uri="{FF2B5EF4-FFF2-40B4-BE49-F238E27FC236}">
                <a16:creationId xmlns:a16="http://schemas.microsoft.com/office/drawing/2014/main" id="{1F9CE175-5A45-46BE-88A7-090FE3692A60}"/>
              </a:ext>
            </a:extLst>
          </p:cNvPr>
          <p:cNvSpPr>
            <a:spLocks noGrp="1" noChangeArrowheads="1"/>
          </p:cNvSpPr>
          <p:nvPr>
            <p:ph idx="1"/>
          </p:nvPr>
        </p:nvSpPr>
        <p:spPr>
          <a:xfrm>
            <a:off x="360363" y="1434014"/>
            <a:ext cx="8229600" cy="4954430"/>
          </a:xfrm>
        </p:spPr>
        <p:txBody>
          <a:bodyPr/>
          <a:lstStyle/>
          <a:p>
            <a:pPr defTabSz="457200" eaLnBrk="1" hangingPunct="1"/>
            <a:r>
              <a:rPr lang="en-US" altLang="en-US" dirty="0"/>
              <a:t>Limitations of Real GDP</a:t>
            </a:r>
          </a:p>
          <a:p>
            <a:pPr lvl="1" defTabSz="457200" eaLnBrk="1" hangingPunct="1"/>
            <a:r>
              <a:rPr lang="en-US" altLang="en-US" dirty="0"/>
              <a:t>Real GDP measures the value of goods and services that are bought in markets. </a:t>
            </a:r>
          </a:p>
          <a:p>
            <a:pPr lvl="1" defTabSz="457200" eaLnBrk="1" hangingPunct="1"/>
            <a:r>
              <a:rPr lang="en-US" altLang="en-US" dirty="0"/>
              <a:t>Some of the factors that influence the standard of living and that are not part of GDP are</a:t>
            </a:r>
          </a:p>
          <a:p>
            <a:pPr lvl="1" defTabSz="457200" eaLnBrk="1" hangingPunct="1">
              <a:spcAft>
                <a:spcPct val="0"/>
              </a:spcAft>
              <a:buClr>
                <a:srgbClr val="7030A0"/>
              </a:buClr>
              <a:buSzPct val="120000"/>
              <a:buFont typeface="Wingdings" panose="05000000000000000000" pitchFamily="2" charset="2"/>
              <a:buChar char="§"/>
            </a:pPr>
            <a:r>
              <a:rPr lang="en-US" altLang="en-US" dirty="0"/>
              <a:t> Household production</a:t>
            </a:r>
          </a:p>
          <a:p>
            <a:pPr lvl="1" defTabSz="457200" eaLnBrk="1" hangingPunct="1">
              <a:spcAft>
                <a:spcPct val="0"/>
              </a:spcAft>
              <a:buClr>
                <a:srgbClr val="7030A0"/>
              </a:buClr>
              <a:buSzPct val="120000"/>
              <a:buFont typeface="Wingdings" panose="05000000000000000000" pitchFamily="2" charset="2"/>
              <a:buChar char="§"/>
            </a:pPr>
            <a:r>
              <a:rPr lang="en-US" altLang="en-US" dirty="0"/>
              <a:t> Underground economic activity</a:t>
            </a:r>
          </a:p>
          <a:p>
            <a:pPr lvl="1" defTabSz="457200" eaLnBrk="1" hangingPunct="1">
              <a:spcAft>
                <a:spcPct val="0"/>
              </a:spcAft>
              <a:buClr>
                <a:srgbClr val="7030A0"/>
              </a:buClr>
              <a:buSzPct val="120000"/>
              <a:buFont typeface="Wingdings" panose="05000000000000000000" pitchFamily="2" charset="2"/>
              <a:buChar char="§"/>
            </a:pPr>
            <a:r>
              <a:rPr lang="en-US" altLang="en-US" dirty="0"/>
              <a:t> Health and life expectancy</a:t>
            </a:r>
          </a:p>
          <a:p>
            <a:pPr lvl="1" defTabSz="457200" eaLnBrk="1" hangingPunct="1">
              <a:spcAft>
                <a:spcPct val="0"/>
              </a:spcAft>
              <a:buClr>
                <a:srgbClr val="7030A0"/>
              </a:buClr>
              <a:buSzPct val="120000"/>
              <a:buFont typeface="Wingdings" panose="05000000000000000000" pitchFamily="2" charset="2"/>
              <a:buChar char="§"/>
            </a:pPr>
            <a:r>
              <a:rPr lang="en-US" altLang="en-US" dirty="0"/>
              <a:t> Leisure time</a:t>
            </a:r>
          </a:p>
          <a:p>
            <a:pPr lvl="1" defTabSz="457200" eaLnBrk="1" hangingPunct="1">
              <a:spcAft>
                <a:spcPct val="0"/>
              </a:spcAft>
              <a:buClr>
                <a:srgbClr val="7030A0"/>
              </a:buClr>
              <a:buSzPct val="120000"/>
              <a:buFont typeface="Wingdings" panose="05000000000000000000" pitchFamily="2" charset="2"/>
              <a:buChar char="§"/>
            </a:pPr>
            <a:r>
              <a:rPr lang="en-US" altLang="en-US" dirty="0"/>
              <a:t> Environmental quality</a:t>
            </a:r>
          </a:p>
          <a:p>
            <a:pPr lvl="1" defTabSz="457200" eaLnBrk="1" hangingPunct="1">
              <a:spcAft>
                <a:spcPct val="0"/>
              </a:spcAft>
              <a:buClr>
                <a:srgbClr val="7030A0"/>
              </a:buClr>
              <a:buSzPct val="120000"/>
              <a:buFont typeface="Wingdings" panose="05000000000000000000" pitchFamily="2" charset="2"/>
              <a:buChar char="§"/>
            </a:pPr>
            <a:r>
              <a:rPr lang="en-US" altLang="en-US" dirty="0"/>
              <a:t> Political freedom and social justice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3555">
                                            <p:txEl>
                                              <p:pRg st="1" end="1"/>
                                            </p:txEl>
                                          </p:spTgt>
                                        </p:tgtEl>
                                        <p:attrNameLst>
                                          <p:attrName>style.visibility</p:attrName>
                                        </p:attrNameLst>
                                      </p:cBhvr>
                                      <p:to>
                                        <p:strVal val="visible"/>
                                      </p:to>
                                    </p:set>
                                    <p:animEffect transition="in" filter="wipe(left)">
                                      <p:cBhvr>
                                        <p:cTn id="7" dur="1000"/>
                                        <p:tgtEl>
                                          <p:spTgt spid="6635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3555">
                                            <p:txEl>
                                              <p:pRg st="2" end="2"/>
                                            </p:txEl>
                                          </p:spTgt>
                                        </p:tgtEl>
                                        <p:attrNameLst>
                                          <p:attrName>style.visibility</p:attrName>
                                        </p:attrNameLst>
                                      </p:cBhvr>
                                      <p:to>
                                        <p:strVal val="visible"/>
                                      </p:to>
                                    </p:set>
                                    <p:animEffect transition="in" filter="wipe(left)">
                                      <p:cBhvr>
                                        <p:cTn id="12" dur="1000"/>
                                        <p:tgtEl>
                                          <p:spTgt spid="6635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3555">
                                            <p:txEl>
                                              <p:pRg st="3" end="3"/>
                                            </p:txEl>
                                          </p:spTgt>
                                        </p:tgtEl>
                                        <p:attrNameLst>
                                          <p:attrName>style.visibility</p:attrName>
                                        </p:attrNameLst>
                                      </p:cBhvr>
                                      <p:to>
                                        <p:strVal val="visible"/>
                                      </p:to>
                                    </p:set>
                                    <p:animEffect transition="in" filter="wipe(left)">
                                      <p:cBhvr>
                                        <p:cTn id="17" dur="1000"/>
                                        <p:tgtEl>
                                          <p:spTgt spid="6635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3555">
                                            <p:txEl>
                                              <p:pRg st="4" end="4"/>
                                            </p:txEl>
                                          </p:spTgt>
                                        </p:tgtEl>
                                        <p:attrNameLst>
                                          <p:attrName>style.visibility</p:attrName>
                                        </p:attrNameLst>
                                      </p:cBhvr>
                                      <p:to>
                                        <p:strVal val="visible"/>
                                      </p:to>
                                    </p:set>
                                    <p:animEffect transition="in" filter="wipe(left)">
                                      <p:cBhvr>
                                        <p:cTn id="22" dur="1000"/>
                                        <p:tgtEl>
                                          <p:spTgt spid="66355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63555">
                                            <p:txEl>
                                              <p:pRg st="5" end="5"/>
                                            </p:txEl>
                                          </p:spTgt>
                                        </p:tgtEl>
                                        <p:attrNameLst>
                                          <p:attrName>style.visibility</p:attrName>
                                        </p:attrNameLst>
                                      </p:cBhvr>
                                      <p:to>
                                        <p:strVal val="visible"/>
                                      </p:to>
                                    </p:set>
                                    <p:animEffect transition="in" filter="wipe(left)">
                                      <p:cBhvr>
                                        <p:cTn id="27" dur="1000"/>
                                        <p:tgtEl>
                                          <p:spTgt spid="66355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63555">
                                            <p:txEl>
                                              <p:pRg st="6" end="6"/>
                                            </p:txEl>
                                          </p:spTgt>
                                        </p:tgtEl>
                                        <p:attrNameLst>
                                          <p:attrName>style.visibility</p:attrName>
                                        </p:attrNameLst>
                                      </p:cBhvr>
                                      <p:to>
                                        <p:strVal val="visible"/>
                                      </p:to>
                                    </p:set>
                                    <p:animEffect transition="in" filter="wipe(left)">
                                      <p:cBhvr>
                                        <p:cTn id="32" dur="1000"/>
                                        <p:tgtEl>
                                          <p:spTgt spid="66355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63555">
                                            <p:txEl>
                                              <p:pRg st="7" end="7"/>
                                            </p:txEl>
                                          </p:spTgt>
                                        </p:tgtEl>
                                        <p:attrNameLst>
                                          <p:attrName>style.visibility</p:attrName>
                                        </p:attrNameLst>
                                      </p:cBhvr>
                                      <p:to>
                                        <p:strVal val="visible"/>
                                      </p:to>
                                    </p:set>
                                    <p:animEffect transition="in" filter="wipe(left)">
                                      <p:cBhvr>
                                        <p:cTn id="37" dur="1000"/>
                                        <p:tgtEl>
                                          <p:spTgt spid="66355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63555">
                                            <p:txEl>
                                              <p:pRg st="8" end="8"/>
                                            </p:txEl>
                                          </p:spTgt>
                                        </p:tgtEl>
                                        <p:attrNameLst>
                                          <p:attrName>style.visibility</p:attrName>
                                        </p:attrNameLst>
                                      </p:cBhvr>
                                      <p:to>
                                        <p:strVal val="visible"/>
                                      </p:to>
                                    </p:set>
                                    <p:animEffect transition="in" filter="wipe(left)">
                                      <p:cBhvr>
                                        <p:cTn id="42" dur="1000"/>
                                        <p:tgtEl>
                                          <p:spTgt spid="663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5" grpId="0" build="p" bldLvl="3"/>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5">
            <a:extLst>
              <a:ext uri="{FF2B5EF4-FFF2-40B4-BE49-F238E27FC236}">
                <a16:creationId xmlns:a16="http://schemas.microsoft.com/office/drawing/2014/main" id="{C87F8200-763F-4120-9F13-903872480986}"/>
              </a:ext>
            </a:extLst>
          </p:cNvPr>
          <p:cNvSpPr>
            <a:spLocks noGrp="1" noChangeArrowheads="1"/>
          </p:cNvSpPr>
          <p:nvPr>
            <p:ph type="title"/>
          </p:nvPr>
        </p:nvSpPr>
        <p:spPr>
          <a:xfrm>
            <a:off x="990600" y="107950"/>
            <a:ext cx="7696200" cy="1554163"/>
          </a:xfrm>
          <a:noFill/>
        </p:spPr>
        <p:txBody>
          <a:bodyPr/>
          <a:lstStyle/>
          <a:p>
            <a:pPr eaLnBrk="1" hangingPunct="1"/>
            <a:r>
              <a:rPr lang="en-US" altLang="en-US"/>
              <a:t>The Uses and Limitations of Real GDP</a:t>
            </a:r>
          </a:p>
        </p:txBody>
      </p:sp>
      <p:sp>
        <p:nvSpPr>
          <p:cNvPr id="663555" name="Rectangle 3">
            <a:extLst>
              <a:ext uri="{FF2B5EF4-FFF2-40B4-BE49-F238E27FC236}">
                <a16:creationId xmlns:a16="http://schemas.microsoft.com/office/drawing/2014/main" id="{AAB3753E-07E5-4EF3-B6B0-E4590AF53DB1}"/>
              </a:ext>
            </a:extLst>
          </p:cNvPr>
          <p:cNvSpPr>
            <a:spLocks noGrp="1" noChangeArrowheads="1"/>
          </p:cNvSpPr>
          <p:nvPr>
            <p:ph idx="1"/>
          </p:nvPr>
        </p:nvSpPr>
        <p:spPr/>
        <p:txBody>
          <a:bodyPr/>
          <a:lstStyle/>
          <a:p>
            <a:pPr defTabSz="457200" eaLnBrk="1" hangingPunct="1"/>
            <a:r>
              <a:rPr lang="en-US" altLang="en-US" dirty="0">
                <a:solidFill>
                  <a:srgbClr val="7030A0"/>
                </a:solidFill>
              </a:rPr>
              <a:t>The Bottom Line</a:t>
            </a:r>
          </a:p>
          <a:p>
            <a:pPr lvl="1" defTabSz="457200"/>
            <a:r>
              <a:rPr lang="en-GB" altLang="en-US" dirty="0"/>
              <a:t>Do we get the wrong message about the level and growth of economic well-being and the standard of living by looking at the growth of real GDP?</a:t>
            </a:r>
            <a:r>
              <a:rPr lang="en-US" altLang="en-US" dirty="0"/>
              <a:t> </a:t>
            </a:r>
          </a:p>
          <a:p>
            <a:pPr lvl="1" defTabSz="457200"/>
            <a:r>
              <a:rPr lang="en-GB" altLang="en-US" dirty="0"/>
              <a:t>The influences that are omitted from real GDP are probably large.</a:t>
            </a:r>
            <a:r>
              <a:rPr lang="en-US" altLang="en-US" dirty="0"/>
              <a:t> </a:t>
            </a:r>
          </a:p>
          <a:p>
            <a:pPr lvl="1" defTabSz="457200"/>
            <a:r>
              <a:rPr lang="en-GB" altLang="en-US" dirty="0"/>
              <a:t>It is possible to construct broader measures that combine the many influences that contribute to human happiness.</a:t>
            </a:r>
          </a:p>
          <a:p>
            <a:pPr lvl="1" defTabSz="457200"/>
            <a:r>
              <a:rPr lang="en-GB" altLang="en-US" dirty="0"/>
              <a:t>Despite all the alternatives, real GDP per person remains the most widely used indicator of economic well-being.</a:t>
            </a:r>
            <a:endParaRPr lang="en-US"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3555">
                                            <p:txEl>
                                              <p:pRg st="1" end="1"/>
                                            </p:txEl>
                                          </p:spTgt>
                                        </p:tgtEl>
                                        <p:attrNameLst>
                                          <p:attrName>style.visibility</p:attrName>
                                        </p:attrNameLst>
                                      </p:cBhvr>
                                      <p:to>
                                        <p:strVal val="visible"/>
                                      </p:to>
                                    </p:set>
                                    <p:animEffect transition="in" filter="wipe(left)">
                                      <p:cBhvr>
                                        <p:cTn id="7" dur="1000"/>
                                        <p:tgtEl>
                                          <p:spTgt spid="6635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3555">
                                            <p:txEl>
                                              <p:pRg st="2" end="2"/>
                                            </p:txEl>
                                          </p:spTgt>
                                        </p:tgtEl>
                                        <p:attrNameLst>
                                          <p:attrName>style.visibility</p:attrName>
                                        </p:attrNameLst>
                                      </p:cBhvr>
                                      <p:to>
                                        <p:strVal val="visible"/>
                                      </p:to>
                                    </p:set>
                                    <p:animEffect transition="in" filter="wipe(left)">
                                      <p:cBhvr>
                                        <p:cTn id="12" dur="1000"/>
                                        <p:tgtEl>
                                          <p:spTgt spid="6635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3555">
                                            <p:txEl>
                                              <p:pRg st="3" end="3"/>
                                            </p:txEl>
                                          </p:spTgt>
                                        </p:tgtEl>
                                        <p:attrNameLst>
                                          <p:attrName>style.visibility</p:attrName>
                                        </p:attrNameLst>
                                      </p:cBhvr>
                                      <p:to>
                                        <p:strVal val="visible"/>
                                      </p:to>
                                    </p:set>
                                    <p:animEffect transition="in" filter="wipe(left)">
                                      <p:cBhvr>
                                        <p:cTn id="17" dur="1000"/>
                                        <p:tgtEl>
                                          <p:spTgt spid="6635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3555">
                                            <p:txEl>
                                              <p:pRg st="4" end="4"/>
                                            </p:txEl>
                                          </p:spTgt>
                                        </p:tgtEl>
                                        <p:attrNameLst>
                                          <p:attrName>style.visibility</p:attrName>
                                        </p:attrNameLst>
                                      </p:cBhvr>
                                      <p:to>
                                        <p:strVal val="visible"/>
                                      </p:to>
                                    </p:set>
                                    <p:animEffect transition="in" filter="wipe(left)">
                                      <p:cBhvr>
                                        <p:cTn id="22" dur="1000"/>
                                        <p:tgtEl>
                                          <p:spTgt spid="663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5" grpId="0" build="p" bldLvl="3"/>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Title 1">
            <a:extLst>
              <a:ext uri="{FF2B5EF4-FFF2-40B4-BE49-F238E27FC236}">
                <a16:creationId xmlns:a16="http://schemas.microsoft.com/office/drawing/2014/main" id="{5712931D-1192-4B06-B71A-C248BD7F02C3}"/>
              </a:ext>
            </a:extLst>
          </p:cNvPr>
          <p:cNvSpPr>
            <a:spLocks noGrp="1"/>
          </p:cNvSpPr>
          <p:nvPr>
            <p:ph type="title"/>
          </p:nvPr>
        </p:nvSpPr>
        <p:spPr>
          <a:xfrm>
            <a:off x="990600" y="107950"/>
            <a:ext cx="7696200" cy="1554163"/>
          </a:xfrm>
        </p:spPr>
        <p:txBody>
          <a:bodyPr/>
          <a:lstStyle/>
          <a:p>
            <a:r>
              <a:rPr lang="en-CA" altLang="en-US" dirty="0">
                <a:solidFill>
                  <a:srgbClr val="0070C0"/>
                </a:solidFill>
              </a:rPr>
              <a:t>Mathematical Note: </a:t>
            </a:r>
            <a:br>
              <a:rPr lang="en-CA" altLang="en-US" dirty="0">
                <a:solidFill>
                  <a:srgbClr val="0070C0"/>
                </a:solidFill>
              </a:rPr>
            </a:br>
            <a:r>
              <a:rPr lang="en-CA" altLang="en-US" dirty="0">
                <a:solidFill>
                  <a:srgbClr val="0070C0"/>
                </a:solidFill>
              </a:rPr>
              <a:t>Chained-Dollar Real GDP</a:t>
            </a:r>
          </a:p>
        </p:txBody>
      </p:sp>
      <p:sp>
        <p:nvSpPr>
          <p:cNvPr id="128003" name="Rectangle 3">
            <a:extLst>
              <a:ext uri="{FF2B5EF4-FFF2-40B4-BE49-F238E27FC236}">
                <a16:creationId xmlns:a16="http://schemas.microsoft.com/office/drawing/2014/main" id="{02983C8D-DEB2-4619-9BCB-84FDB2C65EA5}"/>
              </a:ext>
            </a:extLst>
          </p:cNvPr>
          <p:cNvSpPr>
            <a:spLocks noGrp="1" noChangeArrowheads="1"/>
          </p:cNvSpPr>
          <p:nvPr>
            <p:ph idx="1"/>
          </p:nvPr>
        </p:nvSpPr>
        <p:spPr/>
        <p:txBody>
          <a:bodyPr/>
          <a:lstStyle/>
          <a:p>
            <a:pPr eaLnBrk="1" hangingPunct="1"/>
            <a:r>
              <a:rPr lang="en-AU" altLang="en-US" b="0" dirty="0">
                <a:solidFill>
                  <a:schemeClr val="tx1"/>
                </a:solidFill>
              </a:rPr>
              <a:t>Statistics Canada uses a measure of real GDP called </a:t>
            </a:r>
            <a:r>
              <a:rPr lang="en-AU" altLang="en-US" dirty="0">
                <a:solidFill>
                  <a:schemeClr val="tx1"/>
                </a:solidFill>
              </a:rPr>
              <a:t>chained-dollar real GDP</a:t>
            </a:r>
            <a:r>
              <a:rPr lang="en-AU" altLang="en-US" b="0" dirty="0">
                <a:solidFill>
                  <a:schemeClr val="tx1"/>
                </a:solidFill>
              </a:rPr>
              <a:t>.</a:t>
            </a:r>
          </a:p>
          <a:p>
            <a:pPr eaLnBrk="1" hangingPunct="1"/>
            <a:r>
              <a:rPr lang="en-AU" altLang="en-US" b="0" dirty="0">
                <a:solidFill>
                  <a:schemeClr val="tx1"/>
                </a:solidFill>
              </a:rPr>
              <a:t>Three steps are needed to calculate this measure:</a:t>
            </a:r>
          </a:p>
          <a:p>
            <a:pPr eaLnBrk="1" hangingPunct="1">
              <a:buClr>
                <a:srgbClr val="009A82"/>
              </a:buClr>
              <a:buSzPct val="120000"/>
              <a:buFont typeface="Wingdings" panose="05000000000000000000" pitchFamily="2" charset="2"/>
              <a:buChar char="§"/>
            </a:pPr>
            <a:r>
              <a:rPr lang="en-AU" altLang="en-US" b="0" dirty="0">
                <a:solidFill>
                  <a:schemeClr val="tx1"/>
                </a:solidFill>
              </a:rPr>
              <a:t> Value production in the prices of adjacent years</a:t>
            </a:r>
          </a:p>
          <a:p>
            <a:pPr eaLnBrk="1" hangingPunct="1">
              <a:buClr>
                <a:srgbClr val="009A82"/>
              </a:buClr>
              <a:buSzPct val="120000"/>
              <a:buFont typeface="Wingdings" panose="05000000000000000000" pitchFamily="2" charset="2"/>
              <a:buChar char="§"/>
            </a:pPr>
            <a:r>
              <a:rPr lang="en-AU" altLang="en-US" b="0" dirty="0">
                <a:solidFill>
                  <a:schemeClr val="tx1"/>
                </a:solidFill>
              </a:rPr>
              <a:t> Find the average of two percentage changes</a:t>
            </a:r>
          </a:p>
          <a:p>
            <a:pPr eaLnBrk="1" hangingPunct="1">
              <a:buClr>
                <a:srgbClr val="009A82"/>
              </a:buClr>
              <a:buSzPct val="120000"/>
              <a:buFont typeface="Wingdings" panose="05000000000000000000" pitchFamily="2" charset="2"/>
              <a:buChar char="§"/>
            </a:pPr>
            <a:r>
              <a:rPr lang="en-AU" altLang="en-US" b="0" dirty="0">
                <a:solidFill>
                  <a:schemeClr val="tx1"/>
                </a:solidFill>
              </a:rPr>
              <a:t> Link (chain) to the reference year</a:t>
            </a:r>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5">
            <a:extLst>
              <a:ext uri="{FF2B5EF4-FFF2-40B4-BE49-F238E27FC236}">
                <a16:creationId xmlns:a16="http://schemas.microsoft.com/office/drawing/2014/main" id="{C215350F-2F98-47B9-AB8B-761EE80ACA21}"/>
              </a:ext>
            </a:extLst>
          </p:cNvPr>
          <p:cNvSpPr>
            <a:spLocks noGrp="1" noChangeArrowheads="1"/>
          </p:cNvSpPr>
          <p:nvPr>
            <p:ph type="title"/>
          </p:nvPr>
        </p:nvSpPr>
        <p:spPr>
          <a:xfrm>
            <a:off x="990600" y="107950"/>
            <a:ext cx="7696200" cy="1554163"/>
          </a:xfrm>
          <a:noFill/>
        </p:spPr>
        <p:txBody>
          <a:bodyPr/>
          <a:lstStyle/>
          <a:p>
            <a:pPr eaLnBrk="1" hangingPunct="1"/>
            <a:r>
              <a:rPr lang="en-US" altLang="en-US"/>
              <a:t>Gross Domestic Product </a:t>
            </a:r>
          </a:p>
        </p:txBody>
      </p:sp>
      <p:sp>
        <p:nvSpPr>
          <p:cNvPr id="209923" name="Rectangle 3">
            <a:extLst>
              <a:ext uri="{FF2B5EF4-FFF2-40B4-BE49-F238E27FC236}">
                <a16:creationId xmlns:a16="http://schemas.microsoft.com/office/drawing/2014/main" id="{E9D2DEF3-0B33-4CC5-9399-0ED1B0289D60}"/>
              </a:ext>
            </a:extLst>
          </p:cNvPr>
          <p:cNvSpPr>
            <a:spLocks noGrp="1" noChangeArrowheads="1"/>
          </p:cNvSpPr>
          <p:nvPr>
            <p:ph idx="1"/>
          </p:nvPr>
        </p:nvSpPr>
        <p:spPr/>
        <p:txBody>
          <a:bodyPr/>
          <a:lstStyle/>
          <a:p>
            <a:pPr lvl="1" eaLnBrk="1" hangingPunct="1"/>
            <a:r>
              <a:rPr lang="en-US" altLang="en-US" b="1" dirty="0">
                <a:solidFill>
                  <a:srgbClr val="7030A0"/>
                </a:solidFill>
              </a:rPr>
              <a:t>Final Goods and Services</a:t>
            </a:r>
          </a:p>
          <a:p>
            <a:pPr lvl="1" eaLnBrk="1" hangingPunct="1"/>
            <a:r>
              <a:rPr lang="en-US" altLang="en-US" dirty="0"/>
              <a:t>GDP is the value of the </a:t>
            </a:r>
            <a:r>
              <a:rPr lang="en-US" altLang="en-US" i="1" dirty="0"/>
              <a:t>final goods and services</a:t>
            </a:r>
            <a:r>
              <a:rPr lang="en-US" altLang="en-US" dirty="0"/>
              <a:t> produced. </a:t>
            </a:r>
          </a:p>
          <a:p>
            <a:pPr lvl="1" eaLnBrk="1" hangingPunct="1"/>
            <a:r>
              <a:rPr lang="en-US" altLang="en-US" dirty="0"/>
              <a:t>A </a:t>
            </a:r>
            <a:r>
              <a:rPr lang="en-US" altLang="en-US" b="1" dirty="0"/>
              <a:t>final good</a:t>
            </a:r>
            <a:r>
              <a:rPr lang="en-US" altLang="en-US" dirty="0"/>
              <a:t> (or service) is an item bought by its final user during a specified time period. </a:t>
            </a:r>
          </a:p>
          <a:p>
            <a:pPr lvl="1" eaLnBrk="1" hangingPunct="1"/>
            <a:r>
              <a:rPr lang="en-US" altLang="en-US" dirty="0"/>
              <a:t>A final good contrasts with an </a:t>
            </a:r>
            <a:r>
              <a:rPr lang="en-US" altLang="en-US" b="1" dirty="0"/>
              <a:t>intermediate good</a:t>
            </a:r>
            <a:r>
              <a:rPr lang="en-US" altLang="en-US" dirty="0"/>
              <a:t>, which is an item that is produced by one firm, bought by another firm, and used as a component of a final good or service.</a:t>
            </a:r>
          </a:p>
          <a:p>
            <a:pPr lvl="1" eaLnBrk="1" hangingPunct="1"/>
            <a:r>
              <a:rPr lang="en-US" altLang="en-US" dirty="0"/>
              <a:t>Excluding the value of intermediate goods and services avoids counting the same value more than once.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9923">
                                            <p:txEl>
                                              <p:pRg st="1" end="1"/>
                                            </p:txEl>
                                          </p:spTgt>
                                        </p:tgtEl>
                                        <p:attrNameLst>
                                          <p:attrName>style.visibility</p:attrName>
                                        </p:attrNameLst>
                                      </p:cBhvr>
                                      <p:to>
                                        <p:strVal val="visible"/>
                                      </p:to>
                                    </p:set>
                                    <p:animEffect transition="in" filter="wipe(left)">
                                      <p:cBhvr>
                                        <p:cTn id="7" dur="1000"/>
                                        <p:tgtEl>
                                          <p:spTgt spid="2099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9923">
                                            <p:txEl>
                                              <p:pRg st="2" end="2"/>
                                            </p:txEl>
                                          </p:spTgt>
                                        </p:tgtEl>
                                        <p:attrNameLst>
                                          <p:attrName>style.visibility</p:attrName>
                                        </p:attrNameLst>
                                      </p:cBhvr>
                                      <p:to>
                                        <p:strVal val="visible"/>
                                      </p:to>
                                    </p:set>
                                    <p:animEffect transition="in" filter="wipe(left)">
                                      <p:cBhvr>
                                        <p:cTn id="12" dur="1000"/>
                                        <p:tgtEl>
                                          <p:spTgt spid="2099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9923">
                                            <p:txEl>
                                              <p:pRg st="3" end="3"/>
                                            </p:txEl>
                                          </p:spTgt>
                                        </p:tgtEl>
                                        <p:attrNameLst>
                                          <p:attrName>style.visibility</p:attrName>
                                        </p:attrNameLst>
                                      </p:cBhvr>
                                      <p:to>
                                        <p:strVal val="visible"/>
                                      </p:to>
                                    </p:set>
                                    <p:animEffect transition="in" filter="wipe(left)">
                                      <p:cBhvr>
                                        <p:cTn id="17" dur="1000"/>
                                        <p:tgtEl>
                                          <p:spTgt spid="2099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9923">
                                            <p:txEl>
                                              <p:pRg st="4" end="4"/>
                                            </p:txEl>
                                          </p:spTgt>
                                        </p:tgtEl>
                                        <p:attrNameLst>
                                          <p:attrName>style.visibility</p:attrName>
                                        </p:attrNameLst>
                                      </p:cBhvr>
                                      <p:to>
                                        <p:strVal val="visible"/>
                                      </p:to>
                                    </p:set>
                                    <p:animEffect transition="in" filter="wipe(left)">
                                      <p:cBhvr>
                                        <p:cTn id="22" dur="1000"/>
                                        <p:tgtEl>
                                          <p:spTgt spid="2099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bldLvl="3"/>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6C9A4466-EE93-410D-8B50-DA86BBFEE019}"/>
              </a:ext>
            </a:extLst>
          </p:cNvPr>
          <p:cNvSpPr>
            <a:spLocks noGrp="1" noChangeArrowheads="1"/>
          </p:cNvSpPr>
          <p:nvPr>
            <p:ph type="title"/>
          </p:nvPr>
        </p:nvSpPr>
        <p:spPr>
          <a:xfrm>
            <a:off x="990600" y="107950"/>
            <a:ext cx="7696200" cy="1554163"/>
          </a:xfrm>
        </p:spPr>
        <p:txBody>
          <a:bodyPr/>
          <a:lstStyle/>
          <a:p>
            <a:pPr eaLnBrk="1" hangingPunct="1"/>
            <a:r>
              <a:rPr lang="en-CA" altLang="en-US" dirty="0">
                <a:solidFill>
                  <a:srgbClr val="0070C0"/>
                </a:solidFill>
              </a:rPr>
              <a:t>Mathematical Note: </a:t>
            </a:r>
            <a:br>
              <a:rPr lang="en-CA" altLang="en-US" dirty="0">
                <a:solidFill>
                  <a:srgbClr val="0070C0"/>
                </a:solidFill>
              </a:rPr>
            </a:br>
            <a:r>
              <a:rPr lang="en-CA" altLang="en-US" dirty="0">
                <a:solidFill>
                  <a:srgbClr val="0070C0"/>
                </a:solidFill>
              </a:rPr>
              <a:t>Chained-Dollar Real GDP</a:t>
            </a:r>
            <a:endParaRPr lang="en-US" altLang="en-US" dirty="0">
              <a:solidFill>
                <a:srgbClr val="0070C0"/>
              </a:solidFill>
            </a:endParaRPr>
          </a:p>
        </p:txBody>
      </p:sp>
      <p:sp>
        <p:nvSpPr>
          <p:cNvPr id="204803" name="Rectangle 3">
            <a:extLst>
              <a:ext uri="{FF2B5EF4-FFF2-40B4-BE49-F238E27FC236}">
                <a16:creationId xmlns:a16="http://schemas.microsoft.com/office/drawing/2014/main" id="{852BC74C-4D08-4E57-8B03-8C294B193CA2}"/>
              </a:ext>
            </a:extLst>
          </p:cNvPr>
          <p:cNvSpPr>
            <a:spLocks noGrp="1" noChangeArrowheads="1"/>
          </p:cNvSpPr>
          <p:nvPr>
            <p:ph idx="1"/>
          </p:nvPr>
        </p:nvSpPr>
        <p:spPr>
          <a:xfrm>
            <a:off x="360363" y="1584325"/>
            <a:ext cx="4592637" cy="4525963"/>
          </a:xfrm>
        </p:spPr>
        <p:txBody>
          <a:bodyPr/>
          <a:lstStyle/>
          <a:p>
            <a:pPr eaLnBrk="1" hangingPunct="1"/>
            <a:r>
              <a:rPr lang="en-US" altLang="en-US" dirty="0">
                <a:solidFill>
                  <a:srgbClr val="009A82"/>
                </a:solidFill>
              </a:rPr>
              <a:t>Value Production in Prices of Adjacent Years</a:t>
            </a:r>
          </a:p>
          <a:p>
            <a:pPr lvl="1" eaLnBrk="1" hangingPunct="1"/>
            <a:r>
              <a:rPr lang="en-US" altLang="en-US" dirty="0"/>
              <a:t>Part (a) shows the quantities and prices in 2015.</a:t>
            </a:r>
          </a:p>
          <a:p>
            <a:pPr lvl="1" eaLnBrk="1" hangingPunct="1"/>
            <a:r>
              <a:rPr lang="en-US" altLang="en-US" dirty="0"/>
              <a:t>Part (b) shows the quantities and prices in 2016.</a:t>
            </a:r>
          </a:p>
          <a:p>
            <a:pPr lvl="1" eaLnBrk="1" hangingPunct="1"/>
            <a:r>
              <a:rPr lang="en-AU" altLang="en-US" dirty="0"/>
              <a:t>Part (c) the quantities of 2016 valued at 2015 prices.</a:t>
            </a:r>
          </a:p>
          <a:p>
            <a:pPr lvl="1" eaLnBrk="1" hangingPunct="1"/>
            <a:r>
              <a:rPr lang="en-AU" altLang="en-US" dirty="0"/>
              <a:t>Part (d) the quantities of 2015 valued at prices of 2016.</a:t>
            </a:r>
            <a:endParaRPr lang="en-US" altLang="en-US" dirty="0"/>
          </a:p>
        </p:txBody>
      </p:sp>
      <p:pic>
        <p:nvPicPr>
          <p:cNvPr id="8" name="Picture 7">
            <a:extLst>
              <a:ext uri="{FF2B5EF4-FFF2-40B4-BE49-F238E27FC236}">
                <a16:creationId xmlns:a16="http://schemas.microsoft.com/office/drawing/2014/main" id="{3C889137-399D-4D7F-8822-DA4476285F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0" y="1747861"/>
            <a:ext cx="3076453" cy="4729139"/>
          </a:xfrm>
          <a:prstGeom prst="rect">
            <a:avLst/>
          </a:prstGeom>
        </p:spPr>
      </p:pic>
      <p:pic>
        <p:nvPicPr>
          <p:cNvPr id="9" name="Picture 8">
            <a:extLst>
              <a:ext uri="{FF2B5EF4-FFF2-40B4-BE49-F238E27FC236}">
                <a16:creationId xmlns:a16="http://schemas.microsoft.com/office/drawing/2014/main" id="{193A2D35-E061-47D8-AC5B-F0AF7B9DA0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0" y="1747861"/>
            <a:ext cx="3076453" cy="4729139"/>
          </a:xfrm>
          <a:prstGeom prst="rect">
            <a:avLst/>
          </a:prstGeom>
        </p:spPr>
      </p:pic>
      <p:pic>
        <p:nvPicPr>
          <p:cNvPr id="13" name="Picture 12">
            <a:extLst>
              <a:ext uri="{FF2B5EF4-FFF2-40B4-BE49-F238E27FC236}">
                <a16:creationId xmlns:a16="http://schemas.microsoft.com/office/drawing/2014/main" id="{05D1659E-0869-4791-BB07-69EFC066D2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0" y="1747861"/>
            <a:ext cx="3076453" cy="4729139"/>
          </a:xfrm>
          <a:prstGeom prst="rect">
            <a:avLst/>
          </a:prstGeom>
        </p:spPr>
      </p:pic>
      <p:pic>
        <p:nvPicPr>
          <p:cNvPr id="14" name="Picture 13">
            <a:extLst>
              <a:ext uri="{FF2B5EF4-FFF2-40B4-BE49-F238E27FC236}">
                <a16:creationId xmlns:a16="http://schemas.microsoft.com/office/drawing/2014/main" id="{0AEB628A-C11B-4554-A952-0F0FF39826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4000" y="1747861"/>
            <a:ext cx="3076453" cy="4729139"/>
          </a:xfrm>
          <a:prstGeom prst="rect">
            <a:avLst/>
          </a:prstGeom>
        </p:spPr>
      </p:pic>
      <p:pic>
        <p:nvPicPr>
          <p:cNvPr id="15" name="Picture 14">
            <a:extLst>
              <a:ext uri="{FF2B5EF4-FFF2-40B4-BE49-F238E27FC236}">
                <a16:creationId xmlns:a16="http://schemas.microsoft.com/office/drawing/2014/main" id="{4D3237D2-7D0C-4B6F-BA63-142EACFBBD5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34000" y="1747861"/>
            <a:ext cx="3076453" cy="4729139"/>
          </a:xfrm>
          <a:prstGeom prst="rect">
            <a:avLst/>
          </a:prstGeom>
        </p:spPr>
      </p:pic>
      <p:pic>
        <p:nvPicPr>
          <p:cNvPr id="10" name="Picture 7">
            <a:hlinkClick r:id="rId8" action="ppaction://hlinksldjump" tooltip="Click to expand the figure"/>
            <a:extLst>
              <a:ext uri="{FF2B5EF4-FFF2-40B4-BE49-F238E27FC236}">
                <a16:creationId xmlns:a16="http://schemas.microsoft.com/office/drawing/2014/main" id="{955CE56A-AF9E-47F6-93F0-0A8951EB519F}"/>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40762" y="6427788"/>
            <a:ext cx="274638"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03">
                                            <p:txEl>
                                              <p:pRg st="1" end="1"/>
                                            </p:txEl>
                                          </p:spTgt>
                                        </p:tgtEl>
                                        <p:attrNameLst>
                                          <p:attrName>style.visibility</p:attrName>
                                        </p:attrNameLst>
                                      </p:cBhvr>
                                      <p:to>
                                        <p:strVal val="visible"/>
                                      </p:to>
                                    </p:set>
                                    <p:animEffect transition="in" filter="wipe(left)">
                                      <p:cBhvr>
                                        <p:cTn id="7" dur="1000"/>
                                        <p:tgtEl>
                                          <p:spTgt spid="2048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wipe(left)">
                                      <p:cBhvr>
                                        <p:cTn id="17" dur="1000"/>
                                        <p:tgtEl>
                                          <p:spTgt spid="204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4803">
                                            <p:txEl>
                                              <p:pRg st="3" end="3"/>
                                            </p:txEl>
                                          </p:spTgt>
                                        </p:tgtEl>
                                        <p:attrNameLst>
                                          <p:attrName>style.visibility</p:attrName>
                                        </p:attrNameLst>
                                      </p:cBhvr>
                                      <p:to>
                                        <p:strVal val="visible"/>
                                      </p:to>
                                    </p:set>
                                    <p:animEffect transition="in" filter="wipe(left)">
                                      <p:cBhvr>
                                        <p:cTn id="27" dur="1000"/>
                                        <p:tgtEl>
                                          <p:spTgt spid="20480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4803">
                                            <p:txEl>
                                              <p:pRg st="4" end="4"/>
                                            </p:txEl>
                                          </p:spTgt>
                                        </p:tgtEl>
                                        <p:attrNameLst>
                                          <p:attrName>style.visibility</p:attrName>
                                        </p:attrNameLst>
                                      </p:cBhvr>
                                      <p:to>
                                        <p:strVal val="visible"/>
                                      </p:to>
                                    </p:set>
                                    <p:animEffect transition="in" filter="wipe(left)">
                                      <p:cBhvr>
                                        <p:cTn id="37" dur="1000"/>
                                        <p:tgtEl>
                                          <p:spTgt spid="20480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uiExpand="1" build="p" bldLvl="3"/>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22FC77B-1A94-4100-A4D3-116A701FB7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8000" y="105858"/>
            <a:ext cx="4198620" cy="6454140"/>
          </a:xfrm>
          <a:prstGeom prst="rect">
            <a:avLst/>
          </a:prstGeom>
        </p:spPr>
      </p:pic>
      <p:pic>
        <p:nvPicPr>
          <p:cNvPr id="8" name="Picture 7">
            <a:extLst>
              <a:ext uri="{FF2B5EF4-FFF2-40B4-BE49-F238E27FC236}">
                <a16:creationId xmlns:a16="http://schemas.microsoft.com/office/drawing/2014/main" id="{A4879DA6-D090-4EBC-98E3-47B1F0C6DD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8000" y="105858"/>
            <a:ext cx="4198620" cy="6454140"/>
          </a:xfrm>
          <a:prstGeom prst="rect">
            <a:avLst/>
          </a:prstGeom>
        </p:spPr>
      </p:pic>
      <p:pic>
        <p:nvPicPr>
          <p:cNvPr id="9" name="Picture 8">
            <a:extLst>
              <a:ext uri="{FF2B5EF4-FFF2-40B4-BE49-F238E27FC236}">
                <a16:creationId xmlns:a16="http://schemas.microsoft.com/office/drawing/2014/main" id="{D35367A9-90AF-4883-87CD-0E135B2A836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48000" y="105858"/>
            <a:ext cx="4198620" cy="6454140"/>
          </a:xfrm>
          <a:prstGeom prst="rect">
            <a:avLst/>
          </a:prstGeom>
        </p:spPr>
      </p:pic>
      <p:pic>
        <p:nvPicPr>
          <p:cNvPr id="10" name="Picture 9">
            <a:extLst>
              <a:ext uri="{FF2B5EF4-FFF2-40B4-BE49-F238E27FC236}">
                <a16:creationId xmlns:a16="http://schemas.microsoft.com/office/drawing/2014/main" id="{60A6E301-FDCF-491E-97D7-6D6615B1CC7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48000" y="105858"/>
            <a:ext cx="4198620" cy="6454140"/>
          </a:xfrm>
          <a:prstGeom prst="rect">
            <a:avLst/>
          </a:prstGeom>
        </p:spPr>
      </p:pic>
      <p:pic>
        <p:nvPicPr>
          <p:cNvPr id="11" name="Picture 10">
            <a:extLst>
              <a:ext uri="{FF2B5EF4-FFF2-40B4-BE49-F238E27FC236}">
                <a16:creationId xmlns:a16="http://schemas.microsoft.com/office/drawing/2014/main" id="{EC141FEC-62B8-4B99-9497-C38E274941F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48000" y="105858"/>
            <a:ext cx="4198620" cy="645414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7" name="Rectangle 2">
            <a:extLst>
              <a:ext uri="{FF2B5EF4-FFF2-40B4-BE49-F238E27FC236}">
                <a16:creationId xmlns:a16="http://schemas.microsoft.com/office/drawing/2014/main" id="{6109D81C-3BAD-40CF-B1C8-B1273E7DF145}"/>
              </a:ext>
            </a:extLst>
          </p:cNvPr>
          <p:cNvSpPr>
            <a:spLocks noGrp="1" noChangeArrowheads="1"/>
          </p:cNvSpPr>
          <p:nvPr>
            <p:ph type="title"/>
          </p:nvPr>
        </p:nvSpPr>
        <p:spPr>
          <a:xfrm>
            <a:off x="990600" y="107950"/>
            <a:ext cx="7696200" cy="1554163"/>
          </a:xfrm>
        </p:spPr>
        <p:txBody>
          <a:bodyPr/>
          <a:lstStyle/>
          <a:p>
            <a:pPr eaLnBrk="1" hangingPunct="1"/>
            <a:r>
              <a:rPr lang="en-CA" altLang="en-US" dirty="0">
                <a:solidFill>
                  <a:srgbClr val="0070C0"/>
                </a:solidFill>
              </a:rPr>
              <a:t>Mathematical Note: </a:t>
            </a:r>
            <a:br>
              <a:rPr lang="en-CA" altLang="en-US" dirty="0">
                <a:solidFill>
                  <a:srgbClr val="0070C0"/>
                </a:solidFill>
              </a:rPr>
            </a:br>
            <a:r>
              <a:rPr lang="en-CA" altLang="en-US" dirty="0">
                <a:solidFill>
                  <a:srgbClr val="0070C0"/>
                </a:solidFill>
              </a:rPr>
              <a:t>Chained-Dollar Real GDP</a:t>
            </a:r>
            <a:endParaRPr lang="en-US" altLang="en-US" dirty="0">
              <a:solidFill>
                <a:srgbClr val="0070C0"/>
              </a:solidFill>
            </a:endParaRPr>
          </a:p>
        </p:txBody>
      </p:sp>
      <p:sp>
        <p:nvSpPr>
          <p:cNvPr id="204803" name="Rectangle 3">
            <a:extLst>
              <a:ext uri="{FF2B5EF4-FFF2-40B4-BE49-F238E27FC236}">
                <a16:creationId xmlns:a16="http://schemas.microsoft.com/office/drawing/2014/main" id="{4328E1ED-E2A1-4A88-A009-2FACEC82AEDB}"/>
              </a:ext>
            </a:extLst>
          </p:cNvPr>
          <p:cNvSpPr>
            <a:spLocks noGrp="1" noChangeArrowheads="1"/>
          </p:cNvSpPr>
          <p:nvPr>
            <p:ph idx="1"/>
          </p:nvPr>
        </p:nvSpPr>
        <p:spPr>
          <a:xfrm>
            <a:off x="360363" y="1584325"/>
            <a:ext cx="4114800" cy="4525963"/>
          </a:xfrm>
        </p:spPr>
        <p:txBody>
          <a:bodyPr/>
          <a:lstStyle/>
          <a:p>
            <a:pPr lvl="1" eaLnBrk="1" hangingPunct="1"/>
            <a:r>
              <a:rPr lang="en-US" altLang="en-US" dirty="0"/>
              <a:t>Parts (a) and (c) value the quantities of both years at 2015 prices.</a:t>
            </a:r>
          </a:p>
          <a:p>
            <a:pPr lvl="1" eaLnBrk="1" hangingPunct="1"/>
            <a:r>
              <a:rPr lang="en-US" altLang="en-US" dirty="0"/>
              <a:t>That is, valuing the goods and services at 2015 prices, real GDP increased from $145 million to $160 million.</a:t>
            </a:r>
          </a:p>
        </p:txBody>
      </p:sp>
      <p:pic>
        <p:nvPicPr>
          <p:cNvPr id="7" name="Picture 6">
            <a:extLst>
              <a:ext uri="{FF2B5EF4-FFF2-40B4-BE49-F238E27FC236}">
                <a16:creationId xmlns:a16="http://schemas.microsoft.com/office/drawing/2014/main" id="{603D5484-E9F8-460B-80B0-AD3F7E848A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0" y="1747861"/>
            <a:ext cx="3076453" cy="4729139"/>
          </a:xfrm>
          <a:prstGeom prst="rect">
            <a:avLst/>
          </a:prstGeom>
        </p:spPr>
      </p:pic>
      <p:pic>
        <p:nvPicPr>
          <p:cNvPr id="8" name="Picture 7">
            <a:extLst>
              <a:ext uri="{FF2B5EF4-FFF2-40B4-BE49-F238E27FC236}">
                <a16:creationId xmlns:a16="http://schemas.microsoft.com/office/drawing/2014/main" id="{403117C8-0572-4098-B6C9-E44B517F4A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0" y="1747861"/>
            <a:ext cx="3076453" cy="4729139"/>
          </a:xfrm>
          <a:prstGeom prst="rect">
            <a:avLst/>
          </a:prstGeom>
        </p:spPr>
      </p:pic>
      <p:pic>
        <p:nvPicPr>
          <p:cNvPr id="9" name="Picture 8">
            <a:extLst>
              <a:ext uri="{FF2B5EF4-FFF2-40B4-BE49-F238E27FC236}">
                <a16:creationId xmlns:a16="http://schemas.microsoft.com/office/drawing/2014/main" id="{B04AD2C5-799D-4596-8975-40E271C5A8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0" y="1747861"/>
            <a:ext cx="3076453" cy="4729139"/>
          </a:xfrm>
          <a:prstGeom prst="rect">
            <a:avLst/>
          </a:prstGeom>
        </p:spPr>
      </p:pic>
      <p:pic>
        <p:nvPicPr>
          <p:cNvPr id="10" name="Picture 9">
            <a:extLst>
              <a:ext uri="{FF2B5EF4-FFF2-40B4-BE49-F238E27FC236}">
                <a16:creationId xmlns:a16="http://schemas.microsoft.com/office/drawing/2014/main" id="{276E0E8D-4DE6-497D-B37D-718429FB65E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4000" y="1747861"/>
            <a:ext cx="3076453" cy="4729139"/>
          </a:xfrm>
          <a:prstGeom prst="rect">
            <a:avLst/>
          </a:prstGeom>
        </p:spPr>
      </p:pic>
      <p:pic>
        <p:nvPicPr>
          <p:cNvPr id="11" name="Picture 10">
            <a:extLst>
              <a:ext uri="{FF2B5EF4-FFF2-40B4-BE49-F238E27FC236}">
                <a16:creationId xmlns:a16="http://schemas.microsoft.com/office/drawing/2014/main" id="{30A7E8D7-9E56-4FAB-AF5C-DF7858B4C1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34000" y="1747861"/>
            <a:ext cx="3076453" cy="4729139"/>
          </a:xfrm>
          <a:prstGeom prst="rect">
            <a:avLst/>
          </a:prstGeom>
        </p:spPr>
      </p:pic>
      <p:sp>
        <p:nvSpPr>
          <p:cNvPr id="14" name="Rectangle 13">
            <a:extLst>
              <a:ext uri="{FF2B5EF4-FFF2-40B4-BE49-F238E27FC236}">
                <a16:creationId xmlns:a16="http://schemas.microsoft.com/office/drawing/2014/main" id="{D5D89B45-065A-4258-AA51-334B72E95739}"/>
              </a:ext>
            </a:extLst>
          </p:cNvPr>
          <p:cNvSpPr/>
          <p:nvPr/>
        </p:nvSpPr>
        <p:spPr>
          <a:xfrm>
            <a:off x="5324475" y="5562600"/>
            <a:ext cx="3241675"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CA"/>
          </a:p>
        </p:txBody>
      </p:sp>
      <p:sp>
        <p:nvSpPr>
          <p:cNvPr id="2" name="Rectangle 1">
            <a:extLst>
              <a:ext uri="{FF2B5EF4-FFF2-40B4-BE49-F238E27FC236}">
                <a16:creationId xmlns:a16="http://schemas.microsoft.com/office/drawing/2014/main" id="{C77B3DFB-5733-457A-A839-8F607C62A1AF}"/>
              </a:ext>
            </a:extLst>
          </p:cNvPr>
          <p:cNvSpPr/>
          <p:nvPr/>
        </p:nvSpPr>
        <p:spPr>
          <a:xfrm>
            <a:off x="5251388" y="3810000"/>
            <a:ext cx="3241675"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CA"/>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wipe(left)">
                                      <p:cBhvr>
                                        <p:cTn id="12" dur="1000"/>
                                        <p:tgtEl>
                                          <p:spTgt spid="2048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bldLvl="3"/>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7A3C69A2-5323-4627-8C6A-1D4285F00E2E}"/>
              </a:ext>
            </a:extLst>
          </p:cNvPr>
          <p:cNvSpPr>
            <a:spLocks noGrp="1" noChangeArrowheads="1"/>
          </p:cNvSpPr>
          <p:nvPr>
            <p:ph type="title"/>
          </p:nvPr>
        </p:nvSpPr>
        <p:spPr>
          <a:xfrm>
            <a:off x="990600" y="107950"/>
            <a:ext cx="7696200" cy="1554163"/>
          </a:xfrm>
        </p:spPr>
        <p:txBody>
          <a:bodyPr/>
          <a:lstStyle/>
          <a:p>
            <a:pPr eaLnBrk="1" hangingPunct="1"/>
            <a:r>
              <a:rPr lang="en-CA" altLang="en-US" dirty="0">
                <a:solidFill>
                  <a:srgbClr val="0070C0"/>
                </a:solidFill>
              </a:rPr>
              <a:t>Mathematical Note: </a:t>
            </a:r>
            <a:br>
              <a:rPr lang="en-CA" altLang="en-US" dirty="0">
                <a:solidFill>
                  <a:srgbClr val="0070C0"/>
                </a:solidFill>
              </a:rPr>
            </a:br>
            <a:r>
              <a:rPr lang="en-CA" altLang="en-US" dirty="0">
                <a:solidFill>
                  <a:srgbClr val="0070C0"/>
                </a:solidFill>
              </a:rPr>
              <a:t>Chained-Dollar Real GDP</a:t>
            </a:r>
            <a:endParaRPr lang="en-US" altLang="en-US" dirty="0">
              <a:solidFill>
                <a:srgbClr val="0070C0"/>
              </a:solidFill>
            </a:endParaRPr>
          </a:p>
        </p:txBody>
      </p:sp>
      <p:sp>
        <p:nvSpPr>
          <p:cNvPr id="138243" name="Rectangle 3">
            <a:extLst>
              <a:ext uri="{FF2B5EF4-FFF2-40B4-BE49-F238E27FC236}">
                <a16:creationId xmlns:a16="http://schemas.microsoft.com/office/drawing/2014/main" id="{79711264-264F-4860-98FC-F7BE71383963}"/>
              </a:ext>
            </a:extLst>
          </p:cNvPr>
          <p:cNvSpPr>
            <a:spLocks noGrp="1" noChangeArrowheads="1"/>
          </p:cNvSpPr>
          <p:nvPr>
            <p:ph idx="1"/>
          </p:nvPr>
        </p:nvSpPr>
        <p:spPr>
          <a:xfrm>
            <a:off x="360363" y="1584325"/>
            <a:ext cx="4211638" cy="4525963"/>
          </a:xfrm>
        </p:spPr>
        <p:txBody>
          <a:bodyPr/>
          <a:lstStyle/>
          <a:p>
            <a:pPr lvl="1" eaLnBrk="1" hangingPunct="1"/>
            <a:r>
              <a:rPr lang="en-US" altLang="en-US" dirty="0"/>
              <a:t>Parts (b) and (d) value the quantities in both years at 2016 prices.</a:t>
            </a:r>
          </a:p>
          <a:p>
            <a:pPr lvl="1" eaLnBrk="1" hangingPunct="1"/>
            <a:r>
              <a:rPr lang="en-US" altLang="en-US" dirty="0"/>
              <a:t>That is, valuing the goods and services at 2016 prices, </a:t>
            </a:r>
            <a:br>
              <a:rPr lang="en-US" altLang="en-US" dirty="0"/>
            </a:br>
            <a:r>
              <a:rPr lang="en-US" altLang="en-US" dirty="0"/>
              <a:t>real GDP increased from </a:t>
            </a:r>
            <a:br>
              <a:rPr lang="en-US" altLang="en-US" dirty="0"/>
            </a:br>
            <a:r>
              <a:rPr lang="en-US" altLang="en-US" dirty="0"/>
              <a:t>$275 million in 2015 to </a:t>
            </a:r>
            <a:br>
              <a:rPr lang="en-US" altLang="en-US" dirty="0"/>
            </a:br>
            <a:r>
              <a:rPr lang="en-US" altLang="en-US" dirty="0"/>
              <a:t>$300 million in 2016.</a:t>
            </a:r>
          </a:p>
        </p:txBody>
      </p:sp>
      <p:pic>
        <p:nvPicPr>
          <p:cNvPr id="7" name="Picture 6">
            <a:extLst>
              <a:ext uri="{FF2B5EF4-FFF2-40B4-BE49-F238E27FC236}">
                <a16:creationId xmlns:a16="http://schemas.microsoft.com/office/drawing/2014/main" id="{B0B38AAD-2479-4607-8FEB-919046C17B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0" y="1747861"/>
            <a:ext cx="3076453" cy="4729139"/>
          </a:xfrm>
          <a:prstGeom prst="rect">
            <a:avLst/>
          </a:prstGeom>
        </p:spPr>
      </p:pic>
      <p:pic>
        <p:nvPicPr>
          <p:cNvPr id="8" name="Picture 7">
            <a:extLst>
              <a:ext uri="{FF2B5EF4-FFF2-40B4-BE49-F238E27FC236}">
                <a16:creationId xmlns:a16="http://schemas.microsoft.com/office/drawing/2014/main" id="{8C5BFD1E-3738-406A-8508-64DE1C8AC3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0" y="1747861"/>
            <a:ext cx="3076453" cy="4729139"/>
          </a:xfrm>
          <a:prstGeom prst="rect">
            <a:avLst/>
          </a:prstGeom>
        </p:spPr>
      </p:pic>
      <p:pic>
        <p:nvPicPr>
          <p:cNvPr id="9" name="Picture 8">
            <a:extLst>
              <a:ext uri="{FF2B5EF4-FFF2-40B4-BE49-F238E27FC236}">
                <a16:creationId xmlns:a16="http://schemas.microsoft.com/office/drawing/2014/main" id="{EC99A458-9E27-469F-8812-7D42A2670D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0" y="1747861"/>
            <a:ext cx="3076453" cy="4729139"/>
          </a:xfrm>
          <a:prstGeom prst="rect">
            <a:avLst/>
          </a:prstGeom>
        </p:spPr>
      </p:pic>
      <p:pic>
        <p:nvPicPr>
          <p:cNvPr id="10" name="Picture 9">
            <a:extLst>
              <a:ext uri="{FF2B5EF4-FFF2-40B4-BE49-F238E27FC236}">
                <a16:creationId xmlns:a16="http://schemas.microsoft.com/office/drawing/2014/main" id="{CA851FCD-7C6C-4BE2-A978-E196875F402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4000" y="1747861"/>
            <a:ext cx="3076453" cy="4729139"/>
          </a:xfrm>
          <a:prstGeom prst="rect">
            <a:avLst/>
          </a:prstGeom>
        </p:spPr>
      </p:pic>
      <p:pic>
        <p:nvPicPr>
          <p:cNvPr id="11" name="Picture 10">
            <a:extLst>
              <a:ext uri="{FF2B5EF4-FFF2-40B4-BE49-F238E27FC236}">
                <a16:creationId xmlns:a16="http://schemas.microsoft.com/office/drawing/2014/main" id="{0E918D74-679B-4E8B-BDA7-61BEA92F957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34000" y="1747861"/>
            <a:ext cx="3076453" cy="4729139"/>
          </a:xfrm>
          <a:prstGeom prst="rect">
            <a:avLst/>
          </a:prstGeom>
        </p:spPr>
      </p:pic>
      <p:sp>
        <p:nvSpPr>
          <p:cNvPr id="12" name="Rectangle 11">
            <a:extLst>
              <a:ext uri="{FF2B5EF4-FFF2-40B4-BE49-F238E27FC236}">
                <a16:creationId xmlns:a16="http://schemas.microsoft.com/office/drawing/2014/main" id="{6CA3E214-A736-4B1C-A772-22F0B8D98748}"/>
              </a:ext>
            </a:extLst>
          </p:cNvPr>
          <p:cNvSpPr/>
          <p:nvPr/>
        </p:nvSpPr>
        <p:spPr>
          <a:xfrm>
            <a:off x="5343525" y="4685115"/>
            <a:ext cx="3241675"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CA"/>
          </a:p>
        </p:txBody>
      </p:sp>
      <p:sp>
        <p:nvSpPr>
          <p:cNvPr id="15" name="Rectangle 14">
            <a:extLst>
              <a:ext uri="{FF2B5EF4-FFF2-40B4-BE49-F238E27FC236}">
                <a16:creationId xmlns:a16="http://schemas.microsoft.com/office/drawing/2014/main" id="{D68B7474-317E-4CF9-A655-F1E883479EDE}"/>
              </a:ext>
            </a:extLst>
          </p:cNvPr>
          <p:cNvSpPr/>
          <p:nvPr/>
        </p:nvSpPr>
        <p:spPr>
          <a:xfrm>
            <a:off x="5324475" y="2893230"/>
            <a:ext cx="3241675"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CA"/>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8243">
                                            <p:txEl>
                                              <p:pRg st="1" end="1"/>
                                            </p:txEl>
                                          </p:spTgt>
                                        </p:tgtEl>
                                        <p:attrNameLst>
                                          <p:attrName>style.visibility</p:attrName>
                                        </p:attrNameLst>
                                      </p:cBhvr>
                                      <p:to>
                                        <p:strVal val="visible"/>
                                      </p:to>
                                    </p:set>
                                    <p:animEffect transition="in" filter="wipe(left)">
                                      <p:cBhvr>
                                        <p:cTn id="7" dur="750"/>
                                        <p:tgtEl>
                                          <p:spTgt spid="138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D41ABA9A-4B80-4D45-BCBB-B4089EC550E2}"/>
              </a:ext>
            </a:extLst>
          </p:cNvPr>
          <p:cNvSpPr>
            <a:spLocks noGrp="1" noChangeArrowheads="1"/>
          </p:cNvSpPr>
          <p:nvPr>
            <p:ph type="title"/>
          </p:nvPr>
        </p:nvSpPr>
        <p:spPr>
          <a:xfrm>
            <a:off x="990600" y="107950"/>
            <a:ext cx="7696200" cy="1554163"/>
          </a:xfrm>
        </p:spPr>
        <p:txBody>
          <a:bodyPr/>
          <a:lstStyle/>
          <a:p>
            <a:pPr eaLnBrk="1" hangingPunct="1"/>
            <a:r>
              <a:rPr lang="en-CA" altLang="en-US" dirty="0">
                <a:solidFill>
                  <a:srgbClr val="0070C0"/>
                </a:solidFill>
              </a:rPr>
              <a:t>Mathematical Note: </a:t>
            </a:r>
            <a:br>
              <a:rPr lang="en-CA" altLang="en-US" dirty="0">
                <a:solidFill>
                  <a:srgbClr val="0070C0"/>
                </a:solidFill>
              </a:rPr>
            </a:br>
            <a:r>
              <a:rPr lang="en-CA" altLang="en-US" dirty="0">
                <a:solidFill>
                  <a:srgbClr val="0070C0"/>
                </a:solidFill>
              </a:rPr>
              <a:t>Chained-Dollar Real GDP</a:t>
            </a:r>
            <a:endParaRPr lang="en-US" altLang="en-US" dirty="0">
              <a:solidFill>
                <a:srgbClr val="0070C0"/>
              </a:solidFill>
            </a:endParaRPr>
          </a:p>
        </p:txBody>
      </p:sp>
      <p:sp>
        <p:nvSpPr>
          <p:cNvPr id="204803" name="Rectangle 3">
            <a:extLst>
              <a:ext uri="{FF2B5EF4-FFF2-40B4-BE49-F238E27FC236}">
                <a16:creationId xmlns:a16="http://schemas.microsoft.com/office/drawing/2014/main" id="{0CEE86DE-89EE-4E12-9315-1EECF5C7D293}"/>
              </a:ext>
            </a:extLst>
          </p:cNvPr>
          <p:cNvSpPr>
            <a:spLocks noGrp="1" noChangeArrowheads="1"/>
          </p:cNvSpPr>
          <p:nvPr>
            <p:ph idx="1"/>
          </p:nvPr>
        </p:nvSpPr>
        <p:spPr>
          <a:xfrm>
            <a:off x="360363" y="1584325"/>
            <a:ext cx="4024285" cy="4525963"/>
          </a:xfrm>
        </p:spPr>
        <p:txBody>
          <a:bodyPr/>
          <a:lstStyle/>
          <a:p>
            <a:pPr eaLnBrk="1" hangingPunct="1"/>
            <a:r>
              <a:rPr lang="en-US" altLang="en-US" dirty="0">
                <a:solidFill>
                  <a:srgbClr val="009A82"/>
                </a:solidFill>
              </a:rPr>
              <a:t>Find the Average of Two Percentage Changes</a:t>
            </a:r>
          </a:p>
          <a:p>
            <a:pPr lvl="1" eaLnBrk="1" hangingPunct="1"/>
            <a:r>
              <a:rPr lang="en-US" altLang="en-US" dirty="0"/>
              <a:t>In part (a), at 2015 prices, production increased by 10.3 percent.</a:t>
            </a:r>
          </a:p>
          <a:p>
            <a:pPr lvl="1" eaLnBrk="1" hangingPunct="1"/>
            <a:r>
              <a:rPr lang="en-US" altLang="en-US" dirty="0"/>
              <a:t>In part (b)  at 2016 prices, production increased by 9.1 percent.</a:t>
            </a:r>
          </a:p>
          <a:p>
            <a:pPr lvl="1" eaLnBrk="1" hangingPunct="1"/>
            <a:r>
              <a:rPr lang="en-AU" altLang="en-US" dirty="0"/>
              <a:t>The average increase in production is 9.7 percent.</a:t>
            </a:r>
            <a:endParaRPr lang="en-US" altLang="en-US" dirty="0"/>
          </a:p>
        </p:txBody>
      </p:sp>
      <p:pic>
        <p:nvPicPr>
          <p:cNvPr id="7" name="Picture 6">
            <a:extLst>
              <a:ext uri="{FF2B5EF4-FFF2-40B4-BE49-F238E27FC236}">
                <a16:creationId xmlns:a16="http://schemas.microsoft.com/office/drawing/2014/main" id="{4FE137F2-38DF-4AD9-B69A-E89C74C198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6315" y="1981200"/>
            <a:ext cx="4024285" cy="3728925"/>
          </a:xfrm>
          <a:prstGeom prst="rect">
            <a:avLst/>
          </a:prstGeom>
        </p:spPr>
      </p:pic>
      <p:pic>
        <p:nvPicPr>
          <p:cNvPr id="8" name="Picture 7">
            <a:extLst>
              <a:ext uri="{FF2B5EF4-FFF2-40B4-BE49-F238E27FC236}">
                <a16:creationId xmlns:a16="http://schemas.microsoft.com/office/drawing/2014/main" id="{7C4B3587-B1BC-4F0C-8F81-6A0D583B7F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86315" y="1981200"/>
            <a:ext cx="4024285" cy="3728925"/>
          </a:xfrm>
          <a:prstGeom prst="rect">
            <a:avLst/>
          </a:prstGeom>
        </p:spPr>
      </p:pic>
      <p:pic>
        <p:nvPicPr>
          <p:cNvPr id="9" name="Picture 8">
            <a:extLst>
              <a:ext uri="{FF2B5EF4-FFF2-40B4-BE49-F238E27FC236}">
                <a16:creationId xmlns:a16="http://schemas.microsoft.com/office/drawing/2014/main" id="{F525D0D9-9CCA-401F-B7D9-E73CF6DD006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86315" y="1981200"/>
            <a:ext cx="4024285" cy="3728925"/>
          </a:xfrm>
          <a:prstGeom prst="rect">
            <a:avLst/>
          </a:prstGeom>
        </p:spPr>
      </p:pic>
      <p:pic>
        <p:nvPicPr>
          <p:cNvPr id="10" name="Picture 9">
            <a:extLst>
              <a:ext uri="{FF2B5EF4-FFF2-40B4-BE49-F238E27FC236}">
                <a16:creationId xmlns:a16="http://schemas.microsoft.com/office/drawing/2014/main" id="{1A885B4C-D5A5-4404-88A6-F5DD1E5998C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86315" y="1981200"/>
            <a:ext cx="4024285" cy="3728925"/>
          </a:xfrm>
          <a:prstGeom prst="rect">
            <a:avLst/>
          </a:prstGeom>
        </p:spPr>
      </p:pic>
      <p:pic>
        <p:nvPicPr>
          <p:cNvPr id="11" name="Picture 7">
            <a:hlinkClick r:id="rId7" action="ppaction://hlinksldjump" tooltip="Click to expand the figure"/>
            <a:extLst>
              <a:ext uri="{FF2B5EF4-FFF2-40B4-BE49-F238E27FC236}">
                <a16:creationId xmlns:a16="http://schemas.microsoft.com/office/drawing/2014/main" id="{993A6540-8D4C-4A18-B75D-5578E52B062F}"/>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2" y="6477000"/>
            <a:ext cx="225425" cy="225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03">
                                            <p:txEl>
                                              <p:pRg st="1" end="1"/>
                                            </p:txEl>
                                          </p:spTgt>
                                        </p:tgtEl>
                                        <p:attrNameLst>
                                          <p:attrName>style.visibility</p:attrName>
                                        </p:attrNameLst>
                                      </p:cBhvr>
                                      <p:to>
                                        <p:strVal val="visible"/>
                                      </p:to>
                                    </p:set>
                                    <p:animEffect transition="in" filter="wipe(left)">
                                      <p:cBhvr>
                                        <p:cTn id="7" dur="1000"/>
                                        <p:tgtEl>
                                          <p:spTgt spid="2048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wipe(left)">
                                      <p:cBhvr>
                                        <p:cTn id="17" dur="1000"/>
                                        <p:tgtEl>
                                          <p:spTgt spid="204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4803">
                                            <p:txEl>
                                              <p:pRg st="3" end="3"/>
                                            </p:txEl>
                                          </p:spTgt>
                                        </p:tgtEl>
                                        <p:attrNameLst>
                                          <p:attrName>style.visibility</p:attrName>
                                        </p:attrNameLst>
                                      </p:cBhvr>
                                      <p:to>
                                        <p:strVal val="visible"/>
                                      </p:to>
                                    </p:set>
                                    <p:animEffect transition="in" filter="wipe(left)">
                                      <p:cBhvr>
                                        <p:cTn id="27" dur="1000"/>
                                        <p:tgtEl>
                                          <p:spTgt spid="20480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uiExpand="1" build="p" bldLvl="3"/>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7A9D82C-DE23-46E6-AC84-17DC050497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4000" y="900000"/>
            <a:ext cx="5191125" cy="4810125"/>
          </a:xfrm>
          <a:prstGeom prst="rect">
            <a:avLst/>
          </a:prstGeom>
        </p:spPr>
      </p:pic>
      <p:pic>
        <p:nvPicPr>
          <p:cNvPr id="11" name="Picture 10">
            <a:extLst>
              <a:ext uri="{FF2B5EF4-FFF2-40B4-BE49-F238E27FC236}">
                <a16:creationId xmlns:a16="http://schemas.microsoft.com/office/drawing/2014/main" id="{785768B9-FAF1-4BF1-BD3C-B3376CAD64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44000" y="900000"/>
            <a:ext cx="5191125" cy="4810125"/>
          </a:xfrm>
          <a:prstGeom prst="rect">
            <a:avLst/>
          </a:prstGeom>
        </p:spPr>
      </p:pic>
      <p:pic>
        <p:nvPicPr>
          <p:cNvPr id="12" name="Picture 11">
            <a:extLst>
              <a:ext uri="{FF2B5EF4-FFF2-40B4-BE49-F238E27FC236}">
                <a16:creationId xmlns:a16="http://schemas.microsoft.com/office/drawing/2014/main" id="{82AB4E29-2335-4AEB-ADC9-9D05E845086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44000" y="900000"/>
            <a:ext cx="5191125" cy="4810125"/>
          </a:xfrm>
          <a:prstGeom prst="rect">
            <a:avLst/>
          </a:prstGeom>
        </p:spPr>
      </p:pic>
      <p:pic>
        <p:nvPicPr>
          <p:cNvPr id="13" name="Picture 12">
            <a:extLst>
              <a:ext uri="{FF2B5EF4-FFF2-40B4-BE49-F238E27FC236}">
                <a16:creationId xmlns:a16="http://schemas.microsoft.com/office/drawing/2014/main" id="{BE8DCF4B-6E44-400A-98BB-3706DFC7B3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44000" y="900000"/>
            <a:ext cx="5191125" cy="48101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AB9744D6-B3D2-440C-BA3C-2EB7D6B1293C}"/>
              </a:ext>
            </a:extLst>
          </p:cNvPr>
          <p:cNvSpPr>
            <a:spLocks noGrp="1" noChangeArrowheads="1"/>
          </p:cNvSpPr>
          <p:nvPr>
            <p:ph type="title"/>
          </p:nvPr>
        </p:nvSpPr>
        <p:spPr>
          <a:xfrm>
            <a:off x="990600" y="107950"/>
            <a:ext cx="7696200" cy="1554163"/>
          </a:xfrm>
        </p:spPr>
        <p:txBody>
          <a:bodyPr/>
          <a:lstStyle/>
          <a:p>
            <a:pPr eaLnBrk="1" hangingPunct="1"/>
            <a:r>
              <a:rPr lang="en-CA" altLang="en-US" dirty="0">
                <a:solidFill>
                  <a:srgbClr val="0070C0"/>
                </a:solidFill>
              </a:rPr>
              <a:t>Mathematical Note: </a:t>
            </a:r>
            <a:br>
              <a:rPr lang="en-CA" altLang="en-US" dirty="0">
                <a:solidFill>
                  <a:srgbClr val="0070C0"/>
                </a:solidFill>
              </a:rPr>
            </a:br>
            <a:r>
              <a:rPr lang="en-CA" altLang="en-US" dirty="0">
                <a:solidFill>
                  <a:srgbClr val="0070C0"/>
                </a:solidFill>
              </a:rPr>
              <a:t>Chained-Dollar Real GDP</a:t>
            </a:r>
            <a:endParaRPr lang="en-US" altLang="en-US" dirty="0">
              <a:solidFill>
                <a:srgbClr val="0070C0"/>
              </a:solidFill>
            </a:endParaRPr>
          </a:p>
        </p:txBody>
      </p:sp>
      <p:sp>
        <p:nvSpPr>
          <p:cNvPr id="204803" name="Rectangle 3">
            <a:extLst>
              <a:ext uri="{FF2B5EF4-FFF2-40B4-BE49-F238E27FC236}">
                <a16:creationId xmlns:a16="http://schemas.microsoft.com/office/drawing/2014/main" id="{E4BA043C-C3FB-4D07-926C-54A0CF701E77}"/>
              </a:ext>
            </a:extLst>
          </p:cNvPr>
          <p:cNvSpPr>
            <a:spLocks noGrp="1" noChangeArrowheads="1"/>
          </p:cNvSpPr>
          <p:nvPr>
            <p:ph idx="1"/>
          </p:nvPr>
        </p:nvSpPr>
        <p:spPr/>
        <p:txBody>
          <a:bodyPr/>
          <a:lstStyle/>
          <a:p>
            <a:pPr eaLnBrk="1" hangingPunct="1"/>
            <a:r>
              <a:rPr lang="en-US" altLang="en-US" dirty="0">
                <a:solidFill>
                  <a:srgbClr val="009A82"/>
                </a:solidFill>
              </a:rPr>
              <a:t>Link (Chain) to the Base Year</a:t>
            </a:r>
          </a:p>
          <a:p>
            <a:pPr lvl="1" eaLnBrk="1" hangingPunct="1"/>
            <a:r>
              <a:rPr lang="en-US" altLang="en-US" dirty="0"/>
              <a:t>To find real GDP in 2016 in  base-year prices (2007), we need to know the</a:t>
            </a:r>
          </a:p>
          <a:p>
            <a:pPr lvl="1" eaLnBrk="1" hangingPunct="1"/>
            <a:r>
              <a:rPr lang="en-US" altLang="en-US" dirty="0"/>
              <a:t>1. Real GDP in 2007</a:t>
            </a:r>
          </a:p>
          <a:p>
            <a:pPr lvl="1" eaLnBrk="1" hangingPunct="1"/>
            <a:r>
              <a:rPr lang="en-US" altLang="en-US" dirty="0"/>
              <a:t>2. Average growth rate each year from 2007 to 2016.</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03">
                                            <p:txEl>
                                              <p:pRg st="1" end="1"/>
                                            </p:txEl>
                                          </p:spTgt>
                                        </p:tgtEl>
                                        <p:attrNameLst>
                                          <p:attrName>style.visibility</p:attrName>
                                        </p:attrNameLst>
                                      </p:cBhvr>
                                      <p:to>
                                        <p:strVal val="visible"/>
                                      </p:to>
                                    </p:set>
                                    <p:animEffect transition="in" filter="wipe(left)">
                                      <p:cBhvr>
                                        <p:cTn id="7" dur="1000"/>
                                        <p:tgtEl>
                                          <p:spTgt spid="2048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03">
                                            <p:txEl>
                                              <p:pRg st="2" end="2"/>
                                            </p:txEl>
                                          </p:spTgt>
                                        </p:tgtEl>
                                        <p:attrNameLst>
                                          <p:attrName>style.visibility</p:attrName>
                                        </p:attrNameLst>
                                      </p:cBhvr>
                                      <p:to>
                                        <p:strVal val="visible"/>
                                      </p:to>
                                    </p:set>
                                    <p:animEffect transition="in" filter="wipe(left)">
                                      <p:cBhvr>
                                        <p:cTn id="12" dur="1000"/>
                                        <p:tgtEl>
                                          <p:spTgt spid="2048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03">
                                            <p:txEl>
                                              <p:pRg st="3" end="3"/>
                                            </p:txEl>
                                          </p:spTgt>
                                        </p:tgtEl>
                                        <p:attrNameLst>
                                          <p:attrName>style.visibility</p:attrName>
                                        </p:attrNameLst>
                                      </p:cBhvr>
                                      <p:to>
                                        <p:strVal val="visible"/>
                                      </p:to>
                                    </p:set>
                                    <p:animEffect transition="in" filter="wipe(left)">
                                      <p:cBhvr>
                                        <p:cTn id="17" dur="1000"/>
                                        <p:tgtEl>
                                          <p:spTgt spid="2048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bldLvl="3"/>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04E59ACD-A37E-4CB2-A522-5AAC0B462495}"/>
              </a:ext>
            </a:extLst>
          </p:cNvPr>
          <p:cNvSpPr>
            <a:spLocks noGrp="1" noChangeArrowheads="1"/>
          </p:cNvSpPr>
          <p:nvPr>
            <p:ph type="title"/>
          </p:nvPr>
        </p:nvSpPr>
        <p:spPr>
          <a:xfrm>
            <a:off x="990600" y="107950"/>
            <a:ext cx="7696200" cy="1554163"/>
          </a:xfrm>
        </p:spPr>
        <p:txBody>
          <a:bodyPr/>
          <a:lstStyle/>
          <a:p>
            <a:pPr eaLnBrk="1" hangingPunct="1"/>
            <a:r>
              <a:rPr lang="en-CA" altLang="en-US" dirty="0">
                <a:solidFill>
                  <a:srgbClr val="0070C0"/>
                </a:solidFill>
              </a:rPr>
              <a:t>Mathematical Note: </a:t>
            </a:r>
            <a:br>
              <a:rPr lang="en-CA" altLang="en-US" dirty="0">
                <a:solidFill>
                  <a:srgbClr val="0070C0"/>
                </a:solidFill>
              </a:rPr>
            </a:br>
            <a:r>
              <a:rPr lang="en-CA" altLang="en-US" dirty="0">
                <a:solidFill>
                  <a:srgbClr val="0070C0"/>
                </a:solidFill>
              </a:rPr>
              <a:t>Chained-Dollar Real GDP</a:t>
            </a:r>
            <a:endParaRPr lang="en-US" altLang="en-US" dirty="0">
              <a:solidFill>
                <a:srgbClr val="0070C0"/>
              </a:solidFill>
            </a:endParaRPr>
          </a:p>
        </p:txBody>
      </p:sp>
      <p:sp>
        <p:nvSpPr>
          <p:cNvPr id="204803" name="Rectangle 3">
            <a:extLst>
              <a:ext uri="{FF2B5EF4-FFF2-40B4-BE49-F238E27FC236}">
                <a16:creationId xmlns:a16="http://schemas.microsoft.com/office/drawing/2014/main" id="{0DA88860-6D4C-47D9-B324-130E76B6FC7B}"/>
              </a:ext>
            </a:extLst>
          </p:cNvPr>
          <p:cNvSpPr>
            <a:spLocks noGrp="1" noChangeArrowheads="1"/>
          </p:cNvSpPr>
          <p:nvPr>
            <p:ph idx="1"/>
          </p:nvPr>
        </p:nvSpPr>
        <p:spPr>
          <a:xfrm>
            <a:off x="360362" y="1584325"/>
            <a:ext cx="8326437" cy="4525963"/>
          </a:xfrm>
        </p:spPr>
        <p:txBody>
          <a:bodyPr/>
          <a:lstStyle/>
          <a:p>
            <a:pPr lvl="1" eaLnBrk="1" hangingPunct="1"/>
            <a:r>
              <a:rPr lang="en-US" altLang="en-US" dirty="0"/>
              <a:t>Starting with real GDP in 2007 of $110 million and the growth rate each year, real GDP in each year since 2007 is calculated as follows:</a:t>
            </a:r>
          </a:p>
          <a:p>
            <a:pPr lvl="1" eaLnBrk="1" hangingPunct="1"/>
            <a:r>
              <a:rPr lang="en-AU" altLang="en-US" dirty="0"/>
              <a:t>Real GDP in 2008 is 7 percent higher than the $110 million in 2007, which is $118 million.</a:t>
            </a:r>
          </a:p>
          <a:p>
            <a:pPr lvl="1" eaLnBrk="1" hangingPunct="1"/>
            <a:r>
              <a:rPr lang="en-AU" altLang="en-US" dirty="0"/>
              <a:t>The figure illustrates the linking back to the base year.</a:t>
            </a:r>
          </a:p>
        </p:txBody>
      </p:sp>
      <p:pic>
        <p:nvPicPr>
          <p:cNvPr id="5" name="Picture 4">
            <a:extLst>
              <a:ext uri="{FF2B5EF4-FFF2-40B4-BE49-F238E27FC236}">
                <a16:creationId xmlns:a16="http://schemas.microsoft.com/office/drawing/2014/main" id="{F1539415-D1F8-44CC-A16A-15FB54863C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000" y="4267200"/>
            <a:ext cx="8722995" cy="1529239"/>
          </a:xfrm>
          <a:prstGeom prst="rect">
            <a:avLst/>
          </a:prstGeom>
        </p:spPr>
      </p:pic>
      <p:pic>
        <p:nvPicPr>
          <p:cNvPr id="6" name="Picture 5">
            <a:extLst>
              <a:ext uri="{FF2B5EF4-FFF2-40B4-BE49-F238E27FC236}">
                <a16:creationId xmlns:a16="http://schemas.microsoft.com/office/drawing/2014/main" id="{2226FD61-7A53-4646-837B-C9B015F1D9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000" y="4267200"/>
            <a:ext cx="8722995" cy="1529239"/>
          </a:xfrm>
          <a:prstGeom prst="rect">
            <a:avLst/>
          </a:prstGeom>
        </p:spPr>
      </p:pic>
      <p:pic>
        <p:nvPicPr>
          <p:cNvPr id="7" name="Picture 6">
            <a:extLst>
              <a:ext uri="{FF2B5EF4-FFF2-40B4-BE49-F238E27FC236}">
                <a16:creationId xmlns:a16="http://schemas.microsoft.com/office/drawing/2014/main" id="{FB04ACEE-1B54-475C-9C7D-9F6111FC19B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6000" y="4267200"/>
            <a:ext cx="8722995" cy="1529239"/>
          </a:xfrm>
          <a:prstGeom prst="rect">
            <a:avLst/>
          </a:prstGeom>
        </p:spPr>
      </p:pic>
      <p:pic>
        <p:nvPicPr>
          <p:cNvPr id="8" name="Picture 7">
            <a:extLst>
              <a:ext uri="{FF2B5EF4-FFF2-40B4-BE49-F238E27FC236}">
                <a16:creationId xmlns:a16="http://schemas.microsoft.com/office/drawing/2014/main" id="{3DD2B044-132C-476F-AF19-D5B244B747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6000" y="4267200"/>
            <a:ext cx="8722995" cy="1529239"/>
          </a:xfrm>
          <a:prstGeom prst="rect">
            <a:avLst/>
          </a:prstGeom>
        </p:spPr>
      </p:pic>
      <p:pic>
        <p:nvPicPr>
          <p:cNvPr id="9" name="Picture 8">
            <a:extLst>
              <a:ext uri="{FF2B5EF4-FFF2-40B4-BE49-F238E27FC236}">
                <a16:creationId xmlns:a16="http://schemas.microsoft.com/office/drawing/2014/main" id="{BCF2A665-3D8F-4AB7-B73F-36252D45645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6000" y="4267200"/>
            <a:ext cx="8722995" cy="1529239"/>
          </a:xfrm>
          <a:prstGeom prst="rect">
            <a:avLst/>
          </a:prstGeom>
        </p:spPr>
      </p:pic>
      <p:pic>
        <p:nvPicPr>
          <p:cNvPr id="10" name="Picture 9">
            <a:extLst>
              <a:ext uri="{FF2B5EF4-FFF2-40B4-BE49-F238E27FC236}">
                <a16:creationId xmlns:a16="http://schemas.microsoft.com/office/drawing/2014/main" id="{6473D2B1-4A49-4B5D-91C5-CA2175A8682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6000" y="4267200"/>
            <a:ext cx="8722995" cy="1529239"/>
          </a:xfrm>
          <a:prstGeom prst="rect">
            <a:avLst/>
          </a:prstGeom>
        </p:spPr>
      </p:pic>
      <p:pic>
        <p:nvPicPr>
          <p:cNvPr id="11" name="Picture 10">
            <a:extLst>
              <a:ext uri="{FF2B5EF4-FFF2-40B4-BE49-F238E27FC236}">
                <a16:creationId xmlns:a16="http://schemas.microsoft.com/office/drawing/2014/main" id="{B3CF73E5-63B0-4F72-9AF8-0BE89C1ED4D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6000" y="4267200"/>
            <a:ext cx="8722995" cy="1529239"/>
          </a:xfrm>
          <a:prstGeom prst="rect">
            <a:avLst/>
          </a:prstGeom>
        </p:spPr>
      </p:pic>
      <p:pic>
        <p:nvPicPr>
          <p:cNvPr id="12" name="Picture 11">
            <a:extLst>
              <a:ext uri="{FF2B5EF4-FFF2-40B4-BE49-F238E27FC236}">
                <a16:creationId xmlns:a16="http://schemas.microsoft.com/office/drawing/2014/main" id="{4C498DF0-F394-40B6-AE9A-319C7272D0C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6000" y="4267200"/>
            <a:ext cx="8722995" cy="1529239"/>
          </a:xfrm>
          <a:prstGeom prst="rect">
            <a:avLst/>
          </a:prstGeom>
        </p:spPr>
      </p:pic>
      <p:pic>
        <p:nvPicPr>
          <p:cNvPr id="13" name="Picture 12">
            <a:extLst>
              <a:ext uri="{FF2B5EF4-FFF2-40B4-BE49-F238E27FC236}">
                <a16:creationId xmlns:a16="http://schemas.microsoft.com/office/drawing/2014/main" id="{0189CAFF-F5CA-452F-9B61-80287F0BA9E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16000" y="4267200"/>
            <a:ext cx="8722995" cy="1529239"/>
          </a:xfrm>
          <a:prstGeom prst="rect">
            <a:avLst/>
          </a:prstGeom>
        </p:spPr>
      </p:pic>
      <p:pic>
        <p:nvPicPr>
          <p:cNvPr id="14" name="Picture 13">
            <a:extLst>
              <a:ext uri="{FF2B5EF4-FFF2-40B4-BE49-F238E27FC236}">
                <a16:creationId xmlns:a16="http://schemas.microsoft.com/office/drawing/2014/main" id="{FB5CCE84-6775-4D11-A81F-938C4E6C6B6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16000" y="4267200"/>
            <a:ext cx="8722995" cy="1529239"/>
          </a:xfrm>
          <a:prstGeom prst="rect">
            <a:avLst/>
          </a:prstGeom>
        </p:spPr>
      </p:pic>
      <p:pic>
        <p:nvPicPr>
          <p:cNvPr id="15" name="Picture 14">
            <a:extLst>
              <a:ext uri="{FF2B5EF4-FFF2-40B4-BE49-F238E27FC236}">
                <a16:creationId xmlns:a16="http://schemas.microsoft.com/office/drawing/2014/main" id="{82D93A95-BAA8-4A4C-833E-71A0F0FEFA6B}"/>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16000" y="4267200"/>
            <a:ext cx="8722995" cy="1529239"/>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03">
                                            <p:txEl>
                                              <p:pRg st="1" end="1"/>
                                            </p:txEl>
                                          </p:spTgt>
                                        </p:tgtEl>
                                        <p:attrNameLst>
                                          <p:attrName>style.visibility</p:attrName>
                                        </p:attrNameLst>
                                      </p:cBhvr>
                                      <p:to>
                                        <p:strVal val="visible"/>
                                      </p:to>
                                    </p:set>
                                    <p:animEffect transition="in" filter="wipe(left)">
                                      <p:cBhvr>
                                        <p:cTn id="7" dur="1000"/>
                                        <p:tgtEl>
                                          <p:spTgt spid="2048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wipe(left)">
                                      <p:cBhvr>
                                        <p:cTn id="17" dur="1000"/>
                                        <p:tgtEl>
                                          <p:spTgt spid="204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down)">
                                      <p:cBhvr>
                                        <p:cTn id="6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uiExpand="1" build="p" bldLvl="3"/>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4" name="Picture 2">
            <a:extLst>
              <a:ext uri="{FF2B5EF4-FFF2-40B4-BE49-F238E27FC236}">
                <a16:creationId xmlns:a16="http://schemas.microsoft.com/office/drawing/2014/main" id="{88406356-6126-4555-A38A-16D6E67BB5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293" y="2514600"/>
            <a:ext cx="8673307" cy="647700"/>
          </a:xfrm>
          <a:prstGeom prst="rect">
            <a:avLst/>
          </a:prstGeom>
          <a:solidFill>
            <a:srgbClr val="0070C0"/>
          </a:solidFill>
          <a:ln>
            <a:noFill/>
          </a:ln>
        </p:spPr>
      </p:pic>
      <p:sp>
        <p:nvSpPr>
          <p:cNvPr id="5" name="Subtitle 2">
            <a:extLst>
              <a:ext uri="{FF2B5EF4-FFF2-40B4-BE49-F238E27FC236}">
                <a16:creationId xmlns:a16="http://schemas.microsoft.com/office/drawing/2014/main" id="{5286D66A-C299-46E0-81F0-A37CFC338734}"/>
              </a:ext>
            </a:extLst>
          </p:cNvPr>
          <p:cNvSpPr txBox="1">
            <a:spLocks/>
          </p:cNvSpPr>
          <p:nvPr/>
        </p:nvSpPr>
        <p:spPr bwMode="auto">
          <a:xfrm>
            <a:off x="304800" y="3276600"/>
            <a:ext cx="8458200" cy="1447800"/>
          </a:xfrm>
          <a:prstGeom prst="rect">
            <a:avLst/>
          </a:prstGeom>
          <a:noFill/>
          <a:ln>
            <a:miter lim="800000"/>
            <a:headEnd/>
            <a:tailEnd/>
          </a:ln>
        </p:spPr>
        <p:txBody>
          <a:bodyPr/>
          <a:lstStyle/>
          <a:p>
            <a:pPr marL="342900" indent="-342900" eaLnBrk="1" hangingPunct="1">
              <a:spcBef>
                <a:spcPct val="20000"/>
              </a:spcBef>
              <a:defRPr/>
            </a:pPr>
            <a:r>
              <a:rPr lang="en-CA" sz="4800" kern="0" dirty="0">
                <a:solidFill>
                  <a:srgbClr val="0070C0"/>
                </a:solidFill>
                <a:latin typeface="Futura Book" pitchFamily="34" charset="0"/>
              </a:rPr>
              <a:t>Graphs in Macroeconomics</a:t>
            </a:r>
          </a:p>
        </p:txBody>
      </p:sp>
    </p:spTree>
  </p:cSld>
  <p:clrMapOvr>
    <a:masterClrMapping/>
  </p:clrMapOvr>
  <p:transition spd="slow">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l" eaLnBrk="1" hangingPunct="1"/>
            <a:r>
              <a:rPr lang="en-US" altLang="en-US" sz="2500" b="1" dirty="0">
                <a:solidFill>
                  <a:srgbClr val="B11117"/>
                </a:solidFill>
                <a:cs typeface="Arial" panose="020B0604020202020204" pitchFamily="34" charset="0"/>
              </a:rPr>
              <a:t>After studying this appendix, you will be able to:</a:t>
            </a:r>
            <a:endParaRPr lang="en-US" altLang="en-US" sz="2500" b="1" dirty="0">
              <a:solidFill>
                <a:srgbClr val="B11117"/>
              </a:solidFill>
            </a:endParaRPr>
          </a:p>
        </p:txBody>
      </p:sp>
      <p:sp>
        <p:nvSpPr>
          <p:cNvPr id="386051" name="Rectangle 3"/>
          <p:cNvSpPr>
            <a:spLocks noGrp="1" noChangeArrowheads="1"/>
          </p:cNvSpPr>
          <p:nvPr>
            <p:ph idx="4294967295"/>
          </p:nvPr>
        </p:nvSpPr>
        <p:spPr bwMode="auto">
          <a:xfrm>
            <a:off x="684213" y="1600200"/>
            <a:ext cx="7469187" cy="47466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Make and interpret a time-series graph</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Make and interpret a graph that uses a ratio scale</a:t>
            </a:r>
          </a:p>
        </p:txBody>
      </p:sp>
    </p:spTree>
    <p:extLst>
      <p:ext uri="{BB962C8B-B14F-4D97-AF65-F5344CB8AC3E}">
        <p14:creationId xmlns:p14="http://schemas.microsoft.com/office/powerpoint/2010/main" val="209191341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5">
            <a:extLst>
              <a:ext uri="{FF2B5EF4-FFF2-40B4-BE49-F238E27FC236}">
                <a16:creationId xmlns:a16="http://schemas.microsoft.com/office/drawing/2014/main" id="{3AABCC4F-0F70-4A4B-B73A-E4E22078BE2D}"/>
              </a:ext>
            </a:extLst>
          </p:cNvPr>
          <p:cNvSpPr>
            <a:spLocks noGrp="1" noChangeArrowheads="1"/>
          </p:cNvSpPr>
          <p:nvPr>
            <p:ph type="title"/>
          </p:nvPr>
        </p:nvSpPr>
        <p:spPr>
          <a:xfrm>
            <a:off x="990600" y="107950"/>
            <a:ext cx="7696200" cy="1554163"/>
          </a:xfrm>
          <a:noFill/>
        </p:spPr>
        <p:txBody>
          <a:bodyPr/>
          <a:lstStyle/>
          <a:p>
            <a:pPr eaLnBrk="1" hangingPunct="1"/>
            <a:r>
              <a:rPr lang="en-US" altLang="en-US"/>
              <a:t>Gross Domestic Product </a:t>
            </a:r>
          </a:p>
        </p:txBody>
      </p:sp>
      <p:sp>
        <p:nvSpPr>
          <p:cNvPr id="210947" name="Rectangle 3">
            <a:extLst>
              <a:ext uri="{FF2B5EF4-FFF2-40B4-BE49-F238E27FC236}">
                <a16:creationId xmlns:a16="http://schemas.microsoft.com/office/drawing/2014/main" id="{6769971C-8C48-43FF-870E-F590974C57D6}"/>
              </a:ext>
            </a:extLst>
          </p:cNvPr>
          <p:cNvSpPr>
            <a:spLocks noGrp="1" noChangeArrowheads="1"/>
          </p:cNvSpPr>
          <p:nvPr>
            <p:ph idx="1"/>
          </p:nvPr>
        </p:nvSpPr>
        <p:spPr/>
        <p:txBody>
          <a:bodyPr/>
          <a:lstStyle/>
          <a:p>
            <a:pPr lvl="1" eaLnBrk="1" hangingPunct="1"/>
            <a:r>
              <a:rPr lang="en-US" altLang="en-US" b="1" dirty="0">
                <a:solidFill>
                  <a:srgbClr val="7030A0"/>
                </a:solidFill>
              </a:rPr>
              <a:t>Produced Within a Country</a:t>
            </a:r>
          </a:p>
          <a:p>
            <a:pPr lvl="1" eaLnBrk="1" hangingPunct="1"/>
            <a:r>
              <a:rPr lang="en-US" altLang="en-US" dirty="0"/>
              <a:t>GDP measures production within a country—domestic production.</a:t>
            </a:r>
          </a:p>
          <a:p>
            <a:pPr lvl="1" eaLnBrk="1" hangingPunct="1"/>
            <a:r>
              <a:rPr lang="en-US" altLang="en-US" b="1" dirty="0">
                <a:solidFill>
                  <a:srgbClr val="7030A0"/>
                </a:solidFill>
              </a:rPr>
              <a:t>In a Given Time Period</a:t>
            </a:r>
          </a:p>
          <a:p>
            <a:pPr lvl="1" eaLnBrk="1" hangingPunct="1"/>
            <a:r>
              <a:rPr lang="en-US" altLang="en-US" dirty="0"/>
              <a:t>GDP measures production during a specific time period, normally a year or a quarter of a year.</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47">
                                            <p:txEl>
                                              <p:pRg st="1" end="1"/>
                                            </p:txEl>
                                          </p:spTgt>
                                        </p:tgtEl>
                                        <p:attrNameLst>
                                          <p:attrName>style.visibility</p:attrName>
                                        </p:attrNameLst>
                                      </p:cBhvr>
                                      <p:to>
                                        <p:strVal val="visible"/>
                                      </p:to>
                                    </p:set>
                                    <p:animEffect transition="in" filter="wipe(left)">
                                      <p:cBhvr>
                                        <p:cTn id="7" dur="1000"/>
                                        <p:tgtEl>
                                          <p:spTgt spid="2109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0947">
                                            <p:txEl>
                                              <p:pRg st="2" end="2"/>
                                            </p:txEl>
                                          </p:spTgt>
                                        </p:tgtEl>
                                        <p:attrNameLst>
                                          <p:attrName>style.visibility</p:attrName>
                                        </p:attrNameLst>
                                      </p:cBhvr>
                                      <p:to>
                                        <p:strVal val="visible"/>
                                      </p:to>
                                    </p:set>
                                    <p:animEffect transition="in" filter="wipe(left)">
                                      <p:cBhvr>
                                        <p:cTn id="12" dur="1000"/>
                                        <p:tgtEl>
                                          <p:spTgt spid="2109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947">
                                            <p:txEl>
                                              <p:pRg st="3" end="3"/>
                                            </p:txEl>
                                          </p:spTgt>
                                        </p:tgtEl>
                                        <p:attrNameLst>
                                          <p:attrName>style.visibility</p:attrName>
                                        </p:attrNameLst>
                                      </p:cBhvr>
                                      <p:to>
                                        <p:strVal val="visible"/>
                                      </p:to>
                                    </p:set>
                                    <p:animEffect transition="in" filter="wipe(left)">
                                      <p:cBhvr>
                                        <p:cTn id="17" dur="1000"/>
                                        <p:tgtEl>
                                          <p:spTgt spid="2109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bldLvl="3"/>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Title 1">
            <a:extLst>
              <a:ext uri="{FF2B5EF4-FFF2-40B4-BE49-F238E27FC236}">
                <a16:creationId xmlns:a16="http://schemas.microsoft.com/office/drawing/2014/main" id="{B5287D45-9C6A-4788-84CC-E5E5C0657C9B}"/>
              </a:ext>
            </a:extLst>
          </p:cNvPr>
          <p:cNvSpPr>
            <a:spLocks noGrp="1"/>
          </p:cNvSpPr>
          <p:nvPr>
            <p:ph type="title"/>
          </p:nvPr>
        </p:nvSpPr>
        <p:spPr>
          <a:xfrm>
            <a:off x="990600" y="107950"/>
            <a:ext cx="7696200" cy="1554163"/>
          </a:xfrm>
        </p:spPr>
        <p:txBody>
          <a:bodyPr/>
          <a:lstStyle/>
          <a:p>
            <a:r>
              <a:rPr lang="en-US" altLang="en-US"/>
              <a:t>The Time-Series Graph</a:t>
            </a:r>
            <a:endParaRPr lang="en-CA" altLang="en-US"/>
          </a:p>
        </p:txBody>
      </p:sp>
      <p:sp>
        <p:nvSpPr>
          <p:cNvPr id="293891" name="Rectangle 3">
            <a:extLst>
              <a:ext uri="{FF2B5EF4-FFF2-40B4-BE49-F238E27FC236}">
                <a16:creationId xmlns:a16="http://schemas.microsoft.com/office/drawing/2014/main" id="{E905D4AE-C98D-48AD-9581-971254A76B40}"/>
              </a:ext>
            </a:extLst>
          </p:cNvPr>
          <p:cNvSpPr>
            <a:spLocks noGrp="1" noChangeArrowheads="1"/>
          </p:cNvSpPr>
          <p:nvPr>
            <p:ph idx="1"/>
          </p:nvPr>
        </p:nvSpPr>
        <p:spPr>
          <a:xfrm>
            <a:off x="360363" y="1584325"/>
            <a:ext cx="3906837" cy="4525963"/>
          </a:xfrm>
        </p:spPr>
        <p:txBody>
          <a:bodyPr/>
          <a:lstStyle/>
          <a:p>
            <a:pPr lvl="1" eaLnBrk="1" hangingPunct="1">
              <a:defRPr/>
            </a:pPr>
            <a:r>
              <a:rPr lang="en-US" b="1" dirty="0">
                <a:solidFill>
                  <a:srgbClr val="0070C0"/>
                </a:solidFill>
              </a:rPr>
              <a:t>Making a Time-Series Graph</a:t>
            </a:r>
          </a:p>
          <a:p>
            <a:pPr lvl="1" eaLnBrk="1" hangingPunct="1">
              <a:defRPr/>
            </a:pPr>
            <a:r>
              <a:rPr lang="en-US" dirty="0"/>
              <a:t>A time-series graph  measures </a:t>
            </a:r>
          </a:p>
          <a:p>
            <a:pPr marL="457200" lvl="1" indent="-342900" eaLnBrk="1" hangingPunct="1">
              <a:buClr>
                <a:schemeClr val="tx1"/>
              </a:buClr>
              <a:buSzPct val="120000"/>
              <a:buFont typeface="Wingdings" panose="05000000000000000000" pitchFamily="2" charset="2"/>
              <a:buChar char="§"/>
              <a:defRPr/>
            </a:pPr>
            <a:r>
              <a:rPr lang="en-US" dirty="0"/>
              <a:t>Time on the </a:t>
            </a:r>
            <a:r>
              <a:rPr lang="en-US" i="1" dirty="0"/>
              <a:t>x</a:t>
            </a:r>
            <a:r>
              <a:rPr lang="en-US" dirty="0"/>
              <a:t>-axis and </a:t>
            </a:r>
          </a:p>
          <a:p>
            <a:pPr marL="457200" lvl="1" indent="-342900" eaLnBrk="1" hangingPunct="1">
              <a:buClr>
                <a:schemeClr val="tx1"/>
              </a:buClr>
              <a:buSzPct val="120000"/>
              <a:buFont typeface="Wingdings" panose="05000000000000000000" pitchFamily="2" charset="2"/>
              <a:buChar char="§"/>
              <a:defRPr/>
            </a:pPr>
            <a:r>
              <a:rPr lang="en-US" dirty="0"/>
              <a:t>The variable in which we are  interested on the </a:t>
            </a:r>
            <a:r>
              <a:rPr lang="en-US" i="1" dirty="0"/>
              <a:t>y</a:t>
            </a:r>
            <a:r>
              <a:rPr lang="en-US" dirty="0"/>
              <a:t>-axis.</a:t>
            </a:r>
          </a:p>
        </p:txBody>
      </p:sp>
      <p:pic>
        <p:nvPicPr>
          <p:cNvPr id="6" name="Picture 5">
            <a:extLst>
              <a:ext uri="{FF2B5EF4-FFF2-40B4-BE49-F238E27FC236}">
                <a16:creationId xmlns:a16="http://schemas.microsoft.com/office/drawing/2014/main" id="{E620B01A-F767-4E13-AD6C-EF18AFB5AE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7142" y="1676400"/>
            <a:ext cx="4462058" cy="3650775"/>
          </a:xfrm>
          <a:prstGeom prst="rect">
            <a:avLst/>
          </a:prstGeom>
        </p:spPr>
      </p:pic>
      <p:pic>
        <p:nvPicPr>
          <p:cNvPr id="7" name="Picture 6">
            <a:extLst>
              <a:ext uri="{FF2B5EF4-FFF2-40B4-BE49-F238E27FC236}">
                <a16:creationId xmlns:a16="http://schemas.microsoft.com/office/drawing/2014/main" id="{34BEB4C2-E0F1-4DF3-9631-63133F4BFD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7142" y="1676400"/>
            <a:ext cx="4462058" cy="3650775"/>
          </a:xfrm>
          <a:prstGeom prst="rect">
            <a:avLst/>
          </a:prstGeom>
        </p:spPr>
      </p:pic>
      <p:pic>
        <p:nvPicPr>
          <p:cNvPr id="8" name="Picture 7">
            <a:hlinkClick r:id="rId5" action="ppaction://hlinksldjump" tooltip="Click to expand the figure"/>
            <a:extLst>
              <a:ext uri="{FF2B5EF4-FFF2-40B4-BE49-F238E27FC236}">
                <a16:creationId xmlns:a16="http://schemas.microsoft.com/office/drawing/2014/main" id="{1D012F15-2624-4DAE-9AC2-899C36A70B0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2" y="6477000"/>
            <a:ext cx="225425" cy="225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3891">
                                            <p:txEl>
                                              <p:pRg st="1" end="1"/>
                                            </p:txEl>
                                          </p:spTgt>
                                        </p:tgtEl>
                                        <p:attrNameLst>
                                          <p:attrName>style.visibility</p:attrName>
                                        </p:attrNameLst>
                                      </p:cBhvr>
                                      <p:to>
                                        <p:strVal val="visible"/>
                                      </p:to>
                                    </p:set>
                                    <p:animEffect transition="in" filter="wipe(left)">
                                      <p:cBhvr>
                                        <p:cTn id="7" dur="1000"/>
                                        <p:tgtEl>
                                          <p:spTgt spid="2938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3891">
                                            <p:txEl>
                                              <p:pRg st="2" end="2"/>
                                            </p:txEl>
                                          </p:spTgt>
                                        </p:tgtEl>
                                        <p:attrNameLst>
                                          <p:attrName>style.visibility</p:attrName>
                                        </p:attrNameLst>
                                      </p:cBhvr>
                                      <p:to>
                                        <p:strVal val="visible"/>
                                      </p:to>
                                    </p:set>
                                    <p:animEffect transition="in" filter="wipe(left)">
                                      <p:cBhvr>
                                        <p:cTn id="12" dur="1000"/>
                                        <p:tgtEl>
                                          <p:spTgt spid="2938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3891">
                                            <p:txEl>
                                              <p:pRg st="3" end="3"/>
                                            </p:txEl>
                                          </p:spTgt>
                                        </p:tgtEl>
                                        <p:attrNameLst>
                                          <p:attrName>style.visibility</p:attrName>
                                        </p:attrNameLst>
                                      </p:cBhvr>
                                      <p:to>
                                        <p:strVal val="visible"/>
                                      </p:to>
                                    </p:set>
                                    <p:animEffect transition="in" filter="wipe(left)">
                                      <p:cBhvr>
                                        <p:cTn id="17" dur="1000"/>
                                        <p:tgtEl>
                                          <p:spTgt spid="2938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uiExpand="1" build="p" bldLvl="3"/>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309456-89DA-4303-9275-76FB09B5C5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8000" y="1260000"/>
            <a:ext cx="5343525" cy="4371975"/>
          </a:xfrm>
          <a:prstGeom prst="rect">
            <a:avLst/>
          </a:prstGeom>
        </p:spPr>
      </p:pic>
      <p:pic>
        <p:nvPicPr>
          <p:cNvPr id="8" name="Picture 7">
            <a:extLst>
              <a:ext uri="{FF2B5EF4-FFF2-40B4-BE49-F238E27FC236}">
                <a16:creationId xmlns:a16="http://schemas.microsoft.com/office/drawing/2014/main" id="{204B7E64-9073-4894-A955-C5830D6D92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8000" y="1260000"/>
            <a:ext cx="5343525" cy="4371975"/>
          </a:xfrm>
          <a:prstGeom prst="rect">
            <a:avLst/>
          </a:prstGeom>
        </p:spPr>
      </p:pic>
      <p:pic>
        <p:nvPicPr>
          <p:cNvPr id="9" name="Picture 8">
            <a:extLst>
              <a:ext uri="{FF2B5EF4-FFF2-40B4-BE49-F238E27FC236}">
                <a16:creationId xmlns:a16="http://schemas.microsoft.com/office/drawing/2014/main" id="{8861480A-4026-4212-8954-1543B092E2B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8000" y="1260000"/>
            <a:ext cx="5343525" cy="4371975"/>
          </a:xfrm>
          <a:prstGeom prst="rect">
            <a:avLst/>
          </a:prstGeom>
        </p:spPr>
      </p:pic>
      <p:pic>
        <p:nvPicPr>
          <p:cNvPr id="10" name="Picture 9">
            <a:extLst>
              <a:ext uri="{FF2B5EF4-FFF2-40B4-BE49-F238E27FC236}">
                <a16:creationId xmlns:a16="http://schemas.microsoft.com/office/drawing/2014/main" id="{3FAB59B0-1E06-41EE-B56F-28D85B774B3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08000" y="1260000"/>
            <a:ext cx="5343525" cy="4371975"/>
          </a:xfrm>
          <a:prstGeom prst="rect">
            <a:avLst/>
          </a:prstGeom>
        </p:spPr>
      </p:pic>
      <p:pic>
        <p:nvPicPr>
          <p:cNvPr id="11" name="Picture 10">
            <a:extLst>
              <a:ext uri="{FF2B5EF4-FFF2-40B4-BE49-F238E27FC236}">
                <a16:creationId xmlns:a16="http://schemas.microsoft.com/office/drawing/2014/main" id="{23F86ED3-5D7B-4FBA-A404-CE8E62389F5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08000" y="1260000"/>
            <a:ext cx="5343525" cy="43719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7" name="Title 1">
            <a:extLst>
              <a:ext uri="{FF2B5EF4-FFF2-40B4-BE49-F238E27FC236}">
                <a16:creationId xmlns:a16="http://schemas.microsoft.com/office/drawing/2014/main" id="{A2CE6676-C8FA-439F-93FF-09A4061C8F62}"/>
              </a:ext>
            </a:extLst>
          </p:cNvPr>
          <p:cNvSpPr>
            <a:spLocks noGrp="1"/>
          </p:cNvSpPr>
          <p:nvPr>
            <p:ph type="title"/>
          </p:nvPr>
        </p:nvSpPr>
        <p:spPr>
          <a:xfrm>
            <a:off x="990600" y="107950"/>
            <a:ext cx="7696200" cy="1554163"/>
          </a:xfrm>
        </p:spPr>
        <p:txBody>
          <a:bodyPr/>
          <a:lstStyle/>
          <a:p>
            <a:r>
              <a:rPr lang="en-US" altLang="en-US"/>
              <a:t>The Time-Series Graph</a:t>
            </a:r>
            <a:endParaRPr lang="en-CA" altLang="en-US"/>
          </a:p>
        </p:txBody>
      </p:sp>
      <p:sp>
        <p:nvSpPr>
          <p:cNvPr id="293891" name="Rectangle 3">
            <a:extLst>
              <a:ext uri="{FF2B5EF4-FFF2-40B4-BE49-F238E27FC236}">
                <a16:creationId xmlns:a16="http://schemas.microsoft.com/office/drawing/2014/main" id="{8E509705-F1E8-4608-BC80-2AEC55F0033A}"/>
              </a:ext>
            </a:extLst>
          </p:cNvPr>
          <p:cNvSpPr>
            <a:spLocks noGrp="1" noChangeArrowheads="1"/>
          </p:cNvSpPr>
          <p:nvPr>
            <p:ph idx="1"/>
          </p:nvPr>
        </p:nvSpPr>
        <p:spPr>
          <a:xfrm>
            <a:off x="360363" y="1584325"/>
            <a:ext cx="3754437" cy="4525963"/>
          </a:xfrm>
        </p:spPr>
        <p:txBody>
          <a:bodyPr/>
          <a:lstStyle/>
          <a:p>
            <a:pPr lvl="1" eaLnBrk="1" hangingPunct="1">
              <a:defRPr/>
            </a:pPr>
            <a:r>
              <a:rPr lang="en-US" b="1" dirty="0">
                <a:solidFill>
                  <a:srgbClr val="0070C0"/>
                </a:solidFill>
              </a:rPr>
              <a:t>Reading a Time-Series Graph</a:t>
            </a:r>
          </a:p>
          <a:p>
            <a:pPr lvl="1" eaLnBrk="1" hangingPunct="1">
              <a:defRPr/>
            </a:pPr>
            <a:r>
              <a:rPr lang="en-US" dirty="0"/>
              <a:t>A time-series graph  shows the</a:t>
            </a:r>
          </a:p>
          <a:p>
            <a:pPr marL="457200" lvl="1" indent="-342900" eaLnBrk="1" hangingPunct="1">
              <a:buClr>
                <a:schemeClr val="tx1"/>
              </a:buClr>
              <a:buSzPct val="120000"/>
              <a:buFont typeface="Wingdings" panose="05000000000000000000" pitchFamily="2" charset="2"/>
              <a:buChar char="§"/>
              <a:defRPr/>
            </a:pPr>
            <a:r>
              <a:rPr lang="en-US" dirty="0"/>
              <a:t>Level of the variable</a:t>
            </a:r>
          </a:p>
          <a:p>
            <a:pPr marL="457200" lvl="1" indent="-342900" eaLnBrk="1" hangingPunct="1">
              <a:buClr>
                <a:schemeClr val="tx1"/>
              </a:buClr>
              <a:buSzPct val="120000"/>
              <a:buFont typeface="Wingdings" panose="05000000000000000000" pitchFamily="2" charset="2"/>
              <a:buChar char="§"/>
              <a:defRPr/>
            </a:pPr>
            <a:r>
              <a:rPr lang="en-US" dirty="0"/>
              <a:t>Change in the variable</a:t>
            </a:r>
          </a:p>
          <a:p>
            <a:pPr marL="457200" lvl="1" indent="-342900" eaLnBrk="1" hangingPunct="1">
              <a:buClr>
                <a:schemeClr val="tx1"/>
              </a:buClr>
              <a:buSzPct val="120000"/>
              <a:buFont typeface="Wingdings" panose="05000000000000000000" pitchFamily="2" charset="2"/>
              <a:buChar char="§"/>
              <a:defRPr/>
            </a:pPr>
            <a:r>
              <a:rPr lang="en-US" dirty="0"/>
              <a:t>The speed of change in the variable</a:t>
            </a:r>
          </a:p>
        </p:txBody>
      </p:sp>
      <p:pic>
        <p:nvPicPr>
          <p:cNvPr id="9" name="Picture 8">
            <a:extLst>
              <a:ext uri="{FF2B5EF4-FFF2-40B4-BE49-F238E27FC236}">
                <a16:creationId xmlns:a16="http://schemas.microsoft.com/office/drawing/2014/main" id="{A643190B-10BD-4AB1-B31A-0015568750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7142" y="1676400"/>
            <a:ext cx="4462058" cy="3650775"/>
          </a:xfrm>
          <a:prstGeom prst="rect">
            <a:avLst/>
          </a:prstGeom>
        </p:spPr>
      </p:pic>
      <p:pic>
        <p:nvPicPr>
          <p:cNvPr id="10" name="Picture 9">
            <a:extLst>
              <a:ext uri="{FF2B5EF4-FFF2-40B4-BE49-F238E27FC236}">
                <a16:creationId xmlns:a16="http://schemas.microsoft.com/office/drawing/2014/main" id="{0F6550C0-417D-4525-9F6E-B21F6E69B3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7142" y="1676400"/>
            <a:ext cx="4462058" cy="3650775"/>
          </a:xfrm>
          <a:prstGeom prst="rect">
            <a:avLst/>
          </a:prstGeom>
        </p:spPr>
      </p:pic>
      <p:pic>
        <p:nvPicPr>
          <p:cNvPr id="11" name="Picture 10">
            <a:extLst>
              <a:ext uri="{FF2B5EF4-FFF2-40B4-BE49-F238E27FC236}">
                <a16:creationId xmlns:a16="http://schemas.microsoft.com/office/drawing/2014/main" id="{31B53173-BC2B-4DBC-BEDF-8C9838C27A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77142" y="1676400"/>
            <a:ext cx="4462058" cy="3650775"/>
          </a:xfrm>
          <a:prstGeom prst="rect">
            <a:avLst/>
          </a:prstGeom>
        </p:spPr>
      </p:pic>
      <p:pic>
        <p:nvPicPr>
          <p:cNvPr id="12" name="Picture 11">
            <a:extLst>
              <a:ext uri="{FF2B5EF4-FFF2-40B4-BE49-F238E27FC236}">
                <a16:creationId xmlns:a16="http://schemas.microsoft.com/office/drawing/2014/main" id="{C058C779-B7BF-4684-B48B-B5234A96971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7142" y="1676400"/>
            <a:ext cx="4462058" cy="3650775"/>
          </a:xfrm>
          <a:prstGeom prst="rect">
            <a:avLst/>
          </a:prstGeom>
        </p:spPr>
      </p:pic>
      <p:pic>
        <p:nvPicPr>
          <p:cNvPr id="13" name="Picture 12">
            <a:extLst>
              <a:ext uri="{FF2B5EF4-FFF2-40B4-BE49-F238E27FC236}">
                <a16:creationId xmlns:a16="http://schemas.microsoft.com/office/drawing/2014/main" id="{491EDF20-3411-482A-B79D-9126AABD988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77142" y="1676400"/>
            <a:ext cx="4462058" cy="36507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3891">
                                            <p:txEl>
                                              <p:pRg st="1" end="1"/>
                                            </p:txEl>
                                          </p:spTgt>
                                        </p:tgtEl>
                                        <p:attrNameLst>
                                          <p:attrName>style.visibility</p:attrName>
                                        </p:attrNameLst>
                                      </p:cBhvr>
                                      <p:to>
                                        <p:strVal val="visible"/>
                                      </p:to>
                                    </p:set>
                                    <p:animEffect transition="in" filter="wipe(left)">
                                      <p:cBhvr>
                                        <p:cTn id="7" dur="1000"/>
                                        <p:tgtEl>
                                          <p:spTgt spid="2938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3891">
                                            <p:txEl>
                                              <p:pRg st="2" end="2"/>
                                            </p:txEl>
                                          </p:spTgt>
                                        </p:tgtEl>
                                        <p:attrNameLst>
                                          <p:attrName>style.visibility</p:attrName>
                                        </p:attrNameLst>
                                      </p:cBhvr>
                                      <p:to>
                                        <p:strVal val="visible"/>
                                      </p:to>
                                    </p:set>
                                    <p:animEffect transition="in" filter="wipe(left)">
                                      <p:cBhvr>
                                        <p:cTn id="12" dur="1000"/>
                                        <p:tgtEl>
                                          <p:spTgt spid="2938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3891">
                                            <p:txEl>
                                              <p:pRg st="3" end="3"/>
                                            </p:txEl>
                                          </p:spTgt>
                                        </p:tgtEl>
                                        <p:attrNameLst>
                                          <p:attrName>style.visibility</p:attrName>
                                        </p:attrNameLst>
                                      </p:cBhvr>
                                      <p:to>
                                        <p:strVal val="visible"/>
                                      </p:to>
                                    </p:set>
                                    <p:animEffect transition="in" filter="wipe(left)">
                                      <p:cBhvr>
                                        <p:cTn id="22" dur="1000"/>
                                        <p:tgtEl>
                                          <p:spTgt spid="2938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3891">
                                            <p:txEl>
                                              <p:pRg st="4" end="4"/>
                                            </p:txEl>
                                          </p:spTgt>
                                        </p:tgtEl>
                                        <p:attrNameLst>
                                          <p:attrName>style.visibility</p:attrName>
                                        </p:attrNameLst>
                                      </p:cBhvr>
                                      <p:to>
                                        <p:strVal val="visible"/>
                                      </p:to>
                                    </p:set>
                                    <p:animEffect transition="in" filter="wipe(left)">
                                      <p:cBhvr>
                                        <p:cTn id="32" dur="1000"/>
                                        <p:tgtEl>
                                          <p:spTgt spid="29389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uiExpand="1" build="p" bldLvl="3"/>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Title 1">
            <a:extLst>
              <a:ext uri="{FF2B5EF4-FFF2-40B4-BE49-F238E27FC236}">
                <a16:creationId xmlns:a16="http://schemas.microsoft.com/office/drawing/2014/main" id="{B547B48F-C00E-4E77-B84B-6E778D28BFB6}"/>
              </a:ext>
            </a:extLst>
          </p:cNvPr>
          <p:cNvSpPr>
            <a:spLocks noGrp="1"/>
          </p:cNvSpPr>
          <p:nvPr>
            <p:ph type="title"/>
          </p:nvPr>
        </p:nvSpPr>
        <p:spPr>
          <a:xfrm>
            <a:off x="990600" y="107950"/>
            <a:ext cx="7696200" cy="1554163"/>
          </a:xfrm>
        </p:spPr>
        <p:txBody>
          <a:bodyPr/>
          <a:lstStyle/>
          <a:p>
            <a:r>
              <a:rPr lang="en-US" altLang="en-US"/>
              <a:t>The Time-Series Graph</a:t>
            </a:r>
            <a:endParaRPr lang="en-US" altLang="en-US" sz="3600"/>
          </a:p>
        </p:txBody>
      </p:sp>
      <p:sp>
        <p:nvSpPr>
          <p:cNvPr id="305155" name="Rectangle 3">
            <a:extLst>
              <a:ext uri="{FF2B5EF4-FFF2-40B4-BE49-F238E27FC236}">
                <a16:creationId xmlns:a16="http://schemas.microsoft.com/office/drawing/2014/main" id="{350853CC-A617-4164-9916-91E2BAF60C24}"/>
              </a:ext>
            </a:extLst>
          </p:cNvPr>
          <p:cNvSpPr>
            <a:spLocks noGrp="1" noChangeArrowheads="1"/>
          </p:cNvSpPr>
          <p:nvPr>
            <p:ph idx="1"/>
          </p:nvPr>
        </p:nvSpPr>
        <p:spPr/>
        <p:txBody>
          <a:bodyPr/>
          <a:lstStyle/>
          <a:p>
            <a:pPr marL="108000" eaLnBrk="1" hangingPunct="1">
              <a:defRPr/>
            </a:pPr>
            <a:r>
              <a:rPr lang="en-US" dirty="0"/>
              <a:t>Ratio Scale Reveals Trend</a:t>
            </a:r>
          </a:p>
          <a:p>
            <a:pPr marL="108000">
              <a:defRPr/>
            </a:pPr>
            <a:r>
              <a:rPr lang="en-AU" b="0" dirty="0">
                <a:solidFill>
                  <a:schemeClr val="tx1"/>
                </a:solidFill>
              </a:rPr>
              <a:t>A time-series graph also reveals whether a variable has a </a:t>
            </a:r>
          </a:p>
          <a:p>
            <a:pPr marL="432000" indent="-216000">
              <a:buSzPct val="120000"/>
              <a:buFont typeface="Wingdings" pitchFamily="2" charset="2"/>
              <a:buChar char="§"/>
              <a:defRPr/>
            </a:pPr>
            <a:r>
              <a:rPr lang="en-AU" dirty="0">
                <a:solidFill>
                  <a:schemeClr val="tx1"/>
                </a:solidFill>
              </a:rPr>
              <a:t>Cycle</a:t>
            </a:r>
            <a:r>
              <a:rPr lang="en-US" b="0" dirty="0">
                <a:solidFill>
                  <a:schemeClr val="tx1"/>
                </a:solidFill>
              </a:rPr>
              <a:t>—</a:t>
            </a:r>
            <a:r>
              <a:rPr lang="en-AU" b="0" dirty="0">
                <a:solidFill>
                  <a:schemeClr val="tx1"/>
                </a:solidFill>
              </a:rPr>
              <a:t>a tendency for a variable to alternate between upward and downward movements </a:t>
            </a:r>
          </a:p>
          <a:p>
            <a:pPr marL="432000" indent="-216000">
              <a:buSzPct val="120000"/>
              <a:buFont typeface="Wingdings" pitchFamily="2" charset="2"/>
              <a:buChar char="§"/>
              <a:defRPr/>
            </a:pPr>
            <a:r>
              <a:rPr lang="en-AU" dirty="0">
                <a:solidFill>
                  <a:schemeClr val="tx1"/>
                </a:solidFill>
              </a:rPr>
              <a:t>Trend</a:t>
            </a:r>
            <a:r>
              <a:rPr lang="en-US" b="0" dirty="0">
                <a:solidFill>
                  <a:schemeClr val="tx1"/>
                </a:solidFill>
              </a:rPr>
              <a:t>—</a:t>
            </a:r>
            <a:r>
              <a:rPr lang="en-AU" b="0" dirty="0">
                <a:solidFill>
                  <a:schemeClr val="tx1"/>
                </a:solidFill>
              </a:rPr>
              <a:t>a tendency for a variable to move in </a:t>
            </a:r>
            <a:r>
              <a:rPr lang="en-US" b="0" dirty="0">
                <a:solidFill>
                  <a:schemeClr val="tx1"/>
                </a:solidFill>
              </a:rPr>
              <a:t>one general direction</a:t>
            </a:r>
            <a:endParaRPr 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5155">
                                            <p:txEl>
                                              <p:pRg st="1" end="1"/>
                                            </p:txEl>
                                          </p:spTgt>
                                        </p:tgtEl>
                                        <p:attrNameLst>
                                          <p:attrName>style.visibility</p:attrName>
                                        </p:attrNameLst>
                                      </p:cBhvr>
                                      <p:to>
                                        <p:strVal val="visible"/>
                                      </p:to>
                                    </p:set>
                                    <p:animEffect transition="in" filter="wipe(left)">
                                      <p:cBhvr>
                                        <p:cTn id="7" dur="500"/>
                                        <p:tgtEl>
                                          <p:spTgt spid="3051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5155">
                                            <p:txEl>
                                              <p:pRg st="2" end="2"/>
                                            </p:txEl>
                                          </p:spTgt>
                                        </p:tgtEl>
                                        <p:attrNameLst>
                                          <p:attrName>style.visibility</p:attrName>
                                        </p:attrNameLst>
                                      </p:cBhvr>
                                      <p:to>
                                        <p:strVal val="visible"/>
                                      </p:to>
                                    </p:set>
                                    <p:animEffect transition="in" filter="wipe(left)">
                                      <p:cBhvr>
                                        <p:cTn id="12" dur="500"/>
                                        <p:tgtEl>
                                          <p:spTgt spid="3051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5155">
                                            <p:txEl>
                                              <p:pRg st="3" end="3"/>
                                            </p:txEl>
                                          </p:spTgt>
                                        </p:tgtEl>
                                        <p:attrNameLst>
                                          <p:attrName>style.visibility</p:attrName>
                                        </p:attrNameLst>
                                      </p:cBhvr>
                                      <p:to>
                                        <p:strVal val="visible"/>
                                      </p:to>
                                    </p:set>
                                    <p:animEffect transition="in" filter="wipe(left)">
                                      <p:cBhvr>
                                        <p:cTn id="17" dur="500"/>
                                        <p:tgtEl>
                                          <p:spTgt spid="305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Title 1">
            <a:extLst>
              <a:ext uri="{FF2B5EF4-FFF2-40B4-BE49-F238E27FC236}">
                <a16:creationId xmlns:a16="http://schemas.microsoft.com/office/drawing/2014/main" id="{4A585B91-335E-48AF-ABB6-F6F7D30C1869}"/>
              </a:ext>
            </a:extLst>
          </p:cNvPr>
          <p:cNvSpPr>
            <a:spLocks noGrp="1"/>
          </p:cNvSpPr>
          <p:nvPr>
            <p:ph type="title"/>
          </p:nvPr>
        </p:nvSpPr>
        <p:spPr>
          <a:xfrm>
            <a:off x="990600" y="107950"/>
            <a:ext cx="7696200" cy="1554163"/>
          </a:xfrm>
        </p:spPr>
        <p:txBody>
          <a:bodyPr/>
          <a:lstStyle/>
          <a:p>
            <a:r>
              <a:rPr lang="en-US" altLang="en-US"/>
              <a:t>The Time-Series Graph</a:t>
            </a:r>
            <a:endParaRPr lang="en-CA" altLang="en-US"/>
          </a:p>
        </p:txBody>
      </p:sp>
      <p:sp>
        <p:nvSpPr>
          <p:cNvPr id="293891" name="Rectangle 3">
            <a:extLst>
              <a:ext uri="{FF2B5EF4-FFF2-40B4-BE49-F238E27FC236}">
                <a16:creationId xmlns:a16="http://schemas.microsoft.com/office/drawing/2014/main" id="{563B5ECE-5A89-4CC2-A451-5E8219DCCEFE}"/>
              </a:ext>
            </a:extLst>
          </p:cNvPr>
          <p:cNvSpPr>
            <a:spLocks noGrp="1" noChangeArrowheads="1"/>
          </p:cNvSpPr>
          <p:nvPr>
            <p:ph idx="1"/>
          </p:nvPr>
        </p:nvSpPr>
        <p:spPr>
          <a:xfrm>
            <a:off x="360363" y="1584325"/>
            <a:ext cx="4114800" cy="4525963"/>
          </a:xfrm>
          <a:ln w="76200"/>
        </p:spPr>
        <p:txBody>
          <a:bodyPr/>
          <a:lstStyle/>
          <a:p>
            <a:pPr lvl="1" eaLnBrk="1" hangingPunct="1"/>
            <a:r>
              <a:rPr lang="en-US" altLang="en-US" dirty="0"/>
              <a:t>This time-series graph has </a:t>
            </a:r>
          </a:p>
          <a:p>
            <a:pPr lvl="1" eaLnBrk="1" hangingPunct="1">
              <a:buClr>
                <a:schemeClr val="tx1"/>
              </a:buClr>
              <a:buSzPct val="120000"/>
              <a:buFont typeface="Wingdings" panose="05000000000000000000" pitchFamily="2" charset="2"/>
              <a:buChar char="§"/>
            </a:pPr>
            <a:r>
              <a:rPr lang="en-US" altLang="en-US" dirty="0"/>
              <a:t> A cycle </a:t>
            </a:r>
          </a:p>
          <a:p>
            <a:pPr lvl="1" eaLnBrk="1" hangingPunct="1">
              <a:buClr>
                <a:schemeClr val="tx1"/>
              </a:buClr>
              <a:buSzPct val="120000"/>
              <a:buFont typeface="Wingdings" panose="05000000000000000000" pitchFamily="2" charset="2"/>
              <a:buChar char="§"/>
            </a:pPr>
            <a:r>
              <a:rPr lang="en-US" altLang="en-US" dirty="0"/>
              <a:t> No trend</a:t>
            </a:r>
          </a:p>
        </p:txBody>
      </p:sp>
      <p:pic>
        <p:nvPicPr>
          <p:cNvPr id="15" name="Picture 14">
            <a:extLst>
              <a:ext uri="{FF2B5EF4-FFF2-40B4-BE49-F238E27FC236}">
                <a16:creationId xmlns:a16="http://schemas.microsoft.com/office/drawing/2014/main" id="{40CC5EBB-B249-4DC4-8A2B-B48C844DBF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7142" y="1676400"/>
            <a:ext cx="4462058" cy="3650775"/>
          </a:xfrm>
          <a:prstGeom prst="rect">
            <a:avLst/>
          </a:prstGeom>
        </p:spPr>
      </p:pic>
      <p:pic>
        <p:nvPicPr>
          <p:cNvPr id="16" name="Picture 15">
            <a:extLst>
              <a:ext uri="{FF2B5EF4-FFF2-40B4-BE49-F238E27FC236}">
                <a16:creationId xmlns:a16="http://schemas.microsoft.com/office/drawing/2014/main" id="{E2F7611B-EA20-4308-BDD6-3AC84FEE92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7142" y="1676400"/>
            <a:ext cx="4462058" cy="3650775"/>
          </a:xfrm>
          <a:prstGeom prst="rect">
            <a:avLst/>
          </a:prstGeom>
        </p:spPr>
      </p:pic>
      <p:cxnSp>
        <p:nvCxnSpPr>
          <p:cNvPr id="3" name="Straight Connector 2">
            <a:extLst>
              <a:ext uri="{FF2B5EF4-FFF2-40B4-BE49-F238E27FC236}">
                <a16:creationId xmlns:a16="http://schemas.microsoft.com/office/drawing/2014/main" id="{393EEBD7-AF81-4804-919A-204ECFB04156}"/>
              </a:ext>
            </a:extLst>
          </p:cNvPr>
          <p:cNvCxnSpPr>
            <a:cxnSpLocks/>
          </p:cNvCxnSpPr>
          <p:nvPr/>
        </p:nvCxnSpPr>
        <p:spPr>
          <a:xfrm>
            <a:off x="5181600" y="3048000"/>
            <a:ext cx="3124200" cy="304800"/>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3891">
                                            <p:txEl>
                                              <p:pRg st="1" end="1"/>
                                            </p:txEl>
                                          </p:spTgt>
                                        </p:tgtEl>
                                        <p:attrNameLst>
                                          <p:attrName>style.visibility</p:attrName>
                                        </p:attrNameLst>
                                      </p:cBhvr>
                                      <p:to>
                                        <p:strVal val="visible"/>
                                      </p:to>
                                    </p:set>
                                    <p:animEffect transition="in" filter="wipe(left)">
                                      <p:cBhvr>
                                        <p:cTn id="7" dur="1000"/>
                                        <p:tgtEl>
                                          <p:spTgt spid="2938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3891">
                                            <p:txEl>
                                              <p:pRg st="2" end="2"/>
                                            </p:txEl>
                                          </p:spTgt>
                                        </p:tgtEl>
                                        <p:attrNameLst>
                                          <p:attrName>style.visibility</p:attrName>
                                        </p:attrNameLst>
                                      </p:cBhvr>
                                      <p:to>
                                        <p:strVal val="visible"/>
                                      </p:to>
                                    </p:set>
                                    <p:animEffect transition="in" filter="wipe(left)">
                                      <p:cBhvr>
                                        <p:cTn id="12" dur="1000"/>
                                        <p:tgtEl>
                                          <p:spTgt spid="293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bldLvl="3"/>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Title 1">
            <a:extLst>
              <a:ext uri="{FF2B5EF4-FFF2-40B4-BE49-F238E27FC236}">
                <a16:creationId xmlns:a16="http://schemas.microsoft.com/office/drawing/2014/main" id="{AC4E4791-EC5F-4607-9A15-0139D1B298CC}"/>
              </a:ext>
            </a:extLst>
          </p:cNvPr>
          <p:cNvSpPr>
            <a:spLocks noGrp="1"/>
          </p:cNvSpPr>
          <p:nvPr>
            <p:ph type="title"/>
          </p:nvPr>
        </p:nvSpPr>
        <p:spPr>
          <a:xfrm>
            <a:off x="990600" y="107950"/>
            <a:ext cx="7696200" cy="1554163"/>
          </a:xfrm>
        </p:spPr>
        <p:txBody>
          <a:bodyPr/>
          <a:lstStyle/>
          <a:p>
            <a:r>
              <a:rPr lang="en-US" altLang="en-US"/>
              <a:t>The Time-Series Graph</a:t>
            </a:r>
            <a:endParaRPr lang="en-CA" altLang="en-US"/>
          </a:p>
        </p:txBody>
      </p:sp>
      <p:sp>
        <p:nvSpPr>
          <p:cNvPr id="541698" name="Rectangle 2">
            <a:extLst>
              <a:ext uri="{FF2B5EF4-FFF2-40B4-BE49-F238E27FC236}">
                <a16:creationId xmlns:a16="http://schemas.microsoft.com/office/drawing/2014/main" id="{97171388-459E-46AF-BD48-2D69BB48E382}"/>
              </a:ext>
            </a:extLst>
          </p:cNvPr>
          <p:cNvSpPr>
            <a:spLocks noGrp="1" noChangeArrowheads="1"/>
          </p:cNvSpPr>
          <p:nvPr>
            <p:ph idx="1"/>
          </p:nvPr>
        </p:nvSpPr>
        <p:spPr>
          <a:xfrm>
            <a:off x="360363" y="1584325"/>
            <a:ext cx="4287837" cy="4525963"/>
          </a:xfrm>
        </p:spPr>
        <p:txBody>
          <a:bodyPr/>
          <a:lstStyle/>
          <a:p>
            <a:pPr eaLnBrk="1" hangingPunct="1"/>
            <a:r>
              <a:rPr lang="en-US" altLang="en-US"/>
              <a:t>A Time-Series with a Trend</a:t>
            </a:r>
          </a:p>
          <a:p>
            <a:pPr lvl="1" eaLnBrk="1" hangingPunct="1"/>
            <a:r>
              <a:rPr lang="en-AU" altLang="en-US"/>
              <a:t>Figure A21.2(a) shows the average prices paid by consumers since 1970.</a:t>
            </a:r>
          </a:p>
          <a:p>
            <a:pPr lvl="1" eaLnBrk="1" hangingPunct="1"/>
            <a:r>
              <a:rPr lang="en-AU" altLang="en-US"/>
              <a:t>In 1970, the price is set at 100. </a:t>
            </a:r>
          </a:p>
          <a:p>
            <a:pPr lvl="1" eaLnBrk="1" hangingPunct="1"/>
            <a:r>
              <a:rPr lang="en-AU" altLang="en-US"/>
              <a:t>The price in other years is measured as a percentage of the 1970 level.</a:t>
            </a:r>
          </a:p>
          <a:p>
            <a:pPr lvl="1" eaLnBrk="1" hangingPunct="1"/>
            <a:r>
              <a:rPr lang="en-AU" altLang="en-US"/>
              <a:t>Prices look as if they increased at a constant rate.</a:t>
            </a:r>
            <a:endParaRPr lang="en-US" altLang="en-US"/>
          </a:p>
        </p:txBody>
      </p:sp>
      <p:pic>
        <p:nvPicPr>
          <p:cNvPr id="15" name="Picture 14">
            <a:extLst>
              <a:ext uri="{FF2B5EF4-FFF2-40B4-BE49-F238E27FC236}">
                <a16:creationId xmlns:a16="http://schemas.microsoft.com/office/drawing/2014/main" id="{B55F34AE-A86F-4365-BEA2-DF9F43FE38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6831" y="1219200"/>
            <a:ext cx="3066569" cy="5291201"/>
          </a:xfrm>
          <a:prstGeom prst="rect">
            <a:avLst/>
          </a:prstGeom>
        </p:spPr>
      </p:pic>
      <p:pic>
        <p:nvPicPr>
          <p:cNvPr id="16" name="Picture 15">
            <a:extLst>
              <a:ext uri="{FF2B5EF4-FFF2-40B4-BE49-F238E27FC236}">
                <a16:creationId xmlns:a16="http://schemas.microsoft.com/office/drawing/2014/main" id="{70D206E3-12A8-468E-B7B5-462D364383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6831" y="1219200"/>
            <a:ext cx="3066569" cy="5291201"/>
          </a:xfrm>
          <a:prstGeom prst="rect">
            <a:avLst/>
          </a:prstGeom>
        </p:spPr>
      </p:pic>
      <p:pic>
        <p:nvPicPr>
          <p:cNvPr id="17" name="Picture 16">
            <a:extLst>
              <a:ext uri="{FF2B5EF4-FFF2-40B4-BE49-F238E27FC236}">
                <a16:creationId xmlns:a16="http://schemas.microsoft.com/office/drawing/2014/main" id="{BB31D025-FB52-4032-ACE9-B28AF4F061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6831" y="1219200"/>
            <a:ext cx="3066569" cy="5291201"/>
          </a:xfrm>
          <a:prstGeom prst="rect">
            <a:avLst/>
          </a:prstGeom>
        </p:spPr>
      </p:pic>
      <p:pic>
        <p:nvPicPr>
          <p:cNvPr id="7" name="Picture 7">
            <a:hlinkClick r:id="rId6" action="ppaction://hlinksldjump" tooltip="Click to expand the figure"/>
            <a:extLst>
              <a:ext uri="{FF2B5EF4-FFF2-40B4-BE49-F238E27FC236}">
                <a16:creationId xmlns:a16="http://schemas.microsoft.com/office/drawing/2014/main" id="{8116FB9F-87AD-4ADC-9C9D-6F5D0EB7E4CA}"/>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6525"/>
            <a:ext cx="215899" cy="2158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41698">
                                            <p:txEl>
                                              <p:pRg st="1" end="1"/>
                                            </p:txEl>
                                          </p:spTgt>
                                        </p:tgtEl>
                                        <p:attrNameLst>
                                          <p:attrName>style.visibility</p:attrName>
                                        </p:attrNameLst>
                                      </p:cBhvr>
                                      <p:to>
                                        <p:strVal val="visible"/>
                                      </p:to>
                                    </p:set>
                                    <p:animEffect transition="in" filter="wipe(left)">
                                      <p:cBhvr>
                                        <p:cTn id="7" dur="500"/>
                                        <p:tgtEl>
                                          <p:spTgt spid="54169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1698">
                                            <p:txEl>
                                              <p:pRg st="2" end="2"/>
                                            </p:txEl>
                                          </p:spTgt>
                                        </p:tgtEl>
                                        <p:attrNameLst>
                                          <p:attrName>style.visibility</p:attrName>
                                        </p:attrNameLst>
                                      </p:cBhvr>
                                      <p:to>
                                        <p:strVal val="visible"/>
                                      </p:to>
                                    </p:set>
                                    <p:animEffect transition="in" filter="wipe(left)">
                                      <p:cBhvr>
                                        <p:cTn id="17" dur="500"/>
                                        <p:tgtEl>
                                          <p:spTgt spid="5416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41698">
                                            <p:txEl>
                                              <p:pRg st="3" end="3"/>
                                            </p:txEl>
                                          </p:spTgt>
                                        </p:tgtEl>
                                        <p:attrNameLst>
                                          <p:attrName>style.visibility</p:attrName>
                                        </p:attrNameLst>
                                      </p:cBhvr>
                                      <p:to>
                                        <p:strVal val="visible"/>
                                      </p:to>
                                    </p:set>
                                    <p:animEffect transition="in" filter="wipe(left)">
                                      <p:cBhvr>
                                        <p:cTn id="22" dur="500"/>
                                        <p:tgtEl>
                                          <p:spTgt spid="5416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41698">
                                            <p:txEl>
                                              <p:pRg st="4" end="4"/>
                                            </p:txEl>
                                          </p:spTgt>
                                        </p:tgtEl>
                                        <p:attrNameLst>
                                          <p:attrName>style.visibility</p:attrName>
                                        </p:attrNameLst>
                                      </p:cBhvr>
                                      <p:to>
                                        <p:strVal val="visible"/>
                                      </p:to>
                                    </p:set>
                                    <p:animEffect transition="in" filter="wipe(left)">
                                      <p:cBhvr>
                                        <p:cTn id="27" dur="500"/>
                                        <p:tgtEl>
                                          <p:spTgt spid="541698">
                                            <p:txEl>
                                              <p:pRg st="4" end="4"/>
                                            </p:txEl>
                                          </p:spTgt>
                                        </p:tgtEl>
                                      </p:cBhvr>
                                    </p:animEffect>
                                  </p:childTnLst>
                                </p:cTn>
                              </p:par>
                            </p:childTnLst>
                          </p:cTn>
                        </p:par>
                        <p:par>
                          <p:cTn id="28" fill="hold">
                            <p:stCondLst>
                              <p:cond delay="500"/>
                            </p:stCondLst>
                            <p:childTnLst>
                              <p:par>
                                <p:cTn id="29" presetID="10" presetClass="entr" presetSubtype="0" fill="hold" nodeType="afterEffect">
                                  <p:stCondLst>
                                    <p:cond delay="25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0DBAAC-E31C-41A1-8ED5-A79C1C7C44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2000" y="252000"/>
            <a:ext cx="3627120" cy="6258401"/>
          </a:xfrm>
          <a:prstGeom prst="rect">
            <a:avLst/>
          </a:prstGeom>
        </p:spPr>
      </p:pic>
      <p:pic>
        <p:nvPicPr>
          <p:cNvPr id="8" name="Picture 7">
            <a:extLst>
              <a:ext uri="{FF2B5EF4-FFF2-40B4-BE49-F238E27FC236}">
                <a16:creationId xmlns:a16="http://schemas.microsoft.com/office/drawing/2014/main" id="{AE4DFEE6-28ED-4D28-8B6F-6130D78353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72000" y="252000"/>
            <a:ext cx="3627120" cy="6258401"/>
          </a:xfrm>
          <a:prstGeom prst="rect">
            <a:avLst/>
          </a:prstGeom>
        </p:spPr>
      </p:pic>
      <p:pic>
        <p:nvPicPr>
          <p:cNvPr id="9" name="Picture 8">
            <a:extLst>
              <a:ext uri="{FF2B5EF4-FFF2-40B4-BE49-F238E27FC236}">
                <a16:creationId xmlns:a16="http://schemas.microsoft.com/office/drawing/2014/main" id="{0026A70D-81A1-4723-ABFD-C1C9C82D2C6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72000" y="252000"/>
            <a:ext cx="3627120" cy="6258401"/>
          </a:xfrm>
          <a:prstGeom prst="rect">
            <a:avLst/>
          </a:prstGeom>
        </p:spPr>
      </p:pic>
      <p:pic>
        <p:nvPicPr>
          <p:cNvPr id="10" name="Picture 9">
            <a:extLst>
              <a:ext uri="{FF2B5EF4-FFF2-40B4-BE49-F238E27FC236}">
                <a16:creationId xmlns:a16="http://schemas.microsoft.com/office/drawing/2014/main" id="{D61E2B88-5DF7-40F9-8802-3D880DE76B0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72000" y="252000"/>
            <a:ext cx="3627120" cy="6258401"/>
          </a:xfrm>
          <a:prstGeom prst="rect">
            <a:avLst/>
          </a:prstGeom>
        </p:spPr>
      </p:pic>
      <p:pic>
        <p:nvPicPr>
          <p:cNvPr id="15" name="Picture 14">
            <a:extLst>
              <a:ext uri="{FF2B5EF4-FFF2-40B4-BE49-F238E27FC236}">
                <a16:creationId xmlns:a16="http://schemas.microsoft.com/office/drawing/2014/main" id="{6F7C4852-1C36-43F6-AB0E-DB1AAB8EB05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72000" y="252000"/>
            <a:ext cx="3627120" cy="6258401"/>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par>
                          <p:cTn id="8" fill="hold">
                            <p:stCondLst>
                              <p:cond delay="2000"/>
                            </p:stCondLst>
                            <p:childTnLst>
                              <p:par>
                                <p:cTn id="9" presetID="10" presetClass="entr" presetSubtype="0" fill="hold" nodeType="afterEffect">
                                  <p:stCondLst>
                                    <p:cond delay="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2000"/>
                                        <p:tgtEl>
                                          <p:spTgt spid="10"/>
                                        </p:tgtEl>
                                      </p:cBhvr>
                                    </p:animEffect>
                                  </p:childTnLst>
                                </p:cTn>
                              </p:par>
                            </p:childTnLst>
                          </p:cTn>
                        </p:par>
                        <p:par>
                          <p:cTn id="17" fill="hold">
                            <p:stCondLst>
                              <p:cond delay="2000"/>
                            </p:stCondLst>
                            <p:childTnLst>
                              <p:par>
                                <p:cTn id="18" presetID="10" presetClass="entr" presetSubtype="0" fill="hold" nodeType="afterEffect">
                                  <p:stCondLst>
                                    <p:cond delay="25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Title 1">
            <a:extLst>
              <a:ext uri="{FF2B5EF4-FFF2-40B4-BE49-F238E27FC236}">
                <a16:creationId xmlns:a16="http://schemas.microsoft.com/office/drawing/2014/main" id="{140786D0-8A99-4F68-B901-EF1EBDB2D6DF}"/>
              </a:ext>
            </a:extLst>
          </p:cNvPr>
          <p:cNvSpPr>
            <a:spLocks noGrp="1"/>
          </p:cNvSpPr>
          <p:nvPr>
            <p:ph type="title"/>
          </p:nvPr>
        </p:nvSpPr>
        <p:spPr>
          <a:xfrm>
            <a:off x="990600" y="107950"/>
            <a:ext cx="7696200" cy="1554163"/>
          </a:xfrm>
        </p:spPr>
        <p:txBody>
          <a:bodyPr/>
          <a:lstStyle/>
          <a:p>
            <a:r>
              <a:rPr lang="en-US" altLang="en-US"/>
              <a:t>The Time-Series Graph</a:t>
            </a:r>
            <a:endParaRPr lang="en-CA" altLang="en-US"/>
          </a:p>
        </p:txBody>
      </p:sp>
      <p:sp>
        <p:nvSpPr>
          <p:cNvPr id="541698" name="Rectangle 2">
            <a:extLst>
              <a:ext uri="{FF2B5EF4-FFF2-40B4-BE49-F238E27FC236}">
                <a16:creationId xmlns:a16="http://schemas.microsoft.com/office/drawing/2014/main" id="{07F0D97D-3859-4AE5-8FCC-929150B226E9}"/>
              </a:ext>
            </a:extLst>
          </p:cNvPr>
          <p:cNvSpPr>
            <a:spLocks noGrp="1" noChangeArrowheads="1"/>
          </p:cNvSpPr>
          <p:nvPr>
            <p:ph idx="1"/>
          </p:nvPr>
        </p:nvSpPr>
        <p:spPr>
          <a:xfrm>
            <a:off x="360363" y="1408961"/>
            <a:ext cx="4287837" cy="4525963"/>
          </a:xfrm>
        </p:spPr>
        <p:txBody>
          <a:bodyPr/>
          <a:lstStyle/>
          <a:p>
            <a:pPr eaLnBrk="1" hangingPunct="1"/>
            <a:r>
              <a:rPr lang="en-US" altLang="en-US" dirty="0"/>
              <a:t>Using a Ratio Scale</a:t>
            </a:r>
          </a:p>
          <a:p>
            <a:pPr lvl="1" eaLnBrk="1" hangingPunct="1"/>
            <a:r>
              <a:rPr lang="en-AU" altLang="en-US" dirty="0"/>
              <a:t>On the </a:t>
            </a:r>
            <a:r>
              <a:rPr lang="en-AU" altLang="en-US" i="1" dirty="0"/>
              <a:t>y</a:t>
            </a:r>
            <a:r>
              <a:rPr lang="en-AU" altLang="en-US" dirty="0"/>
              <a:t>-axis of a normal graph, the gap between 100 and 200 is the same as that between 300 and 400.</a:t>
            </a:r>
          </a:p>
          <a:p>
            <a:pPr lvl="1" eaLnBrk="1" hangingPunct="1"/>
            <a:r>
              <a:rPr lang="en-AU" altLang="en-US" dirty="0"/>
              <a:t>On a graph with a ratio scale the gap between 100 and 200 is same as that between 200 and 400. </a:t>
            </a:r>
          </a:p>
          <a:p>
            <a:pPr lvl="1" eaLnBrk="1" hangingPunct="1"/>
            <a:r>
              <a:rPr lang="en-AU" altLang="en-US" dirty="0"/>
              <a:t>The ratio of 200 to 100 equals the ratio of 400 to 200—a constant ratio gap.</a:t>
            </a:r>
          </a:p>
        </p:txBody>
      </p:sp>
      <p:sp>
        <p:nvSpPr>
          <p:cNvPr id="164868" name="Rectangle 4">
            <a:extLst>
              <a:ext uri="{FF2B5EF4-FFF2-40B4-BE49-F238E27FC236}">
                <a16:creationId xmlns:a16="http://schemas.microsoft.com/office/drawing/2014/main" id="{668AE90E-B641-4CCB-A36C-96CB643581F5}"/>
              </a:ext>
            </a:extLst>
          </p:cNvPr>
          <p:cNvSpPr>
            <a:spLocks noChangeArrowheads="1"/>
          </p:cNvSpPr>
          <p:nvPr/>
        </p:nvSpPr>
        <p:spPr bwMode="auto">
          <a:xfrm>
            <a:off x="4495800" y="1524000"/>
            <a:ext cx="35814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600"/>
              </a:spcBef>
              <a:spcAft>
                <a:spcPts val="600"/>
              </a:spcAft>
              <a:defRPr sz="2400" b="1">
                <a:solidFill>
                  <a:srgbClr val="7030A0"/>
                </a:solidFill>
                <a:latin typeface="Arial" panose="020B0604020202020204" pitchFamily="34" charset="0"/>
              </a:defRPr>
            </a:lvl1pPr>
            <a:lvl2pPr marL="742950" indent="-285750">
              <a:spcBef>
                <a:spcPts val="600"/>
              </a:spcBef>
              <a:spcAft>
                <a:spcPts val="600"/>
              </a:spcAft>
              <a:buClr>
                <a:srgbClr val="FF0000"/>
              </a:buClr>
              <a:buFont typeface="Wingdings" panose="05000000000000000000" pitchFamily="2" charset="2"/>
              <a:defRPr sz="2400">
                <a:solidFill>
                  <a:schemeClr val="tx1"/>
                </a:solidFill>
                <a:latin typeface="Arial" panose="020B0604020202020204" pitchFamily="34" charset="0"/>
              </a:defRPr>
            </a:lvl2pPr>
            <a:lvl3pPr marL="1143000" indent="-228600">
              <a:spcBef>
                <a:spcPts val="600"/>
              </a:spcBef>
              <a:spcAft>
                <a:spcPts val="600"/>
              </a:spcAft>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Gill Sans MT" panose="020B0502020104020203" pitchFamily="34" charset="0"/>
              </a:defRPr>
            </a:lvl4pPr>
            <a:lvl5pPr marL="2057400" indent="-228600">
              <a:spcBef>
                <a:spcPct val="20000"/>
              </a:spcBef>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har char="»"/>
              <a:defRPr sz="2000">
                <a:solidFill>
                  <a:schemeClr val="tx1"/>
                </a:solidFill>
                <a:latin typeface="Gill Sans MT" panose="020B0502020104020203" pitchFamily="34" charset="0"/>
              </a:defRPr>
            </a:lvl9pPr>
          </a:lstStyle>
          <a:p>
            <a:pPr eaLnBrk="1" hangingPunct="1">
              <a:spcBef>
                <a:spcPct val="20000"/>
              </a:spcBef>
              <a:spcAft>
                <a:spcPct val="50000"/>
              </a:spcAft>
            </a:pPr>
            <a:endParaRPr lang="en-US" altLang="en-US" sz="2000" b="0">
              <a:solidFill>
                <a:schemeClr val="tx1"/>
              </a:solidFill>
            </a:endParaRPr>
          </a:p>
        </p:txBody>
      </p:sp>
      <p:pic>
        <p:nvPicPr>
          <p:cNvPr id="10" name="Picture 9">
            <a:extLst>
              <a:ext uri="{FF2B5EF4-FFF2-40B4-BE49-F238E27FC236}">
                <a16:creationId xmlns:a16="http://schemas.microsoft.com/office/drawing/2014/main" id="{A961E2D6-E8B2-4A0D-AAF0-61A240CECC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6831" y="1219200"/>
            <a:ext cx="3066569" cy="5291201"/>
          </a:xfrm>
          <a:prstGeom prst="rect">
            <a:avLst/>
          </a:prstGeom>
        </p:spPr>
      </p:pic>
      <p:sp>
        <p:nvSpPr>
          <p:cNvPr id="3" name="Right Bracket 2">
            <a:extLst>
              <a:ext uri="{FF2B5EF4-FFF2-40B4-BE49-F238E27FC236}">
                <a16:creationId xmlns:a16="http://schemas.microsoft.com/office/drawing/2014/main" id="{440BF18B-FC39-40DC-940D-4CB7785FFAFD}"/>
              </a:ext>
            </a:extLst>
          </p:cNvPr>
          <p:cNvSpPr/>
          <p:nvPr/>
        </p:nvSpPr>
        <p:spPr>
          <a:xfrm>
            <a:off x="5638800" y="5181599"/>
            <a:ext cx="76200" cy="650907"/>
          </a:xfrm>
          <a:prstGeom prst="rightBracket">
            <a:avLst/>
          </a:prstGeom>
          <a:noFill/>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7" name="Right Bracket 16">
            <a:extLst>
              <a:ext uri="{FF2B5EF4-FFF2-40B4-BE49-F238E27FC236}">
                <a16:creationId xmlns:a16="http://schemas.microsoft.com/office/drawing/2014/main" id="{03D6187E-7400-4C07-8380-367A4C87CBC7}"/>
              </a:ext>
            </a:extLst>
          </p:cNvPr>
          <p:cNvSpPr/>
          <p:nvPr/>
        </p:nvSpPr>
        <p:spPr>
          <a:xfrm>
            <a:off x="5638800" y="4419600"/>
            <a:ext cx="76202" cy="650907"/>
          </a:xfrm>
          <a:prstGeom prst="rightBracket">
            <a:avLst/>
          </a:prstGeom>
          <a:noFill/>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8" name="Right Bracket 17">
            <a:extLst>
              <a:ext uri="{FF2B5EF4-FFF2-40B4-BE49-F238E27FC236}">
                <a16:creationId xmlns:a16="http://schemas.microsoft.com/office/drawing/2014/main" id="{2E7591C4-B6AD-4C55-9EEC-4D5D30E52DCC}"/>
              </a:ext>
            </a:extLst>
          </p:cNvPr>
          <p:cNvSpPr/>
          <p:nvPr/>
        </p:nvSpPr>
        <p:spPr>
          <a:xfrm>
            <a:off x="5610225" y="2773363"/>
            <a:ext cx="76200" cy="308007"/>
          </a:xfrm>
          <a:prstGeom prst="rightBracket">
            <a:avLst/>
          </a:prstGeom>
          <a:noFill/>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pic>
        <p:nvPicPr>
          <p:cNvPr id="4" name="Picture 3">
            <a:extLst>
              <a:ext uri="{FF2B5EF4-FFF2-40B4-BE49-F238E27FC236}">
                <a16:creationId xmlns:a16="http://schemas.microsoft.com/office/drawing/2014/main" id="{810EC243-C720-46FA-8796-2BB2AA060312}"/>
              </a:ext>
            </a:extLst>
          </p:cNvPr>
          <p:cNvPicPr>
            <a:picLocks noChangeAspect="1"/>
          </p:cNvPicPr>
          <p:nvPr/>
        </p:nvPicPr>
        <p:blipFill>
          <a:blip r:embed="rId4" cstate="print"/>
          <a:stretch>
            <a:fillRect/>
          </a:stretch>
        </p:blipFill>
        <p:spPr>
          <a:xfrm>
            <a:off x="5638800" y="2212815"/>
            <a:ext cx="99778" cy="30178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41698">
                                            <p:txEl>
                                              <p:pRg st="1" end="1"/>
                                            </p:txEl>
                                          </p:spTgt>
                                        </p:tgtEl>
                                        <p:attrNameLst>
                                          <p:attrName>style.visibility</p:attrName>
                                        </p:attrNameLst>
                                      </p:cBhvr>
                                      <p:to>
                                        <p:strVal val="visible"/>
                                      </p:to>
                                    </p:set>
                                    <p:animEffect transition="in" filter="wipe(left)">
                                      <p:cBhvr>
                                        <p:cTn id="7" dur="500"/>
                                        <p:tgtEl>
                                          <p:spTgt spid="54169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1698">
                                            <p:txEl>
                                              <p:pRg st="2" end="2"/>
                                            </p:txEl>
                                          </p:spTgt>
                                        </p:tgtEl>
                                        <p:attrNameLst>
                                          <p:attrName>style.visibility</p:attrName>
                                        </p:attrNameLst>
                                      </p:cBhvr>
                                      <p:to>
                                        <p:strVal val="visible"/>
                                      </p:to>
                                    </p:set>
                                    <p:animEffect transition="in" filter="wipe(left)">
                                      <p:cBhvr>
                                        <p:cTn id="12" dur="500"/>
                                        <p:tgtEl>
                                          <p:spTgt spid="54169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41698">
                                            <p:txEl>
                                              <p:pRg st="3" end="3"/>
                                            </p:txEl>
                                          </p:spTgt>
                                        </p:tgtEl>
                                        <p:attrNameLst>
                                          <p:attrName>style.visibility</p:attrName>
                                        </p:attrNameLst>
                                      </p:cBhvr>
                                      <p:to>
                                        <p:strVal val="visible"/>
                                      </p:to>
                                    </p:set>
                                    <p:animEffect transition="in" filter="wipe(left)">
                                      <p:cBhvr>
                                        <p:cTn id="17" dur="500"/>
                                        <p:tgtEl>
                                          <p:spTgt spid="5416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Title 1">
            <a:extLst>
              <a:ext uri="{FF2B5EF4-FFF2-40B4-BE49-F238E27FC236}">
                <a16:creationId xmlns:a16="http://schemas.microsoft.com/office/drawing/2014/main" id="{A0B2D424-5ABC-4B54-87D6-784848D4E9EC}"/>
              </a:ext>
            </a:extLst>
          </p:cNvPr>
          <p:cNvSpPr>
            <a:spLocks noGrp="1"/>
          </p:cNvSpPr>
          <p:nvPr>
            <p:ph type="title"/>
          </p:nvPr>
        </p:nvSpPr>
        <p:spPr>
          <a:xfrm>
            <a:off x="990600" y="107950"/>
            <a:ext cx="7696200" cy="1554163"/>
          </a:xfrm>
        </p:spPr>
        <p:txBody>
          <a:bodyPr/>
          <a:lstStyle/>
          <a:p>
            <a:r>
              <a:rPr lang="en-US" altLang="en-US"/>
              <a:t>The Time-Series Graph</a:t>
            </a:r>
            <a:endParaRPr lang="en-CA" altLang="en-US"/>
          </a:p>
        </p:txBody>
      </p:sp>
      <p:sp>
        <p:nvSpPr>
          <p:cNvPr id="541698" name="Rectangle 2">
            <a:extLst>
              <a:ext uri="{FF2B5EF4-FFF2-40B4-BE49-F238E27FC236}">
                <a16:creationId xmlns:a16="http://schemas.microsoft.com/office/drawing/2014/main" id="{1AB5EFA9-A2CC-4985-8652-472F48BA398A}"/>
              </a:ext>
            </a:extLst>
          </p:cNvPr>
          <p:cNvSpPr>
            <a:spLocks noGrp="1" noChangeArrowheads="1"/>
          </p:cNvSpPr>
          <p:nvPr>
            <p:ph idx="1"/>
          </p:nvPr>
        </p:nvSpPr>
        <p:spPr>
          <a:xfrm>
            <a:off x="360363" y="1584325"/>
            <a:ext cx="4114800" cy="4525963"/>
          </a:xfrm>
        </p:spPr>
        <p:txBody>
          <a:bodyPr/>
          <a:lstStyle/>
          <a:p>
            <a:pPr lvl="1" eaLnBrk="1" hangingPunct="1"/>
            <a:r>
              <a:rPr lang="en-AU" altLang="en-US"/>
              <a:t>Graphing data on a ratio scale reveals the trend. </a:t>
            </a:r>
          </a:p>
          <a:p>
            <a:pPr lvl="1" eaLnBrk="1" hangingPunct="1"/>
            <a:r>
              <a:rPr lang="en-AU" altLang="en-US"/>
              <a:t>The steeper the line, the faster is the growth rate of prices.</a:t>
            </a:r>
          </a:p>
          <a:p>
            <a:pPr lvl="1" eaLnBrk="1" hangingPunct="1"/>
            <a:r>
              <a:rPr lang="en-AU" altLang="en-US"/>
              <a:t>Prices rose rapidly in the 1970s and more slowly in the 1980s, 1990s, and 2000s.</a:t>
            </a:r>
          </a:p>
        </p:txBody>
      </p:sp>
      <p:sp>
        <p:nvSpPr>
          <p:cNvPr id="166916" name="Rectangle 4">
            <a:extLst>
              <a:ext uri="{FF2B5EF4-FFF2-40B4-BE49-F238E27FC236}">
                <a16:creationId xmlns:a16="http://schemas.microsoft.com/office/drawing/2014/main" id="{F0CF6237-5720-42BC-8CE8-0AFD2DCEDA61}"/>
              </a:ext>
            </a:extLst>
          </p:cNvPr>
          <p:cNvSpPr>
            <a:spLocks noChangeArrowheads="1"/>
          </p:cNvSpPr>
          <p:nvPr/>
        </p:nvSpPr>
        <p:spPr bwMode="auto">
          <a:xfrm>
            <a:off x="4495800" y="1524000"/>
            <a:ext cx="35814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600"/>
              </a:spcBef>
              <a:spcAft>
                <a:spcPts val="600"/>
              </a:spcAft>
              <a:defRPr sz="2400" b="1">
                <a:solidFill>
                  <a:srgbClr val="7030A0"/>
                </a:solidFill>
                <a:latin typeface="Arial" panose="020B0604020202020204" pitchFamily="34" charset="0"/>
              </a:defRPr>
            </a:lvl1pPr>
            <a:lvl2pPr marL="742950" indent="-285750">
              <a:spcBef>
                <a:spcPts val="600"/>
              </a:spcBef>
              <a:spcAft>
                <a:spcPts val="600"/>
              </a:spcAft>
              <a:buClr>
                <a:srgbClr val="FF0000"/>
              </a:buClr>
              <a:buFont typeface="Wingdings" panose="05000000000000000000" pitchFamily="2" charset="2"/>
              <a:defRPr sz="2400">
                <a:solidFill>
                  <a:schemeClr val="tx1"/>
                </a:solidFill>
                <a:latin typeface="Arial" panose="020B0604020202020204" pitchFamily="34" charset="0"/>
              </a:defRPr>
            </a:lvl2pPr>
            <a:lvl3pPr marL="1143000" indent="-228600">
              <a:spcBef>
                <a:spcPts val="600"/>
              </a:spcBef>
              <a:spcAft>
                <a:spcPts val="600"/>
              </a:spcAft>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Gill Sans MT" panose="020B0502020104020203" pitchFamily="34" charset="0"/>
              </a:defRPr>
            </a:lvl4pPr>
            <a:lvl5pPr marL="2057400" indent="-228600">
              <a:spcBef>
                <a:spcPct val="20000"/>
              </a:spcBef>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har char="»"/>
              <a:defRPr sz="2000">
                <a:solidFill>
                  <a:schemeClr val="tx1"/>
                </a:solidFill>
                <a:latin typeface="Gill Sans MT" panose="020B0502020104020203" pitchFamily="34" charset="0"/>
              </a:defRPr>
            </a:lvl9pPr>
          </a:lstStyle>
          <a:p>
            <a:pPr eaLnBrk="1" hangingPunct="1">
              <a:spcBef>
                <a:spcPct val="20000"/>
              </a:spcBef>
              <a:spcAft>
                <a:spcPct val="50000"/>
              </a:spcAft>
            </a:pPr>
            <a:endParaRPr lang="en-US" altLang="en-US" sz="2000" b="0">
              <a:solidFill>
                <a:schemeClr val="tx1"/>
              </a:solidFill>
            </a:endParaRPr>
          </a:p>
        </p:txBody>
      </p:sp>
      <p:pic>
        <p:nvPicPr>
          <p:cNvPr id="14" name="Picture 13">
            <a:extLst>
              <a:ext uri="{FF2B5EF4-FFF2-40B4-BE49-F238E27FC236}">
                <a16:creationId xmlns:a16="http://schemas.microsoft.com/office/drawing/2014/main" id="{87C4A1AB-04D4-4556-A694-3ADFF9915C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6831" y="1219200"/>
            <a:ext cx="3066569" cy="5291201"/>
          </a:xfrm>
          <a:prstGeom prst="rect">
            <a:avLst/>
          </a:prstGeom>
        </p:spPr>
      </p:pic>
      <p:pic>
        <p:nvPicPr>
          <p:cNvPr id="15" name="Picture 14">
            <a:extLst>
              <a:ext uri="{FF2B5EF4-FFF2-40B4-BE49-F238E27FC236}">
                <a16:creationId xmlns:a16="http://schemas.microsoft.com/office/drawing/2014/main" id="{1784533B-665C-4B2A-9898-2DD9E2B2CA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6831" y="1219200"/>
            <a:ext cx="3066569" cy="5291201"/>
          </a:xfrm>
          <a:prstGeom prst="rect">
            <a:avLst/>
          </a:prstGeom>
        </p:spPr>
      </p:pic>
      <p:pic>
        <p:nvPicPr>
          <p:cNvPr id="16" name="Picture 15">
            <a:extLst>
              <a:ext uri="{FF2B5EF4-FFF2-40B4-BE49-F238E27FC236}">
                <a16:creationId xmlns:a16="http://schemas.microsoft.com/office/drawing/2014/main" id="{154EFD8A-43D1-4617-B84A-D627D231EE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6831" y="1219200"/>
            <a:ext cx="3066569" cy="5291201"/>
          </a:xfrm>
          <a:prstGeom prst="rect">
            <a:avLst/>
          </a:prstGeom>
        </p:spPr>
      </p:pic>
      <p:pic>
        <p:nvPicPr>
          <p:cNvPr id="17" name="Picture 16">
            <a:extLst>
              <a:ext uri="{FF2B5EF4-FFF2-40B4-BE49-F238E27FC236}">
                <a16:creationId xmlns:a16="http://schemas.microsoft.com/office/drawing/2014/main" id="{9FE46BDF-4CFC-466A-9A62-181BF46B67D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86831" y="1219200"/>
            <a:ext cx="3066569" cy="5291201"/>
          </a:xfrm>
          <a:prstGeom prst="rect">
            <a:avLst/>
          </a:prstGeom>
        </p:spPr>
      </p:pic>
      <p:pic>
        <p:nvPicPr>
          <p:cNvPr id="18" name="Picture 17">
            <a:extLst>
              <a:ext uri="{FF2B5EF4-FFF2-40B4-BE49-F238E27FC236}">
                <a16:creationId xmlns:a16="http://schemas.microsoft.com/office/drawing/2014/main" id="{74CD66E7-5755-448E-AD5F-DAC72B9BA75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86831" y="1219200"/>
            <a:ext cx="3066569" cy="5291201"/>
          </a:xfrm>
          <a:prstGeom prst="rect">
            <a:avLst/>
          </a:prstGeom>
        </p:spPr>
      </p:pic>
      <p:cxnSp>
        <p:nvCxnSpPr>
          <p:cNvPr id="3" name="Straight Connector 2">
            <a:extLst>
              <a:ext uri="{FF2B5EF4-FFF2-40B4-BE49-F238E27FC236}">
                <a16:creationId xmlns:a16="http://schemas.microsoft.com/office/drawing/2014/main" id="{C67D1227-3578-4804-BE8A-66AAFCA1AED9}"/>
              </a:ext>
            </a:extLst>
          </p:cNvPr>
          <p:cNvCxnSpPr>
            <a:cxnSpLocks/>
          </p:cNvCxnSpPr>
          <p:nvPr/>
        </p:nvCxnSpPr>
        <p:spPr>
          <a:xfrm>
            <a:off x="6096000" y="4114800"/>
            <a:ext cx="0" cy="1935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1698">
                                            <p:txEl>
                                              <p:pRg st="1" end="1"/>
                                            </p:txEl>
                                          </p:spTgt>
                                        </p:tgtEl>
                                        <p:attrNameLst>
                                          <p:attrName>style.visibility</p:attrName>
                                        </p:attrNameLst>
                                      </p:cBhvr>
                                      <p:to>
                                        <p:strVal val="visible"/>
                                      </p:to>
                                    </p:set>
                                    <p:animEffect transition="in" filter="wipe(left)">
                                      <p:cBhvr>
                                        <p:cTn id="12" dur="500"/>
                                        <p:tgtEl>
                                          <p:spTgt spid="541698">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41698">
                                            <p:txEl>
                                              <p:pRg st="2" end="2"/>
                                            </p:txEl>
                                          </p:spTgt>
                                        </p:tgtEl>
                                        <p:attrNameLst>
                                          <p:attrName>style.visibility</p:attrName>
                                        </p:attrNameLst>
                                      </p:cBhvr>
                                      <p:to>
                                        <p:strVal val="visible"/>
                                      </p:to>
                                    </p:set>
                                    <p:animEffect transition="in" filter="wipe(left)">
                                      <p:cBhvr>
                                        <p:cTn id="21" dur="500"/>
                                        <p:tgtEl>
                                          <p:spTgt spid="54169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5">
            <a:extLst>
              <a:ext uri="{FF2B5EF4-FFF2-40B4-BE49-F238E27FC236}">
                <a16:creationId xmlns:a16="http://schemas.microsoft.com/office/drawing/2014/main" id="{F0F1C89E-B8B7-4530-A5DC-F67925D24D4D}"/>
              </a:ext>
            </a:extLst>
          </p:cNvPr>
          <p:cNvSpPr>
            <a:spLocks noGrp="1" noChangeArrowheads="1"/>
          </p:cNvSpPr>
          <p:nvPr>
            <p:ph type="title"/>
          </p:nvPr>
        </p:nvSpPr>
        <p:spPr>
          <a:xfrm>
            <a:off x="990600" y="107950"/>
            <a:ext cx="7696200" cy="1554163"/>
          </a:xfrm>
          <a:noFill/>
        </p:spPr>
        <p:txBody>
          <a:bodyPr/>
          <a:lstStyle/>
          <a:p>
            <a:pPr eaLnBrk="1" hangingPunct="1"/>
            <a:r>
              <a:rPr lang="en-US" altLang="en-US"/>
              <a:t>Gross Domestic Product </a:t>
            </a:r>
          </a:p>
        </p:txBody>
      </p:sp>
      <p:sp>
        <p:nvSpPr>
          <p:cNvPr id="212995" name="Rectangle 3">
            <a:extLst>
              <a:ext uri="{FF2B5EF4-FFF2-40B4-BE49-F238E27FC236}">
                <a16:creationId xmlns:a16="http://schemas.microsoft.com/office/drawing/2014/main" id="{6870BD26-6B1A-43DD-9073-25FA04F1E50A}"/>
              </a:ext>
            </a:extLst>
          </p:cNvPr>
          <p:cNvSpPr>
            <a:spLocks noGrp="1" noChangeArrowheads="1"/>
          </p:cNvSpPr>
          <p:nvPr>
            <p:ph idx="1"/>
          </p:nvPr>
        </p:nvSpPr>
        <p:spPr/>
        <p:txBody>
          <a:bodyPr/>
          <a:lstStyle/>
          <a:p>
            <a:pPr eaLnBrk="1" hangingPunct="1"/>
            <a:r>
              <a:rPr lang="en-US" altLang="en-US" dirty="0"/>
              <a:t>GDP and the Circular Flow of Expenditure and Income</a:t>
            </a:r>
          </a:p>
          <a:p>
            <a:pPr lvl="1" eaLnBrk="1" hangingPunct="1"/>
            <a:r>
              <a:rPr lang="en-US" altLang="en-US" dirty="0"/>
              <a:t>GDP measures the value of production, which also equals total expenditure on final goods and total income. </a:t>
            </a:r>
          </a:p>
          <a:p>
            <a:pPr lvl="1" eaLnBrk="1" hangingPunct="1"/>
            <a:r>
              <a:rPr lang="en-US" altLang="en-US" dirty="0"/>
              <a:t>The equality of income and value of production shows the link between productivity and living standards.</a:t>
            </a:r>
          </a:p>
          <a:p>
            <a:pPr lvl="1" eaLnBrk="1" hangingPunct="1"/>
            <a:r>
              <a:rPr lang="en-US" altLang="en-US" dirty="0"/>
              <a:t>The circular flow diagram in Figure 4.1 illustrates the equality of income and expenditure.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2995">
                                            <p:txEl>
                                              <p:pRg st="1" end="1"/>
                                            </p:txEl>
                                          </p:spTgt>
                                        </p:tgtEl>
                                        <p:attrNameLst>
                                          <p:attrName>style.visibility</p:attrName>
                                        </p:attrNameLst>
                                      </p:cBhvr>
                                      <p:to>
                                        <p:strVal val="visible"/>
                                      </p:to>
                                    </p:set>
                                    <p:animEffect transition="in" filter="wipe(left)">
                                      <p:cBhvr>
                                        <p:cTn id="7" dur="1000"/>
                                        <p:tgtEl>
                                          <p:spTgt spid="2129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2995">
                                            <p:txEl>
                                              <p:pRg st="2" end="2"/>
                                            </p:txEl>
                                          </p:spTgt>
                                        </p:tgtEl>
                                        <p:attrNameLst>
                                          <p:attrName>style.visibility</p:attrName>
                                        </p:attrNameLst>
                                      </p:cBhvr>
                                      <p:to>
                                        <p:strVal val="visible"/>
                                      </p:to>
                                    </p:set>
                                    <p:animEffect transition="in" filter="wipe(left)">
                                      <p:cBhvr>
                                        <p:cTn id="12" dur="1000"/>
                                        <p:tgtEl>
                                          <p:spTgt spid="2129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2995">
                                            <p:txEl>
                                              <p:pRg st="3" end="3"/>
                                            </p:txEl>
                                          </p:spTgt>
                                        </p:tgtEl>
                                        <p:attrNameLst>
                                          <p:attrName>style.visibility</p:attrName>
                                        </p:attrNameLst>
                                      </p:cBhvr>
                                      <p:to>
                                        <p:strVal val="visible"/>
                                      </p:to>
                                    </p:set>
                                    <p:animEffect transition="in" filter="wipe(left)">
                                      <p:cBhvr>
                                        <p:cTn id="17" dur="1000"/>
                                        <p:tgtEl>
                                          <p:spTgt spid="212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50">
            <a:extLst>
              <a:ext uri="{FF2B5EF4-FFF2-40B4-BE49-F238E27FC236}">
                <a16:creationId xmlns:a16="http://schemas.microsoft.com/office/drawing/2014/main" id="{7ACF60A6-B9E3-4C25-8AA9-714B6EC3FF5A}"/>
              </a:ext>
            </a:extLst>
          </p:cNvPr>
          <p:cNvSpPr>
            <a:spLocks noGrp="1" noChangeArrowheads="1"/>
          </p:cNvSpPr>
          <p:nvPr>
            <p:ph type="title"/>
          </p:nvPr>
        </p:nvSpPr>
        <p:spPr>
          <a:xfrm>
            <a:off x="990600" y="107950"/>
            <a:ext cx="7696200" cy="1554163"/>
          </a:xfrm>
          <a:noFill/>
        </p:spPr>
        <p:txBody>
          <a:bodyPr/>
          <a:lstStyle/>
          <a:p>
            <a:pPr eaLnBrk="1" hangingPunct="1"/>
            <a:r>
              <a:rPr lang="en-US" altLang="en-US"/>
              <a:t>Gross Domestic Product </a:t>
            </a:r>
          </a:p>
        </p:txBody>
      </p:sp>
      <p:sp>
        <p:nvSpPr>
          <p:cNvPr id="284675" name="Rectangle 3">
            <a:extLst>
              <a:ext uri="{FF2B5EF4-FFF2-40B4-BE49-F238E27FC236}">
                <a16:creationId xmlns:a16="http://schemas.microsoft.com/office/drawing/2014/main" id="{7C1610BB-A2FF-4AAB-8FDB-E621ABC914AA}"/>
              </a:ext>
            </a:extLst>
          </p:cNvPr>
          <p:cNvSpPr>
            <a:spLocks noGrp="1" noChangeArrowheads="1"/>
          </p:cNvSpPr>
          <p:nvPr>
            <p:ph idx="1"/>
          </p:nvPr>
        </p:nvSpPr>
        <p:spPr>
          <a:xfrm>
            <a:off x="360363" y="1472514"/>
            <a:ext cx="8229600" cy="800529"/>
          </a:xfrm>
        </p:spPr>
        <p:txBody>
          <a:bodyPr/>
          <a:lstStyle/>
          <a:p>
            <a:pPr lvl="1" eaLnBrk="1" hangingPunct="1"/>
            <a:r>
              <a:rPr lang="en-US" altLang="en-US" dirty="0"/>
              <a:t>The circular flow diagram shows the transactions among households, firms, governments, and the rest of the world.</a:t>
            </a:r>
          </a:p>
        </p:txBody>
      </p:sp>
      <p:pic>
        <p:nvPicPr>
          <p:cNvPr id="23556" name="Picture 60" descr="fig21">
            <a:extLst>
              <a:ext uri="{FF2B5EF4-FFF2-40B4-BE49-F238E27FC236}">
                <a16:creationId xmlns:a16="http://schemas.microsoft.com/office/drawing/2014/main" id="{DB919785-BA7E-486B-95BA-0E007344619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0225" y="2376615"/>
            <a:ext cx="4921250" cy="4092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4733" name="Picture 61" descr="fig21">
            <a:extLst>
              <a:ext uri="{FF2B5EF4-FFF2-40B4-BE49-F238E27FC236}">
                <a16:creationId xmlns:a16="http://schemas.microsoft.com/office/drawing/2014/main" id="{D26F08C5-867B-4F41-B1EA-A6CAD84C771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0225" y="2376615"/>
            <a:ext cx="4921250" cy="4092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7">
            <a:hlinkClick r:id="rId5" action="ppaction://hlinksldjump" tooltip="Click to expand the figure"/>
            <a:extLst>
              <a:ext uri="{FF2B5EF4-FFF2-40B4-BE49-F238E27FC236}">
                <a16:creationId xmlns:a16="http://schemas.microsoft.com/office/drawing/2014/main" id="{5EBE40D5-569B-4EA7-B0F5-67C97C3E9BD1}"/>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2" y="6477000"/>
            <a:ext cx="225425" cy="225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Effect transition="in" filter="wipe(left)">
                                      <p:cBhvr>
                                        <p:cTn id="7" dur="1000"/>
                                        <p:tgtEl>
                                          <p:spTgt spid="284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84733"/>
                                        </p:tgtEl>
                                        <p:attrNameLst>
                                          <p:attrName>style.visibility</p:attrName>
                                        </p:attrNameLst>
                                      </p:cBhvr>
                                      <p:to>
                                        <p:strVal val="visible"/>
                                      </p:to>
                                    </p:set>
                                    <p:animEffect transition="in" filter="fade">
                                      <p:cBhvr>
                                        <p:cTn id="12" dur="500"/>
                                        <p:tgtEl>
                                          <p:spTgt spid="284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bldLvl="3"/>
    </p:bldLst>
  </p:timing>
</p:sld>
</file>

<file path=ppt/theme/theme1.xml><?xml version="1.0" encoding="utf-8"?>
<a:theme xmlns:a="http://schemas.openxmlformats.org/drawingml/2006/main" name="3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6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US6e</Template>
  <TotalTime>7815</TotalTime>
  <Words>5615</Words>
  <Application>Microsoft Office PowerPoint</Application>
  <PresentationFormat>全屏显示(4:3)</PresentationFormat>
  <Paragraphs>411</Paragraphs>
  <Slides>78</Slides>
  <Notes>78</Notes>
  <HiddenSlides>12</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78</vt:i4>
      </vt:variant>
    </vt:vector>
  </HeadingPairs>
  <TitlesOfParts>
    <vt:vector size="91" baseType="lpstr">
      <vt:lpstr>Futura Book</vt:lpstr>
      <vt:lpstr>Futura Condensed</vt:lpstr>
      <vt:lpstr>Futura Std Light</vt:lpstr>
      <vt:lpstr>Mundo Sans Std Light</vt:lpstr>
      <vt:lpstr>Arial</vt:lpstr>
      <vt:lpstr>Calibri</vt:lpstr>
      <vt:lpstr>Gill Sans MT</vt:lpstr>
      <vt:lpstr>Wingdings</vt:lpstr>
      <vt:lpstr>3_US6e</vt:lpstr>
      <vt:lpstr>4_US6e</vt:lpstr>
      <vt:lpstr>2_Custom Design</vt:lpstr>
      <vt:lpstr>Office Theme</vt:lpstr>
      <vt:lpstr>6_Custom Design</vt:lpstr>
      <vt:lpstr>PowerPoint 演示文稿</vt:lpstr>
      <vt:lpstr>PowerPoint 演示文稿</vt:lpstr>
      <vt:lpstr>After studying this chapter, you will be able to:</vt:lpstr>
      <vt:lpstr>Gross Domestic Product </vt:lpstr>
      <vt:lpstr>Gross Domestic Product </vt:lpstr>
      <vt:lpstr>Gross Domestic Product </vt:lpstr>
      <vt:lpstr>Gross Domestic Product </vt:lpstr>
      <vt:lpstr>Gross Domestic Product </vt:lpstr>
      <vt:lpstr>Gross Domestic Product </vt:lpstr>
      <vt:lpstr>PowerPoint 演示文稿</vt:lpstr>
      <vt:lpstr>Gross Domestic Product </vt:lpstr>
      <vt:lpstr>Gross Domestic Product </vt:lpstr>
      <vt:lpstr>Gross Domestic Product </vt:lpstr>
      <vt:lpstr>Gross Domestic Product </vt:lpstr>
      <vt:lpstr>Gross Domestic Product </vt:lpstr>
      <vt:lpstr>Gross Domestic Product </vt:lpstr>
      <vt:lpstr>Gross Domestic Product </vt:lpstr>
      <vt:lpstr>Gross Domestic Product </vt:lpstr>
      <vt:lpstr>Gross Domestic Product </vt:lpstr>
      <vt:lpstr>Gross Domestic Product </vt:lpstr>
      <vt:lpstr>Gross Domestic Product </vt:lpstr>
      <vt:lpstr>Gross Domestic Product </vt:lpstr>
      <vt:lpstr>Gross Domestic Product </vt:lpstr>
      <vt:lpstr>Gross Domestic Product </vt:lpstr>
      <vt:lpstr>Gross Domestic Product </vt:lpstr>
      <vt:lpstr>Measuring Canadian GDP</vt:lpstr>
      <vt:lpstr>Measuring Canadian GDP</vt:lpstr>
      <vt:lpstr>PowerPoint 演示文稿</vt:lpstr>
      <vt:lpstr>PowerPoint 演示文稿</vt:lpstr>
      <vt:lpstr>Measuring Canadian GDP</vt:lpstr>
      <vt:lpstr>PowerPoint 演示文稿</vt:lpstr>
      <vt:lpstr>Measuring Canadian GDP</vt:lpstr>
      <vt:lpstr>Measuring Canadian GDP</vt:lpstr>
      <vt:lpstr>PowerPoint 演示文稿</vt:lpstr>
      <vt:lpstr>Measuring Canadian GDP</vt:lpstr>
      <vt:lpstr>Measuring Canadian GDP</vt:lpstr>
      <vt:lpstr>PowerPoint 演示文稿</vt:lpstr>
      <vt:lpstr>Measuring Canadian GDP</vt:lpstr>
      <vt:lpstr>Measuring Canadian GDP</vt:lpstr>
      <vt:lpstr>The Uses and Limitations of Real GDP</vt:lpstr>
      <vt:lpstr>The Uses and Limitations of Real GDP</vt:lpstr>
      <vt:lpstr>The Uses and Limitations of Real GDP</vt:lpstr>
      <vt:lpstr>The Uses and Limitations of Real GDP</vt:lpstr>
      <vt:lpstr>The Uses and Limitations of Real GDP</vt:lpstr>
      <vt:lpstr>PowerPoint 演示文稿</vt:lpstr>
      <vt:lpstr>The Uses and Limitations of Real GDP</vt:lpstr>
      <vt:lpstr>The Uses and Limitations of Real GDP</vt:lpstr>
      <vt:lpstr>The Uses and Limitations of Real GDP</vt:lpstr>
      <vt:lpstr>PowerPoint 演示文稿</vt:lpstr>
      <vt:lpstr>The Uses and Limitations of Real GDP</vt:lpstr>
      <vt:lpstr>The Uses and Limitations of Real GDP</vt:lpstr>
      <vt:lpstr>PowerPoint 演示文稿</vt:lpstr>
      <vt:lpstr>The Uses and Limitations of Real GDP</vt:lpstr>
      <vt:lpstr>The Uses and Limitations of Real GDP</vt:lpstr>
      <vt:lpstr>The Uses and Limitations of Real GDP</vt:lpstr>
      <vt:lpstr>PowerPoint 演示文稿</vt:lpstr>
      <vt:lpstr>The Uses and Limitations of Real GDP</vt:lpstr>
      <vt:lpstr>The Uses and Limitations of Real GDP</vt:lpstr>
      <vt:lpstr>Mathematical Note:  Chained-Dollar Real GDP</vt:lpstr>
      <vt:lpstr>Mathematical Note:  Chained-Dollar Real GDP</vt:lpstr>
      <vt:lpstr>PowerPoint 演示文稿</vt:lpstr>
      <vt:lpstr>Mathematical Note:  Chained-Dollar Real GDP</vt:lpstr>
      <vt:lpstr>Mathematical Note:  Chained-Dollar Real GDP</vt:lpstr>
      <vt:lpstr>Mathematical Note:  Chained-Dollar Real GDP</vt:lpstr>
      <vt:lpstr>PowerPoint 演示文稿</vt:lpstr>
      <vt:lpstr>Mathematical Note:  Chained-Dollar Real GDP</vt:lpstr>
      <vt:lpstr>Mathematical Note:  Chained-Dollar Real GDP</vt:lpstr>
      <vt:lpstr>PowerPoint 演示文稿</vt:lpstr>
      <vt:lpstr>After studying this appendix, you will be able to:</vt:lpstr>
      <vt:lpstr>The Time-Series Graph</vt:lpstr>
      <vt:lpstr>PowerPoint 演示文稿</vt:lpstr>
      <vt:lpstr>The Time-Series Graph</vt:lpstr>
      <vt:lpstr>The Time-Series Graph</vt:lpstr>
      <vt:lpstr>The Time-Series Graph</vt:lpstr>
      <vt:lpstr>The Time-Series Graph</vt:lpstr>
      <vt:lpstr>PowerPoint 演示文稿</vt:lpstr>
      <vt:lpstr>The Time-Series Graph</vt:lpstr>
      <vt:lpstr>The Time-Series 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dc:creator>
  <cp:lastModifiedBy>语伦 冯</cp:lastModifiedBy>
  <cp:revision>157</cp:revision>
  <dcterms:created xsi:type="dcterms:W3CDTF">2002-04-24T05:17:56Z</dcterms:created>
  <dcterms:modified xsi:type="dcterms:W3CDTF">2020-02-02T19:35:42Z</dcterms:modified>
</cp:coreProperties>
</file>