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99" r:id="rId1"/>
    <p:sldMasterId id="2147484395" r:id="rId2"/>
    <p:sldMasterId id="2147484408" r:id="rId3"/>
    <p:sldMasterId id="2147484404" r:id="rId4"/>
    <p:sldMasterId id="2147484475" r:id="rId5"/>
  </p:sldMasterIdLst>
  <p:notesMasterIdLst>
    <p:notesMasterId r:id="rId73"/>
  </p:notesMasterIdLst>
  <p:handoutMasterIdLst>
    <p:handoutMasterId r:id="rId74"/>
  </p:handoutMasterIdLst>
  <p:sldIdLst>
    <p:sldId id="464" r:id="rId6"/>
    <p:sldId id="465" r:id="rId7"/>
    <p:sldId id="473" r:id="rId8"/>
    <p:sldId id="466" r:id="rId9"/>
    <p:sldId id="419" r:id="rId10"/>
    <p:sldId id="420" r:id="rId11"/>
    <p:sldId id="325" r:id="rId12"/>
    <p:sldId id="326" r:id="rId13"/>
    <p:sldId id="327" r:id="rId14"/>
    <p:sldId id="455" r:id="rId15"/>
    <p:sldId id="456" r:id="rId16"/>
    <p:sldId id="328" r:id="rId17"/>
    <p:sldId id="372" r:id="rId18"/>
    <p:sldId id="421" r:id="rId19"/>
    <p:sldId id="426" r:id="rId20"/>
    <p:sldId id="458" r:id="rId21"/>
    <p:sldId id="459" r:id="rId22"/>
    <p:sldId id="460" r:id="rId23"/>
    <p:sldId id="423" r:id="rId24"/>
    <p:sldId id="427" r:id="rId25"/>
    <p:sldId id="424" r:id="rId26"/>
    <p:sldId id="330" r:id="rId27"/>
    <p:sldId id="334" r:id="rId28"/>
    <p:sldId id="467" r:id="rId29"/>
    <p:sldId id="468" r:id="rId30"/>
    <p:sldId id="469" r:id="rId31"/>
    <p:sldId id="470" r:id="rId32"/>
    <p:sldId id="346" r:id="rId33"/>
    <p:sldId id="355" r:id="rId34"/>
    <p:sldId id="347" r:id="rId35"/>
    <p:sldId id="441" r:id="rId36"/>
    <p:sldId id="446" r:id="rId37"/>
    <p:sldId id="447" r:id="rId38"/>
    <p:sldId id="442" r:id="rId39"/>
    <p:sldId id="349" r:id="rId40"/>
    <p:sldId id="356" r:id="rId41"/>
    <p:sldId id="404" r:id="rId42"/>
    <p:sldId id="320" r:id="rId43"/>
    <p:sldId id="429" r:id="rId44"/>
    <p:sldId id="430" r:id="rId45"/>
    <p:sldId id="431" r:id="rId46"/>
    <p:sldId id="350" r:id="rId47"/>
    <p:sldId id="351" r:id="rId48"/>
    <p:sldId id="357" r:id="rId49"/>
    <p:sldId id="358" r:id="rId50"/>
    <p:sldId id="405" r:id="rId51"/>
    <p:sldId id="417" r:id="rId52"/>
    <p:sldId id="448" r:id="rId53"/>
    <p:sldId id="450" r:id="rId54"/>
    <p:sldId id="449" r:id="rId55"/>
    <p:sldId id="361" r:id="rId56"/>
    <p:sldId id="353" r:id="rId57"/>
    <p:sldId id="362" r:id="rId58"/>
    <p:sldId id="454" r:id="rId59"/>
    <p:sldId id="410" r:id="rId60"/>
    <p:sldId id="472" r:id="rId61"/>
    <p:sldId id="354" r:id="rId62"/>
    <p:sldId id="363" r:id="rId63"/>
    <p:sldId id="364" r:id="rId64"/>
    <p:sldId id="365" r:id="rId65"/>
    <p:sldId id="433" r:id="rId66"/>
    <p:sldId id="436" r:id="rId67"/>
    <p:sldId id="462" r:id="rId68"/>
    <p:sldId id="474" r:id="rId69"/>
    <p:sldId id="434" r:id="rId70"/>
    <p:sldId id="463" r:id="rId71"/>
    <p:sldId id="437" r:id="rId72"/>
  </p:sldIdLst>
  <p:sldSz cx="9144000" cy="6858000" type="screen4x3"/>
  <p:notesSz cx="6858000" cy="9144000"/>
  <p:custDataLst>
    <p:tags r:id="rId75"/>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8">
          <p15:clr>
            <a:srgbClr val="A4A3A4"/>
          </p15:clr>
        </p15:guide>
        <p15:guide id="2" pos="32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82"/>
    <a:srgbClr val="F2615F"/>
    <a:srgbClr val="0081BC"/>
    <a:srgbClr val="C50075"/>
    <a:srgbClr val="93CDAD"/>
    <a:srgbClr val="66FF33"/>
    <a:srgbClr val="00FF00"/>
    <a:srgbClr val="99FF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98" autoAdjust="0"/>
    <p:restoredTop sz="96938" autoAdjust="0"/>
  </p:normalViewPr>
  <p:slideViewPr>
    <p:cSldViewPr snapToGrid="0">
      <p:cViewPr varScale="1">
        <p:scale>
          <a:sx n="85" d="100"/>
          <a:sy n="85" d="100"/>
        </p:scale>
        <p:origin x="1046" y="67"/>
      </p:cViewPr>
      <p:guideLst>
        <p:guide orient="horz" pos="3408"/>
        <p:guide pos="32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6672"/>
    </p:cViewPr>
  </p:sorterViewPr>
  <p:notesViewPr>
    <p:cSldViewPr snapToGrid="0">
      <p:cViewPr varScale="1">
        <p:scale>
          <a:sx n="87" d="100"/>
          <a:sy n="87" d="100"/>
        </p:scale>
        <p:origin x="3840" y="72"/>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lun Feng" userId="78150ebe-6c38-4bbb-8e3d-498911c7d5e0" providerId="ADAL" clId="{9431671F-B029-4994-803A-8D0E558AFEF2}"/>
    <pc:docChg chg="sldOrd">
      <pc:chgData name="Yulun Feng" userId="78150ebe-6c38-4bbb-8e3d-498911c7d5e0" providerId="ADAL" clId="{9431671F-B029-4994-803A-8D0E558AFEF2}" dt="2020-02-04T19:40:49.247" v="0" actId="20578"/>
      <pc:docMkLst>
        <pc:docMk/>
      </pc:docMkLst>
      <pc:sldChg chg="ord">
        <pc:chgData name="Yulun Feng" userId="78150ebe-6c38-4bbb-8e3d-498911c7d5e0" providerId="ADAL" clId="{9431671F-B029-4994-803A-8D0E558AFEF2}" dt="2020-02-04T19:40:49.247" v="0" actId="20578"/>
        <pc:sldMkLst>
          <pc:docMk/>
          <pc:sldMk cId="0" sldId="32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9762" name="Rectangle 2">
            <a:extLst>
              <a:ext uri="{FF2B5EF4-FFF2-40B4-BE49-F238E27FC236}">
                <a16:creationId xmlns:a16="http://schemas.microsoft.com/office/drawing/2014/main" id="{42A5E154-1306-4A6F-A011-42A51C6C1B5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629763" name="Rectangle 3">
            <a:extLst>
              <a:ext uri="{FF2B5EF4-FFF2-40B4-BE49-F238E27FC236}">
                <a16:creationId xmlns:a16="http://schemas.microsoft.com/office/drawing/2014/main" id="{33D4DA28-423B-49FC-B577-F8BBF4A8B798}"/>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629764" name="Rectangle 4">
            <a:extLst>
              <a:ext uri="{FF2B5EF4-FFF2-40B4-BE49-F238E27FC236}">
                <a16:creationId xmlns:a16="http://schemas.microsoft.com/office/drawing/2014/main" id="{FDA3D59F-9C35-43FC-AD7A-14D8B971C6B8}"/>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629765" name="Rectangle 5">
            <a:extLst>
              <a:ext uri="{FF2B5EF4-FFF2-40B4-BE49-F238E27FC236}">
                <a16:creationId xmlns:a16="http://schemas.microsoft.com/office/drawing/2014/main" id="{04AA4BF5-5639-4F55-BDB2-B078D91EAD73}"/>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A6E8E94-F909-4EA1-9DBD-8EC0D05BA23F}" type="slidenum">
              <a:rPr lang="en-US" altLang="en-US"/>
              <a:pPr>
                <a:defRPr/>
              </a:pPr>
              <a:t>‹#›</a:t>
            </a:fld>
            <a:endParaRPr lang="en-US" altLang="en-US"/>
          </a:p>
        </p:txBody>
      </p:sp>
    </p:spTree>
    <p:extLst>
      <p:ext uri="{BB962C8B-B14F-4D97-AF65-F5344CB8AC3E}">
        <p14:creationId xmlns:p14="http://schemas.microsoft.com/office/powerpoint/2010/main" val="336317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371A4E28-F6A9-4EE8-B660-128CA2A248B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45411" name="Rectangle 3">
            <a:extLst>
              <a:ext uri="{FF2B5EF4-FFF2-40B4-BE49-F238E27FC236}">
                <a16:creationId xmlns:a16="http://schemas.microsoft.com/office/drawing/2014/main" id="{6E08EDDF-BCA7-4FA5-89EE-575724A5D9F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5124" name="Rectangle 4">
            <a:extLst>
              <a:ext uri="{FF2B5EF4-FFF2-40B4-BE49-F238E27FC236}">
                <a16:creationId xmlns:a16="http://schemas.microsoft.com/office/drawing/2014/main" id="{D5194239-8A50-47D9-A859-041EF258CD0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5413" name="Rectangle 5">
            <a:extLst>
              <a:ext uri="{FF2B5EF4-FFF2-40B4-BE49-F238E27FC236}">
                <a16:creationId xmlns:a16="http://schemas.microsoft.com/office/drawing/2014/main" id="{BC81192C-D589-4F6E-A791-98CDBD6AAD53}"/>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5414" name="Rectangle 6">
            <a:extLst>
              <a:ext uri="{FF2B5EF4-FFF2-40B4-BE49-F238E27FC236}">
                <a16:creationId xmlns:a16="http://schemas.microsoft.com/office/drawing/2014/main" id="{D9FC0CE4-9C06-4F46-8FB5-1AEE8AC4F7E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45415" name="Rectangle 7">
            <a:extLst>
              <a:ext uri="{FF2B5EF4-FFF2-40B4-BE49-F238E27FC236}">
                <a16:creationId xmlns:a16="http://schemas.microsoft.com/office/drawing/2014/main" id="{83123ED4-CEC7-4F7A-A02F-D310756123B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B929F98-04F6-4B58-8B88-5EB2DA11FBCD}" type="slidenum">
              <a:rPr lang="en-US" altLang="en-US"/>
              <a:pPr>
                <a:defRPr/>
              </a:pPr>
              <a:t>‹#›</a:t>
            </a:fld>
            <a:endParaRPr lang="en-US" altLang="en-US"/>
          </a:p>
        </p:txBody>
      </p:sp>
    </p:spTree>
    <p:extLst>
      <p:ext uri="{BB962C8B-B14F-4D97-AF65-F5344CB8AC3E}">
        <p14:creationId xmlns:p14="http://schemas.microsoft.com/office/powerpoint/2010/main" val="3988759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83EB7237-AEB9-48D4-914B-44BE9D4FE51B}"/>
              </a:ext>
            </a:extLst>
          </p:cNvPr>
          <p:cNvSpPr>
            <a:spLocks noGrp="1" noRot="1" noChangeAspect="1" noTextEdit="1"/>
          </p:cNvSpPr>
          <p:nvPr>
            <p:ph type="sldImg"/>
          </p:nvPr>
        </p:nvSpPr>
        <p:spPr>
          <a:ln/>
        </p:spPr>
      </p:sp>
      <p:sp>
        <p:nvSpPr>
          <p:cNvPr id="8195" name="Notes Placeholder 2">
            <a:extLst>
              <a:ext uri="{FF2B5EF4-FFF2-40B4-BE49-F238E27FC236}">
                <a16:creationId xmlns:a16="http://schemas.microsoft.com/office/drawing/2014/main" id="{CDC0DD57-7DC3-4ACD-BD53-FD19B8BFF395}"/>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
        <p:nvSpPr>
          <p:cNvPr id="8196" name="Slide Number Placeholder 3">
            <a:extLst>
              <a:ext uri="{FF2B5EF4-FFF2-40B4-BE49-F238E27FC236}">
                <a16:creationId xmlns:a16="http://schemas.microsoft.com/office/drawing/2014/main" id="{5446FC5C-5AE3-416B-90A2-E68AA0E64B92}"/>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D86855-9720-4371-A031-B6A4993FA544}" type="slidenum">
              <a:rPr lang="en-US" altLang="en-US" smtClean="0">
                <a:solidFill>
                  <a:srgbClr val="000000"/>
                </a:solidFill>
              </a:rPr>
              <a:pPr>
                <a:spcBef>
                  <a:spcPct val="0"/>
                </a:spcBef>
              </a:pPr>
              <a:t>1</a:t>
            </a:fld>
            <a:endParaRPr lang="en-US" altLang="en-US">
              <a:solidFill>
                <a:srgbClr val="000000"/>
              </a:solidFill>
            </a:endParaRPr>
          </a:p>
        </p:txBody>
      </p:sp>
    </p:spTree>
    <p:extLst>
      <p:ext uri="{BB962C8B-B14F-4D97-AF65-F5344CB8AC3E}">
        <p14:creationId xmlns:p14="http://schemas.microsoft.com/office/powerpoint/2010/main" val="3235171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287B1CFB-FFC2-44DF-B2C7-4267AEB8E92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69EE32-710D-4E79-9FB5-AEC0B7A92951}" type="slidenum">
              <a:rPr lang="en-US" altLang="en-US" smtClean="0"/>
              <a:pPr>
                <a:spcBef>
                  <a:spcPct val="0"/>
                </a:spcBef>
              </a:pPr>
              <a:t>10</a:t>
            </a:fld>
            <a:endParaRPr lang="en-US" altLang="en-US"/>
          </a:p>
        </p:txBody>
      </p:sp>
      <p:sp>
        <p:nvSpPr>
          <p:cNvPr id="26627" name="Rectangle 2">
            <a:extLst>
              <a:ext uri="{FF2B5EF4-FFF2-40B4-BE49-F238E27FC236}">
                <a16:creationId xmlns:a16="http://schemas.microsoft.com/office/drawing/2014/main" id="{D8137E4C-C0FC-4CDF-A9E9-C42FD46A4E87}"/>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E7E1BE69-FF4B-4BEF-AC63-1CFE5EAFE2A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07260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B84970F4-7553-47A8-9184-97738333BD0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2B004D7-BA33-4F33-8193-CADCDB566863}" type="slidenum">
              <a:rPr lang="en-US" altLang="en-US" smtClean="0"/>
              <a:pPr>
                <a:spcBef>
                  <a:spcPct val="0"/>
                </a:spcBef>
              </a:pPr>
              <a:t>11</a:t>
            </a:fld>
            <a:endParaRPr lang="en-US" altLang="en-US"/>
          </a:p>
        </p:txBody>
      </p:sp>
      <p:sp>
        <p:nvSpPr>
          <p:cNvPr id="28675" name="Rectangle 2">
            <a:extLst>
              <a:ext uri="{FF2B5EF4-FFF2-40B4-BE49-F238E27FC236}">
                <a16:creationId xmlns:a16="http://schemas.microsoft.com/office/drawing/2014/main" id="{199EB20E-3537-4E70-952F-4366B74DE415}"/>
              </a:ext>
            </a:extLst>
          </p:cNvPr>
          <p:cNvSpPr>
            <a:spLocks noGrp="1" noRot="1" noChangeAspect="1" noChangeArrowheads="1" noTextEdit="1"/>
          </p:cNvSpPr>
          <p:nvPr>
            <p:ph type="sldImg"/>
          </p:nvPr>
        </p:nvSpPr>
        <p:spPr>
          <a:ln/>
        </p:spPr>
      </p:sp>
      <p:sp>
        <p:nvSpPr>
          <p:cNvPr id="28676" name="Rectangle 4">
            <a:extLst>
              <a:ext uri="{FF2B5EF4-FFF2-40B4-BE49-F238E27FC236}">
                <a16:creationId xmlns:a16="http://schemas.microsoft.com/office/drawing/2014/main" id="{DE016CDA-20DE-4FBD-B52C-DBDECFDD348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170552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256D3B90-B0C0-41BD-B372-D52AA6625E5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71E0493-6641-4B0A-85A8-78B9BB653834}" type="slidenum">
              <a:rPr lang="en-US" altLang="en-US" smtClean="0"/>
              <a:pPr>
                <a:spcBef>
                  <a:spcPct val="0"/>
                </a:spcBef>
              </a:pPr>
              <a:t>12</a:t>
            </a:fld>
            <a:endParaRPr lang="en-US" altLang="en-US"/>
          </a:p>
        </p:txBody>
      </p:sp>
      <p:sp>
        <p:nvSpPr>
          <p:cNvPr id="30723" name="Rectangle 2">
            <a:extLst>
              <a:ext uri="{FF2B5EF4-FFF2-40B4-BE49-F238E27FC236}">
                <a16:creationId xmlns:a16="http://schemas.microsoft.com/office/drawing/2014/main" id="{A1C7E398-9F03-4F10-A1EF-6FD15D28FD33}"/>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A468E01-66D7-4C25-8B86-3BA90D26ABF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656890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E0139819-DCE8-41CD-B486-FAFE9F5A72E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D971E74-BE9D-49CA-9F47-1799DAD5BC82}" type="slidenum">
              <a:rPr lang="en-US" altLang="en-US" smtClean="0"/>
              <a:pPr>
                <a:spcBef>
                  <a:spcPct val="0"/>
                </a:spcBef>
              </a:pPr>
              <a:t>13</a:t>
            </a:fld>
            <a:endParaRPr lang="en-US" altLang="en-US"/>
          </a:p>
        </p:txBody>
      </p:sp>
      <p:sp>
        <p:nvSpPr>
          <p:cNvPr id="32771" name="Rectangle 2">
            <a:extLst>
              <a:ext uri="{FF2B5EF4-FFF2-40B4-BE49-F238E27FC236}">
                <a16:creationId xmlns:a16="http://schemas.microsoft.com/office/drawing/2014/main" id="{8ACA9B53-BDFE-4DA0-8630-39E49FA59FFA}"/>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31FCBAC3-78FC-4E49-8196-976A8BB3275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023526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462F5806-0CDB-4F26-9898-359DB15DCDA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8F8778-AAE3-44EE-90AF-0EC8B3F4BA2E}" type="slidenum">
              <a:rPr lang="en-US" altLang="en-US" smtClean="0"/>
              <a:pPr>
                <a:spcBef>
                  <a:spcPct val="0"/>
                </a:spcBef>
              </a:pPr>
              <a:t>14</a:t>
            </a:fld>
            <a:endParaRPr lang="en-US" altLang="en-US"/>
          </a:p>
        </p:txBody>
      </p:sp>
      <p:sp>
        <p:nvSpPr>
          <p:cNvPr id="34819" name="Rectangle 2">
            <a:extLst>
              <a:ext uri="{FF2B5EF4-FFF2-40B4-BE49-F238E27FC236}">
                <a16:creationId xmlns:a16="http://schemas.microsoft.com/office/drawing/2014/main" id="{2A4BA8B8-CB07-453C-93A2-908A6F98FA91}"/>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1697AC63-70C8-497D-90A2-18299363A27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13279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615E994A-3EA6-40FD-8207-144A62B4DE2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B270C31-44EA-451F-B3D4-4C84E32570D0}" type="slidenum">
              <a:rPr lang="en-US" altLang="en-US" smtClean="0"/>
              <a:pPr>
                <a:spcBef>
                  <a:spcPct val="0"/>
                </a:spcBef>
              </a:pPr>
              <a:t>15</a:t>
            </a:fld>
            <a:endParaRPr lang="en-US" altLang="en-US"/>
          </a:p>
        </p:txBody>
      </p:sp>
      <p:sp>
        <p:nvSpPr>
          <p:cNvPr id="36867" name="Rectangle 2">
            <a:extLst>
              <a:ext uri="{FF2B5EF4-FFF2-40B4-BE49-F238E27FC236}">
                <a16:creationId xmlns:a16="http://schemas.microsoft.com/office/drawing/2014/main" id="{986818D3-1BF6-41B0-93E6-FFAC3A625AA4}"/>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3F06099B-59D9-4852-9909-6379B8D546D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307090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0A058DBB-3FA8-4343-B053-77BB8B37DEC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A3FAE0F-8AF8-41B7-AECF-BC1AED58165E}" type="slidenum">
              <a:rPr lang="en-US" altLang="en-US" smtClean="0"/>
              <a:pPr>
                <a:spcBef>
                  <a:spcPct val="0"/>
                </a:spcBef>
              </a:pPr>
              <a:t>16</a:t>
            </a:fld>
            <a:endParaRPr lang="en-US" altLang="en-US"/>
          </a:p>
        </p:txBody>
      </p:sp>
      <p:sp>
        <p:nvSpPr>
          <p:cNvPr id="38915" name="Rectangle 2">
            <a:extLst>
              <a:ext uri="{FF2B5EF4-FFF2-40B4-BE49-F238E27FC236}">
                <a16:creationId xmlns:a16="http://schemas.microsoft.com/office/drawing/2014/main" id="{D62DB753-325D-4ED8-8322-7438F3559A82}"/>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8D12DEE9-FA4E-407E-9E45-EE0CA249111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2893702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AA9BA71C-BDF2-401A-BB47-9134D84AA79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CD616D-AC4D-4569-BCAE-D5DDEAA8F205}" type="slidenum">
              <a:rPr lang="en-US" altLang="en-US" smtClean="0"/>
              <a:pPr>
                <a:spcBef>
                  <a:spcPct val="0"/>
                </a:spcBef>
              </a:pPr>
              <a:t>17</a:t>
            </a:fld>
            <a:endParaRPr lang="en-US" altLang="en-US"/>
          </a:p>
        </p:txBody>
      </p:sp>
      <p:sp>
        <p:nvSpPr>
          <p:cNvPr id="40963" name="Rectangle 2">
            <a:extLst>
              <a:ext uri="{FF2B5EF4-FFF2-40B4-BE49-F238E27FC236}">
                <a16:creationId xmlns:a16="http://schemas.microsoft.com/office/drawing/2014/main" id="{CA5972B2-726F-41D8-A07D-B1E64DC4CDE1}"/>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6FC05529-5EFD-4787-AAFC-9DE39CD0587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317806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85E8928B-0D44-4A46-9CCB-7C35C6C89D6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7522F8-9371-4AC4-8F63-AF173C032C22}" type="slidenum">
              <a:rPr lang="en-US" altLang="en-US" smtClean="0"/>
              <a:pPr>
                <a:spcBef>
                  <a:spcPct val="0"/>
                </a:spcBef>
              </a:pPr>
              <a:t>18</a:t>
            </a:fld>
            <a:endParaRPr lang="en-US" altLang="en-US"/>
          </a:p>
        </p:txBody>
      </p:sp>
      <p:sp>
        <p:nvSpPr>
          <p:cNvPr id="43011" name="Rectangle 2">
            <a:extLst>
              <a:ext uri="{FF2B5EF4-FFF2-40B4-BE49-F238E27FC236}">
                <a16:creationId xmlns:a16="http://schemas.microsoft.com/office/drawing/2014/main" id="{F22F7192-8C0E-4D78-BA48-4B7C97D88C83}"/>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A7749529-DCC7-4B24-85FD-EF6FCBA1D51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467865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3501C98A-06A4-4D57-9107-7CD28C65A48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9240B3B-AC89-41D2-BFCB-BE41A073A1A3}" type="slidenum">
              <a:rPr lang="en-US" altLang="en-US" smtClean="0"/>
              <a:pPr>
                <a:spcBef>
                  <a:spcPct val="0"/>
                </a:spcBef>
              </a:pPr>
              <a:t>19</a:t>
            </a:fld>
            <a:endParaRPr lang="en-US" altLang="en-US"/>
          </a:p>
        </p:txBody>
      </p:sp>
      <p:sp>
        <p:nvSpPr>
          <p:cNvPr id="45059" name="Rectangle 2">
            <a:extLst>
              <a:ext uri="{FF2B5EF4-FFF2-40B4-BE49-F238E27FC236}">
                <a16:creationId xmlns:a16="http://schemas.microsoft.com/office/drawing/2014/main" id="{C1F7DFB8-42E2-4368-9221-BA6D13FB4C34}"/>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9B2BAAAA-9E96-4EDB-AAA3-E3575E53064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131077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BE06A3D5-FAE5-40EF-8D95-BE5F15985640}"/>
              </a:ext>
            </a:extLst>
          </p:cNvPr>
          <p:cNvSpPr>
            <a:spLocks noGrp="1" noRot="1" noChangeAspect="1" noTextEdit="1"/>
          </p:cNvSpPr>
          <p:nvPr>
            <p:ph type="sldImg"/>
          </p:nvPr>
        </p:nvSpPr>
        <p:spPr>
          <a:ln/>
        </p:spPr>
      </p:sp>
      <p:sp>
        <p:nvSpPr>
          <p:cNvPr id="10243" name="Notes Placeholder 2">
            <a:extLst>
              <a:ext uri="{FF2B5EF4-FFF2-40B4-BE49-F238E27FC236}">
                <a16:creationId xmlns:a16="http://schemas.microsoft.com/office/drawing/2014/main" id="{5BC140B5-F39D-4622-83A0-65CCED7226C3}"/>
              </a:ext>
            </a:extLst>
          </p:cNvPr>
          <p:cNvSpPr>
            <a:spLocks noGrp="1"/>
          </p:cNvSpPr>
          <p:nvPr>
            <p:ph type="body" idx="1"/>
          </p:nvPr>
        </p:nvSpPr>
        <p:spPr>
          <a:xfrm>
            <a:off x="685800" y="4343400"/>
            <a:ext cx="5486400" cy="4495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dirty="0"/>
              <a:t>Notes and teaching tips: 4, 8, 9, 24, 28, 30, 32, 41, 45, 53, and 57. </a:t>
            </a:r>
          </a:p>
          <a:p>
            <a:pPr eaLnBrk="1" hangingPunct="1">
              <a:spcBef>
                <a:spcPts val="100"/>
              </a:spcBef>
            </a:pPr>
            <a:r>
              <a:rPr lang="en-CA" altLang="en-US" dirty="0"/>
              <a:t>To view a full-screen figure during a class, click the expand button.</a:t>
            </a:r>
          </a:p>
          <a:p>
            <a:pPr eaLnBrk="1" hangingPunct="1">
              <a:spcBef>
                <a:spcPts val="100"/>
              </a:spcBef>
            </a:pPr>
            <a:r>
              <a:rPr lang="en-CA" altLang="en-US" dirty="0"/>
              <a:t>To return to the previous slide, click the shrink button.</a:t>
            </a:r>
          </a:p>
          <a:p>
            <a:pPr eaLnBrk="1" hangingPunct="1">
              <a:spcBef>
                <a:spcPts val="100"/>
              </a:spcBef>
            </a:pPr>
            <a:r>
              <a:rPr lang="en-CA" altLang="en-US" dirty="0"/>
              <a:t>To advance to the next slide, click anywhere on the full screen figure.</a:t>
            </a:r>
          </a:p>
          <a:p>
            <a:r>
              <a:rPr lang="en-AU" altLang="en-US" dirty="0"/>
              <a:t>Applying the principles of economics to interpret and understand the news is a major goal of the principles course. You can encourage your students in this activity by using the two features: </a:t>
            </a:r>
            <a:r>
              <a:rPr lang="en-AU" altLang="en-US" i="1" dirty="0"/>
              <a:t>Economics in the News </a:t>
            </a:r>
            <a:r>
              <a:rPr lang="en-AU" altLang="en-US" dirty="0"/>
              <a:t>and</a:t>
            </a:r>
            <a:r>
              <a:rPr lang="en-AU" altLang="en-US" i="1" dirty="0"/>
              <a:t> Economics in Action</a:t>
            </a:r>
            <a:r>
              <a:rPr lang="en-AU" altLang="en-US" dirty="0"/>
              <a:t>.</a:t>
            </a:r>
            <a:endParaRPr lang="en-US" altLang="en-US" dirty="0"/>
          </a:p>
          <a:p>
            <a:r>
              <a:rPr lang="en-AU" altLang="en-US" dirty="0"/>
              <a:t>(1) </a:t>
            </a:r>
            <a:r>
              <a:rPr lang="en-AU" altLang="en-US" i="1" dirty="0"/>
              <a:t>Before each class</a:t>
            </a:r>
            <a:r>
              <a:rPr lang="en-AU" altLang="en-US" dirty="0"/>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dirty="0"/>
          </a:p>
          <a:p>
            <a:r>
              <a:rPr lang="en-AU" altLang="en-US" dirty="0"/>
              <a:t>(2) </a:t>
            </a:r>
            <a:r>
              <a:rPr lang="en-AU" altLang="en-US" i="1" dirty="0"/>
              <a:t>Once or twice a semester</a:t>
            </a:r>
            <a:r>
              <a:rPr lang="en-AU" altLang="en-US" dirty="0"/>
              <a:t>, set an assignment, for credit, with the following instructions:</a:t>
            </a:r>
            <a:endParaRPr lang="en-US" altLang="en-US" dirty="0"/>
          </a:p>
          <a:p>
            <a:pPr>
              <a:spcBef>
                <a:spcPts val="100"/>
              </a:spcBef>
            </a:pPr>
            <a:r>
              <a:rPr lang="en-AU" altLang="en-US" dirty="0"/>
              <a:t>(a) Find a news article about an economic topic that you find interesting.</a:t>
            </a:r>
            <a:endParaRPr lang="en-US" altLang="en-US" dirty="0"/>
          </a:p>
          <a:p>
            <a:pPr>
              <a:spcBef>
                <a:spcPts val="100"/>
              </a:spcBef>
            </a:pPr>
            <a:r>
              <a:rPr lang="en-AU" altLang="en-US" dirty="0"/>
              <a:t>(b) Make a short bullet-list summary of the article.</a:t>
            </a:r>
            <a:endParaRPr lang="en-US" altLang="en-US" dirty="0"/>
          </a:p>
          <a:p>
            <a:pPr>
              <a:spcBef>
                <a:spcPts val="100"/>
              </a:spcBef>
            </a:pPr>
            <a:r>
              <a:rPr lang="en-AU" altLang="en-US" dirty="0"/>
              <a:t>(c) Write and illustrate with appropriate graphs an economic analysis of the key points in the article.</a:t>
            </a:r>
            <a:endParaRPr lang="en-US" altLang="en-US" dirty="0"/>
          </a:p>
          <a:p>
            <a:r>
              <a:rPr lang="en-AU" altLang="en-US" dirty="0"/>
              <a:t>Use the </a:t>
            </a:r>
            <a:r>
              <a:rPr lang="en-AU" altLang="en-US" i="1" dirty="0"/>
              <a:t>Economics in the News</a:t>
            </a:r>
            <a:r>
              <a:rPr lang="en-AU" altLang="en-US" dirty="0"/>
              <a:t> features in your textbook as models.</a:t>
            </a:r>
            <a:endParaRPr lang="en-US" altLang="en-US" dirty="0"/>
          </a:p>
          <a:p>
            <a:pPr eaLnBrk="1" hangingPunct="1"/>
            <a:endParaRPr lang="en-CA" altLang="en-US" dirty="0"/>
          </a:p>
          <a:p>
            <a:pPr eaLnBrk="1" hangingPunct="1"/>
            <a:endParaRPr lang="en-GB" altLang="en-US" dirty="0"/>
          </a:p>
        </p:txBody>
      </p:sp>
      <p:sp>
        <p:nvSpPr>
          <p:cNvPr id="10244" name="Slide Number Placeholder 3">
            <a:extLst>
              <a:ext uri="{FF2B5EF4-FFF2-40B4-BE49-F238E27FC236}">
                <a16:creationId xmlns:a16="http://schemas.microsoft.com/office/drawing/2014/main" id="{7325CE98-D4A6-4A32-B4B8-6A2A57687F63}"/>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0A8E82-6D7C-44FA-8146-7DC7BC644224}" type="slidenum">
              <a:rPr lang="en-US" altLang="en-US" smtClean="0">
                <a:solidFill>
                  <a:srgbClr val="000000"/>
                </a:solidFill>
              </a:rPr>
              <a:pPr>
                <a:spcBef>
                  <a:spcPct val="0"/>
                </a:spcBef>
              </a:pPr>
              <a:t>2</a:t>
            </a:fld>
            <a:endParaRPr lang="en-US" altLang="en-US">
              <a:solidFill>
                <a:srgbClr val="000000"/>
              </a:solidFill>
            </a:endParaRPr>
          </a:p>
        </p:txBody>
      </p:sp>
    </p:spTree>
    <p:extLst>
      <p:ext uri="{BB962C8B-B14F-4D97-AF65-F5344CB8AC3E}">
        <p14:creationId xmlns:p14="http://schemas.microsoft.com/office/powerpoint/2010/main" val="1554877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768F4769-5F50-4B59-B316-0A2CB4FBF10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F0F32E8-2103-43C5-A112-1BF4F91AE9A9}" type="slidenum">
              <a:rPr lang="en-US" altLang="en-US" smtClean="0"/>
              <a:pPr>
                <a:spcBef>
                  <a:spcPct val="0"/>
                </a:spcBef>
              </a:pPr>
              <a:t>20</a:t>
            </a:fld>
            <a:endParaRPr lang="en-US" altLang="en-US"/>
          </a:p>
        </p:txBody>
      </p:sp>
      <p:sp>
        <p:nvSpPr>
          <p:cNvPr id="47107" name="Rectangle 2">
            <a:extLst>
              <a:ext uri="{FF2B5EF4-FFF2-40B4-BE49-F238E27FC236}">
                <a16:creationId xmlns:a16="http://schemas.microsoft.com/office/drawing/2014/main" id="{6E4CBE64-0DE7-4DE6-BFA1-AFB3F13C8D5B}"/>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913925EA-71B3-4156-BCED-8D85397A792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8184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3381D075-1DB8-4F5F-AEFF-1959DB6C4CA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EB2FD93-AD1F-4403-B447-12798B220B4C}" type="slidenum">
              <a:rPr lang="en-US" altLang="en-US" smtClean="0"/>
              <a:pPr>
                <a:spcBef>
                  <a:spcPct val="0"/>
                </a:spcBef>
              </a:pPr>
              <a:t>21</a:t>
            </a:fld>
            <a:endParaRPr lang="en-US" altLang="en-US"/>
          </a:p>
        </p:txBody>
      </p:sp>
      <p:sp>
        <p:nvSpPr>
          <p:cNvPr id="49155" name="Rectangle 2">
            <a:extLst>
              <a:ext uri="{FF2B5EF4-FFF2-40B4-BE49-F238E27FC236}">
                <a16:creationId xmlns:a16="http://schemas.microsoft.com/office/drawing/2014/main" id="{4771405E-8053-4706-841A-38238C525B8D}"/>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1770D178-77A9-4F1C-973F-A34DF064741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722363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2E092C63-9968-449D-A24F-8467F743B0D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BE9CAA-3EDE-4956-8922-AA117AF1B305}" type="slidenum">
              <a:rPr lang="en-US" altLang="en-US" smtClean="0"/>
              <a:pPr>
                <a:spcBef>
                  <a:spcPct val="0"/>
                </a:spcBef>
              </a:pPr>
              <a:t>22</a:t>
            </a:fld>
            <a:endParaRPr lang="en-US" altLang="en-US"/>
          </a:p>
        </p:txBody>
      </p:sp>
      <p:sp>
        <p:nvSpPr>
          <p:cNvPr id="51203" name="Rectangle 2">
            <a:extLst>
              <a:ext uri="{FF2B5EF4-FFF2-40B4-BE49-F238E27FC236}">
                <a16:creationId xmlns:a16="http://schemas.microsoft.com/office/drawing/2014/main" id="{C141B8B5-9ACE-4C1C-A6DD-3451CCEBC650}"/>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DE232E38-3088-47AD-AFF8-91FBF2DFD08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152513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6961AD6F-6FA4-41E2-BE3B-C07C424F317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0F3C145-92FB-49F2-BE77-A5B0272F5C7B}" type="slidenum">
              <a:rPr lang="en-US" altLang="en-US" smtClean="0"/>
              <a:pPr>
                <a:spcBef>
                  <a:spcPct val="0"/>
                </a:spcBef>
              </a:pPr>
              <a:t>23</a:t>
            </a:fld>
            <a:endParaRPr lang="en-US" altLang="en-US"/>
          </a:p>
        </p:txBody>
      </p:sp>
      <p:sp>
        <p:nvSpPr>
          <p:cNvPr id="53251" name="Rectangle 2">
            <a:extLst>
              <a:ext uri="{FF2B5EF4-FFF2-40B4-BE49-F238E27FC236}">
                <a16:creationId xmlns:a16="http://schemas.microsoft.com/office/drawing/2014/main" id="{8AFC4E9A-A31B-41CB-9525-521E36A100D9}"/>
              </a:ext>
            </a:extLst>
          </p:cNvPr>
          <p:cNvSpPr>
            <a:spLocks noGrp="1" noRot="1" noChangeAspect="1" noChangeArrowheads="1" noTextEdit="1"/>
          </p:cNvSpPr>
          <p:nvPr>
            <p:ph type="sldImg"/>
          </p:nvPr>
        </p:nvSpPr>
        <p:spPr>
          <a:ln/>
        </p:spPr>
      </p:sp>
      <p:sp>
        <p:nvSpPr>
          <p:cNvPr id="53252" name="Rectangle 4">
            <a:extLst>
              <a:ext uri="{FF2B5EF4-FFF2-40B4-BE49-F238E27FC236}">
                <a16:creationId xmlns:a16="http://schemas.microsoft.com/office/drawing/2014/main" id="{FA6C77CA-8B86-4333-98C9-31AD5999C88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sz="1000"/>
          </a:p>
        </p:txBody>
      </p:sp>
    </p:spTree>
    <p:extLst>
      <p:ext uri="{BB962C8B-B14F-4D97-AF65-F5344CB8AC3E}">
        <p14:creationId xmlns:p14="http://schemas.microsoft.com/office/powerpoint/2010/main" val="27879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3F3B1AD9-B446-4DE4-8333-7AC9A1BB985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A89A99A-E9BC-4720-B2DB-12C37D456F93}" type="slidenum">
              <a:rPr lang="en-US" altLang="en-US" smtClean="0"/>
              <a:pPr>
                <a:spcBef>
                  <a:spcPct val="0"/>
                </a:spcBef>
              </a:pPr>
              <a:t>24</a:t>
            </a:fld>
            <a:endParaRPr lang="en-US" altLang="en-US"/>
          </a:p>
        </p:txBody>
      </p:sp>
      <p:sp>
        <p:nvSpPr>
          <p:cNvPr id="59395" name="Rectangle 2">
            <a:extLst>
              <a:ext uri="{FF2B5EF4-FFF2-40B4-BE49-F238E27FC236}">
                <a16:creationId xmlns:a16="http://schemas.microsoft.com/office/drawing/2014/main" id="{F1F00464-64F4-4682-93AD-313B3B49F465}"/>
              </a:ext>
            </a:extLst>
          </p:cNvPr>
          <p:cNvSpPr>
            <a:spLocks noGrp="1" noRot="1" noChangeAspect="1" noChangeArrowheads="1" noTextEdit="1"/>
          </p:cNvSpPr>
          <p:nvPr>
            <p:ph type="sldImg"/>
          </p:nvPr>
        </p:nvSpPr>
        <p:spPr>
          <a:ln/>
        </p:spPr>
      </p:sp>
      <p:sp>
        <p:nvSpPr>
          <p:cNvPr id="59396" name="Rectangle 4">
            <a:extLst>
              <a:ext uri="{FF2B5EF4-FFF2-40B4-BE49-F238E27FC236}">
                <a16:creationId xmlns:a16="http://schemas.microsoft.com/office/drawing/2014/main" id="{0D04E48F-6113-4203-BE7C-A8857B97443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p>
          <a:p>
            <a:pPr eaLnBrk="1" hangingPunct="1"/>
            <a:r>
              <a:rPr lang="en-CA" altLang="en-US" dirty="0"/>
              <a:t>Check out </a:t>
            </a:r>
            <a:r>
              <a:rPr lang="en-CA" altLang="en-US" i="1" dirty="0"/>
              <a:t>Economics in the News</a:t>
            </a:r>
            <a:r>
              <a:rPr lang="en-CA" altLang="en-US" dirty="0"/>
              <a:t>: Comparing Jobs Growth in Canada and the United States</a:t>
            </a:r>
          </a:p>
          <a:p>
            <a:pPr eaLnBrk="1" hangingPunct="1"/>
            <a:endParaRPr lang="en-CA" altLang="en-US" dirty="0"/>
          </a:p>
        </p:txBody>
      </p:sp>
    </p:spTree>
    <p:extLst>
      <p:ext uri="{BB962C8B-B14F-4D97-AF65-F5344CB8AC3E}">
        <p14:creationId xmlns:p14="http://schemas.microsoft.com/office/powerpoint/2010/main" val="42536910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DFFBD84D-7A83-48F0-A744-4A06DA1AE7B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4810DC-D7E0-4E53-9936-CBCC06921D7E}" type="slidenum">
              <a:rPr lang="en-US" altLang="en-US" smtClean="0"/>
              <a:pPr>
                <a:spcBef>
                  <a:spcPct val="0"/>
                </a:spcBef>
              </a:pPr>
              <a:t>25</a:t>
            </a:fld>
            <a:endParaRPr lang="en-US" altLang="en-US"/>
          </a:p>
        </p:txBody>
      </p:sp>
      <p:sp>
        <p:nvSpPr>
          <p:cNvPr id="61443" name="Rectangle 2">
            <a:extLst>
              <a:ext uri="{FF2B5EF4-FFF2-40B4-BE49-F238E27FC236}">
                <a16:creationId xmlns:a16="http://schemas.microsoft.com/office/drawing/2014/main" id="{E4B07F6B-E274-4702-B7A4-09A761815241}"/>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9AFB931D-AC5B-412E-8D61-E8ADFC43553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5013322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CFBEE57C-A1C5-48FF-A536-A41B0A247CC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65242B-EB35-453B-ABEC-682C94555699}" type="slidenum">
              <a:rPr lang="en-US" altLang="en-US" smtClean="0"/>
              <a:pPr>
                <a:spcBef>
                  <a:spcPct val="0"/>
                </a:spcBef>
              </a:pPr>
              <a:t>26</a:t>
            </a:fld>
            <a:endParaRPr lang="en-US" altLang="en-US"/>
          </a:p>
        </p:txBody>
      </p:sp>
      <p:sp>
        <p:nvSpPr>
          <p:cNvPr id="63491" name="Rectangle 2">
            <a:extLst>
              <a:ext uri="{FF2B5EF4-FFF2-40B4-BE49-F238E27FC236}">
                <a16:creationId xmlns:a16="http://schemas.microsoft.com/office/drawing/2014/main" id="{759DBD4F-CF8E-458C-A224-E0957CAE6124}"/>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2704E02B-5431-46A0-A512-98441A1C996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697170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136C4B31-7277-4DE5-BB9F-BC5B5D01067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453B606-BD14-4647-9B36-E06899EFD371}" type="slidenum">
              <a:rPr lang="en-US" altLang="en-US" smtClean="0"/>
              <a:pPr>
                <a:spcBef>
                  <a:spcPct val="0"/>
                </a:spcBef>
              </a:pPr>
              <a:t>27</a:t>
            </a:fld>
            <a:endParaRPr lang="en-US" altLang="en-US"/>
          </a:p>
        </p:txBody>
      </p:sp>
      <p:sp>
        <p:nvSpPr>
          <p:cNvPr id="65539" name="Rectangle 2">
            <a:extLst>
              <a:ext uri="{FF2B5EF4-FFF2-40B4-BE49-F238E27FC236}">
                <a16:creationId xmlns:a16="http://schemas.microsoft.com/office/drawing/2014/main" id="{863ED4C0-B964-4237-AD9A-EA1E860E4DC2}"/>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03C90303-61B9-4DBF-8219-55A06506177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958393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ADE3320C-3544-40BC-BD8C-B669F5C83B0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3328E5-2C23-451D-BE62-84C0D70CE451}" type="slidenum">
              <a:rPr lang="en-US" altLang="en-US" smtClean="0"/>
              <a:pPr>
                <a:spcBef>
                  <a:spcPct val="0"/>
                </a:spcBef>
              </a:pPr>
              <a:t>28</a:t>
            </a:fld>
            <a:endParaRPr lang="en-US" altLang="en-US"/>
          </a:p>
        </p:txBody>
      </p:sp>
      <p:sp>
        <p:nvSpPr>
          <p:cNvPr id="67587" name="Rectangle 2">
            <a:extLst>
              <a:ext uri="{FF2B5EF4-FFF2-40B4-BE49-F238E27FC236}">
                <a16:creationId xmlns:a16="http://schemas.microsoft.com/office/drawing/2014/main" id="{C28AC6CC-0DA9-4862-8658-4822D508EE87}"/>
              </a:ext>
            </a:extLst>
          </p:cNvPr>
          <p:cNvSpPr>
            <a:spLocks noGrp="1" noRot="1" noChangeAspect="1" noChangeArrowheads="1" noTextEdit="1"/>
          </p:cNvSpPr>
          <p:nvPr>
            <p:ph type="sldImg"/>
          </p:nvPr>
        </p:nvSpPr>
        <p:spPr>
          <a:ln/>
        </p:spPr>
      </p:sp>
      <p:sp>
        <p:nvSpPr>
          <p:cNvPr id="67588" name="Rectangle 4">
            <a:extLst>
              <a:ext uri="{FF2B5EF4-FFF2-40B4-BE49-F238E27FC236}">
                <a16:creationId xmlns:a16="http://schemas.microsoft.com/office/drawing/2014/main" id="{92D08161-3BE7-4C38-9C3C-0553094DFA6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b="1" i="1"/>
              <a:t>Identifying frictional, structural, and cyclical unemployment.</a:t>
            </a:r>
            <a:r>
              <a:rPr lang="en-US" altLang="en-US"/>
              <a:t> Ask your class if anyone they know has been laid off. Then discuss whether losing a job creates frictional, structural, or cyclical unemployment. Look at your local examples. If you live in a steel-producing area, for example, you can talk about local structural unemployment arising from the closing of a steel manufacturer due to international competition. For cyclical unemployment, ask students how they think the business cycle and cyclical unemployment is related to full-time enrollments at higher education institutions. Students often don’t think there is any relationship. But nationally during a recession, the growth rate of full-time enrollments increases. Ask students if they can explain this relationship. The answer is that during a recession and due to the increase in cyclical unemployment, the opportunity cost of school decreases. This is a great way to keep students thinking about marginal benefits and costs.</a:t>
            </a:r>
          </a:p>
          <a:p>
            <a:pPr eaLnBrk="1" hangingPunct="1"/>
            <a:endParaRPr lang="en-CA" altLang="en-US"/>
          </a:p>
        </p:txBody>
      </p:sp>
    </p:spTree>
    <p:extLst>
      <p:ext uri="{BB962C8B-B14F-4D97-AF65-F5344CB8AC3E}">
        <p14:creationId xmlns:p14="http://schemas.microsoft.com/office/powerpoint/2010/main" val="4138460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82932276-CEBD-4919-B6A3-BFE1E35272F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EF5DB8-FD2C-4F40-B0B8-64E0809C4081}" type="slidenum">
              <a:rPr lang="en-US" altLang="en-US" smtClean="0"/>
              <a:pPr>
                <a:spcBef>
                  <a:spcPct val="0"/>
                </a:spcBef>
              </a:pPr>
              <a:t>29</a:t>
            </a:fld>
            <a:endParaRPr lang="en-US" altLang="en-US"/>
          </a:p>
        </p:txBody>
      </p:sp>
      <p:sp>
        <p:nvSpPr>
          <p:cNvPr id="69635" name="Rectangle 2">
            <a:extLst>
              <a:ext uri="{FF2B5EF4-FFF2-40B4-BE49-F238E27FC236}">
                <a16:creationId xmlns:a16="http://schemas.microsoft.com/office/drawing/2014/main" id="{728BF6BC-9E2B-4DCA-8A95-EE7AD54F7AFA}"/>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C57EFCB4-7CA7-444B-A302-95FB6410DDE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564712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318906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1E536DF0-EB32-4D52-907B-8A38A7FE235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E6BC45C-9BD2-4DBD-B5CA-64A0B6E856C3}" type="slidenum">
              <a:rPr lang="en-US" altLang="en-US" smtClean="0"/>
              <a:pPr>
                <a:spcBef>
                  <a:spcPct val="0"/>
                </a:spcBef>
              </a:pPr>
              <a:t>30</a:t>
            </a:fld>
            <a:endParaRPr lang="en-US" altLang="en-US"/>
          </a:p>
        </p:txBody>
      </p:sp>
      <p:sp>
        <p:nvSpPr>
          <p:cNvPr id="71683" name="Rectangle 2">
            <a:extLst>
              <a:ext uri="{FF2B5EF4-FFF2-40B4-BE49-F238E27FC236}">
                <a16:creationId xmlns:a16="http://schemas.microsoft.com/office/drawing/2014/main" id="{8FE39D55-E7D0-4539-9DEC-AA850746445B}"/>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0A76D8AD-603A-45C8-9FF4-8C4ACAFF28C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Structural Unemployment in Canada</a:t>
            </a:r>
          </a:p>
          <a:p>
            <a:pPr eaLnBrk="1" hangingPunct="1"/>
            <a:endParaRPr lang="en-CA" altLang="en-US"/>
          </a:p>
          <a:p>
            <a:pPr eaLnBrk="1" hangingPunct="1"/>
            <a:endParaRPr lang="en-CA" altLang="en-US"/>
          </a:p>
        </p:txBody>
      </p:sp>
    </p:spTree>
    <p:extLst>
      <p:ext uri="{BB962C8B-B14F-4D97-AF65-F5344CB8AC3E}">
        <p14:creationId xmlns:p14="http://schemas.microsoft.com/office/powerpoint/2010/main" val="2257655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91DFAB64-EAB7-43DB-9FCC-6D668FDDB24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4A9B9D5-D0C0-49B2-B296-3496E4AD6BF5}" type="slidenum">
              <a:rPr lang="en-US" altLang="en-US" smtClean="0"/>
              <a:pPr>
                <a:spcBef>
                  <a:spcPct val="0"/>
                </a:spcBef>
              </a:pPr>
              <a:t>31</a:t>
            </a:fld>
            <a:endParaRPr lang="en-US" altLang="en-US"/>
          </a:p>
        </p:txBody>
      </p:sp>
      <p:sp>
        <p:nvSpPr>
          <p:cNvPr id="73731" name="Rectangle 2">
            <a:extLst>
              <a:ext uri="{FF2B5EF4-FFF2-40B4-BE49-F238E27FC236}">
                <a16:creationId xmlns:a16="http://schemas.microsoft.com/office/drawing/2014/main" id="{F6212E96-DB61-40B5-A065-5BC88821CEFF}"/>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FE76C176-E13A-45DA-9482-A0AFAB76C33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3784268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42282CDC-2F3F-4F36-9481-C9F6D5B058C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F4514B-8453-4F34-91F8-A7BC83C349F8}" type="slidenum">
              <a:rPr lang="en-US" altLang="en-US" smtClean="0"/>
              <a:pPr>
                <a:spcBef>
                  <a:spcPct val="0"/>
                </a:spcBef>
              </a:pPr>
              <a:t>32</a:t>
            </a:fld>
            <a:endParaRPr lang="en-US" altLang="en-US"/>
          </a:p>
        </p:txBody>
      </p:sp>
      <p:sp>
        <p:nvSpPr>
          <p:cNvPr id="75779" name="Rectangle 2">
            <a:extLst>
              <a:ext uri="{FF2B5EF4-FFF2-40B4-BE49-F238E27FC236}">
                <a16:creationId xmlns:a16="http://schemas.microsoft.com/office/drawing/2014/main" id="{EEAD2127-80E3-4B97-91E7-5305410AA677}"/>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56088CC4-E964-49F3-A4FA-38BAAAFBE07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7408953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A4E27F67-5771-4603-9BBA-C49483CDCAF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3333C0-BA99-42BC-86E2-F5ADDDD9D357}" type="slidenum">
              <a:rPr lang="en-US" altLang="en-US" smtClean="0"/>
              <a:pPr>
                <a:spcBef>
                  <a:spcPct val="0"/>
                </a:spcBef>
              </a:pPr>
              <a:t>33</a:t>
            </a:fld>
            <a:endParaRPr lang="en-US" altLang="en-US"/>
          </a:p>
        </p:txBody>
      </p:sp>
      <p:sp>
        <p:nvSpPr>
          <p:cNvPr id="77827" name="Rectangle 2">
            <a:extLst>
              <a:ext uri="{FF2B5EF4-FFF2-40B4-BE49-F238E27FC236}">
                <a16:creationId xmlns:a16="http://schemas.microsoft.com/office/drawing/2014/main" id="{E394E9DF-5ECE-4C6F-9FD7-1555694DA16C}"/>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FFC4A8B4-87EF-4C70-8A07-F7369F506FD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2420253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FD46FB29-C09F-4D8A-AA89-163637CAC1E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C9E015-ADD7-4122-97AC-262AFAAC1158}" type="slidenum">
              <a:rPr lang="en-US" altLang="en-US" smtClean="0"/>
              <a:pPr>
                <a:spcBef>
                  <a:spcPct val="0"/>
                </a:spcBef>
              </a:pPr>
              <a:t>34</a:t>
            </a:fld>
            <a:endParaRPr lang="en-US" altLang="en-US"/>
          </a:p>
        </p:txBody>
      </p:sp>
      <p:sp>
        <p:nvSpPr>
          <p:cNvPr id="79875" name="Rectangle 2">
            <a:extLst>
              <a:ext uri="{FF2B5EF4-FFF2-40B4-BE49-F238E27FC236}">
                <a16:creationId xmlns:a16="http://schemas.microsoft.com/office/drawing/2014/main" id="{E78011BC-DED2-407C-BC21-E3EB40D53927}"/>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6DFBBC7E-C8F7-4516-8AE7-BA3A4D4D406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5816456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F289610F-9BD7-4CEB-A6FC-7699FAD8022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681CBD-2BF3-4E70-8BDD-8813A49E58FF}" type="slidenum">
              <a:rPr lang="en-US" altLang="en-US" smtClean="0"/>
              <a:pPr>
                <a:spcBef>
                  <a:spcPct val="0"/>
                </a:spcBef>
              </a:pPr>
              <a:t>35</a:t>
            </a:fld>
            <a:endParaRPr lang="en-US" altLang="en-US"/>
          </a:p>
        </p:txBody>
      </p:sp>
      <p:sp>
        <p:nvSpPr>
          <p:cNvPr id="81923" name="Rectangle 2">
            <a:extLst>
              <a:ext uri="{FF2B5EF4-FFF2-40B4-BE49-F238E27FC236}">
                <a16:creationId xmlns:a16="http://schemas.microsoft.com/office/drawing/2014/main" id="{7BB1A13F-B34C-4670-99A0-005E86081FD0}"/>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8049366B-A6F2-4C00-9A1A-8735F361A22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323553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2CD25E37-FAF0-4911-8987-9AAF3E99D86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E8ABE4-5533-4961-B9CC-21236E46B895}" type="slidenum">
              <a:rPr lang="en-US" altLang="en-US" smtClean="0"/>
              <a:pPr>
                <a:spcBef>
                  <a:spcPct val="0"/>
                </a:spcBef>
              </a:pPr>
              <a:t>36</a:t>
            </a:fld>
            <a:endParaRPr lang="en-US" altLang="en-US"/>
          </a:p>
        </p:txBody>
      </p:sp>
      <p:sp>
        <p:nvSpPr>
          <p:cNvPr id="83971" name="Rectangle 2">
            <a:extLst>
              <a:ext uri="{FF2B5EF4-FFF2-40B4-BE49-F238E27FC236}">
                <a16:creationId xmlns:a16="http://schemas.microsoft.com/office/drawing/2014/main" id="{4AA615F5-6F5F-4979-8D26-8C61F368B2F9}"/>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E4EFC63E-2A9E-477A-9994-2EA7A1C86FC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265385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F775295E-FCD3-4A73-8385-2E2EBF28D26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8534E4-AA74-41DF-95D8-0FF1885903A0}" type="slidenum">
              <a:rPr lang="en-US" altLang="en-US" smtClean="0"/>
              <a:pPr>
                <a:spcBef>
                  <a:spcPct val="0"/>
                </a:spcBef>
              </a:pPr>
              <a:t>37</a:t>
            </a:fld>
            <a:endParaRPr lang="en-US" altLang="en-US"/>
          </a:p>
        </p:txBody>
      </p:sp>
      <p:sp>
        <p:nvSpPr>
          <p:cNvPr id="86019" name="Rectangle 2">
            <a:extLst>
              <a:ext uri="{FF2B5EF4-FFF2-40B4-BE49-F238E27FC236}">
                <a16:creationId xmlns:a16="http://schemas.microsoft.com/office/drawing/2014/main" id="{C2C6C042-FB5D-4A91-A7FD-9B0A644B53CC}"/>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5D4A54A3-BC17-4ECE-B1D3-5227AD8D84B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2676539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8380EFAD-6E06-4A7B-BE0E-57AD24E1F6A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5049BE2-87A3-4B2C-81D9-0123971552C1}" type="slidenum">
              <a:rPr lang="en-US" altLang="en-US" smtClean="0"/>
              <a:pPr>
                <a:spcBef>
                  <a:spcPct val="0"/>
                </a:spcBef>
              </a:pPr>
              <a:t>38</a:t>
            </a:fld>
            <a:endParaRPr lang="en-US" altLang="en-US"/>
          </a:p>
        </p:txBody>
      </p:sp>
      <p:sp>
        <p:nvSpPr>
          <p:cNvPr id="88067" name="Rectangle 2">
            <a:extLst>
              <a:ext uri="{FF2B5EF4-FFF2-40B4-BE49-F238E27FC236}">
                <a16:creationId xmlns:a16="http://schemas.microsoft.com/office/drawing/2014/main" id="{3CFC807C-4CB8-4914-9BD5-B0063BCE16D0}"/>
              </a:ext>
            </a:extLst>
          </p:cNvPr>
          <p:cNvSpPr>
            <a:spLocks noGrp="1" noRot="1" noChangeAspect="1" noChangeArrowheads="1" noTextEdit="1"/>
          </p:cNvSpPr>
          <p:nvPr>
            <p:ph type="sldImg"/>
          </p:nvPr>
        </p:nvSpPr>
        <p:spPr>
          <a:ln/>
        </p:spPr>
      </p:sp>
      <p:sp>
        <p:nvSpPr>
          <p:cNvPr id="88068" name="Rectangle 4">
            <a:extLst>
              <a:ext uri="{FF2B5EF4-FFF2-40B4-BE49-F238E27FC236}">
                <a16:creationId xmlns:a16="http://schemas.microsoft.com/office/drawing/2014/main" id="{A27FF7A8-D0BB-41AE-8C0E-3E016E522F9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931521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D72F20D7-F203-4CAF-9499-29324B2D37A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8800E4-2AD5-48D2-A00F-49B12ACB5752}" type="slidenum">
              <a:rPr lang="en-US" altLang="en-US" smtClean="0"/>
              <a:pPr>
                <a:spcBef>
                  <a:spcPct val="0"/>
                </a:spcBef>
              </a:pPr>
              <a:t>39</a:t>
            </a:fld>
            <a:endParaRPr lang="en-US" altLang="en-US"/>
          </a:p>
        </p:txBody>
      </p:sp>
      <p:sp>
        <p:nvSpPr>
          <p:cNvPr id="90115" name="Rectangle 2">
            <a:extLst>
              <a:ext uri="{FF2B5EF4-FFF2-40B4-BE49-F238E27FC236}">
                <a16:creationId xmlns:a16="http://schemas.microsoft.com/office/drawing/2014/main" id="{D9166400-117A-4968-91B9-810C7D385115}"/>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886136E9-0966-44DC-9E6E-D9E366ABF2F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94519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B3DEE595-97BA-4BB2-9E77-C47D5B430D7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F0D652-BA15-43D3-88CC-DEA7454DFCF4}" type="slidenum">
              <a:rPr lang="en-US" altLang="en-US" smtClean="0"/>
              <a:pPr>
                <a:spcBef>
                  <a:spcPct val="0"/>
                </a:spcBef>
              </a:pPr>
              <a:t>4</a:t>
            </a:fld>
            <a:endParaRPr lang="en-US" altLang="en-US"/>
          </a:p>
        </p:txBody>
      </p:sp>
      <p:sp>
        <p:nvSpPr>
          <p:cNvPr id="14339" name="Rectangle 2">
            <a:extLst>
              <a:ext uri="{FF2B5EF4-FFF2-40B4-BE49-F238E27FC236}">
                <a16:creationId xmlns:a16="http://schemas.microsoft.com/office/drawing/2014/main" id="{26F150CB-0D3D-478F-8653-957173D502F0}"/>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816100D9-4A0E-4942-AAC8-B247376C1B4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p>
          <a:p>
            <a:pPr eaLnBrk="1" hangingPunct="1"/>
            <a:r>
              <a:rPr lang="en-CA" altLang="en-US" dirty="0"/>
              <a:t>Check out </a:t>
            </a:r>
            <a:r>
              <a:rPr lang="en-CA" altLang="en-US" i="1" dirty="0"/>
              <a:t>Economics in Action</a:t>
            </a:r>
            <a:r>
              <a:rPr lang="en-CA" altLang="en-US" dirty="0"/>
              <a:t>: What Kept Ben Bernanke Awake at Night</a:t>
            </a:r>
          </a:p>
        </p:txBody>
      </p:sp>
    </p:spTree>
    <p:extLst>
      <p:ext uri="{BB962C8B-B14F-4D97-AF65-F5344CB8AC3E}">
        <p14:creationId xmlns:p14="http://schemas.microsoft.com/office/powerpoint/2010/main" val="3593576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0CE921D3-1FB9-4BC1-AE56-1385CB781C4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39A70C-DEF5-47E0-BE06-E78F4A41EF99}" type="slidenum">
              <a:rPr lang="en-US" altLang="en-US" smtClean="0"/>
              <a:pPr>
                <a:spcBef>
                  <a:spcPct val="0"/>
                </a:spcBef>
              </a:pPr>
              <a:t>40</a:t>
            </a:fld>
            <a:endParaRPr lang="en-US" altLang="en-US"/>
          </a:p>
        </p:txBody>
      </p:sp>
      <p:sp>
        <p:nvSpPr>
          <p:cNvPr id="92163" name="Rectangle 2">
            <a:extLst>
              <a:ext uri="{FF2B5EF4-FFF2-40B4-BE49-F238E27FC236}">
                <a16:creationId xmlns:a16="http://schemas.microsoft.com/office/drawing/2014/main" id="{AB2C920B-F537-40BF-9A53-9F24592F148F}"/>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E0EC28B8-0D6A-422E-A5C0-22DB9C0F133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485827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1B442BAF-7CF4-46A9-8B8C-96A0F35D806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E57727-8DEB-4E7E-AF2B-5B5D57E3EC1E}" type="slidenum">
              <a:rPr lang="en-US" altLang="en-US" smtClean="0"/>
              <a:pPr>
                <a:spcBef>
                  <a:spcPct val="0"/>
                </a:spcBef>
              </a:pPr>
              <a:t>41</a:t>
            </a:fld>
            <a:endParaRPr lang="en-US" altLang="en-US"/>
          </a:p>
        </p:txBody>
      </p:sp>
      <p:sp>
        <p:nvSpPr>
          <p:cNvPr id="94211" name="Rectangle 2">
            <a:extLst>
              <a:ext uri="{FF2B5EF4-FFF2-40B4-BE49-F238E27FC236}">
                <a16:creationId xmlns:a16="http://schemas.microsoft.com/office/drawing/2014/main" id="{123C183E-E38B-44E0-9AAA-714EE6FECED2}"/>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02EB124C-9804-4FEB-B771-E9D78881531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b="1" i="1"/>
              <a:t>The CPI—an average.</a:t>
            </a:r>
            <a:r>
              <a:rPr lang="en-US" altLang="en-US"/>
              <a:t> It is important for students to understand that the CPI is based on the average expenditure basket, not the expenditure pattern of any given household. Displaying the detailed press releases on the BLS Web site helps make this point very forcibly: students often do not realize until they see the numbers that the CPI must include both costs of owning a house and costs of renting one; costs of buying a car and costs of public transportation; and so on.</a:t>
            </a:r>
          </a:p>
          <a:p>
            <a:pPr eaLnBrk="1" hangingPunct="1"/>
            <a:endParaRPr lang="en-CA" altLang="en-US"/>
          </a:p>
        </p:txBody>
      </p:sp>
    </p:spTree>
    <p:extLst>
      <p:ext uri="{BB962C8B-B14F-4D97-AF65-F5344CB8AC3E}">
        <p14:creationId xmlns:p14="http://schemas.microsoft.com/office/powerpoint/2010/main" val="4036498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FB8C9B48-A5EA-412D-8038-42C4D3026A3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48ADC5B-3959-4F7A-97D2-C05E5B31AD03}" type="slidenum">
              <a:rPr lang="en-US" altLang="en-US" smtClean="0"/>
              <a:pPr>
                <a:spcBef>
                  <a:spcPct val="0"/>
                </a:spcBef>
              </a:pPr>
              <a:t>42</a:t>
            </a:fld>
            <a:endParaRPr lang="en-US" altLang="en-US"/>
          </a:p>
        </p:txBody>
      </p:sp>
      <p:sp>
        <p:nvSpPr>
          <p:cNvPr id="96259" name="Rectangle 2">
            <a:extLst>
              <a:ext uri="{FF2B5EF4-FFF2-40B4-BE49-F238E27FC236}">
                <a16:creationId xmlns:a16="http://schemas.microsoft.com/office/drawing/2014/main" id="{9D6C7AAB-87CF-4369-811A-15DC65CCAD64}"/>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40A14C00-5976-4D62-AADA-261A8E77AA1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6809785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3ABC745C-CD16-4DE9-9ED7-A7FF15C8DEB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34CA02-8CE5-45C0-88A8-66D7E66209D7}" type="slidenum">
              <a:rPr lang="en-US" altLang="en-US" smtClean="0"/>
              <a:pPr>
                <a:spcBef>
                  <a:spcPct val="0"/>
                </a:spcBef>
              </a:pPr>
              <a:t>43</a:t>
            </a:fld>
            <a:endParaRPr lang="en-US" altLang="en-US"/>
          </a:p>
        </p:txBody>
      </p:sp>
      <p:sp>
        <p:nvSpPr>
          <p:cNvPr id="98307" name="Rectangle 2">
            <a:extLst>
              <a:ext uri="{FF2B5EF4-FFF2-40B4-BE49-F238E27FC236}">
                <a16:creationId xmlns:a16="http://schemas.microsoft.com/office/drawing/2014/main" id="{FC7266C9-FCBE-47A6-8A44-1F0B36D9BAE5}"/>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F41F120F-3AAC-4999-9801-0FD1080EF3B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247391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15650D4B-18DE-44ED-B5F1-39B0FC1698C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F4D72B-2C05-4D83-8E14-A45076BCBC23}" type="slidenum">
              <a:rPr lang="en-US" altLang="en-US" smtClean="0"/>
              <a:pPr>
                <a:spcBef>
                  <a:spcPct val="0"/>
                </a:spcBef>
              </a:pPr>
              <a:t>44</a:t>
            </a:fld>
            <a:endParaRPr lang="en-US" altLang="en-US"/>
          </a:p>
        </p:txBody>
      </p:sp>
      <p:sp>
        <p:nvSpPr>
          <p:cNvPr id="100355" name="Rectangle 2">
            <a:extLst>
              <a:ext uri="{FF2B5EF4-FFF2-40B4-BE49-F238E27FC236}">
                <a16:creationId xmlns:a16="http://schemas.microsoft.com/office/drawing/2014/main" id="{8294AAF2-7C40-4E64-AAF9-D06A53EA56EC}"/>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31029B2F-E864-4CAA-BBB9-157427116E2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7158006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E43886B2-D716-4271-867E-54E672264DA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FCC835-DC0A-49AF-819D-8D136EBE7974}" type="slidenum">
              <a:rPr lang="en-US" altLang="en-US" smtClean="0"/>
              <a:pPr>
                <a:spcBef>
                  <a:spcPct val="0"/>
                </a:spcBef>
              </a:pPr>
              <a:t>45</a:t>
            </a:fld>
            <a:endParaRPr lang="en-US" altLang="en-US"/>
          </a:p>
        </p:txBody>
      </p:sp>
      <p:sp>
        <p:nvSpPr>
          <p:cNvPr id="102403" name="Rectangle 2">
            <a:extLst>
              <a:ext uri="{FF2B5EF4-FFF2-40B4-BE49-F238E27FC236}">
                <a16:creationId xmlns:a16="http://schemas.microsoft.com/office/drawing/2014/main" id="{75CEDAB8-EB57-4C2D-8306-33B781F511A8}"/>
              </a:ext>
            </a:extLst>
          </p:cNvPr>
          <p:cNvSpPr>
            <a:spLocks noGrp="1" noRot="1" noChangeAspect="1" noChangeArrowheads="1" noTextEdit="1"/>
          </p:cNvSpPr>
          <p:nvPr>
            <p:ph type="sldImg"/>
          </p:nvPr>
        </p:nvSpPr>
        <p:spPr>
          <a:ln/>
        </p:spPr>
      </p:sp>
      <p:sp>
        <p:nvSpPr>
          <p:cNvPr id="102404" name="Rectangle 4">
            <a:extLst>
              <a:ext uri="{FF2B5EF4-FFF2-40B4-BE49-F238E27FC236}">
                <a16:creationId xmlns:a16="http://schemas.microsoft.com/office/drawing/2014/main" id="{62CCEE6F-A752-4754-9FFF-F2733CA3D40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b="1" i="1"/>
              <a:t>Making the CPI personal.</a:t>
            </a:r>
            <a:r>
              <a:rPr lang="en-US" altLang="en-US"/>
              <a:t> If you have time (or want to make time) you can get your students to construct their own CPI basket. Each student makes a statement of her/his expenditure in the same categories as the CPI basket in the figure on this slide. Students then compare their expenditure patterns to the average of the CPI basket.</a:t>
            </a:r>
          </a:p>
          <a:p>
            <a:pPr eaLnBrk="1" hangingPunct="1"/>
            <a:endParaRPr lang="en-US" altLang="en-US"/>
          </a:p>
          <a:p>
            <a:pPr eaLnBrk="1" hangingPunct="1"/>
            <a:endParaRPr lang="en-CA" altLang="en-US"/>
          </a:p>
        </p:txBody>
      </p:sp>
    </p:spTree>
    <p:extLst>
      <p:ext uri="{BB962C8B-B14F-4D97-AF65-F5344CB8AC3E}">
        <p14:creationId xmlns:p14="http://schemas.microsoft.com/office/powerpoint/2010/main" val="38716775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3443EC5B-FC2D-4F5A-82AE-F53C50B01CE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D84955D-4FBB-4DCE-9E33-724E7ABCB619}" type="slidenum">
              <a:rPr lang="en-US" altLang="en-US" smtClean="0"/>
              <a:pPr>
                <a:spcBef>
                  <a:spcPct val="0"/>
                </a:spcBef>
              </a:pPr>
              <a:t>46</a:t>
            </a:fld>
            <a:endParaRPr lang="en-US" altLang="en-US"/>
          </a:p>
        </p:txBody>
      </p:sp>
      <p:sp>
        <p:nvSpPr>
          <p:cNvPr id="104451" name="Rectangle 2">
            <a:extLst>
              <a:ext uri="{FF2B5EF4-FFF2-40B4-BE49-F238E27FC236}">
                <a16:creationId xmlns:a16="http://schemas.microsoft.com/office/drawing/2014/main" id="{EEFDD69A-E134-4F27-96BB-3E7A35849F1F}"/>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9066A508-027B-47B4-8243-47A441C4DC6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2217647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F101DD6C-B29D-4D85-A1E4-9E04769C6AD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24441A0-93CF-4FB6-9842-203DBDB15968}" type="slidenum">
              <a:rPr lang="en-US" altLang="en-US" smtClean="0"/>
              <a:pPr>
                <a:spcBef>
                  <a:spcPct val="0"/>
                </a:spcBef>
              </a:pPr>
              <a:t>47</a:t>
            </a:fld>
            <a:endParaRPr lang="en-US" altLang="en-US"/>
          </a:p>
        </p:txBody>
      </p:sp>
      <p:sp>
        <p:nvSpPr>
          <p:cNvPr id="106499" name="Rectangle 2">
            <a:extLst>
              <a:ext uri="{FF2B5EF4-FFF2-40B4-BE49-F238E27FC236}">
                <a16:creationId xmlns:a16="http://schemas.microsoft.com/office/drawing/2014/main" id="{4660A444-372F-4383-88E8-85EA602E3A1F}"/>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8C79AA62-6704-4916-BA70-2494105FAD6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5772126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D99B31D3-97AF-42B0-84C7-644705A570E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7F0BE0-F7BE-4FCE-9682-83FBCD82123A}" type="slidenum">
              <a:rPr lang="en-US" altLang="en-US" smtClean="0"/>
              <a:pPr>
                <a:spcBef>
                  <a:spcPct val="0"/>
                </a:spcBef>
              </a:pPr>
              <a:t>48</a:t>
            </a:fld>
            <a:endParaRPr lang="en-US" altLang="en-US"/>
          </a:p>
        </p:txBody>
      </p:sp>
      <p:sp>
        <p:nvSpPr>
          <p:cNvPr id="108547" name="Rectangle 2">
            <a:extLst>
              <a:ext uri="{FF2B5EF4-FFF2-40B4-BE49-F238E27FC236}">
                <a16:creationId xmlns:a16="http://schemas.microsoft.com/office/drawing/2014/main" id="{4DE7CFE3-E33D-4F41-8F99-401579756E5E}"/>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425C4982-C17D-4E20-95F6-498B26440AA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7763313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4FDA241E-FE2A-4D75-A6B9-0DA31AC937A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728078-D71F-43D2-A5D2-BFE14B357FD3}" type="slidenum">
              <a:rPr lang="en-US" altLang="en-US" smtClean="0"/>
              <a:pPr>
                <a:spcBef>
                  <a:spcPct val="0"/>
                </a:spcBef>
              </a:pPr>
              <a:t>49</a:t>
            </a:fld>
            <a:endParaRPr lang="en-US" altLang="en-US"/>
          </a:p>
        </p:txBody>
      </p:sp>
      <p:sp>
        <p:nvSpPr>
          <p:cNvPr id="110595" name="Rectangle 2">
            <a:extLst>
              <a:ext uri="{FF2B5EF4-FFF2-40B4-BE49-F238E27FC236}">
                <a16:creationId xmlns:a16="http://schemas.microsoft.com/office/drawing/2014/main" id="{302853B4-9F2D-4F29-8DCB-5D0BB3762574}"/>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6D0FD071-CABE-4EAF-A513-67DCFA0D727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801237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5A1DF070-5A6E-4C42-90C1-F5A5B8310BD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6D5900-5D2F-45EC-AF43-9AB44F980B59}" type="slidenum">
              <a:rPr lang="en-US" altLang="en-US" smtClean="0"/>
              <a:pPr>
                <a:spcBef>
                  <a:spcPct val="0"/>
                </a:spcBef>
              </a:pPr>
              <a:t>5</a:t>
            </a:fld>
            <a:endParaRPr lang="en-US" altLang="en-US"/>
          </a:p>
        </p:txBody>
      </p:sp>
      <p:sp>
        <p:nvSpPr>
          <p:cNvPr id="16387" name="Rectangle 2">
            <a:extLst>
              <a:ext uri="{FF2B5EF4-FFF2-40B4-BE49-F238E27FC236}">
                <a16:creationId xmlns:a16="http://schemas.microsoft.com/office/drawing/2014/main" id="{2F6A4375-C0A6-43C2-865A-2ECD86DDB3AF}"/>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6EFEC973-5589-4FA5-92CF-FAFBFA792B7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2678908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996D0611-7B61-41DB-A729-95142BBD95D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76F4F9-AE5C-4117-8D2C-50C1A1C7BA4E}" type="slidenum">
              <a:rPr lang="en-US" altLang="en-US" smtClean="0"/>
              <a:pPr>
                <a:spcBef>
                  <a:spcPct val="0"/>
                </a:spcBef>
              </a:pPr>
              <a:t>50</a:t>
            </a:fld>
            <a:endParaRPr lang="en-US" altLang="en-US"/>
          </a:p>
        </p:txBody>
      </p:sp>
      <p:sp>
        <p:nvSpPr>
          <p:cNvPr id="112643" name="Rectangle 2">
            <a:extLst>
              <a:ext uri="{FF2B5EF4-FFF2-40B4-BE49-F238E27FC236}">
                <a16:creationId xmlns:a16="http://schemas.microsoft.com/office/drawing/2014/main" id="{A473BE70-97A0-49C0-8D2D-074DC5EBE28D}"/>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C1B06A4A-DF5C-4C34-B60F-75CDA5B6D24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6848477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D1EF9C75-26F5-49DD-B89B-886528CB3CB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A6BFBFD-C801-43FB-AE91-F77B418B2DD4}" type="slidenum">
              <a:rPr lang="en-US" altLang="en-US" smtClean="0"/>
              <a:pPr>
                <a:spcBef>
                  <a:spcPct val="0"/>
                </a:spcBef>
              </a:pPr>
              <a:t>51</a:t>
            </a:fld>
            <a:endParaRPr lang="en-US" altLang="en-US"/>
          </a:p>
        </p:txBody>
      </p:sp>
      <p:sp>
        <p:nvSpPr>
          <p:cNvPr id="114691" name="Rectangle 2">
            <a:extLst>
              <a:ext uri="{FF2B5EF4-FFF2-40B4-BE49-F238E27FC236}">
                <a16:creationId xmlns:a16="http://schemas.microsoft.com/office/drawing/2014/main" id="{2B472E0E-91F3-4CD9-B0A9-654DF82532AC}"/>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791BC6E2-060B-45AD-8E64-A65C614BE9A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6062159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E1863829-3CE6-453D-8246-99963E28A46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9614188-937E-4FD0-9005-11631FF75AC0}" type="slidenum">
              <a:rPr lang="en-US" altLang="en-US" smtClean="0"/>
              <a:pPr>
                <a:spcBef>
                  <a:spcPct val="0"/>
                </a:spcBef>
              </a:pPr>
              <a:t>52</a:t>
            </a:fld>
            <a:endParaRPr lang="en-US" altLang="en-US"/>
          </a:p>
        </p:txBody>
      </p:sp>
      <p:sp>
        <p:nvSpPr>
          <p:cNvPr id="116739" name="Rectangle 2">
            <a:extLst>
              <a:ext uri="{FF2B5EF4-FFF2-40B4-BE49-F238E27FC236}">
                <a16:creationId xmlns:a16="http://schemas.microsoft.com/office/drawing/2014/main" id="{9514A830-FA1C-4B6C-AC0E-24D3FC7C4C14}"/>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61BC6FCB-46EF-459A-B8D5-4379A437529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6204735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78148206-0183-4636-8A32-07AB3C48079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AC23D3-9425-4CCF-AF76-1823BAD7736D}" type="slidenum">
              <a:rPr lang="en-US" altLang="en-US" smtClean="0"/>
              <a:pPr>
                <a:spcBef>
                  <a:spcPct val="0"/>
                </a:spcBef>
              </a:pPr>
              <a:t>53</a:t>
            </a:fld>
            <a:endParaRPr lang="en-US" altLang="en-US"/>
          </a:p>
        </p:txBody>
      </p:sp>
      <p:sp>
        <p:nvSpPr>
          <p:cNvPr id="118787" name="Rectangle 2">
            <a:extLst>
              <a:ext uri="{FF2B5EF4-FFF2-40B4-BE49-F238E27FC236}">
                <a16:creationId xmlns:a16="http://schemas.microsoft.com/office/drawing/2014/main" id="{535BE0B8-7B80-418B-A7DE-3D70772EE0CF}"/>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CC544CE1-3021-4211-8281-AAE47396436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224980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8B30BD94-5330-4609-B847-CF7AAFE507B9}"/>
              </a:ext>
            </a:extLst>
          </p:cNvPr>
          <p:cNvSpPr>
            <a:spLocks noGrp="1" noRot="1" noChangeAspect="1" noTextEdit="1"/>
          </p:cNvSpPr>
          <p:nvPr>
            <p:ph type="sldImg"/>
          </p:nvPr>
        </p:nvSpPr>
        <p:spPr>
          <a:ln/>
        </p:spPr>
      </p:sp>
      <p:sp>
        <p:nvSpPr>
          <p:cNvPr id="120835" name="Notes Placeholder 2">
            <a:extLst>
              <a:ext uri="{FF2B5EF4-FFF2-40B4-BE49-F238E27FC236}">
                <a16:creationId xmlns:a16="http://schemas.microsoft.com/office/drawing/2014/main" id="{7C57C833-3DDE-4AE8-9954-92B355644AF0}"/>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p>
        </p:txBody>
      </p:sp>
      <p:sp>
        <p:nvSpPr>
          <p:cNvPr id="120836" name="Slide Number Placeholder 3">
            <a:extLst>
              <a:ext uri="{FF2B5EF4-FFF2-40B4-BE49-F238E27FC236}">
                <a16:creationId xmlns:a16="http://schemas.microsoft.com/office/drawing/2014/main" id="{0B3E2A38-916B-47CB-989C-D08889EB40B3}"/>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9C8F9F3-2340-4616-ADF6-E2DDC8B6DD2D}" type="slidenum">
              <a:rPr lang="en-US" altLang="en-US" smtClean="0"/>
              <a:pPr/>
              <a:t>54</a:t>
            </a:fld>
            <a:endParaRPr lang="en-US" altLang="en-US"/>
          </a:p>
        </p:txBody>
      </p:sp>
    </p:spTree>
    <p:extLst>
      <p:ext uri="{BB962C8B-B14F-4D97-AF65-F5344CB8AC3E}">
        <p14:creationId xmlns:p14="http://schemas.microsoft.com/office/powerpoint/2010/main" val="40139074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AA203039-C7D0-4186-9BC2-66DDC87E834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0D2460B-4E8E-435E-BA6F-08C29C215F2A}" type="slidenum">
              <a:rPr lang="en-US" altLang="en-US" smtClean="0"/>
              <a:pPr>
                <a:spcBef>
                  <a:spcPct val="0"/>
                </a:spcBef>
              </a:pPr>
              <a:t>55</a:t>
            </a:fld>
            <a:endParaRPr lang="en-US" altLang="en-US"/>
          </a:p>
        </p:txBody>
      </p:sp>
      <p:sp>
        <p:nvSpPr>
          <p:cNvPr id="122883" name="Rectangle 2">
            <a:extLst>
              <a:ext uri="{FF2B5EF4-FFF2-40B4-BE49-F238E27FC236}">
                <a16:creationId xmlns:a16="http://schemas.microsoft.com/office/drawing/2014/main" id="{04F243A6-B4A7-4A36-B67D-CA4BB21F6276}"/>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826635CB-7E7F-44D7-A8EA-15BE6A2E9DE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6123526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84CA2E04-D413-4ECF-BFA3-1DC2ED64479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B4711A-8CE0-443F-85FC-5B2D1CB7CC6D}" type="slidenum">
              <a:rPr lang="en-US" altLang="en-US" smtClean="0">
                <a:solidFill>
                  <a:srgbClr val="000000"/>
                </a:solidFill>
              </a:rPr>
              <a:pPr>
                <a:spcBef>
                  <a:spcPct val="0"/>
                </a:spcBef>
              </a:pPr>
              <a:t>56</a:t>
            </a:fld>
            <a:endParaRPr lang="en-US" altLang="en-US">
              <a:solidFill>
                <a:srgbClr val="000000"/>
              </a:solidFill>
            </a:endParaRPr>
          </a:p>
        </p:txBody>
      </p:sp>
      <p:sp>
        <p:nvSpPr>
          <p:cNvPr id="124931" name="Rectangle 2">
            <a:extLst>
              <a:ext uri="{FF2B5EF4-FFF2-40B4-BE49-F238E27FC236}">
                <a16:creationId xmlns:a16="http://schemas.microsoft.com/office/drawing/2014/main" id="{9D79FE8C-F155-44E2-B479-F73506F17846}"/>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7021ABF2-4CB6-4CD1-87B6-97C3FAE58E9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5249009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70403E58-C5B8-4015-9CFD-F0D9BDEB70F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A51D68-3DCB-438A-A04B-F031A6555828}" type="slidenum">
              <a:rPr lang="en-US" altLang="en-US" smtClean="0"/>
              <a:pPr>
                <a:spcBef>
                  <a:spcPct val="0"/>
                </a:spcBef>
              </a:pPr>
              <a:t>57</a:t>
            </a:fld>
            <a:endParaRPr lang="en-US" altLang="en-US"/>
          </a:p>
        </p:txBody>
      </p:sp>
      <p:sp>
        <p:nvSpPr>
          <p:cNvPr id="126979" name="Rectangle 2">
            <a:extLst>
              <a:ext uri="{FF2B5EF4-FFF2-40B4-BE49-F238E27FC236}">
                <a16:creationId xmlns:a16="http://schemas.microsoft.com/office/drawing/2014/main" id="{0C62793F-D7C0-429C-9D98-4290AED2F1C2}"/>
              </a:ext>
            </a:extLst>
          </p:cNvPr>
          <p:cNvSpPr>
            <a:spLocks noGrp="1" noRot="1" noChangeAspect="1" noChangeArrowheads="1" noTextEdit="1"/>
          </p:cNvSpPr>
          <p:nvPr>
            <p:ph type="sldImg"/>
          </p:nvPr>
        </p:nvSpPr>
        <p:spPr>
          <a:ln/>
        </p:spPr>
      </p:sp>
      <p:sp>
        <p:nvSpPr>
          <p:cNvPr id="126980" name="Rectangle 4">
            <a:extLst>
              <a:ext uri="{FF2B5EF4-FFF2-40B4-BE49-F238E27FC236}">
                <a16:creationId xmlns:a16="http://schemas.microsoft.com/office/drawing/2014/main" id="{B6BBEC8F-FCDD-4E16-8714-682C25F8330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b="1" i="1"/>
              <a:t>CPI biases—concrete illustrations.</a:t>
            </a:r>
            <a:r>
              <a:rPr lang="en-US" altLang="en-US"/>
              <a:t> New goods bias can be illustrated with MP3 music rather than CDs; quality change with computers and cars; commodity substitution with movies versus videos; and outlet substitution by the growth of Wal-mart, Target, and shopping on the internet.</a:t>
            </a:r>
          </a:p>
          <a:p>
            <a:pPr eaLnBrk="1" hangingPunct="1"/>
            <a:endParaRPr lang="en-US" altLang="en-US"/>
          </a:p>
          <a:p>
            <a:pPr eaLnBrk="1" hangingPunct="1"/>
            <a:endParaRPr lang="en-CA" altLang="en-US"/>
          </a:p>
        </p:txBody>
      </p:sp>
    </p:spTree>
    <p:extLst>
      <p:ext uri="{BB962C8B-B14F-4D97-AF65-F5344CB8AC3E}">
        <p14:creationId xmlns:p14="http://schemas.microsoft.com/office/powerpoint/2010/main" val="27098018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ED5EB7F1-2F99-413F-83C7-914059D3DCC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5681E0-ADE4-4A96-A5EE-FFFDA067B9AA}" type="slidenum">
              <a:rPr lang="en-US" altLang="en-US" smtClean="0"/>
              <a:pPr>
                <a:spcBef>
                  <a:spcPct val="0"/>
                </a:spcBef>
              </a:pPr>
              <a:t>58</a:t>
            </a:fld>
            <a:endParaRPr lang="en-US" altLang="en-US"/>
          </a:p>
        </p:txBody>
      </p:sp>
      <p:sp>
        <p:nvSpPr>
          <p:cNvPr id="129027" name="Rectangle 2">
            <a:extLst>
              <a:ext uri="{FF2B5EF4-FFF2-40B4-BE49-F238E27FC236}">
                <a16:creationId xmlns:a16="http://schemas.microsoft.com/office/drawing/2014/main" id="{B2C4FB31-39DC-444A-9B40-98377A08F44D}"/>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88E070CC-97F5-4657-AD91-29D2F953AFB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2756135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F35B5604-B138-4040-A21A-3CA6C855A0F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4A0D17-6C0A-49C6-A741-DDE871ED3167}" type="slidenum">
              <a:rPr lang="en-US" altLang="en-US" smtClean="0"/>
              <a:pPr>
                <a:spcBef>
                  <a:spcPct val="0"/>
                </a:spcBef>
              </a:pPr>
              <a:t>59</a:t>
            </a:fld>
            <a:endParaRPr lang="en-US" altLang="en-US"/>
          </a:p>
        </p:txBody>
      </p:sp>
      <p:sp>
        <p:nvSpPr>
          <p:cNvPr id="131075" name="Rectangle 2">
            <a:extLst>
              <a:ext uri="{FF2B5EF4-FFF2-40B4-BE49-F238E27FC236}">
                <a16:creationId xmlns:a16="http://schemas.microsoft.com/office/drawing/2014/main" id="{AF99AE31-E3DC-4911-800A-A039C5E16F25}"/>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EDB53DEC-43BC-4B3B-A304-A6105498DC3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352733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525C026F-B92C-49FE-82CD-50C6CFADE6B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321792-C4CA-4B87-B5C3-FD52A022B16B}" type="slidenum">
              <a:rPr lang="en-US" altLang="en-US" smtClean="0"/>
              <a:pPr>
                <a:spcBef>
                  <a:spcPct val="0"/>
                </a:spcBef>
              </a:pPr>
              <a:t>6</a:t>
            </a:fld>
            <a:endParaRPr lang="en-US" altLang="en-US"/>
          </a:p>
        </p:txBody>
      </p:sp>
      <p:sp>
        <p:nvSpPr>
          <p:cNvPr id="18435" name="Rectangle 2">
            <a:extLst>
              <a:ext uri="{FF2B5EF4-FFF2-40B4-BE49-F238E27FC236}">
                <a16:creationId xmlns:a16="http://schemas.microsoft.com/office/drawing/2014/main" id="{B58C6F04-8CE0-4649-8257-7EF68C58C383}"/>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72C08EE2-E5B8-4939-93C5-8B7CF723676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4505455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2631E64C-A63A-478D-95B7-304CB6D8571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3497B1C-348B-4068-8949-22B41A423194}" type="slidenum">
              <a:rPr lang="en-US" altLang="en-US" smtClean="0"/>
              <a:pPr>
                <a:spcBef>
                  <a:spcPct val="0"/>
                </a:spcBef>
              </a:pPr>
              <a:t>60</a:t>
            </a:fld>
            <a:endParaRPr lang="en-US" altLang="en-US"/>
          </a:p>
        </p:txBody>
      </p:sp>
      <p:sp>
        <p:nvSpPr>
          <p:cNvPr id="133123" name="Rectangle 2">
            <a:extLst>
              <a:ext uri="{FF2B5EF4-FFF2-40B4-BE49-F238E27FC236}">
                <a16:creationId xmlns:a16="http://schemas.microsoft.com/office/drawing/2014/main" id="{2FE30FCD-7BE1-436C-9023-407035E49A01}"/>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C56A2BC6-4581-4239-ABF0-286121B3C27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4403153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E6489433-FBA8-4B2E-B72F-54A13C523DC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100386A-3805-472C-8BA9-108E4486EB07}" type="slidenum">
              <a:rPr lang="en-US" altLang="en-US" smtClean="0"/>
              <a:pPr>
                <a:spcBef>
                  <a:spcPct val="0"/>
                </a:spcBef>
              </a:pPr>
              <a:t>61</a:t>
            </a:fld>
            <a:endParaRPr lang="en-US" altLang="en-US"/>
          </a:p>
        </p:txBody>
      </p:sp>
      <p:sp>
        <p:nvSpPr>
          <p:cNvPr id="135171" name="Rectangle 2">
            <a:extLst>
              <a:ext uri="{FF2B5EF4-FFF2-40B4-BE49-F238E27FC236}">
                <a16:creationId xmlns:a16="http://schemas.microsoft.com/office/drawing/2014/main" id="{269FD7DD-826F-413D-8F5C-C16344662BDC}"/>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DA798127-E906-4F3A-947E-3D468BBDA86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0133139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6F01704A-6B9B-4F0D-8965-12FB957F30C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0B9C62-4487-46B0-B622-23FDCE6B438B}" type="slidenum">
              <a:rPr lang="en-US" altLang="en-US" smtClean="0"/>
              <a:pPr>
                <a:spcBef>
                  <a:spcPct val="0"/>
                </a:spcBef>
              </a:pPr>
              <a:t>62</a:t>
            </a:fld>
            <a:endParaRPr lang="en-US" altLang="en-US"/>
          </a:p>
        </p:txBody>
      </p:sp>
      <p:sp>
        <p:nvSpPr>
          <p:cNvPr id="137219" name="Rectangle 2">
            <a:extLst>
              <a:ext uri="{FF2B5EF4-FFF2-40B4-BE49-F238E27FC236}">
                <a16:creationId xmlns:a16="http://schemas.microsoft.com/office/drawing/2014/main" id="{9F151C3F-EE25-4CEA-A4C3-361E417F4516}"/>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DC006572-9D40-4B23-9AD5-1610F041CF7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4308103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3CAFC35C-23B7-47EC-BFB8-F7C3FE1640A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A14926D-C99E-4E5C-A621-4A9ACE3B6896}" type="slidenum">
              <a:rPr lang="en-US" altLang="en-US" smtClean="0"/>
              <a:pPr>
                <a:spcBef>
                  <a:spcPct val="0"/>
                </a:spcBef>
              </a:pPr>
              <a:t>63</a:t>
            </a:fld>
            <a:endParaRPr lang="en-US" altLang="en-US"/>
          </a:p>
        </p:txBody>
      </p:sp>
      <p:sp>
        <p:nvSpPr>
          <p:cNvPr id="139267" name="Rectangle 2">
            <a:extLst>
              <a:ext uri="{FF2B5EF4-FFF2-40B4-BE49-F238E27FC236}">
                <a16:creationId xmlns:a16="http://schemas.microsoft.com/office/drawing/2014/main" id="{F11A7DC3-8501-420E-AA95-0F1D7F351B38}"/>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79B9A0C2-EA44-49E8-A201-E5093DCA4B4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1067153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3CAFC35C-23B7-47EC-BFB8-F7C3FE1640A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A14926D-C99E-4E5C-A621-4A9ACE3B6896}" type="slidenum">
              <a:rPr lang="en-US" altLang="en-US" smtClean="0"/>
              <a:pPr>
                <a:spcBef>
                  <a:spcPct val="0"/>
                </a:spcBef>
              </a:pPr>
              <a:t>64</a:t>
            </a:fld>
            <a:endParaRPr lang="en-US" altLang="en-US"/>
          </a:p>
        </p:txBody>
      </p:sp>
      <p:sp>
        <p:nvSpPr>
          <p:cNvPr id="139267" name="Rectangle 2">
            <a:extLst>
              <a:ext uri="{FF2B5EF4-FFF2-40B4-BE49-F238E27FC236}">
                <a16:creationId xmlns:a16="http://schemas.microsoft.com/office/drawing/2014/main" id="{F11A7DC3-8501-420E-AA95-0F1D7F351B38}"/>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79B9A0C2-EA44-49E8-A201-E5093DCA4B4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94141746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CE6FE388-00E4-424D-9B1A-25306EFC7CF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98836D-FF48-490F-A232-7768CAB6944C}" type="slidenum">
              <a:rPr lang="en-US" altLang="en-US" smtClean="0"/>
              <a:pPr>
                <a:spcBef>
                  <a:spcPct val="0"/>
                </a:spcBef>
              </a:pPr>
              <a:t>65</a:t>
            </a:fld>
            <a:endParaRPr lang="en-US" altLang="en-US"/>
          </a:p>
        </p:txBody>
      </p:sp>
      <p:sp>
        <p:nvSpPr>
          <p:cNvPr id="141315" name="Rectangle 2">
            <a:extLst>
              <a:ext uri="{FF2B5EF4-FFF2-40B4-BE49-F238E27FC236}">
                <a16:creationId xmlns:a16="http://schemas.microsoft.com/office/drawing/2014/main" id="{F7EE875E-0F41-41D8-B97A-C1B1216F7E21}"/>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4AF05111-349D-4609-B16C-8F7C8F6CC97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425093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9B7F8A41-57C9-4826-A374-F3EC496902C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3578CA2-7AB6-48AE-8461-51828968F45A}" type="slidenum">
              <a:rPr lang="en-US" altLang="en-US" smtClean="0"/>
              <a:pPr>
                <a:spcBef>
                  <a:spcPct val="0"/>
                </a:spcBef>
              </a:pPr>
              <a:t>66</a:t>
            </a:fld>
            <a:endParaRPr lang="en-US" altLang="en-US"/>
          </a:p>
        </p:txBody>
      </p:sp>
      <p:sp>
        <p:nvSpPr>
          <p:cNvPr id="143363" name="Rectangle 2">
            <a:extLst>
              <a:ext uri="{FF2B5EF4-FFF2-40B4-BE49-F238E27FC236}">
                <a16:creationId xmlns:a16="http://schemas.microsoft.com/office/drawing/2014/main" id="{BC8D6AA5-7270-43D4-A478-D4E74773788D}"/>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A62881A7-242F-4A81-8638-ED4FE7A4CCF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670740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D5B146CE-5A6A-4AEA-9954-B1E2C324F20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CAFA0A-F155-4BDD-9431-A8F68D4AFF29}" type="slidenum">
              <a:rPr lang="en-US" altLang="en-US" smtClean="0"/>
              <a:pPr>
                <a:spcBef>
                  <a:spcPct val="0"/>
                </a:spcBef>
              </a:pPr>
              <a:t>67</a:t>
            </a:fld>
            <a:endParaRPr lang="en-US" altLang="en-US"/>
          </a:p>
        </p:txBody>
      </p:sp>
      <p:sp>
        <p:nvSpPr>
          <p:cNvPr id="145411" name="Rectangle 2">
            <a:extLst>
              <a:ext uri="{FF2B5EF4-FFF2-40B4-BE49-F238E27FC236}">
                <a16:creationId xmlns:a16="http://schemas.microsoft.com/office/drawing/2014/main" id="{D171F6CF-BD15-43F1-AE52-530EC0A8BD43}"/>
              </a:ext>
            </a:extLst>
          </p:cNvPr>
          <p:cNvSpPr>
            <a:spLocks noGrp="1" noRot="1" noChangeAspect="1" noChangeArrowheads="1" noTextEdit="1"/>
          </p:cNvSpPr>
          <p:nvPr>
            <p:ph type="sldImg"/>
          </p:nvPr>
        </p:nvSpPr>
        <p:spPr>
          <a:ln/>
        </p:spPr>
      </p:sp>
      <p:sp>
        <p:nvSpPr>
          <p:cNvPr id="145412" name="Rectangle 3">
            <a:extLst>
              <a:ext uri="{FF2B5EF4-FFF2-40B4-BE49-F238E27FC236}">
                <a16:creationId xmlns:a16="http://schemas.microsoft.com/office/drawing/2014/main" id="{029F933D-55B0-471C-9A97-69C67776121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409423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DF1988C0-43B2-4AD8-A2AD-C66D44CBF28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C1145BA-DE26-416E-8325-72328EC0E83F}" type="slidenum">
              <a:rPr lang="en-US" altLang="en-US" smtClean="0"/>
              <a:pPr>
                <a:spcBef>
                  <a:spcPct val="0"/>
                </a:spcBef>
              </a:pPr>
              <a:t>7</a:t>
            </a:fld>
            <a:endParaRPr lang="en-US" altLang="en-US"/>
          </a:p>
        </p:txBody>
      </p:sp>
      <p:sp>
        <p:nvSpPr>
          <p:cNvPr id="20483" name="Rectangle 2">
            <a:extLst>
              <a:ext uri="{FF2B5EF4-FFF2-40B4-BE49-F238E27FC236}">
                <a16:creationId xmlns:a16="http://schemas.microsoft.com/office/drawing/2014/main" id="{CF77844E-C6E7-4291-A5CA-5EC810D24B25}"/>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3C956F94-B273-42A4-8338-002B0818A41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82035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38090B63-9039-459D-BD27-BE8792AD5BD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242B88-6FAE-4EEC-93EF-8304513B55FD}" type="slidenum">
              <a:rPr lang="en-US" altLang="en-US" smtClean="0"/>
              <a:pPr>
                <a:spcBef>
                  <a:spcPct val="0"/>
                </a:spcBef>
              </a:pPr>
              <a:t>8</a:t>
            </a:fld>
            <a:endParaRPr lang="en-US" altLang="en-US"/>
          </a:p>
        </p:txBody>
      </p:sp>
      <p:sp>
        <p:nvSpPr>
          <p:cNvPr id="22531" name="Rectangle 2">
            <a:extLst>
              <a:ext uri="{FF2B5EF4-FFF2-40B4-BE49-F238E27FC236}">
                <a16:creationId xmlns:a16="http://schemas.microsoft.com/office/drawing/2014/main" id="{1D4F1250-EA33-407E-BA0C-CFA087723C93}"/>
              </a:ext>
            </a:extLst>
          </p:cNvPr>
          <p:cNvSpPr>
            <a:spLocks noGrp="1" noRot="1" noChangeAspect="1" noChangeArrowheads="1" noTextEdit="1"/>
          </p:cNvSpPr>
          <p:nvPr>
            <p:ph type="sldImg"/>
          </p:nvPr>
        </p:nvSpPr>
        <p:spPr>
          <a:ln/>
        </p:spPr>
      </p:sp>
      <p:sp>
        <p:nvSpPr>
          <p:cNvPr id="22532" name="Rectangle 4">
            <a:extLst>
              <a:ext uri="{FF2B5EF4-FFF2-40B4-BE49-F238E27FC236}">
                <a16:creationId xmlns:a16="http://schemas.microsoft.com/office/drawing/2014/main" id="{B8FBEC77-99C3-402E-8227-DC6947FC5D6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b="1" i="1"/>
              <a:t>Positive versus normative.</a:t>
            </a:r>
            <a:r>
              <a:rPr lang="en-US" altLang="en-US"/>
              <a:t> Unemployment is an emotionally charged subject and is a good one for reinforcing the important point that economics is positive in contrast to normative. The economist’s job is to try to explain why unemployment exists, what determines its rate, and assess the efficient amount of unemployment.</a:t>
            </a:r>
          </a:p>
          <a:p>
            <a:pPr eaLnBrk="1" hangingPunct="1"/>
            <a:r>
              <a:rPr lang="en-US" altLang="en-US" b="1" i="1"/>
              <a:t>The benefits of unemployment.</a:t>
            </a:r>
            <a:r>
              <a:rPr lang="en-US" altLang="en-US"/>
              <a:t> It comes as a shock to most students that unemployment has benefits as well as costs and that there is an efficient amount of unemployment that is greater than zero. (Note that this statement is positive!) You might like to spend a bit of class time on this topic. If you do, here are some ideas about what to do:</a:t>
            </a:r>
            <a:endParaRPr lang="en-US" altLang="en-US" b="1"/>
          </a:p>
          <a:p>
            <a:pPr eaLnBrk="1" hangingPunct="1"/>
            <a:r>
              <a:rPr lang="en-US" altLang="en-US"/>
              <a:t>A good way to introduce the idea that unemployment brings benefits is to think about the unemployment of things rather than people. Look around the campus and notice all the unemployed automobiles in the parking lots/stations. Notice the unemployed class rooms early in the morning and late at night. Notice the unemployed coffee shop seats at peak lecture times. Look around the city and notice all the unemployed automobiles in the car sales lots. Try to make a reservation at any of the hotels in the city and notice that you can almost always get a room—hence, lots of unemployed hotel rooms.</a:t>
            </a:r>
          </a:p>
          <a:p>
            <a:pPr eaLnBrk="1" hangingPunct="1"/>
            <a:r>
              <a:rPr lang="en-US" altLang="en-US"/>
              <a:t>[Continued on the note for the next slide.]</a:t>
            </a:r>
            <a:endParaRPr lang="en-US" altLang="en-US" b="1"/>
          </a:p>
          <a:p>
            <a:pPr eaLnBrk="1" hangingPunct="1"/>
            <a:endParaRPr lang="en-CA" altLang="en-US"/>
          </a:p>
        </p:txBody>
      </p:sp>
    </p:spTree>
    <p:extLst>
      <p:ext uri="{BB962C8B-B14F-4D97-AF65-F5344CB8AC3E}">
        <p14:creationId xmlns:p14="http://schemas.microsoft.com/office/powerpoint/2010/main" val="926905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07A8BA2D-2E9A-4DAB-A101-E97F085325B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CD32F2-8D6C-4166-BD3F-2E9052C2F162}" type="slidenum">
              <a:rPr lang="en-US" altLang="en-US" smtClean="0"/>
              <a:pPr>
                <a:spcBef>
                  <a:spcPct val="0"/>
                </a:spcBef>
              </a:pPr>
              <a:t>9</a:t>
            </a:fld>
            <a:endParaRPr lang="en-US" altLang="en-US"/>
          </a:p>
        </p:txBody>
      </p:sp>
      <p:sp>
        <p:nvSpPr>
          <p:cNvPr id="24579" name="Rectangle 2">
            <a:extLst>
              <a:ext uri="{FF2B5EF4-FFF2-40B4-BE49-F238E27FC236}">
                <a16:creationId xmlns:a16="http://schemas.microsoft.com/office/drawing/2014/main" id="{4A88FA57-6A50-4C3F-A836-072237985AEC}"/>
              </a:ext>
            </a:extLst>
          </p:cNvPr>
          <p:cNvSpPr>
            <a:spLocks noGrp="1" noRot="1" noChangeAspect="1" noChangeArrowheads="1" noTextEdit="1"/>
          </p:cNvSpPr>
          <p:nvPr>
            <p:ph type="sldImg"/>
          </p:nvPr>
        </p:nvSpPr>
        <p:spPr>
          <a:ln/>
        </p:spPr>
      </p:sp>
      <p:sp>
        <p:nvSpPr>
          <p:cNvPr id="24580" name="Rectangle 4">
            <a:extLst>
              <a:ext uri="{FF2B5EF4-FFF2-40B4-BE49-F238E27FC236}">
                <a16:creationId xmlns:a16="http://schemas.microsoft.com/office/drawing/2014/main" id="{95A72A29-71E4-4BFB-83BB-1744A634EAA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a:t>Now ask: does all this unemployment bring benefits? The students quickly see that it would be very costly to organize rental markets in which cars don’t sit idle all day, and so on.</a:t>
            </a:r>
            <a:endParaRPr lang="en-US" altLang="en-US" b="1"/>
          </a:p>
          <a:p>
            <a:pPr eaLnBrk="1" hangingPunct="1"/>
            <a:r>
              <a:rPr lang="en-US" altLang="en-US"/>
              <a:t>Now ask: do the same ideas apply to unemployed people? (Be sure to be compassionate about the misery that unemployment can bring. You are not claiming that it is not costly. You’re trying to identify the benefits, if any.)</a:t>
            </a:r>
            <a:endParaRPr lang="en-US" altLang="en-US" b="1"/>
          </a:p>
          <a:p>
            <a:pPr eaLnBrk="1" hangingPunct="1"/>
            <a:r>
              <a:rPr lang="en-US" altLang="en-US"/>
              <a:t>You’ll quickly get your students to see that imagining an economy without any unemployment is nearly impossible. If consumers are free to change their decisions about what they want to buy, some goods and services must fall out of favor when others come into favor. The firms making the unfavoured products fall on hard times and often their workers are fired or laid off.</a:t>
            </a:r>
            <a:endParaRPr lang="en-US" altLang="en-US" b="1"/>
          </a:p>
          <a:p>
            <a:pPr eaLnBrk="1" hangingPunct="1"/>
            <a:r>
              <a:rPr lang="en-US" altLang="en-US"/>
              <a:t>Sure, these laid off workers could start work right away, cleaning shoes or selling flowers at intersections. But they are better off (in their own opinion) being frictionally unemployed and searching for new jobs. To eliminate this source of unemployment we would need to forbid consumers from changing their buying plans or insist that no one remain idle and get on with doing any job even if it doesn’t earn a wage.</a:t>
            </a:r>
            <a:endParaRPr lang="en-US" altLang="en-US" b="1"/>
          </a:p>
          <a:p>
            <a:pPr eaLnBrk="1" hangingPunct="1"/>
            <a:r>
              <a:rPr lang="en-US" altLang="en-US"/>
              <a:t>Note that if this is how we ran our economy, we’d still be using coal-fired stoves and the pony express, and we’d be wearing coonskin caps. There would be no McDonald’s, Federal Express, or Nike shoes.</a:t>
            </a:r>
          </a:p>
          <a:p>
            <a:pPr eaLnBrk="1" hangingPunct="1"/>
            <a:endParaRPr lang="en-CA" altLang="en-US"/>
          </a:p>
        </p:txBody>
      </p:sp>
    </p:spTree>
    <p:extLst>
      <p:ext uri="{BB962C8B-B14F-4D97-AF65-F5344CB8AC3E}">
        <p14:creationId xmlns:p14="http://schemas.microsoft.com/office/powerpoint/2010/main" val="357707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3373254982"/>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123203605"/>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107229765"/>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091331835"/>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297298"/>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973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26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93267502"/>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1.jpeg"/><Relationship Id="rId5" Type="http://schemas.openxmlformats.org/officeDocument/2006/relationships/image" Target="../media/image4.jpe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a16="http://schemas.microsoft.com/office/drawing/2014/main" id="{591D2560-A932-4A7D-B874-5EC7887C671E}"/>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1027" name="Rectangle 11">
            <a:extLst>
              <a:ext uri="{FF2B5EF4-FFF2-40B4-BE49-F238E27FC236}">
                <a16:creationId xmlns:a16="http://schemas.microsoft.com/office/drawing/2014/main" id="{A0688951-5D91-4B5D-8C41-F61C2F9D01AA}"/>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6" name="Picture 5">
            <a:extLst>
              <a:ext uri="{FF2B5EF4-FFF2-40B4-BE49-F238E27FC236}">
                <a16:creationId xmlns:a16="http://schemas.microsoft.com/office/drawing/2014/main" id="{37E5827A-34FD-4C85-8EB4-50E47E13CBD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51520" y="661987"/>
            <a:ext cx="723900" cy="419100"/>
          </a:xfrm>
          <a:prstGeom prst="rect">
            <a:avLst/>
          </a:prstGeom>
        </p:spPr>
      </p:pic>
      <p:sp>
        <p:nvSpPr>
          <p:cNvPr id="7"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629025" y="6613526"/>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8"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476" r:id="rId1"/>
    <p:sldLayoutId id="2147484477"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a16="http://schemas.microsoft.com/office/drawing/2014/main" id="{D8C1736B-55F6-4E1A-942B-A8CAFE106805}"/>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2051" name="Rectangle 11">
            <a:extLst>
              <a:ext uri="{FF2B5EF4-FFF2-40B4-BE49-F238E27FC236}">
                <a16:creationId xmlns:a16="http://schemas.microsoft.com/office/drawing/2014/main" id="{CFADC6A2-4787-40DC-8F6C-B86813F5E868}"/>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2052" name="Picture 5" descr="icon1.gif">
            <a:extLst>
              <a:ext uri="{FF2B5EF4-FFF2-40B4-BE49-F238E27FC236}">
                <a16:creationId xmlns:a16="http://schemas.microsoft.com/office/drawing/2014/main" id="{EF47DF92-5541-49A3-8DAC-A8697DA2E0E4}"/>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04800" y="685800"/>
            <a:ext cx="685800" cy="392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3" name="Picture 7">
            <a:hlinkClick r:id="" action="ppaction://hlinkshowjump?jump=nextslide" tooltip="Click to expand the figure"/>
            <a:extLst>
              <a:ext uri="{FF2B5EF4-FFF2-40B4-BE49-F238E27FC236}">
                <a16:creationId xmlns:a16="http://schemas.microsoft.com/office/drawing/2014/main" id="{EF73A798-D154-4B87-A73E-33850CF80759}"/>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id="{31699AD6-9CA0-4949-B9A6-EC4FFE30C7F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51520" y="661987"/>
            <a:ext cx="723900" cy="419100"/>
          </a:xfrm>
          <a:prstGeom prst="rect">
            <a:avLst/>
          </a:prstGeom>
        </p:spPr>
      </p:pic>
      <p:sp>
        <p:nvSpPr>
          <p:cNvPr id="8"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629025" y="6613526"/>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9" name="Shape 15" descr="Pearson Logo"/>
          <p:cNvPicPr preferRelativeResize="0"/>
          <p:nvPr userDrawn="1"/>
        </p:nvPicPr>
        <p:blipFill rotWithShape="1">
          <a:blip r:embed="rId7"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478" r:id="rId1"/>
    <p:sldLayoutId id="2147484479"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a:hlinkClick r:id="" action="ppaction://hlinkshowjump?jump=previousslide" tooltip="Click to return to previous slide"/>
            <a:extLst>
              <a:ext uri="{FF2B5EF4-FFF2-40B4-BE49-F238E27FC236}">
                <a16:creationId xmlns:a16="http://schemas.microsoft.com/office/drawing/2014/main" id="{7A1B9642-4D56-4423-9072-807E292941C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5" name="Shape 15" descr="Pearson Logo"/>
          <p:cNvPicPr preferRelativeResize="0"/>
          <p:nvPr userDrawn="1"/>
        </p:nvPicPr>
        <p:blipFill rotWithShape="1">
          <a:blip r:embed="rId4"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480"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481" r:id="rId1"/>
    <p:sldLayoutId id="2147484482" r:id="rId2"/>
    <p:sldLayoutId id="2147484484"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4" name="Shape 15" descr="Pearson Logo"/>
          <p:cNvPicPr preferRelativeResize="0"/>
          <p:nvPr userDrawn="1"/>
        </p:nvPicPr>
        <p:blipFill rotWithShape="1">
          <a:blip r:embed="rId2"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4.gif"/><Relationship Id="rId13" Type="http://schemas.openxmlformats.org/officeDocument/2006/relationships/image" Target="../media/image19.gif"/><Relationship Id="rId3" Type="http://schemas.openxmlformats.org/officeDocument/2006/relationships/image" Target="../media/image9.gif"/><Relationship Id="rId7" Type="http://schemas.openxmlformats.org/officeDocument/2006/relationships/image" Target="../media/image13.gif"/><Relationship Id="rId12" Type="http://schemas.openxmlformats.org/officeDocument/2006/relationships/image" Target="../media/image18.gif"/><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2.gif"/><Relationship Id="rId11" Type="http://schemas.openxmlformats.org/officeDocument/2006/relationships/image" Target="../media/image17.gif"/><Relationship Id="rId5" Type="http://schemas.openxmlformats.org/officeDocument/2006/relationships/image" Target="../media/image11.gif"/><Relationship Id="rId15" Type="http://schemas.openxmlformats.org/officeDocument/2006/relationships/image" Target="../media/image21.gif"/><Relationship Id="rId10" Type="http://schemas.openxmlformats.org/officeDocument/2006/relationships/image" Target="../media/image16.gif"/><Relationship Id="rId4" Type="http://schemas.openxmlformats.org/officeDocument/2006/relationships/image" Target="../media/image10.gif"/><Relationship Id="rId9" Type="http://schemas.openxmlformats.org/officeDocument/2006/relationships/image" Target="../media/image15.gif"/><Relationship Id="rId14" Type="http://schemas.openxmlformats.org/officeDocument/2006/relationships/image" Target="../media/image20.gif"/></Relationships>
</file>

<file path=ppt/slides/_rels/slide11.xml.rels><?xml version="1.0" encoding="UTF-8" standalone="yes"?>
<Relationships xmlns="http://schemas.openxmlformats.org/package/2006/relationships"><Relationship Id="rId8" Type="http://schemas.openxmlformats.org/officeDocument/2006/relationships/image" Target="../media/image14.gif"/><Relationship Id="rId13" Type="http://schemas.openxmlformats.org/officeDocument/2006/relationships/image" Target="../media/image19.gif"/><Relationship Id="rId3" Type="http://schemas.openxmlformats.org/officeDocument/2006/relationships/image" Target="../media/image9.gif"/><Relationship Id="rId7" Type="http://schemas.openxmlformats.org/officeDocument/2006/relationships/image" Target="../media/image13.gif"/><Relationship Id="rId12" Type="http://schemas.openxmlformats.org/officeDocument/2006/relationships/image" Target="../media/image18.gi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gif"/><Relationship Id="rId11" Type="http://schemas.openxmlformats.org/officeDocument/2006/relationships/image" Target="../media/image17.gif"/><Relationship Id="rId5" Type="http://schemas.openxmlformats.org/officeDocument/2006/relationships/image" Target="../media/image11.gif"/><Relationship Id="rId15" Type="http://schemas.openxmlformats.org/officeDocument/2006/relationships/image" Target="../media/image21.gif"/><Relationship Id="rId10" Type="http://schemas.openxmlformats.org/officeDocument/2006/relationships/image" Target="../media/image16.gif"/><Relationship Id="rId4" Type="http://schemas.openxmlformats.org/officeDocument/2006/relationships/image" Target="../media/image10.gif"/><Relationship Id="rId9" Type="http://schemas.openxmlformats.org/officeDocument/2006/relationships/image" Target="../media/image15.gif"/><Relationship Id="rId14" Type="http://schemas.openxmlformats.org/officeDocument/2006/relationships/image" Target="../media/image20.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7.gif"/><Relationship Id="rId3" Type="http://schemas.openxmlformats.org/officeDocument/2006/relationships/image" Target="../media/image22.gif"/><Relationship Id="rId7" Type="http://schemas.openxmlformats.org/officeDocument/2006/relationships/image" Target="../media/image26.gif"/><Relationship Id="rId12" Type="http://schemas.openxmlformats.org/officeDocument/2006/relationships/image" Target="../media/image30.jpe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5.gif"/><Relationship Id="rId11" Type="http://schemas.openxmlformats.org/officeDocument/2006/relationships/slide" Target="slide15.xml"/><Relationship Id="rId5" Type="http://schemas.openxmlformats.org/officeDocument/2006/relationships/image" Target="../media/image24.gif"/><Relationship Id="rId10" Type="http://schemas.openxmlformats.org/officeDocument/2006/relationships/image" Target="../media/image29.gif"/><Relationship Id="rId4" Type="http://schemas.openxmlformats.org/officeDocument/2006/relationships/image" Target="../media/image23.gif"/><Relationship Id="rId9" Type="http://schemas.openxmlformats.org/officeDocument/2006/relationships/image" Target="../media/image28.gif"/></Relationships>
</file>

<file path=ppt/slides/_rels/slide15.xml.rels><?xml version="1.0" encoding="UTF-8" standalone="yes"?>
<Relationships xmlns="http://schemas.openxmlformats.org/package/2006/relationships"><Relationship Id="rId8" Type="http://schemas.openxmlformats.org/officeDocument/2006/relationships/image" Target="../media/image27.gif"/><Relationship Id="rId3" Type="http://schemas.openxmlformats.org/officeDocument/2006/relationships/image" Target="../media/image22.gif"/><Relationship Id="rId7" Type="http://schemas.openxmlformats.org/officeDocument/2006/relationships/image" Target="../media/image26.gif"/><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25.gif"/><Relationship Id="rId5" Type="http://schemas.openxmlformats.org/officeDocument/2006/relationships/image" Target="../media/image24.gif"/><Relationship Id="rId10" Type="http://schemas.openxmlformats.org/officeDocument/2006/relationships/image" Target="../media/image29.gif"/><Relationship Id="rId4" Type="http://schemas.openxmlformats.org/officeDocument/2006/relationships/image" Target="../media/image23.gif"/><Relationship Id="rId9" Type="http://schemas.openxmlformats.org/officeDocument/2006/relationships/image" Target="../media/image28.gi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36.gif"/><Relationship Id="rId3" Type="http://schemas.openxmlformats.org/officeDocument/2006/relationships/image" Target="../media/image31.gif"/><Relationship Id="rId7" Type="http://schemas.openxmlformats.org/officeDocument/2006/relationships/image" Target="../media/image35.gif"/><Relationship Id="rId12" Type="http://schemas.openxmlformats.org/officeDocument/2006/relationships/image" Target="../media/image39.jpe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4.gif"/><Relationship Id="rId11" Type="http://schemas.openxmlformats.org/officeDocument/2006/relationships/slide" Target="slide20.xml"/><Relationship Id="rId5" Type="http://schemas.openxmlformats.org/officeDocument/2006/relationships/image" Target="../media/image33.gif"/><Relationship Id="rId10" Type="http://schemas.openxmlformats.org/officeDocument/2006/relationships/image" Target="../media/image38.gif"/><Relationship Id="rId4" Type="http://schemas.openxmlformats.org/officeDocument/2006/relationships/image" Target="../media/image32.gif"/><Relationship Id="rId9" Type="http://schemas.openxmlformats.org/officeDocument/2006/relationships/image" Target="../media/image37.gif"/></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8" Type="http://schemas.openxmlformats.org/officeDocument/2006/relationships/image" Target="../media/image36.gif"/><Relationship Id="rId3" Type="http://schemas.openxmlformats.org/officeDocument/2006/relationships/image" Target="../media/image31.gif"/><Relationship Id="rId7" Type="http://schemas.openxmlformats.org/officeDocument/2006/relationships/image" Target="../media/image35.gif"/><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34.gif"/><Relationship Id="rId5" Type="http://schemas.openxmlformats.org/officeDocument/2006/relationships/image" Target="../media/image33.gif"/><Relationship Id="rId10" Type="http://schemas.openxmlformats.org/officeDocument/2006/relationships/image" Target="../media/image38.gif"/><Relationship Id="rId4" Type="http://schemas.openxmlformats.org/officeDocument/2006/relationships/image" Target="../media/image32.gif"/><Relationship Id="rId9" Type="http://schemas.openxmlformats.org/officeDocument/2006/relationships/image" Target="../media/image37.gi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40.gif"/><Relationship Id="rId7" Type="http://schemas.openxmlformats.org/officeDocument/2006/relationships/image" Target="../media/image44.gif"/><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43.gif"/><Relationship Id="rId5" Type="http://schemas.openxmlformats.org/officeDocument/2006/relationships/image" Target="../media/image42.gif"/><Relationship Id="rId4" Type="http://schemas.openxmlformats.org/officeDocument/2006/relationships/image" Target="../media/image41.gif"/><Relationship Id="rId9" Type="http://schemas.openxmlformats.org/officeDocument/2006/relationships/image" Target="../media/image45.jpeg"/></Relationships>
</file>

<file path=ppt/slides/_rels/slide26.xml.rels><?xml version="1.0" encoding="UTF-8" standalone="yes"?>
<Relationships xmlns="http://schemas.openxmlformats.org/package/2006/relationships"><Relationship Id="rId8" Type="http://schemas.openxmlformats.org/officeDocument/2006/relationships/image" Target="../media/image46.gif"/><Relationship Id="rId13" Type="http://schemas.openxmlformats.org/officeDocument/2006/relationships/image" Target="../media/image51.gif"/><Relationship Id="rId3" Type="http://schemas.openxmlformats.org/officeDocument/2006/relationships/image" Target="../media/image40.gif"/><Relationship Id="rId7" Type="http://schemas.openxmlformats.org/officeDocument/2006/relationships/image" Target="../media/image44.gif"/><Relationship Id="rId12" Type="http://schemas.openxmlformats.org/officeDocument/2006/relationships/image" Target="../media/image50.gif"/><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43.gif"/><Relationship Id="rId11" Type="http://schemas.openxmlformats.org/officeDocument/2006/relationships/image" Target="../media/image49.gif"/><Relationship Id="rId5" Type="http://schemas.openxmlformats.org/officeDocument/2006/relationships/image" Target="../media/image42.gif"/><Relationship Id="rId10" Type="http://schemas.openxmlformats.org/officeDocument/2006/relationships/image" Target="../media/image48.gif"/><Relationship Id="rId4" Type="http://schemas.openxmlformats.org/officeDocument/2006/relationships/image" Target="../media/image41.gif"/><Relationship Id="rId9" Type="http://schemas.openxmlformats.org/officeDocument/2006/relationships/image" Target="../media/image47.gif"/></Relationships>
</file>

<file path=ppt/slides/_rels/slide27.xml.rels><?xml version="1.0" encoding="UTF-8" standalone="yes"?>
<Relationships xmlns="http://schemas.openxmlformats.org/package/2006/relationships"><Relationship Id="rId8" Type="http://schemas.openxmlformats.org/officeDocument/2006/relationships/image" Target="../media/image46.gif"/><Relationship Id="rId13" Type="http://schemas.openxmlformats.org/officeDocument/2006/relationships/image" Target="../media/image51.gif"/><Relationship Id="rId3" Type="http://schemas.openxmlformats.org/officeDocument/2006/relationships/image" Target="../media/image40.gif"/><Relationship Id="rId7" Type="http://schemas.openxmlformats.org/officeDocument/2006/relationships/image" Target="../media/image44.gif"/><Relationship Id="rId12" Type="http://schemas.openxmlformats.org/officeDocument/2006/relationships/image" Target="../media/image50.gif"/><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43.gif"/><Relationship Id="rId11" Type="http://schemas.openxmlformats.org/officeDocument/2006/relationships/image" Target="../media/image49.gif"/><Relationship Id="rId5" Type="http://schemas.openxmlformats.org/officeDocument/2006/relationships/image" Target="../media/image42.gif"/><Relationship Id="rId10" Type="http://schemas.openxmlformats.org/officeDocument/2006/relationships/image" Target="../media/image48.gif"/><Relationship Id="rId4" Type="http://schemas.openxmlformats.org/officeDocument/2006/relationships/image" Target="../media/image41.gif"/><Relationship Id="rId9" Type="http://schemas.openxmlformats.org/officeDocument/2006/relationships/image" Target="../media/image47.gi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57.gif"/><Relationship Id="rId3" Type="http://schemas.openxmlformats.org/officeDocument/2006/relationships/image" Target="../media/image52.gif"/><Relationship Id="rId7" Type="http://schemas.openxmlformats.org/officeDocument/2006/relationships/image" Target="../media/image56.gif"/><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55.gif"/><Relationship Id="rId5" Type="http://schemas.openxmlformats.org/officeDocument/2006/relationships/image" Target="../media/image54.gif"/><Relationship Id="rId10" Type="http://schemas.openxmlformats.org/officeDocument/2006/relationships/image" Target="../media/image4.jpeg"/><Relationship Id="rId4" Type="http://schemas.openxmlformats.org/officeDocument/2006/relationships/image" Target="../media/image53.gif"/><Relationship Id="rId9" Type="http://schemas.openxmlformats.org/officeDocument/2006/relationships/slide" Target="slide37.xml"/></Relationships>
</file>

<file path=ppt/slides/_rels/slide37.xml.rels><?xml version="1.0" encoding="UTF-8" standalone="yes"?>
<Relationships xmlns="http://schemas.openxmlformats.org/package/2006/relationships"><Relationship Id="rId8" Type="http://schemas.openxmlformats.org/officeDocument/2006/relationships/image" Target="../media/image57.gif"/><Relationship Id="rId3" Type="http://schemas.openxmlformats.org/officeDocument/2006/relationships/image" Target="../media/image52.gif"/><Relationship Id="rId7" Type="http://schemas.openxmlformats.org/officeDocument/2006/relationships/image" Target="../media/image56.gif"/><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55.gif"/><Relationship Id="rId5" Type="http://schemas.openxmlformats.org/officeDocument/2006/relationships/image" Target="../media/image54.gif"/><Relationship Id="rId4" Type="http://schemas.openxmlformats.org/officeDocument/2006/relationships/image" Target="../media/image53.gi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8" Type="http://schemas.openxmlformats.org/officeDocument/2006/relationships/image" Target="../media/image63.gif"/><Relationship Id="rId13" Type="http://schemas.openxmlformats.org/officeDocument/2006/relationships/image" Target="../media/image4.jpeg"/><Relationship Id="rId3" Type="http://schemas.openxmlformats.org/officeDocument/2006/relationships/image" Target="../media/image58.gif"/><Relationship Id="rId7" Type="http://schemas.openxmlformats.org/officeDocument/2006/relationships/image" Target="../media/image62.gif"/><Relationship Id="rId12" Type="http://schemas.openxmlformats.org/officeDocument/2006/relationships/slide" Target="slide46.xml"/><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61.gif"/><Relationship Id="rId11" Type="http://schemas.openxmlformats.org/officeDocument/2006/relationships/image" Target="../media/image66.gif"/><Relationship Id="rId5" Type="http://schemas.openxmlformats.org/officeDocument/2006/relationships/image" Target="../media/image60.gif"/><Relationship Id="rId10" Type="http://schemas.openxmlformats.org/officeDocument/2006/relationships/image" Target="../media/image65.gif"/><Relationship Id="rId4" Type="http://schemas.openxmlformats.org/officeDocument/2006/relationships/image" Target="../media/image59.gif"/><Relationship Id="rId9" Type="http://schemas.openxmlformats.org/officeDocument/2006/relationships/image" Target="../media/image64.gif"/></Relationships>
</file>

<file path=ppt/slides/_rels/slide46.xml.rels><?xml version="1.0" encoding="UTF-8" standalone="yes"?>
<Relationships xmlns="http://schemas.openxmlformats.org/package/2006/relationships"><Relationship Id="rId8" Type="http://schemas.openxmlformats.org/officeDocument/2006/relationships/image" Target="../media/image63.gif"/><Relationship Id="rId3" Type="http://schemas.openxmlformats.org/officeDocument/2006/relationships/image" Target="../media/image58.gif"/><Relationship Id="rId7" Type="http://schemas.openxmlformats.org/officeDocument/2006/relationships/image" Target="../media/image62.gif"/><Relationship Id="rId2" Type="http://schemas.openxmlformats.org/officeDocument/2006/relationships/notesSlide" Target="../notesSlides/notesSlide46.xml"/><Relationship Id="rId1" Type="http://schemas.openxmlformats.org/officeDocument/2006/relationships/slideLayout" Target="../slideLayouts/slideLayout5.xml"/><Relationship Id="rId6" Type="http://schemas.openxmlformats.org/officeDocument/2006/relationships/image" Target="../media/image61.gif"/><Relationship Id="rId11" Type="http://schemas.openxmlformats.org/officeDocument/2006/relationships/image" Target="../media/image66.gif"/><Relationship Id="rId5" Type="http://schemas.openxmlformats.org/officeDocument/2006/relationships/image" Target="../media/image60.gif"/><Relationship Id="rId10" Type="http://schemas.openxmlformats.org/officeDocument/2006/relationships/image" Target="../media/image65.gif"/><Relationship Id="rId4" Type="http://schemas.openxmlformats.org/officeDocument/2006/relationships/image" Target="../media/image59.gif"/><Relationship Id="rId9" Type="http://schemas.openxmlformats.org/officeDocument/2006/relationships/image" Target="../media/image64.gi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slide" Target="slide49.xml"/><Relationship Id="rId3" Type="http://schemas.openxmlformats.org/officeDocument/2006/relationships/image" Target="../media/image67.gif"/><Relationship Id="rId7" Type="http://schemas.openxmlformats.org/officeDocument/2006/relationships/image" Target="../media/image71.gif"/><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image" Target="../media/image70.gif"/><Relationship Id="rId5" Type="http://schemas.openxmlformats.org/officeDocument/2006/relationships/image" Target="../media/image69.gif"/><Relationship Id="rId4" Type="http://schemas.openxmlformats.org/officeDocument/2006/relationships/image" Target="../media/image68.gif"/><Relationship Id="rId9" Type="http://schemas.openxmlformats.org/officeDocument/2006/relationships/image" Target="../media/image4.jpeg"/></Relationships>
</file>

<file path=ppt/slides/_rels/slide49.xml.rels><?xml version="1.0" encoding="UTF-8" standalone="yes"?>
<Relationships xmlns="http://schemas.openxmlformats.org/package/2006/relationships"><Relationship Id="rId3" Type="http://schemas.openxmlformats.org/officeDocument/2006/relationships/image" Target="../media/image67.gif"/><Relationship Id="rId2" Type="http://schemas.openxmlformats.org/officeDocument/2006/relationships/notesSlide" Target="../notesSlides/notesSlide49.xml"/><Relationship Id="rId1" Type="http://schemas.openxmlformats.org/officeDocument/2006/relationships/slideLayout" Target="../slideLayouts/slideLayout5.xml"/><Relationship Id="rId5" Type="http://schemas.openxmlformats.org/officeDocument/2006/relationships/image" Target="../media/image72.gif"/><Relationship Id="rId4" Type="http://schemas.openxmlformats.org/officeDocument/2006/relationships/image" Target="../media/image68.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8.gif"/><Relationship Id="rId7" Type="http://schemas.openxmlformats.org/officeDocument/2006/relationships/image" Target="../media/image75.gif"/><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74.gif"/><Relationship Id="rId5" Type="http://schemas.openxmlformats.org/officeDocument/2006/relationships/image" Target="../media/image73.gif"/><Relationship Id="rId4" Type="http://schemas.openxmlformats.org/officeDocument/2006/relationships/image" Target="../media/image72.gi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76.gif"/><Relationship Id="rId2" Type="http://schemas.openxmlformats.org/officeDocument/2006/relationships/notesSlide" Target="../notesSlides/notesSlide53.xml"/><Relationship Id="rId1" Type="http://schemas.openxmlformats.org/officeDocument/2006/relationships/slideLayout" Target="../slideLayouts/slideLayout3.xml"/><Relationship Id="rId6" Type="http://schemas.openxmlformats.org/officeDocument/2006/relationships/image" Target="../media/image4.jpeg"/><Relationship Id="rId5" Type="http://schemas.openxmlformats.org/officeDocument/2006/relationships/slide" Target="slide54.xml"/><Relationship Id="rId4" Type="http://schemas.openxmlformats.org/officeDocument/2006/relationships/image" Target="../media/image77.gif"/></Relationships>
</file>

<file path=ppt/slides/_rels/slide54.xml.rels><?xml version="1.0" encoding="UTF-8" standalone="yes"?>
<Relationships xmlns="http://schemas.openxmlformats.org/package/2006/relationships"><Relationship Id="rId8" Type="http://schemas.openxmlformats.org/officeDocument/2006/relationships/image" Target="../media/image83.gif"/><Relationship Id="rId3" Type="http://schemas.openxmlformats.org/officeDocument/2006/relationships/image" Target="../media/image78.gif"/><Relationship Id="rId7" Type="http://schemas.openxmlformats.org/officeDocument/2006/relationships/image" Target="../media/image82.gif"/><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image" Target="../media/image81.gif"/><Relationship Id="rId5" Type="http://schemas.openxmlformats.org/officeDocument/2006/relationships/image" Target="../media/image80.gif"/><Relationship Id="rId4" Type="http://schemas.openxmlformats.org/officeDocument/2006/relationships/image" Target="../media/image79.gif"/></Relationships>
</file>

<file path=ppt/slides/_rels/slide55.xml.rels><?xml version="1.0" encoding="UTF-8" standalone="yes"?>
<Relationships xmlns="http://schemas.openxmlformats.org/package/2006/relationships"><Relationship Id="rId3" Type="http://schemas.openxmlformats.org/officeDocument/2006/relationships/image" Target="../media/image76.gif"/><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85.gif"/><Relationship Id="rId5" Type="http://schemas.openxmlformats.org/officeDocument/2006/relationships/image" Target="../media/image84.gif"/><Relationship Id="rId4" Type="http://schemas.openxmlformats.org/officeDocument/2006/relationships/image" Target="../media/image77.gif"/></Relationships>
</file>

<file path=ppt/slides/_rels/slide56.xml.rels><?xml version="1.0" encoding="UTF-8" standalone="yes"?>
<Relationships xmlns="http://schemas.openxmlformats.org/package/2006/relationships"><Relationship Id="rId8" Type="http://schemas.openxmlformats.org/officeDocument/2006/relationships/image" Target="../media/image87.gif"/><Relationship Id="rId3" Type="http://schemas.openxmlformats.org/officeDocument/2006/relationships/image" Target="../media/image76.gif"/><Relationship Id="rId7" Type="http://schemas.openxmlformats.org/officeDocument/2006/relationships/image" Target="../media/image86.gif"/><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85.gif"/><Relationship Id="rId5" Type="http://schemas.openxmlformats.org/officeDocument/2006/relationships/image" Target="../media/image84.gif"/><Relationship Id="rId4" Type="http://schemas.openxmlformats.org/officeDocument/2006/relationships/image" Target="../media/image77.gi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88.gif"/><Relationship Id="rId7" Type="http://schemas.openxmlformats.org/officeDocument/2006/relationships/image" Target="../media/image30.jpeg"/><Relationship Id="rId2" Type="http://schemas.openxmlformats.org/officeDocument/2006/relationships/notesSlide" Target="../notesSlides/notesSlide65.xml"/><Relationship Id="rId1" Type="http://schemas.openxmlformats.org/officeDocument/2006/relationships/slideLayout" Target="../slideLayouts/slideLayout4.xml"/><Relationship Id="rId6" Type="http://schemas.openxmlformats.org/officeDocument/2006/relationships/slide" Target="slide66.xml"/><Relationship Id="rId5" Type="http://schemas.openxmlformats.org/officeDocument/2006/relationships/image" Target="../media/image90.gif"/><Relationship Id="rId4" Type="http://schemas.openxmlformats.org/officeDocument/2006/relationships/image" Target="../media/image89.gif"/></Relationships>
</file>

<file path=ppt/slides/_rels/slide66.xml.rels><?xml version="1.0" encoding="UTF-8" standalone="yes"?>
<Relationships xmlns="http://schemas.openxmlformats.org/package/2006/relationships"><Relationship Id="rId3" Type="http://schemas.openxmlformats.org/officeDocument/2006/relationships/image" Target="../media/image88.gif"/><Relationship Id="rId2" Type="http://schemas.openxmlformats.org/officeDocument/2006/relationships/notesSlide" Target="../notesSlides/notesSlide66.xml"/><Relationship Id="rId1" Type="http://schemas.openxmlformats.org/officeDocument/2006/relationships/slideLayout" Target="../slideLayouts/slideLayout5.xml"/><Relationship Id="rId5" Type="http://schemas.openxmlformats.org/officeDocument/2006/relationships/image" Target="../media/image90.gif"/><Relationship Id="rId4" Type="http://schemas.openxmlformats.org/officeDocument/2006/relationships/image" Target="../media/image89.gi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image" Target="../media/image9.gif"/><Relationship Id="rId7" Type="http://schemas.openxmlformats.org/officeDocument/2006/relationships/image" Target="../media/image13.gif"/><Relationship Id="rId12"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2.gif"/><Relationship Id="rId11" Type="http://schemas.openxmlformats.org/officeDocument/2006/relationships/slide" Target="slide10.xml"/><Relationship Id="rId5" Type="http://schemas.openxmlformats.org/officeDocument/2006/relationships/image" Target="../media/image11.gif"/><Relationship Id="rId10" Type="http://schemas.openxmlformats.org/officeDocument/2006/relationships/image" Target="../media/image16.gif"/><Relationship Id="rId4" Type="http://schemas.openxmlformats.org/officeDocument/2006/relationships/image" Target="../media/image10.gif"/><Relationship Id="rId9" Type="http://schemas.openxmlformats.org/officeDocument/2006/relationships/image" Target="../media/image1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A0C333-F576-4110-A8A4-ADF6EBBE1B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08"/>
            <a:ext cx="9144000" cy="6852383"/>
          </a:xfrm>
          <a:prstGeom prst="rect">
            <a:avLst/>
          </a:prstGeom>
        </p:spPr>
      </p:pic>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55A0F89-DA78-4CAD-A928-F44BF2DF4B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8000" y="990600"/>
            <a:ext cx="5915025" cy="4591050"/>
          </a:xfrm>
          <a:prstGeom prst="rect">
            <a:avLst/>
          </a:prstGeom>
        </p:spPr>
      </p:pic>
      <p:pic>
        <p:nvPicPr>
          <p:cNvPr id="16" name="Picture 15">
            <a:extLst>
              <a:ext uri="{FF2B5EF4-FFF2-40B4-BE49-F238E27FC236}">
                <a16:creationId xmlns:a16="http://schemas.microsoft.com/office/drawing/2014/main" id="{E284589F-2219-4B81-B230-B9D22F1284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8000" y="990600"/>
            <a:ext cx="5915025" cy="4591050"/>
          </a:xfrm>
          <a:prstGeom prst="rect">
            <a:avLst/>
          </a:prstGeom>
        </p:spPr>
      </p:pic>
      <p:pic>
        <p:nvPicPr>
          <p:cNvPr id="17" name="Picture 16">
            <a:extLst>
              <a:ext uri="{FF2B5EF4-FFF2-40B4-BE49-F238E27FC236}">
                <a16:creationId xmlns:a16="http://schemas.microsoft.com/office/drawing/2014/main" id="{44E4CEDC-8FB2-4434-B279-DD8AB6E47C1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8000" y="990600"/>
            <a:ext cx="5915025" cy="4591050"/>
          </a:xfrm>
          <a:prstGeom prst="rect">
            <a:avLst/>
          </a:prstGeom>
        </p:spPr>
      </p:pic>
      <p:pic>
        <p:nvPicPr>
          <p:cNvPr id="18" name="Picture 17">
            <a:extLst>
              <a:ext uri="{FF2B5EF4-FFF2-40B4-BE49-F238E27FC236}">
                <a16:creationId xmlns:a16="http://schemas.microsoft.com/office/drawing/2014/main" id="{75E347E7-0164-4755-969A-3B2BFF8EBF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08000" y="990600"/>
            <a:ext cx="5915025" cy="4591050"/>
          </a:xfrm>
          <a:prstGeom prst="rect">
            <a:avLst/>
          </a:prstGeom>
        </p:spPr>
      </p:pic>
      <p:pic>
        <p:nvPicPr>
          <p:cNvPr id="19" name="Picture 18">
            <a:extLst>
              <a:ext uri="{FF2B5EF4-FFF2-40B4-BE49-F238E27FC236}">
                <a16:creationId xmlns:a16="http://schemas.microsoft.com/office/drawing/2014/main" id="{CCFF02BF-0EF4-4D37-9B71-F606E7CFD65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08000" y="990600"/>
            <a:ext cx="5915025" cy="4591050"/>
          </a:xfrm>
          <a:prstGeom prst="rect">
            <a:avLst/>
          </a:prstGeom>
        </p:spPr>
      </p:pic>
      <p:pic>
        <p:nvPicPr>
          <p:cNvPr id="20" name="Picture 19">
            <a:extLst>
              <a:ext uri="{FF2B5EF4-FFF2-40B4-BE49-F238E27FC236}">
                <a16:creationId xmlns:a16="http://schemas.microsoft.com/office/drawing/2014/main" id="{F09EF439-43B1-42A4-B63F-4EE2B8905F4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08000" y="990600"/>
            <a:ext cx="5915025" cy="4591050"/>
          </a:xfrm>
          <a:prstGeom prst="rect">
            <a:avLst/>
          </a:prstGeom>
        </p:spPr>
      </p:pic>
      <p:pic>
        <p:nvPicPr>
          <p:cNvPr id="21" name="Picture 20">
            <a:extLst>
              <a:ext uri="{FF2B5EF4-FFF2-40B4-BE49-F238E27FC236}">
                <a16:creationId xmlns:a16="http://schemas.microsoft.com/office/drawing/2014/main" id="{DA9F7348-FC07-41B0-B7DD-578015B9AB1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08000" y="990600"/>
            <a:ext cx="5915025" cy="4591050"/>
          </a:xfrm>
          <a:prstGeom prst="rect">
            <a:avLst/>
          </a:prstGeom>
        </p:spPr>
      </p:pic>
      <p:pic>
        <p:nvPicPr>
          <p:cNvPr id="22" name="Picture 21">
            <a:extLst>
              <a:ext uri="{FF2B5EF4-FFF2-40B4-BE49-F238E27FC236}">
                <a16:creationId xmlns:a16="http://schemas.microsoft.com/office/drawing/2014/main" id="{B4002E92-DD46-4805-B1A3-6CCC4781D6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08000" y="990600"/>
            <a:ext cx="5915025" cy="4591050"/>
          </a:xfrm>
          <a:prstGeom prst="rect">
            <a:avLst/>
          </a:prstGeom>
        </p:spPr>
      </p:pic>
      <p:pic>
        <p:nvPicPr>
          <p:cNvPr id="23" name="Picture 22">
            <a:extLst>
              <a:ext uri="{FF2B5EF4-FFF2-40B4-BE49-F238E27FC236}">
                <a16:creationId xmlns:a16="http://schemas.microsoft.com/office/drawing/2014/main" id="{74015FF3-385B-4031-BD1B-95B92639E2D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08000" y="990600"/>
            <a:ext cx="5915025" cy="4591050"/>
          </a:xfrm>
          <a:prstGeom prst="rect">
            <a:avLst/>
          </a:prstGeom>
        </p:spPr>
      </p:pic>
      <p:pic>
        <p:nvPicPr>
          <p:cNvPr id="24" name="Picture 23">
            <a:extLst>
              <a:ext uri="{FF2B5EF4-FFF2-40B4-BE49-F238E27FC236}">
                <a16:creationId xmlns:a16="http://schemas.microsoft.com/office/drawing/2014/main" id="{2B646FE7-7DCD-47FB-97E4-6F7AB6EFFA9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08000" y="990600"/>
            <a:ext cx="5915025" cy="4591050"/>
          </a:xfrm>
          <a:prstGeom prst="rect">
            <a:avLst/>
          </a:prstGeom>
        </p:spPr>
      </p:pic>
      <p:pic>
        <p:nvPicPr>
          <p:cNvPr id="25" name="Picture 24">
            <a:extLst>
              <a:ext uri="{FF2B5EF4-FFF2-40B4-BE49-F238E27FC236}">
                <a16:creationId xmlns:a16="http://schemas.microsoft.com/office/drawing/2014/main" id="{A00DF16E-FCEE-4006-9757-2E7DEEE684F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908000" y="990600"/>
            <a:ext cx="5915025" cy="4591050"/>
          </a:xfrm>
          <a:prstGeom prst="rect">
            <a:avLst/>
          </a:prstGeom>
        </p:spPr>
      </p:pic>
      <p:pic>
        <p:nvPicPr>
          <p:cNvPr id="26" name="Picture 25">
            <a:extLst>
              <a:ext uri="{FF2B5EF4-FFF2-40B4-BE49-F238E27FC236}">
                <a16:creationId xmlns:a16="http://schemas.microsoft.com/office/drawing/2014/main" id="{E5F553BA-DC9C-47CD-BB18-ABF7DAE2773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908000" y="990600"/>
            <a:ext cx="5915025" cy="4591050"/>
          </a:xfrm>
          <a:prstGeom prst="rect">
            <a:avLst/>
          </a:prstGeom>
        </p:spPr>
      </p:pic>
      <p:pic>
        <p:nvPicPr>
          <p:cNvPr id="27" name="Picture 26">
            <a:extLst>
              <a:ext uri="{FF2B5EF4-FFF2-40B4-BE49-F238E27FC236}">
                <a16:creationId xmlns:a16="http://schemas.microsoft.com/office/drawing/2014/main" id="{B3D97724-917F-4CAC-BFBF-23950D5D8AD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908000" y="990600"/>
            <a:ext cx="5915025" cy="4591050"/>
          </a:xfrm>
          <a:prstGeom prst="rect">
            <a:avLst/>
          </a:prstGeom>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10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10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10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up)">
                                      <p:cBhvr>
                                        <p:cTn id="42" dur="10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10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up)">
                                      <p:cBhvr>
                                        <p:cTn id="52" dur="10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10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5144F54-E16E-4897-B1BA-BAE102071EF2}"/>
              </a:ext>
            </a:extLst>
          </p:cNvPr>
          <p:cNvSpPr>
            <a:spLocks noGrp="1" noChangeArrowheads="1"/>
          </p:cNvSpPr>
          <p:nvPr>
            <p:ph type="title"/>
          </p:nvPr>
        </p:nvSpPr>
        <p:spPr/>
        <p:txBody>
          <a:bodyPr/>
          <a:lstStyle/>
          <a:p>
            <a:pPr eaLnBrk="1" hangingPunct="1"/>
            <a:r>
              <a:rPr lang="en-US" altLang="en-US"/>
              <a:t>Employment and Unemployment</a:t>
            </a:r>
          </a:p>
        </p:txBody>
      </p:sp>
      <p:sp>
        <p:nvSpPr>
          <p:cNvPr id="216067" name="Rectangle 3">
            <a:extLst>
              <a:ext uri="{FF2B5EF4-FFF2-40B4-BE49-F238E27FC236}">
                <a16:creationId xmlns:a16="http://schemas.microsoft.com/office/drawing/2014/main" id="{54EF6861-1CF4-4DFC-ADDA-5F3B32F214D0}"/>
              </a:ext>
            </a:extLst>
          </p:cNvPr>
          <p:cNvSpPr>
            <a:spLocks noGrp="1" noChangeArrowheads="1"/>
          </p:cNvSpPr>
          <p:nvPr>
            <p:ph idx="1"/>
          </p:nvPr>
        </p:nvSpPr>
        <p:spPr>
          <a:xfrm>
            <a:off x="360364" y="1584000"/>
            <a:ext cx="3562708" cy="4098608"/>
          </a:xfrm>
        </p:spPr>
        <p:txBody>
          <a:bodyPr/>
          <a:lstStyle/>
          <a:p>
            <a:pPr lvl="1" eaLnBrk="1" hangingPunct="1"/>
            <a:r>
              <a:rPr lang="en-US" altLang="en-US" dirty="0"/>
              <a:t>Full-time employment: 14.87 million </a:t>
            </a:r>
          </a:p>
          <a:p>
            <a:pPr lvl="1" eaLnBrk="1" hangingPunct="1"/>
            <a:r>
              <a:rPr lang="en-US" altLang="en-US" dirty="0"/>
              <a:t>Part time: 3.54 million</a:t>
            </a:r>
          </a:p>
          <a:p>
            <a:pPr lvl="1" eaLnBrk="1" hangingPunct="1"/>
            <a:r>
              <a:rPr lang="en-CA" altLang="en-US" dirty="0"/>
              <a:t>Voluntary part time: 2.67 million</a:t>
            </a:r>
          </a:p>
          <a:p>
            <a:pPr lvl="1" eaLnBrk="1" hangingPunct="1"/>
            <a:r>
              <a:rPr lang="en-CA" altLang="en-US" dirty="0"/>
              <a:t>Involuntary part time:</a:t>
            </a:r>
            <a:r>
              <a:rPr lang="en-AU" altLang="en-US" dirty="0"/>
              <a:t> 0.87 million</a:t>
            </a:r>
            <a:endParaRPr lang="en-US" altLang="en-US" dirty="0"/>
          </a:p>
        </p:txBody>
      </p:sp>
      <p:pic>
        <p:nvPicPr>
          <p:cNvPr id="17" name="Picture 16">
            <a:extLst>
              <a:ext uri="{FF2B5EF4-FFF2-40B4-BE49-F238E27FC236}">
                <a16:creationId xmlns:a16="http://schemas.microsoft.com/office/drawing/2014/main" id="{DBB30204-287E-4821-8BB1-7641F479B2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0" y="1655998"/>
            <a:ext cx="4436269" cy="3443288"/>
          </a:xfrm>
          <a:prstGeom prst="rect">
            <a:avLst/>
          </a:prstGeom>
        </p:spPr>
      </p:pic>
      <p:pic>
        <p:nvPicPr>
          <p:cNvPr id="18" name="Picture 17">
            <a:extLst>
              <a:ext uri="{FF2B5EF4-FFF2-40B4-BE49-F238E27FC236}">
                <a16:creationId xmlns:a16="http://schemas.microsoft.com/office/drawing/2014/main" id="{03DFE244-800E-49E5-AB28-EA99F4838C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000" y="1655998"/>
            <a:ext cx="4436269" cy="3443288"/>
          </a:xfrm>
          <a:prstGeom prst="rect">
            <a:avLst/>
          </a:prstGeom>
        </p:spPr>
      </p:pic>
      <p:pic>
        <p:nvPicPr>
          <p:cNvPr id="19" name="Picture 18">
            <a:extLst>
              <a:ext uri="{FF2B5EF4-FFF2-40B4-BE49-F238E27FC236}">
                <a16:creationId xmlns:a16="http://schemas.microsoft.com/office/drawing/2014/main" id="{922427F2-F8B6-40D6-BF25-E86E86ADB3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00000" y="1655998"/>
            <a:ext cx="4436269" cy="3443288"/>
          </a:xfrm>
          <a:prstGeom prst="rect">
            <a:avLst/>
          </a:prstGeom>
        </p:spPr>
      </p:pic>
      <p:pic>
        <p:nvPicPr>
          <p:cNvPr id="20" name="Picture 19">
            <a:extLst>
              <a:ext uri="{FF2B5EF4-FFF2-40B4-BE49-F238E27FC236}">
                <a16:creationId xmlns:a16="http://schemas.microsoft.com/office/drawing/2014/main" id="{FE76568B-197E-4366-B621-8FC3A3EE3C0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0000" y="1655998"/>
            <a:ext cx="4436269" cy="3443288"/>
          </a:xfrm>
          <a:prstGeom prst="rect">
            <a:avLst/>
          </a:prstGeom>
        </p:spPr>
      </p:pic>
      <p:pic>
        <p:nvPicPr>
          <p:cNvPr id="21" name="Picture 20">
            <a:extLst>
              <a:ext uri="{FF2B5EF4-FFF2-40B4-BE49-F238E27FC236}">
                <a16:creationId xmlns:a16="http://schemas.microsoft.com/office/drawing/2014/main" id="{0ED34621-330B-492E-B087-0B36CA28D99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0000" y="1655998"/>
            <a:ext cx="4436269" cy="3443288"/>
          </a:xfrm>
          <a:prstGeom prst="rect">
            <a:avLst/>
          </a:prstGeom>
        </p:spPr>
      </p:pic>
      <p:pic>
        <p:nvPicPr>
          <p:cNvPr id="22" name="Picture 21">
            <a:extLst>
              <a:ext uri="{FF2B5EF4-FFF2-40B4-BE49-F238E27FC236}">
                <a16:creationId xmlns:a16="http://schemas.microsoft.com/office/drawing/2014/main" id="{A049E061-3C02-4BD2-B305-E0018EE10B5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00000" y="1655998"/>
            <a:ext cx="4436269" cy="3443288"/>
          </a:xfrm>
          <a:prstGeom prst="rect">
            <a:avLst/>
          </a:prstGeom>
        </p:spPr>
      </p:pic>
      <p:pic>
        <p:nvPicPr>
          <p:cNvPr id="23" name="Picture 22">
            <a:extLst>
              <a:ext uri="{FF2B5EF4-FFF2-40B4-BE49-F238E27FC236}">
                <a16:creationId xmlns:a16="http://schemas.microsoft.com/office/drawing/2014/main" id="{5D8C02B0-E567-48C7-BE2E-D4E41F08C65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00000" y="1655998"/>
            <a:ext cx="4436269" cy="3443288"/>
          </a:xfrm>
          <a:prstGeom prst="rect">
            <a:avLst/>
          </a:prstGeom>
        </p:spPr>
      </p:pic>
      <p:pic>
        <p:nvPicPr>
          <p:cNvPr id="24" name="Picture 23">
            <a:extLst>
              <a:ext uri="{FF2B5EF4-FFF2-40B4-BE49-F238E27FC236}">
                <a16:creationId xmlns:a16="http://schemas.microsoft.com/office/drawing/2014/main" id="{7B298673-281F-4AED-986B-6EE0B454A6C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00000" y="1655998"/>
            <a:ext cx="4436269" cy="3443288"/>
          </a:xfrm>
          <a:prstGeom prst="rect">
            <a:avLst/>
          </a:prstGeom>
        </p:spPr>
      </p:pic>
      <p:pic>
        <p:nvPicPr>
          <p:cNvPr id="27" name="Picture 26">
            <a:extLst>
              <a:ext uri="{FF2B5EF4-FFF2-40B4-BE49-F238E27FC236}">
                <a16:creationId xmlns:a16="http://schemas.microsoft.com/office/drawing/2014/main" id="{12A15D99-56E7-4484-8BB6-B11BCD544E2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500000" y="1655998"/>
            <a:ext cx="4436269" cy="3443288"/>
          </a:xfrm>
          <a:prstGeom prst="rect">
            <a:avLst/>
          </a:prstGeom>
        </p:spPr>
      </p:pic>
      <p:pic>
        <p:nvPicPr>
          <p:cNvPr id="28" name="Picture 27">
            <a:extLst>
              <a:ext uri="{FF2B5EF4-FFF2-40B4-BE49-F238E27FC236}">
                <a16:creationId xmlns:a16="http://schemas.microsoft.com/office/drawing/2014/main" id="{BC150F26-EC96-42EE-B095-A10054C92E4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500000" y="1655998"/>
            <a:ext cx="4436269" cy="3443288"/>
          </a:xfrm>
          <a:prstGeom prst="rect">
            <a:avLst/>
          </a:prstGeom>
        </p:spPr>
      </p:pic>
      <p:pic>
        <p:nvPicPr>
          <p:cNvPr id="29" name="Picture 28">
            <a:extLst>
              <a:ext uri="{FF2B5EF4-FFF2-40B4-BE49-F238E27FC236}">
                <a16:creationId xmlns:a16="http://schemas.microsoft.com/office/drawing/2014/main" id="{1FE79DB9-1806-42B0-BF8B-E62A6BADE6AB}"/>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500000" y="1655998"/>
            <a:ext cx="4436269" cy="3443288"/>
          </a:xfrm>
          <a:prstGeom prst="rect">
            <a:avLst/>
          </a:prstGeom>
        </p:spPr>
      </p:pic>
      <p:pic>
        <p:nvPicPr>
          <p:cNvPr id="30" name="Picture 29">
            <a:extLst>
              <a:ext uri="{FF2B5EF4-FFF2-40B4-BE49-F238E27FC236}">
                <a16:creationId xmlns:a16="http://schemas.microsoft.com/office/drawing/2014/main" id="{9CA03CD7-8BBE-4DFF-B677-98CA5B4872D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00000" y="1655998"/>
            <a:ext cx="4436269" cy="3443288"/>
          </a:xfrm>
          <a:prstGeom prst="rect">
            <a:avLst/>
          </a:prstGeom>
        </p:spPr>
      </p:pic>
      <p:pic>
        <p:nvPicPr>
          <p:cNvPr id="31" name="Picture 30">
            <a:extLst>
              <a:ext uri="{FF2B5EF4-FFF2-40B4-BE49-F238E27FC236}">
                <a16:creationId xmlns:a16="http://schemas.microsoft.com/office/drawing/2014/main" id="{C93EE7DB-826C-4944-9D82-8EF52F1168B3}"/>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500000" y="1655998"/>
            <a:ext cx="4436269" cy="3443288"/>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1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6067">
                                            <p:txEl>
                                              <p:pRg st="1" end="1"/>
                                            </p:txEl>
                                          </p:spTgt>
                                        </p:tgtEl>
                                        <p:attrNameLst>
                                          <p:attrName>style.visibility</p:attrName>
                                        </p:attrNameLst>
                                      </p:cBhvr>
                                      <p:to>
                                        <p:strVal val="visible"/>
                                      </p:to>
                                    </p:set>
                                    <p:animEffect transition="in" filter="wipe(left)">
                                      <p:cBhvr>
                                        <p:cTn id="12" dur="1000"/>
                                        <p:tgtEl>
                                          <p:spTgt spid="216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10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10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1000"/>
                                        <p:tgtEl>
                                          <p:spTgt spid="30"/>
                                        </p:tgtEl>
                                      </p:cBhvr>
                                    </p:animEffect>
                                  </p:childTnLst>
                                </p:cTn>
                              </p:par>
                              <p:par>
                                <p:cTn id="28" presetID="22" presetClass="entr" presetSubtype="8" fill="hold" nodeType="withEffect">
                                  <p:stCondLst>
                                    <p:cond delay="0"/>
                                  </p:stCondLst>
                                  <p:childTnLst>
                                    <p:set>
                                      <p:cBhvr>
                                        <p:cTn id="29" dur="1" fill="hold">
                                          <p:stCondLst>
                                            <p:cond delay="0"/>
                                          </p:stCondLst>
                                        </p:cTn>
                                        <p:tgtEl>
                                          <p:spTgt spid="216067">
                                            <p:txEl>
                                              <p:pRg st="2" end="2"/>
                                            </p:txEl>
                                          </p:spTgt>
                                        </p:tgtEl>
                                        <p:attrNameLst>
                                          <p:attrName>style.visibility</p:attrName>
                                        </p:attrNameLst>
                                      </p:cBhvr>
                                      <p:to>
                                        <p:strVal val="visible"/>
                                      </p:to>
                                    </p:set>
                                    <p:animEffect transition="in" filter="wipe(left)">
                                      <p:cBhvr>
                                        <p:cTn id="30" dur="1000"/>
                                        <p:tgtEl>
                                          <p:spTgt spid="21606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16067">
                                            <p:txEl>
                                              <p:pRg st="3" end="3"/>
                                            </p:txEl>
                                          </p:spTgt>
                                        </p:tgtEl>
                                        <p:attrNameLst>
                                          <p:attrName>style.visibility</p:attrName>
                                        </p:attrNameLst>
                                      </p:cBhvr>
                                      <p:to>
                                        <p:strVal val="visible"/>
                                      </p:to>
                                    </p:set>
                                    <p:animEffect transition="in" filter="wipe(left)">
                                      <p:cBhvr>
                                        <p:cTn id="35" dur="1000"/>
                                        <p:tgtEl>
                                          <p:spTgt spid="216067">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374CE10-E04B-4EAB-89AD-846C5D7E1621}"/>
              </a:ext>
            </a:extLst>
          </p:cNvPr>
          <p:cNvSpPr>
            <a:spLocks noGrp="1" noChangeArrowheads="1"/>
          </p:cNvSpPr>
          <p:nvPr>
            <p:ph type="title"/>
          </p:nvPr>
        </p:nvSpPr>
        <p:spPr/>
        <p:txBody>
          <a:bodyPr/>
          <a:lstStyle/>
          <a:p>
            <a:pPr eaLnBrk="1" hangingPunct="1"/>
            <a:r>
              <a:rPr lang="en-US" altLang="en-US"/>
              <a:t>Employment and Unemployment</a:t>
            </a:r>
          </a:p>
        </p:txBody>
      </p:sp>
      <p:sp>
        <p:nvSpPr>
          <p:cNvPr id="217091" name="Rectangle 3">
            <a:extLst>
              <a:ext uri="{FF2B5EF4-FFF2-40B4-BE49-F238E27FC236}">
                <a16:creationId xmlns:a16="http://schemas.microsoft.com/office/drawing/2014/main" id="{351030DD-FC18-418E-A39F-25704D04EE06}"/>
              </a:ext>
            </a:extLst>
          </p:cNvPr>
          <p:cNvSpPr>
            <a:spLocks noGrp="1" noChangeArrowheads="1"/>
          </p:cNvSpPr>
          <p:nvPr>
            <p:ph idx="1"/>
          </p:nvPr>
        </p:nvSpPr>
        <p:spPr/>
        <p:txBody>
          <a:bodyPr/>
          <a:lstStyle/>
          <a:p>
            <a:pPr marL="108000" eaLnBrk="1" hangingPunct="1">
              <a:defRPr/>
            </a:pPr>
            <a:r>
              <a:rPr lang="en-US" altLang="en-US" dirty="0"/>
              <a:t>Four Labour Market Indicators</a:t>
            </a:r>
          </a:p>
          <a:p>
            <a:pPr marL="108000" lvl="1" eaLnBrk="1" hangingPunct="1">
              <a:buClr>
                <a:srgbClr val="7030A0"/>
              </a:buClr>
              <a:buSzPct val="120000"/>
              <a:buFont typeface="Wingdings" panose="05000000000000000000" pitchFamily="2" charset="2"/>
              <a:buChar char="§"/>
              <a:defRPr/>
            </a:pPr>
            <a:r>
              <a:rPr lang="en-US" altLang="en-US" dirty="0"/>
              <a:t> The unemployment rate</a:t>
            </a:r>
          </a:p>
          <a:p>
            <a:pPr marL="108000" lvl="1" eaLnBrk="1" hangingPunct="1">
              <a:buClr>
                <a:srgbClr val="7030A0"/>
              </a:buClr>
              <a:buSzPct val="120000"/>
              <a:buFont typeface="Wingdings" panose="05000000000000000000" pitchFamily="2" charset="2"/>
              <a:buChar char="§"/>
              <a:defRPr/>
            </a:pPr>
            <a:r>
              <a:rPr lang="en-AU" altLang="en-US" dirty="0"/>
              <a:t>  Involuntary part-time rate</a:t>
            </a:r>
            <a:endParaRPr lang="en-US" altLang="en-US" dirty="0"/>
          </a:p>
          <a:p>
            <a:pPr marL="108000" lvl="1" eaLnBrk="1" hangingPunct="1">
              <a:buClr>
                <a:srgbClr val="7030A0"/>
              </a:buClr>
              <a:buSzPct val="120000"/>
              <a:buFont typeface="Wingdings" panose="05000000000000000000" pitchFamily="2" charset="2"/>
              <a:buChar char="§"/>
              <a:defRPr/>
            </a:pPr>
            <a:r>
              <a:rPr lang="en-US" altLang="en-US" dirty="0"/>
              <a:t> The </a:t>
            </a:r>
            <a:r>
              <a:rPr lang="en-US" altLang="en-US" dirty="0" err="1"/>
              <a:t>labour</a:t>
            </a:r>
            <a:r>
              <a:rPr lang="en-US" altLang="en-US" dirty="0"/>
              <a:t> force participation rate</a:t>
            </a:r>
          </a:p>
          <a:p>
            <a:pPr marL="108000" lvl="1" eaLnBrk="1" hangingPunct="1">
              <a:buClr>
                <a:srgbClr val="7030A0"/>
              </a:buClr>
              <a:buSzPct val="120000"/>
              <a:buFont typeface="Wingdings" panose="05000000000000000000" pitchFamily="2" charset="2"/>
              <a:buChar char="§"/>
              <a:defRPr/>
            </a:pPr>
            <a:r>
              <a:rPr lang="en-US" altLang="en-US" dirty="0"/>
              <a:t> The employment rate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7091">
                                            <p:txEl>
                                              <p:pRg st="1" end="1"/>
                                            </p:txEl>
                                          </p:spTgt>
                                        </p:tgtEl>
                                        <p:attrNameLst>
                                          <p:attrName>style.visibility</p:attrName>
                                        </p:attrNameLst>
                                      </p:cBhvr>
                                      <p:to>
                                        <p:strVal val="visible"/>
                                      </p:to>
                                    </p:set>
                                    <p:animEffect transition="in" filter="wipe(left)">
                                      <p:cBhvr>
                                        <p:cTn id="7" dur="1000"/>
                                        <p:tgtEl>
                                          <p:spTgt spid="2170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7091">
                                            <p:txEl>
                                              <p:pRg st="2" end="2"/>
                                            </p:txEl>
                                          </p:spTgt>
                                        </p:tgtEl>
                                        <p:attrNameLst>
                                          <p:attrName>style.visibility</p:attrName>
                                        </p:attrNameLst>
                                      </p:cBhvr>
                                      <p:to>
                                        <p:strVal val="visible"/>
                                      </p:to>
                                    </p:set>
                                    <p:animEffect transition="in" filter="wipe(left)">
                                      <p:cBhvr>
                                        <p:cTn id="12" dur="1000"/>
                                        <p:tgtEl>
                                          <p:spTgt spid="2170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7091">
                                            <p:txEl>
                                              <p:pRg st="3" end="3"/>
                                            </p:txEl>
                                          </p:spTgt>
                                        </p:tgtEl>
                                        <p:attrNameLst>
                                          <p:attrName>style.visibility</p:attrName>
                                        </p:attrNameLst>
                                      </p:cBhvr>
                                      <p:to>
                                        <p:strVal val="visible"/>
                                      </p:to>
                                    </p:set>
                                    <p:animEffect transition="in" filter="wipe(left)">
                                      <p:cBhvr>
                                        <p:cTn id="17" dur="1000"/>
                                        <p:tgtEl>
                                          <p:spTgt spid="2170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7091">
                                            <p:txEl>
                                              <p:pRg st="4" end="4"/>
                                            </p:txEl>
                                          </p:spTgt>
                                        </p:tgtEl>
                                        <p:attrNameLst>
                                          <p:attrName>style.visibility</p:attrName>
                                        </p:attrNameLst>
                                      </p:cBhvr>
                                      <p:to>
                                        <p:strVal val="visible"/>
                                      </p:to>
                                    </p:set>
                                    <p:animEffect transition="in" filter="wipe(left)">
                                      <p:cBhvr>
                                        <p:cTn id="22" dur="1000"/>
                                        <p:tgtEl>
                                          <p:spTgt spid="217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bldLvl="3"/>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894E97B-B4FE-41E5-936C-30EE710BE39D}"/>
              </a:ext>
            </a:extLst>
          </p:cNvPr>
          <p:cNvSpPr>
            <a:spLocks noGrp="1" noChangeArrowheads="1"/>
          </p:cNvSpPr>
          <p:nvPr>
            <p:ph type="title"/>
          </p:nvPr>
        </p:nvSpPr>
        <p:spPr/>
        <p:txBody>
          <a:bodyPr/>
          <a:lstStyle/>
          <a:p>
            <a:pPr eaLnBrk="1" hangingPunct="1"/>
            <a:r>
              <a:rPr lang="en-US" altLang="en-US"/>
              <a:t>Employment and Unemployment</a:t>
            </a:r>
          </a:p>
        </p:txBody>
      </p:sp>
      <p:sp>
        <p:nvSpPr>
          <p:cNvPr id="344067" name="Rectangle 3">
            <a:extLst>
              <a:ext uri="{FF2B5EF4-FFF2-40B4-BE49-F238E27FC236}">
                <a16:creationId xmlns:a16="http://schemas.microsoft.com/office/drawing/2014/main" id="{A9FA9082-4EEE-4943-9D12-011B198754BA}"/>
              </a:ext>
            </a:extLst>
          </p:cNvPr>
          <p:cNvSpPr>
            <a:spLocks noGrp="1" noChangeArrowheads="1"/>
          </p:cNvSpPr>
          <p:nvPr>
            <p:ph idx="1"/>
          </p:nvPr>
        </p:nvSpPr>
        <p:spPr/>
        <p:txBody>
          <a:bodyPr/>
          <a:lstStyle/>
          <a:p>
            <a:pPr eaLnBrk="1" hangingPunct="1"/>
            <a:r>
              <a:rPr lang="en-US" altLang="en-US" dirty="0">
                <a:solidFill>
                  <a:srgbClr val="7030A0"/>
                </a:solidFill>
              </a:rPr>
              <a:t>The Unemployment Rate</a:t>
            </a:r>
          </a:p>
          <a:p>
            <a:pPr lvl="1" eaLnBrk="1" hangingPunct="1"/>
            <a:r>
              <a:rPr lang="en-US" altLang="en-US" dirty="0"/>
              <a:t>The </a:t>
            </a:r>
            <a:r>
              <a:rPr lang="en-US" altLang="en-US" b="1" dirty="0"/>
              <a:t>unemployment rate</a:t>
            </a:r>
            <a:r>
              <a:rPr lang="en-US" altLang="en-US" dirty="0"/>
              <a:t> is the percentage of the </a:t>
            </a:r>
            <a:r>
              <a:rPr lang="en-US" altLang="en-US" dirty="0" err="1"/>
              <a:t>labour</a:t>
            </a:r>
            <a:r>
              <a:rPr lang="en-US" altLang="en-US" dirty="0"/>
              <a:t> force that is unemployed.</a:t>
            </a:r>
          </a:p>
          <a:p>
            <a:pPr lvl="1" eaLnBrk="1" hangingPunct="1"/>
            <a:r>
              <a:rPr lang="en-US" altLang="en-US" dirty="0"/>
              <a:t>The unemployment rate is </a:t>
            </a:r>
            <a:br>
              <a:rPr lang="en-US" altLang="en-US" dirty="0"/>
            </a:br>
            <a:r>
              <a:rPr lang="en-US" altLang="en-US" dirty="0"/>
              <a:t>(Number of people unemployed </a:t>
            </a:r>
            <a:r>
              <a:rPr lang="en-US" altLang="en-US" dirty="0">
                <a:cs typeface="Arial" panose="020B0604020202020204" pitchFamily="34" charset="0"/>
              </a:rPr>
              <a:t>÷ </a:t>
            </a:r>
            <a:r>
              <a:rPr lang="en-US" altLang="en-US" dirty="0" err="1"/>
              <a:t>labour</a:t>
            </a:r>
            <a:r>
              <a:rPr lang="en-US" altLang="en-US" dirty="0"/>
              <a:t> force) </a:t>
            </a:r>
            <a:r>
              <a:rPr lang="en-US" altLang="en-US" dirty="0">
                <a:sym typeface="Symbol" panose="05050102010706020507" pitchFamily="18" charset="2"/>
              </a:rPr>
              <a:t></a:t>
            </a:r>
            <a:r>
              <a:rPr lang="en-US" altLang="en-US" dirty="0"/>
              <a:t> 100.</a:t>
            </a:r>
          </a:p>
          <a:p>
            <a:pPr lvl="1" eaLnBrk="1" hangingPunct="1"/>
            <a:r>
              <a:rPr lang="en-US" altLang="en-US" dirty="0"/>
              <a:t>In 2017, the </a:t>
            </a:r>
            <a:r>
              <a:rPr lang="en-US" altLang="en-US" dirty="0" err="1"/>
              <a:t>labour</a:t>
            </a:r>
            <a:r>
              <a:rPr lang="en-US" altLang="en-US" dirty="0"/>
              <a:t> force was 19.68 million and </a:t>
            </a:r>
            <a:br>
              <a:rPr lang="en-US" altLang="en-US" dirty="0"/>
            </a:br>
            <a:r>
              <a:rPr lang="en-US" altLang="en-US" dirty="0"/>
              <a:t>1.27 million were unemployed, so the unemployment rate was 6.5 percent.</a:t>
            </a:r>
          </a:p>
          <a:p>
            <a:pPr lvl="1" eaLnBrk="1" hangingPunct="1"/>
            <a:r>
              <a:rPr lang="en-US" altLang="en-US" dirty="0"/>
              <a:t>The unemployment rate increases in a recession and reaches its peak value after the recession ends.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4067">
                                            <p:txEl>
                                              <p:pRg st="1" end="1"/>
                                            </p:txEl>
                                          </p:spTgt>
                                        </p:tgtEl>
                                        <p:attrNameLst>
                                          <p:attrName>style.visibility</p:attrName>
                                        </p:attrNameLst>
                                      </p:cBhvr>
                                      <p:to>
                                        <p:strVal val="visible"/>
                                      </p:to>
                                    </p:set>
                                    <p:animEffect transition="in" filter="wipe(left)">
                                      <p:cBhvr>
                                        <p:cTn id="7" dur="1000"/>
                                        <p:tgtEl>
                                          <p:spTgt spid="3440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4067">
                                            <p:txEl>
                                              <p:pRg st="2" end="2"/>
                                            </p:txEl>
                                          </p:spTgt>
                                        </p:tgtEl>
                                        <p:attrNameLst>
                                          <p:attrName>style.visibility</p:attrName>
                                        </p:attrNameLst>
                                      </p:cBhvr>
                                      <p:to>
                                        <p:strVal val="visible"/>
                                      </p:to>
                                    </p:set>
                                    <p:animEffect transition="in" filter="wipe(left)">
                                      <p:cBhvr>
                                        <p:cTn id="12" dur="1000"/>
                                        <p:tgtEl>
                                          <p:spTgt spid="3440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4067">
                                            <p:txEl>
                                              <p:pRg st="3" end="3"/>
                                            </p:txEl>
                                          </p:spTgt>
                                        </p:tgtEl>
                                        <p:attrNameLst>
                                          <p:attrName>style.visibility</p:attrName>
                                        </p:attrNameLst>
                                      </p:cBhvr>
                                      <p:to>
                                        <p:strVal val="visible"/>
                                      </p:to>
                                    </p:set>
                                    <p:animEffect transition="in" filter="wipe(left)">
                                      <p:cBhvr>
                                        <p:cTn id="17" dur="1000"/>
                                        <p:tgtEl>
                                          <p:spTgt spid="3440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4067">
                                            <p:txEl>
                                              <p:pRg st="4" end="4"/>
                                            </p:txEl>
                                          </p:spTgt>
                                        </p:tgtEl>
                                        <p:attrNameLst>
                                          <p:attrName>style.visibility</p:attrName>
                                        </p:attrNameLst>
                                      </p:cBhvr>
                                      <p:to>
                                        <p:strVal val="visible"/>
                                      </p:to>
                                    </p:set>
                                    <p:animEffect transition="in" filter="wipe(left)">
                                      <p:cBhvr>
                                        <p:cTn id="22" dur="1000"/>
                                        <p:tgtEl>
                                          <p:spTgt spid="3440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uiExpand="1" build="p" bldLvl="3"/>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9A7BDE2-CAF4-4191-84C5-455E9C21E49A}"/>
              </a:ext>
            </a:extLst>
          </p:cNvPr>
          <p:cNvSpPr>
            <a:spLocks noGrp="1" noChangeArrowheads="1"/>
          </p:cNvSpPr>
          <p:nvPr>
            <p:ph type="title"/>
          </p:nvPr>
        </p:nvSpPr>
        <p:spPr>
          <a:xfrm>
            <a:off x="990600" y="107950"/>
            <a:ext cx="7696200" cy="1554163"/>
          </a:xfrm>
        </p:spPr>
        <p:txBody>
          <a:bodyPr/>
          <a:lstStyle/>
          <a:p>
            <a:pPr eaLnBrk="1" hangingPunct="1"/>
            <a:r>
              <a:rPr lang="en-US" altLang="en-US"/>
              <a:t>Employment and Unemployment</a:t>
            </a:r>
          </a:p>
        </p:txBody>
      </p:sp>
      <p:sp>
        <p:nvSpPr>
          <p:cNvPr id="621571" name="Rectangle 3">
            <a:extLst>
              <a:ext uri="{FF2B5EF4-FFF2-40B4-BE49-F238E27FC236}">
                <a16:creationId xmlns:a16="http://schemas.microsoft.com/office/drawing/2014/main" id="{A8FFAE5B-E1F5-4784-B677-D28B42AF03BF}"/>
              </a:ext>
            </a:extLst>
          </p:cNvPr>
          <p:cNvSpPr>
            <a:spLocks noGrp="1" noChangeArrowheads="1"/>
          </p:cNvSpPr>
          <p:nvPr>
            <p:ph idx="1"/>
          </p:nvPr>
        </p:nvSpPr>
        <p:spPr/>
        <p:txBody>
          <a:bodyPr/>
          <a:lstStyle/>
          <a:p>
            <a:pPr lvl="1" eaLnBrk="1" hangingPunct="1"/>
            <a:r>
              <a:rPr lang="en-US" altLang="en-US" dirty="0"/>
              <a:t>Figure 5.2 shows the unemployment rate: 1960–2017.</a:t>
            </a:r>
          </a:p>
          <a:p>
            <a:pPr lvl="1" eaLnBrk="1" hangingPunct="1"/>
            <a:r>
              <a:rPr lang="en-US" altLang="en-US" dirty="0"/>
              <a:t>The unemployment rate increases in a recession.</a:t>
            </a:r>
          </a:p>
        </p:txBody>
      </p:sp>
      <p:pic>
        <p:nvPicPr>
          <p:cNvPr id="12" name="Picture 11">
            <a:extLst>
              <a:ext uri="{FF2B5EF4-FFF2-40B4-BE49-F238E27FC236}">
                <a16:creationId xmlns:a16="http://schemas.microsoft.com/office/drawing/2014/main" id="{4E558F56-0336-46D9-9464-857E57D103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9829" y="2789934"/>
            <a:ext cx="6339840" cy="3501320"/>
          </a:xfrm>
          <a:prstGeom prst="rect">
            <a:avLst/>
          </a:prstGeom>
        </p:spPr>
      </p:pic>
      <p:pic>
        <p:nvPicPr>
          <p:cNvPr id="13" name="Picture 12">
            <a:extLst>
              <a:ext uri="{FF2B5EF4-FFF2-40B4-BE49-F238E27FC236}">
                <a16:creationId xmlns:a16="http://schemas.microsoft.com/office/drawing/2014/main" id="{3ED15EB6-A8BE-41C3-A8BD-EB5D9AD2D6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9829" y="2789934"/>
            <a:ext cx="6339840" cy="3501320"/>
          </a:xfrm>
          <a:prstGeom prst="rect">
            <a:avLst/>
          </a:prstGeom>
        </p:spPr>
      </p:pic>
      <p:pic>
        <p:nvPicPr>
          <p:cNvPr id="14" name="Picture 13">
            <a:extLst>
              <a:ext uri="{FF2B5EF4-FFF2-40B4-BE49-F238E27FC236}">
                <a16:creationId xmlns:a16="http://schemas.microsoft.com/office/drawing/2014/main" id="{9EC6D8C3-2026-4B5C-A638-85F5E29096F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9829" y="2789934"/>
            <a:ext cx="6339840" cy="3501320"/>
          </a:xfrm>
          <a:prstGeom prst="rect">
            <a:avLst/>
          </a:prstGeom>
        </p:spPr>
      </p:pic>
      <p:pic>
        <p:nvPicPr>
          <p:cNvPr id="15" name="Picture 14">
            <a:extLst>
              <a:ext uri="{FF2B5EF4-FFF2-40B4-BE49-F238E27FC236}">
                <a16:creationId xmlns:a16="http://schemas.microsoft.com/office/drawing/2014/main" id="{D5494C94-BF92-4025-B16B-3E9A99E7BE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49829" y="2789934"/>
            <a:ext cx="6339840" cy="3501320"/>
          </a:xfrm>
          <a:prstGeom prst="rect">
            <a:avLst/>
          </a:prstGeom>
        </p:spPr>
      </p:pic>
      <p:pic>
        <p:nvPicPr>
          <p:cNvPr id="16" name="Picture 15">
            <a:extLst>
              <a:ext uri="{FF2B5EF4-FFF2-40B4-BE49-F238E27FC236}">
                <a16:creationId xmlns:a16="http://schemas.microsoft.com/office/drawing/2014/main" id="{838A832D-F402-4DF6-91C4-3C047751F03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49829" y="2789934"/>
            <a:ext cx="6339840" cy="3501320"/>
          </a:xfrm>
          <a:prstGeom prst="rect">
            <a:avLst/>
          </a:prstGeom>
        </p:spPr>
      </p:pic>
      <p:pic>
        <p:nvPicPr>
          <p:cNvPr id="17" name="Picture 16">
            <a:extLst>
              <a:ext uri="{FF2B5EF4-FFF2-40B4-BE49-F238E27FC236}">
                <a16:creationId xmlns:a16="http://schemas.microsoft.com/office/drawing/2014/main" id="{D01482F7-0C55-4EE4-A925-8609EEBFE4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49829" y="2789934"/>
            <a:ext cx="6339840" cy="3501320"/>
          </a:xfrm>
          <a:prstGeom prst="rect">
            <a:avLst/>
          </a:prstGeom>
        </p:spPr>
      </p:pic>
      <p:pic>
        <p:nvPicPr>
          <p:cNvPr id="18" name="Picture 17">
            <a:extLst>
              <a:ext uri="{FF2B5EF4-FFF2-40B4-BE49-F238E27FC236}">
                <a16:creationId xmlns:a16="http://schemas.microsoft.com/office/drawing/2014/main" id="{474F2025-48EF-4577-A73D-7E242A8E3B2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49829" y="2789934"/>
            <a:ext cx="6339840" cy="3501320"/>
          </a:xfrm>
          <a:prstGeom prst="rect">
            <a:avLst/>
          </a:prstGeom>
        </p:spPr>
      </p:pic>
      <p:pic>
        <p:nvPicPr>
          <p:cNvPr id="19" name="Picture 18">
            <a:extLst>
              <a:ext uri="{FF2B5EF4-FFF2-40B4-BE49-F238E27FC236}">
                <a16:creationId xmlns:a16="http://schemas.microsoft.com/office/drawing/2014/main" id="{7FB0A240-0EEA-4485-B35E-52C9297458A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49829" y="2789934"/>
            <a:ext cx="6339840" cy="3501320"/>
          </a:xfrm>
          <a:prstGeom prst="rect">
            <a:avLst/>
          </a:prstGeom>
        </p:spPr>
      </p:pic>
      <p:pic>
        <p:nvPicPr>
          <p:cNvPr id="20" name="Picture 7">
            <a:hlinkClick r:id="rId11" action="ppaction://hlinksldjump" tooltip="Click to expand the figure"/>
            <a:extLst>
              <a:ext uri="{FF2B5EF4-FFF2-40B4-BE49-F238E27FC236}">
                <a16:creationId xmlns:a16="http://schemas.microsoft.com/office/drawing/2014/main" id="{39197507-44BC-45E2-B0E4-990625F27596}"/>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40763" y="6460445"/>
            <a:ext cx="241980" cy="2419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1571">
                                            <p:txEl>
                                              <p:pRg st="1" end="1"/>
                                            </p:txEl>
                                          </p:spTgt>
                                        </p:tgtEl>
                                        <p:attrNameLst>
                                          <p:attrName>style.visibility</p:attrName>
                                        </p:attrNameLst>
                                      </p:cBhvr>
                                      <p:to>
                                        <p:strVal val="visible"/>
                                      </p:to>
                                    </p:set>
                                    <p:animEffect transition="in" filter="wipe(left)">
                                      <p:cBhvr>
                                        <p:cTn id="17" dur="1000"/>
                                        <p:tgtEl>
                                          <p:spTgt spid="6215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500"/>
                            </p:stCondLst>
                            <p:childTnLst>
                              <p:par>
                                <p:cTn id="24" presetID="10" presetClass="entr" presetSubtype="0" fill="hold" nodeType="afterEffect">
                                  <p:stCondLst>
                                    <p:cond delay="25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par>
                          <p:cTn id="27" fill="hold">
                            <p:stCondLst>
                              <p:cond delay="1250"/>
                            </p:stCondLst>
                            <p:childTnLst>
                              <p:par>
                                <p:cTn id="28" presetID="10" presetClass="entr" presetSubtype="0" fill="hold" nodeType="afterEffect">
                                  <p:stCondLst>
                                    <p:cond delay="25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2000"/>
                            </p:stCondLst>
                            <p:childTnLst>
                              <p:par>
                                <p:cTn id="32" presetID="10" presetClass="entr" presetSubtype="0" fill="hold" nodeType="afterEffect">
                                  <p:stCondLst>
                                    <p:cond delay="25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750"/>
                            </p:stCondLst>
                            <p:childTnLst>
                              <p:par>
                                <p:cTn id="36" presetID="10" presetClass="entr" presetSubtype="0" fill="hold" nodeType="afterEffect">
                                  <p:stCondLst>
                                    <p:cond delay="25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A99E5-6B24-40EE-9101-AB155C595F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000" y="864000"/>
            <a:ext cx="8382000" cy="4629150"/>
          </a:xfrm>
          <a:prstGeom prst="rect">
            <a:avLst/>
          </a:prstGeom>
        </p:spPr>
      </p:pic>
      <p:pic>
        <p:nvPicPr>
          <p:cNvPr id="12" name="Picture 11">
            <a:extLst>
              <a:ext uri="{FF2B5EF4-FFF2-40B4-BE49-F238E27FC236}">
                <a16:creationId xmlns:a16="http://schemas.microsoft.com/office/drawing/2014/main" id="{D5A229D6-1038-429D-B0E5-F61E94F0E0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000" y="864000"/>
            <a:ext cx="8382000" cy="4629150"/>
          </a:xfrm>
          <a:prstGeom prst="rect">
            <a:avLst/>
          </a:prstGeom>
        </p:spPr>
      </p:pic>
      <p:pic>
        <p:nvPicPr>
          <p:cNvPr id="13" name="Picture 12">
            <a:extLst>
              <a:ext uri="{FF2B5EF4-FFF2-40B4-BE49-F238E27FC236}">
                <a16:creationId xmlns:a16="http://schemas.microsoft.com/office/drawing/2014/main" id="{7DE58600-D64D-4D44-B506-1DB602CA75D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6000" y="864000"/>
            <a:ext cx="8382000" cy="4629150"/>
          </a:xfrm>
          <a:prstGeom prst="rect">
            <a:avLst/>
          </a:prstGeom>
        </p:spPr>
      </p:pic>
      <p:pic>
        <p:nvPicPr>
          <p:cNvPr id="14" name="Picture 13">
            <a:extLst>
              <a:ext uri="{FF2B5EF4-FFF2-40B4-BE49-F238E27FC236}">
                <a16:creationId xmlns:a16="http://schemas.microsoft.com/office/drawing/2014/main" id="{585CB9F4-2F9F-4E1A-A9A4-F6D71C0AFCE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6000" y="864000"/>
            <a:ext cx="8382000" cy="4629150"/>
          </a:xfrm>
          <a:prstGeom prst="rect">
            <a:avLst/>
          </a:prstGeom>
        </p:spPr>
      </p:pic>
      <p:pic>
        <p:nvPicPr>
          <p:cNvPr id="15" name="Picture 14">
            <a:extLst>
              <a:ext uri="{FF2B5EF4-FFF2-40B4-BE49-F238E27FC236}">
                <a16:creationId xmlns:a16="http://schemas.microsoft.com/office/drawing/2014/main" id="{248CD89A-FFB5-4250-B2F1-559C30DF198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000" y="864000"/>
            <a:ext cx="8382000" cy="4629150"/>
          </a:xfrm>
          <a:prstGeom prst="rect">
            <a:avLst/>
          </a:prstGeom>
        </p:spPr>
      </p:pic>
      <p:pic>
        <p:nvPicPr>
          <p:cNvPr id="22" name="Picture 21">
            <a:extLst>
              <a:ext uri="{FF2B5EF4-FFF2-40B4-BE49-F238E27FC236}">
                <a16:creationId xmlns:a16="http://schemas.microsoft.com/office/drawing/2014/main" id="{72466C82-D2F7-43C9-8432-3FE84BCFB92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6000" y="864000"/>
            <a:ext cx="8382000" cy="4629150"/>
          </a:xfrm>
          <a:prstGeom prst="rect">
            <a:avLst/>
          </a:prstGeom>
        </p:spPr>
      </p:pic>
      <p:pic>
        <p:nvPicPr>
          <p:cNvPr id="23" name="Picture 22">
            <a:extLst>
              <a:ext uri="{FF2B5EF4-FFF2-40B4-BE49-F238E27FC236}">
                <a16:creationId xmlns:a16="http://schemas.microsoft.com/office/drawing/2014/main" id="{E002CD33-B549-44A2-9C1E-D0FB629A940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6000" y="864000"/>
            <a:ext cx="8382000" cy="4629150"/>
          </a:xfrm>
          <a:prstGeom prst="rect">
            <a:avLst/>
          </a:prstGeom>
        </p:spPr>
      </p:pic>
      <p:pic>
        <p:nvPicPr>
          <p:cNvPr id="24" name="Picture 23">
            <a:extLst>
              <a:ext uri="{FF2B5EF4-FFF2-40B4-BE49-F238E27FC236}">
                <a16:creationId xmlns:a16="http://schemas.microsoft.com/office/drawing/2014/main" id="{EE708548-A777-4608-93A3-F58248BAE73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6000" y="864000"/>
            <a:ext cx="8382000" cy="46291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500"/>
                            </p:stCondLst>
                            <p:childTnLst>
                              <p:par>
                                <p:cTn id="19" presetID="10" presetClass="entr" presetSubtype="0" fill="hold" nodeType="after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250"/>
                            </p:stCondLst>
                            <p:childTnLst>
                              <p:par>
                                <p:cTn id="23" presetID="10" presetClass="entr" presetSubtype="0" fill="hold" nodeType="afterEffect">
                                  <p:stCondLst>
                                    <p:cond delay="25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2000"/>
                            </p:stCondLst>
                            <p:childTnLst>
                              <p:par>
                                <p:cTn id="27" presetID="10" presetClass="entr" presetSubtype="0" fill="hold" nodeType="afterEffect">
                                  <p:stCondLst>
                                    <p:cond delay="25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2750"/>
                            </p:stCondLst>
                            <p:childTnLst>
                              <p:par>
                                <p:cTn id="31" presetID="10" presetClass="entr" presetSubtype="0" fill="hold"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20F8D85-7589-40BB-99D3-449C856179BF}"/>
              </a:ext>
            </a:extLst>
          </p:cNvPr>
          <p:cNvSpPr>
            <a:spLocks noGrp="1" noChangeArrowheads="1"/>
          </p:cNvSpPr>
          <p:nvPr>
            <p:ph type="title"/>
          </p:nvPr>
        </p:nvSpPr>
        <p:spPr/>
        <p:txBody>
          <a:bodyPr/>
          <a:lstStyle/>
          <a:p>
            <a:r>
              <a:rPr lang="en-US" altLang="en-US"/>
              <a:t>Employment and Unemployment</a:t>
            </a:r>
          </a:p>
        </p:txBody>
      </p:sp>
      <p:sp>
        <p:nvSpPr>
          <p:cNvPr id="346115" name="Rectangle 3">
            <a:extLst>
              <a:ext uri="{FF2B5EF4-FFF2-40B4-BE49-F238E27FC236}">
                <a16:creationId xmlns:a16="http://schemas.microsoft.com/office/drawing/2014/main" id="{52BCF035-5D4C-4561-9B1E-DC3C83F650B5}"/>
              </a:ext>
            </a:extLst>
          </p:cNvPr>
          <p:cNvSpPr>
            <a:spLocks noGrp="1" noChangeArrowheads="1"/>
          </p:cNvSpPr>
          <p:nvPr>
            <p:ph idx="1"/>
          </p:nvPr>
        </p:nvSpPr>
        <p:spPr/>
        <p:txBody>
          <a:bodyPr/>
          <a:lstStyle/>
          <a:p>
            <a:r>
              <a:rPr lang="en-US" altLang="en-US" dirty="0">
                <a:solidFill>
                  <a:srgbClr val="7030A0"/>
                </a:solidFill>
              </a:rPr>
              <a:t>The Involuntary Part-Time Rate</a:t>
            </a:r>
          </a:p>
          <a:p>
            <a:pPr lvl="1"/>
            <a:r>
              <a:rPr lang="en-US" altLang="en-US" dirty="0"/>
              <a:t>The </a:t>
            </a:r>
            <a:r>
              <a:rPr lang="en-US" altLang="en-US" b="1" dirty="0"/>
              <a:t>involuntary part-time rate</a:t>
            </a:r>
            <a:r>
              <a:rPr lang="en-US" altLang="en-US" dirty="0"/>
              <a:t> is the percentage of the </a:t>
            </a:r>
            <a:r>
              <a:rPr lang="en-US" altLang="en-US" dirty="0" err="1"/>
              <a:t>labour</a:t>
            </a:r>
            <a:r>
              <a:rPr lang="en-US" altLang="en-US" dirty="0"/>
              <a:t> force who work part time but want full-time jobs.</a:t>
            </a:r>
          </a:p>
          <a:p>
            <a:pPr lvl="1"/>
            <a:r>
              <a:rPr lang="en-US" altLang="en-US" dirty="0"/>
              <a:t>The involuntary part-time rate is </a:t>
            </a:r>
            <a:br>
              <a:rPr lang="en-US" altLang="en-US" dirty="0"/>
            </a:br>
            <a:r>
              <a:rPr lang="en-US" altLang="en-US" dirty="0"/>
              <a:t>(Number of involuntary part-time workers </a:t>
            </a:r>
            <a:r>
              <a:rPr lang="en-US" altLang="en-US" dirty="0">
                <a:cs typeface="Arial" panose="020B0604020202020204" pitchFamily="34" charset="0"/>
              </a:rPr>
              <a:t>÷ </a:t>
            </a:r>
            <a:r>
              <a:rPr lang="en-US" altLang="en-US" dirty="0" err="1"/>
              <a:t>Labour</a:t>
            </a:r>
            <a:r>
              <a:rPr lang="en-US" altLang="en-US" dirty="0"/>
              <a:t> force) </a:t>
            </a:r>
            <a:r>
              <a:rPr lang="en-US" altLang="en-US" dirty="0">
                <a:sym typeface="Symbol" panose="05050102010706020507" pitchFamily="18" charset="2"/>
              </a:rPr>
              <a:t></a:t>
            </a:r>
            <a:r>
              <a:rPr lang="en-US" altLang="en-US" dirty="0"/>
              <a:t> 100.</a:t>
            </a:r>
          </a:p>
          <a:p>
            <a:pPr lvl="1"/>
            <a:r>
              <a:rPr lang="en-US" altLang="en-US" dirty="0"/>
              <a:t>In 2017 the 865,400 involuntary part-time workers and the </a:t>
            </a:r>
            <a:r>
              <a:rPr lang="en-US" altLang="en-US" dirty="0" err="1"/>
              <a:t>labour</a:t>
            </a:r>
            <a:r>
              <a:rPr lang="en-US" altLang="en-US" dirty="0"/>
              <a:t> force was 19.68 million. </a:t>
            </a:r>
          </a:p>
          <a:p>
            <a:pPr lvl="1"/>
            <a:r>
              <a:rPr lang="en-US" altLang="en-US" dirty="0"/>
              <a:t>The involuntary part-time rate 4.4 percent.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6115">
                                            <p:txEl>
                                              <p:pRg st="1" end="1"/>
                                            </p:txEl>
                                          </p:spTgt>
                                        </p:tgtEl>
                                        <p:attrNameLst>
                                          <p:attrName>style.visibility</p:attrName>
                                        </p:attrNameLst>
                                      </p:cBhvr>
                                      <p:to>
                                        <p:strVal val="visible"/>
                                      </p:to>
                                    </p:set>
                                    <p:animEffect transition="in" filter="wipe(left)">
                                      <p:cBhvr>
                                        <p:cTn id="7" dur="1000"/>
                                        <p:tgtEl>
                                          <p:spTgt spid="3461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6115">
                                            <p:txEl>
                                              <p:pRg st="2" end="2"/>
                                            </p:txEl>
                                          </p:spTgt>
                                        </p:tgtEl>
                                        <p:attrNameLst>
                                          <p:attrName>style.visibility</p:attrName>
                                        </p:attrNameLst>
                                      </p:cBhvr>
                                      <p:to>
                                        <p:strVal val="visible"/>
                                      </p:to>
                                    </p:set>
                                    <p:animEffect transition="in" filter="wipe(left)">
                                      <p:cBhvr>
                                        <p:cTn id="12" dur="1000"/>
                                        <p:tgtEl>
                                          <p:spTgt spid="3461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6115">
                                            <p:txEl>
                                              <p:pRg st="3" end="3"/>
                                            </p:txEl>
                                          </p:spTgt>
                                        </p:tgtEl>
                                        <p:attrNameLst>
                                          <p:attrName>style.visibility</p:attrName>
                                        </p:attrNameLst>
                                      </p:cBhvr>
                                      <p:to>
                                        <p:strVal val="visible"/>
                                      </p:to>
                                    </p:set>
                                    <p:animEffect transition="in" filter="wipe(left)">
                                      <p:cBhvr>
                                        <p:cTn id="17" dur="1000"/>
                                        <p:tgtEl>
                                          <p:spTgt spid="3461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6115">
                                            <p:txEl>
                                              <p:pRg st="4" end="4"/>
                                            </p:txEl>
                                          </p:spTgt>
                                        </p:tgtEl>
                                        <p:attrNameLst>
                                          <p:attrName>style.visibility</p:attrName>
                                        </p:attrNameLst>
                                      </p:cBhvr>
                                      <p:to>
                                        <p:strVal val="visible"/>
                                      </p:to>
                                    </p:set>
                                    <p:animEffect transition="in" filter="wipe(left)">
                                      <p:cBhvr>
                                        <p:cTn id="22" dur="1000"/>
                                        <p:tgtEl>
                                          <p:spTgt spid="346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uiExpand="1" build="p" bldLvl="3"/>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5D72248-D55B-4CB5-8B18-A166181C3A7C}"/>
              </a:ext>
            </a:extLst>
          </p:cNvPr>
          <p:cNvSpPr>
            <a:spLocks noGrp="1" noChangeArrowheads="1"/>
          </p:cNvSpPr>
          <p:nvPr>
            <p:ph type="title"/>
          </p:nvPr>
        </p:nvSpPr>
        <p:spPr/>
        <p:txBody>
          <a:bodyPr/>
          <a:lstStyle/>
          <a:p>
            <a:pPr eaLnBrk="1" hangingPunct="1"/>
            <a:r>
              <a:rPr lang="en-US" altLang="en-US"/>
              <a:t>Employment and Unemployment</a:t>
            </a:r>
          </a:p>
        </p:txBody>
      </p:sp>
      <p:sp>
        <p:nvSpPr>
          <p:cNvPr id="623619" name="Rectangle 3">
            <a:extLst>
              <a:ext uri="{FF2B5EF4-FFF2-40B4-BE49-F238E27FC236}">
                <a16:creationId xmlns:a16="http://schemas.microsoft.com/office/drawing/2014/main" id="{E454A41D-7EBC-40BA-9A42-89159630812F}"/>
              </a:ext>
            </a:extLst>
          </p:cNvPr>
          <p:cNvSpPr>
            <a:spLocks noGrp="1" noChangeArrowheads="1"/>
          </p:cNvSpPr>
          <p:nvPr>
            <p:ph idx="1"/>
          </p:nvPr>
        </p:nvSpPr>
        <p:spPr/>
        <p:txBody>
          <a:bodyPr/>
          <a:lstStyle/>
          <a:p>
            <a:pPr eaLnBrk="1" hangingPunct="1"/>
            <a:r>
              <a:rPr lang="en-US" altLang="en-US" dirty="0">
                <a:solidFill>
                  <a:srgbClr val="7030A0"/>
                </a:solidFill>
              </a:rPr>
              <a:t>The </a:t>
            </a:r>
            <a:r>
              <a:rPr lang="en-US" altLang="en-US" dirty="0" err="1">
                <a:solidFill>
                  <a:srgbClr val="7030A0"/>
                </a:solidFill>
              </a:rPr>
              <a:t>Labour</a:t>
            </a:r>
            <a:r>
              <a:rPr lang="en-US" altLang="en-US" dirty="0">
                <a:solidFill>
                  <a:srgbClr val="7030A0"/>
                </a:solidFill>
              </a:rPr>
              <a:t> Force Participation Rate</a:t>
            </a:r>
          </a:p>
          <a:p>
            <a:pPr lvl="1" eaLnBrk="1" hangingPunct="1"/>
            <a:r>
              <a:rPr lang="en-US" altLang="en-US" dirty="0"/>
              <a:t>The </a:t>
            </a:r>
            <a:r>
              <a:rPr lang="en-US" altLang="en-US" b="1" dirty="0" err="1"/>
              <a:t>labour</a:t>
            </a:r>
            <a:r>
              <a:rPr lang="en-US" altLang="en-US" b="1" dirty="0"/>
              <a:t> force participation rate</a:t>
            </a:r>
            <a:r>
              <a:rPr lang="en-US" altLang="en-US" dirty="0"/>
              <a:t> is the percentage of the working-age population who are members of the </a:t>
            </a:r>
            <a:r>
              <a:rPr lang="en-US" altLang="en-US" dirty="0" err="1"/>
              <a:t>labour</a:t>
            </a:r>
            <a:r>
              <a:rPr lang="en-US" altLang="en-US" dirty="0"/>
              <a:t> force.</a:t>
            </a:r>
          </a:p>
          <a:p>
            <a:pPr lvl="1" eaLnBrk="1" hangingPunct="1"/>
            <a:r>
              <a:rPr lang="en-US" altLang="en-US" dirty="0"/>
              <a:t>The </a:t>
            </a:r>
            <a:r>
              <a:rPr lang="en-US" altLang="en-US" dirty="0" err="1"/>
              <a:t>labour</a:t>
            </a:r>
            <a:r>
              <a:rPr lang="en-US" altLang="en-US" dirty="0"/>
              <a:t> force participation rate is </a:t>
            </a:r>
            <a:br>
              <a:rPr lang="en-US" altLang="en-US" dirty="0"/>
            </a:br>
            <a:r>
              <a:rPr lang="en-US" altLang="en-US" dirty="0"/>
              <a:t>(</a:t>
            </a:r>
            <a:r>
              <a:rPr lang="en-US" altLang="en-US" dirty="0" err="1"/>
              <a:t>Labour</a:t>
            </a:r>
            <a:r>
              <a:rPr lang="en-US" altLang="en-US" dirty="0"/>
              <a:t> force </a:t>
            </a:r>
            <a:r>
              <a:rPr lang="en-US" altLang="en-US" dirty="0">
                <a:cs typeface="Arial" panose="020B0604020202020204" pitchFamily="34" charset="0"/>
              </a:rPr>
              <a:t>÷ </a:t>
            </a:r>
            <a:r>
              <a:rPr lang="en-US" altLang="en-US" dirty="0"/>
              <a:t>Working-age population) </a:t>
            </a:r>
            <a:r>
              <a:rPr lang="en-US" altLang="en-US" dirty="0">
                <a:sym typeface="Symbol" panose="05050102010706020507" pitchFamily="18" charset="2"/>
              </a:rPr>
              <a:t></a:t>
            </a:r>
            <a:r>
              <a:rPr lang="en-US" altLang="en-US" dirty="0"/>
              <a:t> 100.</a:t>
            </a:r>
          </a:p>
          <a:p>
            <a:pPr lvl="1" eaLnBrk="1" hangingPunct="1"/>
            <a:r>
              <a:rPr lang="en-US" altLang="en-US" dirty="0"/>
              <a:t>In 2017, the </a:t>
            </a:r>
            <a:r>
              <a:rPr lang="en-US" altLang="en-US" dirty="0" err="1"/>
              <a:t>labour</a:t>
            </a:r>
            <a:r>
              <a:rPr lang="en-US" altLang="en-US" dirty="0"/>
              <a:t> force was 19.68 million and the working-age population was 29.88 million.</a:t>
            </a:r>
          </a:p>
          <a:p>
            <a:pPr lvl="1" eaLnBrk="1" hangingPunct="1"/>
            <a:r>
              <a:rPr lang="en-US" altLang="en-US" dirty="0"/>
              <a:t>The </a:t>
            </a:r>
            <a:r>
              <a:rPr lang="en-US" altLang="en-US" dirty="0" err="1"/>
              <a:t>labour</a:t>
            </a:r>
            <a:r>
              <a:rPr lang="en-US" altLang="en-US" dirty="0"/>
              <a:t> force participation rate was 65.9 percent.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3619">
                                            <p:txEl>
                                              <p:pRg st="1" end="1"/>
                                            </p:txEl>
                                          </p:spTgt>
                                        </p:tgtEl>
                                        <p:attrNameLst>
                                          <p:attrName>style.visibility</p:attrName>
                                        </p:attrNameLst>
                                      </p:cBhvr>
                                      <p:to>
                                        <p:strVal val="visible"/>
                                      </p:to>
                                    </p:set>
                                    <p:animEffect transition="in" filter="wipe(left)">
                                      <p:cBhvr>
                                        <p:cTn id="7" dur="1000"/>
                                        <p:tgtEl>
                                          <p:spTgt spid="6236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3619">
                                            <p:txEl>
                                              <p:pRg st="2" end="2"/>
                                            </p:txEl>
                                          </p:spTgt>
                                        </p:tgtEl>
                                        <p:attrNameLst>
                                          <p:attrName>style.visibility</p:attrName>
                                        </p:attrNameLst>
                                      </p:cBhvr>
                                      <p:to>
                                        <p:strVal val="visible"/>
                                      </p:to>
                                    </p:set>
                                    <p:animEffect transition="in" filter="wipe(left)">
                                      <p:cBhvr>
                                        <p:cTn id="12" dur="1000"/>
                                        <p:tgtEl>
                                          <p:spTgt spid="6236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3619">
                                            <p:txEl>
                                              <p:pRg st="3" end="3"/>
                                            </p:txEl>
                                          </p:spTgt>
                                        </p:tgtEl>
                                        <p:attrNameLst>
                                          <p:attrName>style.visibility</p:attrName>
                                        </p:attrNameLst>
                                      </p:cBhvr>
                                      <p:to>
                                        <p:strVal val="visible"/>
                                      </p:to>
                                    </p:set>
                                    <p:animEffect transition="in" filter="wipe(left)">
                                      <p:cBhvr>
                                        <p:cTn id="17" dur="1000"/>
                                        <p:tgtEl>
                                          <p:spTgt spid="6236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3619">
                                            <p:txEl>
                                              <p:pRg st="4" end="4"/>
                                            </p:txEl>
                                          </p:spTgt>
                                        </p:tgtEl>
                                        <p:attrNameLst>
                                          <p:attrName>style.visibility</p:attrName>
                                        </p:attrNameLst>
                                      </p:cBhvr>
                                      <p:to>
                                        <p:strVal val="visible"/>
                                      </p:to>
                                    </p:set>
                                    <p:animEffect transition="in" filter="wipe(left)">
                                      <p:cBhvr>
                                        <p:cTn id="22" dur="1000"/>
                                        <p:tgtEl>
                                          <p:spTgt spid="6236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9" grpId="0" uiExpand="1" build="p" bldLvl="3"/>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8E94AAC-BFD7-4D6A-9CD4-BEB3814B20B3}"/>
              </a:ext>
            </a:extLst>
          </p:cNvPr>
          <p:cNvSpPr>
            <a:spLocks noGrp="1" noChangeArrowheads="1"/>
          </p:cNvSpPr>
          <p:nvPr>
            <p:ph type="title"/>
          </p:nvPr>
        </p:nvSpPr>
        <p:spPr/>
        <p:txBody>
          <a:bodyPr/>
          <a:lstStyle/>
          <a:p>
            <a:pPr eaLnBrk="1" hangingPunct="1"/>
            <a:r>
              <a:rPr lang="en-US" altLang="en-US"/>
              <a:t>Employment and Unemployment</a:t>
            </a:r>
          </a:p>
        </p:txBody>
      </p:sp>
      <p:sp>
        <p:nvSpPr>
          <p:cNvPr id="346115" name="Rectangle 3">
            <a:extLst>
              <a:ext uri="{FF2B5EF4-FFF2-40B4-BE49-F238E27FC236}">
                <a16:creationId xmlns:a16="http://schemas.microsoft.com/office/drawing/2014/main" id="{7F820C6F-F7E3-40F8-B2DC-772F2A4F6348}"/>
              </a:ext>
            </a:extLst>
          </p:cNvPr>
          <p:cNvSpPr>
            <a:spLocks noGrp="1" noChangeArrowheads="1"/>
          </p:cNvSpPr>
          <p:nvPr>
            <p:ph idx="1"/>
          </p:nvPr>
        </p:nvSpPr>
        <p:spPr/>
        <p:txBody>
          <a:bodyPr/>
          <a:lstStyle/>
          <a:p>
            <a:pPr eaLnBrk="1" hangingPunct="1"/>
            <a:r>
              <a:rPr lang="en-US" altLang="en-US" dirty="0">
                <a:solidFill>
                  <a:srgbClr val="7030A0"/>
                </a:solidFill>
              </a:rPr>
              <a:t>The Employment Rate</a:t>
            </a:r>
          </a:p>
          <a:p>
            <a:pPr lvl="1" eaLnBrk="1" hangingPunct="1"/>
            <a:r>
              <a:rPr lang="en-US" altLang="en-US" dirty="0"/>
              <a:t>The </a:t>
            </a:r>
            <a:r>
              <a:rPr lang="en-US" altLang="en-US" b="1" dirty="0"/>
              <a:t>employment rate</a:t>
            </a:r>
            <a:r>
              <a:rPr lang="en-US" altLang="en-US" dirty="0"/>
              <a:t> is the percentage of the working-age population who have jobs.</a:t>
            </a:r>
          </a:p>
          <a:p>
            <a:pPr lvl="1" eaLnBrk="1" hangingPunct="1"/>
            <a:r>
              <a:rPr lang="en-US" altLang="en-US" dirty="0"/>
              <a:t>The employment rate is </a:t>
            </a:r>
            <a:br>
              <a:rPr lang="en-US" altLang="en-US" dirty="0"/>
            </a:br>
            <a:r>
              <a:rPr lang="en-US" altLang="en-US" dirty="0"/>
              <a:t>(Employment </a:t>
            </a:r>
            <a:r>
              <a:rPr lang="en-US" altLang="en-US" dirty="0">
                <a:cs typeface="Arial" panose="020B0604020202020204" pitchFamily="34" charset="0"/>
              </a:rPr>
              <a:t>÷ </a:t>
            </a:r>
            <a:r>
              <a:rPr lang="en-US" altLang="en-US" dirty="0"/>
              <a:t>Working-age population) </a:t>
            </a:r>
            <a:r>
              <a:rPr lang="en-US" altLang="en-US" dirty="0">
                <a:sym typeface="Symbol" panose="05050102010706020507" pitchFamily="18" charset="2"/>
              </a:rPr>
              <a:t></a:t>
            </a:r>
            <a:r>
              <a:rPr lang="en-US" altLang="en-US" dirty="0"/>
              <a:t> 100.</a:t>
            </a:r>
          </a:p>
          <a:p>
            <a:pPr lvl="1" eaLnBrk="1" hangingPunct="1"/>
            <a:r>
              <a:rPr lang="en-US" altLang="en-US" dirty="0"/>
              <a:t>In 2017, the number of people employed was 18.41 million and the working-age population was 29.88 million. </a:t>
            </a:r>
          </a:p>
          <a:p>
            <a:pPr lvl="1" eaLnBrk="1" hangingPunct="1"/>
            <a:r>
              <a:rPr lang="en-US" altLang="en-US" dirty="0"/>
              <a:t>The employment rate was 61.6 percent.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6115">
                                            <p:txEl>
                                              <p:pRg st="1" end="1"/>
                                            </p:txEl>
                                          </p:spTgt>
                                        </p:tgtEl>
                                        <p:attrNameLst>
                                          <p:attrName>style.visibility</p:attrName>
                                        </p:attrNameLst>
                                      </p:cBhvr>
                                      <p:to>
                                        <p:strVal val="visible"/>
                                      </p:to>
                                    </p:set>
                                    <p:animEffect transition="in" filter="wipe(left)">
                                      <p:cBhvr>
                                        <p:cTn id="7" dur="1000"/>
                                        <p:tgtEl>
                                          <p:spTgt spid="3461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6115">
                                            <p:txEl>
                                              <p:pRg st="2" end="2"/>
                                            </p:txEl>
                                          </p:spTgt>
                                        </p:tgtEl>
                                        <p:attrNameLst>
                                          <p:attrName>style.visibility</p:attrName>
                                        </p:attrNameLst>
                                      </p:cBhvr>
                                      <p:to>
                                        <p:strVal val="visible"/>
                                      </p:to>
                                    </p:set>
                                    <p:animEffect transition="in" filter="wipe(left)">
                                      <p:cBhvr>
                                        <p:cTn id="12" dur="1000"/>
                                        <p:tgtEl>
                                          <p:spTgt spid="3461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6115">
                                            <p:txEl>
                                              <p:pRg st="3" end="3"/>
                                            </p:txEl>
                                          </p:spTgt>
                                        </p:tgtEl>
                                        <p:attrNameLst>
                                          <p:attrName>style.visibility</p:attrName>
                                        </p:attrNameLst>
                                      </p:cBhvr>
                                      <p:to>
                                        <p:strVal val="visible"/>
                                      </p:to>
                                    </p:set>
                                    <p:animEffect transition="in" filter="wipe(left)">
                                      <p:cBhvr>
                                        <p:cTn id="17" dur="1000"/>
                                        <p:tgtEl>
                                          <p:spTgt spid="3461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6115">
                                            <p:txEl>
                                              <p:pRg st="4" end="4"/>
                                            </p:txEl>
                                          </p:spTgt>
                                        </p:tgtEl>
                                        <p:attrNameLst>
                                          <p:attrName>style.visibility</p:attrName>
                                        </p:attrNameLst>
                                      </p:cBhvr>
                                      <p:to>
                                        <p:strVal val="visible"/>
                                      </p:to>
                                    </p:set>
                                    <p:animEffect transition="in" filter="wipe(left)">
                                      <p:cBhvr>
                                        <p:cTn id="22" dur="1000"/>
                                        <p:tgtEl>
                                          <p:spTgt spid="346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uiExpand="1" build="p" bldLvl="3"/>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4E59D27-8DD5-430B-93B2-D503463C4ABE}"/>
              </a:ext>
            </a:extLst>
          </p:cNvPr>
          <p:cNvSpPr>
            <a:spLocks noGrp="1" noChangeArrowheads="1"/>
          </p:cNvSpPr>
          <p:nvPr>
            <p:ph type="title"/>
          </p:nvPr>
        </p:nvSpPr>
        <p:spPr>
          <a:xfrm>
            <a:off x="990600" y="107950"/>
            <a:ext cx="7696200" cy="1554163"/>
          </a:xfrm>
        </p:spPr>
        <p:txBody>
          <a:bodyPr/>
          <a:lstStyle/>
          <a:p>
            <a:pPr eaLnBrk="1" hangingPunct="1"/>
            <a:r>
              <a:rPr lang="en-US" altLang="en-US"/>
              <a:t>Employment and Unemployment</a:t>
            </a:r>
          </a:p>
        </p:txBody>
      </p:sp>
      <p:sp>
        <p:nvSpPr>
          <p:cNvPr id="44035" name="Rectangle 3">
            <a:extLst>
              <a:ext uri="{FF2B5EF4-FFF2-40B4-BE49-F238E27FC236}">
                <a16:creationId xmlns:a16="http://schemas.microsoft.com/office/drawing/2014/main" id="{6F4A182A-1F57-4CC1-8AC0-112FB6E1CB8C}"/>
              </a:ext>
            </a:extLst>
          </p:cNvPr>
          <p:cNvSpPr>
            <a:spLocks noGrp="1" noChangeArrowheads="1"/>
          </p:cNvSpPr>
          <p:nvPr>
            <p:ph idx="1"/>
          </p:nvPr>
        </p:nvSpPr>
        <p:spPr/>
        <p:txBody>
          <a:bodyPr/>
          <a:lstStyle/>
          <a:p>
            <a:pPr eaLnBrk="1" hangingPunct="1"/>
            <a:r>
              <a:rPr lang="en-US" altLang="en-US" b="0" dirty="0">
                <a:solidFill>
                  <a:schemeClr val="tx1"/>
                </a:solidFill>
              </a:rPr>
              <a:t>Figure 5.3 shows the </a:t>
            </a:r>
            <a:r>
              <a:rPr lang="en-US" altLang="en-US" b="0" dirty="0" err="1">
                <a:solidFill>
                  <a:schemeClr val="tx1"/>
                </a:solidFill>
              </a:rPr>
              <a:t>labour</a:t>
            </a:r>
            <a:r>
              <a:rPr lang="en-US" altLang="en-US" b="0" dirty="0">
                <a:solidFill>
                  <a:schemeClr val="tx1"/>
                </a:solidFill>
              </a:rPr>
              <a:t> force participation rate and employment rate.</a:t>
            </a:r>
          </a:p>
          <a:p>
            <a:pPr eaLnBrk="1" hangingPunct="1"/>
            <a:r>
              <a:rPr lang="en-US" altLang="en-US" b="0" dirty="0">
                <a:solidFill>
                  <a:schemeClr val="tx1"/>
                </a:solidFill>
              </a:rPr>
              <a:t>Both increased rapidly before 1990 and slowly after 1990.</a:t>
            </a:r>
          </a:p>
        </p:txBody>
      </p:sp>
      <p:pic>
        <p:nvPicPr>
          <p:cNvPr id="21" name="Picture 20">
            <a:extLst>
              <a:ext uri="{FF2B5EF4-FFF2-40B4-BE49-F238E27FC236}">
                <a16:creationId xmlns:a16="http://schemas.microsoft.com/office/drawing/2014/main" id="{D5821A4E-F114-49D4-B904-CEC64C0C7E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1451" y="2982483"/>
            <a:ext cx="5893830" cy="3269129"/>
          </a:xfrm>
          <a:prstGeom prst="rect">
            <a:avLst/>
          </a:prstGeom>
        </p:spPr>
      </p:pic>
      <p:pic>
        <p:nvPicPr>
          <p:cNvPr id="22" name="Picture 21">
            <a:extLst>
              <a:ext uri="{FF2B5EF4-FFF2-40B4-BE49-F238E27FC236}">
                <a16:creationId xmlns:a16="http://schemas.microsoft.com/office/drawing/2014/main" id="{39B66219-E84F-439B-B2F1-5D575328DB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1451" y="2982483"/>
            <a:ext cx="5893830" cy="3269129"/>
          </a:xfrm>
          <a:prstGeom prst="rect">
            <a:avLst/>
          </a:prstGeom>
        </p:spPr>
      </p:pic>
      <p:pic>
        <p:nvPicPr>
          <p:cNvPr id="23" name="Picture 22">
            <a:extLst>
              <a:ext uri="{FF2B5EF4-FFF2-40B4-BE49-F238E27FC236}">
                <a16:creationId xmlns:a16="http://schemas.microsoft.com/office/drawing/2014/main" id="{432D617B-D1E9-48AC-8B71-152440200AC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71451" y="2982483"/>
            <a:ext cx="5893830" cy="3269129"/>
          </a:xfrm>
          <a:prstGeom prst="rect">
            <a:avLst/>
          </a:prstGeom>
        </p:spPr>
      </p:pic>
      <p:pic>
        <p:nvPicPr>
          <p:cNvPr id="24" name="Picture 23">
            <a:extLst>
              <a:ext uri="{FF2B5EF4-FFF2-40B4-BE49-F238E27FC236}">
                <a16:creationId xmlns:a16="http://schemas.microsoft.com/office/drawing/2014/main" id="{6D571117-B982-42B8-97F8-AB5CDB3AFE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1451" y="2982483"/>
            <a:ext cx="5893830" cy="3269129"/>
          </a:xfrm>
          <a:prstGeom prst="rect">
            <a:avLst/>
          </a:prstGeom>
        </p:spPr>
      </p:pic>
      <p:pic>
        <p:nvPicPr>
          <p:cNvPr id="25" name="Picture 24">
            <a:extLst>
              <a:ext uri="{FF2B5EF4-FFF2-40B4-BE49-F238E27FC236}">
                <a16:creationId xmlns:a16="http://schemas.microsoft.com/office/drawing/2014/main" id="{259B3580-7B09-466F-9006-268AEB421A1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71451" y="2982483"/>
            <a:ext cx="5893830" cy="3269129"/>
          </a:xfrm>
          <a:prstGeom prst="rect">
            <a:avLst/>
          </a:prstGeom>
        </p:spPr>
      </p:pic>
      <p:pic>
        <p:nvPicPr>
          <p:cNvPr id="26" name="Picture 25">
            <a:extLst>
              <a:ext uri="{FF2B5EF4-FFF2-40B4-BE49-F238E27FC236}">
                <a16:creationId xmlns:a16="http://schemas.microsoft.com/office/drawing/2014/main" id="{7F5FD57A-DC59-4E91-8E93-0643FADD874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71451" y="2982483"/>
            <a:ext cx="5893830" cy="3269129"/>
          </a:xfrm>
          <a:prstGeom prst="rect">
            <a:avLst/>
          </a:prstGeom>
        </p:spPr>
      </p:pic>
      <p:pic>
        <p:nvPicPr>
          <p:cNvPr id="27" name="Picture 26">
            <a:extLst>
              <a:ext uri="{FF2B5EF4-FFF2-40B4-BE49-F238E27FC236}">
                <a16:creationId xmlns:a16="http://schemas.microsoft.com/office/drawing/2014/main" id="{F5A36CEC-5C6A-41B6-BF00-B765A418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71451" y="2982483"/>
            <a:ext cx="5893830" cy="3269129"/>
          </a:xfrm>
          <a:prstGeom prst="rect">
            <a:avLst/>
          </a:prstGeom>
        </p:spPr>
      </p:pic>
      <p:pic>
        <p:nvPicPr>
          <p:cNvPr id="28" name="Picture 27">
            <a:extLst>
              <a:ext uri="{FF2B5EF4-FFF2-40B4-BE49-F238E27FC236}">
                <a16:creationId xmlns:a16="http://schemas.microsoft.com/office/drawing/2014/main" id="{5CE7E7DE-28F1-43DF-B0D2-B312D7171BC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71451" y="2982483"/>
            <a:ext cx="5893830" cy="3269129"/>
          </a:xfrm>
          <a:prstGeom prst="rect">
            <a:avLst/>
          </a:prstGeom>
        </p:spPr>
      </p:pic>
      <p:pic>
        <p:nvPicPr>
          <p:cNvPr id="12" name="Picture 7">
            <a:hlinkClick r:id="rId11" action="ppaction://hlinksldjump" tooltip="Click to expand the figure"/>
            <a:extLst>
              <a:ext uri="{FF2B5EF4-FFF2-40B4-BE49-F238E27FC236}">
                <a16:creationId xmlns:a16="http://schemas.microsoft.com/office/drawing/2014/main" id="{CE298A90-A12B-47B8-A921-E8156F0BDF7C}"/>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40763" y="6470469"/>
            <a:ext cx="231956" cy="2319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2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2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035">
                                            <p:txEl>
                                              <p:pRg st="1" end="1"/>
                                            </p:txEl>
                                          </p:spTgt>
                                        </p:tgtEl>
                                        <p:attrNameLst>
                                          <p:attrName>style.visibility</p:attrName>
                                        </p:attrNameLst>
                                      </p:cBhvr>
                                      <p:to>
                                        <p:strVal val="visible"/>
                                      </p:to>
                                    </p:set>
                                    <p:animEffect transition="in" filter="wipe(left)">
                                      <p:cBhvr>
                                        <p:cTn id="17" dur="500"/>
                                        <p:tgtEl>
                                          <p:spTgt spid="440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C32FB3-616A-478A-A9BC-E3AF1E9A2A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005" y="0"/>
            <a:ext cx="7189470" cy="4503420"/>
          </a:xfrm>
          <a:prstGeom prst="rect">
            <a:avLst/>
          </a:prstGeom>
        </p:spPr>
      </p:pic>
      <p:sp>
        <p:nvSpPr>
          <p:cNvPr id="9" name="Title 1"/>
          <p:cNvSpPr txBox="1">
            <a:spLocks/>
          </p:cNvSpPr>
          <p:nvPr/>
        </p:nvSpPr>
        <p:spPr bwMode="auto">
          <a:xfrm>
            <a:off x="360000" y="4698075"/>
            <a:ext cx="1891522" cy="1538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9600" dirty="0">
                <a:solidFill>
                  <a:srgbClr val="9B2590"/>
                </a:solidFill>
                <a:latin typeface="Mundo Sans Std Light" panose="02000302020104020303" pitchFamily="50" charset="0"/>
                <a:ea typeface="MS PGothic" panose="020B0600070205080204" pitchFamily="34" charset="-128"/>
              </a:rPr>
              <a:t>5</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0150" y="6075362"/>
            <a:ext cx="6858000" cy="322861"/>
          </a:xfrm>
          <a:prstGeom prst="rect">
            <a:avLst/>
          </a:prstGeom>
        </p:spPr>
      </p:pic>
      <p:sp>
        <p:nvSpPr>
          <p:cNvPr id="7" name="Subtitle 2">
            <a:extLst>
              <a:ext uri="{FF2B5EF4-FFF2-40B4-BE49-F238E27FC236}">
                <a16:creationId xmlns:a16="http://schemas.microsoft.com/office/drawing/2014/main" id="{B75F5310-12F3-4DE1-8532-A3CB59480BB2}"/>
              </a:ext>
            </a:extLst>
          </p:cNvPr>
          <p:cNvSpPr txBox="1">
            <a:spLocks/>
          </p:cNvSpPr>
          <p:nvPr/>
        </p:nvSpPr>
        <p:spPr bwMode="auto">
          <a:xfrm>
            <a:off x="2304000" y="5076000"/>
            <a:ext cx="4185230" cy="10275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0"/>
              </a:spcBef>
              <a:buFont typeface="Arial" panose="020B0604020202020204" pitchFamily="34" charset="0"/>
              <a:buNone/>
            </a:pPr>
            <a:r>
              <a:rPr lang="en-CA" altLang="en-US" sz="3200" b="1" dirty="0">
                <a:solidFill>
                  <a:srgbClr val="009A82"/>
                </a:solidFill>
                <a:latin typeface="Futura Condensed" pitchFamily="34" charset="0"/>
              </a:rPr>
              <a:t>MONITORING JOBS AND INFLATION</a:t>
            </a:r>
          </a:p>
        </p:txBody>
      </p:sp>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F180796-3695-43B0-817A-65C4A8DE8C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000" y="864000"/>
            <a:ext cx="8362950" cy="4638675"/>
          </a:xfrm>
          <a:prstGeom prst="rect">
            <a:avLst/>
          </a:prstGeom>
        </p:spPr>
      </p:pic>
      <p:pic>
        <p:nvPicPr>
          <p:cNvPr id="9" name="Picture 8">
            <a:extLst>
              <a:ext uri="{FF2B5EF4-FFF2-40B4-BE49-F238E27FC236}">
                <a16:creationId xmlns:a16="http://schemas.microsoft.com/office/drawing/2014/main" id="{AB4591F2-EE29-4429-AF3A-8047996AA9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000" y="864000"/>
            <a:ext cx="8362950" cy="4638675"/>
          </a:xfrm>
          <a:prstGeom prst="rect">
            <a:avLst/>
          </a:prstGeom>
        </p:spPr>
      </p:pic>
      <p:pic>
        <p:nvPicPr>
          <p:cNvPr id="10" name="Picture 9">
            <a:extLst>
              <a:ext uri="{FF2B5EF4-FFF2-40B4-BE49-F238E27FC236}">
                <a16:creationId xmlns:a16="http://schemas.microsoft.com/office/drawing/2014/main" id="{E50414E7-DF6C-463B-9E3B-BB497F193F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6000" y="864000"/>
            <a:ext cx="8362950" cy="4638675"/>
          </a:xfrm>
          <a:prstGeom prst="rect">
            <a:avLst/>
          </a:prstGeom>
        </p:spPr>
      </p:pic>
      <p:pic>
        <p:nvPicPr>
          <p:cNvPr id="14" name="Picture 13">
            <a:extLst>
              <a:ext uri="{FF2B5EF4-FFF2-40B4-BE49-F238E27FC236}">
                <a16:creationId xmlns:a16="http://schemas.microsoft.com/office/drawing/2014/main" id="{EC563E16-0421-44B9-8A6D-51BDB001155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6000" y="864000"/>
            <a:ext cx="8362950" cy="4638675"/>
          </a:xfrm>
          <a:prstGeom prst="rect">
            <a:avLst/>
          </a:prstGeom>
        </p:spPr>
      </p:pic>
      <p:pic>
        <p:nvPicPr>
          <p:cNvPr id="15" name="Picture 14">
            <a:extLst>
              <a:ext uri="{FF2B5EF4-FFF2-40B4-BE49-F238E27FC236}">
                <a16:creationId xmlns:a16="http://schemas.microsoft.com/office/drawing/2014/main" id="{27B17671-481F-4B52-828A-D4129678B82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000" y="864000"/>
            <a:ext cx="8362950" cy="4638675"/>
          </a:xfrm>
          <a:prstGeom prst="rect">
            <a:avLst/>
          </a:prstGeom>
        </p:spPr>
      </p:pic>
      <p:pic>
        <p:nvPicPr>
          <p:cNvPr id="16" name="Picture 15">
            <a:extLst>
              <a:ext uri="{FF2B5EF4-FFF2-40B4-BE49-F238E27FC236}">
                <a16:creationId xmlns:a16="http://schemas.microsoft.com/office/drawing/2014/main" id="{0F443ECD-1AD5-42EE-ADF6-1C0A6AFE121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6000" y="864000"/>
            <a:ext cx="8362950" cy="4638675"/>
          </a:xfrm>
          <a:prstGeom prst="rect">
            <a:avLst/>
          </a:prstGeom>
        </p:spPr>
      </p:pic>
      <p:pic>
        <p:nvPicPr>
          <p:cNvPr id="17" name="Picture 16">
            <a:extLst>
              <a:ext uri="{FF2B5EF4-FFF2-40B4-BE49-F238E27FC236}">
                <a16:creationId xmlns:a16="http://schemas.microsoft.com/office/drawing/2014/main" id="{791562FE-FBFD-4A90-A831-5C5C345C8AF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6000" y="864000"/>
            <a:ext cx="8362950" cy="4638675"/>
          </a:xfrm>
          <a:prstGeom prst="rect">
            <a:avLst/>
          </a:prstGeom>
        </p:spPr>
      </p:pic>
      <p:pic>
        <p:nvPicPr>
          <p:cNvPr id="18" name="Picture 17">
            <a:extLst>
              <a:ext uri="{FF2B5EF4-FFF2-40B4-BE49-F238E27FC236}">
                <a16:creationId xmlns:a16="http://schemas.microsoft.com/office/drawing/2014/main" id="{E2EE6F6F-54D0-4EE0-BE5B-4E6C766BCC8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6000" y="864000"/>
            <a:ext cx="8362950" cy="46386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500"/>
                            </p:stCondLst>
                            <p:childTnLst>
                              <p:par>
                                <p:cTn id="19" presetID="10" presetClass="entr" presetSubtype="0" fill="hold" nodeType="after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250"/>
                            </p:stCondLst>
                            <p:childTnLst>
                              <p:par>
                                <p:cTn id="23" presetID="10" presetClass="entr" presetSubtype="0" fill="hold"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2000"/>
                            </p:stCondLst>
                            <p:childTnLst>
                              <p:par>
                                <p:cTn id="27" presetID="10" presetClass="entr" presetSubtype="0" fill="hold" nodeType="afterEffect">
                                  <p:stCondLst>
                                    <p:cond delay="25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par>
                          <p:cTn id="30" fill="hold">
                            <p:stCondLst>
                              <p:cond delay="2750"/>
                            </p:stCondLst>
                            <p:childTnLst>
                              <p:par>
                                <p:cTn id="31" presetID="10" presetClass="entr" presetSubtype="0" fill="hold" nodeType="afterEffect">
                                  <p:stCondLst>
                                    <p:cond delay="25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6F2CE0AF-94E8-4F0B-B148-78BE3C582ABA}"/>
              </a:ext>
            </a:extLst>
          </p:cNvPr>
          <p:cNvSpPr>
            <a:spLocks noGrp="1" noChangeArrowheads="1"/>
          </p:cNvSpPr>
          <p:nvPr>
            <p:ph type="title"/>
          </p:nvPr>
        </p:nvSpPr>
        <p:spPr/>
        <p:txBody>
          <a:bodyPr/>
          <a:lstStyle/>
          <a:p>
            <a:pPr eaLnBrk="1" hangingPunct="1"/>
            <a:r>
              <a:rPr lang="en-US" altLang="en-US"/>
              <a:t>Employment and Unemployment</a:t>
            </a:r>
          </a:p>
        </p:txBody>
      </p:sp>
      <p:sp>
        <p:nvSpPr>
          <p:cNvPr id="627715" name="Rectangle 3">
            <a:extLst>
              <a:ext uri="{FF2B5EF4-FFF2-40B4-BE49-F238E27FC236}">
                <a16:creationId xmlns:a16="http://schemas.microsoft.com/office/drawing/2014/main" id="{9DFCBA2F-D8DF-436F-925A-B31BBAE86332}"/>
              </a:ext>
            </a:extLst>
          </p:cNvPr>
          <p:cNvSpPr>
            <a:spLocks noGrp="1" noChangeArrowheads="1"/>
          </p:cNvSpPr>
          <p:nvPr>
            <p:ph idx="1"/>
          </p:nvPr>
        </p:nvSpPr>
        <p:spPr/>
        <p:txBody>
          <a:bodyPr/>
          <a:lstStyle/>
          <a:p>
            <a:pPr lvl="1" eaLnBrk="1" hangingPunct="1"/>
            <a:r>
              <a:rPr lang="en-US" altLang="en-US" b="1" dirty="0">
                <a:solidFill>
                  <a:srgbClr val="7030A0"/>
                </a:solidFill>
              </a:rPr>
              <a:t>Other Definitions of Unemployment</a:t>
            </a:r>
          </a:p>
          <a:p>
            <a:pPr lvl="1" eaLnBrk="1" hangingPunct="1"/>
            <a:r>
              <a:rPr lang="en-US" altLang="en-US" dirty="0"/>
              <a:t>The purpose of the unemployment rate is to measure the underutilization of </a:t>
            </a:r>
            <a:r>
              <a:rPr lang="en-US" altLang="en-US" dirty="0" err="1"/>
              <a:t>labour</a:t>
            </a:r>
            <a:r>
              <a:rPr lang="en-US" altLang="en-US" dirty="0"/>
              <a:t> resources.</a:t>
            </a:r>
          </a:p>
          <a:p>
            <a:pPr lvl="1" eaLnBrk="1" hangingPunct="1"/>
            <a:r>
              <a:rPr lang="en-AU" altLang="en-US" dirty="0"/>
              <a:t>Statistics Canada believes that the unemployment rate gives a correct measure.</a:t>
            </a:r>
            <a:endParaRPr lang="en-US" altLang="en-US" dirty="0"/>
          </a:p>
          <a:p>
            <a:pPr lvl="1" eaLnBrk="1" hangingPunct="1"/>
            <a:r>
              <a:rPr lang="en-US" altLang="en-US" dirty="0"/>
              <a:t>But the official measure is an imperfect measure because it excludes</a:t>
            </a:r>
          </a:p>
          <a:p>
            <a:pPr lvl="1" eaLnBrk="1" hangingPunct="1">
              <a:buClr>
                <a:srgbClr val="7030A0"/>
              </a:buClr>
              <a:buSzPct val="120000"/>
              <a:buFont typeface="Wingdings" panose="05000000000000000000" pitchFamily="2" charset="2"/>
              <a:buChar char="§"/>
            </a:pPr>
            <a:r>
              <a:rPr lang="en-US" altLang="en-US" dirty="0"/>
              <a:t> Discouraged searchers</a:t>
            </a:r>
          </a:p>
          <a:p>
            <a:pPr lvl="1" eaLnBrk="1" hangingPunct="1">
              <a:buClr>
                <a:srgbClr val="7030A0"/>
              </a:buClr>
              <a:buSzPct val="120000"/>
              <a:buFont typeface="Wingdings" panose="05000000000000000000" pitchFamily="2" charset="2"/>
              <a:buChar char="§"/>
            </a:pPr>
            <a:r>
              <a:rPr lang="en-US" altLang="en-US" dirty="0"/>
              <a:t> Long-term future starts</a:t>
            </a:r>
          </a:p>
          <a:p>
            <a:pPr lvl="1" eaLnBrk="1" hangingPunct="1">
              <a:buClr>
                <a:srgbClr val="7030A0"/>
              </a:buClr>
              <a:buSzPct val="120000"/>
              <a:buFont typeface="Wingdings" panose="05000000000000000000" pitchFamily="2" charset="2"/>
              <a:buChar char="§"/>
            </a:pPr>
            <a:r>
              <a:rPr lang="en-US" altLang="en-US" dirty="0"/>
              <a:t> Involuntary part-timers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7715">
                                            <p:txEl>
                                              <p:pRg st="1" end="1"/>
                                            </p:txEl>
                                          </p:spTgt>
                                        </p:tgtEl>
                                        <p:attrNameLst>
                                          <p:attrName>style.visibility</p:attrName>
                                        </p:attrNameLst>
                                      </p:cBhvr>
                                      <p:to>
                                        <p:strVal val="visible"/>
                                      </p:to>
                                    </p:set>
                                    <p:animEffect transition="in" filter="wipe(left)">
                                      <p:cBhvr>
                                        <p:cTn id="7" dur="1000"/>
                                        <p:tgtEl>
                                          <p:spTgt spid="6277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7715">
                                            <p:txEl>
                                              <p:pRg st="2" end="2"/>
                                            </p:txEl>
                                          </p:spTgt>
                                        </p:tgtEl>
                                        <p:attrNameLst>
                                          <p:attrName>style.visibility</p:attrName>
                                        </p:attrNameLst>
                                      </p:cBhvr>
                                      <p:to>
                                        <p:strVal val="visible"/>
                                      </p:to>
                                    </p:set>
                                    <p:animEffect transition="in" filter="wipe(left)">
                                      <p:cBhvr>
                                        <p:cTn id="12" dur="1000"/>
                                        <p:tgtEl>
                                          <p:spTgt spid="6277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7715">
                                            <p:txEl>
                                              <p:pRg st="3" end="3"/>
                                            </p:txEl>
                                          </p:spTgt>
                                        </p:tgtEl>
                                        <p:attrNameLst>
                                          <p:attrName>style.visibility</p:attrName>
                                        </p:attrNameLst>
                                      </p:cBhvr>
                                      <p:to>
                                        <p:strVal val="visible"/>
                                      </p:to>
                                    </p:set>
                                    <p:animEffect transition="in" filter="wipe(left)">
                                      <p:cBhvr>
                                        <p:cTn id="17" dur="1000"/>
                                        <p:tgtEl>
                                          <p:spTgt spid="6277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7715">
                                            <p:txEl>
                                              <p:pRg st="4" end="4"/>
                                            </p:txEl>
                                          </p:spTgt>
                                        </p:tgtEl>
                                        <p:attrNameLst>
                                          <p:attrName>style.visibility</p:attrName>
                                        </p:attrNameLst>
                                      </p:cBhvr>
                                      <p:to>
                                        <p:strVal val="visible"/>
                                      </p:to>
                                    </p:set>
                                    <p:animEffect transition="in" filter="wipe(left)">
                                      <p:cBhvr>
                                        <p:cTn id="22" dur="1000"/>
                                        <p:tgtEl>
                                          <p:spTgt spid="6277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27715">
                                            <p:txEl>
                                              <p:pRg st="5" end="5"/>
                                            </p:txEl>
                                          </p:spTgt>
                                        </p:tgtEl>
                                        <p:attrNameLst>
                                          <p:attrName>style.visibility</p:attrName>
                                        </p:attrNameLst>
                                      </p:cBhvr>
                                      <p:to>
                                        <p:strVal val="visible"/>
                                      </p:to>
                                    </p:set>
                                    <p:animEffect transition="in" filter="wipe(left)">
                                      <p:cBhvr>
                                        <p:cTn id="27" dur="1000"/>
                                        <p:tgtEl>
                                          <p:spTgt spid="62771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27715">
                                            <p:txEl>
                                              <p:pRg st="6" end="6"/>
                                            </p:txEl>
                                          </p:spTgt>
                                        </p:tgtEl>
                                        <p:attrNameLst>
                                          <p:attrName>style.visibility</p:attrName>
                                        </p:attrNameLst>
                                      </p:cBhvr>
                                      <p:to>
                                        <p:strVal val="visible"/>
                                      </p:to>
                                    </p:set>
                                    <p:animEffect transition="in" filter="wipe(left)">
                                      <p:cBhvr>
                                        <p:cTn id="32" dur="1000"/>
                                        <p:tgtEl>
                                          <p:spTgt spid="6277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36163E6-E3D6-4C2B-BBB8-2A549A9DD34B}"/>
              </a:ext>
            </a:extLst>
          </p:cNvPr>
          <p:cNvSpPr>
            <a:spLocks noGrp="1" noChangeArrowheads="1"/>
          </p:cNvSpPr>
          <p:nvPr>
            <p:ph type="title"/>
          </p:nvPr>
        </p:nvSpPr>
        <p:spPr/>
        <p:txBody>
          <a:bodyPr/>
          <a:lstStyle/>
          <a:p>
            <a:pPr eaLnBrk="1" hangingPunct="1"/>
            <a:r>
              <a:rPr lang="en-US" altLang="en-US"/>
              <a:t>Employment and Unemployment</a:t>
            </a:r>
          </a:p>
        </p:txBody>
      </p:sp>
      <p:sp>
        <p:nvSpPr>
          <p:cNvPr id="223235" name="Rectangle 3">
            <a:extLst>
              <a:ext uri="{FF2B5EF4-FFF2-40B4-BE49-F238E27FC236}">
                <a16:creationId xmlns:a16="http://schemas.microsoft.com/office/drawing/2014/main" id="{DCA1DE44-A6AA-4A6F-AF4C-EFBB20409B7C}"/>
              </a:ext>
            </a:extLst>
          </p:cNvPr>
          <p:cNvSpPr>
            <a:spLocks noGrp="1" noChangeArrowheads="1"/>
          </p:cNvSpPr>
          <p:nvPr>
            <p:ph idx="1"/>
          </p:nvPr>
        </p:nvSpPr>
        <p:spPr/>
        <p:txBody>
          <a:bodyPr/>
          <a:lstStyle/>
          <a:p>
            <a:pPr lvl="1" eaLnBrk="1" hangingPunct="1"/>
            <a:r>
              <a:rPr lang="en-US" altLang="en-US" b="1" dirty="0">
                <a:solidFill>
                  <a:srgbClr val="7030A0"/>
                </a:solidFill>
              </a:rPr>
              <a:t>Discouraged Searchers</a:t>
            </a:r>
          </a:p>
          <a:p>
            <a:pPr lvl="1" eaLnBrk="1" hangingPunct="1"/>
            <a:r>
              <a:rPr lang="en-US" altLang="en-US" dirty="0"/>
              <a:t>A </a:t>
            </a:r>
            <a:r>
              <a:rPr lang="en-US" altLang="en-US" b="1" dirty="0"/>
              <a:t>discouraged searcher </a:t>
            </a:r>
            <a:r>
              <a:rPr lang="en-US" altLang="en-US" dirty="0"/>
              <a:t>is a person who currently is neither working nor looking for work but has indicated that he or she wants and is available for a job and has looked for work sometime in the recent past but has stopped looking because of repeated failure.</a:t>
            </a:r>
          </a:p>
          <a:p>
            <a:pPr lvl="1" eaLnBrk="1" hangingPunct="1"/>
            <a:r>
              <a:rPr lang="en-US" altLang="en-US" b="1" dirty="0">
                <a:solidFill>
                  <a:srgbClr val="7030A0"/>
                </a:solidFill>
              </a:rPr>
              <a:t>Long-Term Future Starts</a:t>
            </a:r>
          </a:p>
          <a:p>
            <a:pPr lvl="1" eaLnBrk="1" hangingPunct="1"/>
            <a:r>
              <a:rPr lang="en-US" altLang="en-US" dirty="0"/>
              <a:t>A person with a job to start in more than four weeks is not counted as unemployed.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wipe(left)">
                                      <p:cBhvr>
                                        <p:cTn id="7" dur="1000"/>
                                        <p:tgtEl>
                                          <p:spTgt spid="223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3235">
                                            <p:txEl>
                                              <p:pRg st="1" end="1"/>
                                            </p:txEl>
                                          </p:spTgt>
                                        </p:tgtEl>
                                        <p:attrNameLst>
                                          <p:attrName>style.visibility</p:attrName>
                                        </p:attrNameLst>
                                      </p:cBhvr>
                                      <p:to>
                                        <p:strVal val="visible"/>
                                      </p:to>
                                    </p:set>
                                    <p:animEffect transition="in" filter="wipe(left)">
                                      <p:cBhvr>
                                        <p:cTn id="12" dur="1000"/>
                                        <p:tgtEl>
                                          <p:spTgt spid="223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3235">
                                            <p:txEl>
                                              <p:pRg st="2" end="2"/>
                                            </p:txEl>
                                          </p:spTgt>
                                        </p:tgtEl>
                                        <p:attrNameLst>
                                          <p:attrName>style.visibility</p:attrName>
                                        </p:attrNameLst>
                                      </p:cBhvr>
                                      <p:to>
                                        <p:strVal val="visible"/>
                                      </p:to>
                                    </p:set>
                                    <p:animEffect transition="in" filter="wipe(left)">
                                      <p:cBhvr>
                                        <p:cTn id="17" dur="1000"/>
                                        <p:tgtEl>
                                          <p:spTgt spid="223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3235">
                                            <p:txEl>
                                              <p:pRg st="3" end="3"/>
                                            </p:txEl>
                                          </p:spTgt>
                                        </p:tgtEl>
                                        <p:attrNameLst>
                                          <p:attrName>style.visibility</p:attrName>
                                        </p:attrNameLst>
                                      </p:cBhvr>
                                      <p:to>
                                        <p:strVal val="visible"/>
                                      </p:to>
                                    </p:set>
                                    <p:animEffect transition="in" filter="wipe(left)">
                                      <p:cBhvr>
                                        <p:cTn id="22" dur="1000"/>
                                        <p:tgtEl>
                                          <p:spTgt spid="223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uiExpand="1" build="p" bldLvl="3"/>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739B426-FCA6-469E-B82A-0D639E3E09D3}"/>
              </a:ext>
            </a:extLst>
          </p:cNvPr>
          <p:cNvSpPr>
            <a:spLocks noGrp="1" noChangeArrowheads="1"/>
          </p:cNvSpPr>
          <p:nvPr>
            <p:ph type="title"/>
          </p:nvPr>
        </p:nvSpPr>
        <p:spPr/>
        <p:txBody>
          <a:bodyPr/>
          <a:lstStyle/>
          <a:p>
            <a:pPr eaLnBrk="1" hangingPunct="1"/>
            <a:r>
              <a:rPr lang="en-US" altLang="en-US"/>
              <a:t>Employment and Unemployment</a:t>
            </a:r>
          </a:p>
        </p:txBody>
      </p:sp>
      <p:sp>
        <p:nvSpPr>
          <p:cNvPr id="227331" name="Rectangle 3">
            <a:extLst>
              <a:ext uri="{FF2B5EF4-FFF2-40B4-BE49-F238E27FC236}">
                <a16:creationId xmlns:a16="http://schemas.microsoft.com/office/drawing/2014/main" id="{DF23E4C3-3BDE-4614-B284-7757471DF109}"/>
              </a:ext>
            </a:extLst>
          </p:cNvPr>
          <p:cNvSpPr>
            <a:spLocks noGrp="1" noChangeArrowheads="1"/>
          </p:cNvSpPr>
          <p:nvPr>
            <p:ph idx="1"/>
          </p:nvPr>
        </p:nvSpPr>
        <p:spPr/>
        <p:txBody>
          <a:bodyPr/>
          <a:lstStyle/>
          <a:p>
            <a:pPr lvl="1" eaLnBrk="1" hangingPunct="1"/>
            <a:r>
              <a:rPr lang="en-US" altLang="en-US" b="1" dirty="0">
                <a:solidFill>
                  <a:srgbClr val="7030A0"/>
                </a:solidFill>
              </a:rPr>
              <a:t>Part-Time Workers Who Want Full-Time Jobs</a:t>
            </a:r>
          </a:p>
          <a:p>
            <a:pPr lvl="1" eaLnBrk="1" hangingPunct="1"/>
            <a:r>
              <a:rPr lang="en-US" altLang="en-US" dirty="0"/>
              <a:t>Part-time workers who want full-time jobs and can’t find them as not counted as unemployed. </a:t>
            </a:r>
          </a:p>
          <a:p>
            <a:pPr lvl="1" eaLnBrk="1" hangingPunct="1"/>
            <a:endParaRPr lang="en-US" altLang="en-US" b="1" dirty="0">
              <a:solidFill>
                <a:srgbClr val="7030A0"/>
              </a:solidFill>
            </a:endParaRPr>
          </a:p>
          <a:p>
            <a:pPr lvl="1" eaLnBrk="1" hangingPunct="1"/>
            <a:r>
              <a:rPr lang="en-AU" altLang="en-US" b="1" dirty="0">
                <a:solidFill>
                  <a:srgbClr val="0070C0"/>
                </a:solidFill>
              </a:rPr>
              <a:t>Most Costly Unemployment</a:t>
            </a:r>
          </a:p>
          <a:p>
            <a:pPr lvl="1" eaLnBrk="1" hangingPunct="1"/>
            <a:r>
              <a:rPr lang="en-AU" altLang="en-US" dirty="0"/>
              <a:t>All unemployment is costly, but the most costly is long-term unemployment that results from job loss.</a:t>
            </a:r>
            <a:endParaRPr lang="en-US"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7331">
                                            <p:txEl>
                                              <p:pRg st="1" end="1"/>
                                            </p:txEl>
                                          </p:spTgt>
                                        </p:tgtEl>
                                        <p:attrNameLst>
                                          <p:attrName>style.visibility</p:attrName>
                                        </p:attrNameLst>
                                      </p:cBhvr>
                                      <p:to>
                                        <p:strVal val="visible"/>
                                      </p:to>
                                    </p:set>
                                    <p:animEffect transition="in" filter="wipe(left)">
                                      <p:cBhvr>
                                        <p:cTn id="7" dur="750"/>
                                        <p:tgtEl>
                                          <p:spTgt spid="2273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7331">
                                            <p:txEl>
                                              <p:pRg st="3" end="3"/>
                                            </p:txEl>
                                          </p:spTgt>
                                        </p:tgtEl>
                                        <p:attrNameLst>
                                          <p:attrName>style.visibility</p:attrName>
                                        </p:attrNameLst>
                                      </p:cBhvr>
                                      <p:to>
                                        <p:strVal val="visible"/>
                                      </p:to>
                                    </p:set>
                                    <p:animEffect transition="in" filter="wipe(left)">
                                      <p:cBhvr>
                                        <p:cTn id="12" dur="750"/>
                                        <p:tgtEl>
                                          <p:spTgt spid="227331">
                                            <p:txEl>
                                              <p:pRg st="3" end="3"/>
                                            </p:txEl>
                                          </p:spTgt>
                                        </p:tgtEl>
                                      </p:cBhvr>
                                    </p:animEffect>
                                  </p:childTnLst>
                                </p:cTn>
                              </p:par>
                            </p:childTnLst>
                          </p:cTn>
                        </p:par>
                        <p:par>
                          <p:cTn id="13" fill="hold">
                            <p:stCondLst>
                              <p:cond delay="750"/>
                            </p:stCondLst>
                            <p:childTnLst>
                              <p:par>
                                <p:cTn id="14" presetID="22" presetClass="entr" presetSubtype="8" fill="hold" nodeType="afterEffect">
                                  <p:stCondLst>
                                    <p:cond delay="250"/>
                                  </p:stCondLst>
                                  <p:childTnLst>
                                    <p:set>
                                      <p:cBhvr>
                                        <p:cTn id="15" dur="1" fill="hold">
                                          <p:stCondLst>
                                            <p:cond delay="0"/>
                                          </p:stCondLst>
                                        </p:cTn>
                                        <p:tgtEl>
                                          <p:spTgt spid="227331">
                                            <p:txEl>
                                              <p:pRg st="4" end="4"/>
                                            </p:txEl>
                                          </p:spTgt>
                                        </p:tgtEl>
                                        <p:attrNameLst>
                                          <p:attrName>style.visibility</p:attrName>
                                        </p:attrNameLst>
                                      </p:cBhvr>
                                      <p:to>
                                        <p:strVal val="visible"/>
                                      </p:to>
                                    </p:set>
                                    <p:animEffect transition="in" filter="wipe(left)">
                                      <p:cBhvr>
                                        <p:cTn id="16" dur="750"/>
                                        <p:tgtEl>
                                          <p:spTgt spid="227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E784198-B729-4D90-B901-C9F747BB000A}"/>
              </a:ext>
            </a:extLst>
          </p:cNvPr>
          <p:cNvSpPr>
            <a:spLocks noGrp="1" noChangeArrowheads="1"/>
          </p:cNvSpPr>
          <p:nvPr>
            <p:ph type="title"/>
          </p:nvPr>
        </p:nvSpPr>
        <p:spPr/>
        <p:txBody>
          <a:bodyPr/>
          <a:lstStyle/>
          <a:p>
            <a:pPr eaLnBrk="1" hangingPunct="1"/>
            <a:r>
              <a:rPr lang="en-US" altLang="en-US"/>
              <a:t>Employment and Unemployment</a:t>
            </a:r>
          </a:p>
        </p:txBody>
      </p:sp>
      <p:sp>
        <p:nvSpPr>
          <p:cNvPr id="227331" name="Rectangle 3">
            <a:extLst>
              <a:ext uri="{FF2B5EF4-FFF2-40B4-BE49-F238E27FC236}">
                <a16:creationId xmlns:a16="http://schemas.microsoft.com/office/drawing/2014/main" id="{00FC3B59-FF07-4E5B-99CC-C8346290E048}"/>
              </a:ext>
            </a:extLst>
          </p:cNvPr>
          <p:cNvSpPr>
            <a:spLocks noGrp="1" noChangeArrowheads="1"/>
          </p:cNvSpPr>
          <p:nvPr>
            <p:ph idx="1"/>
          </p:nvPr>
        </p:nvSpPr>
        <p:spPr/>
        <p:txBody>
          <a:bodyPr/>
          <a:lstStyle/>
          <a:p>
            <a:pPr lvl="1" eaLnBrk="1" hangingPunct="1"/>
            <a:r>
              <a:rPr lang="en-AU" altLang="en-US" b="1" dirty="0">
                <a:solidFill>
                  <a:srgbClr val="0070C0"/>
                </a:solidFill>
              </a:rPr>
              <a:t>Alternative Measures of Unemployment</a:t>
            </a:r>
          </a:p>
          <a:p>
            <a:r>
              <a:rPr lang="en-CA" altLang="en-US" b="0" dirty="0">
                <a:solidFill>
                  <a:schemeClr val="tx1"/>
                </a:solidFill>
              </a:rPr>
              <a:t>Statistics Canada </a:t>
            </a:r>
            <a:r>
              <a:rPr lang="en-AU" altLang="en-US" b="0" dirty="0">
                <a:solidFill>
                  <a:schemeClr val="tx1"/>
                </a:solidFill>
              </a:rPr>
              <a:t>reports eight alternative measures of the unemployment rate: three narrower than the official measure and four broader ones. </a:t>
            </a:r>
          </a:p>
          <a:p>
            <a:r>
              <a:rPr lang="en-AU" altLang="en-US" b="0" dirty="0">
                <a:solidFill>
                  <a:schemeClr val="tx1"/>
                </a:solidFill>
              </a:rPr>
              <a:t>The narrower measures, R-1 and R-2, focus on the personal cost of unemployment.</a:t>
            </a:r>
          </a:p>
          <a:p>
            <a:r>
              <a:rPr lang="en-AU" altLang="en-US" b="0" dirty="0">
                <a:solidFill>
                  <a:schemeClr val="tx1"/>
                </a:solidFill>
              </a:rPr>
              <a:t>R-4 is the official unemployment rate; R-3 is comparable to the U.S. rate. </a:t>
            </a:r>
          </a:p>
          <a:p>
            <a:r>
              <a:rPr lang="en-AU" altLang="en-US" b="0" dirty="0">
                <a:solidFill>
                  <a:schemeClr val="tx1"/>
                </a:solidFill>
              </a:rPr>
              <a:t>The broader measures, R-4, R-5, and R-6, focus on assessing the full amount of underemployed labour resources.</a:t>
            </a:r>
            <a:endParaRPr lang="en-US" altLang="en-US" dirty="0">
              <a:solidFill>
                <a:schemeClr val="tx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7331">
                                            <p:txEl>
                                              <p:pRg st="1" end="1"/>
                                            </p:txEl>
                                          </p:spTgt>
                                        </p:tgtEl>
                                        <p:attrNameLst>
                                          <p:attrName>style.visibility</p:attrName>
                                        </p:attrNameLst>
                                      </p:cBhvr>
                                      <p:to>
                                        <p:strVal val="visible"/>
                                      </p:to>
                                    </p:set>
                                    <p:animEffect transition="in" filter="wipe(left)">
                                      <p:cBhvr>
                                        <p:cTn id="7" dur="1000"/>
                                        <p:tgtEl>
                                          <p:spTgt spid="2273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7331">
                                            <p:txEl>
                                              <p:pRg st="2" end="2"/>
                                            </p:txEl>
                                          </p:spTgt>
                                        </p:tgtEl>
                                        <p:attrNameLst>
                                          <p:attrName>style.visibility</p:attrName>
                                        </p:attrNameLst>
                                      </p:cBhvr>
                                      <p:to>
                                        <p:strVal val="visible"/>
                                      </p:to>
                                    </p:set>
                                    <p:animEffect transition="in" filter="wipe(left)">
                                      <p:cBhvr>
                                        <p:cTn id="12" dur="1000"/>
                                        <p:tgtEl>
                                          <p:spTgt spid="2273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7331">
                                            <p:txEl>
                                              <p:pRg st="3" end="3"/>
                                            </p:txEl>
                                          </p:spTgt>
                                        </p:tgtEl>
                                        <p:attrNameLst>
                                          <p:attrName>style.visibility</p:attrName>
                                        </p:attrNameLst>
                                      </p:cBhvr>
                                      <p:to>
                                        <p:strVal val="visible"/>
                                      </p:to>
                                    </p:set>
                                    <p:animEffect transition="in" filter="wipe(left)">
                                      <p:cBhvr>
                                        <p:cTn id="17" dur="1000"/>
                                        <p:tgtEl>
                                          <p:spTgt spid="2273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7331">
                                            <p:txEl>
                                              <p:pRg st="4" end="4"/>
                                            </p:txEl>
                                          </p:spTgt>
                                        </p:tgtEl>
                                        <p:attrNameLst>
                                          <p:attrName>style.visibility</p:attrName>
                                        </p:attrNameLst>
                                      </p:cBhvr>
                                      <p:to>
                                        <p:strVal val="visible"/>
                                      </p:to>
                                    </p:set>
                                    <p:animEffect transition="in" filter="wipe(left)">
                                      <p:cBhvr>
                                        <p:cTn id="22" dur="1000"/>
                                        <p:tgtEl>
                                          <p:spTgt spid="227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5A733EA-0975-455A-BBE8-78CCD16280B7}"/>
              </a:ext>
            </a:extLst>
          </p:cNvPr>
          <p:cNvSpPr>
            <a:spLocks noGrp="1" noChangeArrowheads="1"/>
          </p:cNvSpPr>
          <p:nvPr>
            <p:ph type="title"/>
          </p:nvPr>
        </p:nvSpPr>
        <p:spPr>
          <a:xfrm>
            <a:off x="990600" y="107950"/>
            <a:ext cx="7696200" cy="1554163"/>
          </a:xfrm>
        </p:spPr>
        <p:txBody>
          <a:bodyPr/>
          <a:lstStyle/>
          <a:p>
            <a:pPr eaLnBrk="1" hangingPunct="1"/>
            <a:r>
              <a:rPr lang="en-US" altLang="en-US"/>
              <a:t>Employment and Unemployment</a:t>
            </a:r>
          </a:p>
        </p:txBody>
      </p:sp>
      <p:sp>
        <p:nvSpPr>
          <p:cNvPr id="228355" name="Rectangle 3">
            <a:extLst>
              <a:ext uri="{FF2B5EF4-FFF2-40B4-BE49-F238E27FC236}">
                <a16:creationId xmlns:a16="http://schemas.microsoft.com/office/drawing/2014/main" id="{25CA7C88-B291-41F8-B5FF-4D92FD712029}"/>
              </a:ext>
            </a:extLst>
          </p:cNvPr>
          <p:cNvSpPr>
            <a:spLocks noGrp="1" noChangeArrowheads="1"/>
          </p:cNvSpPr>
          <p:nvPr>
            <p:ph idx="1"/>
          </p:nvPr>
        </p:nvSpPr>
        <p:spPr>
          <a:xfrm>
            <a:off x="360363" y="1584325"/>
            <a:ext cx="4194740" cy="4525963"/>
          </a:xfrm>
        </p:spPr>
        <p:txBody>
          <a:bodyPr/>
          <a:lstStyle/>
          <a:p>
            <a:pPr lvl="1" eaLnBrk="1" hangingPunct="1">
              <a:defRPr/>
            </a:pPr>
            <a:r>
              <a:rPr lang="en-US" dirty="0"/>
              <a:t>Figure 5.4 shows eight alternative measures.</a:t>
            </a:r>
          </a:p>
          <a:p>
            <a:pPr marL="810000" lvl="1" indent="-694800" eaLnBrk="1" hangingPunct="1">
              <a:defRPr/>
            </a:pPr>
            <a:r>
              <a:rPr lang="en-CA" dirty="0"/>
              <a:t>R-1: Long-term unemployed (15 or more weeks)</a:t>
            </a:r>
          </a:p>
          <a:p>
            <a:pPr marL="810000" lvl="1" indent="-694800" eaLnBrk="1" hangingPunct="1">
              <a:defRPr/>
            </a:pPr>
            <a:r>
              <a:rPr lang="en-CA" dirty="0"/>
              <a:t>R-2: Short-term unemployed</a:t>
            </a:r>
          </a:p>
          <a:p>
            <a:pPr marL="810000" lvl="1" indent="-694800" eaLnBrk="1" hangingPunct="1">
              <a:defRPr/>
            </a:pPr>
            <a:r>
              <a:rPr lang="en-CA" dirty="0"/>
              <a:t>R-3: The unemployment  rate comparable to   the U.S. rate</a:t>
            </a:r>
          </a:p>
          <a:p>
            <a:pPr marL="810000" lvl="1" indent="-694800" eaLnBrk="1" hangingPunct="1">
              <a:defRPr/>
            </a:pPr>
            <a:r>
              <a:rPr lang="en-CA" dirty="0"/>
              <a:t>R-4: The official unemployment rate</a:t>
            </a:r>
            <a:endParaRPr lang="en-US" dirty="0"/>
          </a:p>
        </p:txBody>
      </p:sp>
      <p:pic>
        <p:nvPicPr>
          <p:cNvPr id="9" name="Picture 8">
            <a:extLst>
              <a:ext uri="{FF2B5EF4-FFF2-40B4-BE49-F238E27FC236}">
                <a16:creationId xmlns:a16="http://schemas.microsoft.com/office/drawing/2014/main" id="{550FEC8E-6600-46D7-9251-2434C422EA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6000" y="1656000"/>
            <a:ext cx="4328160" cy="3634740"/>
          </a:xfrm>
          <a:prstGeom prst="rect">
            <a:avLst/>
          </a:prstGeom>
        </p:spPr>
      </p:pic>
      <p:pic>
        <p:nvPicPr>
          <p:cNvPr id="10" name="Picture 9">
            <a:extLst>
              <a:ext uri="{FF2B5EF4-FFF2-40B4-BE49-F238E27FC236}">
                <a16:creationId xmlns:a16="http://schemas.microsoft.com/office/drawing/2014/main" id="{6396299B-A8AA-4B5A-8A51-365E017972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6000" y="1656000"/>
            <a:ext cx="4328160" cy="3634740"/>
          </a:xfrm>
          <a:prstGeom prst="rect">
            <a:avLst/>
          </a:prstGeom>
        </p:spPr>
      </p:pic>
      <p:pic>
        <p:nvPicPr>
          <p:cNvPr id="11" name="Picture 10">
            <a:extLst>
              <a:ext uri="{FF2B5EF4-FFF2-40B4-BE49-F238E27FC236}">
                <a16:creationId xmlns:a16="http://schemas.microsoft.com/office/drawing/2014/main" id="{FE4E30FD-311E-4860-9EDD-3766748C99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36000" y="1656000"/>
            <a:ext cx="4328160" cy="3634740"/>
          </a:xfrm>
          <a:prstGeom prst="rect">
            <a:avLst/>
          </a:prstGeom>
        </p:spPr>
      </p:pic>
      <p:pic>
        <p:nvPicPr>
          <p:cNvPr id="16" name="Picture 15">
            <a:extLst>
              <a:ext uri="{FF2B5EF4-FFF2-40B4-BE49-F238E27FC236}">
                <a16:creationId xmlns:a16="http://schemas.microsoft.com/office/drawing/2014/main" id="{6CB2D8B7-9ECA-41C7-A5DE-F8442A501A0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36000" y="1656000"/>
            <a:ext cx="4328160" cy="3634740"/>
          </a:xfrm>
          <a:prstGeom prst="rect">
            <a:avLst/>
          </a:prstGeom>
        </p:spPr>
      </p:pic>
      <p:pic>
        <p:nvPicPr>
          <p:cNvPr id="17" name="Picture 16">
            <a:extLst>
              <a:ext uri="{FF2B5EF4-FFF2-40B4-BE49-F238E27FC236}">
                <a16:creationId xmlns:a16="http://schemas.microsoft.com/office/drawing/2014/main" id="{8ED90055-F4CC-44B7-98B5-0E6E1885997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6000" y="1656000"/>
            <a:ext cx="4328160" cy="3634740"/>
          </a:xfrm>
          <a:prstGeom prst="rect">
            <a:avLst/>
          </a:prstGeom>
        </p:spPr>
      </p:pic>
      <p:pic>
        <p:nvPicPr>
          <p:cNvPr id="12" name="Picture 7">
            <a:hlinkClick r:id="rId8" action="ppaction://hlinksldjump" tooltip="Click to expand the figure"/>
            <a:extLst>
              <a:ext uri="{FF2B5EF4-FFF2-40B4-BE49-F238E27FC236}">
                <a16:creationId xmlns:a16="http://schemas.microsoft.com/office/drawing/2014/main" id="{884712AE-4B7B-4ECA-B6FE-664AE62920CA}"/>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0761" y="6453051"/>
            <a:ext cx="249375" cy="249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8355">
                                            <p:txEl>
                                              <p:pRg st="1" end="1"/>
                                            </p:txEl>
                                          </p:spTgt>
                                        </p:tgtEl>
                                        <p:attrNameLst>
                                          <p:attrName>style.visibility</p:attrName>
                                        </p:attrNameLst>
                                      </p:cBhvr>
                                      <p:to>
                                        <p:strVal val="visible"/>
                                      </p:to>
                                    </p:set>
                                    <p:animEffect transition="in" filter="wipe(left)">
                                      <p:cBhvr>
                                        <p:cTn id="7" dur="1000"/>
                                        <p:tgtEl>
                                          <p:spTgt spid="228355">
                                            <p:txEl>
                                              <p:pRg st="1" end="1"/>
                                            </p:txEl>
                                          </p:spTgt>
                                        </p:tgtEl>
                                      </p:cBhvr>
                                    </p:animEffect>
                                  </p:childTnLst>
                                </p:cTn>
                              </p:par>
                            </p:childTnLst>
                          </p:cTn>
                        </p:par>
                        <p:par>
                          <p:cTn id="8" fill="hold" nodeType="with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8355">
                                            <p:txEl>
                                              <p:pRg st="2" end="2"/>
                                            </p:txEl>
                                          </p:spTgt>
                                        </p:tgtEl>
                                        <p:attrNameLst>
                                          <p:attrName>style.visibility</p:attrName>
                                        </p:attrNameLst>
                                      </p:cBhvr>
                                      <p:to>
                                        <p:strVal val="visible"/>
                                      </p:to>
                                    </p:set>
                                    <p:animEffect transition="in" filter="wipe(left)">
                                      <p:cBhvr>
                                        <p:cTn id="16" dur="1000"/>
                                        <p:tgtEl>
                                          <p:spTgt spid="228355">
                                            <p:txEl>
                                              <p:pRg st="2" end="2"/>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20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28355">
                                            <p:txEl>
                                              <p:pRg st="3" end="3"/>
                                            </p:txEl>
                                          </p:spTgt>
                                        </p:tgtEl>
                                        <p:attrNameLst>
                                          <p:attrName>style.visibility</p:attrName>
                                        </p:attrNameLst>
                                      </p:cBhvr>
                                      <p:to>
                                        <p:strVal val="visible"/>
                                      </p:to>
                                    </p:set>
                                    <p:animEffect transition="in" filter="wipe(left)">
                                      <p:cBhvr>
                                        <p:cTn id="25" dur="1000"/>
                                        <p:tgtEl>
                                          <p:spTgt spid="228355">
                                            <p:txEl>
                                              <p:pRg st="3" end="3"/>
                                            </p:txEl>
                                          </p:spTgt>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20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28355">
                                            <p:txEl>
                                              <p:pRg st="4" end="4"/>
                                            </p:txEl>
                                          </p:spTgt>
                                        </p:tgtEl>
                                        <p:attrNameLst>
                                          <p:attrName>style.visibility</p:attrName>
                                        </p:attrNameLst>
                                      </p:cBhvr>
                                      <p:to>
                                        <p:strVal val="visible"/>
                                      </p:to>
                                    </p:set>
                                    <p:animEffect transition="in" filter="wipe(left)">
                                      <p:cBhvr>
                                        <p:cTn id="34" dur="1000"/>
                                        <p:tgtEl>
                                          <p:spTgt spid="228355">
                                            <p:txEl>
                                              <p:pRg st="4" end="4"/>
                                            </p:txEl>
                                          </p:spTgt>
                                        </p:tgtEl>
                                      </p:cBhvr>
                                    </p:animEffec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uiExpand="1" build="p" bldLvl="3"/>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EA6A727-30DB-4850-B070-E0B37F3E0D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6000" y="864000"/>
            <a:ext cx="5410200" cy="4543425"/>
          </a:xfrm>
          <a:prstGeom prst="rect">
            <a:avLst/>
          </a:prstGeom>
        </p:spPr>
      </p:pic>
      <p:pic>
        <p:nvPicPr>
          <p:cNvPr id="14" name="Picture 13">
            <a:extLst>
              <a:ext uri="{FF2B5EF4-FFF2-40B4-BE49-F238E27FC236}">
                <a16:creationId xmlns:a16="http://schemas.microsoft.com/office/drawing/2014/main" id="{A985E3E0-05FE-4EC9-BF5A-8CD351C29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6000" y="864000"/>
            <a:ext cx="5410200" cy="4543425"/>
          </a:xfrm>
          <a:prstGeom prst="rect">
            <a:avLst/>
          </a:prstGeom>
        </p:spPr>
      </p:pic>
      <p:pic>
        <p:nvPicPr>
          <p:cNvPr id="15" name="Picture 14">
            <a:extLst>
              <a:ext uri="{FF2B5EF4-FFF2-40B4-BE49-F238E27FC236}">
                <a16:creationId xmlns:a16="http://schemas.microsoft.com/office/drawing/2014/main" id="{51236949-97C4-4D38-8A43-1CC46A4959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36000" y="864000"/>
            <a:ext cx="5410200" cy="4543425"/>
          </a:xfrm>
          <a:prstGeom prst="rect">
            <a:avLst/>
          </a:prstGeom>
        </p:spPr>
      </p:pic>
      <p:pic>
        <p:nvPicPr>
          <p:cNvPr id="16" name="Picture 15">
            <a:extLst>
              <a:ext uri="{FF2B5EF4-FFF2-40B4-BE49-F238E27FC236}">
                <a16:creationId xmlns:a16="http://schemas.microsoft.com/office/drawing/2014/main" id="{7E1A1FAB-EC12-4863-A538-69B5191FBF9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36000" y="864000"/>
            <a:ext cx="5410200" cy="4543425"/>
          </a:xfrm>
          <a:prstGeom prst="rect">
            <a:avLst/>
          </a:prstGeom>
        </p:spPr>
      </p:pic>
      <p:pic>
        <p:nvPicPr>
          <p:cNvPr id="24" name="Picture 23">
            <a:extLst>
              <a:ext uri="{FF2B5EF4-FFF2-40B4-BE49-F238E27FC236}">
                <a16:creationId xmlns:a16="http://schemas.microsoft.com/office/drawing/2014/main" id="{8679FCB2-1852-464A-A352-05C697D0CC9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36000" y="864000"/>
            <a:ext cx="5410200" cy="4543425"/>
          </a:xfrm>
          <a:prstGeom prst="rect">
            <a:avLst/>
          </a:prstGeom>
        </p:spPr>
      </p:pic>
      <p:pic>
        <p:nvPicPr>
          <p:cNvPr id="25" name="Picture 24">
            <a:extLst>
              <a:ext uri="{FF2B5EF4-FFF2-40B4-BE49-F238E27FC236}">
                <a16:creationId xmlns:a16="http://schemas.microsoft.com/office/drawing/2014/main" id="{EB97C523-8688-497B-9A37-EF5345C2088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36000" y="864000"/>
            <a:ext cx="5410200" cy="4543425"/>
          </a:xfrm>
          <a:prstGeom prst="rect">
            <a:avLst/>
          </a:prstGeom>
        </p:spPr>
      </p:pic>
      <p:pic>
        <p:nvPicPr>
          <p:cNvPr id="26" name="Picture 25">
            <a:extLst>
              <a:ext uri="{FF2B5EF4-FFF2-40B4-BE49-F238E27FC236}">
                <a16:creationId xmlns:a16="http://schemas.microsoft.com/office/drawing/2014/main" id="{B68665CA-3436-4755-B310-180990F4614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36000" y="864000"/>
            <a:ext cx="5410200" cy="4543425"/>
          </a:xfrm>
          <a:prstGeom prst="rect">
            <a:avLst/>
          </a:prstGeom>
        </p:spPr>
      </p:pic>
      <p:pic>
        <p:nvPicPr>
          <p:cNvPr id="27" name="Picture 26">
            <a:extLst>
              <a:ext uri="{FF2B5EF4-FFF2-40B4-BE49-F238E27FC236}">
                <a16:creationId xmlns:a16="http://schemas.microsoft.com/office/drawing/2014/main" id="{A3B910D1-4B0D-4053-902C-D997CA7A8E8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36000" y="864000"/>
            <a:ext cx="5410200" cy="4543425"/>
          </a:xfrm>
          <a:prstGeom prst="rect">
            <a:avLst/>
          </a:prstGeom>
        </p:spPr>
      </p:pic>
      <p:pic>
        <p:nvPicPr>
          <p:cNvPr id="31" name="Picture 30">
            <a:extLst>
              <a:ext uri="{FF2B5EF4-FFF2-40B4-BE49-F238E27FC236}">
                <a16:creationId xmlns:a16="http://schemas.microsoft.com/office/drawing/2014/main" id="{1B2FEDF6-3789-4F02-ABFA-976C5C04438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36000" y="864000"/>
            <a:ext cx="5410200" cy="4543425"/>
          </a:xfrm>
          <a:prstGeom prst="rect">
            <a:avLst/>
          </a:prstGeom>
        </p:spPr>
      </p:pic>
      <p:pic>
        <p:nvPicPr>
          <p:cNvPr id="32" name="Picture 31">
            <a:extLst>
              <a:ext uri="{FF2B5EF4-FFF2-40B4-BE49-F238E27FC236}">
                <a16:creationId xmlns:a16="http://schemas.microsoft.com/office/drawing/2014/main" id="{A625B22C-0E90-40CA-90DC-FA9BEBF631E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836000" y="864000"/>
            <a:ext cx="5410200" cy="4543425"/>
          </a:xfrm>
          <a:prstGeom prst="rect">
            <a:avLst/>
          </a:prstGeom>
        </p:spPr>
      </p:pic>
      <p:pic>
        <p:nvPicPr>
          <p:cNvPr id="33" name="Picture 32">
            <a:extLst>
              <a:ext uri="{FF2B5EF4-FFF2-40B4-BE49-F238E27FC236}">
                <a16:creationId xmlns:a16="http://schemas.microsoft.com/office/drawing/2014/main" id="{BFDADE45-35CE-4738-BF00-CFF7C7BFAFB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36000" y="864000"/>
            <a:ext cx="5410200" cy="45434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20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20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20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20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20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down)">
                                      <p:cBhvr>
                                        <p:cTn id="47" dur="10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down)">
                                      <p:cBhvr>
                                        <p:cTn id="52"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0">
            <a:extLst>
              <a:ext uri="{FF2B5EF4-FFF2-40B4-BE49-F238E27FC236}">
                <a16:creationId xmlns:a16="http://schemas.microsoft.com/office/drawing/2014/main" id="{935F0C2C-F45D-4B90-AE86-B42BB88C3C9C}"/>
              </a:ext>
            </a:extLst>
          </p:cNvPr>
          <p:cNvSpPr>
            <a:spLocks noGrp="1" noChangeArrowheads="1"/>
          </p:cNvSpPr>
          <p:nvPr>
            <p:ph type="title"/>
          </p:nvPr>
        </p:nvSpPr>
        <p:spPr>
          <a:noFill/>
        </p:spPr>
        <p:txBody>
          <a:bodyPr/>
          <a:lstStyle/>
          <a:p>
            <a:pPr eaLnBrk="1" hangingPunct="1"/>
            <a:r>
              <a:rPr lang="en-US" altLang="en-US"/>
              <a:t>Employment and Unemployment</a:t>
            </a:r>
          </a:p>
        </p:txBody>
      </p:sp>
      <p:sp>
        <p:nvSpPr>
          <p:cNvPr id="228355" name="Rectangle 3">
            <a:extLst>
              <a:ext uri="{FF2B5EF4-FFF2-40B4-BE49-F238E27FC236}">
                <a16:creationId xmlns:a16="http://schemas.microsoft.com/office/drawing/2014/main" id="{17667867-F5A4-409C-A56A-A1E8486E5D45}"/>
              </a:ext>
            </a:extLst>
          </p:cNvPr>
          <p:cNvSpPr>
            <a:spLocks noGrp="1" noChangeArrowheads="1"/>
          </p:cNvSpPr>
          <p:nvPr>
            <p:ph idx="1"/>
          </p:nvPr>
        </p:nvSpPr>
        <p:spPr>
          <a:xfrm>
            <a:off x="360363" y="1584325"/>
            <a:ext cx="4140200" cy="4525963"/>
          </a:xfrm>
        </p:spPr>
        <p:txBody>
          <a:bodyPr/>
          <a:lstStyle/>
          <a:p>
            <a:pPr lvl="1" eaLnBrk="1" hangingPunct="1">
              <a:defRPr/>
            </a:pPr>
            <a:r>
              <a:rPr lang="en-CA" dirty="0"/>
              <a:t>Broader measures are</a:t>
            </a:r>
          </a:p>
          <a:p>
            <a:pPr marL="809625" lvl="1" indent="-695325" eaLnBrk="1" hangingPunct="1">
              <a:defRPr/>
            </a:pPr>
            <a:r>
              <a:rPr lang="en-CA" dirty="0"/>
              <a:t>U-5: U-4 + Discouraged searchers</a:t>
            </a:r>
          </a:p>
          <a:p>
            <a:pPr marL="809625" lvl="1" indent="-695325" eaLnBrk="1" hangingPunct="1">
              <a:defRPr/>
            </a:pPr>
            <a:r>
              <a:rPr lang="en-CA" dirty="0"/>
              <a:t>U-6: U-5 + Long-term </a:t>
            </a:r>
            <a:br>
              <a:rPr lang="en-CA" dirty="0"/>
            </a:br>
            <a:r>
              <a:rPr lang="en-CA" dirty="0"/>
              <a:t>future starts</a:t>
            </a:r>
          </a:p>
          <a:p>
            <a:pPr marL="809625" lvl="1" indent="-695325" eaLnBrk="1" hangingPunct="1">
              <a:defRPr/>
            </a:pPr>
            <a:r>
              <a:rPr lang="en-CA" dirty="0"/>
              <a:t>U-7: U-6 + involuntary </a:t>
            </a:r>
            <a:br>
              <a:rPr lang="en-CA" dirty="0"/>
            </a:br>
            <a:r>
              <a:rPr lang="en-CA" dirty="0"/>
              <a:t>part-timers</a:t>
            </a:r>
          </a:p>
          <a:p>
            <a:pPr marL="809625" lvl="1" indent="-695325" eaLnBrk="1" hangingPunct="1">
              <a:defRPr/>
            </a:pPr>
            <a:r>
              <a:rPr lang="en-CA" dirty="0"/>
              <a:t>U-8: total underemployment</a:t>
            </a:r>
          </a:p>
          <a:p>
            <a:pPr lvl="1" eaLnBrk="1" hangingPunct="1">
              <a:defRPr/>
            </a:pPr>
            <a:r>
              <a:rPr lang="en-CA" dirty="0"/>
              <a:t>All measures increase together in recession.</a:t>
            </a:r>
            <a:endParaRPr lang="en-US" dirty="0"/>
          </a:p>
        </p:txBody>
      </p:sp>
      <p:pic>
        <p:nvPicPr>
          <p:cNvPr id="15" name="Picture 14">
            <a:extLst>
              <a:ext uri="{FF2B5EF4-FFF2-40B4-BE49-F238E27FC236}">
                <a16:creationId xmlns:a16="http://schemas.microsoft.com/office/drawing/2014/main" id="{D58EF4F6-CB9F-41AD-880D-200DE13317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6000" y="1656000"/>
            <a:ext cx="4328160" cy="3634740"/>
          </a:xfrm>
          <a:prstGeom prst="rect">
            <a:avLst/>
          </a:prstGeom>
        </p:spPr>
      </p:pic>
      <p:pic>
        <p:nvPicPr>
          <p:cNvPr id="16" name="Picture 15">
            <a:extLst>
              <a:ext uri="{FF2B5EF4-FFF2-40B4-BE49-F238E27FC236}">
                <a16:creationId xmlns:a16="http://schemas.microsoft.com/office/drawing/2014/main" id="{226A5E5B-6876-4B24-837A-7AC653CD8F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6000" y="1656000"/>
            <a:ext cx="4328160" cy="3634740"/>
          </a:xfrm>
          <a:prstGeom prst="rect">
            <a:avLst/>
          </a:prstGeom>
        </p:spPr>
      </p:pic>
      <p:pic>
        <p:nvPicPr>
          <p:cNvPr id="17" name="Picture 16">
            <a:extLst>
              <a:ext uri="{FF2B5EF4-FFF2-40B4-BE49-F238E27FC236}">
                <a16:creationId xmlns:a16="http://schemas.microsoft.com/office/drawing/2014/main" id="{73BD8B5F-51E9-4CDA-B70D-3ECDB4149F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36000" y="1656000"/>
            <a:ext cx="4328160" cy="3634740"/>
          </a:xfrm>
          <a:prstGeom prst="rect">
            <a:avLst/>
          </a:prstGeom>
        </p:spPr>
      </p:pic>
      <p:pic>
        <p:nvPicPr>
          <p:cNvPr id="21" name="Picture 20">
            <a:extLst>
              <a:ext uri="{FF2B5EF4-FFF2-40B4-BE49-F238E27FC236}">
                <a16:creationId xmlns:a16="http://schemas.microsoft.com/office/drawing/2014/main" id="{5D3ADA2C-6716-4C0D-A0AD-886D77BD46A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36000" y="1656000"/>
            <a:ext cx="4328160" cy="3634740"/>
          </a:xfrm>
          <a:prstGeom prst="rect">
            <a:avLst/>
          </a:prstGeom>
        </p:spPr>
      </p:pic>
      <p:pic>
        <p:nvPicPr>
          <p:cNvPr id="22" name="Picture 21">
            <a:extLst>
              <a:ext uri="{FF2B5EF4-FFF2-40B4-BE49-F238E27FC236}">
                <a16:creationId xmlns:a16="http://schemas.microsoft.com/office/drawing/2014/main" id="{15C2F300-E69E-4B6C-B803-E3A080811A1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6000" y="1656000"/>
            <a:ext cx="4328160" cy="3634740"/>
          </a:xfrm>
          <a:prstGeom prst="rect">
            <a:avLst/>
          </a:prstGeom>
        </p:spPr>
      </p:pic>
      <p:pic>
        <p:nvPicPr>
          <p:cNvPr id="23" name="Picture 22">
            <a:extLst>
              <a:ext uri="{FF2B5EF4-FFF2-40B4-BE49-F238E27FC236}">
                <a16:creationId xmlns:a16="http://schemas.microsoft.com/office/drawing/2014/main" id="{1FC0E24C-7803-4843-BC8A-190BDB714CA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36000" y="1656000"/>
            <a:ext cx="4328160" cy="3634740"/>
          </a:xfrm>
          <a:prstGeom prst="rect">
            <a:avLst/>
          </a:prstGeom>
        </p:spPr>
      </p:pic>
      <p:pic>
        <p:nvPicPr>
          <p:cNvPr id="24" name="Picture 23">
            <a:extLst>
              <a:ext uri="{FF2B5EF4-FFF2-40B4-BE49-F238E27FC236}">
                <a16:creationId xmlns:a16="http://schemas.microsoft.com/office/drawing/2014/main" id="{56095BF0-5813-4E32-8F28-C82F7C849D4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36000" y="1656000"/>
            <a:ext cx="4328160" cy="3634740"/>
          </a:xfrm>
          <a:prstGeom prst="rect">
            <a:avLst/>
          </a:prstGeom>
        </p:spPr>
      </p:pic>
      <p:pic>
        <p:nvPicPr>
          <p:cNvPr id="25" name="Picture 24">
            <a:extLst>
              <a:ext uri="{FF2B5EF4-FFF2-40B4-BE49-F238E27FC236}">
                <a16:creationId xmlns:a16="http://schemas.microsoft.com/office/drawing/2014/main" id="{B02BCEEB-CC49-40EA-92E1-20CCD3C4AD1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36000" y="1656000"/>
            <a:ext cx="4328160" cy="3634740"/>
          </a:xfrm>
          <a:prstGeom prst="rect">
            <a:avLst/>
          </a:prstGeom>
        </p:spPr>
      </p:pic>
      <p:pic>
        <p:nvPicPr>
          <p:cNvPr id="29" name="Picture 28">
            <a:extLst>
              <a:ext uri="{FF2B5EF4-FFF2-40B4-BE49-F238E27FC236}">
                <a16:creationId xmlns:a16="http://schemas.microsoft.com/office/drawing/2014/main" id="{06FC8324-D940-423A-A685-4E4A95DC30F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536000" y="1656000"/>
            <a:ext cx="4328160" cy="3634740"/>
          </a:xfrm>
          <a:prstGeom prst="rect">
            <a:avLst/>
          </a:prstGeom>
        </p:spPr>
      </p:pic>
      <p:pic>
        <p:nvPicPr>
          <p:cNvPr id="30" name="Picture 29">
            <a:extLst>
              <a:ext uri="{FF2B5EF4-FFF2-40B4-BE49-F238E27FC236}">
                <a16:creationId xmlns:a16="http://schemas.microsoft.com/office/drawing/2014/main" id="{3C0CC91C-E79B-4654-912E-4E929078F9D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536000" y="1656000"/>
            <a:ext cx="4328160" cy="3634740"/>
          </a:xfrm>
          <a:prstGeom prst="rect">
            <a:avLst/>
          </a:prstGeom>
        </p:spPr>
      </p:pic>
      <p:pic>
        <p:nvPicPr>
          <p:cNvPr id="31" name="Picture 30">
            <a:extLst>
              <a:ext uri="{FF2B5EF4-FFF2-40B4-BE49-F238E27FC236}">
                <a16:creationId xmlns:a16="http://schemas.microsoft.com/office/drawing/2014/main" id="{9C6981CE-429F-467F-BB8B-767EAA4078E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536000" y="1656000"/>
            <a:ext cx="4328160" cy="363474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8355">
                                            <p:txEl>
                                              <p:pRg st="1" end="1"/>
                                            </p:txEl>
                                          </p:spTgt>
                                        </p:tgtEl>
                                        <p:attrNameLst>
                                          <p:attrName>style.visibility</p:attrName>
                                        </p:attrNameLst>
                                      </p:cBhvr>
                                      <p:to>
                                        <p:strVal val="visible"/>
                                      </p:to>
                                    </p:set>
                                    <p:animEffect transition="in" filter="wipe(left)">
                                      <p:cBhvr>
                                        <p:cTn id="7" dur="500"/>
                                        <p:tgtEl>
                                          <p:spTgt spid="228355">
                                            <p:txEl>
                                              <p:pRg st="1" end="1"/>
                                            </p:txEl>
                                          </p:spTgt>
                                        </p:tgtEl>
                                      </p:cBhvr>
                                    </p:animEffect>
                                  </p:childTnLst>
                                </p:cTn>
                              </p:par>
                            </p:childTnLst>
                          </p:cTn>
                        </p:par>
                        <p:par>
                          <p:cTn id="8" fill="hold" nodeType="with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20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8355">
                                            <p:txEl>
                                              <p:pRg st="2" end="2"/>
                                            </p:txEl>
                                          </p:spTgt>
                                        </p:tgtEl>
                                        <p:attrNameLst>
                                          <p:attrName>style.visibility</p:attrName>
                                        </p:attrNameLst>
                                      </p:cBhvr>
                                      <p:to>
                                        <p:strVal val="visible"/>
                                      </p:to>
                                    </p:set>
                                    <p:animEffect transition="in" filter="wipe(left)">
                                      <p:cBhvr>
                                        <p:cTn id="16" dur="500"/>
                                        <p:tgtEl>
                                          <p:spTgt spid="228355">
                                            <p:txEl>
                                              <p:pRg st="2" end="2"/>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20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28355">
                                            <p:txEl>
                                              <p:pRg st="3" end="3"/>
                                            </p:txEl>
                                          </p:spTgt>
                                        </p:tgtEl>
                                        <p:attrNameLst>
                                          <p:attrName>style.visibility</p:attrName>
                                        </p:attrNameLst>
                                      </p:cBhvr>
                                      <p:to>
                                        <p:strVal val="visible"/>
                                      </p:to>
                                    </p:set>
                                    <p:animEffect transition="in" filter="wipe(left)">
                                      <p:cBhvr>
                                        <p:cTn id="25" dur="500"/>
                                        <p:tgtEl>
                                          <p:spTgt spid="228355">
                                            <p:txEl>
                                              <p:pRg st="3" end="3"/>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20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28355">
                                            <p:txEl>
                                              <p:pRg st="4" end="4"/>
                                            </p:txEl>
                                          </p:spTgt>
                                        </p:tgtEl>
                                        <p:attrNameLst>
                                          <p:attrName>style.visibility</p:attrName>
                                        </p:attrNameLst>
                                      </p:cBhvr>
                                      <p:to>
                                        <p:strVal val="visible"/>
                                      </p:to>
                                    </p:set>
                                    <p:animEffect transition="in" filter="wipe(left)">
                                      <p:cBhvr>
                                        <p:cTn id="34" dur="500"/>
                                        <p:tgtEl>
                                          <p:spTgt spid="228355">
                                            <p:txEl>
                                              <p:pRg st="4" end="4"/>
                                            </p:txEl>
                                          </p:spTgt>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left)">
                                      <p:cBhvr>
                                        <p:cTn id="38" dur="20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28355">
                                            <p:txEl>
                                              <p:pRg st="5" end="5"/>
                                            </p:txEl>
                                          </p:spTgt>
                                        </p:tgtEl>
                                        <p:attrNameLst>
                                          <p:attrName>style.visibility</p:attrName>
                                        </p:attrNameLst>
                                      </p:cBhvr>
                                      <p:to>
                                        <p:strVal val="visible"/>
                                      </p:to>
                                    </p:set>
                                    <p:animEffect transition="in" filter="wipe(left)">
                                      <p:cBhvr>
                                        <p:cTn id="43" dur="500"/>
                                        <p:tgtEl>
                                          <p:spTgt spid="228355">
                                            <p:txEl>
                                              <p:pRg st="5" end="5"/>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down)">
                                      <p:cBhvr>
                                        <p:cTn id="46" dur="1000"/>
                                        <p:tgtEl>
                                          <p:spTgt spid="30"/>
                                        </p:tgtEl>
                                      </p:cBhvr>
                                    </p:animEffect>
                                  </p:childTnLst>
                                </p:cTn>
                              </p:par>
                              <p:par>
                                <p:cTn id="47" presetID="22" presetClass="entr" presetSubtype="4"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down)">
                                      <p:cBhvr>
                                        <p:cTn id="4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4E9160E-D655-4310-8600-8BBF541E720A}"/>
              </a:ext>
            </a:extLst>
          </p:cNvPr>
          <p:cNvSpPr>
            <a:spLocks noGrp="1" noChangeArrowheads="1"/>
          </p:cNvSpPr>
          <p:nvPr>
            <p:ph type="title"/>
          </p:nvPr>
        </p:nvSpPr>
        <p:spPr/>
        <p:txBody>
          <a:bodyPr/>
          <a:lstStyle/>
          <a:p>
            <a:pPr eaLnBrk="1" hangingPunct="1"/>
            <a:r>
              <a:rPr lang="en-US" altLang="en-US"/>
              <a:t>Unemployment and Full Employment</a:t>
            </a:r>
          </a:p>
        </p:txBody>
      </p:sp>
      <p:sp>
        <p:nvSpPr>
          <p:cNvPr id="239619" name="Rectangle 3">
            <a:extLst>
              <a:ext uri="{FF2B5EF4-FFF2-40B4-BE49-F238E27FC236}">
                <a16:creationId xmlns:a16="http://schemas.microsoft.com/office/drawing/2014/main" id="{1789A7C2-063A-4EFC-A42B-49E82859BD12}"/>
              </a:ext>
            </a:extLst>
          </p:cNvPr>
          <p:cNvSpPr>
            <a:spLocks noGrp="1" noChangeArrowheads="1"/>
          </p:cNvSpPr>
          <p:nvPr>
            <p:ph idx="1"/>
          </p:nvPr>
        </p:nvSpPr>
        <p:spPr/>
        <p:txBody>
          <a:bodyPr/>
          <a:lstStyle/>
          <a:p>
            <a:pPr lvl="1" eaLnBrk="1" hangingPunct="1"/>
            <a:r>
              <a:rPr lang="en-US" altLang="en-US"/>
              <a:t>Unemployment can be classified into three types:</a:t>
            </a:r>
          </a:p>
          <a:p>
            <a:pPr lvl="1" eaLnBrk="1" hangingPunct="1">
              <a:buClr>
                <a:srgbClr val="7030A0"/>
              </a:buClr>
              <a:buSzPct val="120000"/>
              <a:buFont typeface="Wingdings" panose="05000000000000000000" pitchFamily="2" charset="2"/>
              <a:buChar char="§"/>
            </a:pPr>
            <a:r>
              <a:rPr lang="en-US" altLang="en-US"/>
              <a:t> Frictional unemployment</a:t>
            </a:r>
          </a:p>
          <a:p>
            <a:pPr lvl="1" eaLnBrk="1" hangingPunct="1">
              <a:buClr>
                <a:srgbClr val="7030A0"/>
              </a:buClr>
              <a:buSzPct val="120000"/>
              <a:buFont typeface="Wingdings" panose="05000000000000000000" pitchFamily="2" charset="2"/>
              <a:buChar char="§"/>
            </a:pPr>
            <a:r>
              <a:rPr lang="en-US" altLang="en-US"/>
              <a:t> Structural unemployment</a:t>
            </a:r>
          </a:p>
          <a:p>
            <a:pPr lvl="1" eaLnBrk="1" hangingPunct="1">
              <a:buClr>
                <a:srgbClr val="7030A0"/>
              </a:buClr>
              <a:buSzPct val="120000"/>
              <a:buFont typeface="Wingdings" panose="05000000000000000000" pitchFamily="2" charset="2"/>
              <a:buChar char="§"/>
            </a:pPr>
            <a:r>
              <a:rPr lang="en-US" altLang="en-US"/>
              <a:t> Cyclical unemployment</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9619">
                                            <p:txEl>
                                              <p:pRg st="1" end="1"/>
                                            </p:txEl>
                                          </p:spTgt>
                                        </p:tgtEl>
                                        <p:attrNameLst>
                                          <p:attrName>style.visibility</p:attrName>
                                        </p:attrNameLst>
                                      </p:cBhvr>
                                      <p:to>
                                        <p:strVal val="visible"/>
                                      </p:to>
                                    </p:set>
                                    <p:animEffect transition="in" filter="wipe(left)">
                                      <p:cBhvr>
                                        <p:cTn id="7" dur="1000"/>
                                        <p:tgtEl>
                                          <p:spTgt spid="2396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9619">
                                            <p:txEl>
                                              <p:pRg st="2" end="2"/>
                                            </p:txEl>
                                          </p:spTgt>
                                        </p:tgtEl>
                                        <p:attrNameLst>
                                          <p:attrName>style.visibility</p:attrName>
                                        </p:attrNameLst>
                                      </p:cBhvr>
                                      <p:to>
                                        <p:strVal val="visible"/>
                                      </p:to>
                                    </p:set>
                                    <p:animEffect transition="in" filter="wipe(left)">
                                      <p:cBhvr>
                                        <p:cTn id="12" dur="1000"/>
                                        <p:tgtEl>
                                          <p:spTgt spid="2396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9619">
                                            <p:txEl>
                                              <p:pRg st="3" end="3"/>
                                            </p:txEl>
                                          </p:spTgt>
                                        </p:tgtEl>
                                        <p:attrNameLst>
                                          <p:attrName>style.visibility</p:attrName>
                                        </p:attrNameLst>
                                      </p:cBhvr>
                                      <p:to>
                                        <p:strVal val="visible"/>
                                      </p:to>
                                    </p:set>
                                    <p:animEffect transition="in" filter="wipe(left)">
                                      <p:cBhvr>
                                        <p:cTn id="17" dur="1000"/>
                                        <p:tgtEl>
                                          <p:spTgt spid="2396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uiExpand="1" build="p" bldLvl="3"/>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4FCD0B9D-01CE-42F9-8568-6FEFC5D87B82}"/>
              </a:ext>
            </a:extLst>
          </p:cNvPr>
          <p:cNvSpPr>
            <a:spLocks noGrp="1" noChangeArrowheads="1"/>
          </p:cNvSpPr>
          <p:nvPr>
            <p:ph type="title"/>
          </p:nvPr>
        </p:nvSpPr>
        <p:spPr/>
        <p:txBody>
          <a:bodyPr/>
          <a:lstStyle/>
          <a:p>
            <a:pPr eaLnBrk="1" hangingPunct="1"/>
            <a:r>
              <a:rPr lang="en-US" altLang="en-US"/>
              <a:t>Unemployment and Full Employment</a:t>
            </a:r>
          </a:p>
        </p:txBody>
      </p:sp>
      <p:sp>
        <p:nvSpPr>
          <p:cNvPr id="248835" name="Rectangle 3">
            <a:extLst>
              <a:ext uri="{FF2B5EF4-FFF2-40B4-BE49-F238E27FC236}">
                <a16:creationId xmlns:a16="http://schemas.microsoft.com/office/drawing/2014/main" id="{87D88EDF-5E52-4654-966B-9E0D9EAF8C5F}"/>
              </a:ext>
            </a:extLst>
          </p:cNvPr>
          <p:cNvSpPr>
            <a:spLocks noGrp="1" noChangeArrowheads="1"/>
          </p:cNvSpPr>
          <p:nvPr>
            <p:ph idx="1"/>
          </p:nvPr>
        </p:nvSpPr>
        <p:spPr/>
        <p:txBody>
          <a:bodyPr/>
          <a:lstStyle/>
          <a:p>
            <a:pPr lvl="1" eaLnBrk="1" hangingPunct="1"/>
            <a:r>
              <a:rPr lang="en-AU" altLang="en-US" b="1" dirty="0">
                <a:solidFill>
                  <a:srgbClr val="7030A0"/>
                </a:solidFill>
              </a:rPr>
              <a:t>Frictional Unemployment</a:t>
            </a:r>
            <a:endParaRPr lang="en-US" altLang="en-US" b="1" dirty="0">
              <a:solidFill>
                <a:srgbClr val="7030A0"/>
              </a:solidFill>
            </a:endParaRPr>
          </a:p>
          <a:p>
            <a:pPr lvl="1" eaLnBrk="1" hangingPunct="1"/>
            <a:r>
              <a:rPr lang="en-US" altLang="en-US" b="1" dirty="0"/>
              <a:t>Frictional unemployment</a:t>
            </a:r>
            <a:r>
              <a:rPr lang="en-US" altLang="en-US" dirty="0"/>
              <a:t> is unemployment that arises from normal </a:t>
            </a:r>
            <a:r>
              <a:rPr lang="en-US" altLang="en-US" dirty="0" err="1"/>
              <a:t>labour</a:t>
            </a:r>
            <a:r>
              <a:rPr lang="en-US" altLang="en-US" dirty="0"/>
              <a:t> market turnover.</a:t>
            </a:r>
          </a:p>
          <a:p>
            <a:pPr lvl="1" eaLnBrk="1" hangingPunct="1"/>
            <a:r>
              <a:rPr lang="en-US" altLang="en-US" dirty="0"/>
              <a:t>The creation and destruction of jobs requires that unemployed workers search for new jobs.</a:t>
            </a:r>
          </a:p>
          <a:p>
            <a:pPr lvl="1" eaLnBrk="1" hangingPunct="1"/>
            <a:r>
              <a:rPr lang="en-US" altLang="en-US" dirty="0"/>
              <a:t>Increases in the number of people entering and reentering the </a:t>
            </a:r>
            <a:r>
              <a:rPr lang="en-US" altLang="en-US" dirty="0" err="1"/>
              <a:t>labour</a:t>
            </a:r>
            <a:r>
              <a:rPr lang="en-US" altLang="en-US" dirty="0"/>
              <a:t> force and increases in unemployment benefits raise frictional unemployment.</a:t>
            </a:r>
          </a:p>
          <a:p>
            <a:pPr lvl="1" eaLnBrk="1" hangingPunct="1"/>
            <a:r>
              <a:rPr lang="en-AU" altLang="en-US" dirty="0"/>
              <a:t>Frictional unemployment is a permanent and healthy phenomenon of a growing economy.</a:t>
            </a:r>
            <a:endParaRPr lang="en-US"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8835">
                                            <p:txEl>
                                              <p:pRg st="1" end="1"/>
                                            </p:txEl>
                                          </p:spTgt>
                                        </p:tgtEl>
                                        <p:attrNameLst>
                                          <p:attrName>style.visibility</p:attrName>
                                        </p:attrNameLst>
                                      </p:cBhvr>
                                      <p:to>
                                        <p:strVal val="visible"/>
                                      </p:to>
                                    </p:set>
                                    <p:animEffect transition="in" filter="wipe(left)">
                                      <p:cBhvr>
                                        <p:cTn id="7" dur="500"/>
                                        <p:tgtEl>
                                          <p:spTgt spid="2488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8835">
                                            <p:txEl>
                                              <p:pRg st="2" end="2"/>
                                            </p:txEl>
                                          </p:spTgt>
                                        </p:tgtEl>
                                        <p:attrNameLst>
                                          <p:attrName>style.visibility</p:attrName>
                                        </p:attrNameLst>
                                      </p:cBhvr>
                                      <p:to>
                                        <p:strVal val="visible"/>
                                      </p:to>
                                    </p:set>
                                    <p:animEffect transition="in" filter="wipe(left)">
                                      <p:cBhvr>
                                        <p:cTn id="12" dur="1000"/>
                                        <p:tgtEl>
                                          <p:spTgt spid="2488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8835">
                                            <p:txEl>
                                              <p:pRg st="3" end="3"/>
                                            </p:txEl>
                                          </p:spTgt>
                                        </p:tgtEl>
                                        <p:attrNameLst>
                                          <p:attrName>style.visibility</p:attrName>
                                        </p:attrNameLst>
                                      </p:cBhvr>
                                      <p:to>
                                        <p:strVal val="visible"/>
                                      </p:to>
                                    </p:set>
                                    <p:animEffect transition="in" filter="wipe(left)">
                                      <p:cBhvr>
                                        <p:cTn id="17" dur="1000"/>
                                        <p:tgtEl>
                                          <p:spTgt spid="24883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8835">
                                            <p:txEl>
                                              <p:pRg st="4" end="4"/>
                                            </p:txEl>
                                          </p:spTgt>
                                        </p:tgtEl>
                                        <p:attrNameLst>
                                          <p:attrName>style.visibility</p:attrName>
                                        </p:attrNameLst>
                                      </p:cBhvr>
                                      <p:to>
                                        <p:strVal val="visible"/>
                                      </p:to>
                                    </p:set>
                                    <p:animEffect transition="in" filter="wipe(left)">
                                      <p:cBhvr>
                                        <p:cTn id="22" dur="1000"/>
                                        <p:tgtEl>
                                          <p:spTgt spid="2488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uiExpand="1"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l" eaLnBrk="1" hangingPunct="1"/>
            <a:r>
              <a:rPr lang="en-US" altLang="en-US" sz="2500" b="1" dirty="0">
                <a:solidFill>
                  <a:srgbClr val="B11117"/>
                </a:solidFill>
                <a:cs typeface="Arial" panose="020B0604020202020204" pitchFamily="34" charset="0"/>
              </a:rPr>
              <a:t>After studying this chapter, you will be able to:</a:t>
            </a:r>
            <a:endParaRPr lang="en-US" altLang="en-US" sz="2500" b="1" dirty="0">
              <a:solidFill>
                <a:srgbClr val="B11117"/>
              </a:solidFill>
            </a:endParaRPr>
          </a:p>
        </p:txBody>
      </p:sp>
      <p:sp>
        <p:nvSpPr>
          <p:cNvPr id="386051" name="Rectangle 3"/>
          <p:cNvSpPr>
            <a:spLocks noGrp="1" noChangeArrowheads="1"/>
          </p:cNvSpPr>
          <p:nvPr>
            <p:ph idx="4294967295"/>
          </p:nvPr>
        </p:nvSpPr>
        <p:spPr bwMode="auto">
          <a:xfrm>
            <a:off x="684213" y="1600200"/>
            <a:ext cx="7469187" cy="47466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why unemployment is a problem and how we measure the unemployment rate and other labour market indicators</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why unemployment occurs and why it is present even at full employment</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why inflation is a problem and how we measure the inflation rate</a:t>
            </a:r>
          </a:p>
        </p:txBody>
      </p:sp>
      <p:sp>
        <p:nvSpPr>
          <p:cNvPr id="5" name="Text Box 15">
            <a:extLst>
              <a:ext uri="{FF2B5EF4-FFF2-40B4-BE49-F238E27FC236}">
                <a16:creationId xmlns:a16="http://schemas.microsoft.com/office/drawing/2014/main" id="{5C0F10B2-BD8A-454A-9D6E-096156F7B34A}"/>
              </a:ext>
            </a:extLst>
          </p:cNvPr>
          <p:cNvSpPr txBox="1">
            <a:spLocks noChangeArrowheads="1"/>
          </p:cNvSpPr>
          <p:nvPr/>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spTree>
    <p:extLst>
      <p:ext uri="{BB962C8B-B14F-4D97-AF65-F5344CB8AC3E}">
        <p14:creationId xmlns:p14="http://schemas.microsoft.com/office/powerpoint/2010/main" val="28498271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0A63D97-BDB4-4A27-9790-5E0EEC6D15CD}"/>
              </a:ext>
            </a:extLst>
          </p:cNvPr>
          <p:cNvSpPr>
            <a:spLocks noGrp="1" noChangeArrowheads="1"/>
          </p:cNvSpPr>
          <p:nvPr>
            <p:ph type="title"/>
          </p:nvPr>
        </p:nvSpPr>
        <p:spPr/>
        <p:txBody>
          <a:bodyPr/>
          <a:lstStyle/>
          <a:p>
            <a:pPr eaLnBrk="1" hangingPunct="1"/>
            <a:r>
              <a:rPr lang="en-US" altLang="en-US"/>
              <a:t>Unemployment and Full Employment</a:t>
            </a:r>
          </a:p>
        </p:txBody>
      </p:sp>
      <p:sp>
        <p:nvSpPr>
          <p:cNvPr id="240643" name="Rectangle 3">
            <a:extLst>
              <a:ext uri="{FF2B5EF4-FFF2-40B4-BE49-F238E27FC236}">
                <a16:creationId xmlns:a16="http://schemas.microsoft.com/office/drawing/2014/main" id="{C1162CC1-E5ED-4D86-A8F1-CA81C49811EB}"/>
              </a:ext>
            </a:extLst>
          </p:cNvPr>
          <p:cNvSpPr>
            <a:spLocks noGrp="1" noChangeArrowheads="1"/>
          </p:cNvSpPr>
          <p:nvPr>
            <p:ph idx="1"/>
          </p:nvPr>
        </p:nvSpPr>
        <p:spPr/>
        <p:txBody>
          <a:bodyPr/>
          <a:lstStyle/>
          <a:p>
            <a:pPr lvl="1" eaLnBrk="1" hangingPunct="1"/>
            <a:r>
              <a:rPr lang="en-AU" altLang="en-US" b="1">
                <a:solidFill>
                  <a:srgbClr val="7030A0"/>
                </a:solidFill>
              </a:rPr>
              <a:t>Structural Unemployment</a:t>
            </a:r>
            <a:endParaRPr lang="en-US" altLang="en-US" b="1">
              <a:solidFill>
                <a:srgbClr val="7030A0"/>
              </a:solidFill>
            </a:endParaRPr>
          </a:p>
          <a:p>
            <a:pPr lvl="1" eaLnBrk="1" hangingPunct="1"/>
            <a:r>
              <a:rPr lang="en-US" altLang="en-US" b="1"/>
              <a:t>Structural unemployment</a:t>
            </a:r>
            <a:r>
              <a:rPr lang="en-US" altLang="en-US"/>
              <a:t> is unemployment created by changes in technology and foreign competition that change the skills needed to perform jobs or the locations of jobs.</a:t>
            </a:r>
          </a:p>
          <a:p>
            <a:pPr lvl="1" eaLnBrk="1" hangingPunct="1"/>
            <a:r>
              <a:rPr lang="en-US" altLang="en-US"/>
              <a:t>Structural unemployment lasts longer than frictional unemployment.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40643">
                                            <p:txEl>
                                              <p:pRg st="1" end="1"/>
                                            </p:txEl>
                                          </p:spTgt>
                                        </p:tgtEl>
                                        <p:attrNameLst>
                                          <p:attrName>style.visibility</p:attrName>
                                        </p:attrNameLst>
                                      </p:cBhvr>
                                      <p:to>
                                        <p:strVal val="visible"/>
                                      </p:to>
                                    </p:set>
                                    <p:animEffect transition="in" filter="wipe(down)">
                                      <p:cBhvr>
                                        <p:cTn id="7" dur="500"/>
                                        <p:tgtEl>
                                          <p:spTgt spid="2406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0643">
                                            <p:txEl>
                                              <p:pRg st="2" end="2"/>
                                            </p:txEl>
                                          </p:spTgt>
                                        </p:tgtEl>
                                        <p:attrNameLst>
                                          <p:attrName>style.visibility</p:attrName>
                                        </p:attrNameLst>
                                      </p:cBhvr>
                                      <p:to>
                                        <p:strVal val="visible"/>
                                      </p:to>
                                    </p:set>
                                    <p:animEffect transition="in" filter="wipe(left)">
                                      <p:cBhvr>
                                        <p:cTn id="12" dur="1000"/>
                                        <p:tgtEl>
                                          <p:spTgt spid="2406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bldLvl="3"/>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1D65C308-A0B8-4775-8225-514F4B3928BA}"/>
              </a:ext>
            </a:extLst>
          </p:cNvPr>
          <p:cNvSpPr>
            <a:spLocks noGrp="1" noChangeArrowheads="1"/>
          </p:cNvSpPr>
          <p:nvPr>
            <p:ph type="title"/>
          </p:nvPr>
        </p:nvSpPr>
        <p:spPr/>
        <p:txBody>
          <a:bodyPr/>
          <a:lstStyle/>
          <a:p>
            <a:pPr eaLnBrk="1" hangingPunct="1"/>
            <a:r>
              <a:rPr lang="en-US" altLang="en-US"/>
              <a:t>Unemployment and Full Employment</a:t>
            </a:r>
          </a:p>
        </p:txBody>
      </p:sp>
      <p:sp>
        <p:nvSpPr>
          <p:cNvPr id="226307" name="Rectangle 3">
            <a:extLst>
              <a:ext uri="{FF2B5EF4-FFF2-40B4-BE49-F238E27FC236}">
                <a16:creationId xmlns:a16="http://schemas.microsoft.com/office/drawing/2014/main" id="{19CBCF11-FE00-4133-A79A-59E48F989085}"/>
              </a:ext>
            </a:extLst>
          </p:cNvPr>
          <p:cNvSpPr>
            <a:spLocks noGrp="1" noChangeArrowheads="1"/>
          </p:cNvSpPr>
          <p:nvPr>
            <p:ph idx="1"/>
          </p:nvPr>
        </p:nvSpPr>
        <p:spPr/>
        <p:txBody>
          <a:bodyPr/>
          <a:lstStyle/>
          <a:p>
            <a:pPr lvl="1" eaLnBrk="1" hangingPunct="1"/>
            <a:r>
              <a:rPr lang="en-AU" altLang="en-US" b="1">
                <a:solidFill>
                  <a:srgbClr val="7030A0"/>
                </a:solidFill>
              </a:rPr>
              <a:t>Cyclical Unemployment</a:t>
            </a:r>
            <a:endParaRPr lang="en-US" altLang="en-US" b="1">
              <a:solidFill>
                <a:srgbClr val="7030A0"/>
              </a:solidFill>
            </a:endParaRPr>
          </a:p>
          <a:p>
            <a:pPr lvl="1" eaLnBrk="1" hangingPunct="1"/>
            <a:r>
              <a:rPr lang="en-US" altLang="en-US" b="1"/>
              <a:t>Cyclical unemployment</a:t>
            </a:r>
            <a:r>
              <a:rPr lang="en-US" altLang="en-US"/>
              <a:t> is the higher than normal unemployment at a business cycle trough and lower than normal unemployment at a business cycle peak.</a:t>
            </a:r>
          </a:p>
          <a:p>
            <a:pPr lvl="1" eaLnBrk="1" hangingPunct="1"/>
            <a:r>
              <a:rPr lang="en-AU" altLang="en-US"/>
              <a:t>A worker laid off because the economy is in a recession and is then rehired when the expansion begins experiences cycle unemployment.</a:t>
            </a:r>
            <a:endParaRPr lang="en-US"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7">
                                            <p:txEl>
                                              <p:pRg st="1" end="1"/>
                                            </p:txEl>
                                          </p:spTgt>
                                        </p:tgtEl>
                                        <p:attrNameLst>
                                          <p:attrName>style.visibility</p:attrName>
                                        </p:attrNameLst>
                                      </p:cBhvr>
                                      <p:to>
                                        <p:strVal val="visible"/>
                                      </p:to>
                                    </p:set>
                                    <p:animEffect transition="in" filter="wipe(left)">
                                      <p:cBhvr>
                                        <p:cTn id="7" dur="1000"/>
                                        <p:tgtEl>
                                          <p:spTgt spid="2263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07">
                                            <p:txEl>
                                              <p:pRg st="2" end="2"/>
                                            </p:txEl>
                                          </p:spTgt>
                                        </p:tgtEl>
                                        <p:attrNameLst>
                                          <p:attrName>style.visibility</p:attrName>
                                        </p:attrNameLst>
                                      </p:cBhvr>
                                      <p:to>
                                        <p:strVal val="visible"/>
                                      </p:to>
                                    </p:set>
                                    <p:animEffect transition="in" filter="wipe(left)">
                                      <p:cBhvr>
                                        <p:cTn id="12" dur="1000"/>
                                        <p:tgtEl>
                                          <p:spTgt spid="2263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uiExpand="1" build="p" bldLvl="3"/>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F2C077CC-0877-44C2-898B-378D99F992ED}"/>
              </a:ext>
            </a:extLst>
          </p:cNvPr>
          <p:cNvSpPr>
            <a:spLocks noGrp="1" noChangeArrowheads="1"/>
          </p:cNvSpPr>
          <p:nvPr>
            <p:ph type="title"/>
          </p:nvPr>
        </p:nvSpPr>
        <p:spPr/>
        <p:txBody>
          <a:bodyPr/>
          <a:lstStyle/>
          <a:p>
            <a:pPr eaLnBrk="1" hangingPunct="1"/>
            <a:r>
              <a:rPr lang="en-US" altLang="en-US"/>
              <a:t>Unemployment and Full Employment</a:t>
            </a:r>
          </a:p>
        </p:txBody>
      </p:sp>
      <p:sp>
        <p:nvSpPr>
          <p:cNvPr id="44035" name="Rectangle 3">
            <a:extLst>
              <a:ext uri="{FF2B5EF4-FFF2-40B4-BE49-F238E27FC236}">
                <a16:creationId xmlns:a16="http://schemas.microsoft.com/office/drawing/2014/main" id="{E2DCAF3C-C808-40AC-B708-73E93F2144A4}"/>
              </a:ext>
            </a:extLst>
          </p:cNvPr>
          <p:cNvSpPr>
            <a:spLocks noGrp="1" noChangeArrowheads="1"/>
          </p:cNvSpPr>
          <p:nvPr>
            <p:ph idx="1"/>
          </p:nvPr>
        </p:nvSpPr>
        <p:spPr/>
        <p:txBody>
          <a:bodyPr/>
          <a:lstStyle/>
          <a:p>
            <a:pPr marL="0" eaLnBrk="1" hangingPunct="1">
              <a:defRPr/>
            </a:pPr>
            <a:r>
              <a:rPr lang="en-US" dirty="0"/>
              <a:t>“Natural” Unemployment</a:t>
            </a:r>
          </a:p>
          <a:p>
            <a:pPr marL="85725" indent="-85725">
              <a:defRPr/>
            </a:pPr>
            <a:r>
              <a:rPr lang="en-AU" b="0" dirty="0">
                <a:solidFill>
                  <a:schemeClr val="tx1"/>
                </a:solidFill>
              </a:rPr>
              <a:t>	Natural</a:t>
            </a:r>
            <a:r>
              <a:rPr lang="en-AU" dirty="0">
                <a:solidFill>
                  <a:schemeClr val="tx1"/>
                </a:solidFill>
              </a:rPr>
              <a:t> </a:t>
            </a:r>
            <a:r>
              <a:rPr lang="en-AU" b="0" dirty="0">
                <a:solidFill>
                  <a:schemeClr val="tx1"/>
                </a:solidFill>
              </a:rPr>
              <a:t>unemployment is the unemployment that arises from frictions and structural change when there is no cyclical unemployment.</a:t>
            </a:r>
          </a:p>
          <a:p>
            <a:pPr marL="85725" indent="-85725">
              <a:defRPr/>
            </a:pPr>
            <a:r>
              <a:rPr lang="en-AU" b="0" dirty="0">
                <a:solidFill>
                  <a:schemeClr val="tx1"/>
                </a:solidFill>
              </a:rPr>
              <a:t>	Natural</a:t>
            </a:r>
            <a:r>
              <a:rPr lang="en-AU" dirty="0">
                <a:solidFill>
                  <a:schemeClr val="tx1"/>
                </a:solidFill>
              </a:rPr>
              <a:t> </a:t>
            </a:r>
            <a:r>
              <a:rPr lang="en-AU" b="0" dirty="0">
                <a:solidFill>
                  <a:schemeClr val="tx1"/>
                </a:solidFill>
              </a:rPr>
              <a:t>unemployment is all </a:t>
            </a:r>
            <a:r>
              <a:rPr lang="en-US" b="0" dirty="0">
                <a:solidFill>
                  <a:schemeClr val="tx1"/>
                </a:solidFill>
              </a:rPr>
              <a:t>frictional and structural </a:t>
            </a:r>
            <a:r>
              <a:rPr lang="en-AU" b="0" dirty="0">
                <a:solidFill>
                  <a:schemeClr val="tx1"/>
                </a:solidFill>
              </a:rPr>
              <a:t> unemployment</a:t>
            </a:r>
            <a:r>
              <a:rPr lang="en-US" b="0" dirty="0">
                <a:solidFill>
                  <a:schemeClr val="tx1"/>
                </a:solidFill>
              </a:rPr>
              <a:t>.</a:t>
            </a:r>
            <a:endParaRPr lang="en-US" dirty="0">
              <a:solidFill>
                <a:schemeClr val="tx1"/>
              </a:solidFill>
            </a:endParaRPr>
          </a:p>
          <a:p>
            <a:pPr lvl="1" eaLnBrk="1" hangingPunct="1">
              <a:defRPr/>
            </a:pPr>
            <a:r>
              <a:rPr lang="en-US" dirty="0"/>
              <a:t>The </a:t>
            </a:r>
            <a:r>
              <a:rPr lang="en-US" b="1" dirty="0"/>
              <a:t>natural unemployment rate</a:t>
            </a:r>
            <a:r>
              <a:rPr lang="en-US" dirty="0"/>
              <a:t> is natural unemployment as a percentage of </a:t>
            </a:r>
            <a:r>
              <a:rPr lang="en-US" dirty="0" err="1"/>
              <a:t>labour</a:t>
            </a:r>
            <a:r>
              <a:rPr lang="en-US" dirty="0"/>
              <a:t> force.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Effect transition="in" filter="wipe(left)">
                                      <p:cBhvr>
                                        <p:cTn id="7" dur="1000"/>
                                        <p:tgtEl>
                                          <p:spTgt spid="440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5">
                                            <p:txEl>
                                              <p:pRg st="2" end="2"/>
                                            </p:txEl>
                                          </p:spTgt>
                                        </p:tgtEl>
                                        <p:attrNameLst>
                                          <p:attrName>style.visibility</p:attrName>
                                        </p:attrNameLst>
                                      </p:cBhvr>
                                      <p:to>
                                        <p:strVal val="visible"/>
                                      </p:to>
                                    </p:set>
                                    <p:animEffect transition="in" filter="wipe(left)">
                                      <p:cBhvr>
                                        <p:cTn id="12" dur="1000"/>
                                        <p:tgtEl>
                                          <p:spTgt spid="440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5">
                                            <p:txEl>
                                              <p:pRg st="3" end="3"/>
                                            </p:txEl>
                                          </p:spTgt>
                                        </p:tgtEl>
                                        <p:attrNameLst>
                                          <p:attrName>style.visibility</p:attrName>
                                        </p:attrNameLst>
                                      </p:cBhvr>
                                      <p:to>
                                        <p:strVal val="visible"/>
                                      </p:to>
                                    </p:set>
                                    <p:animEffect transition="in" filter="wipe(left)">
                                      <p:cBhvr>
                                        <p:cTn id="17" dur="1000"/>
                                        <p:tgtEl>
                                          <p:spTgt spid="44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uiExpand="1" build="p" bldLvl="3"/>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13AF554-C0D5-4427-AF11-682A4D50E1A7}"/>
              </a:ext>
            </a:extLst>
          </p:cNvPr>
          <p:cNvSpPr>
            <a:spLocks noGrp="1" noChangeArrowheads="1"/>
          </p:cNvSpPr>
          <p:nvPr>
            <p:ph type="title"/>
          </p:nvPr>
        </p:nvSpPr>
        <p:spPr/>
        <p:txBody>
          <a:bodyPr/>
          <a:lstStyle/>
          <a:p>
            <a:pPr eaLnBrk="1" hangingPunct="1"/>
            <a:r>
              <a:rPr lang="en-US" altLang="en-US"/>
              <a:t>Unemployment and Full Employment</a:t>
            </a:r>
          </a:p>
        </p:txBody>
      </p:sp>
      <p:sp>
        <p:nvSpPr>
          <p:cNvPr id="76803" name="Rectangle 3">
            <a:extLst>
              <a:ext uri="{FF2B5EF4-FFF2-40B4-BE49-F238E27FC236}">
                <a16:creationId xmlns:a16="http://schemas.microsoft.com/office/drawing/2014/main" id="{A798FA13-298C-461E-9B97-B633C9606507}"/>
              </a:ext>
            </a:extLst>
          </p:cNvPr>
          <p:cNvSpPr>
            <a:spLocks noGrp="1" noChangeArrowheads="1"/>
          </p:cNvSpPr>
          <p:nvPr>
            <p:ph idx="1"/>
          </p:nvPr>
        </p:nvSpPr>
        <p:spPr/>
        <p:txBody>
          <a:bodyPr/>
          <a:lstStyle/>
          <a:p>
            <a:pPr lvl="1" eaLnBrk="1" hangingPunct="1"/>
            <a:r>
              <a:rPr lang="en-US" altLang="en-US" b="1"/>
              <a:t>Full employment</a:t>
            </a:r>
            <a:r>
              <a:rPr lang="en-US" altLang="en-US"/>
              <a:t> is defines as the situation in which the unemployment rate equals the natural unemployment rate.</a:t>
            </a:r>
          </a:p>
          <a:p>
            <a:pPr lvl="1" eaLnBrk="1" hangingPunct="1"/>
            <a:r>
              <a:rPr lang="en-US" altLang="en-US"/>
              <a:t>When the economy is at full employment, there is no cyclical unemployment or, equivalently, all unemployment is frictional and structural.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animEffect transition="in" filter="wipe(left)">
                                      <p:cBhvr>
                                        <p:cTn id="7" dur="1000"/>
                                        <p:tgtEl>
                                          <p:spTgt spid="768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uiExpand="1" build="p" bldLvl="3"/>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17">
            <a:extLst>
              <a:ext uri="{FF2B5EF4-FFF2-40B4-BE49-F238E27FC236}">
                <a16:creationId xmlns:a16="http://schemas.microsoft.com/office/drawing/2014/main" id="{38020447-BB2C-435B-8E91-8B4A4DC09514}"/>
              </a:ext>
            </a:extLst>
          </p:cNvPr>
          <p:cNvSpPr>
            <a:spLocks noGrp="1" noChangeArrowheads="1"/>
          </p:cNvSpPr>
          <p:nvPr>
            <p:ph type="title"/>
          </p:nvPr>
        </p:nvSpPr>
        <p:spPr>
          <a:noFill/>
        </p:spPr>
        <p:txBody>
          <a:bodyPr/>
          <a:lstStyle/>
          <a:p>
            <a:pPr eaLnBrk="1" hangingPunct="1"/>
            <a:r>
              <a:rPr lang="en-US" altLang="en-US"/>
              <a:t>Unemployment and Full Employment</a:t>
            </a:r>
          </a:p>
        </p:txBody>
      </p:sp>
      <p:sp>
        <p:nvSpPr>
          <p:cNvPr id="78851" name="Rectangle 3">
            <a:extLst>
              <a:ext uri="{FF2B5EF4-FFF2-40B4-BE49-F238E27FC236}">
                <a16:creationId xmlns:a16="http://schemas.microsoft.com/office/drawing/2014/main" id="{603B8A5D-868A-4125-A497-FE5C61E15AD6}"/>
              </a:ext>
            </a:extLst>
          </p:cNvPr>
          <p:cNvSpPr>
            <a:spLocks noGrp="1" noChangeArrowheads="1"/>
          </p:cNvSpPr>
          <p:nvPr>
            <p:ph idx="1"/>
          </p:nvPr>
        </p:nvSpPr>
        <p:spPr/>
        <p:txBody>
          <a:bodyPr/>
          <a:lstStyle/>
          <a:p>
            <a:pPr lvl="1" eaLnBrk="1" hangingPunct="1"/>
            <a:r>
              <a:rPr lang="en-US" altLang="en-US" dirty="0"/>
              <a:t>The natural unemployment rate changes over time and is influenced by many factors.</a:t>
            </a:r>
          </a:p>
          <a:p>
            <a:r>
              <a:rPr lang="en-AU" altLang="en-US" b="0" dirty="0">
                <a:solidFill>
                  <a:schemeClr val="tx1"/>
                </a:solidFill>
              </a:rPr>
              <a:t>Key factors are</a:t>
            </a:r>
          </a:p>
          <a:p>
            <a:pPr>
              <a:buClr>
                <a:srgbClr val="7030A0"/>
              </a:buClr>
              <a:buSzPct val="120000"/>
              <a:buFont typeface="Wingdings" panose="05000000000000000000" pitchFamily="2" charset="2"/>
              <a:buChar char="§"/>
            </a:pPr>
            <a:r>
              <a:rPr lang="en-AU" altLang="en-US" b="0" dirty="0">
                <a:solidFill>
                  <a:schemeClr val="tx1"/>
                </a:solidFill>
              </a:rPr>
              <a:t> The age distribution of the population</a:t>
            </a:r>
          </a:p>
          <a:p>
            <a:pPr>
              <a:buClr>
                <a:srgbClr val="7030A0"/>
              </a:buClr>
              <a:buSzPct val="120000"/>
              <a:buFont typeface="Wingdings" panose="05000000000000000000" pitchFamily="2" charset="2"/>
              <a:buChar char="§"/>
            </a:pPr>
            <a:r>
              <a:rPr lang="en-AU" altLang="en-US" b="0" dirty="0">
                <a:solidFill>
                  <a:schemeClr val="tx1"/>
                </a:solidFill>
              </a:rPr>
              <a:t> The scale of structural change</a:t>
            </a:r>
          </a:p>
          <a:p>
            <a:pPr>
              <a:buClr>
                <a:srgbClr val="7030A0"/>
              </a:buClr>
              <a:buSzPct val="120000"/>
              <a:buFont typeface="Wingdings" panose="05000000000000000000" pitchFamily="2" charset="2"/>
              <a:buChar char="§"/>
            </a:pPr>
            <a:r>
              <a:rPr lang="en-US" altLang="en-US" b="0" dirty="0">
                <a:solidFill>
                  <a:schemeClr val="tx1"/>
                </a:solidFill>
              </a:rPr>
              <a:t> The real wage rate</a:t>
            </a:r>
          </a:p>
          <a:p>
            <a:pPr>
              <a:buClr>
                <a:srgbClr val="7030A0"/>
              </a:buClr>
              <a:buSzPct val="120000"/>
              <a:buFont typeface="Wingdings" panose="05000000000000000000" pitchFamily="2" charset="2"/>
              <a:buChar char="§"/>
            </a:pPr>
            <a:r>
              <a:rPr lang="en-US" altLang="en-US" b="0" dirty="0">
                <a:solidFill>
                  <a:schemeClr val="tx1"/>
                </a:solidFill>
              </a:rPr>
              <a:t> Unemployment benefits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animEffect transition="in" filter="wipe(left)">
                                      <p:cBhvr>
                                        <p:cTn id="7" dur="750"/>
                                        <p:tgtEl>
                                          <p:spTgt spid="788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8851">
                                            <p:txEl>
                                              <p:pRg st="2" end="2"/>
                                            </p:txEl>
                                          </p:spTgt>
                                        </p:tgtEl>
                                        <p:attrNameLst>
                                          <p:attrName>style.visibility</p:attrName>
                                        </p:attrNameLst>
                                      </p:cBhvr>
                                      <p:to>
                                        <p:strVal val="visible"/>
                                      </p:to>
                                    </p:set>
                                    <p:animEffect transition="in" filter="wipe(left)">
                                      <p:cBhvr>
                                        <p:cTn id="12" dur="750"/>
                                        <p:tgtEl>
                                          <p:spTgt spid="788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8851">
                                            <p:txEl>
                                              <p:pRg st="3" end="3"/>
                                            </p:txEl>
                                          </p:spTgt>
                                        </p:tgtEl>
                                        <p:attrNameLst>
                                          <p:attrName>style.visibility</p:attrName>
                                        </p:attrNameLst>
                                      </p:cBhvr>
                                      <p:to>
                                        <p:strVal val="visible"/>
                                      </p:to>
                                    </p:set>
                                    <p:animEffect transition="in" filter="wipe(left)">
                                      <p:cBhvr>
                                        <p:cTn id="17" dur="750"/>
                                        <p:tgtEl>
                                          <p:spTgt spid="788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8851">
                                            <p:txEl>
                                              <p:pRg st="4" end="4"/>
                                            </p:txEl>
                                          </p:spTgt>
                                        </p:tgtEl>
                                        <p:attrNameLst>
                                          <p:attrName>style.visibility</p:attrName>
                                        </p:attrNameLst>
                                      </p:cBhvr>
                                      <p:to>
                                        <p:strVal val="visible"/>
                                      </p:to>
                                    </p:set>
                                    <p:animEffect transition="in" filter="wipe(left)">
                                      <p:cBhvr>
                                        <p:cTn id="22" dur="750"/>
                                        <p:tgtEl>
                                          <p:spTgt spid="7885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8851">
                                            <p:txEl>
                                              <p:pRg st="5" end="5"/>
                                            </p:txEl>
                                          </p:spTgt>
                                        </p:tgtEl>
                                        <p:attrNameLst>
                                          <p:attrName>style.visibility</p:attrName>
                                        </p:attrNameLst>
                                      </p:cBhvr>
                                      <p:to>
                                        <p:strVal val="visible"/>
                                      </p:to>
                                    </p:set>
                                    <p:animEffect transition="in" filter="wipe(left)">
                                      <p:cBhvr>
                                        <p:cTn id="27" dur="750"/>
                                        <p:tgtEl>
                                          <p:spTgt spid="788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3F386765-792A-4E48-8571-997A1B24F1FD}"/>
              </a:ext>
            </a:extLst>
          </p:cNvPr>
          <p:cNvSpPr>
            <a:spLocks noGrp="1" noChangeArrowheads="1"/>
          </p:cNvSpPr>
          <p:nvPr>
            <p:ph type="title"/>
          </p:nvPr>
        </p:nvSpPr>
        <p:spPr/>
        <p:txBody>
          <a:bodyPr/>
          <a:lstStyle/>
          <a:p>
            <a:pPr eaLnBrk="1" hangingPunct="1"/>
            <a:r>
              <a:rPr lang="en-US" altLang="en-US" dirty="0"/>
              <a:t>Unemployment and Full Employment</a:t>
            </a:r>
          </a:p>
        </p:txBody>
      </p:sp>
      <p:sp>
        <p:nvSpPr>
          <p:cNvPr id="242691" name="Rectangle 3">
            <a:extLst>
              <a:ext uri="{FF2B5EF4-FFF2-40B4-BE49-F238E27FC236}">
                <a16:creationId xmlns:a16="http://schemas.microsoft.com/office/drawing/2014/main" id="{3E5AEA01-EB6E-4338-8501-14A8E1A81873}"/>
              </a:ext>
            </a:extLst>
          </p:cNvPr>
          <p:cNvSpPr>
            <a:spLocks noGrp="1" noChangeArrowheads="1"/>
          </p:cNvSpPr>
          <p:nvPr>
            <p:ph idx="1"/>
          </p:nvPr>
        </p:nvSpPr>
        <p:spPr/>
        <p:txBody>
          <a:bodyPr/>
          <a:lstStyle/>
          <a:p>
            <a:pPr eaLnBrk="1" hangingPunct="1"/>
            <a:r>
              <a:rPr lang="en-US" altLang="en-US"/>
              <a:t>Real GDP and Unemployment Over the Cycle</a:t>
            </a:r>
          </a:p>
          <a:p>
            <a:pPr lvl="1" eaLnBrk="1" hangingPunct="1"/>
            <a:r>
              <a:rPr lang="en-US" altLang="en-US" i="1"/>
              <a:t>Potential GDP</a:t>
            </a:r>
            <a:r>
              <a:rPr lang="en-US" altLang="en-US"/>
              <a:t> is the quantity of real GDP produced at full employment. </a:t>
            </a:r>
          </a:p>
          <a:p>
            <a:pPr lvl="1" eaLnBrk="1" hangingPunct="1"/>
            <a:r>
              <a:rPr lang="en-US" altLang="en-US"/>
              <a:t>Potential GDP corresponds to the capacity of the economy to produce output on a sustained basis.</a:t>
            </a:r>
          </a:p>
          <a:p>
            <a:pPr lvl="1" eaLnBrk="1" hangingPunct="1"/>
            <a:r>
              <a:rPr lang="en-US" altLang="en-US"/>
              <a:t>Real GDP minus potential GDP is the </a:t>
            </a:r>
            <a:r>
              <a:rPr lang="en-US" altLang="en-US" b="1"/>
              <a:t>output gap</a:t>
            </a:r>
            <a:r>
              <a:rPr lang="en-US" altLang="en-US"/>
              <a:t>.</a:t>
            </a:r>
          </a:p>
          <a:p>
            <a:pPr lvl="1" eaLnBrk="1" hangingPunct="1"/>
            <a:r>
              <a:rPr lang="en-US" altLang="en-US"/>
              <a:t>Over the business cycle, the output gap fluctuates and the unemployment rate fluctuates around the natural unemployment rate.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2691">
                                            <p:txEl>
                                              <p:pRg st="1" end="1"/>
                                            </p:txEl>
                                          </p:spTgt>
                                        </p:tgtEl>
                                        <p:attrNameLst>
                                          <p:attrName>style.visibility</p:attrName>
                                        </p:attrNameLst>
                                      </p:cBhvr>
                                      <p:to>
                                        <p:strVal val="visible"/>
                                      </p:to>
                                    </p:set>
                                    <p:animEffect transition="in" filter="wipe(left)">
                                      <p:cBhvr>
                                        <p:cTn id="7" dur="1000"/>
                                        <p:tgtEl>
                                          <p:spTgt spid="2426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2691">
                                            <p:txEl>
                                              <p:pRg st="2" end="2"/>
                                            </p:txEl>
                                          </p:spTgt>
                                        </p:tgtEl>
                                        <p:attrNameLst>
                                          <p:attrName>style.visibility</p:attrName>
                                        </p:attrNameLst>
                                      </p:cBhvr>
                                      <p:to>
                                        <p:strVal val="visible"/>
                                      </p:to>
                                    </p:set>
                                    <p:animEffect transition="in" filter="wipe(left)">
                                      <p:cBhvr>
                                        <p:cTn id="12" dur="1000"/>
                                        <p:tgtEl>
                                          <p:spTgt spid="2426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2691">
                                            <p:txEl>
                                              <p:pRg st="3" end="3"/>
                                            </p:txEl>
                                          </p:spTgt>
                                        </p:tgtEl>
                                        <p:attrNameLst>
                                          <p:attrName>style.visibility</p:attrName>
                                        </p:attrNameLst>
                                      </p:cBhvr>
                                      <p:to>
                                        <p:strVal val="visible"/>
                                      </p:to>
                                    </p:set>
                                    <p:animEffect transition="in" filter="wipe(left)">
                                      <p:cBhvr>
                                        <p:cTn id="17" dur="1000"/>
                                        <p:tgtEl>
                                          <p:spTgt spid="2426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2691">
                                            <p:txEl>
                                              <p:pRg st="4" end="4"/>
                                            </p:txEl>
                                          </p:spTgt>
                                        </p:tgtEl>
                                        <p:attrNameLst>
                                          <p:attrName>style.visibility</p:attrName>
                                        </p:attrNameLst>
                                      </p:cBhvr>
                                      <p:to>
                                        <p:strVal val="visible"/>
                                      </p:to>
                                    </p:set>
                                    <p:animEffect transition="in" filter="wipe(left)">
                                      <p:cBhvr>
                                        <p:cTn id="22" dur="1000"/>
                                        <p:tgtEl>
                                          <p:spTgt spid="2426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uiExpand="1" build="p" bldLvl="3"/>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0">
            <a:extLst>
              <a:ext uri="{FF2B5EF4-FFF2-40B4-BE49-F238E27FC236}">
                <a16:creationId xmlns:a16="http://schemas.microsoft.com/office/drawing/2014/main" id="{C5A7876F-8C12-4398-BBB5-6EA72F3CEC77}"/>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Unemployment and Full Employment</a:t>
            </a:r>
          </a:p>
        </p:txBody>
      </p:sp>
      <p:sp>
        <p:nvSpPr>
          <p:cNvPr id="2" name="Content Placeholder 1">
            <a:extLst>
              <a:ext uri="{FF2B5EF4-FFF2-40B4-BE49-F238E27FC236}">
                <a16:creationId xmlns:a16="http://schemas.microsoft.com/office/drawing/2014/main" id="{1F2200C9-7E0C-4D15-AAD6-7E958EA7C86F}"/>
              </a:ext>
            </a:extLst>
          </p:cNvPr>
          <p:cNvSpPr>
            <a:spLocks noGrp="1"/>
          </p:cNvSpPr>
          <p:nvPr>
            <p:ph idx="1"/>
          </p:nvPr>
        </p:nvSpPr>
        <p:spPr>
          <a:xfrm>
            <a:off x="360363" y="1584325"/>
            <a:ext cx="4114800" cy="4525963"/>
          </a:xfrm>
        </p:spPr>
        <p:txBody>
          <a:bodyPr/>
          <a:lstStyle/>
          <a:p>
            <a:pPr lvl="1" eaLnBrk="1" hangingPunct="1"/>
            <a:r>
              <a:rPr lang="en-CA" altLang="en-US" dirty="0"/>
              <a:t>Figure 5.5 shows the output gap and …</a:t>
            </a:r>
          </a:p>
          <a:p>
            <a:pPr lvl="1" eaLnBrk="1" hangingPunct="1"/>
            <a:r>
              <a:rPr lang="en-CA" altLang="en-US" dirty="0"/>
              <a:t>the fluctuations of unemployment around the natural rate.</a:t>
            </a:r>
          </a:p>
          <a:p>
            <a:pPr lvl="1" eaLnBrk="1" hangingPunct="1"/>
            <a:r>
              <a:rPr lang="en-CA" altLang="en-US" dirty="0"/>
              <a:t>When the output gap is negative, unemployment exceeds the natural unemployment rate.</a:t>
            </a:r>
          </a:p>
        </p:txBody>
      </p:sp>
      <p:pic>
        <p:nvPicPr>
          <p:cNvPr id="10" name="Picture 9">
            <a:extLst>
              <a:ext uri="{FF2B5EF4-FFF2-40B4-BE49-F238E27FC236}">
                <a16:creationId xmlns:a16="http://schemas.microsoft.com/office/drawing/2014/main" id="{D280F683-C301-4F74-8DDA-F36624DE19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3998" y="1224000"/>
            <a:ext cx="3087053" cy="5507355"/>
          </a:xfrm>
          <a:prstGeom prst="rect">
            <a:avLst/>
          </a:prstGeom>
        </p:spPr>
      </p:pic>
      <p:pic>
        <p:nvPicPr>
          <p:cNvPr id="16" name="Picture 15">
            <a:extLst>
              <a:ext uri="{FF2B5EF4-FFF2-40B4-BE49-F238E27FC236}">
                <a16:creationId xmlns:a16="http://schemas.microsoft.com/office/drawing/2014/main" id="{C27FB0E9-0EE9-40EE-991C-8DDD077E63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3998" y="1224000"/>
            <a:ext cx="3087053" cy="5507355"/>
          </a:xfrm>
          <a:prstGeom prst="rect">
            <a:avLst/>
          </a:prstGeom>
        </p:spPr>
      </p:pic>
      <p:pic>
        <p:nvPicPr>
          <p:cNvPr id="17" name="Picture 16">
            <a:extLst>
              <a:ext uri="{FF2B5EF4-FFF2-40B4-BE49-F238E27FC236}">
                <a16:creationId xmlns:a16="http://schemas.microsoft.com/office/drawing/2014/main" id="{AD845C2C-1974-4143-A4BB-2B46D567DC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83998" y="1224000"/>
            <a:ext cx="3087053" cy="5507355"/>
          </a:xfrm>
          <a:prstGeom prst="rect">
            <a:avLst/>
          </a:prstGeom>
        </p:spPr>
      </p:pic>
      <p:pic>
        <p:nvPicPr>
          <p:cNvPr id="18" name="Picture 17">
            <a:extLst>
              <a:ext uri="{FF2B5EF4-FFF2-40B4-BE49-F238E27FC236}">
                <a16:creationId xmlns:a16="http://schemas.microsoft.com/office/drawing/2014/main" id="{E81810C1-24A9-44C5-96A2-A4D2B2A226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83998" y="1224000"/>
            <a:ext cx="3087053" cy="5507355"/>
          </a:xfrm>
          <a:prstGeom prst="rect">
            <a:avLst/>
          </a:prstGeom>
        </p:spPr>
      </p:pic>
      <p:pic>
        <p:nvPicPr>
          <p:cNvPr id="19" name="Picture 18">
            <a:extLst>
              <a:ext uri="{FF2B5EF4-FFF2-40B4-BE49-F238E27FC236}">
                <a16:creationId xmlns:a16="http://schemas.microsoft.com/office/drawing/2014/main" id="{07D490DA-401D-4628-B656-6CC7D364C8C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83998" y="1224000"/>
            <a:ext cx="3087053" cy="5507355"/>
          </a:xfrm>
          <a:prstGeom prst="rect">
            <a:avLst/>
          </a:prstGeom>
        </p:spPr>
      </p:pic>
      <p:pic>
        <p:nvPicPr>
          <p:cNvPr id="20" name="Picture 19">
            <a:extLst>
              <a:ext uri="{FF2B5EF4-FFF2-40B4-BE49-F238E27FC236}">
                <a16:creationId xmlns:a16="http://schemas.microsoft.com/office/drawing/2014/main" id="{87C1E34B-FD65-478D-A640-97E40827294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06858" y="1224000"/>
            <a:ext cx="3087053" cy="5507355"/>
          </a:xfrm>
          <a:prstGeom prst="rect">
            <a:avLst/>
          </a:prstGeom>
        </p:spPr>
      </p:pic>
      <p:pic>
        <p:nvPicPr>
          <p:cNvPr id="11" name="Picture 7">
            <a:hlinkClick r:id="rId9" action="ppaction://hlinksldjump" tooltip="Click to expand the figure"/>
            <a:extLst>
              <a:ext uri="{FF2B5EF4-FFF2-40B4-BE49-F238E27FC236}">
                <a16:creationId xmlns:a16="http://schemas.microsoft.com/office/drawing/2014/main" id="{CB665AF4-575F-4123-9178-DDC7BE8A0508}"/>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75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75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750"/>
                                        <p:tgtEl>
                                          <p:spTgt spid="17"/>
                                        </p:tgtEl>
                                      </p:cBhvr>
                                    </p:animEffect>
                                  </p:childTnLst>
                                </p:cTn>
                              </p:par>
                              <p:par>
                                <p:cTn id="18" presetID="22" presetClass="entr" presetSubtype="8"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175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wipe(left)">
                                      <p:cBhvr>
                                        <p:cTn id="25" dur="750"/>
                                        <p:tgtEl>
                                          <p:spTgt spid="2">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BE0906-D524-497B-B2A0-47EAA363F5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228600"/>
            <a:ext cx="3528060" cy="6294120"/>
          </a:xfrm>
          <a:prstGeom prst="rect">
            <a:avLst/>
          </a:prstGeom>
        </p:spPr>
      </p:pic>
      <p:pic>
        <p:nvPicPr>
          <p:cNvPr id="9" name="Picture 8">
            <a:extLst>
              <a:ext uri="{FF2B5EF4-FFF2-40B4-BE49-F238E27FC236}">
                <a16:creationId xmlns:a16="http://schemas.microsoft.com/office/drawing/2014/main" id="{48239390-2663-4E82-A0AB-A02DFE0A4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228600"/>
            <a:ext cx="3528060" cy="6294120"/>
          </a:xfrm>
          <a:prstGeom prst="rect">
            <a:avLst/>
          </a:prstGeom>
        </p:spPr>
      </p:pic>
      <p:pic>
        <p:nvPicPr>
          <p:cNvPr id="10" name="Picture 9">
            <a:extLst>
              <a:ext uri="{FF2B5EF4-FFF2-40B4-BE49-F238E27FC236}">
                <a16:creationId xmlns:a16="http://schemas.microsoft.com/office/drawing/2014/main" id="{319686A1-4CCF-46B3-8910-8E90881A76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19400" y="228600"/>
            <a:ext cx="3528060" cy="6294120"/>
          </a:xfrm>
          <a:prstGeom prst="rect">
            <a:avLst/>
          </a:prstGeom>
        </p:spPr>
      </p:pic>
      <p:pic>
        <p:nvPicPr>
          <p:cNvPr id="11" name="Picture 10">
            <a:extLst>
              <a:ext uri="{FF2B5EF4-FFF2-40B4-BE49-F238E27FC236}">
                <a16:creationId xmlns:a16="http://schemas.microsoft.com/office/drawing/2014/main" id="{DFD88DD5-38DB-4039-BE09-C56E32F75E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19400" y="228600"/>
            <a:ext cx="3528060" cy="6294120"/>
          </a:xfrm>
          <a:prstGeom prst="rect">
            <a:avLst/>
          </a:prstGeom>
        </p:spPr>
      </p:pic>
      <p:pic>
        <p:nvPicPr>
          <p:cNvPr id="12" name="Picture 11">
            <a:extLst>
              <a:ext uri="{FF2B5EF4-FFF2-40B4-BE49-F238E27FC236}">
                <a16:creationId xmlns:a16="http://schemas.microsoft.com/office/drawing/2014/main" id="{6BFA15FD-EE08-4EA7-9CFF-D1FC9AE2F6F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19400" y="228600"/>
            <a:ext cx="3528060" cy="6294120"/>
          </a:xfrm>
          <a:prstGeom prst="rect">
            <a:avLst/>
          </a:prstGeom>
        </p:spPr>
      </p:pic>
      <p:pic>
        <p:nvPicPr>
          <p:cNvPr id="13" name="Picture 12">
            <a:extLst>
              <a:ext uri="{FF2B5EF4-FFF2-40B4-BE49-F238E27FC236}">
                <a16:creationId xmlns:a16="http://schemas.microsoft.com/office/drawing/2014/main" id="{81EA6D4A-BF3C-4D5B-AF15-4E2F911400F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19400" y="228600"/>
            <a:ext cx="3528060" cy="629412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7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75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7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699A1C1-B7CD-4D23-9134-3E091CDC4E3E}"/>
              </a:ext>
            </a:extLst>
          </p:cNvPr>
          <p:cNvSpPr>
            <a:spLocks noGrp="1" noChangeArrowheads="1"/>
          </p:cNvSpPr>
          <p:nvPr>
            <p:ph type="title"/>
          </p:nvPr>
        </p:nvSpPr>
        <p:spPr/>
        <p:txBody>
          <a:bodyPr/>
          <a:lstStyle/>
          <a:p>
            <a:pPr eaLnBrk="1" hangingPunct="1"/>
            <a:r>
              <a:rPr lang="en-AU" altLang="en-US"/>
              <a:t>Price Level, Inflation, and Deflation</a:t>
            </a:r>
            <a:endParaRPr lang="en-US" altLang="en-US"/>
          </a:p>
        </p:txBody>
      </p:sp>
      <p:sp>
        <p:nvSpPr>
          <p:cNvPr id="49155" name="Rectangle 3">
            <a:extLst>
              <a:ext uri="{FF2B5EF4-FFF2-40B4-BE49-F238E27FC236}">
                <a16:creationId xmlns:a16="http://schemas.microsoft.com/office/drawing/2014/main" id="{B6F9D899-65DE-4647-BC03-F544D77A01C2}"/>
              </a:ext>
            </a:extLst>
          </p:cNvPr>
          <p:cNvSpPr>
            <a:spLocks noGrp="1" noChangeArrowheads="1"/>
          </p:cNvSpPr>
          <p:nvPr>
            <p:ph idx="1"/>
          </p:nvPr>
        </p:nvSpPr>
        <p:spPr/>
        <p:txBody>
          <a:bodyPr/>
          <a:lstStyle/>
          <a:p>
            <a:pPr lvl="1" defTabSz="457200" eaLnBrk="1" hangingPunct="1"/>
            <a:r>
              <a:rPr lang="en-US" altLang="en-US"/>
              <a:t>The </a:t>
            </a:r>
            <a:r>
              <a:rPr lang="en-US" altLang="en-US" b="1"/>
              <a:t>price level</a:t>
            </a:r>
            <a:r>
              <a:rPr lang="en-US" altLang="en-US"/>
              <a:t> is the average level of prices and the value of money.</a:t>
            </a:r>
          </a:p>
          <a:p>
            <a:pPr lvl="1" defTabSz="457200" eaLnBrk="1" hangingPunct="1"/>
            <a:r>
              <a:rPr lang="en-AU" altLang="en-US"/>
              <a:t>A persistently rising price level is </a:t>
            </a:r>
            <a:r>
              <a:rPr lang="en-US" altLang="en-US"/>
              <a:t>called </a:t>
            </a:r>
            <a:r>
              <a:rPr lang="en-US" altLang="en-US" b="1"/>
              <a:t>inflation</a:t>
            </a:r>
            <a:r>
              <a:rPr lang="en-US" altLang="en-US"/>
              <a:t>.</a:t>
            </a:r>
          </a:p>
          <a:p>
            <a:pPr lvl="1" defTabSz="457200" eaLnBrk="1" hangingPunct="1"/>
            <a:r>
              <a:rPr lang="en-AU" altLang="en-US"/>
              <a:t>A persistently falling price level is </a:t>
            </a:r>
            <a:r>
              <a:rPr lang="en-US" altLang="en-US"/>
              <a:t>called </a:t>
            </a:r>
            <a:r>
              <a:rPr lang="en-US" altLang="en-US" b="1"/>
              <a:t>deflation</a:t>
            </a:r>
            <a:r>
              <a:rPr lang="en-US" altLang="en-US"/>
              <a:t>.</a:t>
            </a:r>
          </a:p>
          <a:p>
            <a:pPr lvl="1" defTabSz="457200" eaLnBrk="1" hangingPunct="1"/>
            <a:r>
              <a:rPr lang="en-US" altLang="en-US"/>
              <a:t>We are interested in the price level because we want to</a:t>
            </a:r>
          </a:p>
          <a:p>
            <a:pPr lvl="1" defTabSz="457200" eaLnBrk="1" hangingPunct="1">
              <a:buClr>
                <a:srgbClr val="FFC000"/>
              </a:buClr>
              <a:buSzPct val="75000"/>
            </a:pPr>
            <a:r>
              <a:rPr lang="en-US" altLang="en-US"/>
              <a:t>1.	Measure the inflation rate or the deflation rate</a:t>
            </a:r>
          </a:p>
          <a:p>
            <a:pPr lvl="1" defTabSz="457200" eaLnBrk="1" hangingPunct="1">
              <a:buClr>
                <a:srgbClr val="FFC000"/>
              </a:buClr>
              <a:buSzPct val="75000"/>
            </a:pPr>
            <a:r>
              <a:rPr lang="en-US" altLang="en-US"/>
              <a:t>2.	Distinguish between money values and real values of 	economic variables.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Effect transition="in" filter="wipe(left)">
                                      <p:cBhvr>
                                        <p:cTn id="7" dur="1000"/>
                                        <p:tgtEl>
                                          <p:spTgt spid="491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5">
                                            <p:txEl>
                                              <p:pRg st="2" end="2"/>
                                            </p:txEl>
                                          </p:spTgt>
                                        </p:tgtEl>
                                        <p:attrNameLst>
                                          <p:attrName>style.visibility</p:attrName>
                                        </p:attrNameLst>
                                      </p:cBhvr>
                                      <p:to>
                                        <p:strVal val="visible"/>
                                      </p:to>
                                    </p:set>
                                    <p:animEffect transition="in" filter="wipe(left)">
                                      <p:cBhvr>
                                        <p:cTn id="12" dur="1000"/>
                                        <p:tgtEl>
                                          <p:spTgt spid="491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5">
                                            <p:txEl>
                                              <p:pRg st="3" end="3"/>
                                            </p:txEl>
                                          </p:spTgt>
                                        </p:tgtEl>
                                        <p:attrNameLst>
                                          <p:attrName>style.visibility</p:attrName>
                                        </p:attrNameLst>
                                      </p:cBhvr>
                                      <p:to>
                                        <p:strVal val="visible"/>
                                      </p:to>
                                    </p:set>
                                    <p:animEffect transition="in" filter="wipe(left)">
                                      <p:cBhvr>
                                        <p:cTn id="17" dur="1000"/>
                                        <p:tgtEl>
                                          <p:spTgt spid="491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5">
                                            <p:txEl>
                                              <p:pRg st="4" end="4"/>
                                            </p:txEl>
                                          </p:spTgt>
                                        </p:tgtEl>
                                        <p:attrNameLst>
                                          <p:attrName>style.visibility</p:attrName>
                                        </p:attrNameLst>
                                      </p:cBhvr>
                                      <p:to>
                                        <p:strVal val="visible"/>
                                      </p:to>
                                    </p:set>
                                    <p:animEffect transition="in" filter="wipe(left)">
                                      <p:cBhvr>
                                        <p:cTn id="22" dur="1000"/>
                                        <p:tgtEl>
                                          <p:spTgt spid="491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155">
                                            <p:txEl>
                                              <p:pRg st="5" end="5"/>
                                            </p:txEl>
                                          </p:spTgt>
                                        </p:tgtEl>
                                        <p:attrNameLst>
                                          <p:attrName>style.visibility</p:attrName>
                                        </p:attrNameLst>
                                      </p:cBhvr>
                                      <p:to>
                                        <p:strVal val="visible"/>
                                      </p:to>
                                    </p:set>
                                    <p:animEffect transition="in" filter="wipe(left)">
                                      <p:cBhvr>
                                        <p:cTn id="27" dur="1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p" bldLvl="3"/>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5">
            <a:extLst>
              <a:ext uri="{FF2B5EF4-FFF2-40B4-BE49-F238E27FC236}">
                <a16:creationId xmlns:a16="http://schemas.microsoft.com/office/drawing/2014/main" id="{9DEC5B54-3BFE-4BA2-A1E2-EC3C92F70D8C}"/>
              </a:ext>
            </a:extLst>
          </p:cNvPr>
          <p:cNvSpPr>
            <a:spLocks noGrp="1" noChangeArrowheads="1"/>
          </p:cNvSpPr>
          <p:nvPr>
            <p:ph type="title"/>
          </p:nvPr>
        </p:nvSpPr>
        <p:spPr>
          <a:noFill/>
        </p:spPr>
        <p:txBody>
          <a:bodyPr/>
          <a:lstStyle/>
          <a:p>
            <a:pPr eaLnBrk="1" hangingPunct="1"/>
            <a:r>
              <a:rPr lang="en-AU" altLang="en-US"/>
              <a:t>Price Level, Inflation, and Deflation</a:t>
            </a:r>
            <a:endParaRPr lang="en-US" altLang="en-US"/>
          </a:p>
        </p:txBody>
      </p:sp>
      <p:sp>
        <p:nvSpPr>
          <p:cNvPr id="650243" name="Rectangle 3">
            <a:extLst>
              <a:ext uri="{FF2B5EF4-FFF2-40B4-BE49-F238E27FC236}">
                <a16:creationId xmlns:a16="http://schemas.microsoft.com/office/drawing/2014/main" id="{DCE6AE71-4ABB-4120-8184-17B78FCF5B97}"/>
              </a:ext>
            </a:extLst>
          </p:cNvPr>
          <p:cNvSpPr>
            <a:spLocks noGrp="1" noChangeArrowheads="1"/>
          </p:cNvSpPr>
          <p:nvPr>
            <p:ph idx="1"/>
          </p:nvPr>
        </p:nvSpPr>
        <p:spPr/>
        <p:txBody>
          <a:bodyPr/>
          <a:lstStyle/>
          <a:p>
            <a:pPr lvl="1" eaLnBrk="1" hangingPunct="1"/>
            <a:r>
              <a:rPr lang="en-CA" altLang="en-US" b="1" dirty="0">
                <a:solidFill>
                  <a:srgbClr val="7030A0"/>
                </a:solidFill>
              </a:rPr>
              <a:t>Why Inflation and Deflation Are Problems </a:t>
            </a:r>
          </a:p>
          <a:p>
            <a:pPr lvl="1" eaLnBrk="1" hangingPunct="1"/>
            <a:r>
              <a:rPr lang="en-CA" altLang="en-US" dirty="0"/>
              <a:t>Low, steady, and anticipated inflation or deflation is not a problem. </a:t>
            </a:r>
          </a:p>
          <a:p>
            <a:pPr lvl="1" eaLnBrk="1" hangingPunct="1"/>
            <a:r>
              <a:rPr lang="en-CA" altLang="en-US" dirty="0"/>
              <a:t>Unpredictable inflation or deflation is a problem because it</a:t>
            </a:r>
          </a:p>
          <a:p>
            <a:pPr lvl="1" eaLnBrk="1" hangingPunct="1">
              <a:buClr>
                <a:srgbClr val="7030A0"/>
              </a:buClr>
              <a:buSzPct val="120000"/>
              <a:buFont typeface="Wingdings" panose="05000000000000000000" pitchFamily="2" charset="2"/>
              <a:buChar char="§"/>
            </a:pPr>
            <a:r>
              <a:rPr lang="en-CA" altLang="en-US" dirty="0"/>
              <a:t> Redistributes income and wealth</a:t>
            </a:r>
          </a:p>
          <a:p>
            <a:pPr lvl="1" eaLnBrk="1" hangingPunct="1">
              <a:buClr>
                <a:srgbClr val="7030A0"/>
              </a:buClr>
              <a:buSzPct val="120000"/>
              <a:buFont typeface="Wingdings" panose="05000000000000000000" pitchFamily="2" charset="2"/>
              <a:buChar char="§"/>
            </a:pPr>
            <a:r>
              <a:rPr lang="en-CA" altLang="en-US" dirty="0"/>
              <a:t> Lowers real GDP and employment</a:t>
            </a:r>
          </a:p>
          <a:p>
            <a:pPr lvl="1" eaLnBrk="1" hangingPunct="1">
              <a:buClr>
                <a:srgbClr val="7030A0"/>
              </a:buClr>
              <a:buSzPct val="120000"/>
              <a:buFont typeface="Wingdings" panose="05000000000000000000" pitchFamily="2" charset="2"/>
              <a:buChar char="§"/>
            </a:pPr>
            <a:r>
              <a:rPr lang="en-CA" altLang="en-US" dirty="0"/>
              <a:t> Diverts resources from production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0243">
                                            <p:txEl>
                                              <p:pRg st="1" end="1"/>
                                            </p:txEl>
                                          </p:spTgt>
                                        </p:tgtEl>
                                        <p:attrNameLst>
                                          <p:attrName>style.visibility</p:attrName>
                                        </p:attrNameLst>
                                      </p:cBhvr>
                                      <p:to>
                                        <p:strVal val="visible"/>
                                      </p:to>
                                    </p:set>
                                    <p:animEffect transition="in" filter="wipe(left)">
                                      <p:cBhvr>
                                        <p:cTn id="7" dur="1000"/>
                                        <p:tgtEl>
                                          <p:spTgt spid="6502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0243">
                                            <p:txEl>
                                              <p:pRg st="2" end="2"/>
                                            </p:txEl>
                                          </p:spTgt>
                                        </p:tgtEl>
                                        <p:attrNameLst>
                                          <p:attrName>style.visibility</p:attrName>
                                        </p:attrNameLst>
                                      </p:cBhvr>
                                      <p:to>
                                        <p:strVal val="visible"/>
                                      </p:to>
                                    </p:set>
                                    <p:animEffect transition="in" filter="wipe(left)">
                                      <p:cBhvr>
                                        <p:cTn id="12" dur="1000"/>
                                        <p:tgtEl>
                                          <p:spTgt spid="6502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0243">
                                            <p:txEl>
                                              <p:pRg st="3" end="3"/>
                                            </p:txEl>
                                          </p:spTgt>
                                        </p:tgtEl>
                                        <p:attrNameLst>
                                          <p:attrName>style.visibility</p:attrName>
                                        </p:attrNameLst>
                                      </p:cBhvr>
                                      <p:to>
                                        <p:strVal val="visible"/>
                                      </p:to>
                                    </p:set>
                                    <p:animEffect transition="in" filter="wipe(left)">
                                      <p:cBhvr>
                                        <p:cTn id="17" dur="1000"/>
                                        <p:tgtEl>
                                          <p:spTgt spid="6502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0243">
                                            <p:txEl>
                                              <p:pRg st="4" end="4"/>
                                            </p:txEl>
                                          </p:spTgt>
                                        </p:tgtEl>
                                        <p:attrNameLst>
                                          <p:attrName>style.visibility</p:attrName>
                                        </p:attrNameLst>
                                      </p:cBhvr>
                                      <p:to>
                                        <p:strVal val="visible"/>
                                      </p:to>
                                    </p:set>
                                    <p:animEffect transition="in" filter="wipe(left)">
                                      <p:cBhvr>
                                        <p:cTn id="22" dur="1000"/>
                                        <p:tgtEl>
                                          <p:spTgt spid="6502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0243">
                                            <p:txEl>
                                              <p:pRg st="5" end="5"/>
                                            </p:txEl>
                                          </p:spTgt>
                                        </p:tgtEl>
                                        <p:attrNameLst>
                                          <p:attrName>style.visibility</p:attrName>
                                        </p:attrNameLst>
                                      </p:cBhvr>
                                      <p:to>
                                        <p:strVal val="visible"/>
                                      </p:to>
                                    </p:set>
                                    <p:animEffect transition="in" filter="wipe(left)">
                                      <p:cBhvr>
                                        <p:cTn id="27" dur="1000"/>
                                        <p:tgtEl>
                                          <p:spTgt spid="65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3" grpId="0" uiExpand="1" build="p" bldLvl="3"/>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44968A4-B206-439A-AC19-FFF97A91E99E}"/>
              </a:ext>
            </a:extLst>
          </p:cNvPr>
          <p:cNvSpPr>
            <a:spLocks noGrp="1" noChangeArrowheads="1"/>
          </p:cNvSpPr>
          <p:nvPr>
            <p:ph type="title"/>
          </p:nvPr>
        </p:nvSpPr>
        <p:spPr/>
        <p:txBody>
          <a:bodyPr/>
          <a:lstStyle/>
          <a:p>
            <a:pPr eaLnBrk="1" hangingPunct="1"/>
            <a:r>
              <a:rPr lang="en-US" altLang="en-US"/>
              <a:t>Employment and Unemployment</a:t>
            </a:r>
          </a:p>
        </p:txBody>
      </p:sp>
      <p:sp>
        <p:nvSpPr>
          <p:cNvPr id="205827" name="Rectangle 3">
            <a:extLst>
              <a:ext uri="{FF2B5EF4-FFF2-40B4-BE49-F238E27FC236}">
                <a16:creationId xmlns:a16="http://schemas.microsoft.com/office/drawing/2014/main" id="{DB64487E-CFA9-4E52-94A4-6C75597D123D}"/>
              </a:ext>
            </a:extLst>
          </p:cNvPr>
          <p:cNvSpPr>
            <a:spLocks noGrp="1" noChangeArrowheads="1"/>
          </p:cNvSpPr>
          <p:nvPr>
            <p:ph idx="1"/>
          </p:nvPr>
        </p:nvSpPr>
        <p:spPr/>
        <p:txBody>
          <a:bodyPr/>
          <a:lstStyle/>
          <a:p>
            <a:pPr eaLnBrk="1" hangingPunct="1">
              <a:tabLst>
                <a:tab pos="461963" algn="l"/>
              </a:tabLst>
            </a:pPr>
            <a:r>
              <a:rPr lang="en-US" altLang="en-US" b="0" dirty="0">
                <a:solidFill>
                  <a:schemeClr val="tx1"/>
                </a:solidFill>
              </a:rPr>
              <a:t>What kind of job market will you enter when you graduate?</a:t>
            </a:r>
          </a:p>
          <a:p>
            <a:pPr eaLnBrk="1" hangingPunct="1">
              <a:tabLst>
                <a:tab pos="461963" algn="l"/>
              </a:tabLst>
            </a:pPr>
            <a:r>
              <a:rPr lang="en-US" altLang="en-US" b="0" dirty="0">
                <a:solidFill>
                  <a:schemeClr val="tx1"/>
                </a:solidFill>
              </a:rPr>
              <a:t>The class of 2017 had a tough time:</a:t>
            </a:r>
          </a:p>
          <a:p>
            <a:pPr eaLnBrk="1" hangingPunct="1">
              <a:tabLst>
                <a:tab pos="461963" algn="l"/>
              </a:tabLst>
            </a:pPr>
            <a:r>
              <a:rPr lang="en-US" altLang="en-US" b="0" dirty="0">
                <a:solidFill>
                  <a:schemeClr val="tx1"/>
                </a:solidFill>
              </a:rPr>
              <a:t>In June 2017, 1.3 million Canadians wanted a job but couldn’t find one and another 700,000 had given up looking for a full-time job and taken a part-time job.</a:t>
            </a:r>
          </a:p>
          <a:p>
            <a:pPr eaLnBrk="1" hangingPunct="1">
              <a:tabLst>
                <a:tab pos="461963" algn="l"/>
              </a:tabLst>
            </a:pPr>
            <a:r>
              <a:rPr lang="en-US" altLang="en-US" b="0" dirty="0">
                <a:solidFill>
                  <a:schemeClr val="tx1"/>
                </a:solidFill>
              </a:rPr>
              <a:t>The Canadian economy creates lots of jobs: even in the recession of 2009, 16.8 million Canadians had jobs. </a:t>
            </a:r>
          </a:p>
          <a:p>
            <a:pPr eaLnBrk="1" hangingPunct="1">
              <a:tabLst>
                <a:tab pos="461963" algn="l"/>
              </a:tabLst>
            </a:pPr>
            <a:r>
              <a:rPr lang="en-US" altLang="en-US" b="0" dirty="0">
                <a:solidFill>
                  <a:schemeClr val="tx1"/>
                </a:solidFill>
              </a:rPr>
              <a:t>But in recent years, the population has grown faster than the growth of jobs, so unemployment is a persistent problem.</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wipe(left)">
                                      <p:cBhvr>
                                        <p:cTn id="7" dur="500"/>
                                        <p:tgtEl>
                                          <p:spTgt spid="205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5827">
                                            <p:txEl>
                                              <p:pRg st="1" end="1"/>
                                            </p:txEl>
                                          </p:spTgt>
                                        </p:tgtEl>
                                        <p:attrNameLst>
                                          <p:attrName>style.visibility</p:attrName>
                                        </p:attrNameLst>
                                      </p:cBhvr>
                                      <p:to>
                                        <p:strVal val="visible"/>
                                      </p:to>
                                    </p:set>
                                    <p:animEffect transition="in" filter="wipe(left)">
                                      <p:cBhvr>
                                        <p:cTn id="12" dur="1000"/>
                                        <p:tgtEl>
                                          <p:spTgt spid="205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5827">
                                            <p:txEl>
                                              <p:pRg st="2" end="2"/>
                                            </p:txEl>
                                          </p:spTgt>
                                        </p:tgtEl>
                                        <p:attrNameLst>
                                          <p:attrName>style.visibility</p:attrName>
                                        </p:attrNameLst>
                                      </p:cBhvr>
                                      <p:to>
                                        <p:strVal val="visible"/>
                                      </p:to>
                                    </p:set>
                                    <p:animEffect transition="in" filter="wipe(left)">
                                      <p:cBhvr>
                                        <p:cTn id="17" dur="1000"/>
                                        <p:tgtEl>
                                          <p:spTgt spid="2058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5827">
                                            <p:txEl>
                                              <p:pRg st="3" end="3"/>
                                            </p:txEl>
                                          </p:spTgt>
                                        </p:tgtEl>
                                        <p:attrNameLst>
                                          <p:attrName>style.visibility</p:attrName>
                                        </p:attrNameLst>
                                      </p:cBhvr>
                                      <p:to>
                                        <p:strVal val="visible"/>
                                      </p:to>
                                    </p:set>
                                    <p:animEffect transition="in" filter="wipe(left)">
                                      <p:cBhvr>
                                        <p:cTn id="22" dur="1000"/>
                                        <p:tgtEl>
                                          <p:spTgt spid="2058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5827">
                                            <p:txEl>
                                              <p:pRg st="4" end="4"/>
                                            </p:txEl>
                                          </p:spTgt>
                                        </p:tgtEl>
                                        <p:attrNameLst>
                                          <p:attrName>style.visibility</p:attrName>
                                        </p:attrNameLst>
                                      </p:cBhvr>
                                      <p:to>
                                        <p:strVal val="visible"/>
                                      </p:to>
                                    </p:set>
                                    <p:animEffect transition="in" filter="wipe(left)">
                                      <p:cBhvr>
                                        <p:cTn id="27" dur="1000"/>
                                        <p:tgtEl>
                                          <p:spTgt spid="205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5">
            <a:extLst>
              <a:ext uri="{FF2B5EF4-FFF2-40B4-BE49-F238E27FC236}">
                <a16:creationId xmlns:a16="http://schemas.microsoft.com/office/drawing/2014/main" id="{EB7CF245-8911-432E-9B03-4151A6DC5ABA}"/>
              </a:ext>
            </a:extLst>
          </p:cNvPr>
          <p:cNvSpPr>
            <a:spLocks noGrp="1" noChangeArrowheads="1"/>
          </p:cNvSpPr>
          <p:nvPr>
            <p:ph type="title"/>
          </p:nvPr>
        </p:nvSpPr>
        <p:spPr>
          <a:noFill/>
        </p:spPr>
        <p:txBody>
          <a:bodyPr/>
          <a:lstStyle/>
          <a:p>
            <a:pPr eaLnBrk="1" hangingPunct="1"/>
            <a:r>
              <a:rPr lang="en-AU" altLang="en-US"/>
              <a:t>Price Level, Inflation, and Deflation</a:t>
            </a:r>
            <a:endParaRPr lang="en-US" altLang="en-US"/>
          </a:p>
        </p:txBody>
      </p:sp>
      <p:sp>
        <p:nvSpPr>
          <p:cNvPr id="652291" name="Rectangle 3">
            <a:extLst>
              <a:ext uri="{FF2B5EF4-FFF2-40B4-BE49-F238E27FC236}">
                <a16:creationId xmlns:a16="http://schemas.microsoft.com/office/drawing/2014/main" id="{389F3EE6-534A-4BCD-BDFE-A45F53FBC8FE}"/>
              </a:ext>
            </a:extLst>
          </p:cNvPr>
          <p:cNvSpPr>
            <a:spLocks noGrp="1" noChangeArrowheads="1"/>
          </p:cNvSpPr>
          <p:nvPr>
            <p:ph idx="1"/>
          </p:nvPr>
        </p:nvSpPr>
        <p:spPr/>
        <p:txBody>
          <a:bodyPr/>
          <a:lstStyle/>
          <a:p>
            <a:pPr lvl="1" eaLnBrk="1" hangingPunct="1"/>
            <a:r>
              <a:rPr lang="en-CA" altLang="en-US"/>
              <a:t>Unpredictable changes in the inflation rate redistribute income in arbitrary ways between employers and workers and between borrowers and lenders.</a:t>
            </a:r>
          </a:p>
          <a:p>
            <a:pPr lvl="1" eaLnBrk="1" hangingPunct="1"/>
            <a:r>
              <a:rPr lang="en-CA" altLang="en-US"/>
              <a:t>A high inflation rate is a problem because it diverts resources from productive activities to inflation forecasting.</a:t>
            </a:r>
          </a:p>
          <a:p>
            <a:pPr lvl="1" eaLnBrk="1" hangingPunct="1"/>
            <a:r>
              <a:rPr lang="en-CA" altLang="en-US"/>
              <a:t>From a social perspective, this waste of resources is a cost of inflation.</a:t>
            </a:r>
          </a:p>
          <a:p>
            <a:pPr lvl="1" eaLnBrk="1" hangingPunct="1"/>
            <a:r>
              <a:rPr lang="en-CA" altLang="en-US"/>
              <a:t>At its worse, inflation becomes </a:t>
            </a:r>
            <a:r>
              <a:rPr lang="en-CA" altLang="en-US" b="1"/>
              <a:t>hyperinflation</a:t>
            </a:r>
            <a:r>
              <a:rPr lang="en-US" altLang="en-US" sz="2000"/>
              <a:t>—</a:t>
            </a:r>
            <a:r>
              <a:rPr lang="en-CA" altLang="en-US"/>
              <a:t>an inflation rate that is so rapid that workers are paid twice a day because money loses its value so quickly.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2291">
                                            <p:txEl>
                                              <p:pRg st="1" end="1"/>
                                            </p:txEl>
                                          </p:spTgt>
                                        </p:tgtEl>
                                        <p:attrNameLst>
                                          <p:attrName>style.visibility</p:attrName>
                                        </p:attrNameLst>
                                      </p:cBhvr>
                                      <p:to>
                                        <p:strVal val="visible"/>
                                      </p:to>
                                    </p:set>
                                    <p:animEffect transition="in" filter="wipe(left)">
                                      <p:cBhvr>
                                        <p:cTn id="7" dur="1000"/>
                                        <p:tgtEl>
                                          <p:spTgt spid="652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2291">
                                            <p:txEl>
                                              <p:pRg st="2" end="2"/>
                                            </p:txEl>
                                          </p:spTgt>
                                        </p:tgtEl>
                                        <p:attrNameLst>
                                          <p:attrName>style.visibility</p:attrName>
                                        </p:attrNameLst>
                                      </p:cBhvr>
                                      <p:to>
                                        <p:strVal val="visible"/>
                                      </p:to>
                                    </p:set>
                                    <p:animEffect transition="in" filter="wipe(left)">
                                      <p:cBhvr>
                                        <p:cTn id="12" dur="1000"/>
                                        <p:tgtEl>
                                          <p:spTgt spid="652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2291">
                                            <p:txEl>
                                              <p:pRg st="3" end="3"/>
                                            </p:txEl>
                                          </p:spTgt>
                                        </p:tgtEl>
                                        <p:attrNameLst>
                                          <p:attrName>style.visibility</p:attrName>
                                        </p:attrNameLst>
                                      </p:cBhvr>
                                      <p:to>
                                        <p:strVal val="visible"/>
                                      </p:to>
                                    </p:set>
                                    <p:animEffect transition="in" filter="wipe(left)">
                                      <p:cBhvr>
                                        <p:cTn id="17" dur="1000"/>
                                        <p:tgtEl>
                                          <p:spTgt spid="65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1" grpId="0" uiExpand="1" build="p" bldLvl="3"/>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0E7559C5-85F4-4A30-9E00-C3B52D60E2A0}"/>
              </a:ext>
            </a:extLst>
          </p:cNvPr>
          <p:cNvSpPr>
            <a:spLocks noGrp="1" noChangeArrowheads="1"/>
          </p:cNvSpPr>
          <p:nvPr>
            <p:ph type="title"/>
          </p:nvPr>
        </p:nvSpPr>
        <p:spPr/>
        <p:txBody>
          <a:bodyPr/>
          <a:lstStyle/>
          <a:p>
            <a:pPr eaLnBrk="1" hangingPunct="1"/>
            <a:r>
              <a:rPr lang="en-AU" altLang="en-US"/>
              <a:t>Price Level, Inflation, and Deflation</a:t>
            </a:r>
            <a:endParaRPr lang="en-US" altLang="en-US"/>
          </a:p>
        </p:txBody>
      </p:sp>
      <p:sp>
        <p:nvSpPr>
          <p:cNvPr id="93187" name="Rectangle 3">
            <a:extLst>
              <a:ext uri="{FF2B5EF4-FFF2-40B4-BE49-F238E27FC236}">
                <a16:creationId xmlns:a16="http://schemas.microsoft.com/office/drawing/2014/main" id="{7E0B639E-9ED1-4756-9FBC-3872A9B4B583}"/>
              </a:ext>
            </a:extLst>
          </p:cNvPr>
          <p:cNvSpPr>
            <a:spLocks noGrp="1" noChangeArrowheads="1"/>
          </p:cNvSpPr>
          <p:nvPr>
            <p:ph idx="1"/>
          </p:nvPr>
        </p:nvSpPr>
        <p:spPr/>
        <p:txBody>
          <a:bodyPr/>
          <a:lstStyle/>
          <a:p>
            <a:pPr lvl="1" eaLnBrk="1" hangingPunct="1"/>
            <a:r>
              <a:rPr lang="en-US" altLang="en-US" b="1" dirty="0">
                <a:solidFill>
                  <a:srgbClr val="0070C0"/>
                </a:solidFill>
              </a:rPr>
              <a:t>The Consumer Price Index</a:t>
            </a:r>
          </a:p>
          <a:p>
            <a:pPr lvl="1" eaLnBrk="1" hangingPunct="1"/>
            <a:r>
              <a:rPr lang="en-US" altLang="en-US" dirty="0"/>
              <a:t>The </a:t>
            </a:r>
            <a:r>
              <a:rPr lang="en-US" altLang="en-US" b="1" dirty="0"/>
              <a:t>Consumer Price Index</a:t>
            </a:r>
            <a:r>
              <a:rPr lang="en-US" altLang="en-US" dirty="0"/>
              <a:t>, or </a:t>
            </a:r>
            <a:r>
              <a:rPr lang="en-US" altLang="en-US" b="1" dirty="0"/>
              <a:t>CPI</a:t>
            </a:r>
            <a:r>
              <a:rPr lang="en-US" altLang="en-US" dirty="0"/>
              <a:t>, measures the average of the prices paid by urban consumers for a “fixed” basket of consumer goods and services.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animEffect transition="in" filter="wipe(left)">
                                      <p:cBhvr>
                                        <p:cTn id="7" dur="10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uiExpand="1" build="p" bldLvl="3"/>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2DFEC629-73CB-4C0C-8AFA-610329491975}"/>
              </a:ext>
            </a:extLst>
          </p:cNvPr>
          <p:cNvSpPr>
            <a:spLocks noGrp="1" noChangeArrowheads="1"/>
          </p:cNvSpPr>
          <p:nvPr>
            <p:ph type="title"/>
          </p:nvPr>
        </p:nvSpPr>
        <p:spPr/>
        <p:txBody>
          <a:bodyPr/>
          <a:lstStyle/>
          <a:p>
            <a:pPr eaLnBrk="1" hangingPunct="1"/>
            <a:r>
              <a:rPr lang="en-AU" altLang="en-US"/>
              <a:t>Price Level, Inflation, and Deflation</a:t>
            </a:r>
            <a:endParaRPr lang="en-US" altLang="en-US"/>
          </a:p>
        </p:txBody>
      </p:sp>
      <p:sp>
        <p:nvSpPr>
          <p:cNvPr id="243715" name="Rectangle 3">
            <a:extLst>
              <a:ext uri="{FF2B5EF4-FFF2-40B4-BE49-F238E27FC236}">
                <a16:creationId xmlns:a16="http://schemas.microsoft.com/office/drawing/2014/main" id="{037F43FA-A777-4A56-ACB4-556C38089BCA}"/>
              </a:ext>
            </a:extLst>
          </p:cNvPr>
          <p:cNvSpPr>
            <a:spLocks noGrp="1" noChangeArrowheads="1"/>
          </p:cNvSpPr>
          <p:nvPr>
            <p:ph idx="1"/>
          </p:nvPr>
        </p:nvSpPr>
        <p:spPr/>
        <p:txBody>
          <a:bodyPr/>
          <a:lstStyle/>
          <a:p>
            <a:pPr eaLnBrk="1" hangingPunct="1"/>
            <a:r>
              <a:rPr lang="en-US" altLang="en-US" dirty="0"/>
              <a:t>Reading the CPI Numbers</a:t>
            </a:r>
          </a:p>
          <a:p>
            <a:pPr lvl="1" eaLnBrk="1" hangingPunct="1"/>
            <a:r>
              <a:rPr lang="en-US" altLang="en-US" dirty="0"/>
              <a:t>The CPI is defined to equal 100 for the </a:t>
            </a:r>
            <a:r>
              <a:rPr lang="en-US" altLang="en-US" b="1" dirty="0"/>
              <a:t>reference base period</a:t>
            </a:r>
            <a:r>
              <a:rPr lang="en-US" altLang="en-US" dirty="0"/>
              <a:t>. </a:t>
            </a:r>
          </a:p>
          <a:p>
            <a:pPr lvl="1" eaLnBrk="1" hangingPunct="1"/>
            <a:r>
              <a:rPr lang="en-US" altLang="en-US" dirty="0"/>
              <a:t>Currently, the reference base period is 2002.</a:t>
            </a:r>
          </a:p>
          <a:p>
            <a:pPr lvl="1" eaLnBrk="1" hangingPunct="1"/>
            <a:r>
              <a:rPr lang="en-US" altLang="en-US" dirty="0"/>
              <a:t>That is, for the average CPI of the 12 months of 2002 equals 100.</a:t>
            </a:r>
          </a:p>
          <a:p>
            <a:pPr lvl="1" eaLnBrk="1" hangingPunct="1"/>
            <a:r>
              <a:rPr lang="en-US" altLang="en-US" dirty="0"/>
              <a:t>In June 2017, the CPI was 130.4.</a:t>
            </a:r>
          </a:p>
          <a:p>
            <a:pPr lvl="1" eaLnBrk="1" hangingPunct="1"/>
            <a:r>
              <a:rPr lang="en-US" altLang="en-US" dirty="0"/>
              <a:t>This number tells us that the average of the prices paid by urban consumers for a fixed basket of goods was 30.4 percent higher in June 2017 than it was during 2002.</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pRg st="1" end="1"/>
                                            </p:txEl>
                                          </p:spTgt>
                                        </p:tgtEl>
                                        <p:attrNameLst>
                                          <p:attrName>style.visibility</p:attrName>
                                        </p:attrNameLst>
                                      </p:cBhvr>
                                      <p:to>
                                        <p:strVal val="visible"/>
                                      </p:to>
                                    </p:set>
                                    <p:animEffect transition="in" filter="wipe(left)">
                                      <p:cBhvr>
                                        <p:cTn id="7" dur="1000"/>
                                        <p:tgtEl>
                                          <p:spTgt spid="2437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pRg st="2" end="2"/>
                                            </p:txEl>
                                          </p:spTgt>
                                        </p:tgtEl>
                                        <p:attrNameLst>
                                          <p:attrName>style.visibility</p:attrName>
                                        </p:attrNameLst>
                                      </p:cBhvr>
                                      <p:to>
                                        <p:strVal val="visible"/>
                                      </p:to>
                                    </p:set>
                                    <p:animEffect transition="in" filter="wipe(left)">
                                      <p:cBhvr>
                                        <p:cTn id="12" dur="1000"/>
                                        <p:tgtEl>
                                          <p:spTgt spid="2437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5">
                                            <p:txEl>
                                              <p:pRg st="3" end="3"/>
                                            </p:txEl>
                                          </p:spTgt>
                                        </p:tgtEl>
                                        <p:attrNameLst>
                                          <p:attrName>style.visibility</p:attrName>
                                        </p:attrNameLst>
                                      </p:cBhvr>
                                      <p:to>
                                        <p:strVal val="visible"/>
                                      </p:to>
                                    </p:set>
                                    <p:animEffect transition="in" filter="wipe(left)">
                                      <p:cBhvr>
                                        <p:cTn id="17" dur="1000"/>
                                        <p:tgtEl>
                                          <p:spTgt spid="2437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3715">
                                            <p:txEl>
                                              <p:pRg st="4" end="4"/>
                                            </p:txEl>
                                          </p:spTgt>
                                        </p:tgtEl>
                                        <p:attrNameLst>
                                          <p:attrName>style.visibility</p:attrName>
                                        </p:attrNameLst>
                                      </p:cBhvr>
                                      <p:to>
                                        <p:strVal val="visible"/>
                                      </p:to>
                                    </p:set>
                                    <p:animEffect transition="in" filter="wipe(left)">
                                      <p:cBhvr>
                                        <p:cTn id="22" dur="1000"/>
                                        <p:tgtEl>
                                          <p:spTgt spid="2437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3715">
                                            <p:txEl>
                                              <p:pRg st="5" end="5"/>
                                            </p:txEl>
                                          </p:spTgt>
                                        </p:tgtEl>
                                        <p:attrNameLst>
                                          <p:attrName>style.visibility</p:attrName>
                                        </p:attrNameLst>
                                      </p:cBhvr>
                                      <p:to>
                                        <p:strVal val="visible"/>
                                      </p:to>
                                    </p:set>
                                    <p:animEffect transition="in" filter="wipe(left)">
                                      <p:cBhvr>
                                        <p:cTn id="27" dur="1000"/>
                                        <p:tgtEl>
                                          <p:spTgt spid="2437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uiExpand="1" build="p" bldLvl="3"/>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CFFF1371-3BB4-40FE-AAC5-4ECEB97C2F19}"/>
              </a:ext>
            </a:extLst>
          </p:cNvPr>
          <p:cNvSpPr>
            <a:spLocks noGrp="1" noChangeArrowheads="1"/>
          </p:cNvSpPr>
          <p:nvPr>
            <p:ph type="title"/>
          </p:nvPr>
        </p:nvSpPr>
        <p:spPr/>
        <p:txBody>
          <a:bodyPr/>
          <a:lstStyle/>
          <a:p>
            <a:pPr eaLnBrk="1" hangingPunct="1"/>
            <a:r>
              <a:rPr lang="en-AU" altLang="en-US"/>
              <a:t>Price Level, Inflation, and Deflation</a:t>
            </a:r>
            <a:endParaRPr lang="en-US" altLang="en-US"/>
          </a:p>
        </p:txBody>
      </p:sp>
      <p:sp>
        <p:nvSpPr>
          <p:cNvPr id="244739" name="Rectangle 3">
            <a:extLst>
              <a:ext uri="{FF2B5EF4-FFF2-40B4-BE49-F238E27FC236}">
                <a16:creationId xmlns:a16="http://schemas.microsoft.com/office/drawing/2014/main" id="{61A67B2F-847B-4140-A0B8-E6086F473D4E}"/>
              </a:ext>
            </a:extLst>
          </p:cNvPr>
          <p:cNvSpPr>
            <a:spLocks noGrp="1" noChangeArrowheads="1"/>
          </p:cNvSpPr>
          <p:nvPr>
            <p:ph idx="1"/>
          </p:nvPr>
        </p:nvSpPr>
        <p:spPr/>
        <p:txBody>
          <a:bodyPr/>
          <a:lstStyle/>
          <a:p>
            <a:pPr eaLnBrk="1" hangingPunct="1"/>
            <a:r>
              <a:rPr lang="en-US" altLang="en-US" dirty="0"/>
              <a:t>Constructing the CPI</a:t>
            </a:r>
          </a:p>
          <a:p>
            <a:pPr lvl="1" eaLnBrk="1" hangingPunct="1"/>
            <a:r>
              <a:rPr lang="en-US" altLang="en-US" dirty="0"/>
              <a:t>Constructing the CPI involves three stages:</a:t>
            </a:r>
          </a:p>
          <a:p>
            <a:pPr lvl="1" eaLnBrk="1" hangingPunct="1">
              <a:buClr>
                <a:srgbClr val="7030A0"/>
              </a:buClr>
              <a:buSzPct val="120000"/>
              <a:buFont typeface="Wingdings" panose="05000000000000000000" pitchFamily="2" charset="2"/>
              <a:buChar char="§"/>
            </a:pPr>
            <a:r>
              <a:rPr lang="en-US" altLang="en-US" dirty="0"/>
              <a:t> Selecting the CPI basket</a:t>
            </a:r>
          </a:p>
          <a:p>
            <a:pPr lvl="1" eaLnBrk="1" hangingPunct="1">
              <a:buClr>
                <a:srgbClr val="7030A0"/>
              </a:buClr>
              <a:buSzPct val="120000"/>
              <a:buFont typeface="Wingdings" panose="05000000000000000000" pitchFamily="2" charset="2"/>
              <a:buChar char="§"/>
            </a:pPr>
            <a:r>
              <a:rPr lang="en-US" altLang="en-US" dirty="0"/>
              <a:t> Conducting a monthly price survey</a:t>
            </a:r>
          </a:p>
          <a:p>
            <a:pPr lvl="1" eaLnBrk="1" hangingPunct="1">
              <a:buClr>
                <a:srgbClr val="7030A0"/>
              </a:buClr>
              <a:buSzPct val="120000"/>
              <a:buFont typeface="Wingdings" panose="05000000000000000000" pitchFamily="2" charset="2"/>
              <a:buChar char="§"/>
            </a:pPr>
            <a:r>
              <a:rPr lang="en-US" altLang="en-US" dirty="0"/>
              <a:t> Calculating the CPI</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4739">
                                            <p:txEl>
                                              <p:pRg st="1" end="1"/>
                                            </p:txEl>
                                          </p:spTgt>
                                        </p:tgtEl>
                                        <p:attrNameLst>
                                          <p:attrName>style.visibility</p:attrName>
                                        </p:attrNameLst>
                                      </p:cBhvr>
                                      <p:to>
                                        <p:strVal val="visible"/>
                                      </p:to>
                                    </p:set>
                                    <p:animEffect transition="in" filter="wipe(left)">
                                      <p:cBhvr>
                                        <p:cTn id="7" dur="1000"/>
                                        <p:tgtEl>
                                          <p:spTgt spid="2447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4739">
                                            <p:txEl>
                                              <p:pRg st="2" end="2"/>
                                            </p:txEl>
                                          </p:spTgt>
                                        </p:tgtEl>
                                        <p:attrNameLst>
                                          <p:attrName>style.visibility</p:attrName>
                                        </p:attrNameLst>
                                      </p:cBhvr>
                                      <p:to>
                                        <p:strVal val="visible"/>
                                      </p:to>
                                    </p:set>
                                    <p:animEffect transition="in" filter="wipe(left)">
                                      <p:cBhvr>
                                        <p:cTn id="12" dur="1000"/>
                                        <p:tgtEl>
                                          <p:spTgt spid="2447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4739">
                                            <p:txEl>
                                              <p:pRg st="3" end="3"/>
                                            </p:txEl>
                                          </p:spTgt>
                                        </p:tgtEl>
                                        <p:attrNameLst>
                                          <p:attrName>style.visibility</p:attrName>
                                        </p:attrNameLst>
                                      </p:cBhvr>
                                      <p:to>
                                        <p:strVal val="visible"/>
                                      </p:to>
                                    </p:set>
                                    <p:animEffect transition="in" filter="wipe(left)">
                                      <p:cBhvr>
                                        <p:cTn id="17" dur="1000"/>
                                        <p:tgtEl>
                                          <p:spTgt spid="2447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4739">
                                            <p:txEl>
                                              <p:pRg st="4" end="4"/>
                                            </p:txEl>
                                          </p:spTgt>
                                        </p:tgtEl>
                                        <p:attrNameLst>
                                          <p:attrName>style.visibility</p:attrName>
                                        </p:attrNameLst>
                                      </p:cBhvr>
                                      <p:to>
                                        <p:strVal val="visible"/>
                                      </p:to>
                                    </p:set>
                                    <p:animEffect transition="in" filter="wipe(left)">
                                      <p:cBhvr>
                                        <p:cTn id="22" dur="1000"/>
                                        <p:tgtEl>
                                          <p:spTgt spid="244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uiExpand="1" build="p" bldLvl="3"/>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98ADD851-DA61-4F7F-97E1-1B83270C677A}"/>
              </a:ext>
            </a:extLst>
          </p:cNvPr>
          <p:cNvSpPr>
            <a:spLocks noGrp="1" noChangeArrowheads="1"/>
          </p:cNvSpPr>
          <p:nvPr>
            <p:ph type="title"/>
          </p:nvPr>
        </p:nvSpPr>
        <p:spPr/>
        <p:txBody>
          <a:bodyPr/>
          <a:lstStyle/>
          <a:p>
            <a:pPr eaLnBrk="1" hangingPunct="1"/>
            <a:r>
              <a:rPr lang="en-AU" altLang="en-US"/>
              <a:t>Price Level, Inflation, and Deflation</a:t>
            </a:r>
            <a:endParaRPr lang="en-US" altLang="en-US"/>
          </a:p>
        </p:txBody>
      </p:sp>
      <p:sp>
        <p:nvSpPr>
          <p:cNvPr id="250883" name="Rectangle 3">
            <a:extLst>
              <a:ext uri="{FF2B5EF4-FFF2-40B4-BE49-F238E27FC236}">
                <a16:creationId xmlns:a16="http://schemas.microsoft.com/office/drawing/2014/main" id="{1BCA01BA-9A6B-42DB-B641-11023D507867}"/>
              </a:ext>
            </a:extLst>
          </p:cNvPr>
          <p:cNvSpPr>
            <a:spLocks noGrp="1" noChangeArrowheads="1"/>
          </p:cNvSpPr>
          <p:nvPr>
            <p:ph idx="1"/>
          </p:nvPr>
        </p:nvSpPr>
        <p:spPr/>
        <p:txBody>
          <a:bodyPr/>
          <a:lstStyle/>
          <a:p>
            <a:pPr lvl="1" eaLnBrk="1" hangingPunct="1"/>
            <a:r>
              <a:rPr lang="en-US" altLang="en-US" b="1" dirty="0">
                <a:solidFill>
                  <a:srgbClr val="7030A0"/>
                </a:solidFill>
              </a:rPr>
              <a:t>The CPI Basket</a:t>
            </a:r>
          </a:p>
          <a:p>
            <a:pPr lvl="1" eaLnBrk="1" hangingPunct="1"/>
            <a:r>
              <a:rPr lang="en-US" altLang="en-US" dirty="0"/>
              <a:t>The CPI basket is based on a consumer expenditure survey conducted by Statistics Canada, which is undertaken infrequently.</a:t>
            </a:r>
          </a:p>
          <a:p>
            <a:pPr lvl="1" eaLnBrk="1" hangingPunct="1"/>
            <a:r>
              <a:rPr lang="en-US" altLang="en-US" dirty="0"/>
              <a:t>Today’s CPI basket today is based on data collected in the Consumer Expenditure Survey of 2015 and valued at prices in </a:t>
            </a:r>
            <a:r>
              <a:rPr lang="en-CA" altLang="en-US" dirty="0"/>
              <a:t>January 2017</a:t>
            </a:r>
            <a:r>
              <a:rPr lang="en-US" altLang="en-US" dirty="0"/>
              <a: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3">
                                            <p:txEl>
                                              <p:pRg st="1" end="1"/>
                                            </p:txEl>
                                          </p:spTgt>
                                        </p:tgtEl>
                                        <p:attrNameLst>
                                          <p:attrName>style.visibility</p:attrName>
                                        </p:attrNameLst>
                                      </p:cBhvr>
                                      <p:to>
                                        <p:strVal val="visible"/>
                                      </p:to>
                                    </p:set>
                                    <p:animEffect transition="in" filter="wipe(left)">
                                      <p:cBhvr>
                                        <p:cTn id="7" dur="1000"/>
                                        <p:tgtEl>
                                          <p:spTgt spid="2508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883">
                                            <p:txEl>
                                              <p:pRg st="2" end="2"/>
                                            </p:txEl>
                                          </p:spTgt>
                                        </p:tgtEl>
                                        <p:attrNameLst>
                                          <p:attrName>style.visibility</p:attrName>
                                        </p:attrNameLst>
                                      </p:cBhvr>
                                      <p:to>
                                        <p:strVal val="visible"/>
                                      </p:to>
                                    </p:set>
                                    <p:animEffect transition="in" filter="wipe(left)">
                                      <p:cBhvr>
                                        <p:cTn id="12" dur="1000"/>
                                        <p:tgtEl>
                                          <p:spTgt spid="2508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uiExpand="1" build="p" bldLvl="3"/>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48F3F2F6-E519-4A60-BECE-F04EBE589701}"/>
              </a:ext>
            </a:extLst>
          </p:cNvPr>
          <p:cNvSpPr>
            <a:spLocks noGrp="1" noChangeArrowheads="1"/>
          </p:cNvSpPr>
          <p:nvPr>
            <p:ph type="title"/>
          </p:nvPr>
        </p:nvSpPr>
        <p:spPr>
          <a:xfrm>
            <a:off x="990600" y="107950"/>
            <a:ext cx="7696200" cy="1554163"/>
          </a:xfrm>
        </p:spPr>
        <p:txBody>
          <a:bodyPr/>
          <a:lstStyle/>
          <a:p>
            <a:pPr eaLnBrk="1" hangingPunct="1"/>
            <a:r>
              <a:rPr lang="en-AU" altLang="en-US"/>
              <a:t>Price Level, Inflation, and Deflation</a:t>
            </a:r>
            <a:endParaRPr lang="en-US" altLang="en-US"/>
          </a:p>
        </p:txBody>
      </p:sp>
      <p:sp>
        <p:nvSpPr>
          <p:cNvPr id="251907" name="Rectangle 3">
            <a:extLst>
              <a:ext uri="{FF2B5EF4-FFF2-40B4-BE49-F238E27FC236}">
                <a16:creationId xmlns:a16="http://schemas.microsoft.com/office/drawing/2014/main" id="{A74F5477-16D7-49F8-B0BB-07766FBF3640}"/>
              </a:ext>
            </a:extLst>
          </p:cNvPr>
          <p:cNvSpPr>
            <a:spLocks noGrp="1" noChangeArrowheads="1"/>
          </p:cNvSpPr>
          <p:nvPr>
            <p:ph idx="1"/>
          </p:nvPr>
        </p:nvSpPr>
        <p:spPr>
          <a:xfrm>
            <a:off x="360363" y="1584325"/>
            <a:ext cx="4114800" cy="4525963"/>
          </a:xfrm>
        </p:spPr>
        <p:txBody>
          <a:bodyPr/>
          <a:lstStyle/>
          <a:p>
            <a:pPr lvl="1" eaLnBrk="1" hangingPunct="1"/>
            <a:r>
              <a:rPr lang="en-US" altLang="en-US" dirty="0"/>
              <a:t>Figure 5.6 illustrates the CPI basket.</a:t>
            </a:r>
          </a:p>
          <a:p>
            <a:pPr lvl="1" eaLnBrk="1" hangingPunct="1"/>
            <a:r>
              <a:rPr lang="en-US" altLang="en-US" dirty="0"/>
              <a:t>Shelter is the largest component.</a:t>
            </a:r>
          </a:p>
          <a:p>
            <a:pPr lvl="1" eaLnBrk="1" hangingPunct="1"/>
            <a:r>
              <a:rPr lang="en-US" altLang="en-US" dirty="0"/>
              <a:t>Transportation and food and beverages are the next largest components.</a:t>
            </a:r>
          </a:p>
          <a:p>
            <a:pPr lvl="1" eaLnBrk="1" hangingPunct="1"/>
            <a:r>
              <a:rPr lang="en-US" altLang="en-US" dirty="0"/>
              <a:t>The remaining components account for 37 percent of the basket.</a:t>
            </a:r>
          </a:p>
        </p:txBody>
      </p:sp>
      <p:pic>
        <p:nvPicPr>
          <p:cNvPr id="13" name="Picture 12">
            <a:extLst>
              <a:ext uri="{FF2B5EF4-FFF2-40B4-BE49-F238E27FC236}">
                <a16:creationId xmlns:a16="http://schemas.microsoft.com/office/drawing/2014/main" id="{267E7F55-07B7-4A68-8ECB-0DA7873CC2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0" y="1655999"/>
            <a:ext cx="4267200" cy="4442460"/>
          </a:xfrm>
          <a:prstGeom prst="rect">
            <a:avLst/>
          </a:prstGeom>
        </p:spPr>
      </p:pic>
      <p:pic>
        <p:nvPicPr>
          <p:cNvPr id="22" name="Picture 21">
            <a:extLst>
              <a:ext uri="{FF2B5EF4-FFF2-40B4-BE49-F238E27FC236}">
                <a16:creationId xmlns:a16="http://schemas.microsoft.com/office/drawing/2014/main" id="{24B6DDBA-0F65-4C3E-A55E-68770671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000" y="1655999"/>
            <a:ext cx="4267200" cy="4442460"/>
          </a:xfrm>
          <a:prstGeom prst="rect">
            <a:avLst/>
          </a:prstGeom>
        </p:spPr>
      </p:pic>
      <p:pic>
        <p:nvPicPr>
          <p:cNvPr id="23" name="Picture 22">
            <a:extLst>
              <a:ext uri="{FF2B5EF4-FFF2-40B4-BE49-F238E27FC236}">
                <a16:creationId xmlns:a16="http://schemas.microsoft.com/office/drawing/2014/main" id="{20273F4B-8998-47DC-A70C-9D0A30836F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00000" y="1655999"/>
            <a:ext cx="4267200" cy="4442460"/>
          </a:xfrm>
          <a:prstGeom prst="rect">
            <a:avLst/>
          </a:prstGeom>
        </p:spPr>
      </p:pic>
      <p:pic>
        <p:nvPicPr>
          <p:cNvPr id="24" name="Picture 23">
            <a:extLst>
              <a:ext uri="{FF2B5EF4-FFF2-40B4-BE49-F238E27FC236}">
                <a16:creationId xmlns:a16="http://schemas.microsoft.com/office/drawing/2014/main" id="{4D0D052D-44BC-4185-93E3-FC7B3C1CA13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0000" y="1655999"/>
            <a:ext cx="4267200" cy="4442460"/>
          </a:xfrm>
          <a:prstGeom prst="rect">
            <a:avLst/>
          </a:prstGeom>
        </p:spPr>
      </p:pic>
      <p:pic>
        <p:nvPicPr>
          <p:cNvPr id="25" name="Picture 24">
            <a:extLst>
              <a:ext uri="{FF2B5EF4-FFF2-40B4-BE49-F238E27FC236}">
                <a16:creationId xmlns:a16="http://schemas.microsoft.com/office/drawing/2014/main" id="{902AA4D5-B4CF-4C54-BD04-6E8356B14A3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0000" y="1655999"/>
            <a:ext cx="4267200" cy="4442460"/>
          </a:xfrm>
          <a:prstGeom prst="rect">
            <a:avLst/>
          </a:prstGeom>
        </p:spPr>
      </p:pic>
      <p:pic>
        <p:nvPicPr>
          <p:cNvPr id="26" name="Picture 25">
            <a:extLst>
              <a:ext uri="{FF2B5EF4-FFF2-40B4-BE49-F238E27FC236}">
                <a16:creationId xmlns:a16="http://schemas.microsoft.com/office/drawing/2014/main" id="{23159F90-6D8E-4884-8355-E4757CAC88C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00000" y="1655999"/>
            <a:ext cx="4267200" cy="4442460"/>
          </a:xfrm>
          <a:prstGeom prst="rect">
            <a:avLst/>
          </a:prstGeom>
        </p:spPr>
      </p:pic>
      <p:pic>
        <p:nvPicPr>
          <p:cNvPr id="27" name="Picture 26">
            <a:extLst>
              <a:ext uri="{FF2B5EF4-FFF2-40B4-BE49-F238E27FC236}">
                <a16:creationId xmlns:a16="http://schemas.microsoft.com/office/drawing/2014/main" id="{D22C8AF6-9DC8-40D1-B552-5F7D4AD19E2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00000" y="1655999"/>
            <a:ext cx="4267200" cy="4442460"/>
          </a:xfrm>
          <a:prstGeom prst="rect">
            <a:avLst/>
          </a:prstGeom>
        </p:spPr>
      </p:pic>
      <p:pic>
        <p:nvPicPr>
          <p:cNvPr id="28" name="Picture 27">
            <a:extLst>
              <a:ext uri="{FF2B5EF4-FFF2-40B4-BE49-F238E27FC236}">
                <a16:creationId xmlns:a16="http://schemas.microsoft.com/office/drawing/2014/main" id="{B9BA6F50-4393-4383-AF7B-F195B4FC0F5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00000" y="1655999"/>
            <a:ext cx="4267200" cy="4442460"/>
          </a:xfrm>
          <a:prstGeom prst="rect">
            <a:avLst/>
          </a:prstGeom>
        </p:spPr>
      </p:pic>
      <p:pic>
        <p:nvPicPr>
          <p:cNvPr id="29" name="Picture 28">
            <a:extLst>
              <a:ext uri="{FF2B5EF4-FFF2-40B4-BE49-F238E27FC236}">
                <a16:creationId xmlns:a16="http://schemas.microsoft.com/office/drawing/2014/main" id="{A0872B43-45E9-4F58-8D69-84603A15EA4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500000" y="1655999"/>
            <a:ext cx="4267200" cy="4442460"/>
          </a:xfrm>
          <a:prstGeom prst="rect">
            <a:avLst/>
          </a:prstGeom>
        </p:spPr>
      </p:pic>
      <p:pic>
        <p:nvPicPr>
          <p:cNvPr id="14" name="Picture 7">
            <a:hlinkClick r:id="rId12" action="ppaction://hlinksldjump" tooltip="Click to expand the figure"/>
            <a:extLst>
              <a:ext uri="{FF2B5EF4-FFF2-40B4-BE49-F238E27FC236}">
                <a16:creationId xmlns:a16="http://schemas.microsoft.com/office/drawing/2014/main" id="{97AF2C1C-7521-4EF1-8662-70A816A3A027}"/>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07">
                                            <p:txEl>
                                              <p:pRg st="1" end="1"/>
                                            </p:txEl>
                                          </p:spTgt>
                                        </p:tgtEl>
                                        <p:attrNameLst>
                                          <p:attrName>style.visibility</p:attrName>
                                        </p:attrNameLst>
                                      </p:cBhvr>
                                      <p:to>
                                        <p:strVal val="visible"/>
                                      </p:to>
                                    </p:set>
                                    <p:animEffect transition="in" filter="wipe(left)">
                                      <p:cBhvr>
                                        <p:cTn id="7" dur="1000"/>
                                        <p:tgtEl>
                                          <p:spTgt spid="251907">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10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51907">
                                            <p:txEl>
                                              <p:pRg st="2" end="2"/>
                                            </p:txEl>
                                          </p:spTgt>
                                        </p:tgtEl>
                                        <p:attrNameLst>
                                          <p:attrName>style.visibility</p:attrName>
                                        </p:attrNameLst>
                                      </p:cBhvr>
                                      <p:to>
                                        <p:strVal val="visible"/>
                                      </p:to>
                                    </p:set>
                                    <p:animEffect transition="in" filter="wipe(left)">
                                      <p:cBhvr>
                                        <p:cTn id="15" dur="1000"/>
                                        <p:tgtEl>
                                          <p:spTgt spid="251907">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10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10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51907">
                                            <p:txEl>
                                              <p:pRg st="3" end="3"/>
                                            </p:txEl>
                                          </p:spTgt>
                                        </p:tgtEl>
                                        <p:attrNameLst>
                                          <p:attrName>style.visibility</p:attrName>
                                        </p:attrNameLst>
                                      </p:cBhvr>
                                      <p:to>
                                        <p:strVal val="visible"/>
                                      </p:to>
                                    </p:set>
                                    <p:animEffect transition="in" filter="wipe(left)">
                                      <p:cBhvr>
                                        <p:cTn id="28" dur="1000"/>
                                        <p:tgtEl>
                                          <p:spTgt spid="25190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left)">
                                      <p:cBhvr>
                                        <p:cTn id="33" dur="1000"/>
                                        <p:tgtEl>
                                          <p:spTgt spid="25"/>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1000"/>
                                        <p:tgtEl>
                                          <p:spTgt spid="26"/>
                                        </p:tgtEl>
                                      </p:cBhvr>
                                    </p:animEffect>
                                  </p:childTnLst>
                                </p:cTn>
                              </p:par>
                            </p:childTnLst>
                          </p:cTn>
                        </p:par>
                        <p:par>
                          <p:cTn id="38" fill="hold">
                            <p:stCondLst>
                              <p:cond delay="2000"/>
                            </p:stCondLst>
                            <p:childTnLst>
                              <p:par>
                                <p:cTn id="39" presetID="22" presetClass="entr" presetSubtype="8"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1000"/>
                                        <p:tgtEl>
                                          <p:spTgt spid="27"/>
                                        </p:tgtEl>
                                      </p:cBhvr>
                                    </p:animEffect>
                                  </p:childTnLst>
                                </p:cTn>
                              </p:par>
                            </p:childTnLst>
                          </p:cTn>
                        </p:par>
                        <p:par>
                          <p:cTn id="42" fill="hold">
                            <p:stCondLst>
                              <p:cond delay="3000"/>
                            </p:stCondLst>
                            <p:childTnLst>
                              <p:par>
                                <p:cTn id="43" presetID="22" presetClass="entr" presetSubtype="8" fill="hold"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1000"/>
                                        <p:tgtEl>
                                          <p:spTgt spid="28"/>
                                        </p:tgtEl>
                                      </p:cBhvr>
                                    </p:animEffect>
                                  </p:childTnLst>
                                </p:cTn>
                              </p:par>
                            </p:childTnLst>
                          </p:cTn>
                        </p:par>
                        <p:par>
                          <p:cTn id="46" fill="hold">
                            <p:stCondLst>
                              <p:cond delay="4000"/>
                            </p:stCondLst>
                            <p:childTnLst>
                              <p:par>
                                <p:cTn id="47" presetID="22" presetClass="entr" presetSubtype="8"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uiExpand="1" build="p" bldLvl="3"/>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5FD745B-72A4-4230-ABEA-B4A668D2B6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576000"/>
            <a:ext cx="5334000" cy="5553075"/>
          </a:xfrm>
          <a:prstGeom prst="rect">
            <a:avLst/>
          </a:prstGeom>
        </p:spPr>
      </p:pic>
      <p:pic>
        <p:nvPicPr>
          <p:cNvPr id="20" name="Picture 19">
            <a:extLst>
              <a:ext uri="{FF2B5EF4-FFF2-40B4-BE49-F238E27FC236}">
                <a16:creationId xmlns:a16="http://schemas.microsoft.com/office/drawing/2014/main" id="{B79C1000-FCEC-4591-ACCA-5213E7B9BD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1200" y="576000"/>
            <a:ext cx="5334000" cy="5553075"/>
          </a:xfrm>
          <a:prstGeom prst="rect">
            <a:avLst/>
          </a:prstGeom>
        </p:spPr>
      </p:pic>
      <p:pic>
        <p:nvPicPr>
          <p:cNvPr id="21" name="Picture 20">
            <a:extLst>
              <a:ext uri="{FF2B5EF4-FFF2-40B4-BE49-F238E27FC236}">
                <a16:creationId xmlns:a16="http://schemas.microsoft.com/office/drawing/2014/main" id="{BA0D55B0-409F-447B-AD2D-E20A0FF016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81200" y="576000"/>
            <a:ext cx="5334000" cy="5553075"/>
          </a:xfrm>
          <a:prstGeom prst="rect">
            <a:avLst/>
          </a:prstGeom>
        </p:spPr>
      </p:pic>
      <p:pic>
        <p:nvPicPr>
          <p:cNvPr id="22" name="Picture 21">
            <a:extLst>
              <a:ext uri="{FF2B5EF4-FFF2-40B4-BE49-F238E27FC236}">
                <a16:creationId xmlns:a16="http://schemas.microsoft.com/office/drawing/2014/main" id="{EA2F5351-3048-4966-9697-DD18C05810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81200" y="576000"/>
            <a:ext cx="5334000" cy="5553075"/>
          </a:xfrm>
          <a:prstGeom prst="rect">
            <a:avLst/>
          </a:prstGeom>
        </p:spPr>
      </p:pic>
      <p:pic>
        <p:nvPicPr>
          <p:cNvPr id="23" name="Picture 22">
            <a:extLst>
              <a:ext uri="{FF2B5EF4-FFF2-40B4-BE49-F238E27FC236}">
                <a16:creationId xmlns:a16="http://schemas.microsoft.com/office/drawing/2014/main" id="{DE260B9B-174C-4506-85D7-27848116FBE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81200" y="576000"/>
            <a:ext cx="5334000" cy="5553075"/>
          </a:xfrm>
          <a:prstGeom prst="rect">
            <a:avLst/>
          </a:prstGeom>
        </p:spPr>
      </p:pic>
      <p:pic>
        <p:nvPicPr>
          <p:cNvPr id="24" name="Picture 23">
            <a:extLst>
              <a:ext uri="{FF2B5EF4-FFF2-40B4-BE49-F238E27FC236}">
                <a16:creationId xmlns:a16="http://schemas.microsoft.com/office/drawing/2014/main" id="{3F416E86-1002-441D-AA73-C7A6FED9763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81200" y="576000"/>
            <a:ext cx="5334000" cy="5553075"/>
          </a:xfrm>
          <a:prstGeom prst="rect">
            <a:avLst/>
          </a:prstGeom>
        </p:spPr>
      </p:pic>
      <p:pic>
        <p:nvPicPr>
          <p:cNvPr id="25" name="Picture 24">
            <a:extLst>
              <a:ext uri="{FF2B5EF4-FFF2-40B4-BE49-F238E27FC236}">
                <a16:creationId xmlns:a16="http://schemas.microsoft.com/office/drawing/2014/main" id="{B20C7844-10F1-4E16-BA80-F1EDD481E90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81200" y="576000"/>
            <a:ext cx="5334000" cy="5553075"/>
          </a:xfrm>
          <a:prstGeom prst="rect">
            <a:avLst/>
          </a:prstGeom>
        </p:spPr>
      </p:pic>
      <p:pic>
        <p:nvPicPr>
          <p:cNvPr id="26" name="Picture 25">
            <a:extLst>
              <a:ext uri="{FF2B5EF4-FFF2-40B4-BE49-F238E27FC236}">
                <a16:creationId xmlns:a16="http://schemas.microsoft.com/office/drawing/2014/main" id="{B7F1C253-7BA5-41C4-AC28-DB7E75D0B48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81200" y="576000"/>
            <a:ext cx="5334000" cy="5553075"/>
          </a:xfrm>
          <a:prstGeom prst="rect">
            <a:avLst/>
          </a:prstGeom>
        </p:spPr>
      </p:pic>
      <p:pic>
        <p:nvPicPr>
          <p:cNvPr id="27" name="Picture 26">
            <a:extLst>
              <a:ext uri="{FF2B5EF4-FFF2-40B4-BE49-F238E27FC236}">
                <a16:creationId xmlns:a16="http://schemas.microsoft.com/office/drawing/2014/main" id="{1EF69BD4-E888-4C96-9F9C-4EBBD244B83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81200" y="576000"/>
            <a:ext cx="5334000" cy="55530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10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1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10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10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10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33E734A8-287F-4D1F-BBF9-8F281B08007D}"/>
              </a:ext>
            </a:extLst>
          </p:cNvPr>
          <p:cNvSpPr>
            <a:spLocks noGrp="1" noChangeArrowheads="1"/>
          </p:cNvSpPr>
          <p:nvPr>
            <p:ph type="title"/>
          </p:nvPr>
        </p:nvSpPr>
        <p:spPr/>
        <p:txBody>
          <a:bodyPr/>
          <a:lstStyle/>
          <a:p>
            <a:pPr eaLnBrk="1" hangingPunct="1"/>
            <a:r>
              <a:rPr lang="en-AU" altLang="en-US"/>
              <a:t>Price Level, Inflation, and Deflation</a:t>
            </a:r>
            <a:endParaRPr lang="en-US" altLang="en-US"/>
          </a:p>
        </p:txBody>
      </p:sp>
      <p:sp>
        <p:nvSpPr>
          <p:cNvPr id="566275" name="Rectangle 3">
            <a:extLst>
              <a:ext uri="{FF2B5EF4-FFF2-40B4-BE49-F238E27FC236}">
                <a16:creationId xmlns:a16="http://schemas.microsoft.com/office/drawing/2014/main" id="{BC7240CB-1330-4285-AE95-DE889FE05321}"/>
              </a:ext>
            </a:extLst>
          </p:cNvPr>
          <p:cNvSpPr>
            <a:spLocks noGrp="1" noChangeArrowheads="1"/>
          </p:cNvSpPr>
          <p:nvPr>
            <p:ph idx="1"/>
          </p:nvPr>
        </p:nvSpPr>
        <p:spPr/>
        <p:txBody>
          <a:bodyPr/>
          <a:lstStyle/>
          <a:p>
            <a:pPr lvl="1" eaLnBrk="1" hangingPunct="1"/>
            <a:r>
              <a:rPr lang="en-US" altLang="en-US" b="1" dirty="0">
                <a:solidFill>
                  <a:srgbClr val="7030A0"/>
                </a:solidFill>
              </a:rPr>
              <a:t>The Monthly Price Survey</a:t>
            </a:r>
          </a:p>
          <a:p>
            <a:pPr lvl="1" eaLnBrk="1" hangingPunct="1"/>
            <a:r>
              <a:rPr lang="en-US" altLang="en-US" dirty="0"/>
              <a:t>Every month, Statistics Canada employees check the prices of the goods and services in the CPI basket in the major cities. </a:t>
            </a:r>
          </a:p>
          <a:p>
            <a:pPr lvl="1" eaLnBrk="1" hangingPunct="1"/>
            <a:r>
              <a:rPr lang="en-US" altLang="en-US" b="1" dirty="0">
                <a:solidFill>
                  <a:srgbClr val="7030A0"/>
                </a:solidFill>
              </a:rPr>
              <a:t>Calculating the CPI</a:t>
            </a:r>
          </a:p>
          <a:p>
            <a:pPr lvl="1" eaLnBrk="1" hangingPunct="1"/>
            <a:r>
              <a:rPr lang="en-US" altLang="en-US" dirty="0"/>
              <a:t>1. Find the cost of the CPI basket at base-period prices.</a:t>
            </a:r>
          </a:p>
          <a:p>
            <a:pPr lvl="1" eaLnBrk="1" hangingPunct="1"/>
            <a:r>
              <a:rPr lang="en-US" altLang="en-US" dirty="0"/>
              <a:t>2. Find the cost of the CPI basket at current-period prices.</a:t>
            </a:r>
          </a:p>
          <a:p>
            <a:pPr lvl="1" eaLnBrk="1" hangingPunct="1"/>
            <a:r>
              <a:rPr lang="en-US" altLang="en-US" dirty="0"/>
              <a:t>3. Calculate the CPI for the current period.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6275">
                                            <p:txEl>
                                              <p:pRg st="1" end="1"/>
                                            </p:txEl>
                                          </p:spTgt>
                                        </p:tgtEl>
                                        <p:attrNameLst>
                                          <p:attrName>style.visibility</p:attrName>
                                        </p:attrNameLst>
                                      </p:cBhvr>
                                      <p:to>
                                        <p:strVal val="visible"/>
                                      </p:to>
                                    </p:set>
                                    <p:animEffect transition="in" filter="wipe(left)">
                                      <p:cBhvr>
                                        <p:cTn id="7" dur="1000"/>
                                        <p:tgtEl>
                                          <p:spTgt spid="5662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6275">
                                            <p:txEl>
                                              <p:pRg st="2" end="2"/>
                                            </p:txEl>
                                          </p:spTgt>
                                        </p:tgtEl>
                                        <p:attrNameLst>
                                          <p:attrName>style.visibility</p:attrName>
                                        </p:attrNameLst>
                                      </p:cBhvr>
                                      <p:to>
                                        <p:strVal val="visible"/>
                                      </p:to>
                                    </p:set>
                                    <p:animEffect transition="in" filter="wipe(left)">
                                      <p:cBhvr>
                                        <p:cTn id="12" dur="1000"/>
                                        <p:tgtEl>
                                          <p:spTgt spid="5662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6275">
                                            <p:txEl>
                                              <p:pRg st="3" end="3"/>
                                            </p:txEl>
                                          </p:spTgt>
                                        </p:tgtEl>
                                        <p:attrNameLst>
                                          <p:attrName>style.visibility</p:attrName>
                                        </p:attrNameLst>
                                      </p:cBhvr>
                                      <p:to>
                                        <p:strVal val="visible"/>
                                      </p:to>
                                    </p:set>
                                    <p:animEffect transition="in" filter="wipe(left)">
                                      <p:cBhvr>
                                        <p:cTn id="17" dur="1000"/>
                                        <p:tgtEl>
                                          <p:spTgt spid="5662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6275">
                                            <p:txEl>
                                              <p:pRg st="4" end="4"/>
                                            </p:txEl>
                                          </p:spTgt>
                                        </p:tgtEl>
                                        <p:attrNameLst>
                                          <p:attrName>style.visibility</p:attrName>
                                        </p:attrNameLst>
                                      </p:cBhvr>
                                      <p:to>
                                        <p:strVal val="visible"/>
                                      </p:to>
                                    </p:set>
                                    <p:animEffect transition="in" filter="wipe(left)">
                                      <p:cBhvr>
                                        <p:cTn id="22" dur="1000"/>
                                        <p:tgtEl>
                                          <p:spTgt spid="56627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6275">
                                            <p:txEl>
                                              <p:pRg st="5" end="5"/>
                                            </p:txEl>
                                          </p:spTgt>
                                        </p:tgtEl>
                                        <p:attrNameLst>
                                          <p:attrName>style.visibility</p:attrName>
                                        </p:attrNameLst>
                                      </p:cBhvr>
                                      <p:to>
                                        <p:strVal val="visible"/>
                                      </p:to>
                                    </p:set>
                                    <p:animEffect transition="in" filter="wipe(left)">
                                      <p:cBhvr>
                                        <p:cTn id="27" dur="1000"/>
                                        <p:tgtEl>
                                          <p:spTgt spid="566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5" grpId="0" uiExpand="1" build="p" bldLvl="3"/>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00" y="1656000"/>
            <a:ext cx="3667125" cy="4753928"/>
          </a:xfrm>
          <a:prstGeom prst="rect">
            <a:avLst/>
          </a:prstGeom>
        </p:spPr>
      </p:pic>
      <p:sp>
        <p:nvSpPr>
          <p:cNvPr id="107522" name="Rectangle 2">
            <a:extLst>
              <a:ext uri="{FF2B5EF4-FFF2-40B4-BE49-F238E27FC236}">
                <a16:creationId xmlns:a16="http://schemas.microsoft.com/office/drawing/2014/main" id="{420CC545-FF3A-4215-ABDA-05F8AC45FA6F}"/>
              </a:ext>
            </a:extLst>
          </p:cNvPr>
          <p:cNvSpPr>
            <a:spLocks noGrp="1" noChangeArrowheads="1"/>
          </p:cNvSpPr>
          <p:nvPr>
            <p:ph type="title"/>
          </p:nvPr>
        </p:nvSpPr>
        <p:spPr>
          <a:xfrm>
            <a:off x="990600" y="107950"/>
            <a:ext cx="7696200" cy="1554163"/>
          </a:xfrm>
        </p:spPr>
        <p:txBody>
          <a:bodyPr/>
          <a:lstStyle/>
          <a:p>
            <a:pPr eaLnBrk="1" hangingPunct="1"/>
            <a:r>
              <a:rPr lang="en-US" altLang="en-US"/>
              <a:t>Price Level, Inflation, and Deflation</a:t>
            </a:r>
          </a:p>
        </p:txBody>
      </p:sp>
      <p:sp>
        <p:nvSpPr>
          <p:cNvPr id="245763" name="Rectangle 3">
            <a:extLst>
              <a:ext uri="{FF2B5EF4-FFF2-40B4-BE49-F238E27FC236}">
                <a16:creationId xmlns:a16="http://schemas.microsoft.com/office/drawing/2014/main" id="{8675FD19-4148-4A32-B0C2-4246641F9326}"/>
              </a:ext>
            </a:extLst>
          </p:cNvPr>
          <p:cNvSpPr>
            <a:spLocks noGrp="1" noChangeArrowheads="1"/>
          </p:cNvSpPr>
          <p:nvPr>
            <p:ph idx="1"/>
          </p:nvPr>
        </p:nvSpPr>
        <p:spPr>
          <a:xfrm>
            <a:off x="360363" y="1584325"/>
            <a:ext cx="4114800" cy="4525963"/>
          </a:xfrm>
        </p:spPr>
        <p:txBody>
          <a:bodyPr/>
          <a:lstStyle/>
          <a:p>
            <a:pPr lvl="1" eaLnBrk="1" hangingPunct="1"/>
            <a:r>
              <a:rPr lang="en-US" altLang="en-US" dirty="0"/>
              <a:t>Let’s work an example of the CPI calculation. </a:t>
            </a:r>
          </a:p>
          <a:p>
            <a:pPr lvl="1" eaLnBrk="1" hangingPunct="1"/>
            <a:r>
              <a:rPr lang="en-US" altLang="en-US" dirty="0"/>
              <a:t>In a simple economy, people consume only oranges and haircuts. </a:t>
            </a:r>
          </a:p>
          <a:p>
            <a:pPr lvl="1" eaLnBrk="1" hangingPunct="1"/>
            <a:r>
              <a:rPr lang="en-US" altLang="en-US" dirty="0"/>
              <a:t>The CPI basket is 10 oranges and 5 haircuts.</a:t>
            </a:r>
          </a:p>
          <a:p>
            <a:pPr lvl="1" eaLnBrk="1" hangingPunct="1"/>
            <a:r>
              <a:rPr lang="en-US" altLang="en-US" dirty="0"/>
              <a:t>The table also shows the prices in the base period.</a:t>
            </a:r>
          </a:p>
          <a:p>
            <a:pPr lvl="1" eaLnBrk="1" hangingPunct="1"/>
            <a:r>
              <a:rPr lang="en-US" altLang="en-US" dirty="0"/>
              <a:t>The cost of the CPI basket in the base period was $50.</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00" y="1656000"/>
            <a:ext cx="3667125" cy="4753928"/>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88000" y="1656000"/>
            <a:ext cx="3667125" cy="4753928"/>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88000" y="1656000"/>
            <a:ext cx="3667125" cy="4753928"/>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88000" y="1656000"/>
            <a:ext cx="3667125" cy="4753928"/>
          </a:xfrm>
          <a:prstGeom prst="rect">
            <a:avLst/>
          </a:prstGeom>
        </p:spPr>
      </p:pic>
      <p:pic>
        <p:nvPicPr>
          <p:cNvPr id="9" name="Picture 7">
            <a:hlinkClick r:id="rId8" action="ppaction://hlinksldjump" tooltip="Click to expand the figure"/>
            <a:extLst>
              <a:ext uri="{FF2B5EF4-FFF2-40B4-BE49-F238E27FC236}">
                <a16:creationId xmlns:a16="http://schemas.microsoft.com/office/drawing/2014/main" id="{66752934-1927-45A5-A564-1B70E44D8FC8}"/>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63">
                                            <p:txEl>
                                              <p:pRg st="1" end="1"/>
                                            </p:txEl>
                                          </p:spTgt>
                                        </p:tgtEl>
                                        <p:attrNameLst>
                                          <p:attrName>style.visibility</p:attrName>
                                        </p:attrNameLst>
                                      </p:cBhvr>
                                      <p:to>
                                        <p:strVal val="visible"/>
                                      </p:to>
                                    </p:set>
                                    <p:animEffect transition="in" filter="wipe(left)">
                                      <p:cBhvr>
                                        <p:cTn id="7" dur="500"/>
                                        <p:tgtEl>
                                          <p:spTgt spid="2457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63">
                                            <p:txEl>
                                              <p:pRg st="2" end="2"/>
                                            </p:txEl>
                                          </p:spTgt>
                                        </p:tgtEl>
                                        <p:attrNameLst>
                                          <p:attrName>style.visibility</p:attrName>
                                        </p:attrNameLst>
                                      </p:cBhvr>
                                      <p:to>
                                        <p:strVal val="visible"/>
                                      </p:to>
                                    </p:set>
                                    <p:animEffect transition="in" filter="wipe(left)">
                                      <p:cBhvr>
                                        <p:cTn id="17" dur="500"/>
                                        <p:tgtEl>
                                          <p:spTgt spid="2457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5763">
                                            <p:txEl>
                                              <p:pRg st="3" end="3"/>
                                            </p:txEl>
                                          </p:spTgt>
                                        </p:tgtEl>
                                        <p:attrNameLst>
                                          <p:attrName>style.visibility</p:attrName>
                                        </p:attrNameLst>
                                      </p:cBhvr>
                                      <p:to>
                                        <p:strVal val="visible"/>
                                      </p:to>
                                    </p:set>
                                    <p:animEffect transition="in" filter="wipe(left)">
                                      <p:cBhvr>
                                        <p:cTn id="27" dur="500"/>
                                        <p:tgtEl>
                                          <p:spTgt spid="24576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5763">
                                            <p:txEl>
                                              <p:pRg st="4" end="4"/>
                                            </p:txEl>
                                          </p:spTgt>
                                        </p:tgtEl>
                                        <p:attrNameLst>
                                          <p:attrName>style.visibility</p:attrName>
                                        </p:attrNameLst>
                                      </p:cBhvr>
                                      <p:to>
                                        <p:strVal val="visible"/>
                                      </p:to>
                                    </p:set>
                                    <p:animEffect transition="in" filter="wipe(left)">
                                      <p:cBhvr>
                                        <p:cTn id="37" dur="500"/>
                                        <p:tgtEl>
                                          <p:spTgt spid="24576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uiExpand="1" build="p" bldLvl="3"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C3D38D-3BDE-489D-AB44-042720BDCA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228600"/>
            <a:ext cx="4714875" cy="6112193"/>
          </a:xfrm>
          <a:prstGeom prst="rect">
            <a:avLst/>
          </a:prstGeom>
        </p:spPr>
      </p:pic>
      <p:pic>
        <p:nvPicPr>
          <p:cNvPr id="6" name="Picture 5">
            <a:extLst>
              <a:ext uri="{FF2B5EF4-FFF2-40B4-BE49-F238E27FC236}">
                <a16:creationId xmlns:a16="http://schemas.microsoft.com/office/drawing/2014/main" id="{D621D607-4302-413B-8BD2-B56585D10A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0" y="228600"/>
            <a:ext cx="4714875" cy="6112193"/>
          </a:xfrm>
          <a:prstGeom prst="rect">
            <a:avLst/>
          </a:prstGeom>
        </p:spPr>
      </p:pic>
      <p:pic>
        <p:nvPicPr>
          <p:cNvPr id="7" name="Picture 6">
            <a:extLst>
              <a:ext uri="{FF2B5EF4-FFF2-40B4-BE49-F238E27FC236}">
                <a16:creationId xmlns:a16="http://schemas.microsoft.com/office/drawing/2014/main" id="{FA078B39-65DB-4012-83EF-6728528A09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0" y="228600"/>
            <a:ext cx="4714875" cy="6112193"/>
          </a:xfrm>
          <a:prstGeom prst="rect">
            <a:avLst/>
          </a:prstGeom>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0BC26D6-40CA-4756-B4E8-D0ABD975D466}"/>
              </a:ext>
            </a:extLst>
          </p:cNvPr>
          <p:cNvSpPr>
            <a:spLocks noGrp="1" noChangeArrowheads="1"/>
          </p:cNvSpPr>
          <p:nvPr>
            <p:ph type="title"/>
          </p:nvPr>
        </p:nvSpPr>
        <p:spPr/>
        <p:txBody>
          <a:bodyPr/>
          <a:lstStyle/>
          <a:p>
            <a:pPr eaLnBrk="1" hangingPunct="1"/>
            <a:r>
              <a:rPr lang="en-US" altLang="en-US"/>
              <a:t>Employment and Unemployment</a:t>
            </a:r>
          </a:p>
        </p:txBody>
      </p:sp>
      <p:sp>
        <p:nvSpPr>
          <p:cNvPr id="611331" name="Rectangle 3">
            <a:extLst>
              <a:ext uri="{FF2B5EF4-FFF2-40B4-BE49-F238E27FC236}">
                <a16:creationId xmlns:a16="http://schemas.microsoft.com/office/drawing/2014/main" id="{35F90E6B-2CBD-4BF4-8F45-C00C1A41BA35}"/>
              </a:ext>
            </a:extLst>
          </p:cNvPr>
          <p:cNvSpPr>
            <a:spLocks noGrp="1" noChangeArrowheads="1"/>
          </p:cNvSpPr>
          <p:nvPr>
            <p:ph idx="1"/>
          </p:nvPr>
        </p:nvSpPr>
        <p:spPr/>
        <p:txBody>
          <a:bodyPr/>
          <a:lstStyle/>
          <a:p>
            <a:pPr eaLnBrk="1" hangingPunct="1">
              <a:tabLst>
                <a:tab pos="461963" algn="l"/>
              </a:tabLst>
            </a:pPr>
            <a:r>
              <a:rPr lang="en-US" altLang="en-US" dirty="0"/>
              <a:t>Why Unemployment Is a Problem</a:t>
            </a:r>
          </a:p>
          <a:p>
            <a:pPr lvl="1" eaLnBrk="1" hangingPunct="1">
              <a:tabLst>
                <a:tab pos="461963" algn="l"/>
              </a:tabLst>
            </a:pPr>
            <a:r>
              <a:rPr lang="en-US" altLang="en-US" dirty="0"/>
              <a:t>Unemployment results in</a:t>
            </a:r>
          </a:p>
          <a:p>
            <a:pPr lvl="1" eaLnBrk="1" hangingPunct="1">
              <a:buClr>
                <a:srgbClr val="7030A0"/>
              </a:buClr>
              <a:buSzPct val="120000"/>
              <a:buFont typeface="Wingdings" panose="05000000000000000000" pitchFamily="2" charset="2"/>
              <a:buChar char="§"/>
              <a:tabLst>
                <a:tab pos="461963" algn="l"/>
              </a:tabLst>
            </a:pPr>
            <a:r>
              <a:rPr lang="en-US" altLang="en-US" dirty="0"/>
              <a:t> Lost incomes and production</a:t>
            </a:r>
          </a:p>
          <a:p>
            <a:pPr lvl="1" eaLnBrk="1" hangingPunct="1">
              <a:buClr>
                <a:srgbClr val="7030A0"/>
              </a:buClr>
              <a:buSzPct val="120000"/>
              <a:buFont typeface="Wingdings" panose="05000000000000000000" pitchFamily="2" charset="2"/>
              <a:buChar char="§"/>
              <a:tabLst>
                <a:tab pos="461963" algn="l"/>
              </a:tabLst>
            </a:pPr>
            <a:r>
              <a:rPr lang="en-US" altLang="en-US" dirty="0"/>
              <a:t> Lost human capital</a:t>
            </a:r>
          </a:p>
          <a:p>
            <a:pPr lvl="1" eaLnBrk="1" hangingPunct="1">
              <a:tabLst>
                <a:tab pos="461963" algn="l"/>
              </a:tabLst>
            </a:pPr>
            <a:r>
              <a:rPr lang="en-US" altLang="en-US" dirty="0"/>
              <a:t>The loss of income is devastating for those who bear it. Unemployment benefits create a safety net but don’t fully replace lost wages, and not everyone receives benefits.</a:t>
            </a:r>
          </a:p>
          <a:p>
            <a:pPr lvl="1" eaLnBrk="1" hangingPunct="1">
              <a:tabLst>
                <a:tab pos="461963" algn="l"/>
              </a:tabLst>
            </a:pPr>
            <a:r>
              <a:rPr lang="en-US" altLang="en-US" dirty="0"/>
              <a:t>Prolonged unemployment permanently damages a person’s job prospects by destroying human capital.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1331">
                                            <p:txEl>
                                              <p:pRg st="1" end="1"/>
                                            </p:txEl>
                                          </p:spTgt>
                                        </p:tgtEl>
                                        <p:attrNameLst>
                                          <p:attrName>style.visibility</p:attrName>
                                        </p:attrNameLst>
                                      </p:cBhvr>
                                      <p:to>
                                        <p:strVal val="visible"/>
                                      </p:to>
                                    </p:set>
                                    <p:animEffect transition="in" filter="wipe(left)">
                                      <p:cBhvr>
                                        <p:cTn id="7" dur="1000"/>
                                        <p:tgtEl>
                                          <p:spTgt spid="6113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1331">
                                            <p:txEl>
                                              <p:pRg st="2" end="2"/>
                                            </p:txEl>
                                          </p:spTgt>
                                        </p:tgtEl>
                                        <p:attrNameLst>
                                          <p:attrName>style.visibility</p:attrName>
                                        </p:attrNameLst>
                                      </p:cBhvr>
                                      <p:to>
                                        <p:strVal val="visible"/>
                                      </p:to>
                                    </p:set>
                                    <p:animEffect transition="in" filter="wipe(left)">
                                      <p:cBhvr>
                                        <p:cTn id="12" dur="1000"/>
                                        <p:tgtEl>
                                          <p:spTgt spid="6113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1331">
                                            <p:txEl>
                                              <p:pRg st="3" end="3"/>
                                            </p:txEl>
                                          </p:spTgt>
                                        </p:tgtEl>
                                        <p:attrNameLst>
                                          <p:attrName>style.visibility</p:attrName>
                                        </p:attrNameLst>
                                      </p:cBhvr>
                                      <p:to>
                                        <p:strVal val="visible"/>
                                      </p:to>
                                    </p:set>
                                    <p:animEffect transition="in" filter="wipe(left)">
                                      <p:cBhvr>
                                        <p:cTn id="17" dur="1000"/>
                                        <p:tgtEl>
                                          <p:spTgt spid="6113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1331">
                                            <p:txEl>
                                              <p:pRg st="4" end="4"/>
                                            </p:txEl>
                                          </p:spTgt>
                                        </p:tgtEl>
                                        <p:attrNameLst>
                                          <p:attrName>style.visibility</p:attrName>
                                        </p:attrNameLst>
                                      </p:cBhvr>
                                      <p:to>
                                        <p:strVal val="visible"/>
                                      </p:to>
                                    </p:set>
                                    <p:animEffect transition="in" filter="wipe(left)">
                                      <p:cBhvr>
                                        <p:cTn id="22" dur="1000"/>
                                        <p:tgtEl>
                                          <p:spTgt spid="61133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1331">
                                            <p:txEl>
                                              <p:pRg st="5" end="5"/>
                                            </p:txEl>
                                          </p:spTgt>
                                        </p:tgtEl>
                                        <p:attrNameLst>
                                          <p:attrName>style.visibility</p:attrName>
                                        </p:attrNameLst>
                                      </p:cBhvr>
                                      <p:to>
                                        <p:strVal val="visible"/>
                                      </p:to>
                                    </p:set>
                                    <p:animEffect transition="in" filter="wipe(left)">
                                      <p:cBhvr>
                                        <p:cTn id="27" dur="1000"/>
                                        <p:tgtEl>
                                          <p:spTgt spid="6113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uiExpand="1" build="p" bldLvl="3"/>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D195B0CA-7FFD-4553-9DF0-510D4E74071F}"/>
              </a:ext>
            </a:extLst>
          </p:cNvPr>
          <p:cNvSpPr>
            <a:spLocks noGrp="1" noChangeArrowheads="1"/>
          </p:cNvSpPr>
          <p:nvPr>
            <p:ph type="title"/>
          </p:nvPr>
        </p:nvSpPr>
        <p:spPr/>
        <p:txBody>
          <a:bodyPr/>
          <a:lstStyle/>
          <a:p>
            <a:pPr eaLnBrk="1" hangingPunct="1"/>
            <a:r>
              <a:rPr lang="en-AU" altLang="en-US"/>
              <a:t>Price Level, Inflation, and Deflation</a:t>
            </a:r>
            <a:endParaRPr lang="en-US" altLang="en-US"/>
          </a:p>
        </p:txBody>
      </p:sp>
      <p:sp>
        <p:nvSpPr>
          <p:cNvPr id="255006" name="Rectangle 30">
            <a:extLst>
              <a:ext uri="{FF2B5EF4-FFF2-40B4-BE49-F238E27FC236}">
                <a16:creationId xmlns:a16="http://schemas.microsoft.com/office/drawing/2014/main" id="{522C5838-82BA-47CC-B07F-53D93677E234}"/>
              </a:ext>
            </a:extLst>
          </p:cNvPr>
          <p:cNvSpPr>
            <a:spLocks noGrp="1" noChangeArrowheads="1"/>
          </p:cNvSpPr>
          <p:nvPr>
            <p:ph idx="1"/>
          </p:nvPr>
        </p:nvSpPr>
        <p:spPr/>
        <p:txBody>
          <a:bodyPr/>
          <a:lstStyle/>
          <a:p>
            <a:pPr lvl="1" eaLnBrk="1" hangingPunct="1"/>
            <a:r>
              <a:rPr lang="en-US" altLang="en-US" dirty="0"/>
              <a:t>Table 5.1(b) shows the fixed CPI basket of goods.</a:t>
            </a:r>
          </a:p>
          <a:p>
            <a:pPr lvl="1" eaLnBrk="1" hangingPunct="1"/>
            <a:r>
              <a:rPr lang="en-US" altLang="en-US" dirty="0"/>
              <a:t>It also shows the prices in the current period.</a:t>
            </a:r>
          </a:p>
          <a:p>
            <a:pPr lvl="1" eaLnBrk="1" hangingPunct="1"/>
            <a:r>
              <a:rPr lang="en-US" altLang="en-US" dirty="0"/>
              <a:t>The cost of the CPI basket at current-period prices is $70.</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00" y="1656000"/>
            <a:ext cx="3667125" cy="4753928"/>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00" y="1656000"/>
            <a:ext cx="3667125" cy="475392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88000" y="1656000"/>
            <a:ext cx="3667125" cy="4753928"/>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88000" y="1656000"/>
            <a:ext cx="3667125" cy="4753928"/>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88000" y="1656000"/>
            <a:ext cx="3667125" cy="4753928"/>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5006">
                                            <p:txEl>
                                              <p:pRg st="1" end="1"/>
                                            </p:txEl>
                                          </p:spTgt>
                                        </p:tgtEl>
                                        <p:attrNameLst>
                                          <p:attrName>style.visibility</p:attrName>
                                        </p:attrNameLst>
                                      </p:cBhvr>
                                      <p:to>
                                        <p:strVal val="visible"/>
                                      </p:to>
                                    </p:set>
                                    <p:animEffect transition="in" filter="fade">
                                      <p:cBhvr>
                                        <p:cTn id="12" dur="500"/>
                                        <p:tgtEl>
                                          <p:spTgt spid="25500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55006">
                                            <p:txEl>
                                              <p:pRg st="2" end="2"/>
                                            </p:txEl>
                                          </p:spTgt>
                                        </p:tgtEl>
                                        <p:attrNameLst>
                                          <p:attrName>style.visibility</p:attrName>
                                        </p:attrNameLst>
                                      </p:cBhvr>
                                      <p:to>
                                        <p:strVal val="visible"/>
                                      </p:to>
                                    </p:set>
                                    <p:animEffect transition="in" filter="fade">
                                      <p:cBhvr>
                                        <p:cTn id="24" dur="500"/>
                                        <p:tgtEl>
                                          <p:spTgt spid="255006">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06"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C002391F-56F5-4AE3-B730-CC3DF4F56971}"/>
              </a:ext>
            </a:extLst>
          </p:cNvPr>
          <p:cNvSpPr>
            <a:spLocks noGrp="1" noChangeArrowheads="1"/>
          </p:cNvSpPr>
          <p:nvPr>
            <p:ph type="title"/>
          </p:nvPr>
        </p:nvSpPr>
        <p:spPr/>
        <p:txBody>
          <a:bodyPr/>
          <a:lstStyle/>
          <a:p>
            <a:pPr eaLnBrk="1" hangingPunct="1"/>
            <a:r>
              <a:rPr lang="en-AU" altLang="en-US"/>
              <a:t>Price Level, Inflation, and Deflation</a:t>
            </a:r>
            <a:endParaRPr lang="en-US" altLang="en-US"/>
          </a:p>
        </p:txBody>
      </p:sp>
      <p:sp>
        <p:nvSpPr>
          <p:cNvPr id="60419" name="Rectangle 3">
            <a:extLst>
              <a:ext uri="{FF2B5EF4-FFF2-40B4-BE49-F238E27FC236}">
                <a16:creationId xmlns:a16="http://schemas.microsoft.com/office/drawing/2014/main" id="{2EC7660B-B489-4DD4-B348-C5A06E17AC4F}"/>
              </a:ext>
            </a:extLst>
          </p:cNvPr>
          <p:cNvSpPr>
            <a:spLocks noGrp="1" noChangeArrowheads="1"/>
          </p:cNvSpPr>
          <p:nvPr>
            <p:ph idx="1"/>
          </p:nvPr>
        </p:nvSpPr>
        <p:spPr/>
        <p:txBody>
          <a:bodyPr/>
          <a:lstStyle/>
          <a:p>
            <a:pPr lvl="1" eaLnBrk="1" hangingPunct="1"/>
            <a:r>
              <a:rPr lang="en-US" altLang="en-US" dirty="0"/>
              <a:t>The CPI is calculated using the formula:</a:t>
            </a:r>
          </a:p>
          <a:p>
            <a:pPr lvl="1" eaLnBrk="1" hangingPunct="1"/>
            <a:r>
              <a:rPr lang="en-US" altLang="en-US" dirty="0"/>
              <a:t>CPI = (Cost of basket at current-period prices </a:t>
            </a:r>
            <a:r>
              <a:rPr lang="en-US" altLang="en-US" dirty="0">
                <a:cs typeface="Arial" panose="020B0604020202020204" pitchFamily="34" charset="0"/>
              </a:rPr>
              <a:t>÷ </a:t>
            </a:r>
            <a:r>
              <a:rPr lang="en-US" altLang="en-US" dirty="0"/>
              <a:t>Cost of basket at base-period prices) </a:t>
            </a:r>
            <a:r>
              <a:rPr lang="en-US" altLang="en-US" dirty="0">
                <a:sym typeface="Symbol" panose="05050102010706020507" pitchFamily="18" charset="2"/>
              </a:rPr>
              <a:t></a:t>
            </a:r>
            <a:r>
              <a:rPr lang="en-US" altLang="en-US" dirty="0">
                <a:sym typeface="Euclid Symbol" pitchFamily="18" charset="2"/>
              </a:rPr>
              <a:t> 100.</a:t>
            </a:r>
          </a:p>
          <a:p>
            <a:pPr lvl="1" eaLnBrk="1" hangingPunct="1"/>
            <a:r>
              <a:rPr lang="en-US" altLang="en-US" dirty="0">
                <a:sym typeface="Euclid Symbol" pitchFamily="18" charset="2"/>
              </a:rPr>
              <a:t>Using the numbers for the simple example, </a:t>
            </a:r>
          </a:p>
          <a:p>
            <a:pPr lvl="1" algn="ctr" eaLnBrk="1" hangingPunct="1"/>
            <a:r>
              <a:rPr lang="en-US" altLang="en-US" dirty="0">
                <a:sym typeface="Euclid Symbol" pitchFamily="18" charset="2"/>
              </a:rPr>
              <a:t>CPI = ($70 </a:t>
            </a:r>
            <a:r>
              <a:rPr lang="en-US" altLang="en-US" dirty="0">
                <a:cs typeface="Arial" panose="020B0604020202020204" pitchFamily="34" charset="0"/>
              </a:rPr>
              <a:t>÷</a:t>
            </a:r>
            <a:r>
              <a:rPr lang="en-US" altLang="en-US" dirty="0">
                <a:sym typeface="Euclid Symbol" pitchFamily="18" charset="2"/>
              </a:rPr>
              <a:t> $50)</a:t>
            </a:r>
            <a:r>
              <a:rPr lang="en-US" altLang="en-US" dirty="0"/>
              <a:t> </a:t>
            </a:r>
            <a:r>
              <a:rPr lang="en-US" altLang="en-US" dirty="0">
                <a:sym typeface="Symbol" panose="05050102010706020507" pitchFamily="18" charset="2"/>
              </a:rPr>
              <a:t> </a:t>
            </a:r>
            <a:r>
              <a:rPr lang="en-US" altLang="en-US" dirty="0">
                <a:sym typeface="Euclid Symbol" pitchFamily="18" charset="2"/>
              </a:rPr>
              <a:t>100 = 140.</a:t>
            </a:r>
          </a:p>
          <a:p>
            <a:pPr lvl="1" eaLnBrk="1" hangingPunct="1"/>
            <a:r>
              <a:rPr lang="en-US" altLang="en-US" dirty="0">
                <a:sym typeface="Euclid Symbol" pitchFamily="18" charset="2"/>
              </a:rPr>
              <a:t>The CPI is 40 percent higher in the current period than it was in the base period.</a:t>
            </a:r>
          </a:p>
          <a:p>
            <a:pPr lvl="1" eaLnBrk="1" hangingPunct="1"/>
            <a:endParaRPr lang="en-US" altLang="en-US" dirty="0">
              <a:sym typeface="Euclid Symbol" pitchFamily="18" charset="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wipe(left)">
                                      <p:cBhvr>
                                        <p:cTn id="7" dur="1000"/>
                                        <p:tgtEl>
                                          <p:spTgt spid="604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19">
                                            <p:txEl>
                                              <p:pRg st="2" end="2"/>
                                            </p:txEl>
                                          </p:spTgt>
                                        </p:tgtEl>
                                        <p:attrNameLst>
                                          <p:attrName>style.visibility</p:attrName>
                                        </p:attrNameLst>
                                      </p:cBhvr>
                                      <p:to>
                                        <p:strVal val="visible"/>
                                      </p:to>
                                    </p:set>
                                    <p:animEffect transition="in" filter="wipe(left)">
                                      <p:cBhvr>
                                        <p:cTn id="12" dur="1000"/>
                                        <p:tgtEl>
                                          <p:spTgt spid="604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19">
                                            <p:txEl>
                                              <p:pRg st="3" end="3"/>
                                            </p:txEl>
                                          </p:spTgt>
                                        </p:tgtEl>
                                        <p:attrNameLst>
                                          <p:attrName>style.visibility</p:attrName>
                                        </p:attrNameLst>
                                      </p:cBhvr>
                                      <p:to>
                                        <p:strVal val="visible"/>
                                      </p:to>
                                    </p:set>
                                    <p:animEffect transition="in" filter="wipe(left)">
                                      <p:cBhvr>
                                        <p:cTn id="17" dur="1000"/>
                                        <p:tgtEl>
                                          <p:spTgt spid="604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19">
                                            <p:txEl>
                                              <p:pRg st="4" end="4"/>
                                            </p:txEl>
                                          </p:spTgt>
                                        </p:tgtEl>
                                        <p:attrNameLst>
                                          <p:attrName>style.visibility</p:attrName>
                                        </p:attrNameLst>
                                      </p:cBhvr>
                                      <p:to>
                                        <p:strVal val="visible"/>
                                      </p:to>
                                    </p:set>
                                    <p:animEffect transition="in" filter="wipe(left)">
                                      <p:cBhvr>
                                        <p:cTn id="22" dur="1000"/>
                                        <p:tgtEl>
                                          <p:spTgt spid="60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bldLvl="3"/>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F3730B30-F0DC-4B89-8548-7D4BC2A49E97}"/>
              </a:ext>
            </a:extLst>
          </p:cNvPr>
          <p:cNvSpPr>
            <a:spLocks noGrp="1" noChangeArrowheads="1"/>
          </p:cNvSpPr>
          <p:nvPr>
            <p:ph type="title"/>
          </p:nvPr>
        </p:nvSpPr>
        <p:spPr/>
        <p:txBody>
          <a:bodyPr/>
          <a:lstStyle/>
          <a:p>
            <a:pPr eaLnBrk="1" hangingPunct="1"/>
            <a:r>
              <a:rPr lang="en-AU" altLang="en-US"/>
              <a:t>Price Level, Inflation, and Deflation</a:t>
            </a:r>
            <a:endParaRPr lang="en-US" altLang="en-US"/>
          </a:p>
        </p:txBody>
      </p:sp>
      <p:sp>
        <p:nvSpPr>
          <p:cNvPr id="246787" name="Rectangle 3">
            <a:extLst>
              <a:ext uri="{FF2B5EF4-FFF2-40B4-BE49-F238E27FC236}">
                <a16:creationId xmlns:a16="http://schemas.microsoft.com/office/drawing/2014/main" id="{CF11360B-FDF7-461A-9EAD-425DD7204E99}"/>
              </a:ext>
            </a:extLst>
          </p:cNvPr>
          <p:cNvSpPr>
            <a:spLocks noGrp="1" noChangeArrowheads="1"/>
          </p:cNvSpPr>
          <p:nvPr>
            <p:ph idx="1"/>
          </p:nvPr>
        </p:nvSpPr>
        <p:spPr/>
        <p:txBody>
          <a:bodyPr/>
          <a:lstStyle/>
          <a:p>
            <a:pPr defTabSz="2114550" eaLnBrk="1" hangingPunct="1"/>
            <a:r>
              <a:rPr lang="en-US" altLang="en-US" dirty="0"/>
              <a:t>Measuring the Inflation Rate</a:t>
            </a:r>
          </a:p>
          <a:p>
            <a:pPr lvl="1" defTabSz="2114550" eaLnBrk="1" hangingPunct="1"/>
            <a:r>
              <a:rPr lang="en-US" altLang="en-US" dirty="0"/>
              <a:t>The major purpose of the CPI is to measure inflation.</a:t>
            </a:r>
          </a:p>
          <a:p>
            <a:pPr lvl="1" defTabSz="2114550" eaLnBrk="1" hangingPunct="1"/>
            <a:r>
              <a:rPr lang="en-US" altLang="en-US" dirty="0"/>
              <a:t>The </a:t>
            </a:r>
            <a:r>
              <a:rPr lang="en-US" altLang="en-US" b="1" i="1" dirty="0"/>
              <a:t>inflation rate</a:t>
            </a:r>
            <a:r>
              <a:rPr lang="en-US" altLang="en-US" dirty="0"/>
              <a:t> is the percentage change in the price level from one year to the next.</a:t>
            </a:r>
          </a:p>
          <a:p>
            <a:pPr lvl="1" defTabSz="2114550" eaLnBrk="1" hangingPunct="1"/>
            <a:r>
              <a:rPr lang="en-US" altLang="en-US" dirty="0"/>
              <a:t>The inflation rate equals:</a:t>
            </a:r>
          </a:p>
          <a:p>
            <a:pPr lvl="1" algn="ctr" defTabSz="2114550" eaLnBrk="1" hangingPunct="1"/>
            <a:r>
              <a:rPr lang="en-US" altLang="en-US" dirty="0"/>
              <a:t>[(CPI this year – CPI last year) </a:t>
            </a:r>
            <a:r>
              <a:rPr lang="en-US" altLang="en-US" dirty="0">
                <a:cs typeface="Arial" panose="020B0604020202020204" pitchFamily="34" charset="0"/>
              </a:rPr>
              <a:t>÷</a:t>
            </a:r>
            <a:r>
              <a:rPr lang="en-US" altLang="en-US" dirty="0"/>
              <a:t> CPI last year] </a:t>
            </a:r>
            <a:r>
              <a:rPr lang="en-US" altLang="en-US" dirty="0">
                <a:sym typeface="Symbol" panose="05050102010706020507" pitchFamily="18" charset="2"/>
              </a:rPr>
              <a:t></a:t>
            </a:r>
            <a:r>
              <a:rPr lang="en-US" altLang="en-US" dirty="0"/>
              <a:t> 100.</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animEffect transition="in" filter="wipe(left)">
                                      <p:cBhvr>
                                        <p:cTn id="7" dur="1000"/>
                                        <p:tgtEl>
                                          <p:spTgt spid="2467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6787">
                                            <p:txEl>
                                              <p:pRg st="2" end="2"/>
                                            </p:txEl>
                                          </p:spTgt>
                                        </p:tgtEl>
                                        <p:attrNameLst>
                                          <p:attrName>style.visibility</p:attrName>
                                        </p:attrNameLst>
                                      </p:cBhvr>
                                      <p:to>
                                        <p:strVal val="visible"/>
                                      </p:to>
                                    </p:set>
                                    <p:animEffect transition="in" filter="wipe(left)">
                                      <p:cBhvr>
                                        <p:cTn id="12" dur="1000"/>
                                        <p:tgtEl>
                                          <p:spTgt spid="2467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787">
                                            <p:txEl>
                                              <p:pRg st="3" end="3"/>
                                            </p:txEl>
                                          </p:spTgt>
                                        </p:tgtEl>
                                        <p:attrNameLst>
                                          <p:attrName>style.visibility</p:attrName>
                                        </p:attrNameLst>
                                      </p:cBhvr>
                                      <p:to>
                                        <p:strVal val="visible"/>
                                      </p:to>
                                    </p:set>
                                    <p:animEffect transition="in" filter="wipe(left)">
                                      <p:cBhvr>
                                        <p:cTn id="17" dur="1000"/>
                                        <p:tgtEl>
                                          <p:spTgt spid="2467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6787">
                                            <p:txEl>
                                              <p:pRg st="4" end="4"/>
                                            </p:txEl>
                                          </p:spTgt>
                                        </p:tgtEl>
                                        <p:attrNameLst>
                                          <p:attrName>style.visibility</p:attrName>
                                        </p:attrNameLst>
                                      </p:cBhvr>
                                      <p:to>
                                        <p:strVal val="visible"/>
                                      </p:to>
                                    </p:set>
                                    <p:animEffect transition="in" filter="wipe(left)">
                                      <p:cBhvr>
                                        <p:cTn id="22" dur="1000"/>
                                        <p:tgtEl>
                                          <p:spTgt spid="2467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uiExpand="1" build="p" bldLvl="3"/>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40B27B83-6DF9-4FA4-9375-BCDB9FF73A95}"/>
              </a:ext>
            </a:extLst>
          </p:cNvPr>
          <p:cNvSpPr>
            <a:spLocks noGrp="1" noChangeArrowheads="1"/>
          </p:cNvSpPr>
          <p:nvPr>
            <p:ph type="title"/>
          </p:nvPr>
        </p:nvSpPr>
        <p:spPr>
          <a:xfrm>
            <a:off x="990600" y="107950"/>
            <a:ext cx="7696200" cy="1554163"/>
          </a:xfrm>
        </p:spPr>
        <p:txBody>
          <a:bodyPr/>
          <a:lstStyle/>
          <a:p>
            <a:pPr eaLnBrk="1" hangingPunct="1"/>
            <a:r>
              <a:rPr lang="en-AU" altLang="en-US"/>
              <a:t>Price Level, Inflation, and Deflation</a:t>
            </a:r>
            <a:endParaRPr lang="en-US" altLang="en-US"/>
          </a:p>
        </p:txBody>
      </p:sp>
      <p:sp>
        <p:nvSpPr>
          <p:cNvPr id="258051" name="Rectangle 3">
            <a:extLst>
              <a:ext uri="{FF2B5EF4-FFF2-40B4-BE49-F238E27FC236}">
                <a16:creationId xmlns:a16="http://schemas.microsoft.com/office/drawing/2014/main" id="{21055304-B959-4497-96C1-673FF439692F}"/>
              </a:ext>
            </a:extLst>
          </p:cNvPr>
          <p:cNvSpPr>
            <a:spLocks noGrp="1" noChangeArrowheads="1"/>
          </p:cNvSpPr>
          <p:nvPr>
            <p:ph idx="1"/>
          </p:nvPr>
        </p:nvSpPr>
        <p:spPr/>
        <p:txBody>
          <a:bodyPr/>
          <a:lstStyle/>
          <a:p>
            <a:pPr lvl="1" eaLnBrk="1" hangingPunct="1"/>
            <a:r>
              <a:rPr lang="en-US" altLang="en-US" dirty="0"/>
              <a:t>Figure 5.7 shows the relationship between the </a:t>
            </a:r>
            <a:r>
              <a:rPr lang="en-AU" altLang="en-US" dirty="0"/>
              <a:t>price level and the inflation rate</a:t>
            </a:r>
            <a:r>
              <a:rPr lang="en-US" altLang="en-US" dirty="0"/>
              <a:t>.</a:t>
            </a:r>
          </a:p>
          <a:p>
            <a:pPr lvl="1" eaLnBrk="1" hangingPunct="1"/>
            <a:r>
              <a:rPr lang="en-US" altLang="en-US" dirty="0"/>
              <a:t>Figure 5.7(a) shows the CPI from 1970 to 2017.</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086" y="3138488"/>
            <a:ext cx="8075295" cy="3197543"/>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086" y="3138488"/>
            <a:ext cx="8075295" cy="3197543"/>
          </a:xfrm>
          <a:prstGeom prst="rect">
            <a:avLst/>
          </a:prstGeom>
        </p:spPr>
      </p:pic>
      <p:pic>
        <p:nvPicPr>
          <p:cNvPr id="6" name="Picture 7">
            <a:hlinkClick r:id="rId5" action="ppaction://hlinksldjump" tooltip="Click to expand the figure"/>
            <a:extLst>
              <a:ext uri="{FF2B5EF4-FFF2-40B4-BE49-F238E27FC236}">
                <a16:creationId xmlns:a16="http://schemas.microsoft.com/office/drawing/2014/main" id="{B350BCD2-BB1A-4782-B9E9-F345C51D5EAE}"/>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51">
                                            <p:txEl>
                                              <p:pRg st="1" end="1"/>
                                            </p:txEl>
                                          </p:spTgt>
                                        </p:tgtEl>
                                        <p:attrNameLst>
                                          <p:attrName>style.visibility</p:attrName>
                                        </p:attrNameLst>
                                      </p:cBhvr>
                                      <p:to>
                                        <p:strVal val="visible"/>
                                      </p:to>
                                    </p:set>
                                    <p:animEffect transition="in" filter="wipe(left)">
                                      <p:cBhvr>
                                        <p:cTn id="7" dur="1000"/>
                                        <p:tgtEl>
                                          <p:spTgt spid="258051">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bldLvl="3"/>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A512332-684B-4825-9D38-BB6331BA7C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381000"/>
            <a:ext cx="3748564" cy="6023610"/>
          </a:xfrm>
          <a:prstGeom prst="rect">
            <a:avLst/>
          </a:prstGeom>
        </p:spPr>
      </p:pic>
      <p:pic>
        <p:nvPicPr>
          <p:cNvPr id="19" name="Picture 18">
            <a:extLst>
              <a:ext uri="{FF2B5EF4-FFF2-40B4-BE49-F238E27FC236}">
                <a16:creationId xmlns:a16="http://schemas.microsoft.com/office/drawing/2014/main" id="{134BFDFE-ED4C-4807-BC09-9807A133F0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3200" y="381000"/>
            <a:ext cx="3748564" cy="6023610"/>
          </a:xfrm>
          <a:prstGeom prst="rect">
            <a:avLst/>
          </a:prstGeom>
        </p:spPr>
      </p:pic>
      <p:pic>
        <p:nvPicPr>
          <p:cNvPr id="20" name="Picture 19">
            <a:extLst>
              <a:ext uri="{FF2B5EF4-FFF2-40B4-BE49-F238E27FC236}">
                <a16:creationId xmlns:a16="http://schemas.microsoft.com/office/drawing/2014/main" id="{9926DB18-7C05-4F54-A0A9-12CCA86CF6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0" y="381000"/>
            <a:ext cx="3748564" cy="6023610"/>
          </a:xfrm>
          <a:prstGeom prst="rect">
            <a:avLst/>
          </a:prstGeom>
        </p:spPr>
      </p:pic>
      <p:pic>
        <p:nvPicPr>
          <p:cNvPr id="21" name="Picture 20">
            <a:extLst>
              <a:ext uri="{FF2B5EF4-FFF2-40B4-BE49-F238E27FC236}">
                <a16:creationId xmlns:a16="http://schemas.microsoft.com/office/drawing/2014/main" id="{BCB683D2-09AE-4CDE-A403-F620ABA186D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43200" y="381000"/>
            <a:ext cx="3748564" cy="6023610"/>
          </a:xfrm>
          <a:prstGeom prst="rect">
            <a:avLst/>
          </a:prstGeom>
        </p:spPr>
      </p:pic>
      <p:pic>
        <p:nvPicPr>
          <p:cNvPr id="22" name="Picture 21">
            <a:extLst>
              <a:ext uri="{FF2B5EF4-FFF2-40B4-BE49-F238E27FC236}">
                <a16:creationId xmlns:a16="http://schemas.microsoft.com/office/drawing/2014/main" id="{BEDDBEF2-EE82-4A08-813E-12AB4BF1EDB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43200" y="381000"/>
            <a:ext cx="3748564" cy="6023610"/>
          </a:xfrm>
          <a:prstGeom prst="rect">
            <a:avLst/>
          </a:prstGeom>
        </p:spPr>
      </p:pic>
      <p:pic>
        <p:nvPicPr>
          <p:cNvPr id="23" name="Picture 22">
            <a:extLst>
              <a:ext uri="{FF2B5EF4-FFF2-40B4-BE49-F238E27FC236}">
                <a16:creationId xmlns:a16="http://schemas.microsoft.com/office/drawing/2014/main" id="{36BF81AD-AFE1-4ADB-B023-38EDB59AE97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43200" y="381000"/>
            <a:ext cx="3748564" cy="6023610"/>
          </a:xfrm>
          <a:prstGeom prst="rect">
            <a:avLst/>
          </a:prstGeom>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175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175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DEBB3A6E-CA5E-47F0-8244-CA89047B84E7}"/>
              </a:ext>
            </a:extLst>
          </p:cNvPr>
          <p:cNvSpPr>
            <a:spLocks noGrp="1" noChangeArrowheads="1"/>
          </p:cNvSpPr>
          <p:nvPr>
            <p:ph type="title"/>
          </p:nvPr>
        </p:nvSpPr>
        <p:spPr/>
        <p:txBody>
          <a:bodyPr/>
          <a:lstStyle/>
          <a:p>
            <a:pPr eaLnBrk="1" hangingPunct="1"/>
            <a:r>
              <a:rPr lang="en-AU" altLang="en-US"/>
              <a:t>Price Level, Inflation, and Deflation</a:t>
            </a:r>
            <a:endParaRPr lang="en-US" altLang="en-US"/>
          </a:p>
        </p:txBody>
      </p:sp>
      <p:sp>
        <p:nvSpPr>
          <p:cNvPr id="451587" name="Rectangle 3">
            <a:extLst>
              <a:ext uri="{FF2B5EF4-FFF2-40B4-BE49-F238E27FC236}">
                <a16:creationId xmlns:a16="http://schemas.microsoft.com/office/drawing/2014/main" id="{85D4FBD6-BA0C-4B6E-854E-69B95ECDD864}"/>
              </a:ext>
            </a:extLst>
          </p:cNvPr>
          <p:cNvSpPr>
            <a:spLocks noGrp="1" noChangeArrowheads="1"/>
          </p:cNvSpPr>
          <p:nvPr>
            <p:ph idx="1"/>
          </p:nvPr>
        </p:nvSpPr>
        <p:spPr/>
        <p:txBody>
          <a:bodyPr/>
          <a:lstStyle/>
          <a:p>
            <a:pPr lvl="1" eaLnBrk="1" hangingPunct="1"/>
            <a:r>
              <a:rPr lang="en-US" altLang="en-US" dirty="0"/>
              <a:t>Figure 5.7(b) shows that the inflation rate is:</a:t>
            </a:r>
          </a:p>
          <a:p>
            <a:pPr lvl="1" eaLnBrk="1" hangingPunct="1">
              <a:buClr>
                <a:schemeClr val="tx1"/>
              </a:buClr>
              <a:buFont typeface="Wingdings" panose="05000000000000000000" pitchFamily="2" charset="2"/>
              <a:buChar char="§"/>
            </a:pPr>
            <a:r>
              <a:rPr lang="en-US" altLang="en-US" dirty="0"/>
              <a:t> High when the price level is rising rapidly</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086" y="3138488"/>
            <a:ext cx="8075295" cy="3197543"/>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086" y="3138488"/>
            <a:ext cx="8075295" cy="3197543"/>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086" y="3138488"/>
            <a:ext cx="8075295" cy="3197543"/>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3086" y="3138488"/>
            <a:ext cx="8075295" cy="3197543"/>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1587">
                                            <p:txEl>
                                              <p:pRg st="1" end="1"/>
                                            </p:txEl>
                                          </p:spTgt>
                                        </p:tgtEl>
                                        <p:attrNameLst>
                                          <p:attrName>style.visibility</p:attrName>
                                        </p:attrNameLst>
                                      </p:cBhvr>
                                      <p:to>
                                        <p:strVal val="visible"/>
                                      </p:to>
                                    </p:set>
                                    <p:animEffect transition="in" filter="wipe(left)">
                                      <p:cBhvr>
                                        <p:cTn id="12" dur="1000"/>
                                        <p:tgtEl>
                                          <p:spTgt spid="45158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build="p" bldLvl="3"/>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76B59BE7-AAF1-4AF0-9CBB-56DF5556E0D3}"/>
              </a:ext>
            </a:extLst>
          </p:cNvPr>
          <p:cNvSpPr>
            <a:spLocks noGrp="1" noChangeArrowheads="1"/>
          </p:cNvSpPr>
          <p:nvPr>
            <p:ph type="title"/>
          </p:nvPr>
        </p:nvSpPr>
        <p:spPr/>
        <p:txBody>
          <a:bodyPr/>
          <a:lstStyle/>
          <a:p>
            <a:pPr eaLnBrk="1" hangingPunct="1"/>
            <a:r>
              <a:rPr lang="en-AU" altLang="en-US"/>
              <a:t>Price Level, Inflation, and Deflation</a:t>
            </a:r>
            <a:endParaRPr lang="en-US" altLang="en-US"/>
          </a:p>
        </p:txBody>
      </p:sp>
      <p:sp>
        <p:nvSpPr>
          <p:cNvPr id="451587" name="Rectangle 3">
            <a:extLst>
              <a:ext uri="{FF2B5EF4-FFF2-40B4-BE49-F238E27FC236}">
                <a16:creationId xmlns:a16="http://schemas.microsoft.com/office/drawing/2014/main" id="{A4BBD842-42BF-40FF-8BB5-D3E06AE15BC4}"/>
              </a:ext>
            </a:extLst>
          </p:cNvPr>
          <p:cNvSpPr>
            <a:spLocks noGrp="1" noChangeArrowheads="1"/>
          </p:cNvSpPr>
          <p:nvPr>
            <p:ph idx="1"/>
          </p:nvPr>
        </p:nvSpPr>
        <p:spPr/>
        <p:txBody>
          <a:bodyPr/>
          <a:lstStyle/>
          <a:p>
            <a:pPr lvl="1" eaLnBrk="1" hangingPunct="1">
              <a:buClr>
                <a:schemeClr val="tx1"/>
              </a:buClr>
              <a:buFont typeface="Wingdings" panose="05000000000000000000" pitchFamily="2" charset="2"/>
              <a:buChar char="§"/>
            </a:pPr>
            <a:r>
              <a:rPr lang="en-US" altLang="en-US"/>
              <a:t> Low when the price level is rising slowly</a:t>
            </a:r>
          </a:p>
          <a:p>
            <a:pPr lvl="1" eaLnBrk="1" hangingPunct="1">
              <a:buClr>
                <a:schemeClr val="tx1"/>
              </a:buClr>
              <a:buFont typeface="Wingdings" panose="05000000000000000000" pitchFamily="2" charset="2"/>
              <a:buChar char="§"/>
            </a:pPr>
            <a:r>
              <a:rPr lang="en-US" altLang="en-US"/>
              <a:t> Negative when the price level is falling</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086" y="3138488"/>
            <a:ext cx="8075295" cy="3197543"/>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086" y="3138488"/>
            <a:ext cx="8075295" cy="319754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086" y="3138488"/>
            <a:ext cx="8075295" cy="3197543"/>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3086" y="3138488"/>
            <a:ext cx="8075295" cy="3197543"/>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3086" y="3138488"/>
            <a:ext cx="8075295" cy="3197543"/>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3086" y="3138488"/>
            <a:ext cx="8075295" cy="3197543"/>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1587">
                                            <p:txEl>
                                              <p:pRg st="1" end="1"/>
                                            </p:txEl>
                                          </p:spTgt>
                                        </p:tgtEl>
                                        <p:attrNameLst>
                                          <p:attrName>style.visibility</p:attrName>
                                        </p:attrNameLst>
                                      </p:cBhvr>
                                      <p:to>
                                        <p:strVal val="visible"/>
                                      </p:to>
                                    </p:set>
                                    <p:animEffect transition="in" filter="wipe(left)">
                                      <p:cBhvr>
                                        <p:cTn id="12" dur="1000"/>
                                        <p:tgtEl>
                                          <p:spTgt spid="45158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build="p" bldLvl="3"/>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5F380EA8-5C7C-4BBE-B978-48A54B88F61E}"/>
              </a:ext>
            </a:extLst>
          </p:cNvPr>
          <p:cNvSpPr>
            <a:spLocks noGrp="1" noChangeArrowheads="1"/>
          </p:cNvSpPr>
          <p:nvPr>
            <p:ph type="title"/>
          </p:nvPr>
        </p:nvSpPr>
        <p:spPr/>
        <p:txBody>
          <a:bodyPr/>
          <a:lstStyle/>
          <a:p>
            <a:pPr eaLnBrk="1" hangingPunct="1"/>
            <a:r>
              <a:rPr lang="en-AU" altLang="en-US"/>
              <a:t>Price Level, Inflation, and Deflation</a:t>
            </a:r>
            <a:endParaRPr lang="en-US" altLang="en-US"/>
          </a:p>
        </p:txBody>
      </p:sp>
      <p:sp>
        <p:nvSpPr>
          <p:cNvPr id="247811" name="Rectangle 3">
            <a:extLst>
              <a:ext uri="{FF2B5EF4-FFF2-40B4-BE49-F238E27FC236}">
                <a16:creationId xmlns:a16="http://schemas.microsoft.com/office/drawing/2014/main" id="{23E417AD-30EC-4B30-9D23-9811A24B9AC9}"/>
              </a:ext>
            </a:extLst>
          </p:cNvPr>
          <p:cNvSpPr>
            <a:spLocks noGrp="1" noChangeArrowheads="1"/>
          </p:cNvSpPr>
          <p:nvPr>
            <p:ph idx="1"/>
          </p:nvPr>
        </p:nvSpPr>
        <p:spPr/>
        <p:txBody>
          <a:bodyPr/>
          <a:lstStyle/>
          <a:p>
            <a:pPr eaLnBrk="1" hangingPunct="1"/>
            <a:r>
              <a:rPr lang="en-US" altLang="en-US" dirty="0"/>
              <a:t>The Biased CPI</a:t>
            </a:r>
          </a:p>
          <a:p>
            <a:pPr lvl="1" eaLnBrk="1" hangingPunct="1"/>
            <a:r>
              <a:rPr lang="en-US" altLang="en-US" dirty="0"/>
              <a:t>The CPI might overstate the true inflation for four reasons:</a:t>
            </a:r>
          </a:p>
          <a:p>
            <a:pPr lvl="1" eaLnBrk="1" hangingPunct="1">
              <a:buClr>
                <a:srgbClr val="7030A0"/>
              </a:buClr>
              <a:buSzPct val="120000"/>
              <a:buFont typeface="Wingdings" panose="05000000000000000000" pitchFamily="2" charset="2"/>
              <a:buChar char="§"/>
            </a:pPr>
            <a:r>
              <a:rPr lang="en-US" altLang="en-US" dirty="0"/>
              <a:t> New goods bias</a:t>
            </a:r>
          </a:p>
          <a:p>
            <a:pPr lvl="1" eaLnBrk="1" hangingPunct="1">
              <a:buClr>
                <a:srgbClr val="7030A0"/>
              </a:buClr>
              <a:buSzPct val="120000"/>
              <a:buFont typeface="Wingdings" panose="05000000000000000000" pitchFamily="2" charset="2"/>
              <a:buChar char="§"/>
            </a:pPr>
            <a:r>
              <a:rPr lang="en-US" altLang="en-US" dirty="0"/>
              <a:t> Quality change bias</a:t>
            </a:r>
          </a:p>
          <a:p>
            <a:pPr lvl="1" eaLnBrk="1" hangingPunct="1">
              <a:buClr>
                <a:srgbClr val="7030A0"/>
              </a:buClr>
              <a:buSzPct val="120000"/>
              <a:buFont typeface="Wingdings" panose="05000000000000000000" pitchFamily="2" charset="2"/>
              <a:buChar char="§"/>
            </a:pPr>
            <a:r>
              <a:rPr lang="en-US" altLang="en-US" dirty="0"/>
              <a:t> Commodity substitution bias</a:t>
            </a:r>
          </a:p>
          <a:p>
            <a:pPr lvl="1" eaLnBrk="1" hangingPunct="1">
              <a:buClr>
                <a:srgbClr val="7030A0"/>
              </a:buClr>
              <a:buSzPct val="120000"/>
              <a:buFont typeface="Wingdings" panose="05000000000000000000" pitchFamily="2" charset="2"/>
              <a:buChar char="§"/>
            </a:pPr>
            <a:r>
              <a:rPr lang="en-US" altLang="en-US" dirty="0"/>
              <a:t> Outlet substitution bias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7811">
                                            <p:txEl>
                                              <p:pRg st="1" end="1"/>
                                            </p:txEl>
                                          </p:spTgt>
                                        </p:tgtEl>
                                        <p:attrNameLst>
                                          <p:attrName>style.visibility</p:attrName>
                                        </p:attrNameLst>
                                      </p:cBhvr>
                                      <p:to>
                                        <p:strVal val="visible"/>
                                      </p:to>
                                    </p:set>
                                    <p:animEffect transition="in" filter="wipe(left)">
                                      <p:cBhvr>
                                        <p:cTn id="7" dur="1000"/>
                                        <p:tgtEl>
                                          <p:spTgt spid="2478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7811">
                                            <p:txEl>
                                              <p:pRg st="2" end="2"/>
                                            </p:txEl>
                                          </p:spTgt>
                                        </p:tgtEl>
                                        <p:attrNameLst>
                                          <p:attrName>style.visibility</p:attrName>
                                        </p:attrNameLst>
                                      </p:cBhvr>
                                      <p:to>
                                        <p:strVal val="visible"/>
                                      </p:to>
                                    </p:set>
                                    <p:animEffect transition="in" filter="wipe(left)">
                                      <p:cBhvr>
                                        <p:cTn id="12" dur="1000"/>
                                        <p:tgtEl>
                                          <p:spTgt spid="2478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811">
                                            <p:txEl>
                                              <p:pRg st="3" end="3"/>
                                            </p:txEl>
                                          </p:spTgt>
                                        </p:tgtEl>
                                        <p:attrNameLst>
                                          <p:attrName>style.visibility</p:attrName>
                                        </p:attrNameLst>
                                      </p:cBhvr>
                                      <p:to>
                                        <p:strVal val="visible"/>
                                      </p:to>
                                    </p:set>
                                    <p:animEffect transition="in" filter="wipe(left)">
                                      <p:cBhvr>
                                        <p:cTn id="17" dur="1000"/>
                                        <p:tgtEl>
                                          <p:spTgt spid="2478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7811">
                                            <p:txEl>
                                              <p:pRg st="4" end="4"/>
                                            </p:txEl>
                                          </p:spTgt>
                                        </p:tgtEl>
                                        <p:attrNameLst>
                                          <p:attrName>style.visibility</p:attrName>
                                        </p:attrNameLst>
                                      </p:cBhvr>
                                      <p:to>
                                        <p:strVal val="visible"/>
                                      </p:to>
                                    </p:set>
                                    <p:animEffect transition="in" filter="wipe(left)">
                                      <p:cBhvr>
                                        <p:cTn id="22" dur="1000"/>
                                        <p:tgtEl>
                                          <p:spTgt spid="2478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7811">
                                            <p:txEl>
                                              <p:pRg st="5" end="5"/>
                                            </p:txEl>
                                          </p:spTgt>
                                        </p:tgtEl>
                                        <p:attrNameLst>
                                          <p:attrName>style.visibility</p:attrName>
                                        </p:attrNameLst>
                                      </p:cBhvr>
                                      <p:to>
                                        <p:strVal val="visible"/>
                                      </p:to>
                                    </p:set>
                                    <p:animEffect transition="in" filter="wipe(left)">
                                      <p:cBhvr>
                                        <p:cTn id="27" dur="1000"/>
                                        <p:tgtEl>
                                          <p:spTgt spid="2478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uiExpand="1" build="p" bldLvl="3"/>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C4EE3858-0E87-4B5A-B51D-BFC962BCE1D8}"/>
              </a:ext>
            </a:extLst>
          </p:cNvPr>
          <p:cNvSpPr>
            <a:spLocks noGrp="1" noChangeArrowheads="1"/>
          </p:cNvSpPr>
          <p:nvPr>
            <p:ph type="title"/>
          </p:nvPr>
        </p:nvSpPr>
        <p:spPr/>
        <p:txBody>
          <a:bodyPr/>
          <a:lstStyle/>
          <a:p>
            <a:pPr eaLnBrk="1" hangingPunct="1"/>
            <a:r>
              <a:rPr lang="en-AU" altLang="en-US"/>
              <a:t>Price Level, Inflation, and Deflation</a:t>
            </a:r>
            <a:endParaRPr lang="en-US" altLang="en-US"/>
          </a:p>
        </p:txBody>
      </p:sp>
      <p:sp>
        <p:nvSpPr>
          <p:cNvPr id="259075" name="Rectangle 3">
            <a:extLst>
              <a:ext uri="{FF2B5EF4-FFF2-40B4-BE49-F238E27FC236}">
                <a16:creationId xmlns:a16="http://schemas.microsoft.com/office/drawing/2014/main" id="{A7EE6AC3-F2EA-4D10-92E6-3C43FA48B69B}"/>
              </a:ext>
            </a:extLst>
          </p:cNvPr>
          <p:cNvSpPr>
            <a:spLocks noGrp="1" noChangeArrowheads="1"/>
          </p:cNvSpPr>
          <p:nvPr>
            <p:ph idx="1"/>
          </p:nvPr>
        </p:nvSpPr>
        <p:spPr/>
        <p:txBody>
          <a:bodyPr/>
          <a:lstStyle/>
          <a:p>
            <a:pPr lvl="1" eaLnBrk="1" hangingPunct="1"/>
            <a:r>
              <a:rPr lang="en-US" altLang="en-US" b="1" dirty="0">
                <a:solidFill>
                  <a:srgbClr val="7030A0"/>
                </a:solidFill>
              </a:rPr>
              <a:t>New Goods Bias</a:t>
            </a:r>
            <a:r>
              <a:rPr lang="en-US" altLang="en-US" dirty="0">
                <a:solidFill>
                  <a:srgbClr val="7030A0"/>
                </a:solidFill>
              </a:rPr>
              <a:t> </a:t>
            </a:r>
          </a:p>
          <a:p>
            <a:pPr lvl="1" eaLnBrk="1" hangingPunct="1"/>
            <a:r>
              <a:rPr lang="en-US" altLang="en-US" dirty="0"/>
              <a:t>New goods that were not available in the base year appear and, if they are more expensive than the goods they replace, they put an upward bias into the CPI.</a:t>
            </a:r>
          </a:p>
          <a:p>
            <a:pPr lvl="1" eaLnBrk="1" hangingPunct="1"/>
            <a:r>
              <a:rPr lang="en-US" altLang="en-US" b="1" dirty="0">
                <a:solidFill>
                  <a:srgbClr val="7030A0"/>
                </a:solidFill>
              </a:rPr>
              <a:t>Quality Change Bias</a:t>
            </a:r>
            <a:r>
              <a:rPr lang="en-US" altLang="en-US" dirty="0">
                <a:solidFill>
                  <a:srgbClr val="7030A0"/>
                </a:solidFill>
              </a:rPr>
              <a:t> </a:t>
            </a:r>
          </a:p>
          <a:p>
            <a:pPr lvl="1" eaLnBrk="1" hangingPunct="1"/>
            <a:r>
              <a:rPr lang="en-US" altLang="en-US" dirty="0"/>
              <a:t>Quality improvements occur every year. Part of the rise in the price is payment for improved quality and is not inflation. </a:t>
            </a:r>
          </a:p>
          <a:p>
            <a:pPr lvl="1" eaLnBrk="1" hangingPunct="1"/>
            <a:r>
              <a:rPr lang="en-US" altLang="en-US" dirty="0"/>
              <a:t>The CPI counts all the price rise as inflation.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5">
                                            <p:txEl>
                                              <p:pRg st="1" end="1"/>
                                            </p:txEl>
                                          </p:spTgt>
                                        </p:tgtEl>
                                        <p:attrNameLst>
                                          <p:attrName>style.visibility</p:attrName>
                                        </p:attrNameLst>
                                      </p:cBhvr>
                                      <p:to>
                                        <p:strVal val="visible"/>
                                      </p:to>
                                    </p:set>
                                    <p:animEffect transition="in" filter="wipe(left)">
                                      <p:cBhvr>
                                        <p:cTn id="7" dur="1000"/>
                                        <p:tgtEl>
                                          <p:spTgt spid="2590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9075">
                                            <p:txEl>
                                              <p:pRg st="2" end="2"/>
                                            </p:txEl>
                                          </p:spTgt>
                                        </p:tgtEl>
                                        <p:attrNameLst>
                                          <p:attrName>style.visibility</p:attrName>
                                        </p:attrNameLst>
                                      </p:cBhvr>
                                      <p:to>
                                        <p:strVal val="visible"/>
                                      </p:to>
                                    </p:set>
                                    <p:animEffect transition="in" filter="wipe(left)">
                                      <p:cBhvr>
                                        <p:cTn id="12" dur="1000"/>
                                        <p:tgtEl>
                                          <p:spTgt spid="2590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9075">
                                            <p:txEl>
                                              <p:pRg st="3" end="3"/>
                                            </p:txEl>
                                          </p:spTgt>
                                        </p:tgtEl>
                                        <p:attrNameLst>
                                          <p:attrName>style.visibility</p:attrName>
                                        </p:attrNameLst>
                                      </p:cBhvr>
                                      <p:to>
                                        <p:strVal val="visible"/>
                                      </p:to>
                                    </p:set>
                                    <p:animEffect transition="in" filter="wipe(left)">
                                      <p:cBhvr>
                                        <p:cTn id="17" dur="1000"/>
                                        <p:tgtEl>
                                          <p:spTgt spid="2590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9075">
                                            <p:txEl>
                                              <p:pRg st="4" end="4"/>
                                            </p:txEl>
                                          </p:spTgt>
                                        </p:tgtEl>
                                        <p:attrNameLst>
                                          <p:attrName>style.visibility</p:attrName>
                                        </p:attrNameLst>
                                      </p:cBhvr>
                                      <p:to>
                                        <p:strVal val="visible"/>
                                      </p:to>
                                    </p:set>
                                    <p:animEffect transition="in" filter="wipe(left)">
                                      <p:cBhvr>
                                        <p:cTn id="22" dur="1000"/>
                                        <p:tgtEl>
                                          <p:spTgt spid="259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uiExpand="1" build="p" bldLvl="3"/>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15BA38A1-8AAA-414E-A948-00E2A3DCEAFA}"/>
              </a:ext>
            </a:extLst>
          </p:cNvPr>
          <p:cNvSpPr>
            <a:spLocks noGrp="1" noChangeArrowheads="1"/>
          </p:cNvSpPr>
          <p:nvPr>
            <p:ph type="title"/>
          </p:nvPr>
        </p:nvSpPr>
        <p:spPr/>
        <p:txBody>
          <a:bodyPr/>
          <a:lstStyle/>
          <a:p>
            <a:pPr eaLnBrk="1" hangingPunct="1"/>
            <a:r>
              <a:rPr lang="en-AU" altLang="en-US"/>
              <a:t>Price Level, Inflation, and Deflation</a:t>
            </a:r>
            <a:endParaRPr lang="en-US" altLang="en-US"/>
          </a:p>
        </p:txBody>
      </p:sp>
      <p:sp>
        <p:nvSpPr>
          <p:cNvPr id="260099" name="Rectangle 3">
            <a:extLst>
              <a:ext uri="{FF2B5EF4-FFF2-40B4-BE49-F238E27FC236}">
                <a16:creationId xmlns:a16="http://schemas.microsoft.com/office/drawing/2014/main" id="{B5356F14-A075-4A34-B989-C5BABCB635D8}"/>
              </a:ext>
            </a:extLst>
          </p:cNvPr>
          <p:cNvSpPr>
            <a:spLocks noGrp="1" noChangeArrowheads="1"/>
          </p:cNvSpPr>
          <p:nvPr>
            <p:ph idx="1"/>
          </p:nvPr>
        </p:nvSpPr>
        <p:spPr/>
        <p:txBody>
          <a:bodyPr/>
          <a:lstStyle/>
          <a:p>
            <a:pPr lvl="1" eaLnBrk="1" hangingPunct="1"/>
            <a:r>
              <a:rPr lang="en-US" altLang="en-US" b="1" dirty="0">
                <a:solidFill>
                  <a:srgbClr val="7030A0"/>
                </a:solidFill>
              </a:rPr>
              <a:t>Commodity Substitution Bias</a:t>
            </a:r>
            <a:r>
              <a:rPr lang="en-US" altLang="en-US" dirty="0">
                <a:solidFill>
                  <a:srgbClr val="7030A0"/>
                </a:solidFill>
              </a:rPr>
              <a:t> </a:t>
            </a:r>
          </a:p>
          <a:p>
            <a:pPr lvl="1" eaLnBrk="1" hangingPunct="1"/>
            <a:r>
              <a:rPr lang="en-US" altLang="en-US" dirty="0"/>
              <a:t>The market basket of goods used in calculating the CPI is fixed and does not take into account consumers’ substitutions away from goods whose relative prices increase.</a:t>
            </a:r>
          </a:p>
          <a:p>
            <a:pPr lvl="1" eaLnBrk="1" hangingPunct="1"/>
            <a:r>
              <a:rPr lang="en-US" altLang="en-US" b="1" dirty="0">
                <a:solidFill>
                  <a:srgbClr val="7030A0"/>
                </a:solidFill>
              </a:rPr>
              <a:t>Outlet Substitution Bias</a:t>
            </a:r>
            <a:r>
              <a:rPr lang="en-US" altLang="en-US" dirty="0">
                <a:solidFill>
                  <a:srgbClr val="7030A0"/>
                </a:solidFill>
              </a:rPr>
              <a:t> </a:t>
            </a:r>
          </a:p>
          <a:p>
            <a:pPr lvl="1" eaLnBrk="1" hangingPunct="1"/>
            <a:r>
              <a:rPr lang="en-US" altLang="en-US" dirty="0"/>
              <a:t>As the structure of retailing changes, people switch to buying from cheaper sources, but the CPI, as measured, does not take account of this outlet substitution.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099">
                                            <p:txEl>
                                              <p:pRg st="1" end="1"/>
                                            </p:txEl>
                                          </p:spTgt>
                                        </p:tgtEl>
                                        <p:attrNameLst>
                                          <p:attrName>style.visibility</p:attrName>
                                        </p:attrNameLst>
                                      </p:cBhvr>
                                      <p:to>
                                        <p:strVal val="visible"/>
                                      </p:to>
                                    </p:set>
                                    <p:animEffect transition="in" filter="wipe(left)">
                                      <p:cBhvr>
                                        <p:cTn id="7" dur="1000"/>
                                        <p:tgtEl>
                                          <p:spTgt spid="2600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0099">
                                            <p:txEl>
                                              <p:pRg st="2" end="2"/>
                                            </p:txEl>
                                          </p:spTgt>
                                        </p:tgtEl>
                                        <p:attrNameLst>
                                          <p:attrName>style.visibility</p:attrName>
                                        </p:attrNameLst>
                                      </p:cBhvr>
                                      <p:to>
                                        <p:strVal val="visible"/>
                                      </p:to>
                                    </p:set>
                                    <p:animEffect transition="in" filter="wipe(left)">
                                      <p:cBhvr>
                                        <p:cTn id="12" dur="1000"/>
                                        <p:tgtEl>
                                          <p:spTgt spid="2600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0099">
                                            <p:txEl>
                                              <p:pRg st="3" end="3"/>
                                            </p:txEl>
                                          </p:spTgt>
                                        </p:tgtEl>
                                        <p:attrNameLst>
                                          <p:attrName>style.visibility</p:attrName>
                                        </p:attrNameLst>
                                      </p:cBhvr>
                                      <p:to>
                                        <p:strVal val="visible"/>
                                      </p:to>
                                    </p:set>
                                    <p:animEffect transition="in" filter="wipe(left)">
                                      <p:cBhvr>
                                        <p:cTn id="17" dur="1000"/>
                                        <p:tgtEl>
                                          <p:spTgt spid="260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uiExpand="1" build="p" bldLvl="3"/>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98AE45B-C935-4929-BC71-1752BF181030}"/>
              </a:ext>
            </a:extLst>
          </p:cNvPr>
          <p:cNvSpPr>
            <a:spLocks noGrp="1" noChangeArrowheads="1"/>
          </p:cNvSpPr>
          <p:nvPr>
            <p:ph type="title"/>
          </p:nvPr>
        </p:nvSpPr>
        <p:spPr/>
        <p:txBody>
          <a:bodyPr/>
          <a:lstStyle/>
          <a:p>
            <a:pPr eaLnBrk="1" hangingPunct="1"/>
            <a:r>
              <a:rPr lang="en-US" altLang="en-US"/>
              <a:t>Employment and Unemployment</a:t>
            </a:r>
          </a:p>
        </p:txBody>
      </p:sp>
      <p:sp>
        <p:nvSpPr>
          <p:cNvPr id="613379" name="Rectangle 3">
            <a:extLst>
              <a:ext uri="{FF2B5EF4-FFF2-40B4-BE49-F238E27FC236}">
                <a16:creationId xmlns:a16="http://schemas.microsoft.com/office/drawing/2014/main" id="{A698313D-63FD-4FFA-84F2-41FFA688FA82}"/>
              </a:ext>
            </a:extLst>
          </p:cNvPr>
          <p:cNvSpPr>
            <a:spLocks noGrp="1" noChangeArrowheads="1"/>
          </p:cNvSpPr>
          <p:nvPr>
            <p:ph idx="1"/>
          </p:nvPr>
        </p:nvSpPr>
        <p:spPr/>
        <p:txBody>
          <a:bodyPr/>
          <a:lstStyle/>
          <a:p>
            <a:pPr marL="108000" eaLnBrk="1" hangingPunct="1">
              <a:tabLst>
                <a:tab pos="461963" algn="l"/>
              </a:tabLst>
              <a:defRPr/>
            </a:pPr>
            <a:r>
              <a:rPr lang="en-US" altLang="en-US" dirty="0"/>
              <a:t>Labour Force Survey</a:t>
            </a:r>
          </a:p>
          <a:p>
            <a:pPr marL="108000">
              <a:tabLst>
                <a:tab pos="461963" algn="l"/>
              </a:tabLst>
              <a:defRPr/>
            </a:pPr>
            <a:r>
              <a:rPr lang="en-US" altLang="en-US" b="0" dirty="0">
                <a:solidFill>
                  <a:schemeClr val="tx1"/>
                </a:solidFill>
              </a:rPr>
              <a:t>Every month, Statistics Canada conducts a </a:t>
            </a:r>
            <a:r>
              <a:rPr lang="en-US" altLang="en-US" b="0" i="1" dirty="0">
                <a:solidFill>
                  <a:schemeClr val="tx1"/>
                </a:solidFill>
              </a:rPr>
              <a:t>Labour </a:t>
            </a:r>
            <a:r>
              <a:rPr lang="en-AU" altLang="en-US" b="0" i="1" dirty="0">
                <a:solidFill>
                  <a:schemeClr val="tx1"/>
                </a:solidFill>
              </a:rPr>
              <a:t>Force Survey </a:t>
            </a:r>
            <a:r>
              <a:rPr lang="en-AU" altLang="en-US" b="0" dirty="0">
                <a:solidFill>
                  <a:schemeClr val="tx1"/>
                </a:solidFill>
              </a:rPr>
              <a:t>in which it asks 54,000 households.</a:t>
            </a:r>
            <a:endParaRPr lang="en-US" altLang="en-US" dirty="0"/>
          </a:p>
          <a:p>
            <a:pPr marL="108000" lvl="1" eaLnBrk="1" hangingPunct="1">
              <a:tabLst>
                <a:tab pos="461963" algn="l"/>
              </a:tabLst>
              <a:defRPr/>
            </a:pPr>
            <a:r>
              <a:rPr lang="en-US" altLang="en-US" dirty="0"/>
              <a:t>The population is divided into two groups: </a:t>
            </a:r>
          </a:p>
          <a:p>
            <a:pPr lvl="1" eaLnBrk="1" hangingPunct="1">
              <a:tabLst>
                <a:tab pos="461963" algn="l"/>
              </a:tabLst>
              <a:defRPr/>
            </a:pPr>
            <a:r>
              <a:rPr lang="en-US" altLang="en-US" dirty="0"/>
              <a:t>1. The </a:t>
            </a:r>
            <a:r>
              <a:rPr lang="en-US" altLang="en-US" b="1" dirty="0"/>
              <a:t>working-age population</a:t>
            </a:r>
            <a:r>
              <a:rPr lang="en-US" altLang="en-US" dirty="0"/>
              <a:t>—the total number of 	people aged 15 years and over</a:t>
            </a:r>
          </a:p>
          <a:p>
            <a:pPr lvl="1" eaLnBrk="1" hangingPunct="1">
              <a:tabLst>
                <a:tab pos="461963" algn="l"/>
              </a:tabLst>
              <a:defRPr/>
            </a:pPr>
            <a:r>
              <a:rPr lang="en-US" altLang="en-US" dirty="0"/>
              <a:t>2. People too young to work (under 15 years of age)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3379">
                                            <p:txEl>
                                              <p:pRg st="1" end="1"/>
                                            </p:txEl>
                                          </p:spTgt>
                                        </p:tgtEl>
                                        <p:attrNameLst>
                                          <p:attrName>style.visibility</p:attrName>
                                        </p:attrNameLst>
                                      </p:cBhvr>
                                      <p:to>
                                        <p:strVal val="visible"/>
                                      </p:to>
                                    </p:set>
                                    <p:animEffect transition="in" filter="wipe(left)">
                                      <p:cBhvr>
                                        <p:cTn id="7" dur="1000"/>
                                        <p:tgtEl>
                                          <p:spTgt spid="6133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3379">
                                            <p:txEl>
                                              <p:pRg st="2" end="2"/>
                                            </p:txEl>
                                          </p:spTgt>
                                        </p:tgtEl>
                                        <p:attrNameLst>
                                          <p:attrName>style.visibility</p:attrName>
                                        </p:attrNameLst>
                                      </p:cBhvr>
                                      <p:to>
                                        <p:strVal val="visible"/>
                                      </p:to>
                                    </p:set>
                                    <p:animEffect transition="in" filter="wipe(left)">
                                      <p:cBhvr>
                                        <p:cTn id="12" dur="1000"/>
                                        <p:tgtEl>
                                          <p:spTgt spid="6133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3379">
                                            <p:txEl>
                                              <p:pRg st="3" end="3"/>
                                            </p:txEl>
                                          </p:spTgt>
                                        </p:tgtEl>
                                        <p:attrNameLst>
                                          <p:attrName>style.visibility</p:attrName>
                                        </p:attrNameLst>
                                      </p:cBhvr>
                                      <p:to>
                                        <p:strVal val="visible"/>
                                      </p:to>
                                    </p:set>
                                    <p:animEffect transition="in" filter="wipe(left)">
                                      <p:cBhvr>
                                        <p:cTn id="17" dur="1000"/>
                                        <p:tgtEl>
                                          <p:spTgt spid="61337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3379">
                                            <p:txEl>
                                              <p:pRg st="4" end="4"/>
                                            </p:txEl>
                                          </p:spTgt>
                                        </p:tgtEl>
                                        <p:attrNameLst>
                                          <p:attrName>style.visibility</p:attrName>
                                        </p:attrNameLst>
                                      </p:cBhvr>
                                      <p:to>
                                        <p:strVal val="visible"/>
                                      </p:to>
                                    </p:set>
                                    <p:animEffect transition="in" filter="wipe(left)">
                                      <p:cBhvr>
                                        <p:cTn id="22" dur="1000"/>
                                        <p:tgtEl>
                                          <p:spTgt spid="6133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9" grpId="0" uiExpand="1" build="p" bldLvl="3"/>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01B642BC-52D7-44AE-9F9E-5F0DBFB82343}"/>
              </a:ext>
            </a:extLst>
          </p:cNvPr>
          <p:cNvSpPr>
            <a:spLocks noGrp="1" noChangeArrowheads="1"/>
          </p:cNvSpPr>
          <p:nvPr>
            <p:ph type="title"/>
          </p:nvPr>
        </p:nvSpPr>
        <p:spPr/>
        <p:txBody>
          <a:bodyPr/>
          <a:lstStyle/>
          <a:p>
            <a:pPr eaLnBrk="1" hangingPunct="1"/>
            <a:r>
              <a:rPr lang="en-AU" altLang="en-US"/>
              <a:t>Price Level, Inflation, and Deflation</a:t>
            </a:r>
            <a:endParaRPr lang="en-US" altLang="en-US"/>
          </a:p>
        </p:txBody>
      </p:sp>
      <p:sp>
        <p:nvSpPr>
          <p:cNvPr id="261123" name="Rectangle 3">
            <a:extLst>
              <a:ext uri="{FF2B5EF4-FFF2-40B4-BE49-F238E27FC236}">
                <a16:creationId xmlns:a16="http://schemas.microsoft.com/office/drawing/2014/main" id="{EF2C1D1A-5DAE-4943-AABC-267A20D6DD53}"/>
              </a:ext>
            </a:extLst>
          </p:cNvPr>
          <p:cNvSpPr>
            <a:spLocks noGrp="1" noChangeArrowheads="1"/>
          </p:cNvSpPr>
          <p:nvPr>
            <p:ph idx="1"/>
          </p:nvPr>
        </p:nvSpPr>
        <p:spPr/>
        <p:txBody>
          <a:bodyPr/>
          <a:lstStyle/>
          <a:p>
            <a:pPr marL="108000" eaLnBrk="1" hangingPunct="1">
              <a:tabLst>
                <a:tab pos="400050" algn="l"/>
              </a:tabLst>
              <a:defRPr/>
            </a:pPr>
            <a:r>
              <a:rPr lang="en-AU" dirty="0"/>
              <a:t>The Magnitude of the Bias</a:t>
            </a:r>
          </a:p>
          <a:p>
            <a:pPr marL="108000" eaLnBrk="1" hangingPunct="1">
              <a:tabLst>
                <a:tab pos="400050" algn="l"/>
              </a:tabLst>
              <a:defRPr/>
            </a:pPr>
            <a:r>
              <a:rPr lang="en-US" b="0" dirty="0">
                <a:solidFill>
                  <a:schemeClr val="tx1"/>
                </a:solidFill>
              </a:rPr>
              <a:t>Estimates say that the CPI overstates inflation by </a:t>
            </a:r>
            <a:br>
              <a:rPr lang="en-US" b="0" dirty="0">
                <a:solidFill>
                  <a:schemeClr val="tx1"/>
                </a:solidFill>
              </a:rPr>
            </a:br>
            <a:r>
              <a:rPr lang="en-US" b="0" dirty="0">
                <a:solidFill>
                  <a:schemeClr val="tx1"/>
                </a:solidFill>
              </a:rPr>
              <a:t>0.6 percentage points a year.</a:t>
            </a:r>
          </a:p>
          <a:p>
            <a:pPr marL="108000" eaLnBrk="1" hangingPunct="1">
              <a:tabLst>
                <a:tab pos="400050" algn="l"/>
              </a:tabLst>
              <a:defRPr/>
            </a:pPr>
            <a:r>
              <a:rPr lang="en-US" dirty="0"/>
              <a:t>Some Consequences of the Bias</a:t>
            </a:r>
          </a:p>
          <a:p>
            <a:pPr marL="457200" lvl="1" indent="-342900" eaLnBrk="1" hangingPunct="1">
              <a:buClr>
                <a:schemeClr val="tx1"/>
              </a:buClr>
              <a:buSzPct val="100000"/>
              <a:buFont typeface="Wingdings" panose="05000000000000000000" pitchFamily="2" charset="2"/>
              <a:buChar char="§"/>
              <a:tabLst>
                <a:tab pos="400050" algn="l"/>
              </a:tabLst>
              <a:defRPr/>
            </a:pPr>
            <a:r>
              <a:rPr lang="en-US" dirty="0"/>
              <a:t>Distorts private contracts. </a:t>
            </a:r>
          </a:p>
          <a:p>
            <a:pPr marL="450850" lvl="1" indent="-342900" eaLnBrk="1" hangingPunct="1">
              <a:buClr>
                <a:schemeClr val="tx1"/>
              </a:buClr>
              <a:buSzPct val="100000"/>
              <a:buFont typeface="Wingdings" panose="05000000000000000000" pitchFamily="2" charset="2"/>
              <a:buChar char="§"/>
              <a:tabLst>
                <a:tab pos="400050" algn="l"/>
              </a:tabLst>
              <a:defRPr/>
            </a:pPr>
            <a:r>
              <a:rPr lang="en-US" dirty="0"/>
              <a:t>Increases government outlays (close to a third of federal government outlays are linked to the CPI).</a:t>
            </a:r>
          </a:p>
          <a:p>
            <a:pPr lvl="1" eaLnBrk="1" hangingPunct="1">
              <a:buClr>
                <a:schemeClr val="tx1"/>
              </a:buClr>
              <a:buSzPct val="120000"/>
              <a:tabLst>
                <a:tab pos="400050" algn="l"/>
              </a:tabLst>
              <a:defRPr/>
            </a:pPr>
            <a:r>
              <a:rPr lang="en-US" dirty="0"/>
              <a:t>A bias of 0.6 percent is small, but over a decade adds up to billions of dollars of additional expenditure.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1123">
                                            <p:txEl>
                                              <p:pRg st="1" end="1"/>
                                            </p:txEl>
                                          </p:spTgt>
                                        </p:tgtEl>
                                        <p:attrNameLst>
                                          <p:attrName>style.visibility</p:attrName>
                                        </p:attrNameLst>
                                      </p:cBhvr>
                                      <p:to>
                                        <p:strVal val="visible"/>
                                      </p:to>
                                    </p:set>
                                    <p:animEffect transition="in" filter="wipe(left)">
                                      <p:cBhvr>
                                        <p:cTn id="7" dur="500"/>
                                        <p:tgtEl>
                                          <p:spTgt spid="261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1123">
                                            <p:txEl>
                                              <p:pRg st="2" end="2"/>
                                            </p:txEl>
                                          </p:spTgt>
                                        </p:tgtEl>
                                        <p:attrNameLst>
                                          <p:attrName>style.visibility</p:attrName>
                                        </p:attrNameLst>
                                      </p:cBhvr>
                                      <p:to>
                                        <p:strVal val="visible"/>
                                      </p:to>
                                    </p:set>
                                    <p:animEffect transition="in" filter="wipe(left)">
                                      <p:cBhvr>
                                        <p:cTn id="12" dur="500"/>
                                        <p:tgtEl>
                                          <p:spTgt spid="2611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1123">
                                            <p:txEl>
                                              <p:pRg st="3" end="3"/>
                                            </p:txEl>
                                          </p:spTgt>
                                        </p:tgtEl>
                                        <p:attrNameLst>
                                          <p:attrName>style.visibility</p:attrName>
                                        </p:attrNameLst>
                                      </p:cBhvr>
                                      <p:to>
                                        <p:strVal val="visible"/>
                                      </p:to>
                                    </p:set>
                                    <p:animEffect transition="in" filter="wipe(left)">
                                      <p:cBhvr>
                                        <p:cTn id="17" dur="1000"/>
                                        <p:tgtEl>
                                          <p:spTgt spid="2611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1123">
                                            <p:txEl>
                                              <p:pRg st="4" end="4"/>
                                            </p:txEl>
                                          </p:spTgt>
                                        </p:tgtEl>
                                        <p:attrNameLst>
                                          <p:attrName>style.visibility</p:attrName>
                                        </p:attrNameLst>
                                      </p:cBhvr>
                                      <p:to>
                                        <p:strVal val="visible"/>
                                      </p:to>
                                    </p:set>
                                    <p:animEffect transition="in" filter="wipe(left)">
                                      <p:cBhvr>
                                        <p:cTn id="22" dur="1000"/>
                                        <p:tgtEl>
                                          <p:spTgt spid="2611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1123">
                                            <p:txEl>
                                              <p:pRg st="5" end="5"/>
                                            </p:txEl>
                                          </p:spTgt>
                                        </p:tgtEl>
                                        <p:attrNameLst>
                                          <p:attrName>style.visibility</p:attrName>
                                        </p:attrNameLst>
                                      </p:cBhvr>
                                      <p:to>
                                        <p:strVal val="visible"/>
                                      </p:to>
                                    </p:set>
                                    <p:animEffect transition="in" filter="wipe(left)">
                                      <p:cBhvr>
                                        <p:cTn id="27" dur="1000"/>
                                        <p:tgtEl>
                                          <p:spTgt spid="261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bldLvl="3"/>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3E5CC12A-3461-48CD-8299-EAC3A4F3249E}"/>
              </a:ext>
            </a:extLst>
          </p:cNvPr>
          <p:cNvSpPr>
            <a:spLocks noGrp="1" noChangeArrowheads="1"/>
          </p:cNvSpPr>
          <p:nvPr>
            <p:ph type="title"/>
          </p:nvPr>
        </p:nvSpPr>
        <p:spPr/>
        <p:txBody>
          <a:bodyPr/>
          <a:lstStyle/>
          <a:p>
            <a:pPr eaLnBrk="1" hangingPunct="1"/>
            <a:r>
              <a:rPr lang="en-AU" altLang="en-US"/>
              <a:t>Price Level, Inflation, and Deflation</a:t>
            </a:r>
            <a:endParaRPr lang="en-US" altLang="en-US"/>
          </a:p>
        </p:txBody>
      </p:sp>
      <p:sp>
        <p:nvSpPr>
          <p:cNvPr id="658435" name="Rectangle 3">
            <a:extLst>
              <a:ext uri="{FF2B5EF4-FFF2-40B4-BE49-F238E27FC236}">
                <a16:creationId xmlns:a16="http://schemas.microsoft.com/office/drawing/2014/main" id="{5AA202D8-E3B2-4991-900C-41F2CE6B25EA}"/>
              </a:ext>
            </a:extLst>
          </p:cNvPr>
          <p:cNvSpPr>
            <a:spLocks noGrp="1" noChangeArrowheads="1"/>
          </p:cNvSpPr>
          <p:nvPr>
            <p:ph idx="1"/>
          </p:nvPr>
        </p:nvSpPr>
        <p:spPr/>
        <p:txBody>
          <a:bodyPr/>
          <a:lstStyle/>
          <a:p>
            <a:pPr eaLnBrk="1" hangingPunct="1">
              <a:tabLst>
                <a:tab pos="400050" algn="l"/>
              </a:tabLst>
            </a:pPr>
            <a:r>
              <a:rPr lang="en-US" altLang="en-US" dirty="0"/>
              <a:t>Alternative Price Indexes</a:t>
            </a:r>
          </a:p>
          <a:p>
            <a:pPr lvl="1" eaLnBrk="1" hangingPunct="1">
              <a:tabLst>
                <a:tab pos="400050" algn="l"/>
              </a:tabLst>
            </a:pPr>
            <a:r>
              <a:rPr lang="en-US" altLang="en-US" dirty="0"/>
              <a:t>Alternative measures of the price level are</a:t>
            </a:r>
          </a:p>
          <a:p>
            <a:pPr lvl="1" eaLnBrk="1" hangingPunct="1">
              <a:buClr>
                <a:srgbClr val="7030A0"/>
              </a:buClr>
              <a:buSzPct val="120000"/>
              <a:buFont typeface="Wingdings" panose="05000000000000000000" pitchFamily="2" charset="2"/>
              <a:buChar char="§"/>
              <a:tabLst>
                <a:tab pos="400050" algn="l"/>
              </a:tabLst>
            </a:pPr>
            <a:r>
              <a:rPr lang="en-US" altLang="en-US" dirty="0"/>
              <a:t> GDP deflator</a:t>
            </a:r>
          </a:p>
          <a:p>
            <a:pPr lvl="1" eaLnBrk="1" hangingPunct="1">
              <a:buClr>
                <a:srgbClr val="7030A0"/>
              </a:buClr>
              <a:buSzPct val="120000"/>
              <a:buFont typeface="Wingdings" panose="05000000000000000000" pitchFamily="2" charset="2"/>
              <a:buChar char="§"/>
              <a:tabLst>
                <a:tab pos="400050" algn="l"/>
              </a:tabLst>
            </a:pPr>
            <a:r>
              <a:rPr lang="en-US" altLang="en-US" dirty="0"/>
              <a:t> Chained price index for consumption (CPIP)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8435">
                                            <p:txEl>
                                              <p:pRg st="1" end="1"/>
                                            </p:txEl>
                                          </p:spTgt>
                                        </p:tgtEl>
                                        <p:attrNameLst>
                                          <p:attrName>style.visibility</p:attrName>
                                        </p:attrNameLst>
                                      </p:cBhvr>
                                      <p:to>
                                        <p:strVal val="visible"/>
                                      </p:to>
                                    </p:set>
                                    <p:animEffect transition="in" filter="wipe(left)">
                                      <p:cBhvr>
                                        <p:cTn id="7" dur="1000"/>
                                        <p:tgtEl>
                                          <p:spTgt spid="6584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8435">
                                            <p:txEl>
                                              <p:pRg st="2" end="2"/>
                                            </p:txEl>
                                          </p:spTgt>
                                        </p:tgtEl>
                                        <p:attrNameLst>
                                          <p:attrName>style.visibility</p:attrName>
                                        </p:attrNameLst>
                                      </p:cBhvr>
                                      <p:to>
                                        <p:strVal val="visible"/>
                                      </p:to>
                                    </p:set>
                                    <p:animEffect transition="in" filter="wipe(left)">
                                      <p:cBhvr>
                                        <p:cTn id="12" dur="1000"/>
                                        <p:tgtEl>
                                          <p:spTgt spid="6584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8435">
                                            <p:txEl>
                                              <p:pRg st="3" end="3"/>
                                            </p:txEl>
                                          </p:spTgt>
                                        </p:tgtEl>
                                        <p:attrNameLst>
                                          <p:attrName>style.visibility</p:attrName>
                                        </p:attrNameLst>
                                      </p:cBhvr>
                                      <p:to>
                                        <p:strVal val="visible"/>
                                      </p:to>
                                    </p:set>
                                    <p:animEffect transition="in" filter="wipe(left)">
                                      <p:cBhvr>
                                        <p:cTn id="17" dur="1000"/>
                                        <p:tgtEl>
                                          <p:spTgt spid="65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5" grpId="0" uiExpand="1" build="p" bldLvl="3"/>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3E0BFA89-1971-4EA6-98EB-13A8F899AC8C}"/>
              </a:ext>
            </a:extLst>
          </p:cNvPr>
          <p:cNvSpPr>
            <a:spLocks noGrp="1" noChangeArrowheads="1"/>
          </p:cNvSpPr>
          <p:nvPr>
            <p:ph type="title"/>
          </p:nvPr>
        </p:nvSpPr>
        <p:spPr/>
        <p:txBody>
          <a:bodyPr/>
          <a:lstStyle/>
          <a:p>
            <a:pPr eaLnBrk="1" hangingPunct="1"/>
            <a:r>
              <a:rPr lang="en-AU" altLang="en-US"/>
              <a:t>Price Level, Inflation, and Deflation</a:t>
            </a:r>
            <a:endParaRPr lang="en-US" altLang="en-US"/>
          </a:p>
        </p:txBody>
      </p:sp>
      <p:sp>
        <p:nvSpPr>
          <p:cNvPr id="666627" name="Rectangle 3">
            <a:extLst>
              <a:ext uri="{FF2B5EF4-FFF2-40B4-BE49-F238E27FC236}">
                <a16:creationId xmlns:a16="http://schemas.microsoft.com/office/drawing/2014/main" id="{7BB1D738-BA47-4110-BA6E-20DAB1DBC64B}"/>
              </a:ext>
            </a:extLst>
          </p:cNvPr>
          <p:cNvSpPr>
            <a:spLocks noGrp="1" noChangeArrowheads="1"/>
          </p:cNvSpPr>
          <p:nvPr>
            <p:ph idx="1"/>
          </p:nvPr>
        </p:nvSpPr>
        <p:spPr/>
        <p:txBody>
          <a:bodyPr/>
          <a:lstStyle/>
          <a:p>
            <a:pPr marL="108000" eaLnBrk="1" hangingPunct="1">
              <a:tabLst>
                <a:tab pos="400050" algn="l"/>
              </a:tabLst>
              <a:defRPr/>
            </a:pPr>
            <a:r>
              <a:rPr lang="en-US" altLang="en-US" dirty="0">
                <a:solidFill>
                  <a:srgbClr val="7030A0"/>
                </a:solidFill>
              </a:rPr>
              <a:t>GDP Deflator</a:t>
            </a:r>
            <a:endParaRPr lang="en-US" altLang="en-US" b="0" dirty="0">
              <a:solidFill>
                <a:srgbClr val="7030A0"/>
              </a:solidFill>
              <a:sym typeface="Euclid Symbol" pitchFamily="18" charset="2"/>
            </a:endParaRPr>
          </a:p>
          <a:p>
            <a:pPr marL="108000" eaLnBrk="1" hangingPunct="1">
              <a:tabLst>
                <a:tab pos="400050" algn="l"/>
              </a:tabLst>
              <a:defRPr/>
            </a:pPr>
            <a:r>
              <a:rPr lang="en-US" altLang="en-US" b="0" dirty="0">
                <a:solidFill>
                  <a:schemeClr val="tx1"/>
                </a:solidFill>
              </a:rPr>
              <a:t>The GDP deflator equals </a:t>
            </a:r>
          </a:p>
          <a:p>
            <a:pPr marL="108000" algn="ctr" eaLnBrk="1" hangingPunct="1">
              <a:tabLst>
                <a:tab pos="400050" algn="l"/>
              </a:tabLst>
              <a:defRPr/>
            </a:pPr>
            <a:r>
              <a:rPr lang="en-US" altLang="en-US" b="0" dirty="0">
                <a:solidFill>
                  <a:schemeClr val="tx1"/>
                </a:solidFill>
              </a:rPr>
              <a:t> (Nominal GDP </a:t>
            </a:r>
            <a:r>
              <a:rPr lang="en-US" altLang="en-US" b="0" dirty="0">
                <a:solidFill>
                  <a:schemeClr val="tx1"/>
                </a:solidFill>
                <a:cs typeface="Arial" panose="020B0604020202020204" pitchFamily="34" charset="0"/>
              </a:rPr>
              <a:t>÷ Real GDP) </a:t>
            </a:r>
            <a:r>
              <a:rPr lang="en-US" altLang="en-US" dirty="0">
                <a:solidFill>
                  <a:schemeClr val="tx1"/>
                </a:solidFill>
                <a:sym typeface="Symbol" panose="05050102010706020507" pitchFamily="18" charset="2"/>
              </a:rPr>
              <a:t></a:t>
            </a:r>
            <a:r>
              <a:rPr lang="en-US" altLang="en-US" b="0" dirty="0">
                <a:solidFill>
                  <a:schemeClr val="tx1"/>
                </a:solidFill>
                <a:sym typeface="Euclid Symbol" pitchFamily="18" charset="2"/>
              </a:rPr>
              <a:t> 100</a:t>
            </a:r>
          </a:p>
          <a:p>
            <a:pPr marL="108000" eaLnBrk="1" hangingPunct="1">
              <a:tabLst>
                <a:tab pos="400050" algn="l"/>
              </a:tabLst>
              <a:defRPr/>
            </a:pPr>
            <a:r>
              <a:rPr lang="en-US" altLang="en-US" b="0" dirty="0">
                <a:solidFill>
                  <a:schemeClr val="tx1"/>
                </a:solidFill>
                <a:sym typeface="Euclid Symbol" pitchFamily="18" charset="2"/>
              </a:rPr>
              <a:t>GDP deflator is a broader measure of the price level than the CPI because it includes </a:t>
            </a:r>
            <a:r>
              <a:rPr lang="en-US" altLang="en-US" b="0" i="1" dirty="0">
                <a:solidFill>
                  <a:schemeClr val="tx1"/>
                </a:solidFill>
                <a:sym typeface="Euclid Symbol" pitchFamily="18" charset="2"/>
              </a:rPr>
              <a:t>all final expenditure </a:t>
            </a:r>
            <a:r>
              <a:rPr lang="en-US" altLang="en-US" b="0" dirty="0">
                <a:solidFill>
                  <a:schemeClr val="tx1"/>
                </a:solidFill>
                <a:sym typeface="Euclid Symbol" pitchFamily="18" charset="2"/>
              </a:rPr>
              <a:t>on Canadian produced goods and services.</a:t>
            </a:r>
          </a:p>
          <a:p>
            <a:pPr marL="108000" eaLnBrk="1" hangingPunct="1">
              <a:tabLst>
                <a:tab pos="400050" algn="l"/>
              </a:tabLst>
              <a:defRPr/>
            </a:pPr>
            <a:r>
              <a:rPr lang="en-AU" altLang="en-US" b="0" dirty="0">
                <a:solidFill>
                  <a:schemeClr val="tx1"/>
                </a:solidFill>
                <a:sym typeface="Euclid Symbol" pitchFamily="18" charset="2"/>
              </a:rPr>
              <a:t>But as a cost of living, the GDP deflator is too broad.</a:t>
            </a:r>
          </a:p>
          <a:p>
            <a:pPr marL="108000" eaLnBrk="1" hangingPunct="1">
              <a:tabLst>
                <a:tab pos="400050" algn="l"/>
              </a:tabLst>
              <a:defRPr/>
            </a:pPr>
            <a:r>
              <a:rPr lang="en-US" altLang="en-US" b="0" dirty="0">
                <a:solidFill>
                  <a:schemeClr val="tx1"/>
                </a:solidFill>
                <a:sym typeface="Euclid Symbol" pitchFamily="18" charset="2"/>
              </a:rPr>
              <a:t>Over the period 2000 to 2016, the GDP deflator </a:t>
            </a:r>
            <a:br>
              <a:rPr lang="en-US" altLang="en-US" b="0" dirty="0">
                <a:solidFill>
                  <a:schemeClr val="tx1"/>
                </a:solidFill>
                <a:sym typeface="Euclid Symbol" pitchFamily="18" charset="2"/>
              </a:rPr>
            </a:br>
            <a:r>
              <a:rPr lang="en-US" altLang="en-US" b="0" dirty="0">
                <a:solidFill>
                  <a:schemeClr val="tx1"/>
                </a:solidFill>
                <a:sym typeface="Euclid Symbol" pitchFamily="18" charset="2"/>
              </a:rPr>
              <a:t>increased at an average rate of 1.9 percent a year, which is 0.3 percentage points </a:t>
            </a:r>
            <a:r>
              <a:rPr lang="en-US" altLang="en-US" b="0" i="1" dirty="0">
                <a:solidFill>
                  <a:schemeClr val="tx1"/>
                </a:solidFill>
                <a:sym typeface="Euclid Symbol" pitchFamily="18" charset="2"/>
              </a:rPr>
              <a:t>below</a:t>
            </a:r>
            <a:r>
              <a:rPr lang="en-US" altLang="en-US" b="0" dirty="0">
                <a:solidFill>
                  <a:schemeClr val="tx1"/>
                </a:solidFill>
                <a:sym typeface="Euclid Symbol" pitchFamily="18" charset="2"/>
              </a:rPr>
              <a:t> the CPI inflation rate.</a:t>
            </a:r>
          </a:p>
          <a:p>
            <a:pPr marL="0" eaLnBrk="1" hangingPunct="1">
              <a:tabLst>
                <a:tab pos="400050" algn="l"/>
              </a:tabLst>
              <a:defRPr/>
            </a:pPr>
            <a:endParaRPr lang="en-US" altLang="en-US" b="0" dirty="0">
              <a:solidFill>
                <a:schemeClr val="tx1"/>
              </a:solidFill>
              <a:sym typeface="Euclid Symbol" pitchFamily="18" charset="2"/>
            </a:endParaRPr>
          </a:p>
          <a:p>
            <a:pPr marL="0" eaLnBrk="1" hangingPunct="1">
              <a:tabLst>
                <a:tab pos="400050" algn="l"/>
              </a:tabLst>
              <a:defRPr/>
            </a:pPr>
            <a:r>
              <a:rPr lang="en-US" altLang="en-US" b="0" dirty="0">
                <a:solidFill>
                  <a:schemeClr val="tx1"/>
                </a:solidFill>
                <a:sym typeface="Euclid Symbol" pitchFamily="18" charset="2"/>
              </a:rPr>
              <a: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6627">
                                            <p:txEl>
                                              <p:pRg st="1" end="1"/>
                                            </p:txEl>
                                          </p:spTgt>
                                        </p:tgtEl>
                                        <p:attrNameLst>
                                          <p:attrName>style.visibility</p:attrName>
                                        </p:attrNameLst>
                                      </p:cBhvr>
                                      <p:to>
                                        <p:strVal val="visible"/>
                                      </p:to>
                                    </p:set>
                                    <p:animEffect transition="in" filter="wipe(left)">
                                      <p:cBhvr>
                                        <p:cTn id="7" dur="1000"/>
                                        <p:tgtEl>
                                          <p:spTgt spid="6666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6627">
                                            <p:txEl>
                                              <p:pRg st="2" end="2"/>
                                            </p:txEl>
                                          </p:spTgt>
                                        </p:tgtEl>
                                        <p:attrNameLst>
                                          <p:attrName>style.visibility</p:attrName>
                                        </p:attrNameLst>
                                      </p:cBhvr>
                                      <p:to>
                                        <p:strVal val="visible"/>
                                      </p:to>
                                    </p:set>
                                    <p:animEffect transition="in" filter="wipe(left)">
                                      <p:cBhvr>
                                        <p:cTn id="12" dur="1000"/>
                                        <p:tgtEl>
                                          <p:spTgt spid="6666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6627">
                                            <p:txEl>
                                              <p:pRg st="3" end="3"/>
                                            </p:txEl>
                                          </p:spTgt>
                                        </p:tgtEl>
                                        <p:attrNameLst>
                                          <p:attrName>style.visibility</p:attrName>
                                        </p:attrNameLst>
                                      </p:cBhvr>
                                      <p:to>
                                        <p:strVal val="visible"/>
                                      </p:to>
                                    </p:set>
                                    <p:animEffect transition="in" filter="wipe(left)">
                                      <p:cBhvr>
                                        <p:cTn id="17" dur="1000"/>
                                        <p:tgtEl>
                                          <p:spTgt spid="6666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6627">
                                            <p:txEl>
                                              <p:pRg st="4" end="4"/>
                                            </p:txEl>
                                          </p:spTgt>
                                        </p:tgtEl>
                                        <p:attrNameLst>
                                          <p:attrName>style.visibility</p:attrName>
                                        </p:attrNameLst>
                                      </p:cBhvr>
                                      <p:to>
                                        <p:strVal val="visible"/>
                                      </p:to>
                                    </p:set>
                                    <p:animEffect transition="in" filter="wipe(left)">
                                      <p:cBhvr>
                                        <p:cTn id="22" dur="1000"/>
                                        <p:tgtEl>
                                          <p:spTgt spid="6666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66627">
                                            <p:txEl>
                                              <p:pRg st="5" end="5"/>
                                            </p:txEl>
                                          </p:spTgt>
                                        </p:tgtEl>
                                        <p:attrNameLst>
                                          <p:attrName>style.visibility</p:attrName>
                                        </p:attrNameLst>
                                      </p:cBhvr>
                                      <p:to>
                                        <p:strVal val="visible"/>
                                      </p:to>
                                    </p:set>
                                    <p:animEffect transition="in" filter="wipe(left)">
                                      <p:cBhvr>
                                        <p:cTn id="27" dur="1000"/>
                                        <p:tgtEl>
                                          <p:spTgt spid="66662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66627">
                                            <p:txEl>
                                              <p:pRg st="7" end="7"/>
                                            </p:txEl>
                                          </p:spTgt>
                                        </p:tgtEl>
                                        <p:attrNameLst>
                                          <p:attrName>style.visibility</p:attrName>
                                        </p:attrNameLst>
                                      </p:cBhvr>
                                      <p:to>
                                        <p:strVal val="visible"/>
                                      </p:to>
                                    </p:set>
                                    <p:animEffect transition="in" filter="wipe(left)">
                                      <p:cBhvr>
                                        <p:cTn id="32" dur="1000"/>
                                        <p:tgtEl>
                                          <p:spTgt spid="66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7" grpId="0" uiExpand="1" build="p" bldLvl="3"/>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40084D91-A3DB-4313-BBDF-7671FC2D1DB7}"/>
              </a:ext>
            </a:extLst>
          </p:cNvPr>
          <p:cNvSpPr>
            <a:spLocks noGrp="1" noChangeArrowheads="1"/>
          </p:cNvSpPr>
          <p:nvPr>
            <p:ph type="title"/>
          </p:nvPr>
        </p:nvSpPr>
        <p:spPr/>
        <p:txBody>
          <a:bodyPr/>
          <a:lstStyle/>
          <a:p>
            <a:pPr eaLnBrk="1" hangingPunct="1"/>
            <a:r>
              <a:rPr lang="en-AU" altLang="en-US"/>
              <a:t>Price Level, Inflation, and Deflation</a:t>
            </a:r>
            <a:endParaRPr lang="en-US" altLang="en-US"/>
          </a:p>
        </p:txBody>
      </p:sp>
      <p:sp>
        <p:nvSpPr>
          <p:cNvPr id="666627" name="Rectangle 3">
            <a:extLst>
              <a:ext uri="{FF2B5EF4-FFF2-40B4-BE49-F238E27FC236}">
                <a16:creationId xmlns:a16="http://schemas.microsoft.com/office/drawing/2014/main" id="{4719662E-2F27-4982-97D1-59AA1EE45952}"/>
              </a:ext>
            </a:extLst>
          </p:cNvPr>
          <p:cNvSpPr>
            <a:spLocks noGrp="1" noChangeArrowheads="1"/>
          </p:cNvSpPr>
          <p:nvPr>
            <p:ph idx="1"/>
          </p:nvPr>
        </p:nvSpPr>
        <p:spPr/>
        <p:txBody>
          <a:bodyPr/>
          <a:lstStyle/>
          <a:p>
            <a:pPr eaLnBrk="1" hangingPunct="1">
              <a:tabLst>
                <a:tab pos="400050" algn="l"/>
              </a:tabLst>
            </a:pPr>
            <a:r>
              <a:rPr lang="en-US" altLang="en-US" dirty="0">
                <a:solidFill>
                  <a:srgbClr val="7030A0"/>
                </a:solidFill>
              </a:rPr>
              <a:t>Chained Price Index for Consumption</a:t>
            </a:r>
          </a:p>
          <a:p>
            <a:pPr algn="ctr" eaLnBrk="1" hangingPunct="1">
              <a:tabLst>
                <a:tab pos="400050" algn="l"/>
              </a:tabLst>
            </a:pPr>
            <a:r>
              <a:rPr lang="en-US" altLang="en-US" b="0" dirty="0">
                <a:solidFill>
                  <a:schemeClr val="tx1"/>
                </a:solidFill>
              </a:rPr>
              <a:t>CPIC = (Nominal consumption expenditure </a:t>
            </a:r>
            <a:r>
              <a:rPr lang="en-US" altLang="en-US" b="0" dirty="0">
                <a:solidFill>
                  <a:schemeClr val="tx1"/>
                </a:solidFill>
                <a:cs typeface="Arial" panose="020B0604020202020204" pitchFamily="34" charset="0"/>
              </a:rPr>
              <a:t>÷ Real 				consumption expenditure) </a:t>
            </a:r>
            <a:r>
              <a:rPr lang="en-US" altLang="en-US" dirty="0">
                <a:solidFill>
                  <a:schemeClr val="tx1"/>
                </a:solidFill>
                <a:sym typeface="Symbol" panose="05050102010706020507" pitchFamily="18" charset="2"/>
              </a:rPr>
              <a:t></a:t>
            </a:r>
            <a:r>
              <a:rPr lang="en-US" altLang="en-US" b="0" dirty="0">
                <a:solidFill>
                  <a:schemeClr val="tx1"/>
                </a:solidFill>
                <a:sym typeface="Euclid Symbol" pitchFamily="18" charset="2"/>
              </a:rPr>
              <a:t> 100</a:t>
            </a:r>
          </a:p>
          <a:p>
            <a:pPr>
              <a:tabLst>
                <a:tab pos="400050" algn="l"/>
              </a:tabLst>
            </a:pPr>
            <a:r>
              <a:rPr lang="en-AU" altLang="en-US" b="0" dirty="0">
                <a:solidFill>
                  <a:schemeClr val="tx1"/>
                </a:solidFill>
              </a:rPr>
              <a:t>Because the GDP deflator and CPIC use current-period and previous-period quantities, they and incorporate substitution effects and new goods and overcome the sources of bias in the CPI.</a:t>
            </a:r>
            <a:r>
              <a:rPr lang="en-US" altLang="en-US" b="0" dirty="0">
                <a:solidFill>
                  <a:schemeClr val="tx1"/>
                </a:solidFill>
                <a:sym typeface="Euclid Symbol" pitchFamily="18" charset="2"/>
              </a:rPr>
              <a:t>  </a:t>
            </a:r>
          </a:p>
          <a:p>
            <a:pPr>
              <a:tabLst>
                <a:tab pos="400050" algn="l"/>
              </a:tabLst>
            </a:pPr>
            <a:r>
              <a:rPr lang="en-US" altLang="en-US" b="0" dirty="0">
                <a:solidFill>
                  <a:schemeClr val="tx1"/>
                </a:solidFill>
                <a:sym typeface="Euclid Symbol" pitchFamily="18" charset="2"/>
              </a:rPr>
              <a:t>From 2000 to 2016, CPIC increased at an average rate of 1.8 percent a year, which is 0.4 percentage points </a:t>
            </a:r>
            <a:r>
              <a:rPr lang="en-US" altLang="en-US" b="0" i="1" dirty="0">
                <a:solidFill>
                  <a:schemeClr val="tx1"/>
                </a:solidFill>
                <a:sym typeface="Euclid Symbol" pitchFamily="18" charset="2"/>
              </a:rPr>
              <a:t>below</a:t>
            </a:r>
            <a:r>
              <a:rPr lang="en-US" altLang="en-US" b="0" dirty="0">
                <a:solidFill>
                  <a:schemeClr val="tx1"/>
                </a:solidFill>
                <a:sym typeface="Euclid Symbol" pitchFamily="18" charset="2"/>
              </a:rPr>
              <a:t> the CPI inflation rate.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66627">
                                            <p:txEl>
                                              <p:pRg st="0" end="0"/>
                                            </p:txEl>
                                          </p:spTgt>
                                        </p:tgtEl>
                                        <p:attrNameLst>
                                          <p:attrName>style.visibility</p:attrName>
                                        </p:attrNameLst>
                                      </p:cBhvr>
                                      <p:to>
                                        <p:strVal val="visible"/>
                                      </p:to>
                                    </p:set>
                                    <p:animEffect transition="in" filter="wipe(left)">
                                      <p:cBhvr>
                                        <p:cTn id="7" dur="500"/>
                                        <p:tgtEl>
                                          <p:spTgt spid="66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66627">
                                            <p:txEl>
                                              <p:pRg st="1" end="1"/>
                                            </p:txEl>
                                          </p:spTgt>
                                        </p:tgtEl>
                                        <p:attrNameLst>
                                          <p:attrName>style.visibility</p:attrName>
                                        </p:attrNameLst>
                                      </p:cBhvr>
                                      <p:to>
                                        <p:strVal val="visible"/>
                                      </p:to>
                                    </p:set>
                                    <p:animEffect transition="in" filter="wipe(left)">
                                      <p:cBhvr>
                                        <p:cTn id="12" dur="500"/>
                                        <p:tgtEl>
                                          <p:spTgt spid="666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6627">
                                            <p:txEl>
                                              <p:pRg st="2" end="2"/>
                                            </p:txEl>
                                          </p:spTgt>
                                        </p:tgtEl>
                                        <p:attrNameLst>
                                          <p:attrName>style.visibility</p:attrName>
                                        </p:attrNameLst>
                                      </p:cBhvr>
                                      <p:to>
                                        <p:strVal val="visible"/>
                                      </p:to>
                                    </p:set>
                                    <p:animEffect transition="in" filter="wipe(left)">
                                      <p:cBhvr>
                                        <p:cTn id="17" dur="1000"/>
                                        <p:tgtEl>
                                          <p:spTgt spid="666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6627">
                                            <p:txEl>
                                              <p:pRg st="3" end="3"/>
                                            </p:txEl>
                                          </p:spTgt>
                                        </p:tgtEl>
                                        <p:attrNameLst>
                                          <p:attrName>style.visibility</p:attrName>
                                        </p:attrNameLst>
                                      </p:cBhvr>
                                      <p:to>
                                        <p:strVal val="visible"/>
                                      </p:to>
                                    </p:set>
                                    <p:animEffect transition="in" filter="wipe(left)">
                                      <p:cBhvr>
                                        <p:cTn id="22" dur="1000"/>
                                        <p:tgtEl>
                                          <p:spTgt spid="666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7" grpId="0" build="p" bldLvl="3"/>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40084D91-A3DB-4313-BBDF-7671FC2D1DB7}"/>
              </a:ext>
            </a:extLst>
          </p:cNvPr>
          <p:cNvSpPr>
            <a:spLocks noGrp="1" noChangeArrowheads="1"/>
          </p:cNvSpPr>
          <p:nvPr>
            <p:ph type="title"/>
          </p:nvPr>
        </p:nvSpPr>
        <p:spPr/>
        <p:txBody>
          <a:bodyPr/>
          <a:lstStyle/>
          <a:p>
            <a:pPr eaLnBrk="1" hangingPunct="1"/>
            <a:r>
              <a:rPr lang="en-AU" altLang="en-US"/>
              <a:t>Price Level, Inflation, and Deflation</a:t>
            </a:r>
            <a:endParaRPr lang="en-US" altLang="en-US"/>
          </a:p>
        </p:txBody>
      </p:sp>
      <p:sp>
        <p:nvSpPr>
          <p:cNvPr id="666627" name="Rectangle 3">
            <a:extLst>
              <a:ext uri="{FF2B5EF4-FFF2-40B4-BE49-F238E27FC236}">
                <a16:creationId xmlns:a16="http://schemas.microsoft.com/office/drawing/2014/main" id="{4719662E-2F27-4982-97D1-59AA1EE45952}"/>
              </a:ext>
            </a:extLst>
          </p:cNvPr>
          <p:cNvSpPr>
            <a:spLocks noGrp="1" noChangeArrowheads="1"/>
          </p:cNvSpPr>
          <p:nvPr>
            <p:ph idx="1"/>
          </p:nvPr>
        </p:nvSpPr>
        <p:spPr/>
        <p:txBody>
          <a:bodyPr/>
          <a:lstStyle/>
          <a:p>
            <a:pPr marL="108000" eaLnBrk="1" hangingPunct="1">
              <a:tabLst>
                <a:tab pos="400050" algn="l"/>
              </a:tabLst>
              <a:defRPr/>
            </a:pPr>
            <a:r>
              <a:rPr lang="en-US" altLang="en-US" dirty="0"/>
              <a:t>Core Inflation Rate</a:t>
            </a:r>
          </a:p>
          <a:p>
            <a:pPr marL="108000" eaLnBrk="1" hangingPunct="1">
              <a:tabLst>
                <a:tab pos="400050" algn="l"/>
              </a:tabLst>
              <a:defRPr/>
            </a:pPr>
            <a:r>
              <a:rPr lang="en-US" altLang="en-US" b="0" dirty="0">
                <a:solidFill>
                  <a:schemeClr val="tx1"/>
                </a:solidFill>
              </a:rPr>
              <a:t>The</a:t>
            </a:r>
            <a:r>
              <a:rPr lang="en-US" altLang="en-US" dirty="0">
                <a:solidFill>
                  <a:srgbClr val="126723"/>
                </a:solidFill>
              </a:rPr>
              <a:t> </a:t>
            </a:r>
            <a:r>
              <a:rPr lang="en-US" altLang="en-US" dirty="0">
                <a:solidFill>
                  <a:schemeClr val="tx1"/>
                </a:solidFill>
              </a:rPr>
              <a:t>core inflation rate </a:t>
            </a:r>
            <a:r>
              <a:rPr lang="en-US" altLang="en-US" b="0" dirty="0">
                <a:solidFill>
                  <a:schemeClr val="tx1"/>
                </a:solidFill>
              </a:rPr>
              <a:t>excludes the volatile prices of the CPI basket in an attempt to reveal the inflation trend.</a:t>
            </a:r>
          </a:p>
          <a:p>
            <a:pPr>
              <a:tabLst>
                <a:tab pos="400050" algn="l"/>
              </a:tabLst>
            </a:pPr>
            <a:r>
              <a:rPr lang="en-US" altLang="en-US" b="0" dirty="0">
                <a:solidFill>
                  <a:schemeClr val="tx1"/>
                </a:solidFill>
                <a:sym typeface="Euclid Symbol" pitchFamily="18" charset="2"/>
              </a:rPr>
              <a:t>The Bank of Canada monitors three measures:</a:t>
            </a:r>
          </a:p>
          <a:p>
            <a:pPr>
              <a:tabLst>
                <a:tab pos="400050" algn="l"/>
              </a:tabLst>
            </a:pPr>
            <a:r>
              <a:rPr lang="en-US" altLang="en-US" b="0" dirty="0">
                <a:solidFill>
                  <a:schemeClr val="tx1"/>
                </a:solidFill>
                <a:sym typeface="Euclid Symbol" pitchFamily="18" charset="2"/>
              </a:rPr>
              <a:t>The CPI-trim is the CPI excluding the top and bottom 20 percent most extreme price changes.</a:t>
            </a:r>
          </a:p>
          <a:p>
            <a:pPr>
              <a:tabLst>
                <a:tab pos="400050" algn="l"/>
              </a:tabLst>
            </a:pPr>
            <a:r>
              <a:rPr lang="en-US" altLang="en-US" b="0" dirty="0">
                <a:solidFill>
                  <a:schemeClr val="tx1"/>
                </a:solidFill>
                <a:sym typeface="Euclid Symbol" pitchFamily="18" charset="2"/>
              </a:rPr>
              <a:t>The CPI-median measures inflation as the percentage change in the middle items in the CPI basket.</a:t>
            </a:r>
          </a:p>
          <a:p>
            <a:pPr>
              <a:tabLst>
                <a:tab pos="400050" algn="l"/>
              </a:tabLst>
            </a:pPr>
            <a:r>
              <a:rPr lang="en-US" altLang="en-US" b="0" dirty="0">
                <a:solidFill>
                  <a:schemeClr val="tx1"/>
                </a:solidFill>
                <a:sym typeface="Euclid Symbol" pitchFamily="18" charset="2"/>
              </a:rPr>
              <a:t>The CPI-common uses a statistical method to reveal the most common price changes. </a:t>
            </a:r>
          </a:p>
        </p:txBody>
      </p:sp>
    </p:spTree>
    <p:extLst>
      <p:ext uri="{BB962C8B-B14F-4D97-AF65-F5344CB8AC3E}">
        <p14:creationId xmlns:p14="http://schemas.microsoft.com/office/powerpoint/2010/main" val="22517847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6627">
                                            <p:txEl>
                                              <p:pRg st="1" end="1"/>
                                            </p:txEl>
                                          </p:spTgt>
                                        </p:tgtEl>
                                        <p:attrNameLst>
                                          <p:attrName>style.visibility</p:attrName>
                                        </p:attrNameLst>
                                      </p:cBhvr>
                                      <p:to>
                                        <p:strVal val="visible"/>
                                      </p:to>
                                    </p:set>
                                    <p:animEffect transition="in" filter="wipe(left)">
                                      <p:cBhvr>
                                        <p:cTn id="7" dur="1000"/>
                                        <p:tgtEl>
                                          <p:spTgt spid="6666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6627">
                                            <p:txEl>
                                              <p:pRg st="2" end="2"/>
                                            </p:txEl>
                                          </p:spTgt>
                                        </p:tgtEl>
                                        <p:attrNameLst>
                                          <p:attrName>style.visibility</p:attrName>
                                        </p:attrNameLst>
                                      </p:cBhvr>
                                      <p:to>
                                        <p:strVal val="visible"/>
                                      </p:to>
                                    </p:set>
                                    <p:animEffect transition="in" filter="wipe(left)">
                                      <p:cBhvr>
                                        <p:cTn id="12" dur="1000"/>
                                        <p:tgtEl>
                                          <p:spTgt spid="6666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6627">
                                            <p:txEl>
                                              <p:pRg st="3" end="3"/>
                                            </p:txEl>
                                          </p:spTgt>
                                        </p:tgtEl>
                                        <p:attrNameLst>
                                          <p:attrName>style.visibility</p:attrName>
                                        </p:attrNameLst>
                                      </p:cBhvr>
                                      <p:to>
                                        <p:strVal val="visible"/>
                                      </p:to>
                                    </p:set>
                                    <p:animEffect transition="in" filter="wipe(left)">
                                      <p:cBhvr>
                                        <p:cTn id="17" dur="1000"/>
                                        <p:tgtEl>
                                          <p:spTgt spid="6666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6627">
                                            <p:txEl>
                                              <p:pRg st="4" end="4"/>
                                            </p:txEl>
                                          </p:spTgt>
                                        </p:tgtEl>
                                        <p:attrNameLst>
                                          <p:attrName>style.visibility</p:attrName>
                                        </p:attrNameLst>
                                      </p:cBhvr>
                                      <p:to>
                                        <p:strVal val="visible"/>
                                      </p:to>
                                    </p:set>
                                    <p:animEffect transition="in" filter="wipe(left)">
                                      <p:cBhvr>
                                        <p:cTn id="22" dur="1000"/>
                                        <p:tgtEl>
                                          <p:spTgt spid="66662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66627">
                                            <p:txEl>
                                              <p:pRg st="5" end="5"/>
                                            </p:txEl>
                                          </p:spTgt>
                                        </p:tgtEl>
                                        <p:attrNameLst>
                                          <p:attrName>style.visibility</p:attrName>
                                        </p:attrNameLst>
                                      </p:cBhvr>
                                      <p:to>
                                        <p:strVal val="visible"/>
                                      </p:to>
                                    </p:set>
                                    <p:animEffect transition="in" filter="wipe(left)">
                                      <p:cBhvr>
                                        <p:cTn id="27" dur="1000"/>
                                        <p:tgtEl>
                                          <p:spTgt spid="666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7" grpId="0" uiExpand="1" build="p" bldLvl="3"/>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A661605E-C642-4A4C-919B-791449D679E4}"/>
              </a:ext>
            </a:extLst>
          </p:cNvPr>
          <p:cNvSpPr>
            <a:spLocks noGrp="1" noChangeArrowheads="1"/>
          </p:cNvSpPr>
          <p:nvPr>
            <p:ph type="title"/>
          </p:nvPr>
        </p:nvSpPr>
        <p:spPr>
          <a:xfrm>
            <a:off x="990600" y="107950"/>
            <a:ext cx="7696200" cy="1554163"/>
          </a:xfrm>
        </p:spPr>
        <p:txBody>
          <a:bodyPr/>
          <a:lstStyle/>
          <a:p>
            <a:pPr eaLnBrk="1" hangingPunct="1"/>
            <a:r>
              <a:rPr lang="en-AU" altLang="en-US"/>
              <a:t>Price Level, Inflation, and Deflation</a:t>
            </a:r>
            <a:endParaRPr lang="en-US" altLang="en-US"/>
          </a:p>
        </p:txBody>
      </p:sp>
      <p:sp>
        <p:nvSpPr>
          <p:cNvPr id="662531" name="Rectangle 3">
            <a:extLst>
              <a:ext uri="{FF2B5EF4-FFF2-40B4-BE49-F238E27FC236}">
                <a16:creationId xmlns:a16="http://schemas.microsoft.com/office/drawing/2014/main" id="{B194B467-EDAD-42A7-B2E7-13117E48B605}"/>
              </a:ext>
            </a:extLst>
          </p:cNvPr>
          <p:cNvSpPr>
            <a:spLocks noGrp="1" noChangeArrowheads="1"/>
          </p:cNvSpPr>
          <p:nvPr>
            <p:ph idx="1"/>
          </p:nvPr>
        </p:nvSpPr>
        <p:spPr>
          <a:xfrm>
            <a:off x="360363" y="1584325"/>
            <a:ext cx="4037412" cy="4525963"/>
          </a:xfrm>
        </p:spPr>
        <p:txBody>
          <a:bodyPr/>
          <a:lstStyle/>
          <a:p>
            <a:pPr marL="108000" eaLnBrk="1" hangingPunct="1">
              <a:tabLst>
                <a:tab pos="400050" algn="l"/>
              </a:tabLst>
              <a:defRPr/>
            </a:pPr>
            <a:r>
              <a:rPr lang="en-US" altLang="en-US" b="0" dirty="0">
                <a:solidFill>
                  <a:schemeClr val="tx1"/>
                </a:solidFill>
              </a:rPr>
              <a:t>The Bank of Canada uses the</a:t>
            </a:r>
            <a:r>
              <a:rPr lang="en-US" altLang="en-US" dirty="0">
                <a:solidFill>
                  <a:srgbClr val="126723"/>
                </a:solidFill>
              </a:rPr>
              <a:t> </a:t>
            </a:r>
            <a:r>
              <a:rPr lang="en-US" altLang="en-US" b="0" dirty="0">
                <a:solidFill>
                  <a:schemeClr val="tx1"/>
                </a:solidFill>
              </a:rPr>
              <a:t>CPI-trim measure as its measure of core inflation.</a:t>
            </a:r>
          </a:p>
          <a:p>
            <a:pPr marL="108000" eaLnBrk="1" hangingPunct="1">
              <a:tabLst>
                <a:tab pos="400050" algn="l"/>
              </a:tabLst>
              <a:defRPr/>
            </a:pPr>
            <a:r>
              <a:rPr lang="en-US" altLang="en-US" b="0" dirty="0">
                <a:solidFill>
                  <a:schemeClr val="tx1"/>
                </a:solidFill>
              </a:rPr>
              <a:t>The core inflation rate removes most of the wide swings in the CPI inflation rate.</a:t>
            </a:r>
          </a:p>
          <a:p>
            <a:pPr marL="0" eaLnBrk="1" hangingPunct="1">
              <a:tabLst>
                <a:tab pos="400050" algn="l"/>
              </a:tabLst>
              <a:defRPr/>
            </a:pPr>
            <a:endParaRPr lang="en-US" altLang="en-US" b="0" dirty="0">
              <a:solidFill>
                <a:schemeClr val="tx1"/>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0" y="1656000"/>
            <a:ext cx="4274820" cy="370332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000" y="1656000"/>
            <a:ext cx="4274820" cy="370332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00000" y="1656000"/>
            <a:ext cx="4274820" cy="3703320"/>
          </a:xfrm>
          <a:prstGeom prst="rect">
            <a:avLst/>
          </a:prstGeom>
        </p:spPr>
      </p:pic>
      <p:pic>
        <p:nvPicPr>
          <p:cNvPr id="10" name="Picture 7">
            <a:hlinkClick r:id="rId6" action="ppaction://hlinksldjump" tooltip="Click to expand the figure"/>
            <a:extLst>
              <a:ext uri="{FF2B5EF4-FFF2-40B4-BE49-F238E27FC236}">
                <a16:creationId xmlns:a16="http://schemas.microsoft.com/office/drawing/2014/main" id="{E38036A4-D0F7-4B94-B917-F43BF93BCF0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60445"/>
            <a:ext cx="241980" cy="2419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2531">
                                            <p:txEl>
                                              <p:pRg st="1" end="1"/>
                                            </p:txEl>
                                          </p:spTgt>
                                        </p:tgtEl>
                                        <p:attrNameLst>
                                          <p:attrName>style.visibility</p:attrName>
                                        </p:attrNameLst>
                                      </p:cBhvr>
                                      <p:to>
                                        <p:strVal val="visible"/>
                                      </p:to>
                                    </p:set>
                                    <p:animEffect transition="in" filter="wipe(left)">
                                      <p:cBhvr>
                                        <p:cTn id="12" dur="1000"/>
                                        <p:tgtEl>
                                          <p:spTgt spid="662531">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2800" y="913078"/>
            <a:ext cx="5343525" cy="462915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2800" y="913078"/>
            <a:ext cx="5343525" cy="462915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2800" y="913078"/>
            <a:ext cx="5343525" cy="46291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679AE9E4-7401-48F2-8CCA-D0257A55EC46}"/>
              </a:ext>
            </a:extLst>
          </p:cNvPr>
          <p:cNvSpPr>
            <a:spLocks noGrp="1" noChangeArrowheads="1"/>
          </p:cNvSpPr>
          <p:nvPr>
            <p:ph type="title"/>
          </p:nvPr>
        </p:nvSpPr>
        <p:spPr/>
        <p:txBody>
          <a:bodyPr/>
          <a:lstStyle/>
          <a:p>
            <a:pPr eaLnBrk="1" hangingPunct="1"/>
            <a:r>
              <a:rPr lang="en-AU" altLang="en-US"/>
              <a:t>Price Level, Inflation, and Deflation</a:t>
            </a:r>
            <a:endParaRPr lang="en-US" altLang="en-US"/>
          </a:p>
        </p:txBody>
      </p:sp>
      <p:sp>
        <p:nvSpPr>
          <p:cNvPr id="668675" name="Rectangle 3">
            <a:extLst>
              <a:ext uri="{FF2B5EF4-FFF2-40B4-BE49-F238E27FC236}">
                <a16:creationId xmlns:a16="http://schemas.microsoft.com/office/drawing/2014/main" id="{22B764F1-CD3D-4E31-8ACB-57AAF970792C}"/>
              </a:ext>
            </a:extLst>
          </p:cNvPr>
          <p:cNvSpPr>
            <a:spLocks noGrp="1" noChangeArrowheads="1"/>
          </p:cNvSpPr>
          <p:nvPr>
            <p:ph idx="1"/>
          </p:nvPr>
        </p:nvSpPr>
        <p:spPr>
          <a:xfrm>
            <a:off x="360363" y="1584325"/>
            <a:ext cx="8644300" cy="4525963"/>
          </a:xfrm>
        </p:spPr>
        <p:txBody>
          <a:bodyPr/>
          <a:lstStyle/>
          <a:p>
            <a:pPr eaLnBrk="1" hangingPunct="1">
              <a:tabLst>
                <a:tab pos="2514600" algn="l"/>
                <a:tab pos="2800350" algn="l"/>
              </a:tabLst>
            </a:pPr>
            <a:r>
              <a:rPr lang="en-US" altLang="en-US" dirty="0"/>
              <a:t>The Real Variables in Macroeconomics</a:t>
            </a:r>
          </a:p>
          <a:p>
            <a:pPr lvl="1" eaLnBrk="1" hangingPunct="1">
              <a:tabLst>
                <a:tab pos="2514600" algn="l"/>
                <a:tab pos="2800350" algn="l"/>
              </a:tabLst>
            </a:pPr>
            <a:r>
              <a:rPr lang="en-US" altLang="en-US" dirty="0"/>
              <a:t>We can use the GPD deflator to deflate nominal variables </a:t>
            </a:r>
            <a:br>
              <a:rPr lang="en-US" altLang="en-US" dirty="0"/>
            </a:br>
            <a:r>
              <a:rPr lang="en-US" altLang="en-US" dirty="0"/>
              <a:t>to find their real values.</a:t>
            </a:r>
          </a:p>
          <a:p>
            <a:pPr lvl="1" eaLnBrk="1" hangingPunct="1">
              <a:tabLst>
                <a:tab pos="2514600" algn="l"/>
                <a:tab pos="2800350" algn="l"/>
              </a:tabLst>
            </a:pPr>
            <a:r>
              <a:rPr lang="en-US" altLang="en-US" dirty="0"/>
              <a:t>For example,</a:t>
            </a:r>
          </a:p>
          <a:p>
            <a:pPr lvl="1" eaLnBrk="1" hangingPunct="1">
              <a:tabLst>
                <a:tab pos="2514600" algn="l"/>
                <a:tab pos="2800350" algn="l"/>
              </a:tabLst>
            </a:pPr>
            <a:r>
              <a:rPr lang="en-US" altLang="en-US" dirty="0"/>
              <a:t>Real wage rate = (Nominal wage rate </a:t>
            </a:r>
            <a:r>
              <a:rPr lang="en-US" altLang="en-US" dirty="0">
                <a:cs typeface="Arial" panose="020B0604020202020204" pitchFamily="34" charset="0"/>
              </a:rPr>
              <a:t>÷ GDP deflator) </a:t>
            </a:r>
            <a:r>
              <a:rPr lang="en-US" altLang="en-US" dirty="0">
                <a:solidFill>
                  <a:schemeClr val="tx1"/>
                </a:solidFill>
                <a:sym typeface="Symbol" panose="05050102010706020507" pitchFamily="18" charset="2"/>
              </a:rPr>
              <a:t>100 </a:t>
            </a:r>
            <a:r>
              <a:rPr lang="en-US" altLang="en-US" dirty="0">
                <a:sym typeface="Euclid Symbol" pitchFamily="18" charset="2"/>
              </a:rPr>
              <a:t>	</a:t>
            </a:r>
          </a:p>
          <a:p>
            <a:pPr lvl="1" eaLnBrk="1" hangingPunct="1">
              <a:tabLst>
                <a:tab pos="2514600" algn="l"/>
                <a:tab pos="2800350" algn="l"/>
              </a:tabLst>
            </a:pPr>
            <a:endParaRPr lang="en-US" altLang="en-US" dirty="0">
              <a:sym typeface="Euclid Symbol" pitchFamily="18" charset="2"/>
            </a:endParaRPr>
          </a:p>
          <a:p>
            <a:pPr lvl="1" eaLnBrk="1" hangingPunct="1">
              <a:tabLst>
                <a:tab pos="2514600" algn="l"/>
                <a:tab pos="2800350" algn="l"/>
              </a:tabLst>
            </a:pPr>
            <a:r>
              <a:rPr lang="en-US" altLang="en-US" dirty="0">
                <a:sym typeface="Euclid Symbol" pitchFamily="18" charset="2"/>
              </a:rPr>
              <a:t>But not the real interest rate! It is different.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8675">
                                            <p:txEl>
                                              <p:pRg st="1" end="1"/>
                                            </p:txEl>
                                          </p:spTgt>
                                        </p:tgtEl>
                                        <p:attrNameLst>
                                          <p:attrName>style.visibility</p:attrName>
                                        </p:attrNameLst>
                                      </p:cBhvr>
                                      <p:to>
                                        <p:strVal val="visible"/>
                                      </p:to>
                                    </p:set>
                                    <p:animEffect transition="in" filter="wipe(left)">
                                      <p:cBhvr>
                                        <p:cTn id="7" dur="1000"/>
                                        <p:tgtEl>
                                          <p:spTgt spid="668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8675">
                                            <p:txEl>
                                              <p:pRg st="2" end="2"/>
                                            </p:txEl>
                                          </p:spTgt>
                                        </p:tgtEl>
                                        <p:attrNameLst>
                                          <p:attrName>style.visibility</p:attrName>
                                        </p:attrNameLst>
                                      </p:cBhvr>
                                      <p:to>
                                        <p:strVal val="visible"/>
                                      </p:to>
                                    </p:set>
                                    <p:animEffect transition="in" filter="wipe(left)">
                                      <p:cBhvr>
                                        <p:cTn id="12" dur="1000"/>
                                        <p:tgtEl>
                                          <p:spTgt spid="6686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8675">
                                            <p:txEl>
                                              <p:pRg st="3" end="3"/>
                                            </p:txEl>
                                          </p:spTgt>
                                        </p:tgtEl>
                                        <p:attrNameLst>
                                          <p:attrName>style.visibility</p:attrName>
                                        </p:attrNameLst>
                                      </p:cBhvr>
                                      <p:to>
                                        <p:strVal val="visible"/>
                                      </p:to>
                                    </p:set>
                                    <p:animEffect transition="in" filter="wipe(left)">
                                      <p:cBhvr>
                                        <p:cTn id="17" dur="1000"/>
                                        <p:tgtEl>
                                          <p:spTgt spid="66867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8675">
                                            <p:txEl>
                                              <p:pRg st="5" end="5"/>
                                            </p:txEl>
                                          </p:spTgt>
                                        </p:tgtEl>
                                        <p:attrNameLst>
                                          <p:attrName>style.visibility</p:attrName>
                                        </p:attrNameLst>
                                      </p:cBhvr>
                                      <p:to>
                                        <p:strVal val="visible"/>
                                      </p:to>
                                    </p:set>
                                    <p:animEffect transition="in" filter="wipe(left)">
                                      <p:cBhvr>
                                        <p:cTn id="22" dur="1000"/>
                                        <p:tgtEl>
                                          <p:spTgt spid="668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5" grpId="0" uiExpand="1" build="p" bldLvl="3"/>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EF79123-249B-4BC2-99C1-75A13F179960}"/>
              </a:ext>
            </a:extLst>
          </p:cNvPr>
          <p:cNvSpPr>
            <a:spLocks noGrp="1" noChangeArrowheads="1"/>
          </p:cNvSpPr>
          <p:nvPr>
            <p:ph type="title"/>
          </p:nvPr>
        </p:nvSpPr>
        <p:spPr/>
        <p:txBody>
          <a:bodyPr/>
          <a:lstStyle/>
          <a:p>
            <a:pPr eaLnBrk="1" hangingPunct="1"/>
            <a:r>
              <a:rPr lang="en-US" altLang="en-US"/>
              <a:t>Employment and Unemployment</a:t>
            </a:r>
          </a:p>
        </p:txBody>
      </p:sp>
      <p:sp>
        <p:nvSpPr>
          <p:cNvPr id="214019" name="Rectangle 3">
            <a:extLst>
              <a:ext uri="{FF2B5EF4-FFF2-40B4-BE49-F238E27FC236}">
                <a16:creationId xmlns:a16="http://schemas.microsoft.com/office/drawing/2014/main" id="{7C4D3825-42D8-4BC8-A777-3DEF8BF26EE1}"/>
              </a:ext>
            </a:extLst>
          </p:cNvPr>
          <p:cNvSpPr>
            <a:spLocks noGrp="1" noChangeArrowheads="1"/>
          </p:cNvSpPr>
          <p:nvPr>
            <p:ph idx="1"/>
          </p:nvPr>
        </p:nvSpPr>
        <p:spPr/>
        <p:txBody>
          <a:bodyPr/>
          <a:lstStyle/>
          <a:p>
            <a:pPr lvl="1" eaLnBrk="1" hangingPunct="1"/>
            <a:r>
              <a:rPr lang="en-US" altLang="en-US"/>
              <a:t>The working-age population is divided into two groups:</a:t>
            </a:r>
          </a:p>
          <a:p>
            <a:pPr lvl="1" eaLnBrk="1" hangingPunct="1"/>
            <a:r>
              <a:rPr lang="en-US" altLang="en-US"/>
              <a:t>1. People in the labour force</a:t>
            </a:r>
          </a:p>
          <a:p>
            <a:pPr lvl="1" eaLnBrk="1" hangingPunct="1"/>
            <a:r>
              <a:rPr lang="en-US" altLang="en-US"/>
              <a:t>2. People not in the labour force</a:t>
            </a:r>
          </a:p>
          <a:p>
            <a:pPr lvl="1" eaLnBrk="1" hangingPunct="1"/>
            <a:r>
              <a:rPr lang="en-US" altLang="en-US"/>
              <a:t>The </a:t>
            </a:r>
            <a:r>
              <a:rPr lang="en-US" altLang="en-US" b="1"/>
              <a:t>labour force</a:t>
            </a:r>
            <a:r>
              <a:rPr lang="en-US" altLang="en-US"/>
              <a:t> is the sum of employed and unemployed workers.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4019">
                                            <p:txEl>
                                              <p:pRg st="1" end="1"/>
                                            </p:txEl>
                                          </p:spTgt>
                                        </p:tgtEl>
                                        <p:attrNameLst>
                                          <p:attrName>style.visibility</p:attrName>
                                        </p:attrNameLst>
                                      </p:cBhvr>
                                      <p:to>
                                        <p:strVal val="visible"/>
                                      </p:to>
                                    </p:set>
                                    <p:animEffect transition="in" filter="wipe(left)">
                                      <p:cBhvr>
                                        <p:cTn id="7" dur="1000"/>
                                        <p:tgtEl>
                                          <p:spTgt spid="2140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4019">
                                            <p:txEl>
                                              <p:pRg st="2" end="2"/>
                                            </p:txEl>
                                          </p:spTgt>
                                        </p:tgtEl>
                                        <p:attrNameLst>
                                          <p:attrName>style.visibility</p:attrName>
                                        </p:attrNameLst>
                                      </p:cBhvr>
                                      <p:to>
                                        <p:strVal val="visible"/>
                                      </p:to>
                                    </p:set>
                                    <p:animEffect transition="in" filter="wipe(left)">
                                      <p:cBhvr>
                                        <p:cTn id="12" dur="1000"/>
                                        <p:tgtEl>
                                          <p:spTgt spid="2140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4019">
                                            <p:txEl>
                                              <p:pRg st="3" end="3"/>
                                            </p:txEl>
                                          </p:spTgt>
                                        </p:tgtEl>
                                        <p:attrNameLst>
                                          <p:attrName>style.visibility</p:attrName>
                                        </p:attrNameLst>
                                      </p:cBhvr>
                                      <p:to>
                                        <p:strVal val="visible"/>
                                      </p:to>
                                    </p:set>
                                    <p:animEffect transition="in" filter="wipe(left)">
                                      <p:cBhvr>
                                        <p:cTn id="17" dur="1000"/>
                                        <p:tgtEl>
                                          <p:spTgt spid="2140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uiExpand="1" build="p" bldLvl="3"/>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6237934-9B9D-46DF-BE41-D9FEF9A58F70}"/>
              </a:ext>
            </a:extLst>
          </p:cNvPr>
          <p:cNvSpPr>
            <a:spLocks noGrp="1" noChangeArrowheads="1"/>
          </p:cNvSpPr>
          <p:nvPr>
            <p:ph type="title"/>
          </p:nvPr>
        </p:nvSpPr>
        <p:spPr/>
        <p:txBody>
          <a:bodyPr/>
          <a:lstStyle/>
          <a:p>
            <a:pPr eaLnBrk="1" hangingPunct="1"/>
            <a:r>
              <a:rPr lang="en-US" altLang="en-US"/>
              <a:t>Employment and Unemployment</a:t>
            </a:r>
          </a:p>
        </p:txBody>
      </p:sp>
      <p:sp>
        <p:nvSpPr>
          <p:cNvPr id="215043" name="Rectangle 3">
            <a:extLst>
              <a:ext uri="{FF2B5EF4-FFF2-40B4-BE49-F238E27FC236}">
                <a16:creationId xmlns:a16="http://schemas.microsoft.com/office/drawing/2014/main" id="{AE4593B3-67D8-4F63-8E6C-87946E8FEA4D}"/>
              </a:ext>
            </a:extLst>
          </p:cNvPr>
          <p:cNvSpPr>
            <a:spLocks noGrp="1" noChangeArrowheads="1"/>
          </p:cNvSpPr>
          <p:nvPr>
            <p:ph idx="1"/>
          </p:nvPr>
        </p:nvSpPr>
        <p:spPr/>
        <p:txBody>
          <a:bodyPr/>
          <a:lstStyle/>
          <a:p>
            <a:pPr lvl="1" eaLnBrk="1" hangingPunct="1">
              <a:tabLst>
                <a:tab pos="461963" algn="l"/>
              </a:tabLst>
            </a:pPr>
            <a:r>
              <a:rPr lang="en-US" altLang="en-US"/>
              <a:t>To be counted as unemployed, a person must be in one of the following three categories:</a:t>
            </a:r>
          </a:p>
          <a:p>
            <a:pPr lvl="1" eaLnBrk="1" hangingPunct="1">
              <a:buClr>
                <a:schemeClr val="tx1"/>
              </a:buClr>
              <a:tabLst>
                <a:tab pos="461963" algn="l"/>
              </a:tabLst>
            </a:pPr>
            <a:r>
              <a:rPr lang="en-US" altLang="en-US"/>
              <a:t>1. On temporary layoff with an expectation of recall</a:t>
            </a:r>
          </a:p>
          <a:p>
            <a:pPr lvl="1" eaLnBrk="1" hangingPunct="1">
              <a:buClr>
                <a:schemeClr val="tx1"/>
              </a:buClr>
              <a:tabLst>
                <a:tab pos="461963" algn="l"/>
              </a:tabLst>
            </a:pPr>
            <a:r>
              <a:rPr lang="en-US" altLang="en-US"/>
              <a:t>2. Without work but has made specific efforts to find a job 	within the previous four weeks</a:t>
            </a:r>
          </a:p>
          <a:p>
            <a:pPr lvl="1" eaLnBrk="1" hangingPunct="1">
              <a:buClr>
                <a:schemeClr val="tx1"/>
              </a:buClr>
              <a:tabLst>
                <a:tab pos="461963" algn="l"/>
              </a:tabLst>
            </a:pPr>
            <a:r>
              <a:rPr lang="en-US" altLang="en-US"/>
              <a:t>3. Has a new job to start within four weeks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animEffect transition="in" filter="wipe(left)">
                                      <p:cBhvr>
                                        <p:cTn id="7" dur="1000"/>
                                        <p:tgtEl>
                                          <p:spTgt spid="2150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43">
                                            <p:txEl>
                                              <p:pRg st="2" end="2"/>
                                            </p:txEl>
                                          </p:spTgt>
                                        </p:tgtEl>
                                        <p:attrNameLst>
                                          <p:attrName>style.visibility</p:attrName>
                                        </p:attrNameLst>
                                      </p:cBhvr>
                                      <p:to>
                                        <p:strVal val="visible"/>
                                      </p:to>
                                    </p:set>
                                    <p:animEffect transition="in" filter="wipe(left)">
                                      <p:cBhvr>
                                        <p:cTn id="12" dur="1000"/>
                                        <p:tgtEl>
                                          <p:spTgt spid="2150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43">
                                            <p:txEl>
                                              <p:pRg st="3" end="3"/>
                                            </p:txEl>
                                          </p:spTgt>
                                        </p:tgtEl>
                                        <p:attrNameLst>
                                          <p:attrName>style.visibility</p:attrName>
                                        </p:attrNameLst>
                                      </p:cBhvr>
                                      <p:to>
                                        <p:strVal val="visible"/>
                                      </p:to>
                                    </p:set>
                                    <p:animEffect transition="in" filter="wipe(left)">
                                      <p:cBhvr>
                                        <p:cTn id="17" dur="1000"/>
                                        <p:tgtEl>
                                          <p:spTgt spid="215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uiExpand="1" build="p" bldLvl="3"/>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DDAEBA4-B34D-48A0-80F5-C6FAFBFD733E}"/>
              </a:ext>
            </a:extLst>
          </p:cNvPr>
          <p:cNvSpPr>
            <a:spLocks noGrp="1" noChangeArrowheads="1"/>
          </p:cNvSpPr>
          <p:nvPr>
            <p:ph type="title"/>
          </p:nvPr>
        </p:nvSpPr>
        <p:spPr>
          <a:xfrm>
            <a:off x="990600" y="107950"/>
            <a:ext cx="7696200" cy="1554163"/>
          </a:xfrm>
        </p:spPr>
        <p:txBody>
          <a:bodyPr/>
          <a:lstStyle/>
          <a:p>
            <a:pPr eaLnBrk="1" hangingPunct="1"/>
            <a:r>
              <a:rPr lang="en-US" altLang="en-US"/>
              <a:t>Employment and Unemployment</a:t>
            </a:r>
          </a:p>
        </p:txBody>
      </p:sp>
      <p:sp>
        <p:nvSpPr>
          <p:cNvPr id="216067" name="Rectangle 3">
            <a:extLst>
              <a:ext uri="{FF2B5EF4-FFF2-40B4-BE49-F238E27FC236}">
                <a16:creationId xmlns:a16="http://schemas.microsoft.com/office/drawing/2014/main" id="{3E23A575-CB91-49C9-BD9A-221089F808AA}"/>
              </a:ext>
            </a:extLst>
          </p:cNvPr>
          <p:cNvSpPr>
            <a:spLocks noGrp="1" noChangeArrowheads="1"/>
          </p:cNvSpPr>
          <p:nvPr>
            <p:ph idx="1"/>
          </p:nvPr>
        </p:nvSpPr>
        <p:spPr>
          <a:xfrm>
            <a:off x="360363" y="1584325"/>
            <a:ext cx="4114800" cy="4525963"/>
          </a:xfrm>
        </p:spPr>
        <p:txBody>
          <a:bodyPr/>
          <a:lstStyle/>
          <a:p>
            <a:pPr lvl="1" eaLnBrk="1" hangingPunct="1"/>
            <a:r>
              <a:rPr lang="en-US" altLang="en-US" dirty="0"/>
              <a:t>Figure 5.1 shows the  </a:t>
            </a:r>
            <a:r>
              <a:rPr lang="en-US" altLang="en-US" dirty="0" err="1"/>
              <a:t>labour</a:t>
            </a:r>
            <a:r>
              <a:rPr lang="en-US" altLang="en-US" dirty="0"/>
              <a:t> force categories. </a:t>
            </a:r>
          </a:p>
          <a:p>
            <a:pPr lvl="1" eaLnBrk="1" hangingPunct="1"/>
            <a:r>
              <a:rPr lang="en-US" altLang="en-US" dirty="0"/>
              <a:t>In 2017:</a:t>
            </a:r>
          </a:p>
          <a:p>
            <a:pPr lvl="1" eaLnBrk="1" hangingPunct="1"/>
            <a:r>
              <a:rPr lang="en-US" altLang="en-US" dirty="0"/>
              <a:t>Population: 36.6 million</a:t>
            </a:r>
          </a:p>
          <a:p>
            <a:pPr lvl="1" eaLnBrk="1" hangingPunct="1"/>
            <a:r>
              <a:rPr lang="en-US" altLang="en-US" dirty="0"/>
              <a:t>Working-age population: 29.88 million</a:t>
            </a:r>
          </a:p>
          <a:p>
            <a:pPr lvl="1" eaLnBrk="1" hangingPunct="1"/>
            <a:r>
              <a:rPr lang="en-US" altLang="en-US" dirty="0" err="1"/>
              <a:t>Labour</a:t>
            </a:r>
            <a:r>
              <a:rPr lang="en-US" altLang="en-US" dirty="0"/>
              <a:t> force: 19.68 million</a:t>
            </a:r>
          </a:p>
          <a:p>
            <a:pPr lvl="1" eaLnBrk="1" hangingPunct="1"/>
            <a:r>
              <a:rPr lang="en-US" altLang="en-US" dirty="0"/>
              <a:t>Employment: 18.41 million</a:t>
            </a:r>
          </a:p>
          <a:p>
            <a:pPr lvl="1" eaLnBrk="1" hangingPunct="1"/>
            <a:r>
              <a:rPr lang="en-US" altLang="en-US" dirty="0"/>
              <a:t>Unemployment: 1.27 million</a:t>
            </a:r>
          </a:p>
        </p:txBody>
      </p:sp>
      <p:pic>
        <p:nvPicPr>
          <p:cNvPr id="12" name="Picture 11">
            <a:extLst>
              <a:ext uri="{FF2B5EF4-FFF2-40B4-BE49-F238E27FC236}">
                <a16:creationId xmlns:a16="http://schemas.microsoft.com/office/drawing/2014/main" id="{8FD1A991-1A2B-430F-8AC8-21B36CC2EA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0" y="1656000"/>
            <a:ext cx="4436269" cy="3443288"/>
          </a:xfrm>
          <a:prstGeom prst="rect">
            <a:avLst/>
          </a:prstGeom>
        </p:spPr>
      </p:pic>
      <p:pic>
        <p:nvPicPr>
          <p:cNvPr id="13" name="Picture 12">
            <a:extLst>
              <a:ext uri="{FF2B5EF4-FFF2-40B4-BE49-F238E27FC236}">
                <a16:creationId xmlns:a16="http://schemas.microsoft.com/office/drawing/2014/main" id="{FFA8111A-6A95-458D-BE32-933849C180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000" y="1656000"/>
            <a:ext cx="4436269" cy="3443288"/>
          </a:xfrm>
          <a:prstGeom prst="rect">
            <a:avLst/>
          </a:prstGeom>
        </p:spPr>
      </p:pic>
      <p:pic>
        <p:nvPicPr>
          <p:cNvPr id="14" name="Picture 13">
            <a:extLst>
              <a:ext uri="{FF2B5EF4-FFF2-40B4-BE49-F238E27FC236}">
                <a16:creationId xmlns:a16="http://schemas.microsoft.com/office/drawing/2014/main" id="{319C95EA-5867-4ABB-AEDD-348388B9D9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00000" y="1656000"/>
            <a:ext cx="4436269" cy="3443288"/>
          </a:xfrm>
          <a:prstGeom prst="rect">
            <a:avLst/>
          </a:prstGeom>
        </p:spPr>
      </p:pic>
      <p:pic>
        <p:nvPicPr>
          <p:cNvPr id="15" name="Picture 14">
            <a:extLst>
              <a:ext uri="{FF2B5EF4-FFF2-40B4-BE49-F238E27FC236}">
                <a16:creationId xmlns:a16="http://schemas.microsoft.com/office/drawing/2014/main" id="{140F2F3C-18E7-4B05-9811-C0397CE423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0000" y="1656000"/>
            <a:ext cx="4436269" cy="3443288"/>
          </a:xfrm>
          <a:prstGeom prst="rect">
            <a:avLst/>
          </a:prstGeom>
        </p:spPr>
      </p:pic>
      <p:pic>
        <p:nvPicPr>
          <p:cNvPr id="16" name="Picture 15">
            <a:extLst>
              <a:ext uri="{FF2B5EF4-FFF2-40B4-BE49-F238E27FC236}">
                <a16:creationId xmlns:a16="http://schemas.microsoft.com/office/drawing/2014/main" id="{2AD08924-E8FD-4360-B24C-6CC92629E66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0000" y="1656000"/>
            <a:ext cx="4436269" cy="3443288"/>
          </a:xfrm>
          <a:prstGeom prst="rect">
            <a:avLst/>
          </a:prstGeom>
        </p:spPr>
      </p:pic>
      <p:pic>
        <p:nvPicPr>
          <p:cNvPr id="17" name="Picture 16">
            <a:extLst>
              <a:ext uri="{FF2B5EF4-FFF2-40B4-BE49-F238E27FC236}">
                <a16:creationId xmlns:a16="http://schemas.microsoft.com/office/drawing/2014/main" id="{8397377C-91A8-4A6D-8F3F-4090AAB285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00000" y="1656000"/>
            <a:ext cx="4436269" cy="3443288"/>
          </a:xfrm>
          <a:prstGeom prst="rect">
            <a:avLst/>
          </a:prstGeom>
        </p:spPr>
      </p:pic>
      <p:pic>
        <p:nvPicPr>
          <p:cNvPr id="20" name="Picture 19">
            <a:extLst>
              <a:ext uri="{FF2B5EF4-FFF2-40B4-BE49-F238E27FC236}">
                <a16:creationId xmlns:a16="http://schemas.microsoft.com/office/drawing/2014/main" id="{E78100C3-672E-48E4-9F6F-7048FE102E7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00000" y="1656000"/>
            <a:ext cx="4436269" cy="3443288"/>
          </a:xfrm>
          <a:prstGeom prst="rect">
            <a:avLst/>
          </a:prstGeom>
        </p:spPr>
      </p:pic>
      <p:pic>
        <p:nvPicPr>
          <p:cNvPr id="21" name="Picture 20">
            <a:extLst>
              <a:ext uri="{FF2B5EF4-FFF2-40B4-BE49-F238E27FC236}">
                <a16:creationId xmlns:a16="http://schemas.microsoft.com/office/drawing/2014/main" id="{9FCE8F87-B121-4F3F-B379-605A92EE011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00000" y="1656000"/>
            <a:ext cx="4436269" cy="3443288"/>
          </a:xfrm>
          <a:prstGeom prst="rect">
            <a:avLst/>
          </a:prstGeom>
        </p:spPr>
      </p:pic>
      <p:pic>
        <p:nvPicPr>
          <p:cNvPr id="18" name="Picture 7">
            <a:hlinkClick r:id="rId11" action="ppaction://hlinksldjump" tooltip="Click to expand the figure"/>
            <a:extLst>
              <a:ext uri="{FF2B5EF4-FFF2-40B4-BE49-F238E27FC236}">
                <a16:creationId xmlns:a16="http://schemas.microsoft.com/office/drawing/2014/main" id="{683AF8AB-9377-4E5F-B229-525A7F6ED9CA}"/>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067">
                                            <p:txEl>
                                              <p:pRg st="2" end="2"/>
                                            </p:txEl>
                                          </p:spTgt>
                                        </p:tgtEl>
                                        <p:attrNameLst>
                                          <p:attrName>style.visibility</p:attrName>
                                        </p:attrNameLst>
                                      </p:cBhvr>
                                      <p:to>
                                        <p:strVal val="visible"/>
                                      </p:to>
                                    </p:set>
                                    <p:animEffect transition="in" filter="wipe(left)">
                                      <p:cBhvr>
                                        <p:cTn id="7" dur="1000"/>
                                        <p:tgtEl>
                                          <p:spTgt spid="21606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6067">
                                            <p:txEl>
                                              <p:pRg st="3" end="3"/>
                                            </p:txEl>
                                          </p:spTgt>
                                        </p:tgtEl>
                                        <p:attrNameLst>
                                          <p:attrName>style.visibility</p:attrName>
                                        </p:attrNameLst>
                                      </p:cBhvr>
                                      <p:to>
                                        <p:strVal val="visible"/>
                                      </p:to>
                                    </p:set>
                                    <p:animEffect transition="in" filter="wipe(left)">
                                      <p:cBhvr>
                                        <p:cTn id="17" dur="1000"/>
                                        <p:tgtEl>
                                          <p:spTgt spid="21606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1000"/>
                                        <p:tgtEl>
                                          <p:spTgt spid="14"/>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10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16067">
                                            <p:txEl>
                                              <p:pRg st="4" end="4"/>
                                            </p:txEl>
                                          </p:spTgt>
                                        </p:tgtEl>
                                        <p:attrNameLst>
                                          <p:attrName>style.visibility</p:attrName>
                                        </p:attrNameLst>
                                      </p:cBhvr>
                                      <p:to>
                                        <p:strVal val="visible"/>
                                      </p:to>
                                    </p:set>
                                    <p:animEffect transition="in" filter="wipe(left)">
                                      <p:cBhvr>
                                        <p:cTn id="31" dur="1000"/>
                                        <p:tgtEl>
                                          <p:spTgt spid="21606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1000"/>
                                        <p:tgtEl>
                                          <p:spTgt spid="16"/>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10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16067">
                                            <p:txEl>
                                              <p:pRg st="5" end="5"/>
                                            </p:txEl>
                                          </p:spTgt>
                                        </p:tgtEl>
                                        <p:attrNameLst>
                                          <p:attrName>style.visibility</p:attrName>
                                        </p:attrNameLst>
                                      </p:cBhvr>
                                      <p:to>
                                        <p:strVal val="visible"/>
                                      </p:to>
                                    </p:set>
                                    <p:animEffect transition="in" filter="wipe(left)">
                                      <p:cBhvr>
                                        <p:cTn id="45" dur="1000"/>
                                        <p:tgtEl>
                                          <p:spTgt spid="216067">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up)">
                                      <p:cBhvr>
                                        <p:cTn id="50" dur="10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10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16067">
                                            <p:txEl>
                                              <p:pRg st="6" end="6"/>
                                            </p:txEl>
                                          </p:spTgt>
                                        </p:tgtEl>
                                        <p:attrNameLst>
                                          <p:attrName>style.visibility</p:attrName>
                                        </p:attrNameLst>
                                      </p:cBhvr>
                                      <p:to>
                                        <p:strVal val="visible"/>
                                      </p:to>
                                    </p:set>
                                    <p:animEffect transition="in" filter="wipe(left)">
                                      <p:cBhvr>
                                        <p:cTn id="60" dur="1000"/>
                                        <p:tgtEl>
                                          <p:spTgt spid="2160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9f59a7ddd2ff31fec3c217c554fea98a62dc98"/>
</p:tagLst>
</file>

<file path=ppt/theme/theme1.xml><?xml version="1.0" encoding="utf-8"?>
<a:theme xmlns:a="http://schemas.openxmlformats.org/drawingml/2006/main" name="4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6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US6e</Template>
  <TotalTime>10052</TotalTime>
  <Words>4387</Words>
  <Application>Microsoft Office PowerPoint</Application>
  <PresentationFormat>全屏显示(4:3)</PresentationFormat>
  <Paragraphs>407</Paragraphs>
  <Slides>67</Slides>
  <Notes>67</Notes>
  <HiddenSlides>9</HiddenSlides>
  <MMClips>0</MMClips>
  <ScaleCrop>false</ScaleCrop>
  <HeadingPairs>
    <vt:vector size="6" baseType="variant">
      <vt:variant>
        <vt:lpstr>已用的字体</vt:lpstr>
      </vt:variant>
      <vt:variant>
        <vt:i4>6</vt:i4>
      </vt:variant>
      <vt:variant>
        <vt:lpstr>主题</vt:lpstr>
      </vt:variant>
      <vt:variant>
        <vt:i4>5</vt:i4>
      </vt:variant>
      <vt:variant>
        <vt:lpstr>幻灯片标题</vt:lpstr>
      </vt:variant>
      <vt:variant>
        <vt:i4>67</vt:i4>
      </vt:variant>
    </vt:vector>
  </HeadingPairs>
  <TitlesOfParts>
    <vt:vector size="78" baseType="lpstr">
      <vt:lpstr>Futura Condensed</vt:lpstr>
      <vt:lpstr>Mundo Sans Std Light</vt:lpstr>
      <vt:lpstr>Arial</vt:lpstr>
      <vt:lpstr>Calibri</vt:lpstr>
      <vt:lpstr>Gill Sans MT</vt:lpstr>
      <vt:lpstr>Wingdings</vt:lpstr>
      <vt:lpstr>4_US6e</vt:lpstr>
      <vt:lpstr>2_US6e</vt:lpstr>
      <vt:lpstr>1_Custom Design</vt:lpstr>
      <vt:lpstr>1_Office Theme</vt:lpstr>
      <vt:lpstr>6_Custom Design</vt:lpstr>
      <vt:lpstr>PowerPoint 演示文稿</vt:lpstr>
      <vt:lpstr>PowerPoint 演示文稿</vt:lpstr>
      <vt:lpstr>After studying this chapter, you will be able to:</vt:lpstr>
      <vt:lpstr>Employment and Unemployment</vt:lpstr>
      <vt:lpstr>Employment and Unemployment</vt:lpstr>
      <vt:lpstr>Employment and Unemployment</vt:lpstr>
      <vt:lpstr>Employment and Unemployment</vt:lpstr>
      <vt:lpstr>Employment and Unemployment</vt:lpstr>
      <vt:lpstr>Employment and Unemployment</vt:lpstr>
      <vt:lpstr>PowerPoint 演示文稿</vt:lpstr>
      <vt:lpstr>Employment and Unemployment</vt:lpstr>
      <vt:lpstr>Employment and Unemployment</vt:lpstr>
      <vt:lpstr>Employment and Unemployment</vt:lpstr>
      <vt:lpstr>Employment and Unemployment</vt:lpstr>
      <vt:lpstr>PowerPoint 演示文稿</vt:lpstr>
      <vt:lpstr>Employment and Unemployment</vt:lpstr>
      <vt:lpstr>Employment and Unemployment</vt:lpstr>
      <vt:lpstr>Employment and Unemployment</vt:lpstr>
      <vt:lpstr>Employment and Unemployment</vt:lpstr>
      <vt:lpstr>PowerPoint 演示文稿</vt:lpstr>
      <vt:lpstr>Employment and Unemployment</vt:lpstr>
      <vt:lpstr>Employment and Unemployment</vt:lpstr>
      <vt:lpstr>Employment and Unemployment</vt:lpstr>
      <vt:lpstr>Employment and Unemployment</vt:lpstr>
      <vt:lpstr>Employment and Unemployment</vt:lpstr>
      <vt:lpstr>PowerPoint 演示文稿</vt:lpstr>
      <vt:lpstr>Employment and Unemployment</vt:lpstr>
      <vt:lpstr>Unemployment and Full Employment</vt:lpstr>
      <vt:lpstr>Unemployment and Full Employment</vt:lpstr>
      <vt:lpstr>Unemployment and Full Employment</vt:lpstr>
      <vt:lpstr>Unemployment and Full Employment</vt:lpstr>
      <vt:lpstr>Unemployment and Full Employment</vt:lpstr>
      <vt:lpstr>Unemployment and Full Employment</vt:lpstr>
      <vt:lpstr>Unemployment and Full Employment</vt:lpstr>
      <vt:lpstr>Unemployment and Full Employment</vt:lpstr>
      <vt:lpstr>Unemployment and Full Employment</vt:lpstr>
      <vt:lpstr>PowerPoint 演示文稿</vt:lpstr>
      <vt:lpstr>Price Level, Inflation, and Deflation</vt:lpstr>
      <vt:lpstr>Price Level, Inflation, and Deflation</vt:lpstr>
      <vt:lpstr>Price Level, Inflation, and Deflation</vt:lpstr>
      <vt:lpstr>Price Level, Inflation, and Deflation</vt:lpstr>
      <vt:lpstr>Price Level, Inflation, and Deflation</vt:lpstr>
      <vt:lpstr>Price Level, Inflation, and Deflation</vt:lpstr>
      <vt:lpstr>Price Level, Inflation, and Deflation</vt:lpstr>
      <vt:lpstr>Price Level, Inflation, and Deflation</vt:lpstr>
      <vt:lpstr>PowerPoint 演示文稿</vt:lpstr>
      <vt:lpstr>Price Level, Inflation, and Deflation</vt:lpstr>
      <vt:lpstr>Price Level, Inflation, and Deflation</vt:lpstr>
      <vt:lpstr>PowerPoint 演示文稿</vt:lpstr>
      <vt:lpstr>Price Level, Inflation, and Deflation</vt:lpstr>
      <vt:lpstr>Price Level, Inflation, and Deflation</vt:lpstr>
      <vt:lpstr>Price Level, Inflation, and Deflation</vt:lpstr>
      <vt:lpstr>Price Level, Inflation, and Deflation</vt:lpstr>
      <vt:lpstr>PowerPoint 演示文稿</vt:lpstr>
      <vt:lpstr>Price Level, Inflation, and Deflation</vt:lpstr>
      <vt:lpstr>Price Level, Inflation, and Deflation</vt:lpstr>
      <vt:lpstr>Price Level, Inflation, and Deflation</vt:lpstr>
      <vt:lpstr>Price Level, Inflation, and Deflation</vt:lpstr>
      <vt:lpstr>Price Level, Inflation, and Deflation</vt:lpstr>
      <vt:lpstr>Price Level, Inflation, and Deflation</vt:lpstr>
      <vt:lpstr>Price Level, Inflation, and Deflation</vt:lpstr>
      <vt:lpstr>Price Level, Inflation, and Deflation</vt:lpstr>
      <vt:lpstr>Price Level, Inflation, and Deflation</vt:lpstr>
      <vt:lpstr>Price Level, Inflation, and Deflation</vt:lpstr>
      <vt:lpstr>Price Level, Inflation, and Deflation</vt:lpstr>
      <vt:lpstr>PowerPoint 演示文稿</vt:lpstr>
      <vt:lpstr>Price Level, Inflation, and Deflation</vt:lpstr>
    </vt:vector>
  </TitlesOfParts>
  <Company>Pearson Education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Parkin-Bade Chapter 21</dc:title>
  <dc:creator>Robin Bade and Michael Parkin</dc:creator>
  <cp:lastModifiedBy>冯 语伦</cp:lastModifiedBy>
  <cp:revision>156</cp:revision>
  <dcterms:created xsi:type="dcterms:W3CDTF">2002-04-24T05:17:56Z</dcterms:created>
  <dcterms:modified xsi:type="dcterms:W3CDTF">2020-02-04T19:40:59Z</dcterms:modified>
</cp:coreProperties>
</file>