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3" r:id="rId1"/>
    <p:sldMasterId id="2147484039" r:id="rId2"/>
    <p:sldMasterId id="2147484045" r:id="rId3"/>
    <p:sldMasterId id="2147483742" r:id="rId4"/>
    <p:sldMasterId id="2147484071" r:id="rId5"/>
  </p:sldMasterIdLst>
  <p:notesMasterIdLst>
    <p:notesMasterId r:id="rId71"/>
  </p:notesMasterIdLst>
  <p:handoutMasterIdLst>
    <p:handoutMasterId r:id="rId72"/>
  </p:handoutMasterIdLst>
  <p:sldIdLst>
    <p:sldId id="531" r:id="rId6"/>
    <p:sldId id="532" r:id="rId7"/>
    <p:sldId id="542" r:id="rId8"/>
    <p:sldId id="533" r:id="rId9"/>
    <p:sldId id="534" r:id="rId10"/>
    <p:sldId id="535" r:id="rId11"/>
    <p:sldId id="536" r:id="rId12"/>
    <p:sldId id="537" r:id="rId13"/>
    <p:sldId id="538" r:id="rId14"/>
    <p:sldId id="539" r:id="rId15"/>
    <p:sldId id="434" r:id="rId16"/>
    <p:sldId id="435" r:id="rId17"/>
    <p:sldId id="466" r:id="rId18"/>
    <p:sldId id="431" r:id="rId19"/>
    <p:sldId id="528" r:id="rId20"/>
    <p:sldId id="367" r:id="rId21"/>
    <p:sldId id="472" r:id="rId22"/>
    <p:sldId id="368" r:id="rId23"/>
    <p:sldId id="473" r:id="rId24"/>
    <p:sldId id="364" r:id="rId25"/>
    <p:sldId id="475" r:id="rId26"/>
    <p:sldId id="476" r:id="rId27"/>
    <p:sldId id="477" r:id="rId28"/>
    <p:sldId id="478" r:id="rId29"/>
    <p:sldId id="483" r:id="rId30"/>
    <p:sldId id="484" r:id="rId31"/>
    <p:sldId id="485" r:id="rId32"/>
    <p:sldId id="486" r:id="rId33"/>
    <p:sldId id="487" r:id="rId34"/>
    <p:sldId id="474" r:id="rId35"/>
    <p:sldId id="437" r:id="rId36"/>
    <p:sldId id="492" r:id="rId37"/>
    <p:sldId id="493" r:id="rId38"/>
    <p:sldId id="494" r:id="rId39"/>
    <p:sldId id="495" r:id="rId40"/>
    <p:sldId id="496" r:id="rId41"/>
    <p:sldId id="370" r:id="rId42"/>
    <p:sldId id="498" r:id="rId43"/>
    <p:sldId id="499" r:id="rId44"/>
    <p:sldId id="500" r:id="rId45"/>
    <p:sldId id="501" r:id="rId46"/>
    <p:sldId id="502" r:id="rId47"/>
    <p:sldId id="488" r:id="rId48"/>
    <p:sldId id="371" r:id="rId49"/>
    <p:sldId id="420" r:id="rId50"/>
    <p:sldId id="529" r:id="rId51"/>
    <p:sldId id="530" r:id="rId52"/>
    <p:sldId id="503" r:id="rId53"/>
    <p:sldId id="541" r:id="rId54"/>
    <p:sldId id="505" r:id="rId55"/>
    <p:sldId id="506" r:id="rId56"/>
    <p:sldId id="507" r:id="rId57"/>
    <p:sldId id="510" r:id="rId58"/>
    <p:sldId id="515" r:id="rId59"/>
    <p:sldId id="511" r:id="rId60"/>
    <p:sldId id="512" r:id="rId61"/>
    <p:sldId id="513" r:id="rId62"/>
    <p:sldId id="514" r:id="rId63"/>
    <p:sldId id="524" r:id="rId64"/>
    <p:sldId id="383" r:id="rId65"/>
    <p:sldId id="523" r:id="rId66"/>
    <p:sldId id="522" r:id="rId67"/>
    <p:sldId id="384" r:id="rId68"/>
    <p:sldId id="386" r:id="rId69"/>
    <p:sldId id="521" r:id="rId7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82"/>
    <a:srgbClr val="F2615F"/>
    <a:srgbClr val="C50075"/>
    <a:srgbClr val="126723"/>
    <a:srgbClr val="600033"/>
    <a:srgbClr val="3963AB"/>
    <a:srgbClr val="8B037E"/>
    <a:srgbClr val="3399FF"/>
    <a:srgbClr val="F5F7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85BB55-EFDA-4B4E-A252-98E761B88F10}" v="1" dt="2020-02-08T14:06:38.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804" autoAdjust="0"/>
    <p:restoredTop sz="90221" autoAdjust="0"/>
  </p:normalViewPr>
  <p:slideViewPr>
    <p:cSldViewPr>
      <p:cViewPr varScale="1">
        <p:scale>
          <a:sx n="85" d="100"/>
          <a:sy n="85" d="100"/>
        </p:scale>
        <p:origin x="792" y="72"/>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7" d="100"/>
          <a:sy n="87" d="100"/>
        </p:scale>
        <p:origin x="384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9570" name="Rectangle 2">
            <a:extLst>
              <a:ext uri="{FF2B5EF4-FFF2-40B4-BE49-F238E27FC236}">
                <a16:creationId xmlns:a16="http://schemas.microsoft.com/office/drawing/2014/main" id="{58EB64A3-DE7E-4578-AC5A-D00B58A3A4D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749571" name="Rectangle 3">
            <a:extLst>
              <a:ext uri="{FF2B5EF4-FFF2-40B4-BE49-F238E27FC236}">
                <a16:creationId xmlns:a16="http://schemas.microsoft.com/office/drawing/2014/main" id="{2267BD9B-A6BE-4F94-BDF1-EF2503CAE243}"/>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749572" name="Rectangle 4">
            <a:extLst>
              <a:ext uri="{FF2B5EF4-FFF2-40B4-BE49-F238E27FC236}">
                <a16:creationId xmlns:a16="http://schemas.microsoft.com/office/drawing/2014/main" id="{E3A72DB7-A57B-43A2-A0FC-E365FF820E31}"/>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749573" name="Rectangle 5">
            <a:extLst>
              <a:ext uri="{FF2B5EF4-FFF2-40B4-BE49-F238E27FC236}">
                <a16:creationId xmlns:a16="http://schemas.microsoft.com/office/drawing/2014/main" id="{A31E65B4-76FB-40BB-AB92-B8E4F2D09C73}"/>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46E774-4010-49C0-B81B-4FE9BC0B76E4}" type="slidenum">
              <a:rPr lang="en-US" altLang="en-US"/>
              <a:pPr>
                <a:defRPr/>
              </a:pPr>
              <a:t>‹#›</a:t>
            </a:fld>
            <a:endParaRPr lang="en-US" altLang="en-US"/>
          </a:p>
        </p:txBody>
      </p:sp>
    </p:spTree>
    <p:extLst>
      <p:ext uri="{BB962C8B-B14F-4D97-AF65-F5344CB8AC3E}">
        <p14:creationId xmlns:p14="http://schemas.microsoft.com/office/powerpoint/2010/main" val="2726080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1F6A2C71-B602-4F38-A1EC-2C690DBB80F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0595" name="Rectangle 3">
            <a:extLst>
              <a:ext uri="{FF2B5EF4-FFF2-40B4-BE49-F238E27FC236}">
                <a16:creationId xmlns:a16="http://schemas.microsoft.com/office/drawing/2014/main" id="{79159D82-BE77-49E9-B0FA-80C7D177D59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6148" name="Rectangle 4">
            <a:extLst>
              <a:ext uri="{FF2B5EF4-FFF2-40B4-BE49-F238E27FC236}">
                <a16:creationId xmlns:a16="http://schemas.microsoft.com/office/drawing/2014/main" id="{1687945C-D7F0-4E04-8AA1-99BAA949324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0597" name="Rectangle 5">
            <a:extLst>
              <a:ext uri="{FF2B5EF4-FFF2-40B4-BE49-F238E27FC236}">
                <a16:creationId xmlns:a16="http://schemas.microsoft.com/office/drawing/2014/main" id="{C78E9E99-EA64-49BB-ABE3-F2974B81585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0598" name="Rectangle 6">
            <a:extLst>
              <a:ext uri="{FF2B5EF4-FFF2-40B4-BE49-F238E27FC236}">
                <a16:creationId xmlns:a16="http://schemas.microsoft.com/office/drawing/2014/main" id="{724BAB2E-78A8-4017-BEF3-F74ED3579C4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0599" name="Rectangle 7">
            <a:extLst>
              <a:ext uri="{FF2B5EF4-FFF2-40B4-BE49-F238E27FC236}">
                <a16:creationId xmlns:a16="http://schemas.microsoft.com/office/drawing/2014/main" id="{6C8D8F9A-09DB-4E0D-878E-4243BCCECDD1}"/>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35D3C7C-F0A9-4B96-9127-F160ADDEE783}" type="slidenum">
              <a:rPr lang="en-US" altLang="en-US"/>
              <a:pPr>
                <a:defRPr/>
              </a:pPr>
              <a:t>‹#›</a:t>
            </a:fld>
            <a:endParaRPr lang="en-US" altLang="en-US"/>
          </a:p>
        </p:txBody>
      </p:sp>
    </p:spTree>
    <p:extLst>
      <p:ext uri="{BB962C8B-B14F-4D97-AF65-F5344CB8AC3E}">
        <p14:creationId xmlns:p14="http://schemas.microsoft.com/office/powerpoint/2010/main" val="10786392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B5E61D19-9FD4-41D7-8B15-A1318F9C142B}"/>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0E7FCB29-CE82-43F9-913C-A3DA5A291518}"/>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
        <p:nvSpPr>
          <p:cNvPr id="9220" name="Slide Number Placeholder 3">
            <a:extLst>
              <a:ext uri="{FF2B5EF4-FFF2-40B4-BE49-F238E27FC236}">
                <a16:creationId xmlns:a16="http://schemas.microsoft.com/office/drawing/2014/main" id="{31CC1D6E-36C4-42C6-97D1-AE23085453C0}"/>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DE5779-3836-43AB-AD8E-BFA0FCB580B7}" type="slidenum">
              <a:rPr lang="en-US" altLang="en-US" smtClean="0">
                <a:solidFill>
                  <a:srgbClr val="000000"/>
                </a:solidFill>
              </a:rPr>
              <a:pPr>
                <a:spcBef>
                  <a:spcPct val="0"/>
                </a:spcBef>
              </a:pPr>
              <a:t>1</a:t>
            </a:fld>
            <a:endParaRPr lang="en-US" altLang="en-US">
              <a:solidFill>
                <a:srgbClr val="000000"/>
              </a:solidFill>
            </a:endParaRPr>
          </a:p>
        </p:txBody>
      </p:sp>
    </p:spTree>
    <p:extLst>
      <p:ext uri="{BB962C8B-B14F-4D97-AF65-F5344CB8AC3E}">
        <p14:creationId xmlns:p14="http://schemas.microsoft.com/office/powerpoint/2010/main" val="2814906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4634B01-66C8-4282-8708-6F80F046280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907A86-18D2-46A3-A1B5-827C2DCAF734}" type="slidenum">
              <a:rPr lang="en-US" altLang="en-US" smtClean="0"/>
              <a:pPr>
                <a:spcBef>
                  <a:spcPct val="0"/>
                </a:spcBef>
              </a:pPr>
              <a:t>10</a:t>
            </a:fld>
            <a:endParaRPr lang="en-US" altLang="en-US"/>
          </a:p>
        </p:txBody>
      </p:sp>
      <p:sp>
        <p:nvSpPr>
          <p:cNvPr id="27651" name="Rectangle 2">
            <a:extLst>
              <a:ext uri="{FF2B5EF4-FFF2-40B4-BE49-F238E27FC236}">
                <a16:creationId xmlns:a16="http://schemas.microsoft.com/office/drawing/2014/main" id="{C8FC6B0D-2B55-4096-863A-3D00EFEB6BFB}"/>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34957FBA-D9B3-45D8-8099-CB58A3C7155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13256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90C88D5-C30A-4208-A533-EB1C3314727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D80CB5D-0F57-47E0-A8F2-EE8885E71A4D}" type="slidenum">
              <a:rPr lang="en-US" altLang="en-US" smtClean="0"/>
              <a:pPr>
                <a:spcBef>
                  <a:spcPct val="0"/>
                </a:spcBef>
              </a:pPr>
              <a:t>11</a:t>
            </a:fld>
            <a:endParaRPr lang="en-US" altLang="en-US"/>
          </a:p>
        </p:txBody>
      </p:sp>
      <p:sp>
        <p:nvSpPr>
          <p:cNvPr id="29699" name="Rectangle 2">
            <a:extLst>
              <a:ext uri="{FF2B5EF4-FFF2-40B4-BE49-F238E27FC236}">
                <a16:creationId xmlns:a16="http://schemas.microsoft.com/office/drawing/2014/main" id="{52F49A0F-D27D-4179-996F-A9F024BE25F5}"/>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0CD4319F-D2DE-4394-9E2F-095C92C148A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a:t>Compound Interest </a:t>
            </a:r>
            <a:r>
              <a:rPr lang="en-CA" altLang="en-US"/>
              <a:t>You can reinforce the importance of economic growth by relating the fact that if real GDP per person had grown just 0.25 percentage points faster between 1960 and the present, every household today, on average, would have almost $12,000 more income (every person would have $4,500 more). If real GDP per person had grown 1 percentage point faster between 1960 and the present, every household today, on average, would have $50,000 more income (every person would have $21,200 more).To make concrete just how much better off we would have been, get the students to list what they would buy with an extra $21,200 a year</a:t>
            </a:r>
            <a:r>
              <a:rPr lang="en-CA" altLang="en-US" sz="1000"/>
              <a:t>.</a:t>
            </a:r>
          </a:p>
        </p:txBody>
      </p:sp>
    </p:spTree>
    <p:extLst>
      <p:ext uri="{BB962C8B-B14F-4D97-AF65-F5344CB8AC3E}">
        <p14:creationId xmlns:p14="http://schemas.microsoft.com/office/powerpoint/2010/main" val="2335404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1046182E-1C87-4D5A-B6D5-561A0145604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B303B6-77FE-444C-805B-47BDCA90D3F0}" type="slidenum">
              <a:rPr lang="en-US" altLang="en-US" smtClean="0"/>
              <a:pPr>
                <a:spcBef>
                  <a:spcPct val="0"/>
                </a:spcBef>
              </a:pPr>
              <a:t>12</a:t>
            </a:fld>
            <a:endParaRPr lang="en-US" altLang="en-US"/>
          </a:p>
        </p:txBody>
      </p:sp>
      <p:sp>
        <p:nvSpPr>
          <p:cNvPr id="31747" name="Rectangle 2">
            <a:extLst>
              <a:ext uri="{FF2B5EF4-FFF2-40B4-BE49-F238E27FC236}">
                <a16:creationId xmlns:a16="http://schemas.microsoft.com/office/drawing/2014/main" id="{E25AA865-F6C5-46D7-8B0A-FF94B27F6B9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208742FF-8C8B-464E-A6A9-FF946EB4B62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56052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F5060732-E003-4112-9C1C-49847FEFDBB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957FCF-37D3-4D18-9780-8963C8DC2B32}" type="slidenum">
              <a:rPr lang="en-US" altLang="en-US" smtClean="0"/>
              <a:pPr>
                <a:spcBef>
                  <a:spcPct val="0"/>
                </a:spcBef>
              </a:pPr>
              <a:t>13</a:t>
            </a:fld>
            <a:endParaRPr lang="en-US" altLang="en-US"/>
          </a:p>
        </p:txBody>
      </p:sp>
      <p:sp>
        <p:nvSpPr>
          <p:cNvPr id="33795" name="Rectangle 2">
            <a:extLst>
              <a:ext uri="{FF2B5EF4-FFF2-40B4-BE49-F238E27FC236}">
                <a16:creationId xmlns:a16="http://schemas.microsoft.com/office/drawing/2014/main" id="{8BE94C82-3ED9-4AB9-B043-4B1382ABBE94}"/>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1CBD5872-B557-46DE-84CC-AFCFA6430B7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0059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14B8748E-7B28-4538-837C-3F2A47C2AA6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E328E2-2AF0-42E9-A645-8481CDB94FDA}" type="slidenum">
              <a:rPr lang="en-US" altLang="en-US" smtClean="0"/>
              <a:pPr>
                <a:spcBef>
                  <a:spcPct val="0"/>
                </a:spcBef>
              </a:pPr>
              <a:t>14</a:t>
            </a:fld>
            <a:endParaRPr lang="en-US" altLang="en-US"/>
          </a:p>
        </p:txBody>
      </p:sp>
      <p:sp>
        <p:nvSpPr>
          <p:cNvPr id="35843" name="Rectangle 2">
            <a:extLst>
              <a:ext uri="{FF2B5EF4-FFF2-40B4-BE49-F238E27FC236}">
                <a16:creationId xmlns:a16="http://schemas.microsoft.com/office/drawing/2014/main" id="{4A20A24D-9267-4559-B30E-E8D7E6BA79CB}"/>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8CBA0324-9136-4404-9A1C-900CBAD37D0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28509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8DE3DB5-7BB8-4E6C-A7FF-77CDFC63E442}"/>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C94E8275-134F-45EB-A0F8-2E7A48648B3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40966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EC822260-0AB1-42E4-AF6D-C4F1D68667C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18F6A0-ADAA-484F-A8E0-EA2F7B7C3C1C}" type="slidenum">
              <a:rPr lang="en-US" altLang="en-US" smtClean="0"/>
              <a:pPr>
                <a:spcBef>
                  <a:spcPct val="0"/>
                </a:spcBef>
              </a:pPr>
              <a:t>16</a:t>
            </a:fld>
            <a:endParaRPr lang="en-US" altLang="en-US"/>
          </a:p>
        </p:txBody>
      </p:sp>
      <p:sp>
        <p:nvSpPr>
          <p:cNvPr id="39939" name="Rectangle 2">
            <a:extLst>
              <a:ext uri="{FF2B5EF4-FFF2-40B4-BE49-F238E27FC236}">
                <a16:creationId xmlns:a16="http://schemas.microsoft.com/office/drawing/2014/main" id="{A1785313-E193-41EE-B04A-236FEC15C406}"/>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D3606809-E367-4242-9173-DEC5A8A46D0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a:t>Is there convergence or divergence in standards of living? What is the role of economic growth for economic inequality? These are highly controversial questions. Most anti-globalization activists treat it as incontrovertible that economic growth creates higher inequality. But this view is likely incorrect. </a:t>
            </a:r>
          </a:p>
          <a:p>
            <a:pPr eaLnBrk="1" hangingPunct="1"/>
            <a:r>
              <a:rPr lang="en-CA" altLang="en-US"/>
              <a:t>First, there has been a general convergence of standards of living over the past 50 years. This fact is in part the result of economic growth in China with a population that accounts for close to one-fifth of humanity. </a:t>
            </a:r>
          </a:p>
          <a:p>
            <a:pPr eaLnBrk="1" hangingPunct="1"/>
            <a:r>
              <a:rPr lang="en-CA" altLang="en-US"/>
              <a:t>Second, while some nations have fallen behind, those less-developed countries that have grown fastest are those that have been most involved in “globalization” by becoming more integrated into global markets for goods and capital. </a:t>
            </a:r>
          </a:p>
          <a:p>
            <a:pPr eaLnBrk="1" hangingPunct="1"/>
            <a:r>
              <a:rPr lang="en-CA" altLang="en-US"/>
              <a:t>The policy suggestions of the anti-globalization movement, such as reducing foreign trade and international capital mobility or even abandoning capitalism, property rights, and markets are the policies that are currently most practiced in countries that have grown the slowest. This result might not be a coincidence</a:t>
            </a:r>
            <a:r>
              <a:rPr lang="en-CA" altLang="en-US" sz="1000"/>
              <a:t>.</a:t>
            </a:r>
          </a:p>
        </p:txBody>
      </p:sp>
    </p:spTree>
    <p:extLst>
      <p:ext uri="{BB962C8B-B14F-4D97-AF65-F5344CB8AC3E}">
        <p14:creationId xmlns:p14="http://schemas.microsoft.com/office/powerpoint/2010/main" val="4277447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05DC251-3EFE-441C-A854-0BDE39D92CD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405F74-DFE3-42EE-BB71-542B15743AE3}" type="slidenum">
              <a:rPr lang="en-US" altLang="en-US" smtClean="0"/>
              <a:pPr>
                <a:spcBef>
                  <a:spcPct val="0"/>
                </a:spcBef>
              </a:pPr>
              <a:t>17</a:t>
            </a:fld>
            <a:endParaRPr lang="en-US" altLang="en-US"/>
          </a:p>
        </p:txBody>
      </p:sp>
      <p:sp>
        <p:nvSpPr>
          <p:cNvPr id="41987" name="Rectangle 2">
            <a:extLst>
              <a:ext uri="{FF2B5EF4-FFF2-40B4-BE49-F238E27FC236}">
                <a16:creationId xmlns:a16="http://schemas.microsoft.com/office/drawing/2014/main" id="{4D2F2F3C-468B-44BC-B2B8-8ED8DDB47204}"/>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D7918680-0971-4ADC-8735-C302BC14BFB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613658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F44B1F3-431C-4125-928C-431BED60000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2F1A69-B583-4DEF-A5B5-11CA86AA8D41}" type="slidenum">
              <a:rPr lang="en-US" altLang="en-US" smtClean="0"/>
              <a:pPr>
                <a:spcBef>
                  <a:spcPct val="0"/>
                </a:spcBef>
              </a:pPr>
              <a:t>18</a:t>
            </a:fld>
            <a:endParaRPr lang="en-US" altLang="en-US"/>
          </a:p>
        </p:txBody>
      </p:sp>
      <p:sp>
        <p:nvSpPr>
          <p:cNvPr id="44035" name="Rectangle 2">
            <a:extLst>
              <a:ext uri="{FF2B5EF4-FFF2-40B4-BE49-F238E27FC236}">
                <a16:creationId xmlns:a16="http://schemas.microsoft.com/office/drawing/2014/main" id="{7EEA3EEC-6D66-4590-89FD-DC01B9CC2997}"/>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90D442B3-81D9-4187-9FA6-2D7C294FE7F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Fast Trains on the Same Track</a:t>
            </a:r>
          </a:p>
          <a:p>
            <a:pPr eaLnBrk="1" hangingPunct="1"/>
            <a:endParaRPr lang="en-CA" altLang="en-US"/>
          </a:p>
          <a:p>
            <a:pPr eaLnBrk="1" hangingPunct="1"/>
            <a:endParaRPr lang="en-CA" altLang="en-US"/>
          </a:p>
          <a:p>
            <a:pPr eaLnBrk="1" hangingPunct="1"/>
            <a:endParaRPr lang="en-CA" altLang="en-US"/>
          </a:p>
        </p:txBody>
      </p:sp>
    </p:spTree>
    <p:extLst>
      <p:ext uri="{BB962C8B-B14F-4D97-AF65-F5344CB8AC3E}">
        <p14:creationId xmlns:p14="http://schemas.microsoft.com/office/powerpoint/2010/main" val="92315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72C52875-5238-420C-B0C5-7BBD2BA4C04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72560F4-AB1E-4C09-A83B-DF33264B8936}" type="slidenum">
              <a:rPr lang="en-US" altLang="en-US" smtClean="0"/>
              <a:pPr>
                <a:spcBef>
                  <a:spcPct val="0"/>
                </a:spcBef>
              </a:pPr>
              <a:t>19</a:t>
            </a:fld>
            <a:endParaRPr lang="en-US" altLang="en-US"/>
          </a:p>
        </p:txBody>
      </p:sp>
      <p:sp>
        <p:nvSpPr>
          <p:cNvPr id="46083" name="Rectangle 2">
            <a:extLst>
              <a:ext uri="{FF2B5EF4-FFF2-40B4-BE49-F238E27FC236}">
                <a16:creationId xmlns:a16="http://schemas.microsoft.com/office/drawing/2014/main" id="{B643A47F-CD67-4A78-ACA2-0BC963453DB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0088A0E-628C-4CBC-9567-13B0E5C5A44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2037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FCA537E9-3213-416A-B2E6-DF0CAE774BB0}"/>
              </a:ext>
            </a:extLst>
          </p:cNvPr>
          <p:cNvSpPr>
            <a:spLocks noGrp="1" noRot="1" noChangeAspect="1" noTextEdit="1"/>
          </p:cNvSpPr>
          <p:nvPr>
            <p:ph type="sldImg"/>
          </p:nvPr>
        </p:nvSpPr>
        <p:spPr>
          <a:ln/>
        </p:spPr>
      </p:sp>
      <p:sp>
        <p:nvSpPr>
          <p:cNvPr id="11267" name="Notes Placeholder 2">
            <a:extLst>
              <a:ext uri="{FF2B5EF4-FFF2-40B4-BE49-F238E27FC236}">
                <a16:creationId xmlns:a16="http://schemas.microsoft.com/office/drawing/2014/main" id="{01B1C897-50FB-400A-9011-68FE8638F3C3}"/>
              </a:ext>
            </a:extLst>
          </p:cNvPr>
          <p:cNvSpPr>
            <a:spLocks noGrp="1"/>
          </p:cNvSpPr>
          <p:nvPr>
            <p:ph type="body" idx="1"/>
          </p:nvPr>
        </p:nvSpPr>
        <p:spPr>
          <a:xfrm>
            <a:off x="685800" y="4343400"/>
            <a:ext cx="5486400" cy="4495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ts val="100"/>
              </a:spcBef>
            </a:pPr>
            <a:r>
              <a:rPr lang="en-CA" altLang="en-US" dirty="0"/>
              <a:t>Notes and teaching tips: 11, 16, 18, 32, 37, 43, 45, 46, 48, 49, 51, 55, 62, and 63. </a:t>
            </a:r>
          </a:p>
          <a:p>
            <a:pPr eaLnBrk="1" hangingPunct="1">
              <a:spcBef>
                <a:spcPts val="100"/>
              </a:spcBef>
            </a:pPr>
            <a:r>
              <a:rPr lang="en-CA" altLang="en-US" dirty="0"/>
              <a:t>To view a full-screen figure during a class, click the expand button.</a:t>
            </a:r>
          </a:p>
          <a:p>
            <a:pPr eaLnBrk="1" hangingPunct="1">
              <a:spcBef>
                <a:spcPts val="100"/>
              </a:spcBef>
            </a:pPr>
            <a:r>
              <a:rPr lang="en-CA" altLang="en-US" dirty="0"/>
              <a:t>To return to the previous slide, click the shrink button.</a:t>
            </a:r>
          </a:p>
          <a:p>
            <a:pPr eaLnBrk="1" hangingPunct="1">
              <a:spcBef>
                <a:spcPts val="100"/>
              </a:spcBef>
            </a:pPr>
            <a:r>
              <a:rPr lang="en-CA" altLang="en-US" dirty="0"/>
              <a:t>To advance to the next slide, click anywhere on the full screen figure.</a:t>
            </a:r>
          </a:p>
          <a:p>
            <a:r>
              <a:rPr lang="en-AU" altLang="en-US" dirty="0"/>
              <a:t>Applying the principles of economics to interpret and understand the news is a major goal of the principles course. You can encourage your students in this activity by using the two features: </a:t>
            </a:r>
            <a:r>
              <a:rPr lang="en-AU" altLang="en-US" i="1" dirty="0"/>
              <a:t>Economics in the News </a:t>
            </a:r>
            <a:r>
              <a:rPr lang="en-AU" altLang="en-US" dirty="0"/>
              <a:t>and</a:t>
            </a:r>
            <a:r>
              <a:rPr lang="en-AU" altLang="en-US" i="1" dirty="0"/>
              <a:t> Economics in Action</a:t>
            </a:r>
            <a:r>
              <a:rPr lang="en-AU" altLang="en-US" dirty="0"/>
              <a:t>.</a:t>
            </a:r>
            <a:endParaRPr lang="en-US" altLang="en-US" dirty="0"/>
          </a:p>
          <a:p>
            <a:r>
              <a:rPr lang="en-AU" altLang="en-US" dirty="0"/>
              <a:t>(1) </a:t>
            </a:r>
            <a:r>
              <a:rPr lang="en-AU" altLang="en-US" i="1" dirty="0"/>
              <a:t>Before each class</a:t>
            </a:r>
            <a:r>
              <a:rPr lang="en-AU" altLang="en-US" dirty="0"/>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p>
          <a:p>
            <a:r>
              <a:rPr lang="en-AU" altLang="en-US" dirty="0"/>
              <a:t>(2) </a:t>
            </a:r>
            <a:r>
              <a:rPr lang="en-AU" altLang="en-US" i="1" dirty="0"/>
              <a:t>Once or twice a semester</a:t>
            </a:r>
            <a:r>
              <a:rPr lang="en-AU" altLang="en-US" dirty="0"/>
              <a:t>, set an assignment, for credit, with the following instructions:</a:t>
            </a:r>
            <a:endParaRPr lang="en-US" altLang="en-US" dirty="0"/>
          </a:p>
          <a:p>
            <a:pPr>
              <a:spcBef>
                <a:spcPts val="100"/>
              </a:spcBef>
            </a:pPr>
            <a:r>
              <a:rPr lang="en-AU" altLang="en-US" dirty="0"/>
              <a:t>(a) Find a news article about an economic topic that you find interesting.</a:t>
            </a:r>
            <a:endParaRPr lang="en-US" altLang="en-US" dirty="0"/>
          </a:p>
          <a:p>
            <a:pPr>
              <a:spcBef>
                <a:spcPts val="100"/>
              </a:spcBef>
            </a:pPr>
            <a:r>
              <a:rPr lang="en-AU" altLang="en-US" dirty="0"/>
              <a:t>(b) Make a short bullet-list summary of the article.</a:t>
            </a:r>
            <a:endParaRPr lang="en-US" altLang="en-US" dirty="0"/>
          </a:p>
          <a:p>
            <a:pPr>
              <a:spcBef>
                <a:spcPts val="100"/>
              </a:spcBef>
            </a:pPr>
            <a:r>
              <a:rPr lang="en-AU" altLang="en-US" dirty="0"/>
              <a:t>(c) Write and illustrate with appropriate graphs an economic analysis of the key points in the article.</a:t>
            </a:r>
            <a:endParaRPr lang="en-US" altLang="en-US" dirty="0"/>
          </a:p>
          <a:p>
            <a:r>
              <a:rPr lang="en-AU" altLang="en-US" dirty="0"/>
              <a:t>Use the </a:t>
            </a:r>
            <a:r>
              <a:rPr lang="en-AU" altLang="en-US" i="1" dirty="0"/>
              <a:t>Economics in the News</a:t>
            </a:r>
            <a:r>
              <a:rPr lang="en-AU" altLang="en-US" dirty="0"/>
              <a:t> features in your textbook as models.</a:t>
            </a:r>
            <a:endParaRPr lang="en-US" altLang="en-US" dirty="0"/>
          </a:p>
          <a:p>
            <a:pPr eaLnBrk="1" hangingPunct="1"/>
            <a:endParaRPr lang="en-CA" altLang="en-US" dirty="0"/>
          </a:p>
          <a:p>
            <a:pPr eaLnBrk="1" hangingPunct="1"/>
            <a:endParaRPr lang="en-GB" altLang="en-US" dirty="0"/>
          </a:p>
        </p:txBody>
      </p:sp>
      <p:sp>
        <p:nvSpPr>
          <p:cNvPr id="11268" name="Slide Number Placeholder 3">
            <a:extLst>
              <a:ext uri="{FF2B5EF4-FFF2-40B4-BE49-F238E27FC236}">
                <a16:creationId xmlns:a16="http://schemas.microsoft.com/office/drawing/2014/main" id="{8A489CF6-B0B3-48DE-8EDA-AEC9A70EB96A}"/>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90E429-A335-4CDC-9F11-5D7430DD0528}" type="slidenum">
              <a:rPr lang="en-US" altLang="en-US" smtClean="0">
                <a:solidFill>
                  <a:srgbClr val="000000"/>
                </a:solidFill>
              </a:rPr>
              <a:pPr>
                <a:spcBef>
                  <a:spcPct val="0"/>
                </a:spcBef>
              </a:pPr>
              <a:t>2</a:t>
            </a:fld>
            <a:endParaRPr lang="en-US" altLang="en-US">
              <a:solidFill>
                <a:srgbClr val="000000"/>
              </a:solidFill>
            </a:endParaRPr>
          </a:p>
        </p:txBody>
      </p:sp>
    </p:spTree>
    <p:extLst>
      <p:ext uri="{BB962C8B-B14F-4D97-AF65-F5344CB8AC3E}">
        <p14:creationId xmlns:p14="http://schemas.microsoft.com/office/powerpoint/2010/main" val="421747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C8DEDF8-2BE5-4378-8E9A-F5D72B0DF30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EA2B21-83FC-4A85-AED3-27EE4F4EA84E}" type="slidenum">
              <a:rPr lang="en-US" altLang="en-US" smtClean="0"/>
              <a:pPr>
                <a:spcBef>
                  <a:spcPct val="0"/>
                </a:spcBef>
              </a:pPr>
              <a:t>20</a:t>
            </a:fld>
            <a:endParaRPr lang="en-US" altLang="en-US"/>
          </a:p>
        </p:txBody>
      </p:sp>
      <p:sp>
        <p:nvSpPr>
          <p:cNvPr id="48131" name="Rectangle 2">
            <a:extLst>
              <a:ext uri="{FF2B5EF4-FFF2-40B4-BE49-F238E27FC236}">
                <a16:creationId xmlns:a16="http://schemas.microsoft.com/office/drawing/2014/main" id="{07971095-3ED6-4163-9929-FCB15927D285}"/>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9F49794B-DA0B-4293-9FF4-581A4F1EE58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45044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876FC11-52B6-4A23-962D-B3DE109AAEE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14E224-3EDC-440F-ADF0-7E3647148A23}" type="slidenum">
              <a:rPr lang="en-US" altLang="en-US" smtClean="0"/>
              <a:pPr>
                <a:spcBef>
                  <a:spcPct val="0"/>
                </a:spcBef>
              </a:pPr>
              <a:t>21</a:t>
            </a:fld>
            <a:endParaRPr lang="en-US" altLang="en-US"/>
          </a:p>
        </p:txBody>
      </p:sp>
      <p:sp>
        <p:nvSpPr>
          <p:cNvPr id="50179" name="Rectangle 2">
            <a:extLst>
              <a:ext uri="{FF2B5EF4-FFF2-40B4-BE49-F238E27FC236}">
                <a16:creationId xmlns:a16="http://schemas.microsoft.com/office/drawing/2014/main" id="{D7BE3533-ECC3-403D-A952-D209814067BC}"/>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F66D309C-D55A-4030-9EEC-D68C4D4B2BB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37265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015D65B4-A9A9-4301-AE23-1D3A2820C2D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30B3EE-E4F7-4E4F-84FA-DB04EFD391BA}" type="slidenum">
              <a:rPr lang="en-US" altLang="en-US" smtClean="0"/>
              <a:pPr>
                <a:spcBef>
                  <a:spcPct val="0"/>
                </a:spcBef>
              </a:pPr>
              <a:t>22</a:t>
            </a:fld>
            <a:endParaRPr lang="en-US" altLang="en-US"/>
          </a:p>
        </p:txBody>
      </p:sp>
      <p:sp>
        <p:nvSpPr>
          <p:cNvPr id="52227" name="Rectangle 2">
            <a:extLst>
              <a:ext uri="{FF2B5EF4-FFF2-40B4-BE49-F238E27FC236}">
                <a16:creationId xmlns:a16="http://schemas.microsoft.com/office/drawing/2014/main" id="{AC92A257-3F7A-40C1-B3CD-66EA0811A6F2}"/>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FB397C5-BE29-4E00-B9B4-103D2F44B58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11983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727F59C7-F51C-47A4-93CD-A80FD5178A7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A5833F-1799-40AE-B2D2-7B1FD61F0527}" type="slidenum">
              <a:rPr lang="en-US" altLang="en-US" smtClean="0"/>
              <a:pPr>
                <a:spcBef>
                  <a:spcPct val="0"/>
                </a:spcBef>
              </a:pPr>
              <a:t>23</a:t>
            </a:fld>
            <a:endParaRPr lang="en-US" altLang="en-US"/>
          </a:p>
        </p:txBody>
      </p:sp>
      <p:sp>
        <p:nvSpPr>
          <p:cNvPr id="54275" name="Rectangle 2">
            <a:extLst>
              <a:ext uri="{FF2B5EF4-FFF2-40B4-BE49-F238E27FC236}">
                <a16:creationId xmlns:a16="http://schemas.microsoft.com/office/drawing/2014/main" id="{4C352BEE-E22B-485B-9D26-B469C5E1E79C}"/>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91EE85DB-1958-4816-8247-FE679350892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17013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2975192-5260-40CE-B164-3EE114717A8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C48C04-242F-4AAA-97ED-5DC0BF530DC2}" type="slidenum">
              <a:rPr lang="en-US" altLang="en-US" smtClean="0"/>
              <a:pPr>
                <a:spcBef>
                  <a:spcPct val="0"/>
                </a:spcBef>
              </a:pPr>
              <a:t>24</a:t>
            </a:fld>
            <a:endParaRPr lang="en-US" altLang="en-US"/>
          </a:p>
        </p:txBody>
      </p:sp>
      <p:sp>
        <p:nvSpPr>
          <p:cNvPr id="56323" name="Rectangle 2">
            <a:extLst>
              <a:ext uri="{FF2B5EF4-FFF2-40B4-BE49-F238E27FC236}">
                <a16:creationId xmlns:a16="http://schemas.microsoft.com/office/drawing/2014/main" id="{1A9F196E-E8CB-4DD6-917E-46ACBB63D001}"/>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2DD81E2D-CD22-4C17-A817-1E5277BC628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53223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12C6D96B-03F3-42A8-AF2C-34F1FCE21C2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FBFE68-99B5-47AD-9187-5C25ACA69AB9}" type="slidenum">
              <a:rPr lang="en-US" altLang="en-US" smtClean="0"/>
              <a:pPr>
                <a:spcBef>
                  <a:spcPct val="0"/>
                </a:spcBef>
              </a:pPr>
              <a:t>25</a:t>
            </a:fld>
            <a:endParaRPr lang="en-US" altLang="en-US"/>
          </a:p>
        </p:txBody>
      </p:sp>
      <p:sp>
        <p:nvSpPr>
          <p:cNvPr id="58371" name="Rectangle 2">
            <a:extLst>
              <a:ext uri="{FF2B5EF4-FFF2-40B4-BE49-F238E27FC236}">
                <a16:creationId xmlns:a16="http://schemas.microsoft.com/office/drawing/2014/main" id="{3E25BD90-F7DD-4044-8CA7-B416489D9947}"/>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FBC4D92E-B3A6-44BD-852E-E8FECC1B536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val="3081393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99CAD5E4-17B0-4040-90EA-1123DC5690E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19AC20-E8E4-49AA-AEF3-68B1F6858B51}" type="slidenum">
              <a:rPr lang="en-US" altLang="en-US" smtClean="0"/>
              <a:pPr>
                <a:spcBef>
                  <a:spcPct val="0"/>
                </a:spcBef>
              </a:pPr>
              <a:t>26</a:t>
            </a:fld>
            <a:endParaRPr lang="en-US" altLang="en-US"/>
          </a:p>
        </p:txBody>
      </p:sp>
      <p:sp>
        <p:nvSpPr>
          <p:cNvPr id="60419" name="Rectangle 2">
            <a:extLst>
              <a:ext uri="{FF2B5EF4-FFF2-40B4-BE49-F238E27FC236}">
                <a16:creationId xmlns:a16="http://schemas.microsoft.com/office/drawing/2014/main" id="{CA17E0E1-C57D-4494-A5B8-E2912B7737B2}"/>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5F1BD1A3-3AA3-4719-B2FD-8023D70BD29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852760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7122FE1C-2E65-4696-9F9B-9236A5F6110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EB82CA-06B8-4C11-8FA5-00226407E060}" type="slidenum">
              <a:rPr lang="en-US" altLang="en-US" smtClean="0"/>
              <a:pPr>
                <a:spcBef>
                  <a:spcPct val="0"/>
                </a:spcBef>
              </a:pPr>
              <a:t>27</a:t>
            </a:fld>
            <a:endParaRPr lang="en-US" altLang="en-US"/>
          </a:p>
        </p:txBody>
      </p:sp>
      <p:sp>
        <p:nvSpPr>
          <p:cNvPr id="62467" name="Rectangle 2">
            <a:extLst>
              <a:ext uri="{FF2B5EF4-FFF2-40B4-BE49-F238E27FC236}">
                <a16:creationId xmlns:a16="http://schemas.microsoft.com/office/drawing/2014/main" id="{D6A77BB9-1139-42E6-9143-83ECCE0862BA}"/>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9BEE896C-2605-4C75-844B-612DC580B6E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787854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C2FC631-7ECC-4D32-AD9D-42176C568BB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DC8BA72-E35C-4C05-9F0F-817F524F2AA3}" type="slidenum">
              <a:rPr lang="en-US" altLang="en-US" smtClean="0"/>
              <a:pPr>
                <a:spcBef>
                  <a:spcPct val="0"/>
                </a:spcBef>
              </a:pPr>
              <a:t>28</a:t>
            </a:fld>
            <a:endParaRPr lang="en-US" altLang="en-US"/>
          </a:p>
        </p:txBody>
      </p:sp>
      <p:sp>
        <p:nvSpPr>
          <p:cNvPr id="64515" name="Rectangle 2">
            <a:extLst>
              <a:ext uri="{FF2B5EF4-FFF2-40B4-BE49-F238E27FC236}">
                <a16:creationId xmlns:a16="http://schemas.microsoft.com/office/drawing/2014/main" id="{66B19E10-0A7E-430C-9209-3D231FECC7F8}"/>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777E0D5A-BE88-452C-B4CF-C59C70ED94F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14823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3FB853EB-41D7-4534-8E3A-D02BAE14570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01B640-77C2-4804-B770-EC17AB4254C4}" type="slidenum">
              <a:rPr lang="en-US" altLang="en-US" smtClean="0"/>
              <a:pPr>
                <a:spcBef>
                  <a:spcPct val="0"/>
                </a:spcBef>
              </a:pPr>
              <a:t>29</a:t>
            </a:fld>
            <a:endParaRPr lang="en-US" altLang="en-US"/>
          </a:p>
        </p:txBody>
      </p:sp>
      <p:sp>
        <p:nvSpPr>
          <p:cNvPr id="66563" name="Rectangle 2">
            <a:extLst>
              <a:ext uri="{FF2B5EF4-FFF2-40B4-BE49-F238E27FC236}">
                <a16:creationId xmlns:a16="http://schemas.microsoft.com/office/drawing/2014/main" id="{97BC5F4C-EF6D-48C5-8C6D-55483328C638}"/>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CB729240-40D1-437F-A5C5-1DDCBCBFFC6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29063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78277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451B6711-1B32-4225-8F53-F6C1B79AEAD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2C6638-5298-41E2-9EC1-F4C84E86FAFA}" type="slidenum">
              <a:rPr lang="en-US" altLang="en-US" smtClean="0"/>
              <a:pPr>
                <a:spcBef>
                  <a:spcPct val="0"/>
                </a:spcBef>
              </a:pPr>
              <a:t>30</a:t>
            </a:fld>
            <a:endParaRPr lang="en-US" altLang="en-US"/>
          </a:p>
        </p:txBody>
      </p:sp>
      <p:sp>
        <p:nvSpPr>
          <p:cNvPr id="68611" name="Rectangle 2">
            <a:extLst>
              <a:ext uri="{FF2B5EF4-FFF2-40B4-BE49-F238E27FC236}">
                <a16:creationId xmlns:a16="http://schemas.microsoft.com/office/drawing/2014/main" id="{D1DD0497-6706-4A48-941D-04CD7983CD62}"/>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C767AC70-E3BA-456F-8A52-72FC3911839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70555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B375942-8D67-482D-9F5B-9725FA5DCEC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9A9562-F0DF-4A25-87A4-E491635C40BD}" type="slidenum">
              <a:rPr lang="en-US" altLang="en-US" smtClean="0"/>
              <a:pPr>
                <a:spcBef>
                  <a:spcPct val="0"/>
                </a:spcBef>
              </a:pPr>
              <a:t>31</a:t>
            </a:fld>
            <a:endParaRPr lang="en-US" altLang="en-US"/>
          </a:p>
        </p:txBody>
      </p:sp>
      <p:sp>
        <p:nvSpPr>
          <p:cNvPr id="70659" name="Rectangle 2">
            <a:extLst>
              <a:ext uri="{FF2B5EF4-FFF2-40B4-BE49-F238E27FC236}">
                <a16:creationId xmlns:a16="http://schemas.microsoft.com/office/drawing/2014/main" id="{81EF3C02-B14F-47B0-82C4-AF602DD3617C}"/>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3C876B07-6A32-40B4-B524-981BDA5A0AE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711949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FBAA24D1-BB1B-443F-BC4C-CCE018896E1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B87D45-735E-4B5F-AA90-F8393528F620}" type="slidenum">
              <a:rPr lang="en-US" altLang="en-US" smtClean="0"/>
              <a:pPr>
                <a:spcBef>
                  <a:spcPct val="0"/>
                </a:spcBef>
              </a:pPr>
              <a:t>32</a:t>
            </a:fld>
            <a:endParaRPr lang="en-US" altLang="en-US"/>
          </a:p>
        </p:txBody>
      </p:sp>
      <p:sp>
        <p:nvSpPr>
          <p:cNvPr id="72707" name="Rectangle 2">
            <a:extLst>
              <a:ext uri="{FF2B5EF4-FFF2-40B4-BE49-F238E27FC236}">
                <a16:creationId xmlns:a16="http://schemas.microsoft.com/office/drawing/2014/main" id="{00EE75E8-6B68-400F-BA54-F5D3BB3E0E76}"/>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4ABDFC2F-73A5-4B20-BD60-B642EE01758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b="1" i="1" dirty="0"/>
              <a:t>Is immigration bad for us?</a:t>
            </a:r>
            <a:r>
              <a:rPr lang="en-US" altLang="en-US" dirty="0"/>
              <a:t> Many people think that immigration is bad for existing citizens and lowers their living standard. Part of the popular political discussion, especially in Europe during 2000s, has a racist dimension, which you will want to avoid. But the raw economic dimension is worth examining. When you show your students the effects of an increase in population in Figure 6.9, you will conclude that an increase in population, </a:t>
            </a:r>
            <a:r>
              <a:rPr lang="en-US" altLang="en-US" i="1" dirty="0"/>
              <a:t>ceteris paribus,</a:t>
            </a:r>
            <a:r>
              <a:rPr lang="en-US" altLang="en-US" dirty="0"/>
              <a:t> increases real GDP but lowers real GDP per person and lowers the real wage rage. You might then ask: does this outcome mean that immigration is bad for us?</a:t>
            </a:r>
          </a:p>
          <a:p>
            <a:pPr eaLnBrk="1" hangingPunct="1"/>
            <a:r>
              <a:rPr lang="en-US" altLang="en-US" dirty="0"/>
              <a:t>The answer, of course, is absolutely not. Historically, immigrants have brought capital and entrepreneurship, and been some of the most creative sources of technological change. When you combine the effects of capital accumulation and technological change with an increase in population, you see that real GDP increases but the change in the wage rate is ambiguous. Add the historical fact that capital accumulation and technological change have outstripped population growth, and you reach the conclusion that immigration has been (and probably continues to be) a positive economic force.</a:t>
            </a:r>
          </a:p>
        </p:txBody>
      </p:sp>
    </p:spTree>
    <p:extLst>
      <p:ext uri="{BB962C8B-B14F-4D97-AF65-F5344CB8AC3E}">
        <p14:creationId xmlns:p14="http://schemas.microsoft.com/office/powerpoint/2010/main" val="2152698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490FEEF3-927C-4394-8185-626096197A0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AEC8ECA-0157-4E3A-B512-D9877A29030E}" type="slidenum">
              <a:rPr lang="en-US" altLang="en-US" smtClean="0"/>
              <a:pPr>
                <a:spcBef>
                  <a:spcPct val="0"/>
                </a:spcBef>
              </a:pPr>
              <a:t>33</a:t>
            </a:fld>
            <a:endParaRPr lang="en-US" altLang="en-US"/>
          </a:p>
        </p:txBody>
      </p:sp>
      <p:sp>
        <p:nvSpPr>
          <p:cNvPr id="74755" name="Rectangle 2">
            <a:extLst>
              <a:ext uri="{FF2B5EF4-FFF2-40B4-BE49-F238E27FC236}">
                <a16:creationId xmlns:a16="http://schemas.microsoft.com/office/drawing/2014/main" id="{7E047A14-14A6-4613-953F-2182341D2E8A}"/>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7AC18D7A-92B4-4066-BC63-3ABD01EB586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386648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B0E9BE70-10E0-48F5-844E-5C975228E60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5688F7-0027-4664-8CEA-D2FA96F82ABF}" type="slidenum">
              <a:rPr lang="en-US" altLang="en-US" smtClean="0"/>
              <a:pPr>
                <a:spcBef>
                  <a:spcPct val="0"/>
                </a:spcBef>
              </a:pPr>
              <a:t>34</a:t>
            </a:fld>
            <a:endParaRPr lang="en-US" altLang="en-US"/>
          </a:p>
        </p:txBody>
      </p:sp>
      <p:sp>
        <p:nvSpPr>
          <p:cNvPr id="76803" name="Rectangle 2">
            <a:extLst>
              <a:ext uri="{FF2B5EF4-FFF2-40B4-BE49-F238E27FC236}">
                <a16:creationId xmlns:a16="http://schemas.microsoft.com/office/drawing/2014/main" id="{311CC2FF-E6B6-4770-8024-FECF5C489FB7}"/>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2AC97A7E-F534-4440-875F-7804003F851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33626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B76B857-8956-442D-82E6-73C81F5721F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0DDEF0-DAE7-4B2C-B7ED-B7D67C3950E9}" type="slidenum">
              <a:rPr lang="en-US" altLang="en-US" smtClean="0"/>
              <a:pPr>
                <a:spcBef>
                  <a:spcPct val="0"/>
                </a:spcBef>
              </a:pPr>
              <a:t>35</a:t>
            </a:fld>
            <a:endParaRPr lang="en-US" altLang="en-US"/>
          </a:p>
        </p:txBody>
      </p:sp>
      <p:sp>
        <p:nvSpPr>
          <p:cNvPr id="78851" name="Rectangle 2">
            <a:extLst>
              <a:ext uri="{FF2B5EF4-FFF2-40B4-BE49-F238E27FC236}">
                <a16:creationId xmlns:a16="http://schemas.microsoft.com/office/drawing/2014/main" id="{BED5F7F4-8590-4BF7-8953-A9BFA0FC0548}"/>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DCF77D53-6708-4A45-82B3-49E3B0F8A94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613780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FA6BFB7A-62B7-4B3E-A950-4EC460FB0F3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EE1360-97B7-497A-9818-F6C1B0AF673C}" type="slidenum">
              <a:rPr lang="en-US" altLang="en-US" smtClean="0"/>
              <a:pPr>
                <a:spcBef>
                  <a:spcPct val="0"/>
                </a:spcBef>
              </a:pPr>
              <a:t>36</a:t>
            </a:fld>
            <a:endParaRPr lang="en-US" altLang="en-US"/>
          </a:p>
        </p:txBody>
      </p:sp>
      <p:sp>
        <p:nvSpPr>
          <p:cNvPr id="80899" name="Rectangle 2">
            <a:extLst>
              <a:ext uri="{FF2B5EF4-FFF2-40B4-BE49-F238E27FC236}">
                <a16:creationId xmlns:a16="http://schemas.microsoft.com/office/drawing/2014/main" id="{F6EEBD23-AAE2-427B-BC0F-AA87F89BE6BF}"/>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2E192BC3-DE15-4F30-8BE6-9634FB95E34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77018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E26CAFBC-7834-4FF9-AE4A-35DD2EBB2D5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52A77E-CF56-4CA7-9063-2DE88DAE1969}" type="slidenum">
              <a:rPr lang="en-US" altLang="en-US" smtClean="0"/>
              <a:pPr>
                <a:spcBef>
                  <a:spcPct val="0"/>
                </a:spcBef>
              </a:pPr>
              <a:t>37</a:t>
            </a:fld>
            <a:endParaRPr lang="en-US" altLang="en-US"/>
          </a:p>
        </p:txBody>
      </p:sp>
      <p:sp>
        <p:nvSpPr>
          <p:cNvPr id="82947" name="Rectangle 2">
            <a:extLst>
              <a:ext uri="{FF2B5EF4-FFF2-40B4-BE49-F238E27FC236}">
                <a16:creationId xmlns:a16="http://schemas.microsoft.com/office/drawing/2014/main" id="{F6F8ECB8-CF82-451D-A18B-4085008C6D50}"/>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6F13EBA1-A376-454E-8D74-25269ABF8242}"/>
              </a:ext>
            </a:extLst>
          </p:cNvPr>
          <p:cNvSpPr>
            <a:spLocks noGrp="1" noChangeArrowheads="1"/>
          </p:cNvSpPr>
          <p:nvPr>
            <p:ph type="body" idx="1"/>
          </p:nvPr>
        </p:nvSpPr>
        <p:spPr>
          <a:xfrm>
            <a:off x="838200" y="4333425"/>
            <a:ext cx="54864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the News</a:t>
            </a:r>
            <a:r>
              <a:rPr lang="en-CA" altLang="en-US" dirty="0"/>
              <a:t>: Canadian and American Economic Growth</a:t>
            </a:r>
          </a:p>
          <a:p>
            <a:pPr eaLnBrk="1" hangingPunct="1"/>
            <a:endParaRPr lang="en-CA" altLang="en-US" dirty="0"/>
          </a:p>
        </p:txBody>
      </p:sp>
    </p:spTree>
    <p:extLst>
      <p:ext uri="{BB962C8B-B14F-4D97-AF65-F5344CB8AC3E}">
        <p14:creationId xmlns:p14="http://schemas.microsoft.com/office/powerpoint/2010/main" val="3230047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85E471E-596C-4DC3-94AB-6AF1BA63926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F24045-64B4-49A5-8ABC-52C7FF117791}" type="slidenum">
              <a:rPr lang="en-US" altLang="en-US" smtClean="0"/>
              <a:pPr>
                <a:spcBef>
                  <a:spcPct val="0"/>
                </a:spcBef>
              </a:pPr>
              <a:t>38</a:t>
            </a:fld>
            <a:endParaRPr lang="en-US" altLang="en-US"/>
          </a:p>
        </p:txBody>
      </p:sp>
      <p:sp>
        <p:nvSpPr>
          <p:cNvPr id="84995" name="Rectangle 2">
            <a:extLst>
              <a:ext uri="{FF2B5EF4-FFF2-40B4-BE49-F238E27FC236}">
                <a16:creationId xmlns:a16="http://schemas.microsoft.com/office/drawing/2014/main" id="{50F5D2E5-5382-4383-A69A-6B7B79656C2E}"/>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C5A865BA-9409-4BAD-AE65-D4075422740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0051619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4F7EF3FB-4A97-49BB-AA4A-99C721E80B5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5BCB9F-11A3-49E0-A2AA-6DFF8DACCB5B}" type="slidenum">
              <a:rPr lang="en-US" altLang="en-US" smtClean="0"/>
              <a:pPr>
                <a:spcBef>
                  <a:spcPct val="0"/>
                </a:spcBef>
              </a:pPr>
              <a:t>39</a:t>
            </a:fld>
            <a:endParaRPr lang="en-US" altLang="en-US"/>
          </a:p>
        </p:txBody>
      </p:sp>
      <p:sp>
        <p:nvSpPr>
          <p:cNvPr id="87043" name="Rectangle 2">
            <a:extLst>
              <a:ext uri="{FF2B5EF4-FFF2-40B4-BE49-F238E27FC236}">
                <a16:creationId xmlns:a16="http://schemas.microsoft.com/office/drawing/2014/main" id="{3DC442D1-AECC-4C89-889E-28C8158E31D2}"/>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403E423B-28F2-4766-96AB-0B27B4B93A2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333876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5516658-2CDF-4E53-A437-07450182141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AB129F9-37F1-4C36-BBBD-CA41AA0C646B}" type="slidenum">
              <a:rPr lang="en-US" altLang="en-US" smtClean="0"/>
              <a:pPr>
                <a:spcBef>
                  <a:spcPct val="0"/>
                </a:spcBef>
              </a:pPr>
              <a:t>4</a:t>
            </a:fld>
            <a:endParaRPr lang="en-US" altLang="en-US"/>
          </a:p>
        </p:txBody>
      </p:sp>
      <p:sp>
        <p:nvSpPr>
          <p:cNvPr id="15363" name="Rectangle 2">
            <a:extLst>
              <a:ext uri="{FF2B5EF4-FFF2-40B4-BE49-F238E27FC236}">
                <a16:creationId xmlns:a16="http://schemas.microsoft.com/office/drawing/2014/main" id="{30854704-6CCE-40B3-959C-3E1C7386ED7A}"/>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9A919F68-B812-488B-B175-D1C0E09D6E5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3370901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5279BA5-9977-4CB1-AE89-307FCF8ECEF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DA9ABF-50A2-43AF-AFAC-D8126D089ECB}" type="slidenum">
              <a:rPr lang="en-US" altLang="en-US" smtClean="0"/>
              <a:pPr>
                <a:spcBef>
                  <a:spcPct val="0"/>
                </a:spcBef>
              </a:pPr>
              <a:t>40</a:t>
            </a:fld>
            <a:endParaRPr lang="en-US" altLang="en-US"/>
          </a:p>
        </p:txBody>
      </p:sp>
      <p:sp>
        <p:nvSpPr>
          <p:cNvPr id="89091" name="Rectangle 2">
            <a:extLst>
              <a:ext uri="{FF2B5EF4-FFF2-40B4-BE49-F238E27FC236}">
                <a16:creationId xmlns:a16="http://schemas.microsoft.com/office/drawing/2014/main" id="{0A12F3AA-92C4-4D6C-B13B-911E7FE9EB3F}"/>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08CA1406-0F21-41E1-86B3-193779FB8D1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567677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E1C0183D-5038-4552-B060-A19DB947489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89EE4C-C1F6-442D-A780-82205CECDB57}" type="slidenum">
              <a:rPr lang="en-US" altLang="en-US" smtClean="0"/>
              <a:pPr>
                <a:spcBef>
                  <a:spcPct val="0"/>
                </a:spcBef>
              </a:pPr>
              <a:t>41</a:t>
            </a:fld>
            <a:endParaRPr lang="en-US" altLang="en-US"/>
          </a:p>
        </p:txBody>
      </p:sp>
      <p:sp>
        <p:nvSpPr>
          <p:cNvPr id="91139" name="Rectangle 2">
            <a:extLst>
              <a:ext uri="{FF2B5EF4-FFF2-40B4-BE49-F238E27FC236}">
                <a16:creationId xmlns:a16="http://schemas.microsoft.com/office/drawing/2014/main" id="{0B86DD48-2C15-47C2-800C-5A8F064A332A}"/>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1375EC3E-12DC-4205-87E2-40448398103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13586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E50526A9-7766-4C13-B558-A108D8CF343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0682F6-A2BF-4E8F-A84B-6ACACE607AE9}" type="slidenum">
              <a:rPr lang="en-US" altLang="en-US" smtClean="0"/>
              <a:pPr>
                <a:spcBef>
                  <a:spcPct val="0"/>
                </a:spcBef>
              </a:pPr>
              <a:t>42</a:t>
            </a:fld>
            <a:endParaRPr lang="en-US" altLang="en-US"/>
          </a:p>
        </p:txBody>
      </p:sp>
      <p:sp>
        <p:nvSpPr>
          <p:cNvPr id="93187" name="Rectangle 2">
            <a:extLst>
              <a:ext uri="{FF2B5EF4-FFF2-40B4-BE49-F238E27FC236}">
                <a16:creationId xmlns:a16="http://schemas.microsoft.com/office/drawing/2014/main" id="{56FB7DB4-7946-4DB2-9F78-52374802F3EB}"/>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F4B847AF-DD47-4727-B0A6-F3D2276CD69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351679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9E3A7D27-1CAB-4C14-B805-3E14F7B6FE5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55E4C4-CC3E-4C22-B6DC-A5D63E180966}" type="slidenum">
              <a:rPr lang="en-US" altLang="en-US" smtClean="0"/>
              <a:pPr>
                <a:spcBef>
                  <a:spcPct val="0"/>
                </a:spcBef>
              </a:pPr>
              <a:t>43</a:t>
            </a:fld>
            <a:endParaRPr lang="en-US" altLang="en-US"/>
          </a:p>
        </p:txBody>
      </p:sp>
      <p:sp>
        <p:nvSpPr>
          <p:cNvPr id="95235" name="Rectangle 2">
            <a:extLst>
              <a:ext uri="{FF2B5EF4-FFF2-40B4-BE49-F238E27FC236}">
                <a16:creationId xmlns:a16="http://schemas.microsoft.com/office/drawing/2014/main" id="{C897481A-E5ED-475D-A3FA-EE485D249075}"/>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756E9524-4C04-4B7B-AC21-470D5BC112C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b="1"/>
              <a:t>The Causes of Economic Growth: A First Look :The limits of economics</a:t>
            </a:r>
            <a:r>
              <a:rPr lang="en-US" altLang="en-US" b="1" i="1"/>
              <a:t>. </a:t>
            </a:r>
            <a:r>
              <a:rPr lang="en-US" altLang="en-US"/>
              <a:t>The major obstacles to growth are political, and economists don’t know much about how to remove those political obstacles. You can give your students a glimpse of these obstacles in their worst form by reminding them of news video clips they’ve almost certainly seen of Kabul, Mogadishu, and other troubled cities in which the rule of law has completely broken down.</a:t>
            </a:r>
          </a:p>
          <a:p>
            <a:pPr eaLnBrk="1" hangingPunct="1"/>
            <a:r>
              <a:rPr lang="en-US" altLang="en-US"/>
              <a:t>Economists know a lot about how to make an economy grow if the preconditions are in place, but virtually nothing about how to bring those preconditions about.</a:t>
            </a:r>
          </a:p>
          <a:p>
            <a:pPr eaLnBrk="1" hangingPunct="1"/>
            <a:r>
              <a:rPr lang="en-US" altLang="en-US" b="1"/>
              <a:t>The preconditions</a:t>
            </a:r>
            <a:r>
              <a:rPr lang="en-US" altLang="en-US" b="1" i="1"/>
              <a:t>. </a:t>
            </a:r>
            <a:r>
              <a:rPr lang="en-US" altLang="en-US"/>
              <a:t>The three preconditions for growth—markets, property rights, and monetary exchange—are all essential to create acceptable levels of risk and low enough transaction costs to justify investment, specialization,</a:t>
            </a:r>
          </a:p>
          <a:p>
            <a:pPr eaLnBrk="1" hangingPunct="1"/>
            <a:r>
              <a:rPr lang="en-US" altLang="en-US"/>
              <a:t>and exchange. If you want to spend time on it, you can generate an interesting discussion on whether what matters is the particular system of property rights, or just that they be clear, certain, and enforceable with reasonable cost—the concept of the rule of law. Most students have never realized that property rights are highly varied, and many fast growing economies have nothing like Canada’s absolute property rights in land, for example.</a:t>
            </a:r>
            <a:endParaRPr lang="en-CA" altLang="en-US"/>
          </a:p>
        </p:txBody>
      </p:sp>
    </p:spTree>
    <p:extLst>
      <p:ext uri="{BB962C8B-B14F-4D97-AF65-F5344CB8AC3E}">
        <p14:creationId xmlns:p14="http://schemas.microsoft.com/office/powerpoint/2010/main" val="2044229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52D3E58-E043-41FD-A471-C97AAC1F3B6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5C4B52-129C-4759-89C3-7A9AE1829E85}" type="slidenum">
              <a:rPr lang="en-US" altLang="en-US" smtClean="0"/>
              <a:pPr>
                <a:spcBef>
                  <a:spcPct val="0"/>
                </a:spcBef>
              </a:pPr>
              <a:t>44</a:t>
            </a:fld>
            <a:endParaRPr lang="en-US" altLang="en-US"/>
          </a:p>
        </p:txBody>
      </p:sp>
      <p:sp>
        <p:nvSpPr>
          <p:cNvPr id="97283" name="Rectangle 2">
            <a:extLst>
              <a:ext uri="{FF2B5EF4-FFF2-40B4-BE49-F238E27FC236}">
                <a16:creationId xmlns:a16="http://schemas.microsoft.com/office/drawing/2014/main" id="{87E9B437-0F9D-4993-BBE9-0AC5D3A5123A}"/>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56C3D5EE-C561-4CD3-9212-5E4B74CD63E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val="30736330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959B97B6-734A-4C34-AB98-0C03978D4AA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AF1428-EAE0-4814-9317-DF761F2D72D9}" type="slidenum">
              <a:rPr lang="en-US" altLang="en-US" smtClean="0"/>
              <a:pPr>
                <a:spcBef>
                  <a:spcPct val="0"/>
                </a:spcBef>
              </a:pPr>
              <a:t>45</a:t>
            </a:fld>
            <a:endParaRPr lang="en-US" altLang="en-US"/>
          </a:p>
        </p:txBody>
      </p:sp>
      <p:sp>
        <p:nvSpPr>
          <p:cNvPr id="99331" name="Rectangle 2">
            <a:extLst>
              <a:ext uri="{FF2B5EF4-FFF2-40B4-BE49-F238E27FC236}">
                <a16:creationId xmlns:a16="http://schemas.microsoft.com/office/drawing/2014/main" id="{F321CE4A-860A-4DEB-8359-49A742C11D7D}"/>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3331AFC0-8973-4CC4-A7C9-8BF1F927168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Intellectual Property Rights Propel Growth</a:t>
            </a:r>
          </a:p>
          <a:p>
            <a:pPr eaLnBrk="1" hangingPunct="1"/>
            <a:r>
              <a:rPr lang="en-CA" altLang="en-US"/>
              <a:t>Check out </a:t>
            </a:r>
            <a:r>
              <a:rPr lang="en-CA" altLang="en-US" i="1"/>
              <a:t>Economics in the News</a:t>
            </a:r>
            <a:r>
              <a:rPr lang="en-CA" altLang="en-US"/>
              <a:t>: Robots as Skilled Workers</a:t>
            </a:r>
          </a:p>
          <a:p>
            <a:pPr eaLnBrk="1" hangingPunct="1"/>
            <a:endParaRPr lang="en-CA" altLang="en-US"/>
          </a:p>
          <a:p>
            <a:pPr eaLnBrk="1" hangingPunct="1"/>
            <a:endParaRPr lang="en-CA" altLang="en-US"/>
          </a:p>
        </p:txBody>
      </p:sp>
    </p:spTree>
    <p:extLst>
      <p:ext uri="{BB962C8B-B14F-4D97-AF65-F5344CB8AC3E}">
        <p14:creationId xmlns:p14="http://schemas.microsoft.com/office/powerpoint/2010/main" val="12834537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2331FE51-E7E9-4CE8-B1C3-91BEA288999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6B27F1-C201-4A59-ABF4-AD7DC7EE39DB}" type="slidenum">
              <a:rPr lang="en-US" altLang="en-US" smtClean="0"/>
              <a:pPr>
                <a:spcBef>
                  <a:spcPct val="0"/>
                </a:spcBef>
              </a:pPr>
              <a:t>46</a:t>
            </a:fld>
            <a:endParaRPr lang="en-US" altLang="en-US"/>
          </a:p>
        </p:txBody>
      </p:sp>
      <p:sp>
        <p:nvSpPr>
          <p:cNvPr id="101379" name="Rectangle 2">
            <a:extLst>
              <a:ext uri="{FF2B5EF4-FFF2-40B4-BE49-F238E27FC236}">
                <a16:creationId xmlns:a16="http://schemas.microsoft.com/office/drawing/2014/main" id="{A2850EB3-E7B8-4C04-9FC0-44AF59669689}"/>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D1DED312-60A0-40B3-95BB-388EA999C76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b="1" dirty="0"/>
              <a:t>Interactions of sources of growth</a:t>
            </a:r>
            <a:r>
              <a:rPr lang="en-US" altLang="en-US" b="1" i="1" dirty="0"/>
              <a:t>. </a:t>
            </a:r>
            <a:r>
              <a:rPr lang="en-US" altLang="en-US" dirty="0"/>
              <a:t>Most students can see immediately how investment in physical and human capital in the form of education and training contribute to growth. Some have more difficulty getting a clear view of the role of learning by doing and technical change, particularly the small continuous refinement and improvement to existing technology rather than the spectacular breakthroughs. Much growth probably comes from the interaction of the last two, and this source of growth can be illustrated with a discussion of why firms offer incentives to workers to suggest improvements to working methods and procedures.</a:t>
            </a:r>
            <a:r>
              <a:rPr lang="en-CA" altLang="en-US" b="1" dirty="0">
                <a:solidFill>
                  <a:srgbClr val="FF0000"/>
                </a:solidFill>
              </a:rPr>
              <a:t> </a:t>
            </a:r>
          </a:p>
          <a:p>
            <a:pPr eaLnBrk="1" hangingPunct="1"/>
            <a:endParaRPr lang="en-CA" altLang="en-US" b="1" dirty="0">
              <a:solidFill>
                <a:srgbClr val="FF0000"/>
              </a:solidFill>
            </a:endParaRPr>
          </a:p>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Action</a:t>
            </a:r>
            <a:r>
              <a:rPr lang="en-CA" altLang="en-US" dirty="0"/>
              <a:t>: The Source of Canada’s Economic Slowdown</a:t>
            </a:r>
          </a:p>
          <a:p>
            <a:pPr eaLnBrk="1" hangingPunct="1"/>
            <a:endParaRPr lang="en-CA" altLang="en-US" dirty="0"/>
          </a:p>
          <a:p>
            <a:pPr eaLnBrk="1" hangingPunct="1"/>
            <a:endParaRPr lang="en-CA" altLang="en-US" dirty="0"/>
          </a:p>
          <a:p>
            <a:endParaRPr lang="en-CA" altLang="en-US" dirty="0"/>
          </a:p>
        </p:txBody>
      </p:sp>
    </p:spTree>
    <p:extLst>
      <p:ext uri="{BB962C8B-B14F-4D97-AF65-F5344CB8AC3E}">
        <p14:creationId xmlns:p14="http://schemas.microsoft.com/office/powerpoint/2010/main" val="10618014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4E0E9C1C-C389-486F-BB36-C43107FCB57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C7FAD9-31FA-48EB-94A3-941CC5B743EF}" type="slidenum">
              <a:rPr lang="en-US" altLang="en-US" smtClean="0"/>
              <a:pPr>
                <a:spcBef>
                  <a:spcPct val="0"/>
                </a:spcBef>
              </a:pPr>
              <a:t>47</a:t>
            </a:fld>
            <a:endParaRPr lang="en-US" altLang="en-US"/>
          </a:p>
        </p:txBody>
      </p:sp>
      <p:sp>
        <p:nvSpPr>
          <p:cNvPr id="103427" name="Rectangle 2">
            <a:extLst>
              <a:ext uri="{FF2B5EF4-FFF2-40B4-BE49-F238E27FC236}">
                <a16:creationId xmlns:a16="http://schemas.microsoft.com/office/drawing/2014/main" id="{4E22FEE4-57BA-4121-A4BD-2BA81A1B7E5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7B9D9B81-BAB3-4332-9E16-6993F3EE755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4131939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45E6484-2DDA-4943-B8B8-92262B5AB76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ABF009-57A8-4297-9EFC-857F7FFCC8C0}" type="slidenum">
              <a:rPr lang="en-US" altLang="en-US" smtClean="0"/>
              <a:pPr>
                <a:spcBef>
                  <a:spcPct val="0"/>
                </a:spcBef>
              </a:pPr>
              <a:t>48</a:t>
            </a:fld>
            <a:endParaRPr lang="en-US" altLang="en-US"/>
          </a:p>
        </p:txBody>
      </p:sp>
      <p:sp>
        <p:nvSpPr>
          <p:cNvPr id="105475" name="Rectangle 2">
            <a:extLst>
              <a:ext uri="{FF2B5EF4-FFF2-40B4-BE49-F238E27FC236}">
                <a16:creationId xmlns:a16="http://schemas.microsoft.com/office/drawing/2014/main" id="{46D0745D-CCE6-4D80-A195-27E296F50277}"/>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8590892-0CAC-4808-9181-EF7DA2D9DF5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b="1" i="1"/>
              <a:t>Historical development of theories and an aside.</a:t>
            </a:r>
            <a:r>
              <a:rPr lang="en-US" altLang="en-US" sz="1000"/>
              <a:t> The three growth theories studied in this chapter—classical, neoclassical, and new—are presented in historical order. Point out this fact to the students to emphasize and illustrate how economic theory builds on itself. (An aside for you, not your students: Note that the chapter skips the Keynesian era Harrod-Domar model. The main reason for this omission is that these models were quickly shown to be in error and never formed the basis of a seriously proposed growth theory. Based on fixed coefficients and fixed saving rates, the Harrod-Domar model produces either secular stagnation or secular inflation. Neither phenomenon occurs in real economies. Solow’s neoclassical model was developed, historically, to show the error of the Harrod-Domar model, but the neoclassical model also builds naturally on its classical predecessor, and that is the sequence in the textbook.)</a:t>
            </a:r>
          </a:p>
          <a:p>
            <a:pPr eaLnBrk="1" hangingPunct="1"/>
            <a:r>
              <a:rPr lang="en-US" altLang="en-US" sz="1000" b="1" i="1"/>
              <a:t>Classical theory.</a:t>
            </a:r>
            <a:r>
              <a:rPr lang="en-US" altLang="en-US" sz="1000"/>
              <a:t> Start with the classical theory. The classical theory of growth takes technological change as exogenous, essentially ignores the role of capital (as a result of the era in which it was developed), and assumes that population growth increases when income increases (also as a result of the era in which it was developed). As a result, the conclusions from the classical theory are “dismal” indeed! Some students find it interesting to know that Thomas Malthus, most closely associated with the population part of this theory, was a clergyman, but was also the first person in the Anglophone world to hold the title of Professor of Political Economy (at the East India College). Economists came to realize that capital accumulation and technological change were important parts of the growth process. They also came to understand that population growth does not necessarily increase with income. Hence the stage was set for the neoclassical theory.</a:t>
            </a:r>
          </a:p>
        </p:txBody>
      </p:sp>
    </p:spTree>
    <p:extLst>
      <p:ext uri="{BB962C8B-B14F-4D97-AF65-F5344CB8AC3E}">
        <p14:creationId xmlns:p14="http://schemas.microsoft.com/office/powerpoint/2010/main" val="24917199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E02264C9-5902-466C-8B54-84D1AFC5234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F21AE1-D9E7-4B3C-ACFA-DB1D0C09A71B}" type="slidenum">
              <a:rPr lang="en-US" altLang="en-US" smtClean="0"/>
              <a:pPr>
                <a:spcBef>
                  <a:spcPct val="0"/>
                </a:spcBef>
              </a:pPr>
              <a:t>49</a:t>
            </a:fld>
            <a:endParaRPr lang="en-US" altLang="en-US"/>
          </a:p>
        </p:txBody>
      </p:sp>
      <p:sp>
        <p:nvSpPr>
          <p:cNvPr id="107523" name="Rectangle 2">
            <a:extLst>
              <a:ext uri="{FF2B5EF4-FFF2-40B4-BE49-F238E27FC236}">
                <a16:creationId xmlns:a16="http://schemas.microsoft.com/office/drawing/2014/main" id="{CE53F817-249E-42ED-84BA-24C6D11E2EF8}"/>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215C032C-8119-4F5C-8AC0-E207FCD48351}"/>
              </a:ext>
            </a:extLst>
          </p:cNvPr>
          <p:cNvSpPr>
            <a:spLocks noGrp="1" noChangeArrowheads="1"/>
          </p:cNvSpPr>
          <p:nvPr>
            <p:ph type="body" idx="1"/>
          </p:nvPr>
        </p:nvSpPr>
        <p:spPr>
          <a:xfrm>
            <a:off x="685800" y="4341813"/>
            <a:ext cx="54864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sz="1000"/>
              <a:t>Classical growth theory is based on the work of Thomas Malthus, an economist from the early nineteenth century.</a:t>
            </a:r>
          </a:p>
          <a:p>
            <a:pPr eaLnBrk="1" hangingPunct="1"/>
            <a:r>
              <a:rPr lang="en-CA" altLang="en-US" sz="1000"/>
              <a:t>Very few modern-day economists would refer to themselves as Malthusians. But, as the textbook says, there are many other people today who are Malthusians. The persistence of this viewpoint represents what one can only refer to as the triumph of despair over experience. At some point in history, Malthusian theory might have been applicable. But certainly since the industrial revolution, parents have chosen to concentrate on the quality of children not the quantity. And this shift in emphasis only gets stronger as economic growth advances. Thus, the assumption that the population growth rate is primarily determined by economic growth with a positive relationship</a:t>
            </a:r>
            <a:r>
              <a:rPr lang="en-CA" altLang="en-US"/>
              <a:t> </a:t>
            </a:r>
            <a:r>
              <a:rPr lang="en-CA" altLang="en-US" sz="1000"/>
              <a:t>has no basis in reality. Indeed, some of the richest countries in the world, such as Sweden and Japan, have some of the lowest birth rates.</a:t>
            </a:r>
          </a:p>
        </p:txBody>
      </p:sp>
    </p:spTree>
    <p:extLst>
      <p:ext uri="{BB962C8B-B14F-4D97-AF65-F5344CB8AC3E}">
        <p14:creationId xmlns:p14="http://schemas.microsoft.com/office/powerpoint/2010/main" val="489261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532CF2B-B736-4BB3-9545-4368925CC64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830E82-AC09-4D17-A065-4FB572A5C521}" type="slidenum">
              <a:rPr lang="en-US" altLang="en-US" smtClean="0"/>
              <a:pPr>
                <a:spcBef>
                  <a:spcPct val="0"/>
                </a:spcBef>
              </a:pPr>
              <a:t>5</a:t>
            </a:fld>
            <a:endParaRPr lang="en-US" altLang="en-US"/>
          </a:p>
        </p:txBody>
      </p:sp>
      <p:sp>
        <p:nvSpPr>
          <p:cNvPr id="17411" name="Rectangle 2">
            <a:extLst>
              <a:ext uri="{FF2B5EF4-FFF2-40B4-BE49-F238E27FC236}">
                <a16:creationId xmlns:a16="http://schemas.microsoft.com/office/drawing/2014/main" id="{F402DCE0-55BC-430A-ABD7-BB16D9C6E268}"/>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B3C66F26-5623-4D6C-AF33-8C2BFB62592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630009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D20A94DF-E48C-4353-AA6E-2C16603BD86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33C18E-5229-4598-A384-1B62B26FEE94}" type="slidenum">
              <a:rPr lang="en-US" altLang="en-US" smtClean="0"/>
              <a:pPr>
                <a:spcBef>
                  <a:spcPct val="0"/>
                </a:spcBef>
              </a:pPr>
              <a:t>50</a:t>
            </a:fld>
            <a:endParaRPr lang="en-US" altLang="en-US"/>
          </a:p>
        </p:txBody>
      </p:sp>
      <p:sp>
        <p:nvSpPr>
          <p:cNvPr id="109571" name="Rectangle 2">
            <a:extLst>
              <a:ext uri="{FF2B5EF4-FFF2-40B4-BE49-F238E27FC236}">
                <a16:creationId xmlns:a16="http://schemas.microsoft.com/office/drawing/2014/main" id="{AE1F89A2-D61F-4593-8646-A5373CE26196}"/>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0773ED3C-4753-4B0A-9E3F-21B3398B692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1260654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D55CF34-EBCF-4862-8239-61C8797764D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949D54-144C-4C1B-98A1-62B358EEDC6E}" type="slidenum">
              <a:rPr lang="en-US" altLang="en-US" smtClean="0"/>
              <a:pPr>
                <a:spcBef>
                  <a:spcPct val="0"/>
                </a:spcBef>
              </a:pPr>
              <a:t>51</a:t>
            </a:fld>
            <a:endParaRPr lang="en-US" altLang="en-US"/>
          </a:p>
        </p:txBody>
      </p:sp>
      <p:sp>
        <p:nvSpPr>
          <p:cNvPr id="111619" name="Rectangle 2">
            <a:extLst>
              <a:ext uri="{FF2B5EF4-FFF2-40B4-BE49-F238E27FC236}">
                <a16:creationId xmlns:a16="http://schemas.microsoft.com/office/drawing/2014/main" id="{F38BE666-2EF2-40EE-B435-E8012CDB73B0}"/>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8DD8658E-4777-4958-92DB-7F3D0E4B7B1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b="1" i="1"/>
              <a:t>Neoclassical theory.</a:t>
            </a:r>
            <a:r>
              <a:rPr lang="en-US" altLang="en-US"/>
              <a:t> Neoclassical theory follows the classical theory by taking technological growth as exogenous. It differs insofar as it assumes that population growth is also exogenous. The major difference is that neoclassical theory stresses the role played by technological change and how it influences saving and capital accumulation. So of the two differences between neoclassical and classical growth theory, the first—the different assumptions about how population growth is determined—reflects an advance in empirical knowledge of the relationship between population growth and income. The second difference—the importance given to technological change, saving, and capital—shows how the neoclassical theory built on the simpler classical model.</a:t>
            </a:r>
          </a:p>
          <a:p>
            <a:pPr eaLnBrk="1" hangingPunct="1"/>
            <a:endParaRPr lang="en-US" altLang="en-US"/>
          </a:p>
        </p:txBody>
      </p:sp>
    </p:spTree>
    <p:extLst>
      <p:ext uri="{BB962C8B-B14F-4D97-AF65-F5344CB8AC3E}">
        <p14:creationId xmlns:p14="http://schemas.microsoft.com/office/powerpoint/2010/main" val="17214427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79D00657-49D1-4499-8C1B-3396A58FC0E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7AFA89-7CF0-4B9F-BED1-CB96ED771AE3}" type="slidenum">
              <a:rPr lang="en-US" altLang="en-US" smtClean="0"/>
              <a:pPr>
                <a:spcBef>
                  <a:spcPct val="0"/>
                </a:spcBef>
              </a:pPr>
              <a:t>52</a:t>
            </a:fld>
            <a:endParaRPr lang="en-US" altLang="en-US"/>
          </a:p>
        </p:txBody>
      </p:sp>
      <p:sp>
        <p:nvSpPr>
          <p:cNvPr id="113667" name="Rectangle 2">
            <a:extLst>
              <a:ext uri="{FF2B5EF4-FFF2-40B4-BE49-F238E27FC236}">
                <a16:creationId xmlns:a16="http://schemas.microsoft.com/office/drawing/2014/main" id="{94C07648-5041-4112-A546-CE2825120072}"/>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F4604653-C859-41ED-8A97-DE341FC4B93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6081114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DCD93C99-752F-4FED-9732-3CE0B77F079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300920-AC8F-47D5-B212-E8CCAA05040A}" type="slidenum">
              <a:rPr lang="en-US" altLang="en-US" smtClean="0"/>
              <a:pPr>
                <a:spcBef>
                  <a:spcPct val="0"/>
                </a:spcBef>
              </a:pPr>
              <a:t>53</a:t>
            </a:fld>
            <a:endParaRPr lang="en-US" altLang="en-US"/>
          </a:p>
        </p:txBody>
      </p:sp>
      <p:sp>
        <p:nvSpPr>
          <p:cNvPr id="115715" name="Rectangle 2">
            <a:extLst>
              <a:ext uri="{FF2B5EF4-FFF2-40B4-BE49-F238E27FC236}">
                <a16:creationId xmlns:a16="http://schemas.microsoft.com/office/drawing/2014/main" id="{F0222C17-F4EB-4C47-AEF2-3900F6A7A7D8}"/>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78A4A75F-577D-4C3F-9858-0B7FC0B1A0B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8040594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6615A5CB-C612-4372-963C-F3E09EC163E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E15915-88CC-4C1C-BAC9-CD442C42C8AF}" type="slidenum">
              <a:rPr lang="en-US" altLang="en-US" smtClean="0"/>
              <a:pPr>
                <a:spcBef>
                  <a:spcPct val="0"/>
                </a:spcBef>
              </a:pPr>
              <a:t>54</a:t>
            </a:fld>
            <a:endParaRPr lang="en-US" altLang="en-US"/>
          </a:p>
        </p:txBody>
      </p:sp>
      <p:sp>
        <p:nvSpPr>
          <p:cNvPr id="117763" name="Rectangle 2">
            <a:extLst>
              <a:ext uri="{FF2B5EF4-FFF2-40B4-BE49-F238E27FC236}">
                <a16:creationId xmlns:a16="http://schemas.microsoft.com/office/drawing/2014/main" id="{55D647C3-0668-463E-BC05-23E5AB1FA2FA}"/>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4794AE4B-9069-42D4-A9B6-D425D3ADC82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5551044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C6B76353-956E-47C5-A7A7-38925577AA5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DF013B-00C1-4ED5-BAAD-33E665358F20}" type="slidenum">
              <a:rPr lang="en-US" altLang="en-US" smtClean="0"/>
              <a:pPr>
                <a:spcBef>
                  <a:spcPct val="0"/>
                </a:spcBef>
              </a:pPr>
              <a:t>55</a:t>
            </a:fld>
            <a:endParaRPr lang="en-US" altLang="en-US"/>
          </a:p>
        </p:txBody>
      </p:sp>
      <p:sp>
        <p:nvSpPr>
          <p:cNvPr id="119811" name="Rectangle 2">
            <a:extLst>
              <a:ext uri="{FF2B5EF4-FFF2-40B4-BE49-F238E27FC236}">
                <a16:creationId xmlns:a16="http://schemas.microsoft.com/office/drawing/2014/main" id="{FD983EF7-3D81-4935-BD9E-763B70FBC5BE}"/>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BDAE7D84-D826-49BD-AC91-B88D172E312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b="1" i="1"/>
              <a:t>New growth theory.</a:t>
            </a:r>
            <a:r>
              <a:rPr lang="en-US" altLang="en-US" sz="1000"/>
              <a:t> Neoclassical theory also is incomplete because the primary engine of economic growth, technology, is exogenous. New growth theory attempts to overcome this weakness. It still uses many of the insights of the neoclassical theory by emphasizing the role of capital accumulation and assuming that population growth is exogenous. But the new growth theory builds on neoclassical theory by examining more closely the role of technology and the factors that influence technological advances. </a:t>
            </a:r>
          </a:p>
          <a:p>
            <a:pPr eaLnBrk="1" hangingPunct="1"/>
            <a:r>
              <a:rPr lang="en-US" altLang="en-US" sz="1000"/>
              <a:t>Giving the students this type of broad overview before presenting the details of the different models is important because it, along with the text’s outstanding overview, allows the students to see the forest as well as the trees. This knowledge not only helps them understand the particular models, but it also helps them gain an appreciation of how economics progresses. (Of course, progress is hardly as steady as the students might believe; for instance, Pigou and Ramsey presented important papers about growth in the early part of the twentieth century, but, nonetheless, progress has been made.)</a:t>
            </a:r>
          </a:p>
          <a:p>
            <a:pPr eaLnBrk="1" hangingPunct="1"/>
            <a:endParaRPr lang="en-US" altLang="en-US" sz="1000"/>
          </a:p>
        </p:txBody>
      </p:sp>
    </p:spTree>
    <p:extLst>
      <p:ext uri="{BB962C8B-B14F-4D97-AF65-F5344CB8AC3E}">
        <p14:creationId xmlns:p14="http://schemas.microsoft.com/office/powerpoint/2010/main" val="40249421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54B78926-0F7B-40A6-B5CE-B89393455DB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12A14D-EA7C-4AE5-8070-833719D046A4}" type="slidenum">
              <a:rPr lang="en-US" altLang="en-US" smtClean="0"/>
              <a:pPr>
                <a:spcBef>
                  <a:spcPct val="0"/>
                </a:spcBef>
              </a:pPr>
              <a:t>56</a:t>
            </a:fld>
            <a:endParaRPr lang="en-US" altLang="en-US"/>
          </a:p>
        </p:txBody>
      </p:sp>
      <p:sp>
        <p:nvSpPr>
          <p:cNvPr id="121859" name="Rectangle 2">
            <a:extLst>
              <a:ext uri="{FF2B5EF4-FFF2-40B4-BE49-F238E27FC236}">
                <a16:creationId xmlns:a16="http://schemas.microsoft.com/office/drawing/2014/main" id="{0DBDF8A4-41E7-4CBC-A365-17B0D439D4D8}"/>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2A662FC5-52C0-4623-ADF8-A94F8957A69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z="1000"/>
          </a:p>
        </p:txBody>
      </p:sp>
    </p:spTree>
    <p:extLst>
      <p:ext uri="{BB962C8B-B14F-4D97-AF65-F5344CB8AC3E}">
        <p14:creationId xmlns:p14="http://schemas.microsoft.com/office/powerpoint/2010/main" val="38218853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AD2BEB8E-B191-45A1-B05F-6F1F33AB3B2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635A0C-18D2-4565-9712-6102AC96FB19}" type="slidenum">
              <a:rPr lang="en-US" altLang="en-US" smtClean="0"/>
              <a:pPr>
                <a:spcBef>
                  <a:spcPct val="0"/>
                </a:spcBef>
              </a:pPr>
              <a:t>57</a:t>
            </a:fld>
            <a:endParaRPr lang="en-US" altLang="en-US"/>
          </a:p>
        </p:txBody>
      </p:sp>
      <p:sp>
        <p:nvSpPr>
          <p:cNvPr id="123907" name="Rectangle 2">
            <a:extLst>
              <a:ext uri="{FF2B5EF4-FFF2-40B4-BE49-F238E27FC236}">
                <a16:creationId xmlns:a16="http://schemas.microsoft.com/office/drawing/2014/main" id="{B522D9F1-9237-40C1-8BD0-C97E905A7892}"/>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7A98D44D-7D1C-4B29-AF52-7A6BF790979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val="33722693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E34437AE-E439-471D-8790-D381FA05143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3C31C0-329B-4089-A246-7371E5416C92}" type="slidenum">
              <a:rPr lang="en-US" altLang="en-US" smtClean="0"/>
              <a:pPr>
                <a:spcBef>
                  <a:spcPct val="0"/>
                </a:spcBef>
              </a:pPr>
              <a:t>58</a:t>
            </a:fld>
            <a:endParaRPr lang="en-US" altLang="en-US"/>
          </a:p>
        </p:txBody>
      </p:sp>
      <p:sp>
        <p:nvSpPr>
          <p:cNvPr id="125955" name="Rectangle 2">
            <a:extLst>
              <a:ext uri="{FF2B5EF4-FFF2-40B4-BE49-F238E27FC236}">
                <a16:creationId xmlns:a16="http://schemas.microsoft.com/office/drawing/2014/main" id="{91D6C010-AC78-44A1-8983-482140858839}"/>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DB48404C-52F2-4D10-A804-FE64F057E57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014201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BA06A53B-C743-4998-A272-72F171D3975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8ABAF9-B016-4C5F-89FE-8390F969C01D}" type="slidenum">
              <a:rPr lang="en-US" altLang="en-US" smtClean="0"/>
              <a:pPr>
                <a:spcBef>
                  <a:spcPct val="0"/>
                </a:spcBef>
              </a:pPr>
              <a:t>59</a:t>
            </a:fld>
            <a:endParaRPr lang="en-US" altLang="en-US"/>
          </a:p>
        </p:txBody>
      </p:sp>
      <p:sp>
        <p:nvSpPr>
          <p:cNvPr id="128003" name="Rectangle 2">
            <a:extLst>
              <a:ext uri="{FF2B5EF4-FFF2-40B4-BE49-F238E27FC236}">
                <a16:creationId xmlns:a16="http://schemas.microsoft.com/office/drawing/2014/main" id="{249B5A84-0C33-4875-9939-5C431FEAA63A}"/>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9E94E644-0BE4-4C06-B833-A4ED1F6673E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z="1000"/>
          </a:p>
        </p:txBody>
      </p:sp>
    </p:spTree>
    <p:extLst>
      <p:ext uri="{BB962C8B-B14F-4D97-AF65-F5344CB8AC3E}">
        <p14:creationId xmlns:p14="http://schemas.microsoft.com/office/powerpoint/2010/main" val="387406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4C5A2A95-1F66-4F28-B7FF-AE82326EF57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481C257-FB46-4246-AFAC-B8181833D797}" type="slidenum">
              <a:rPr lang="en-US" altLang="en-US" smtClean="0"/>
              <a:pPr>
                <a:spcBef>
                  <a:spcPct val="0"/>
                </a:spcBef>
              </a:pPr>
              <a:t>6</a:t>
            </a:fld>
            <a:endParaRPr lang="en-US" altLang="en-US"/>
          </a:p>
        </p:txBody>
      </p:sp>
      <p:sp>
        <p:nvSpPr>
          <p:cNvPr id="19459" name="Rectangle 2">
            <a:extLst>
              <a:ext uri="{FF2B5EF4-FFF2-40B4-BE49-F238E27FC236}">
                <a16:creationId xmlns:a16="http://schemas.microsoft.com/office/drawing/2014/main" id="{601DDAA4-7971-458C-BA3C-67AFC10FBA60}"/>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D0F30BF5-CC39-4829-BD22-80710106799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4117483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E22B7A60-BA67-4C1A-955C-B5E3F4229DC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804B41-3198-471A-AE76-03D142D52939}" type="slidenum">
              <a:rPr lang="en-US" altLang="en-US" smtClean="0"/>
              <a:pPr>
                <a:spcBef>
                  <a:spcPct val="0"/>
                </a:spcBef>
              </a:pPr>
              <a:t>60</a:t>
            </a:fld>
            <a:endParaRPr lang="en-US" altLang="en-US"/>
          </a:p>
        </p:txBody>
      </p:sp>
      <p:sp>
        <p:nvSpPr>
          <p:cNvPr id="130051" name="Rectangle 2">
            <a:extLst>
              <a:ext uri="{FF2B5EF4-FFF2-40B4-BE49-F238E27FC236}">
                <a16:creationId xmlns:a16="http://schemas.microsoft.com/office/drawing/2014/main" id="{55891FCB-04AC-4AA0-BF01-518701496472}"/>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A7AF7E8D-089E-4C49-9A07-D3F0CA7DEF8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z="1000"/>
          </a:p>
        </p:txBody>
      </p:sp>
    </p:spTree>
    <p:extLst>
      <p:ext uri="{BB962C8B-B14F-4D97-AF65-F5344CB8AC3E}">
        <p14:creationId xmlns:p14="http://schemas.microsoft.com/office/powerpoint/2010/main" val="8708615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419042D6-9351-4C37-9467-AD75EDD5A08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935ADA-8B85-4040-9E21-16E3E6D0ABF7}" type="slidenum">
              <a:rPr lang="en-US" altLang="en-US" smtClean="0"/>
              <a:pPr>
                <a:spcBef>
                  <a:spcPct val="0"/>
                </a:spcBef>
              </a:pPr>
              <a:t>61</a:t>
            </a:fld>
            <a:endParaRPr lang="en-US" altLang="en-US"/>
          </a:p>
        </p:txBody>
      </p:sp>
      <p:sp>
        <p:nvSpPr>
          <p:cNvPr id="132099" name="Rectangle 2">
            <a:extLst>
              <a:ext uri="{FF2B5EF4-FFF2-40B4-BE49-F238E27FC236}">
                <a16:creationId xmlns:a16="http://schemas.microsoft.com/office/drawing/2014/main" id="{C11CF832-5305-43E9-A8E7-42600E176EDA}"/>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27900477-45B6-43EB-A072-F460E61B09F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z="1000"/>
          </a:p>
        </p:txBody>
      </p:sp>
    </p:spTree>
    <p:extLst>
      <p:ext uri="{BB962C8B-B14F-4D97-AF65-F5344CB8AC3E}">
        <p14:creationId xmlns:p14="http://schemas.microsoft.com/office/powerpoint/2010/main" val="28305945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501FBCF6-A170-4BC0-A12D-E2904DCF685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2118D4-2152-4180-A804-FD40C5948760}" type="slidenum">
              <a:rPr lang="en-US" altLang="en-US" smtClean="0"/>
              <a:pPr>
                <a:spcBef>
                  <a:spcPct val="0"/>
                </a:spcBef>
              </a:pPr>
              <a:t>62</a:t>
            </a:fld>
            <a:endParaRPr lang="en-US" altLang="en-US"/>
          </a:p>
        </p:txBody>
      </p:sp>
      <p:sp>
        <p:nvSpPr>
          <p:cNvPr id="134147" name="Rectangle 2">
            <a:extLst>
              <a:ext uri="{FF2B5EF4-FFF2-40B4-BE49-F238E27FC236}">
                <a16:creationId xmlns:a16="http://schemas.microsoft.com/office/drawing/2014/main" id="{DACB610E-C5F4-4513-966F-914F7CDAE00B}"/>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D2E55D6D-4901-4F65-9CE3-ABE7A558B56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b="1" i="1" dirty="0"/>
              <a:t>Achieving faster growth.</a:t>
            </a:r>
            <a:r>
              <a:rPr lang="en-US" altLang="en-US" sz="1000" dirty="0"/>
              <a:t> Policies to promote growth can generate interesting and useful discussion. For example, it is investment that produces growth, and in the previous chapter we showed that investment does not depend on private saving alone. Is it appropriate then to stimulate private saving artificially? Similarly, the arguments for subsidizing research and development and education are both based on public good aspects of those activities, but what form and extent should subsidies take?</a:t>
            </a:r>
          </a:p>
          <a:p>
            <a:pPr eaLnBrk="1" hangingPunct="1"/>
            <a:r>
              <a:rPr lang="en-US" altLang="en-US" sz="1000" b="1" dirty="0"/>
              <a:t>Why the Luddites were wrong</a:t>
            </a:r>
            <a:r>
              <a:rPr lang="en-US" altLang="en-US" sz="1000" b="1" i="1" dirty="0"/>
              <a:t>. </a:t>
            </a:r>
            <a:r>
              <a:rPr lang="en-US" altLang="en-US" sz="1000" dirty="0"/>
              <a:t>This chapter provides you with a wonderful opportunity to explain to your students why the Luddites were wrong—and why the modern neo-Luddite movement is wrong. You can learn more than you need to know about </a:t>
            </a:r>
            <a:r>
              <a:rPr lang="en-US" altLang="en-US" sz="1000" dirty="0" err="1"/>
              <a:t>Luddism</a:t>
            </a:r>
            <a:r>
              <a:rPr lang="en-US" altLang="en-US" sz="1000" dirty="0"/>
              <a:t> and the Luddites, ancient and modern, at http://carbon.cudenver.edu/~mryder/itc_data/luddite.html</a:t>
            </a:r>
          </a:p>
          <a:p>
            <a:pPr eaLnBrk="1" hangingPunct="1"/>
            <a:r>
              <a:rPr lang="en-US" altLang="en-US" sz="1000" dirty="0"/>
              <a:t>You might then spend a few minutes agreeing that capital accumulation and technological change decrease the demand for the labour that the new capital replaces. But it increases the demand for other types of labour—complementary labour. People must acquire more skill—some people learn to work with the new capital, some learn how to maintain it in good condition, some learn how to build it, some learn how to market and sell it, some learn to design new ways of using it, some work on thinking up new goods and services to produce with it, and so on. All of these people are more productive that they were before.</a:t>
            </a:r>
          </a:p>
          <a:p>
            <a:pPr eaLnBrk="1" hangingPunct="1"/>
            <a:endParaRPr lang="en-US" altLang="en-US" sz="1000" dirty="0"/>
          </a:p>
        </p:txBody>
      </p:sp>
    </p:spTree>
    <p:extLst>
      <p:ext uri="{BB962C8B-B14F-4D97-AF65-F5344CB8AC3E}">
        <p14:creationId xmlns:p14="http://schemas.microsoft.com/office/powerpoint/2010/main" val="13811078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6E145B18-C144-4FB2-A115-A9747AE201C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6D9768-836D-48E3-B7C7-D9B696D4F6B8}" type="slidenum">
              <a:rPr lang="en-US" altLang="en-US" smtClean="0"/>
              <a:pPr>
                <a:spcBef>
                  <a:spcPct val="0"/>
                </a:spcBef>
              </a:pPr>
              <a:t>63</a:t>
            </a:fld>
            <a:endParaRPr lang="en-US" altLang="en-US"/>
          </a:p>
        </p:txBody>
      </p:sp>
      <p:sp>
        <p:nvSpPr>
          <p:cNvPr id="136195" name="Rectangle 2">
            <a:extLst>
              <a:ext uri="{FF2B5EF4-FFF2-40B4-BE49-F238E27FC236}">
                <a16:creationId xmlns:a16="http://schemas.microsoft.com/office/drawing/2014/main" id="{63842E32-42FC-43D4-BE54-4AE113240868}"/>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3331298B-CD81-47C7-A3FE-976EE2D1C63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b="1"/>
              <a:t>New technologies that create new products have even more obvious effects on productivity</a:t>
            </a:r>
            <a:r>
              <a:rPr lang="en-US" altLang="en-US" sz="1000" b="1" i="1"/>
              <a:t>. </a:t>
            </a:r>
            <a:r>
              <a:rPr lang="en-US" altLang="en-US" sz="1000"/>
              <a:t>The development of the CD in the early 1980s is a good example. Suddenly thousands of people became very productive</a:t>
            </a:r>
            <a:r>
              <a:rPr lang="en-US" altLang="en-US"/>
              <a:t> </a:t>
            </a:r>
            <a:r>
              <a:rPr lang="en-US" altLang="en-US" sz="1000"/>
              <a:t>converting the heritage of recorded music into digital format, cleaning up the sound, and making and selling millions of CDs. The same type of thing is now happening with the DVD and Blu-ray.</a:t>
            </a:r>
          </a:p>
          <a:p>
            <a:pPr eaLnBrk="1" hangingPunct="1"/>
            <a:endParaRPr lang="en-CA" altLang="en-US" sz="1000"/>
          </a:p>
        </p:txBody>
      </p:sp>
    </p:spTree>
    <p:extLst>
      <p:ext uri="{BB962C8B-B14F-4D97-AF65-F5344CB8AC3E}">
        <p14:creationId xmlns:p14="http://schemas.microsoft.com/office/powerpoint/2010/main" val="11565859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B8536F9D-3047-4F3C-B837-EFE603A3223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2B9712-BDC9-4B64-8678-E105FF48ACE3}" type="slidenum">
              <a:rPr lang="en-US" altLang="en-US" smtClean="0"/>
              <a:pPr>
                <a:spcBef>
                  <a:spcPct val="0"/>
                </a:spcBef>
              </a:pPr>
              <a:t>64</a:t>
            </a:fld>
            <a:endParaRPr lang="en-US" altLang="en-US"/>
          </a:p>
        </p:txBody>
      </p:sp>
      <p:sp>
        <p:nvSpPr>
          <p:cNvPr id="138243" name="Rectangle 2">
            <a:extLst>
              <a:ext uri="{FF2B5EF4-FFF2-40B4-BE49-F238E27FC236}">
                <a16:creationId xmlns:a16="http://schemas.microsoft.com/office/drawing/2014/main" id="{A22CE111-5791-43AB-8135-896526729C28}"/>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6E7EB343-47A1-43F9-9E15-2A1012DAFB5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sz="1400"/>
          </a:p>
        </p:txBody>
      </p:sp>
    </p:spTree>
    <p:extLst>
      <p:ext uri="{BB962C8B-B14F-4D97-AF65-F5344CB8AC3E}">
        <p14:creationId xmlns:p14="http://schemas.microsoft.com/office/powerpoint/2010/main" val="36768212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1EFF2627-5501-43A4-B83E-CD2296F71F3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303901-6BA6-4EFA-90C8-1C6A9AA6BF0C}" type="slidenum">
              <a:rPr lang="en-US" altLang="en-US" smtClean="0"/>
              <a:pPr>
                <a:spcBef>
                  <a:spcPct val="0"/>
                </a:spcBef>
              </a:pPr>
              <a:t>65</a:t>
            </a:fld>
            <a:endParaRPr lang="en-US" altLang="en-US"/>
          </a:p>
        </p:txBody>
      </p:sp>
      <p:sp>
        <p:nvSpPr>
          <p:cNvPr id="140291" name="Rectangle 2">
            <a:extLst>
              <a:ext uri="{FF2B5EF4-FFF2-40B4-BE49-F238E27FC236}">
                <a16:creationId xmlns:a16="http://schemas.microsoft.com/office/drawing/2014/main" id="{59B948AB-4531-4C90-B453-D723F488E30F}"/>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B26A6315-E7BA-4625-B6D7-0B52F8B0057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sz="1400"/>
          </a:p>
        </p:txBody>
      </p:sp>
    </p:spTree>
    <p:extLst>
      <p:ext uri="{BB962C8B-B14F-4D97-AF65-F5344CB8AC3E}">
        <p14:creationId xmlns:p14="http://schemas.microsoft.com/office/powerpoint/2010/main" val="2422976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77BD2C6-1BAD-4EFF-A377-03308F937ED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127FF1-5838-4ACD-B835-8B3AAC32FCDA}" type="slidenum">
              <a:rPr lang="en-US" altLang="en-US" smtClean="0"/>
              <a:pPr>
                <a:spcBef>
                  <a:spcPct val="0"/>
                </a:spcBef>
              </a:pPr>
              <a:t>7</a:t>
            </a:fld>
            <a:endParaRPr lang="en-US" altLang="en-US"/>
          </a:p>
        </p:txBody>
      </p:sp>
      <p:sp>
        <p:nvSpPr>
          <p:cNvPr id="21507" name="Rectangle 2">
            <a:extLst>
              <a:ext uri="{FF2B5EF4-FFF2-40B4-BE49-F238E27FC236}">
                <a16:creationId xmlns:a16="http://schemas.microsoft.com/office/drawing/2014/main" id="{A4DE251F-EE14-4DCD-9A44-A366903CF743}"/>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C85EDD64-A1CB-4DB2-A4C7-67B1B1F392A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341795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44EE78D-E4E1-4C30-B44C-8BD919C06B5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DD6881-21E5-4A03-B8A3-D1115E7D42D6}" type="slidenum">
              <a:rPr lang="en-US" altLang="en-US" smtClean="0"/>
              <a:pPr>
                <a:spcBef>
                  <a:spcPct val="0"/>
                </a:spcBef>
              </a:pPr>
              <a:t>8</a:t>
            </a:fld>
            <a:endParaRPr lang="en-US" altLang="en-US"/>
          </a:p>
        </p:txBody>
      </p:sp>
      <p:sp>
        <p:nvSpPr>
          <p:cNvPr id="23555" name="Rectangle 2">
            <a:extLst>
              <a:ext uri="{FF2B5EF4-FFF2-40B4-BE49-F238E27FC236}">
                <a16:creationId xmlns:a16="http://schemas.microsoft.com/office/drawing/2014/main" id="{5A3B4C7D-7200-4754-9C5F-83A5E4FFD72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781551B9-31AF-4687-B342-3DAA4425CB5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50041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3F8404CE-675C-4BBE-8F78-64B814D156F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A9562B-C40B-4757-BFE4-BAB089FC916F}" type="slidenum">
              <a:rPr lang="en-US" altLang="en-US" smtClean="0"/>
              <a:pPr>
                <a:spcBef>
                  <a:spcPct val="0"/>
                </a:spcBef>
              </a:pPr>
              <a:t>9</a:t>
            </a:fld>
            <a:endParaRPr lang="en-US" altLang="en-US"/>
          </a:p>
        </p:txBody>
      </p:sp>
      <p:sp>
        <p:nvSpPr>
          <p:cNvPr id="25603" name="Rectangle 2">
            <a:extLst>
              <a:ext uri="{FF2B5EF4-FFF2-40B4-BE49-F238E27FC236}">
                <a16:creationId xmlns:a16="http://schemas.microsoft.com/office/drawing/2014/main" id="{16E7AFCA-CD53-4A65-A129-5B2F56D66753}"/>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4FC5C96-163E-4C44-BFC3-DADE015D81A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90938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3646072039"/>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9366037"/>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2952053"/>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296854829"/>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157053263"/>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622477119"/>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000135"/>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06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3B2E8C-B13B-4C9A-A967-0C4B22B8FA28}"/>
              </a:ext>
            </a:extLst>
          </p:cNvPr>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fld id="{70889A6C-D203-4C84-A516-EBEF5C5C085F}" type="datetimeFigureOut">
              <a:rPr lang="en-CA"/>
              <a:pPr>
                <a:defRPr/>
              </a:pPr>
              <a:t>2020-02-08</a:t>
            </a:fld>
            <a:endParaRPr lang="en-CA"/>
          </a:p>
        </p:txBody>
      </p:sp>
      <p:sp>
        <p:nvSpPr>
          <p:cNvPr id="5" name="Footer Placeholder 4">
            <a:extLst>
              <a:ext uri="{FF2B5EF4-FFF2-40B4-BE49-F238E27FC236}">
                <a16:creationId xmlns:a16="http://schemas.microsoft.com/office/drawing/2014/main" id="{A4A1FC8E-FE63-4EDB-B259-8EF24CD1F8C2}"/>
              </a:ext>
            </a:extLst>
          </p:cNvPr>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CA"/>
          </a:p>
        </p:txBody>
      </p:sp>
      <p:sp>
        <p:nvSpPr>
          <p:cNvPr id="6" name="Slide Number Placeholder 5">
            <a:extLst>
              <a:ext uri="{FF2B5EF4-FFF2-40B4-BE49-F238E27FC236}">
                <a16:creationId xmlns:a16="http://schemas.microsoft.com/office/drawing/2014/main" id="{F7D45B11-B8CF-4A21-8B2C-785B7C4672B3}"/>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9C21EBA-D3B7-42AA-B09F-246193F4112C}" type="slidenum">
              <a:rPr lang="en-CA" altLang="en-US"/>
              <a:pPr>
                <a:defRPr/>
              </a:pPr>
              <a:t>‹#›</a:t>
            </a:fld>
            <a:endParaRPr lang="en-CA" altLang="en-US"/>
          </a:p>
        </p:txBody>
      </p:sp>
    </p:spTree>
    <p:extLst>
      <p:ext uri="{BB962C8B-B14F-4D97-AF65-F5344CB8AC3E}">
        <p14:creationId xmlns:p14="http://schemas.microsoft.com/office/powerpoint/2010/main" val="179997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6422302"/>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54692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4.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id="{34C80001-090E-4A26-A6CA-58F58EC3A846}"/>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1027" name="Rectangle 11">
            <a:extLst>
              <a:ext uri="{FF2B5EF4-FFF2-40B4-BE49-F238E27FC236}">
                <a16:creationId xmlns:a16="http://schemas.microsoft.com/office/drawing/2014/main" id="{80F26FAA-FF3E-46F4-916C-5F895F61E08A}"/>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6" name="Picture 5">
            <a:extLst>
              <a:ext uri="{FF2B5EF4-FFF2-40B4-BE49-F238E27FC236}">
                <a16:creationId xmlns:a16="http://schemas.microsoft.com/office/drawing/2014/main" id="{3FB348F6-58CE-40B1-862B-D8D9B948C21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1520" y="661987"/>
            <a:ext cx="723900" cy="419100"/>
          </a:xfrm>
          <a:prstGeom prst="rect">
            <a:avLst/>
          </a:prstGeom>
        </p:spPr>
      </p:pic>
      <p:sp>
        <p:nvSpPr>
          <p:cNvPr id="7"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8"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099" r:id="rId1"/>
    <p:sldLayoutId id="2147484100"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id="{EF3AEE25-C983-4F04-8314-0444D491AC36}"/>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2051" name="Rectangle 11">
            <a:extLst>
              <a:ext uri="{FF2B5EF4-FFF2-40B4-BE49-F238E27FC236}">
                <a16:creationId xmlns:a16="http://schemas.microsoft.com/office/drawing/2014/main" id="{57171B95-1D59-4966-8253-EA41A8C820CD}"/>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2053" name="Picture 7">
            <a:hlinkClick r:id="" action="ppaction://hlinkshowjump?jump=nextslide"/>
            <a:extLst>
              <a:ext uri="{FF2B5EF4-FFF2-40B4-BE49-F238E27FC236}">
                <a16:creationId xmlns:a16="http://schemas.microsoft.com/office/drawing/2014/main" id="{10C81FFD-CF28-49EB-AB68-4E7E43F33B13}"/>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96801"/>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1E45BBA6-5D24-4160-8F94-2472A42CD68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51520" y="661987"/>
            <a:ext cx="723900" cy="419100"/>
          </a:xfrm>
          <a:prstGeom prst="rect">
            <a:avLst/>
          </a:prstGeom>
        </p:spPr>
      </p:pic>
      <p:sp>
        <p:nvSpPr>
          <p:cNvPr id="8"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9" name="Shape 15" descr="Pearson Logo"/>
          <p:cNvPicPr preferRelativeResize="0"/>
          <p:nvPr userDrawn="1"/>
        </p:nvPicPr>
        <p:blipFill rotWithShape="1">
          <a:blip r:embed="rId6"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01" r:id="rId1"/>
    <p:sldLayoutId id="2147484102"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a:hlinkClick r:id="" action="ppaction://hlinkshowjump?jump=previousslide" tooltip="Click to return to previous slide"/>
            <a:extLst>
              <a:ext uri="{FF2B5EF4-FFF2-40B4-BE49-F238E27FC236}">
                <a16:creationId xmlns:a16="http://schemas.microsoft.com/office/drawing/2014/main" id="{04798D2E-867E-471D-A087-9546F3FE163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5" name="Shape 15" descr="Pearson Logo"/>
          <p:cNvPicPr preferRelativeResize="0"/>
          <p:nvPr userDrawn="1"/>
        </p:nvPicPr>
        <p:blipFill rotWithShape="1">
          <a:blip r:embed="rId4"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03"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hape 15" descr="Pearson Logo"/>
          <p:cNvPicPr preferRelativeResize="0"/>
          <p:nvPr userDrawn="1"/>
        </p:nvPicPr>
        <p:blipFill rotWithShape="1">
          <a:blip r:embed="rId7"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04" r:id="rId1"/>
    <p:sldLayoutId id="2147484107" r:id="rId2"/>
    <p:sldLayoutId id="2147484108" r:id="rId3"/>
    <p:sldLayoutId id="2147484105" r:id="rId4"/>
    <p:sldLayoutId id="2147484109"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3"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06"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4.gif"/><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5.gif"/><Relationship Id="rId3" Type="http://schemas.openxmlformats.org/officeDocument/2006/relationships/image" Target="../media/image20.gif"/><Relationship Id="rId7" Type="http://schemas.openxmlformats.org/officeDocument/2006/relationships/image" Target="../media/image24.gif"/><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23.gif"/><Relationship Id="rId11" Type="http://schemas.openxmlformats.org/officeDocument/2006/relationships/image" Target="../media/image28.gif"/><Relationship Id="rId5" Type="http://schemas.openxmlformats.org/officeDocument/2006/relationships/image" Target="../media/image22.gif"/><Relationship Id="rId10" Type="http://schemas.openxmlformats.org/officeDocument/2006/relationships/image" Target="../media/image27.gif"/><Relationship Id="rId4" Type="http://schemas.openxmlformats.org/officeDocument/2006/relationships/image" Target="../media/image21.gif"/><Relationship Id="rId9" Type="http://schemas.openxmlformats.org/officeDocument/2006/relationships/image" Target="../media/image26.gif"/></Relationships>
</file>

<file path=ppt/slides/_rels/slide16.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29.gif"/><Relationship Id="rId7" Type="http://schemas.openxmlformats.org/officeDocument/2006/relationships/image" Target="../media/image33.gi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2.gif"/><Relationship Id="rId5" Type="http://schemas.openxmlformats.org/officeDocument/2006/relationships/image" Target="../media/image31.gif"/><Relationship Id="rId4" Type="http://schemas.openxmlformats.org/officeDocument/2006/relationships/image" Target="../media/image30.gif"/><Relationship Id="rId9"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9.gif"/><Relationship Id="rId7" Type="http://schemas.openxmlformats.org/officeDocument/2006/relationships/image" Target="../media/image33.gif"/><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32.gif"/><Relationship Id="rId5" Type="http://schemas.openxmlformats.org/officeDocument/2006/relationships/image" Target="../media/image31.gif"/><Relationship Id="rId4" Type="http://schemas.openxmlformats.org/officeDocument/2006/relationships/image" Target="../media/image30.gif"/></Relationships>
</file>

<file path=ppt/slides/_rels/slide18.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image" Target="../media/image34.gif"/><Relationship Id="rId7" Type="http://schemas.openxmlformats.org/officeDocument/2006/relationships/image" Target="../media/image38.gi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7.gif"/><Relationship Id="rId5" Type="http://schemas.openxmlformats.org/officeDocument/2006/relationships/image" Target="../media/image36.gif"/><Relationship Id="rId4" Type="http://schemas.openxmlformats.org/officeDocument/2006/relationships/image" Target="../media/image35.gif"/><Relationship Id="rId9" Type="http://schemas.openxmlformats.org/officeDocument/2006/relationships/image" Target="../media/image39.jpeg"/></Relationships>
</file>

<file path=ppt/slides/_rels/slide19.xml.rels><?xml version="1.0" encoding="UTF-8" standalone="yes"?>
<Relationships xmlns="http://schemas.openxmlformats.org/package/2006/relationships"><Relationship Id="rId3" Type="http://schemas.openxmlformats.org/officeDocument/2006/relationships/image" Target="../media/image34.gif"/><Relationship Id="rId7" Type="http://schemas.openxmlformats.org/officeDocument/2006/relationships/image" Target="../media/image38.gif"/><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37.gif"/><Relationship Id="rId5" Type="http://schemas.openxmlformats.org/officeDocument/2006/relationships/image" Target="../media/image36.gif"/><Relationship Id="rId4" Type="http://schemas.openxmlformats.org/officeDocument/2006/relationships/image" Target="../media/image35.gif"/></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0.gif"/><Relationship Id="rId7" Type="http://schemas.openxmlformats.org/officeDocument/2006/relationships/image" Target="../media/image43.jpe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slide" Target="slide23.xml"/><Relationship Id="rId5" Type="http://schemas.openxmlformats.org/officeDocument/2006/relationships/image" Target="../media/image42.gif"/><Relationship Id="rId4" Type="http://schemas.openxmlformats.org/officeDocument/2006/relationships/image" Target="../media/image41.gif"/></Relationships>
</file>

<file path=ppt/slides/_rels/slide23.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42.gif"/><Relationship Id="rId4" Type="http://schemas.openxmlformats.org/officeDocument/2006/relationships/image" Target="../media/image41.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slide" Target="slide26.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8.gif"/><Relationship Id="rId7"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slide" Target="slide29.xml"/><Relationship Id="rId5" Type="http://schemas.openxmlformats.org/officeDocument/2006/relationships/image" Target="../media/image50.gif"/><Relationship Id="rId4" Type="http://schemas.openxmlformats.org/officeDocument/2006/relationships/image" Target="../media/image49.gif"/></Relationships>
</file>

<file path=ppt/slides/_rels/slide29.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50.gif"/><Relationship Id="rId4" Type="http://schemas.openxmlformats.org/officeDocument/2006/relationships/image" Target="../media/image49.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51.png"/><Relationship Id="rId7" Type="http://schemas.openxmlformats.org/officeDocument/2006/relationships/slide" Target="slide34.xml"/><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5.gif"/><Relationship Id="rId7"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slide" Target="slide36.xml"/><Relationship Id="rId5" Type="http://schemas.openxmlformats.org/officeDocument/2006/relationships/image" Target="../media/image57.gif"/><Relationship Id="rId4" Type="http://schemas.openxmlformats.org/officeDocument/2006/relationships/image" Target="../media/image56.gif"/></Relationships>
</file>

<file path=ppt/slides/_rels/slide36.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57.gif"/><Relationship Id="rId4" Type="http://schemas.openxmlformats.org/officeDocument/2006/relationships/image" Target="../media/image56.gi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slide" Target="slide39.xml"/><Relationship Id="rId4" Type="http://schemas.openxmlformats.org/officeDocument/2006/relationships/image" Target="../media/image59.gif"/></Relationships>
</file>

<file path=ppt/slides/_rels/slide39.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60.gif"/><Relationship Id="rId4" Type="http://schemas.openxmlformats.org/officeDocument/2006/relationships/image" Target="../media/image59.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61.png"/><Relationship Id="rId7" Type="http://schemas.openxmlformats.org/officeDocument/2006/relationships/slide" Target="slide41.xml"/><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60.gif"/><Relationship Id="rId4" Type="http://schemas.openxmlformats.org/officeDocument/2006/relationships/image" Target="../media/image59.gi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65.png"/><Relationship Id="rId7" Type="http://schemas.openxmlformats.org/officeDocument/2006/relationships/slide" Target="slide47.xm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12" Type="http://schemas.openxmlformats.org/officeDocument/2006/relationships/image" Target="../media/image3.jpeg"/><Relationship Id="rId2" Type="http://schemas.openxmlformats.org/officeDocument/2006/relationships/notesSlide" Target="../notesSlides/notesSlide57.xml"/><Relationship Id="rId1" Type="http://schemas.openxmlformats.org/officeDocument/2006/relationships/slideLayout" Target="../slideLayouts/slideLayout4.xml"/><Relationship Id="rId6" Type="http://schemas.openxmlformats.org/officeDocument/2006/relationships/image" Target="../media/image72.png"/><Relationship Id="rId11" Type="http://schemas.openxmlformats.org/officeDocument/2006/relationships/slide" Target="slide58.xml"/><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5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58.xml"/><Relationship Id="rId1" Type="http://schemas.openxmlformats.org/officeDocument/2006/relationships/slideLayout" Target="../slideLayouts/slideLayout5.xml"/><Relationship Id="rId6"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77.gif"/><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8.gif"/><Relationship Id="rId7"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image" Target="../media/image14.gif"/><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451D74-60E5-49E2-8C66-2795A21827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C5FAC4-066A-4BA3-A01F-793F7408AF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609600"/>
            <a:ext cx="5419725" cy="5286375"/>
          </a:xfrm>
          <a:prstGeom prst="rect">
            <a:avLst/>
          </a:prstGeom>
        </p:spPr>
      </p:pic>
      <p:pic>
        <p:nvPicPr>
          <p:cNvPr id="6" name="Picture 5">
            <a:extLst>
              <a:ext uri="{FF2B5EF4-FFF2-40B4-BE49-F238E27FC236}">
                <a16:creationId xmlns:a16="http://schemas.microsoft.com/office/drawing/2014/main" id="{6F09CDB0-7FCF-4FB2-848A-D681D3BBF0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8800" y="609600"/>
            <a:ext cx="5419725" cy="5286375"/>
          </a:xfrm>
          <a:prstGeom prst="rect">
            <a:avLst/>
          </a:prstGeom>
        </p:spPr>
      </p:pic>
      <p:pic>
        <p:nvPicPr>
          <p:cNvPr id="7" name="Picture 6">
            <a:extLst>
              <a:ext uri="{FF2B5EF4-FFF2-40B4-BE49-F238E27FC236}">
                <a16:creationId xmlns:a16="http://schemas.microsoft.com/office/drawing/2014/main" id="{7C114DEC-8D7F-41AD-B381-57AFF7BF655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800" y="609600"/>
            <a:ext cx="5419725" cy="52863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B18E473-C92F-45CC-AE9C-356EB42C6DD2}"/>
              </a:ext>
            </a:extLst>
          </p:cNvPr>
          <p:cNvSpPr>
            <a:spLocks noGrp="1"/>
          </p:cNvSpPr>
          <p:nvPr>
            <p:ph type="title"/>
          </p:nvPr>
        </p:nvSpPr>
        <p:spPr>
          <a:xfrm>
            <a:off x="990600" y="107950"/>
            <a:ext cx="7696200" cy="1554163"/>
          </a:xfrm>
        </p:spPr>
        <p:txBody>
          <a:bodyPr/>
          <a:lstStyle/>
          <a:p>
            <a:r>
              <a:rPr lang="en-US" altLang="en-US"/>
              <a:t>The Basics of Economic Growth</a:t>
            </a:r>
            <a:endParaRPr lang="en-CA" altLang="en-US"/>
          </a:p>
        </p:txBody>
      </p:sp>
      <p:sp>
        <p:nvSpPr>
          <p:cNvPr id="728067" name="Rectangle 3">
            <a:extLst>
              <a:ext uri="{FF2B5EF4-FFF2-40B4-BE49-F238E27FC236}">
                <a16:creationId xmlns:a16="http://schemas.microsoft.com/office/drawing/2014/main" id="{85ED3303-D5F9-4DC9-81F8-9DF0678DB2CB}"/>
              </a:ext>
            </a:extLst>
          </p:cNvPr>
          <p:cNvSpPr>
            <a:spLocks noGrp="1" noChangeArrowheads="1"/>
          </p:cNvSpPr>
          <p:nvPr>
            <p:ph idx="1"/>
          </p:nvPr>
        </p:nvSpPr>
        <p:spPr/>
        <p:txBody>
          <a:bodyPr/>
          <a:lstStyle/>
          <a:p>
            <a:pPr marL="108000" eaLnBrk="1" hangingPunct="1">
              <a:defRPr/>
            </a:pPr>
            <a:r>
              <a:rPr lang="en-US" altLang="en-US" dirty="0"/>
              <a:t>The Magic of Sustained Growth</a:t>
            </a:r>
          </a:p>
          <a:p>
            <a:pPr marL="108000" eaLnBrk="1" hangingPunct="1">
              <a:defRPr/>
            </a:pPr>
            <a:r>
              <a:rPr lang="en-US" altLang="en-US" b="0" dirty="0">
                <a:solidFill>
                  <a:schemeClr val="tx1"/>
                </a:solidFill>
              </a:rPr>
              <a:t>The </a:t>
            </a:r>
            <a:r>
              <a:rPr lang="en-US" altLang="en-US" dirty="0">
                <a:solidFill>
                  <a:schemeClr val="tx1"/>
                </a:solidFill>
              </a:rPr>
              <a:t>Rule of 70</a:t>
            </a:r>
            <a:r>
              <a:rPr lang="en-US" altLang="en-US" b="0" dirty="0">
                <a:solidFill>
                  <a:schemeClr val="tx1"/>
                </a:solidFill>
              </a:rPr>
              <a:t> states that the number of years it takes </a:t>
            </a:r>
            <a:br>
              <a:rPr lang="en-US" altLang="en-US" b="0" dirty="0">
                <a:solidFill>
                  <a:schemeClr val="tx1"/>
                </a:solidFill>
              </a:rPr>
            </a:br>
            <a:r>
              <a:rPr lang="en-US" altLang="en-US" b="0" dirty="0">
                <a:solidFill>
                  <a:schemeClr val="tx1"/>
                </a:solidFill>
              </a:rPr>
              <a:t>for the level of a variable to double is approximately </a:t>
            </a:r>
            <a:br>
              <a:rPr lang="en-US" altLang="en-US" b="0" dirty="0">
                <a:solidFill>
                  <a:schemeClr val="tx1"/>
                </a:solidFill>
              </a:rPr>
            </a:br>
            <a:r>
              <a:rPr lang="en-US" altLang="en-US" b="0" dirty="0">
                <a:solidFill>
                  <a:schemeClr val="tx1"/>
                </a:solidFill>
              </a:rPr>
              <a:t>70 divided by the annual percentage growth rate of the variable.</a:t>
            </a:r>
          </a:p>
          <a:p>
            <a:pPr marL="0" eaLnBrk="1" hangingPunct="1">
              <a:spcBef>
                <a:spcPct val="0"/>
              </a:spcBef>
              <a:defRPr/>
            </a:pPr>
            <a:endParaRPr lang="en-US" altLang="en-US" b="0" dirty="0">
              <a:solidFill>
                <a:schemeClr val="tx1"/>
              </a:solidFill>
            </a:endParaRPr>
          </a:p>
          <a:p>
            <a:pPr marL="0" eaLnBrk="1" hangingPunct="1">
              <a:spcBef>
                <a:spcPct val="0"/>
              </a:spcBef>
              <a:defRPr/>
            </a:pPr>
            <a:r>
              <a:rPr lang="en-US" altLang="en-US" b="0" dirty="0">
                <a:solidFill>
                  <a:schemeClr val="tx1"/>
                </a:solidFill>
              </a:rPr>
              <a:t> </a:t>
            </a:r>
            <a:endParaRPr lang="en-US" altLang="en-US" b="0" dirty="0">
              <a:solidFill>
                <a:schemeClr val="tx1"/>
              </a:solidFill>
              <a:sym typeface="Euclid Symbol" pitchFamily="18" charset="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8067">
                                            <p:txEl>
                                              <p:pRg st="1" end="1"/>
                                            </p:txEl>
                                          </p:spTgt>
                                        </p:tgtEl>
                                        <p:attrNameLst>
                                          <p:attrName>style.visibility</p:attrName>
                                        </p:attrNameLst>
                                      </p:cBhvr>
                                      <p:to>
                                        <p:strVal val="visible"/>
                                      </p:to>
                                    </p:set>
                                    <p:animEffect transition="in" filter="wipe(left)">
                                      <p:cBhvr>
                                        <p:cTn id="7" dur="1000"/>
                                        <p:tgtEl>
                                          <p:spTgt spid="7280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7"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3">
            <a:extLst>
              <a:ext uri="{FF2B5EF4-FFF2-40B4-BE49-F238E27FC236}">
                <a16:creationId xmlns:a16="http://schemas.microsoft.com/office/drawing/2014/main" id="{7045D632-2326-4E3A-BC62-3665BB74ECBD}"/>
              </a:ext>
            </a:extLst>
          </p:cNvPr>
          <p:cNvSpPr>
            <a:spLocks noGrp="1" noChangeArrowheads="1"/>
          </p:cNvSpPr>
          <p:nvPr>
            <p:ph type="title"/>
          </p:nvPr>
        </p:nvSpPr>
        <p:spPr>
          <a:xfrm>
            <a:off x="990600" y="107950"/>
            <a:ext cx="7696200" cy="1554163"/>
          </a:xfrm>
          <a:noFill/>
        </p:spPr>
        <p:txBody>
          <a:bodyPr/>
          <a:lstStyle/>
          <a:p>
            <a:pPr eaLnBrk="1" hangingPunct="1"/>
            <a:r>
              <a:rPr lang="en-US" altLang="en-US"/>
              <a:t>The Basics of Economic Growth</a:t>
            </a:r>
          </a:p>
        </p:txBody>
      </p:sp>
      <p:sp>
        <p:nvSpPr>
          <p:cNvPr id="730115" name="Rectangle 3">
            <a:extLst>
              <a:ext uri="{FF2B5EF4-FFF2-40B4-BE49-F238E27FC236}">
                <a16:creationId xmlns:a16="http://schemas.microsoft.com/office/drawing/2014/main" id="{96865B83-997E-48EC-B4A6-18013B615D29}"/>
              </a:ext>
            </a:extLst>
          </p:cNvPr>
          <p:cNvSpPr>
            <a:spLocks noGrp="1" noChangeArrowheads="1"/>
          </p:cNvSpPr>
          <p:nvPr>
            <p:ph idx="1"/>
          </p:nvPr>
        </p:nvSpPr>
        <p:spPr>
          <a:xfrm>
            <a:off x="336777" y="1319784"/>
            <a:ext cx="4440237" cy="5029200"/>
          </a:xfrm>
        </p:spPr>
        <p:txBody>
          <a:bodyPr/>
          <a:lstStyle/>
          <a:p>
            <a:pPr eaLnBrk="1" hangingPunct="1"/>
            <a:r>
              <a:rPr lang="en-US" altLang="en-US" dirty="0"/>
              <a:t>Applying the Rule of 70</a:t>
            </a:r>
          </a:p>
          <a:p>
            <a:pPr lvl="1" eaLnBrk="1" hangingPunct="1"/>
            <a:r>
              <a:rPr lang="en-US" altLang="en-US" dirty="0"/>
              <a:t>Figure 6.3 shows the doubling time for growth rates.</a:t>
            </a:r>
          </a:p>
          <a:p>
            <a:pPr lvl="1" eaLnBrk="1" hangingPunct="1"/>
            <a:r>
              <a:rPr lang="en-US" altLang="en-US" dirty="0"/>
              <a:t>A variable that grows at </a:t>
            </a:r>
            <a:br>
              <a:rPr lang="en-US" altLang="en-US" dirty="0"/>
            </a:br>
            <a:r>
              <a:rPr lang="en-US" altLang="en-US" dirty="0"/>
              <a:t>7 percent a year doubles in </a:t>
            </a:r>
            <a:br>
              <a:rPr lang="en-US" altLang="en-US" dirty="0"/>
            </a:br>
            <a:r>
              <a:rPr lang="en-US" altLang="en-US" dirty="0"/>
              <a:t>10 years.</a:t>
            </a:r>
          </a:p>
          <a:p>
            <a:pPr lvl="1" eaLnBrk="1" hangingPunct="1"/>
            <a:r>
              <a:rPr lang="en-US" altLang="en-US" dirty="0"/>
              <a:t>A variable that grows at </a:t>
            </a:r>
            <a:br>
              <a:rPr lang="en-US" altLang="en-US" dirty="0"/>
            </a:br>
            <a:r>
              <a:rPr lang="en-US" altLang="en-US" dirty="0"/>
              <a:t>2 percent a year doubles in </a:t>
            </a:r>
            <a:br>
              <a:rPr lang="en-US" altLang="en-US" dirty="0"/>
            </a:br>
            <a:r>
              <a:rPr lang="en-US" altLang="en-US" dirty="0"/>
              <a:t>35 years.</a:t>
            </a:r>
          </a:p>
          <a:p>
            <a:pPr lvl="1" eaLnBrk="1" hangingPunct="1"/>
            <a:r>
              <a:rPr lang="en-US" altLang="en-US" dirty="0"/>
              <a:t>A variable that grows at </a:t>
            </a:r>
            <a:br>
              <a:rPr lang="en-US" altLang="en-US" dirty="0"/>
            </a:br>
            <a:r>
              <a:rPr lang="en-US" altLang="en-US" dirty="0"/>
              <a:t>1 percent a year doubles in </a:t>
            </a:r>
            <a:br>
              <a:rPr lang="en-US" altLang="en-US" dirty="0"/>
            </a:br>
            <a:r>
              <a:rPr lang="en-US" altLang="en-US" dirty="0"/>
              <a:t>70 years</a:t>
            </a:r>
            <a:r>
              <a:rPr lang="en-US" altLang="en-US" sz="2000" dirty="0"/>
              <a:t>.</a:t>
            </a:r>
          </a:p>
        </p:txBody>
      </p:sp>
      <p:pic>
        <p:nvPicPr>
          <p:cNvPr id="30724" name="Picture 14" descr="Fig2301a1">
            <a:extLst>
              <a:ext uri="{FF2B5EF4-FFF2-40B4-BE49-F238E27FC236}">
                <a16:creationId xmlns:a16="http://schemas.microsoft.com/office/drawing/2014/main" id="{9E80649B-C9AC-4537-9AE5-0E7379B349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900" y="1655763"/>
            <a:ext cx="3986213" cy="3714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0127" name="Picture 15" descr="Fig2301a">
            <a:extLst>
              <a:ext uri="{FF2B5EF4-FFF2-40B4-BE49-F238E27FC236}">
                <a16:creationId xmlns:a16="http://schemas.microsoft.com/office/drawing/2014/main" id="{7BA4E56A-072D-45FD-912C-EF2CE829AD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900" y="1655763"/>
            <a:ext cx="3986213" cy="3714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0128" name="Picture 16" descr="Fig2301b">
            <a:extLst>
              <a:ext uri="{FF2B5EF4-FFF2-40B4-BE49-F238E27FC236}">
                <a16:creationId xmlns:a16="http://schemas.microsoft.com/office/drawing/2014/main" id="{81280AB9-8B28-426F-B3DF-D77A24FA3A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7900" y="1655763"/>
            <a:ext cx="3986213" cy="3714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0129" name="Picture 17" descr="Fig2301c">
            <a:extLst>
              <a:ext uri="{FF2B5EF4-FFF2-40B4-BE49-F238E27FC236}">
                <a16:creationId xmlns:a16="http://schemas.microsoft.com/office/drawing/2014/main" id="{2FF8C133-8D79-479E-8202-09C600D92A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7900" y="1655763"/>
            <a:ext cx="3986213" cy="3714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0130" name="Picture 18" descr="Fig2301d">
            <a:extLst>
              <a:ext uri="{FF2B5EF4-FFF2-40B4-BE49-F238E27FC236}">
                <a16:creationId xmlns:a16="http://schemas.microsoft.com/office/drawing/2014/main" id="{292C6317-A907-4361-B742-7360E790FB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87900" y="1655763"/>
            <a:ext cx="3986213" cy="3714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7">
            <a:hlinkClick r:id="rId8" action="ppaction://hlinksldjump" tooltip="Click to expand the figure"/>
            <a:extLst>
              <a:ext uri="{FF2B5EF4-FFF2-40B4-BE49-F238E27FC236}">
                <a16:creationId xmlns:a16="http://schemas.microsoft.com/office/drawing/2014/main" id="{767E53B4-7CB1-4CC6-A876-942F2B8E285A}"/>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0115">
                                            <p:txEl>
                                              <p:pRg st="1" end="1"/>
                                            </p:txEl>
                                          </p:spTgt>
                                        </p:tgtEl>
                                        <p:attrNameLst>
                                          <p:attrName>style.visibility</p:attrName>
                                        </p:attrNameLst>
                                      </p:cBhvr>
                                      <p:to>
                                        <p:strVal val="visible"/>
                                      </p:to>
                                    </p:set>
                                    <p:animEffect transition="in" filter="wipe(left)">
                                      <p:cBhvr>
                                        <p:cTn id="7" dur="1000"/>
                                        <p:tgtEl>
                                          <p:spTgt spid="730115">
                                            <p:txEl>
                                              <p:pRg st="1" end="1"/>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730127"/>
                                        </p:tgtEl>
                                        <p:attrNameLst>
                                          <p:attrName>style.visibility</p:attrName>
                                        </p:attrNameLst>
                                      </p:cBhvr>
                                      <p:to>
                                        <p:strVal val="visible"/>
                                      </p:to>
                                    </p:set>
                                    <p:animEffect transition="in" filter="wipe(left)">
                                      <p:cBhvr>
                                        <p:cTn id="11" dur="1000"/>
                                        <p:tgtEl>
                                          <p:spTgt spid="7301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30115">
                                            <p:txEl>
                                              <p:pRg st="2" end="2"/>
                                            </p:txEl>
                                          </p:spTgt>
                                        </p:tgtEl>
                                        <p:attrNameLst>
                                          <p:attrName>style.visibility</p:attrName>
                                        </p:attrNameLst>
                                      </p:cBhvr>
                                      <p:to>
                                        <p:strVal val="visible"/>
                                      </p:to>
                                    </p:set>
                                    <p:animEffect transition="in" filter="wipe(left)">
                                      <p:cBhvr>
                                        <p:cTn id="16" dur="1000"/>
                                        <p:tgtEl>
                                          <p:spTgt spid="730115">
                                            <p:txEl>
                                              <p:pRg st="2" end="2"/>
                                            </p:txEl>
                                          </p:spTgt>
                                        </p:tgtEl>
                                      </p:cBhvr>
                                    </p:animEffect>
                                  </p:childTnLst>
                                </p:cTn>
                              </p:par>
                            </p:childTnLst>
                          </p:cTn>
                        </p:par>
                        <p:par>
                          <p:cTn id="17" fill="hold" nodeType="afterGroup">
                            <p:stCondLst>
                              <p:cond delay="1000"/>
                            </p:stCondLst>
                            <p:childTnLst>
                              <p:par>
                                <p:cTn id="18" presetID="10" presetClass="entr" presetSubtype="0" fill="hold" nodeType="afterEffect">
                                  <p:stCondLst>
                                    <p:cond delay="0"/>
                                  </p:stCondLst>
                                  <p:childTnLst>
                                    <p:set>
                                      <p:cBhvr>
                                        <p:cTn id="19" dur="1" fill="hold">
                                          <p:stCondLst>
                                            <p:cond delay="0"/>
                                          </p:stCondLst>
                                        </p:cTn>
                                        <p:tgtEl>
                                          <p:spTgt spid="730128"/>
                                        </p:tgtEl>
                                        <p:attrNameLst>
                                          <p:attrName>style.visibility</p:attrName>
                                        </p:attrNameLst>
                                      </p:cBhvr>
                                      <p:to>
                                        <p:strVal val="visible"/>
                                      </p:to>
                                    </p:set>
                                    <p:animEffect transition="in" filter="fade">
                                      <p:cBhvr>
                                        <p:cTn id="20" dur="500"/>
                                        <p:tgtEl>
                                          <p:spTgt spid="7301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30115">
                                            <p:txEl>
                                              <p:pRg st="3" end="3"/>
                                            </p:txEl>
                                          </p:spTgt>
                                        </p:tgtEl>
                                        <p:attrNameLst>
                                          <p:attrName>style.visibility</p:attrName>
                                        </p:attrNameLst>
                                      </p:cBhvr>
                                      <p:to>
                                        <p:strVal val="visible"/>
                                      </p:to>
                                    </p:set>
                                    <p:animEffect transition="in" filter="wipe(left)">
                                      <p:cBhvr>
                                        <p:cTn id="25" dur="1000"/>
                                        <p:tgtEl>
                                          <p:spTgt spid="730115">
                                            <p:txEl>
                                              <p:pRg st="3" end="3"/>
                                            </p:txEl>
                                          </p:spTgt>
                                        </p:tgtEl>
                                      </p:cBhvr>
                                    </p:animEffect>
                                  </p:childTnLst>
                                </p:cTn>
                              </p:par>
                            </p:childTnLst>
                          </p:cTn>
                        </p:par>
                        <p:par>
                          <p:cTn id="26" fill="hold" nodeType="afterGroup">
                            <p:stCondLst>
                              <p:cond delay="1000"/>
                            </p:stCondLst>
                            <p:childTnLst>
                              <p:par>
                                <p:cTn id="27" presetID="10" presetClass="entr" presetSubtype="0" fill="hold" nodeType="afterEffect">
                                  <p:stCondLst>
                                    <p:cond delay="0"/>
                                  </p:stCondLst>
                                  <p:childTnLst>
                                    <p:set>
                                      <p:cBhvr>
                                        <p:cTn id="28" dur="1" fill="hold">
                                          <p:stCondLst>
                                            <p:cond delay="0"/>
                                          </p:stCondLst>
                                        </p:cTn>
                                        <p:tgtEl>
                                          <p:spTgt spid="730129"/>
                                        </p:tgtEl>
                                        <p:attrNameLst>
                                          <p:attrName>style.visibility</p:attrName>
                                        </p:attrNameLst>
                                      </p:cBhvr>
                                      <p:to>
                                        <p:strVal val="visible"/>
                                      </p:to>
                                    </p:set>
                                    <p:animEffect transition="in" filter="fade">
                                      <p:cBhvr>
                                        <p:cTn id="29" dur="500"/>
                                        <p:tgtEl>
                                          <p:spTgt spid="73012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30115">
                                            <p:txEl>
                                              <p:pRg st="4" end="4"/>
                                            </p:txEl>
                                          </p:spTgt>
                                        </p:tgtEl>
                                        <p:attrNameLst>
                                          <p:attrName>style.visibility</p:attrName>
                                        </p:attrNameLst>
                                      </p:cBhvr>
                                      <p:to>
                                        <p:strVal val="visible"/>
                                      </p:to>
                                    </p:set>
                                    <p:animEffect transition="in" filter="wipe(left)">
                                      <p:cBhvr>
                                        <p:cTn id="34" dur="1000"/>
                                        <p:tgtEl>
                                          <p:spTgt spid="730115">
                                            <p:txEl>
                                              <p:pRg st="4" end="4"/>
                                            </p:txEl>
                                          </p:spTgt>
                                        </p:tgtEl>
                                      </p:cBhvr>
                                    </p:animEffect>
                                  </p:childTnLst>
                                </p:cTn>
                              </p:par>
                            </p:childTnLst>
                          </p:cTn>
                        </p:par>
                        <p:par>
                          <p:cTn id="35" fill="hold" nodeType="afterGroup">
                            <p:stCondLst>
                              <p:cond delay="1000"/>
                            </p:stCondLst>
                            <p:childTnLst>
                              <p:par>
                                <p:cTn id="36" presetID="10" presetClass="entr" presetSubtype="0" fill="hold" nodeType="afterEffect">
                                  <p:stCondLst>
                                    <p:cond delay="0"/>
                                  </p:stCondLst>
                                  <p:childTnLst>
                                    <p:set>
                                      <p:cBhvr>
                                        <p:cTn id="37" dur="1" fill="hold">
                                          <p:stCondLst>
                                            <p:cond delay="0"/>
                                          </p:stCondLst>
                                        </p:cTn>
                                        <p:tgtEl>
                                          <p:spTgt spid="730130"/>
                                        </p:tgtEl>
                                        <p:attrNameLst>
                                          <p:attrName>style.visibility</p:attrName>
                                        </p:attrNameLst>
                                      </p:cBhvr>
                                      <p:to>
                                        <p:strVal val="visible"/>
                                      </p:to>
                                    </p:set>
                                    <p:animEffect transition="in" filter="fade">
                                      <p:cBhvr>
                                        <p:cTn id="38" dur="500"/>
                                        <p:tgtEl>
                                          <p:spTgt spid="730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2770" name="Picture 5" descr="Fig2301a1">
            <a:extLst>
              <a:ext uri="{FF2B5EF4-FFF2-40B4-BE49-F238E27FC236}">
                <a16:creationId xmlns:a16="http://schemas.microsoft.com/office/drawing/2014/main" id="{F3677446-B321-42D7-BDAF-64BE1456B2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4525" y="952500"/>
            <a:ext cx="531495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4086" name="Picture 6" descr="Fig2301a">
            <a:extLst>
              <a:ext uri="{FF2B5EF4-FFF2-40B4-BE49-F238E27FC236}">
                <a16:creationId xmlns:a16="http://schemas.microsoft.com/office/drawing/2014/main" id="{0C164556-DADC-4215-BFA2-112C23CB69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4525" y="952500"/>
            <a:ext cx="531495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4087" name="Picture 7" descr="Fig2301b">
            <a:extLst>
              <a:ext uri="{FF2B5EF4-FFF2-40B4-BE49-F238E27FC236}">
                <a16:creationId xmlns:a16="http://schemas.microsoft.com/office/drawing/2014/main" id="{0B8BCC94-BB10-46C6-A8FA-2FF9B3BE05A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4525" y="952500"/>
            <a:ext cx="531495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4088" name="Picture 8" descr="Fig2301c">
            <a:extLst>
              <a:ext uri="{FF2B5EF4-FFF2-40B4-BE49-F238E27FC236}">
                <a16:creationId xmlns:a16="http://schemas.microsoft.com/office/drawing/2014/main" id="{66EAFA13-4268-496A-BFC2-00880F080F7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14525" y="952500"/>
            <a:ext cx="531495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4089" name="Picture 9" descr="Fig2301d">
            <a:extLst>
              <a:ext uri="{FF2B5EF4-FFF2-40B4-BE49-F238E27FC236}">
                <a16:creationId xmlns:a16="http://schemas.microsoft.com/office/drawing/2014/main" id="{DC8FE2E4-5C9B-4DE6-A8D0-52F43318043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14525" y="952500"/>
            <a:ext cx="531495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4086"/>
                                        </p:tgtEl>
                                        <p:attrNameLst>
                                          <p:attrName>style.visibility</p:attrName>
                                        </p:attrNameLst>
                                      </p:cBhvr>
                                      <p:to>
                                        <p:strVal val="visible"/>
                                      </p:to>
                                    </p:set>
                                    <p:animEffect transition="in" filter="wipe(left)">
                                      <p:cBhvr>
                                        <p:cTn id="7" dur="1000"/>
                                        <p:tgtEl>
                                          <p:spTgt spid="8140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14087"/>
                                        </p:tgtEl>
                                        <p:attrNameLst>
                                          <p:attrName>style.visibility</p:attrName>
                                        </p:attrNameLst>
                                      </p:cBhvr>
                                      <p:to>
                                        <p:strVal val="visible"/>
                                      </p:to>
                                    </p:set>
                                    <p:animEffect transition="in" filter="fade">
                                      <p:cBhvr>
                                        <p:cTn id="12" dur="500"/>
                                        <p:tgtEl>
                                          <p:spTgt spid="8140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14088"/>
                                        </p:tgtEl>
                                        <p:attrNameLst>
                                          <p:attrName>style.visibility</p:attrName>
                                        </p:attrNameLst>
                                      </p:cBhvr>
                                      <p:to>
                                        <p:strVal val="visible"/>
                                      </p:to>
                                    </p:set>
                                    <p:animEffect transition="in" filter="fade">
                                      <p:cBhvr>
                                        <p:cTn id="17" dur="500"/>
                                        <p:tgtEl>
                                          <p:spTgt spid="8140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14089"/>
                                        </p:tgtEl>
                                        <p:attrNameLst>
                                          <p:attrName>style.visibility</p:attrName>
                                        </p:attrNameLst>
                                      </p:cBhvr>
                                      <p:to>
                                        <p:strVal val="visible"/>
                                      </p:to>
                                    </p:set>
                                    <p:animEffect transition="in" filter="fade">
                                      <p:cBhvr>
                                        <p:cTn id="22" dur="500"/>
                                        <p:tgtEl>
                                          <p:spTgt spid="814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26E66A7-A3FD-446B-999B-01D5C4F1852D}"/>
              </a:ext>
            </a:extLst>
          </p:cNvPr>
          <p:cNvSpPr>
            <a:spLocks noGrp="1"/>
          </p:cNvSpPr>
          <p:nvPr>
            <p:ph type="title"/>
          </p:nvPr>
        </p:nvSpPr>
        <p:spPr>
          <a:xfrm>
            <a:off x="990600" y="107950"/>
            <a:ext cx="7696200" cy="1554163"/>
          </a:xfrm>
        </p:spPr>
        <p:txBody>
          <a:bodyPr/>
          <a:lstStyle/>
          <a:p>
            <a:r>
              <a:rPr lang="en-US" altLang="en-US" dirty="0"/>
              <a:t>Long-Term Growth Trends</a:t>
            </a:r>
            <a:endParaRPr lang="en-CA" altLang="en-US" dirty="0"/>
          </a:p>
        </p:txBody>
      </p:sp>
      <p:sp>
        <p:nvSpPr>
          <p:cNvPr id="708611" name="Rectangle 3">
            <a:extLst>
              <a:ext uri="{FF2B5EF4-FFF2-40B4-BE49-F238E27FC236}">
                <a16:creationId xmlns:a16="http://schemas.microsoft.com/office/drawing/2014/main" id="{C7244E04-FD20-472B-B60D-7B9879468FFD}"/>
              </a:ext>
            </a:extLst>
          </p:cNvPr>
          <p:cNvSpPr>
            <a:spLocks noGrp="1" noChangeArrowheads="1"/>
          </p:cNvSpPr>
          <p:nvPr>
            <p:ph idx="1"/>
          </p:nvPr>
        </p:nvSpPr>
        <p:spPr/>
        <p:txBody>
          <a:bodyPr/>
          <a:lstStyle/>
          <a:p>
            <a:pPr eaLnBrk="1" hangingPunct="1"/>
            <a:r>
              <a:rPr lang="en-US" altLang="en-US" dirty="0"/>
              <a:t>Growth in the Canadian Economy</a:t>
            </a:r>
          </a:p>
          <a:p>
            <a:pPr lvl="1" eaLnBrk="1" hangingPunct="1"/>
            <a:r>
              <a:rPr lang="en-US" altLang="en-US" dirty="0"/>
              <a:t>From 1926 to 2016, growth in real GDP per person in Canada averaged 2 percent a year. </a:t>
            </a:r>
          </a:p>
          <a:p>
            <a:pPr lvl="1" eaLnBrk="1" hangingPunct="1"/>
            <a:r>
              <a:rPr lang="en-US" altLang="en-US" dirty="0"/>
              <a:t>Real GDP per person fell precipitously during the Great Depression and rose rapidly during World War II.</a:t>
            </a:r>
          </a:p>
          <a:p>
            <a:pPr lvl="1" eaLnBrk="1" hangingPunct="1"/>
            <a:r>
              <a:rPr lang="en-US" altLang="en-US" dirty="0"/>
              <a:t>Growth was most rapid during the 1960s.</a:t>
            </a:r>
          </a:p>
          <a:p>
            <a:pPr lvl="1" eaLnBrk="1" hangingPunct="1"/>
            <a:r>
              <a:rPr lang="en-US" altLang="en-US" dirty="0"/>
              <a:t>Growth slowed during the 1970s and sped up again in the 1980s and1990s.</a:t>
            </a:r>
          </a:p>
          <a:p>
            <a:pPr lvl="1" eaLnBrk="1" hangingPunct="1"/>
            <a:r>
              <a:rPr lang="en-US" altLang="en-US" dirty="0"/>
              <a:t>Figure 6.4 on the next slide illustrates.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8611">
                                            <p:txEl>
                                              <p:pRg st="1" end="1"/>
                                            </p:txEl>
                                          </p:spTgt>
                                        </p:tgtEl>
                                        <p:attrNameLst>
                                          <p:attrName>style.visibility</p:attrName>
                                        </p:attrNameLst>
                                      </p:cBhvr>
                                      <p:to>
                                        <p:strVal val="visible"/>
                                      </p:to>
                                    </p:set>
                                    <p:animEffect transition="in" filter="wipe(left)">
                                      <p:cBhvr>
                                        <p:cTn id="7" dur="1000"/>
                                        <p:tgtEl>
                                          <p:spTgt spid="7086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8611">
                                            <p:txEl>
                                              <p:pRg st="2" end="2"/>
                                            </p:txEl>
                                          </p:spTgt>
                                        </p:tgtEl>
                                        <p:attrNameLst>
                                          <p:attrName>style.visibility</p:attrName>
                                        </p:attrNameLst>
                                      </p:cBhvr>
                                      <p:to>
                                        <p:strVal val="visible"/>
                                      </p:to>
                                    </p:set>
                                    <p:animEffect transition="in" filter="wipe(left)">
                                      <p:cBhvr>
                                        <p:cTn id="12" dur="1000"/>
                                        <p:tgtEl>
                                          <p:spTgt spid="7086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8611">
                                            <p:txEl>
                                              <p:pRg st="3" end="3"/>
                                            </p:txEl>
                                          </p:spTgt>
                                        </p:tgtEl>
                                        <p:attrNameLst>
                                          <p:attrName>style.visibility</p:attrName>
                                        </p:attrNameLst>
                                      </p:cBhvr>
                                      <p:to>
                                        <p:strVal val="visible"/>
                                      </p:to>
                                    </p:set>
                                    <p:animEffect transition="in" filter="wipe(left)">
                                      <p:cBhvr>
                                        <p:cTn id="17" dur="1000"/>
                                        <p:tgtEl>
                                          <p:spTgt spid="7086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8611">
                                            <p:txEl>
                                              <p:pRg st="4" end="4"/>
                                            </p:txEl>
                                          </p:spTgt>
                                        </p:tgtEl>
                                        <p:attrNameLst>
                                          <p:attrName>style.visibility</p:attrName>
                                        </p:attrNameLst>
                                      </p:cBhvr>
                                      <p:to>
                                        <p:strVal val="visible"/>
                                      </p:to>
                                    </p:set>
                                    <p:animEffect transition="in" filter="wipe(left)">
                                      <p:cBhvr>
                                        <p:cTn id="22" dur="1000"/>
                                        <p:tgtEl>
                                          <p:spTgt spid="7086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8611">
                                            <p:txEl>
                                              <p:pRg st="5" end="5"/>
                                            </p:txEl>
                                          </p:spTgt>
                                        </p:tgtEl>
                                        <p:attrNameLst>
                                          <p:attrName>style.visibility</p:attrName>
                                        </p:attrNameLst>
                                      </p:cBhvr>
                                      <p:to>
                                        <p:strVal val="visible"/>
                                      </p:to>
                                    </p:set>
                                    <p:animEffect transition="in" filter="wipe(left)">
                                      <p:cBhvr>
                                        <p:cTn id="27" dur="1000"/>
                                        <p:tgtEl>
                                          <p:spTgt spid="70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1"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F1AEA0E-85A3-42D2-9B33-FBB3803204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000" y="468000"/>
            <a:ext cx="8334375" cy="5895975"/>
          </a:xfrm>
          <a:prstGeom prst="rect">
            <a:avLst/>
          </a:prstGeom>
        </p:spPr>
      </p:pic>
      <p:pic>
        <p:nvPicPr>
          <p:cNvPr id="18" name="Picture 17">
            <a:extLst>
              <a:ext uri="{FF2B5EF4-FFF2-40B4-BE49-F238E27FC236}">
                <a16:creationId xmlns:a16="http://schemas.microsoft.com/office/drawing/2014/main" id="{D3F79896-27B9-406B-B0C1-961AD47096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000" y="468000"/>
            <a:ext cx="8334375" cy="5895975"/>
          </a:xfrm>
          <a:prstGeom prst="rect">
            <a:avLst/>
          </a:prstGeom>
        </p:spPr>
      </p:pic>
      <p:pic>
        <p:nvPicPr>
          <p:cNvPr id="19" name="Picture 18">
            <a:extLst>
              <a:ext uri="{FF2B5EF4-FFF2-40B4-BE49-F238E27FC236}">
                <a16:creationId xmlns:a16="http://schemas.microsoft.com/office/drawing/2014/main" id="{99A5D96D-6C08-43D7-A7BD-80FB037846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6000" y="468000"/>
            <a:ext cx="8334375" cy="5895975"/>
          </a:xfrm>
          <a:prstGeom prst="rect">
            <a:avLst/>
          </a:prstGeom>
        </p:spPr>
      </p:pic>
      <p:pic>
        <p:nvPicPr>
          <p:cNvPr id="20" name="Picture 19">
            <a:extLst>
              <a:ext uri="{FF2B5EF4-FFF2-40B4-BE49-F238E27FC236}">
                <a16:creationId xmlns:a16="http://schemas.microsoft.com/office/drawing/2014/main" id="{778EC5B6-706F-4104-AAB4-5CCCFE9E0E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6000" y="468000"/>
            <a:ext cx="8334375" cy="5895975"/>
          </a:xfrm>
          <a:prstGeom prst="rect">
            <a:avLst/>
          </a:prstGeom>
        </p:spPr>
      </p:pic>
      <p:pic>
        <p:nvPicPr>
          <p:cNvPr id="21" name="Picture 20">
            <a:extLst>
              <a:ext uri="{FF2B5EF4-FFF2-40B4-BE49-F238E27FC236}">
                <a16:creationId xmlns:a16="http://schemas.microsoft.com/office/drawing/2014/main" id="{2FC4DF4F-439C-4AB2-93CE-248E8C94E94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000" y="468000"/>
            <a:ext cx="8334375" cy="5895975"/>
          </a:xfrm>
          <a:prstGeom prst="rect">
            <a:avLst/>
          </a:prstGeom>
        </p:spPr>
      </p:pic>
      <p:pic>
        <p:nvPicPr>
          <p:cNvPr id="22" name="Picture 21">
            <a:extLst>
              <a:ext uri="{FF2B5EF4-FFF2-40B4-BE49-F238E27FC236}">
                <a16:creationId xmlns:a16="http://schemas.microsoft.com/office/drawing/2014/main" id="{C60AA3C9-42F1-4002-BDFC-D23D22DABB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6000" y="468000"/>
            <a:ext cx="8334375" cy="5895975"/>
          </a:xfrm>
          <a:prstGeom prst="rect">
            <a:avLst/>
          </a:prstGeom>
        </p:spPr>
      </p:pic>
      <p:pic>
        <p:nvPicPr>
          <p:cNvPr id="23" name="Picture 22">
            <a:extLst>
              <a:ext uri="{FF2B5EF4-FFF2-40B4-BE49-F238E27FC236}">
                <a16:creationId xmlns:a16="http://schemas.microsoft.com/office/drawing/2014/main" id="{6E3C3F41-7C83-406C-927A-3173B81A10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6000" y="468000"/>
            <a:ext cx="8334375" cy="5895975"/>
          </a:xfrm>
          <a:prstGeom prst="rect">
            <a:avLst/>
          </a:prstGeom>
        </p:spPr>
      </p:pic>
      <p:pic>
        <p:nvPicPr>
          <p:cNvPr id="24" name="Picture 23">
            <a:extLst>
              <a:ext uri="{FF2B5EF4-FFF2-40B4-BE49-F238E27FC236}">
                <a16:creationId xmlns:a16="http://schemas.microsoft.com/office/drawing/2014/main" id="{C3B3365A-B58B-44C8-B6E6-99560D87898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6000" y="468000"/>
            <a:ext cx="8334375" cy="5895975"/>
          </a:xfrm>
          <a:prstGeom prst="rect">
            <a:avLst/>
          </a:prstGeom>
        </p:spPr>
      </p:pic>
      <p:pic>
        <p:nvPicPr>
          <p:cNvPr id="25" name="Picture 24">
            <a:extLst>
              <a:ext uri="{FF2B5EF4-FFF2-40B4-BE49-F238E27FC236}">
                <a16:creationId xmlns:a16="http://schemas.microsoft.com/office/drawing/2014/main" id="{F381F293-94FE-4E59-83DD-841955C744D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6000" y="468000"/>
            <a:ext cx="8334375" cy="58959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750"/>
                                        <p:tgtEl>
                                          <p:spTgt spid="18"/>
                                        </p:tgtEl>
                                      </p:cBhvr>
                                    </p:animEffect>
                                  </p:childTnLst>
                                </p:cTn>
                              </p:par>
                            </p:childTnLst>
                          </p:cTn>
                        </p:par>
                        <p:par>
                          <p:cTn id="8" fill="hold">
                            <p:stCondLst>
                              <p:cond delay="1750"/>
                            </p:stCondLst>
                            <p:childTnLst>
                              <p:par>
                                <p:cTn id="9" presetID="10" presetClass="entr" presetSubtype="0" fill="hold" nodeType="afterEffect">
                                  <p:stCondLst>
                                    <p:cond delay="25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10" presetClass="entr" presetSubtype="0" fill="hold" nodeType="afterEffect">
                                  <p:stCondLst>
                                    <p:cond delay="25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5">
            <a:extLst>
              <a:ext uri="{FF2B5EF4-FFF2-40B4-BE49-F238E27FC236}">
                <a16:creationId xmlns:a16="http://schemas.microsoft.com/office/drawing/2014/main" id="{722795E1-9288-426B-9D0B-F59794506E7C}"/>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Long-Term Growth Trends</a:t>
            </a:r>
          </a:p>
        </p:txBody>
      </p:sp>
      <p:sp>
        <p:nvSpPr>
          <p:cNvPr id="409603" name="Rectangle 3">
            <a:extLst>
              <a:ext uri="{FF2B5EF4-FFF2-40B4-BE49-F238E27FC236}">
                <a16:creationId xmlns:a16="http://schemas.microsoft.com/office/drawing/2014/main" id="{5306A1D5-7197-4F39-8CC6-0B2CF31D57ED}"/>
              </a:ext>
            </a:extLst>
          </p:cNvPr>
          <p:cNvSpPr>
            <a:spLocks noGrp="1" noChangeArrowheads="1"/>
          </p:cNvSpPr>
          <p:nvPr>
            <p:ph idx="1"/>
          </p:nvPr>
        </p:nvSpPr>
        <p:spPr>
          <a:xfrm>
            <a:off x="360363" y="1584325"/>
            <a:ext cx="4114800" cy="4525963"/>
          </a:xfrm>
        </p:spPr>
        <p:txBody>
          <a:bodyPr/>
          <a:lstStyle/>
          <a:p>
            <a:pPr eaLnBrk="1" hangingPunct="1"/>
            <a:r>
              <a:rPr lang="en-US" altLang="en-US" dirty="0"/>
              <a:t>Real GDP Growth in the World Economy</a:t>
            </a:r>
          </a:p>
          <a:p>
            <a:pPr lvl="1" eaLnBrk="1" hangingPunct="1"/>
            <a:r>
              <a:rPr lang="en-US" altLang="en-US" dirty="0"/>
              <a:t>Figure 6.5(a) shows the growth in the rich countries.</a:t>
            </a:r>
          </a:p>
          <a:p>
            <a:pPr lvl="1" eaLnBrk="1" hangingPunct="1"/>
            <a:r>
              <a:rPr lang="en-US" altLang="en-US" dirty="0"/>
              <a:t>Japan grew rapidly in the 1960s, slower in the 1980s, and even slower in the 1990s.</a:t>
            </a:r>
          </a:p>
          <a:p>
            <a:pPr lvl="1" eaLnBrk="1" hangingPunct="1"/>
            <a:r>
              <a:rPr lang="en-US" altLang="en-US" dirty="0"/>
              <a:t>Growth in Europe Big 4, the United States, and Canada has been similar. </a:t>
            </a:r>
          </a:p>
        </p:txBody>
      </p:sp>
      <p:pic>
        <p:nvPicPr>
          <p:cNvPr id="9" name="Picture 8">
            <a:extLst>
              <a:ext uri="{FF2B5EF4-FFF2-40B4-BE49-F238E27FC236}">
                <a16:creationId xmlns:a16="http://schemas.microsoft.com/office/drawing/2014/main" id="{7D07B71D-C6BA-4D38-B538-494D6EBB56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8995" y="2057400"/>
            <a:ext cx="4326405" cy="3900375"/>
          </a:xfrm>
          <a:prstGeom prst="rect">
            <a:avLst/>
          </a:prstGeom>
        </p:spPr>
      </p:pic>
      <p:pic>
        <p:nvPicPr>
          <p:cNvPr id="14" name="Picture 13">
            <a:extLst>
              <a:ext uri="{FF2B5EF4-FFF2-40B4-BE49-F238E27FC236}">
                <a16:creationId xmlns:a16="http://schemas.microsoft.com/office/drawing/2014/main" id="{66585743-4D34-4821-99B8-4DB085C0E8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88995" y="2057400"/>
            <a:ext cx="4326405" cy="3900375"/>
          </a:xfrm>
          <a:prstGeom prst="rect">
            <a:avLst/>
          </a:prstGeom>
        </p:spPr>
      </p:pic>
      <p:pic>
        <p:nvPicPr>
          <p:cNvPr id="15" name="Picture 14">
            <a:extLst>
              <a:ext uri="{FF2B5EF4-FFF2-40B4-BE49-F238E27FC236}">
                <a16:creationId xmlns:a16="http://schemas.microsoft.com/office/drawing/2014/main" id="{76D34A4D-C2A7-47B1-8CC9-134BBD8421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8995" y="2057400"/>
            <a:ext cx="4326405" cy="3900375"/>
          </a:xfrm>
          <a:prstGeom prst="rect">
            <a:avLst/>
          </a:prstGeom>
        </p:spPr>
      </p:pic>
      <p:pic>
        <p:nvPicPr>
          <p:cNvPr id="16" name="Picture 15">
            <a:extLst>
              <a:ext uri="{FF2B5EF4-FFF2-40B4-BE49-F238E27FC236}">
                <a16:creationId xmlns:a16="http://schemas.microsoft.com/office/drawing/2014/main" id="{6C5DF824-734B-4622-A648-8EDEC674FB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88995" y="2057400"/>
            <a:ext cx="4326405" cy="3900375"/>
          </a:xfrm>
          <a:prstGeom prst="rect">
            <a:avLst/>
          </a:prstGeom>
        </p:spPr>
      </p:pic>
      <p:pic>
        <p:nvPicPr>
          <p:cNvPr id="17" name="Picture 16">
            <a:extLst>
              <a:ext uri="{FF2B5EF4-FFF2-40B4-BE49-F238E27FC236}">
                <a16:creationId xmlns:a16="http://schemas.microsoft.com/office/drawing/2014/main" id="{91233DE6-B2FD-4C48-8B8B-FECFF2871C9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88995" y="2057400"/>
            <a:ext cx="4326405" cy="3900375"/>
          </a:xfrm>
          <a:prstGeom prst="rect">
            <a:avLst/>
          </a:prstGeom>
        </p:spPr>
      </p:pic>
      <p:pic>
        <p:nvPicPr>
          <p:cNvPr id="18" name="Picture 7">
            <a:hlinkClick r:id="rId8" action="ppaction://hlinksldjump" tooltip="Click to expand the figure"/>
            <a:extLst>
              <a:ext uri="{FF2B5EF4-FFF2-40B4-BE49-F238E27FC236}">
                <a16:creationId xmlns:a16="http://schemas.microsoft.com/office/drawing/2014/main" id="{FCD4A5EE-7529-47A5-AC91-231500DE3EE8}"/>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animEffect transition="in" filter="wipe(left)">
                                      <p:cBhvr>
                                        <p:cTn id="7" dur="1000"/>
                                        <p:tgtEl>
                                          <p:spTgt spid="409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2" end="2"/>
                                            </p:txEl>
                                          </p:spTgt>
                                        </p:tgtEl>
                                        <p:attrNameLst>
                                          <p:attrName>style.visibility</p:attrName>
                                        </p:attrNameLst>
                                      </p:cBhvr>
                                      <p:to>
                                        <p:strVal val="visible"/>
                                      </p:to>
                                    </p:set>
                                    <p:animEffect transition="in" filter="wipe(left)">
                                      <p:cBhvr>
                                        <p:cTn id="12" dur="1000"/>
                                        <p:tgtEl>
                                          <p:spTgt spid="4096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75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1000"/>
                                        <p:tgtEl>
                                          <p:spTgt spid="409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75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175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1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uiExpand="1" build="p" bldLvl="3"/>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3D8B72-1331-498A-9134-7619F4E0C0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0" y="900000"/>
            <a:ext cx="5610225" cy="5057775"/>
          </a:xfrm>
          <a:prstGeom prst="rect">
            <a:avLst/>
          </a:prstGeom>
        </p:spPr>
      </p:pic>
      <p:pic>
        <p:nvPicPr>
          <p:cNvPr id="12" name="Picture 11">
            <a:extLst>
              <a:ext uri="{FF2B5EF4-FFF2-40B4-BE49-F238E27FC236}">
                <a16:creationId xmlns:a16="http://schemas.microsoft.com/office/drawing/2014/main" id="{3BB34F16-DD8C-4347-8CAA-6B989C12C3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0" y="900000"/>
            <a:ext cx="5610225" cy="5057775"/>
          </a:xfrm>
          <a:prstGeom prst="rect">
            <a:avLst/>
          </a:prstGeom>
        </p:spPr>
      </p:pic>
      <p:pic>
        <p:nvPicPr>
          <p:cNvPr id="13" name="Picture 12">
            <a:extLst>
              <a:ext uri="{FF2B5EF4-FFF2-40B4-BE49-F238E27FC236}">
                <a16:creationId xmlns:a16="http://schemas.microsoft.com/office/drawing/2014/main" id="{9B98CFE9-D15D-4750-8CE7-C1762C1343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0" y="900000"/>
            <a:ext cx="5610225" cy="5057775"/>
          </a:xfrm>
          <a:prstGeom prst="rect">
            <a:avLst/>
          </a:prstGeom>
        </p:spPr>
      </p:pic>
      <p:pic>
        <p:nvPicPr>
          <p:cNvPr id="14" name="Picture 13">
            <a:extLst>
              <a:ext uri="{FF2B5EF4-FFF2-40B4-BE49-F238E27FC236}">
                <a16:creationId xmlns:a16="http://schemas.microsoft.com/office/drawing/2014/main" id="{35CE5A78-A994-4724-9306-3A8D3BBA8C0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0" y="900000"/>
            <a:ext cx="5610225" cy="5057775"/>
          </a:xfrm>
          <a:prstGeom prst="rect">
            <a:avLst/>
          </a:prstGeom>
        </p:spPr>
      </p:pic>
      <p:pic>
        <p:nvPicPr>
          <p:cNvPr id="15" name="Picture 14">
            <a:extLst>
              <a:ext uri="{FF2B5EF4-FFF2-40B4-BE49-F238E27FC236}">
                <a16:creationId xmlns:a16="http://schemas.microsoft.com/office/drawing/2014/main" id="{9C8BED1C-0CD1-4C88-91DB-201F685C998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0000" y="900000"/>
            <a:ext cx="5610225" cy="50577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75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7">
            <a:extLst>
              <a:ext uri="{FF2B5EF4-FFF2-40B4-BE49-F238E27FC236}">
                <a16:creationId xmlns:a16="http://schemas.microsoft.com/office/drawing/2014/main" id="{7D0E7B08-C202-4E17-8E4D-C87FB791D3B2}"/>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Long-Term Growth Trends</a:t>
            </a:r>
          </a:p>
        </p:txBody>
      </p:sp>
      <p:sp>
        <p:nvSpPr>
          <p:cNvPr id="410627" name="Rectangle 3">
            <a:extLst>
              <a:ext uri="{FF2B5EF4-FFF2-40B4-BE49-F238E27FC236}">
                <a16:creationId xmlns:a16="http://schemas.microsoft.com/office/drawing/2014/main" id="{1E1EBA3F-0F4C-4068-8939-B4576D42C962}"/>
              </a:ext>
            </a:extLst>
          </p:cNvPr>
          <p:cNvSpPr>
            <a:spLocks noGrp="1" noChangeArrowheads="1"/>
          </p:cNvSpPr>
          <p:nvPr>
            <p:ph idx="1"/>
          </p:nvPr>
        </p:nvSpPr>
        <p:spPr>
          <a:xfrm>
            <a:off x="360363" y="1584325"/>
            <a:ext cx="3678237" cy="4525963"/>
          </a:xfrm>
        </p:spPr>
        <p:txBody>
          <a:bodyPr/>
          <a:lstStyle/>
          <a:p>
            <a:pPr lvl="1" eaLnBrk="1" hangingPunct="1"/>
            <a:r>
              <a:rPr lang="en-US" altLang="en-US" dirty="0"/>
              <a:t>Figure 6.5(b) shows the growth of real GDP per person in group of poor countries. </a:t>
            </a:r>
          </a:p>
          <a:p>
            <a:pPr lvl="1" eaLnBrk="1" hangingPunct="1"/>
            <a:r>
              <a:rPr lang="en-US" altLang="en-US" dirty="0"/>
              <a:t>The gaps between real GDP per person in Canada and in these countries have widened. </a:t>
            </a:r>
          </a:p>
          <a:p>
            <a:pPr lvl="1" eaLnBrk="1" hangingPunct="1">
              <a:lnSpc>
                <a:spcPct val="80000"/>
              </a:lnSpc>
            </a:pPr>
            <a:endParaRPr lang="en-US" altLang="en-US" dirty="0"/>
          </a:p>
        </p:txBody>
      </p:sp>
      <p:pic>
        <p:nvPicPr>
          <p:cNvPr id="9" name="Picture 8">
            <a:extLst>
              <a:ext uri="{FF2B5EF4-FFF2-40B4-BE49-F238E27FC236}">
                <a16:creationId xmlns:a16="http://schemas.microsoft.com/office/drawing/2014/main" id="{0CC8999C-ED62-4F21-8ABB-DC649FA8EB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0532" y="1662113"/>
            <a:ext cx="4764868" cy="4295662"/>
          </a:xfrm>
          <a:prstGeom prst="rect">
            <a:avLst/>
          </a:prstGeom>
        </p:spPr>
      </p:pic>
      <p:pic>
        <p:nvPicPr>
          <p:cNvPr id="10" name="Picture 9">
            <a:extLst>
              <a:ext uri="{FF2B5EF4-FFF2-40B4-BE49-F238E27FC236}">
                <a16:creationId xmlns:a16="http://schemas.microsoft.com/office/drawing/2014/main" id="{BF64B14D-B44D-43BF-A6A8-DB306A8955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0532" y="1662113"/>
            <a:ext cx="4764868" cy="4295662"/>
          </a:xfrm>
          <a:prstGeom prst="rect">
            <a:avLst/>
          </a:prstGeom>
        </p:spPr>
      </p:pic>
      <p:pic>
        <p:nvPicPr>
          <p:cNvPr id="11" name="Picture 10">
            <a:extLst>
              <a:ext uri="{FF2B5EF4-FFF2-40B4-BE49-F238E27FC236}">
                <a16:creationId xmlns:a16="http://schemas.microsoft.com/office/drawing/2014/main" id="{A4CE9227-74D5-4624-93AE-C310ED0BA6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0532" y="1662113"/>
            <a:ext cx="4764868" cy="4295662"/>
          </a:xfrm>
          <a:prstGeom prst="rect">
            <a:avLst/>
          </a:prstGeom>
        </p:spPr>
      </p:pic>
      <p:pic>
        <p:nvPicPr>
          <p:cNvPr id="12" name="Picture 11">
            <a:extLst>
              <a:ext uri="{FF2B5EF4-FFF2-40B4-BE49-F238E27FC236}">
                <a16:creationId xmlns:a16="http://schemas.microsoft.com/office/drawing/2014/main" id="{FD4B90D9-3833-4987-9EB4-D70C86D874A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50532" y="1662113"/>
            <a:ext cx="4764868" cy="4295662"/>
          </a:xfrm>
          <a:prstGeom prst="rect">
            <a:avLst/>
          </a:prstGeom>
        </p:spPr>
      </p:pic>
      <p:pic>
        <p:nvPicPr>
          <p:cNvPr id="13" name="Picture 12">
            <a:extLst>
              <a:ext uri="{FF2B5EF4-FFF2-40B4-BE49-F238E27FC236}">
                <a16:creationId xmlns:a16="http://schemas.microsoft.com/office/drawing/2014/main" id="{95154D77-BAF2-405A-B1FF-DAC8F0FD68C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50532" y="1662113"/>
            <a:ext cx="4764868" cy="4295662"/>
          </a:xfrm>
          <a:prstGeom prst="rect">
            <a:avLst/>
          </a:prstGeom>
        </p:spPr>
      </p:pic>
      <p:pic>
        <p:nvPicPr>
          <p:cNvPr id="14" name="Picture 7">
            <a:hlinkClick r:id="rId8" action="ppaction://hlinksldjump"/>
            <a:extLst>
              <a:ext uri="{FF2B5EF4-FFF2-40B4-BE49-F238E27FC236}">
                <a16:creationId xmlns:a16="http://schemas.microsoft.com/office/drawing/2014/main" id="{9A9D9B9E-F8A4-4739-BB29-EA5787F54C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2" y="6477000"/>
            <a:ext cx="242051" cy="2420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7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7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75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75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0627">
                                            <p:txEl>
                                              <p:pRg st="1" end="1"/>
                                            </p:txEl>
                                          </p:spTgt>
                                        </p:tgtEl>
                                        <p:attrNameLst>
                                          <p:attrName>style.visibility</p:attrName>
                                        </p:attrNameLst>
                                      </p:cBhvr>
                                      <p:to>
                                        <p:strVal val="visible"/>
                                      </p:to>
                                    </p:set>
                                    <p:animEffect transition="in" filter="wipe(left)">
                                      <p:cBhvr>
                                        <p:cTn id="27" dur="1000"/>
                                        <p:tgtEl>
                                          <p:spTgt spid="410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7C2886-B3A1-4AEB-853E-8031D3CA3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0" y="900000"/>
            <a:ext cx="5610225" cy="5057775"/>
          </a:xfrm>
          <a:prstGeom prst="rect">
            <a:avLst/>
          </a:prstGeom>
        </p:spPr>
      </p:pic>
      <p:pic>
        <p:nvPicPr>
          <p:cNvPr id="8" name="Picture 7">
            <a:extLst>
              <a:ext uri="{FF2B5EF4-FFF2-40B4-BE49-F238E27FC236}">
                <a16:creationId xmlns:a16="http://schemas.microsoft.com/office/drawing/2014/main" id="{B6F258A0-B42A-47DC-9EBA-491D4E6393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0" y="900000"/>
            <a:ext cx="5610225" cy="5057775"/>
          </a:xfrm>
          <a:prstGeom prst="rect">
            <a:avLst/>
          </a:prstGeom>
        </p:spPr>
      </p:pic>
      <p:pic>
        <p:nvPicPr>
          <p:cNvPr id="9" name="Picture 8">
            <a:extLst>
              <a:ext uri="{FF2B5EF4-FFF2-40B4-BE49-F238E27FC236}">
                <a16:creationId xmlns:a16="http://schemas.microsoft.com/office/drawing/2014/main" id="{80835340-BE7D-41FB-8584-69592C2A24D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0" y="900000"/>
            <a:ext cx="5610225" cy="5057775"/>
          </a:xfrm>
          <a:prstGeom prst="rect">
            <a:avLst/>
          </a:prstGeom>
        </p:spPr>
      </p:pic>
      <p:pic>
        <p:nvPicPr>
          <p:cNvPr id="10" name="Picture 9">
            <a:extLst>
              <a:ext uri="{FF2B5EF4-FFF2-40B4-BE49-F238E27FC236}">
                <a16:creationId xmlns:a16="http://schemas.microsoft.com/office/drawing/2014/main" id="{6C2745F5-54D5-4A66-AA4F-368B0C9723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0" y="900000"/>
            <a:ext cx="5610225" cy="5057775"/>
          </a:xfrm>
          <a:prstGeom prst="rect">
            <a:avLst/>
          </a:prstGeom>
        </p:spPr>
      </p:pic>
      <p:pic>
        <p:nvPicPr>
          <p:cNvPr id="11" name="Picture 10">
            <a:extLst>
              <a:ext uri="{FF2B5EF4-FFF2-40B4-BE49-F238E27FC236}">
                <a16:creationId xmlns:a16="http://schemas.microsoft.com/office/drawing/2014/main" id="{4C425808-BD24-4AB6-93E6-F88FC8E0776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0000" y="900000"/>
            <a:ext cx="5610225" cy="50577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7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75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69F449-4DE3-48F6-ACA8-CB90EC3D3E3C}"/>
              </a:ext>
            </a:extLst>
          </p:cNvPr>
          <p:cNvSpPr txBox="1">
            <a:spLocks/>
          </p:cNvSpPr>
          <p:nvPr/>
        </p:nvSpPr>
        <p:spPr bwMode="auto">
          <a:xfrm>
            <a:off x="609600" y="4572000"/>
            <a:ext cx="2159000"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en-CA" altLang="en-US" sz="13600" dirty="0">
              <a:solidFill>
                <a:srgbClr val="254A8E"/>
              </a:solidFill>
              <a:latin typeface="Futura Std Light" panose="020B0402020204020303" pitchFamily="34" charset="0"/>
            </a:endParaRPr>
          </a:p>
        </p:txBody>
      </p:sp>
      <p:sp>
        <p:nvSpPr>
          <p:cNvPr id="6" name="Title 1">
            <a:extLst>
              <a:ext uri="{FF2B5EF4-FFF2-40B4-BE49-F238E27FC236}">
                <a16:creationId xmlns:a16="http://schemas.microsoft.com/office/drawing/2014/main" id="{6965D9FB-5365-4483-A3A1-C771A16F1DA6}"/>
              </a:ext>
            </a:extLst>
          </p:cNvPr>
          <p:cNvSpPr txBox="1">
            <a:spLocks/>
          </p:cNvSpPr>
          <p:nvPr/>
        </p:nvSpPr>
        <p:spPr bwMode="auto">
          <a:xfrm>
            <a:off x="360000" y="4724400"/>
            <a:ext cx="1891522" cy="1540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600" dirty="0">
                <a:solidFill>
                  <a:srgbClr val="9B2590"/>
                </a:solidFill>
                <a:latin typeface="Mundo Sans Std Light" panose="02000302020104020303" pitchFamily="50" charset="0"/>
                <a:ea typeface="MS PGothic" panose="020B0600070205080204" pitchFamily="34" charset="-128"/>
              </a:rPr>
              <a:t>6</a:t>
            </a:r>
          </a:p>
        </p:txBody>
      </p:sp>
      <p:sp>
        <p:nvSpPr>
          <p:cNvPr id="7" name="Subtitle 2">
            <a:extLst>
              <a:ext uri="{FF2B5EF4-FFF2-40B4-BE49-F238E27FC236}">
                <a16:creationId xmlns:a16="http://schemas.microsoft.com/office/drawing/2014/main" id="{D4F3B78D-3314-4142-986B-55987B4CBD5B}"/>
              </a:ext>
            </a:extLst>
          </p:cNvPr>
          <p:cNvSpPr txBox="1">
            <a:spLocks/>
          </p:cNvSpPr>
          <p:nvPr/>
        </p:nvSpPr>
        <p:spPr bwMode="auto">
          <a:xfrm>
            <a:off x="2501122" y="5334000"/>
            <a:ext cx="5347478" cy="741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2800" b="1" dirty="0">
                <a:solidFill>
                  <a:srgbClr val="009A82"/>
                </a:solidFill>
                <a:latin typeface="Futura Condensed" pitchFamily="34" charset="0"/>
                <a:ea typeface="MS PGothic" panose="020B0600070205080204" pitchFamily="34" charset="-128"/>
              </a:rPr>
              <a:t>ECONOMIC GROWTH</a:t>
            </a:r>
          </a:p>
        </p:txBody>
      </p:sp>
      <p:pic>
        <p:nvPicPr>
          <p:cNvPr id="8" name="Picture 7">
            <a:extLst>
              <a:ext uri="{FF2B5EF4-FFF2-40B4-BE49-F238E27FC236}">
                <a16:creationId xmlns:a16="http://schemas.microsoft.com/office/drawing/2014/main" id="{557D817D-DAB7-48BD-BF9B-C1C6BF0760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150" y="6075362"/>
            <a:ext cx="6858000" cy="322861"/>
          </a:xfrm>
          <a:prstGeom prst="rect">
            <a:avLst/>
          </a:prstGeom>
        </p:spPr>
      </p:pic>
      <p:pic>
        <p:nvPicPr>
          <p:cNvPr id="3" name="Picture 2">
            <a:extLst>
              <a:ext uri="{FF2B5EF4-FFF2-40B4-BE49-F238E27FC236}">
                <a16:creationId xmlns:a16="http://schemas.microsoft.com/office/drawing/2014/main" id="{72BFB71B-42A6-43EF-BAB9-E323A41D8524}"/>
              </a:ext>
            </a:extLst>
          </p:cNvPr>
          <p:cNvPicPr>
            <a:picLocks noChangeAspect="1"/>
          </p:cNvPicPr>
          <p:nvPr/>
        </p:nvPicPr>
        <p:blipFill>
          <a:blip r:embed="rId4" cstate="print"/>
          <a:stretch>
            <a:fillRect/>
          </a:stretch>
        </p:blipFill>
        <p:spPr>
          <a:xfrm>
            <a:off x="1117040" y="0"/>
            <a:ext cx="7206316" cy="4701381"/>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B32A3D7-57C8-45A1-BE86-F14EE2CA6FF3}"/>
              </a:ext>
            </a:extLst>
          </p:cNvPr>
          <p:cNvSpPr>
            <a:spLocks noGrp="1" noChangeArrowheads="1"/>
          </p:cNvSpPr>
          <p:nvPr>
            <p:ph type="title"/>
          </p:nvPr>
        </p:nvSpPr>
        <p:spPr>
          <a:xfrm>
            <a:off x="990600" y="107950"/>
            <a:ext cx="7696200" cy="1554163"/>
          </a:xfrm>
        </p:spPr>
        <p:txBody>
          <a:bodyPr/>
          <a:lstStyle/>
          <a:p>
            <a:pPr eaLnBrk="1" hangingPunct="1"/>
            <a:r>
              <a:rPr lang="en-US" altLang="en-US"/>
              <a:t>How Potential GDP Grows</a:t>
            </a:r>
          </a:p>
        </p:txBody>
      </p:sp>
      <p:sp>
        <p:nvSpPr>
          <p:cNvPr id="47107" name="Rectangle 3">
            <a:extLst>
              <a:ext uri="{FF2B5EF4-FFF2-40B4-BE49-F238E27FC236}">
                <a16:creationId xmlns:a16="http://schemas.microsoft.com/office/drawing/2014/main" id="{432EAB35-0EB1-4CA1-8896-8F83FB9023FA}"/>
              </a:ext>
            </a:extLst>
          </p:cNvPr>
          <p:cNvSpPr>
            <a:spLocks noGrp="1" noChangeArrowheads="1"/>
          </p:cNvSpPr>
          <p:nvPr>
            <p:ph idx="1"/>
          </p:nvPr>
        </p:nvSpPr>
        <p:spPr/>
        <p:txBody>
          <a:bodyPr/>
          <a:lstStyle/>
          <a:p>
            <a:pPr lvl="1" eaLnBrk="1" hangingPunct="1"/>
            <a:r>
              <a:rPr lang="en-US" altLang="en-US"/>
              <a:t>Economic growth occurs when real GDP increases.</a:t>
            </a:r>
          </a:p>
          <a:p>
            <a:pPr lvl="1" eaLnBrk="1" hangingPunct="1"/>
            <a:r>
              <a:rPr lang="en-US" altLang="en-US"/>
              <a:t>But a one-shot increase in real GDP or a recovery from recession is not economic growth.</a:t>
            </a:r>
          </a:p>
          <a:p>
            <a:pPr lvl="1" eaLnBrk="1" hangingPunct="1"/>
            <a:r>
              <a:rPr lang="en-US" altLang="en-US"/>
              <a:t>Economic growth is the sustained, year-on-year increase in </a:t>
            </a:r>
            <a:r>
              <a:rPr lang="en-US" altLang="en-US" i="1"/>
              <a:t>potential GDP</a:t>
            </a:r>
            <a:r>
              <a:rPr lang="en-US" altLang="en-US"/>
              <a:t>.</a:t>
            </a:r>
          </a:p>
          <a:p>
            <a:pPr lvl="1" eaLnBrk="1" hangingPunct="1"/>
            <a:endParaRPr lang="en-US"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10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wipe(left)">
                                      <p:cBhvr>
                                        <p:cTn id="12" dur="10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wipe(left)">
                                      <p:cBhvr>
                                        <p:cTn id="17" dur="10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1C3BB78-CBE0-44E7-B58E-BA7BECACDF84}"/>
              </a:ext>
            </a:extLst>
          </p:cNvPr>
          <p:cNvSpPr>
            <a:spLocks noGrp="1" noChangeArrowheads="1"/>
          </p:cNvSpPr>
          <p:nvPr>
            <p:ph type="title"/>
          </p:nvPr>
        </p:nvSpPr>
        <p:spPr>
          <a:xfrm>
            <a:off x="990600" y="107950"/>
            <a:ext cx="7696200" cy="1554163"/>
          </a:xfrm>
        </p:spPr>
        <p:txBody>
          <a:bodyPr/>
          <a:lstStyle/>
          <a:p>
            <a:pPr eaLnBrk="1" hangingPunct="1"/>
            <a:r>
              <a:rPr lang="en-US" altLang="en-US"/>
              <a:t>How Potential GDP Grows</a:t>
            </a:r>
          </a:p>
        </p:txBody>
      </p:sp>
      <p:sp>
        <p:nvSpPr>
          <p:cNvPr id="885763" name="Rectangle 3">
            <a:extLst>
              <a:ext uri="{FF2B5EF4-FFF2-40B4-BE49-F238E27FC236}">
                <a16:creationId xmlns:a16="http://schemas.microsoft.com/office/drawing/2014/main" id="{D6E683D4-4651-4B18-BE0A-42737DFC5455}"/>
              </a:ext>
            </a:extLst>
          </p:cNvPr>
          <p:cNvSpPr>
            <a:spLocks noGrp="1" noChangeArrowheads="1"/>
          </p:cNvSpPr>
          <p:nvPr>
            <p:ph idx="1"/>
          </p:nvPr>
        </p:nvSpPr>
        <p:spPr/>
        <p:txBody>
          <a:bodyPr/>
          <a:lstStyle/>
          <a:p>
            <a:pPr lvl="1" eaLnBrk="1" hangingPunct="1"/>
            <a:r>
              <a:rPr lang="en-US" altLang="en-US" b="1" dirty="0">
                <a:solidFill>
                  <a:srgbClr val="0070C0"/>
                </a:solidFill>
              </a:rPr>
              <a:t>What Determines Potential GDP?</a:t>
            </a:r>
          </a:p>
          <a:p>
            <a:pPr lvl="1" eaLnBrk="1" hangingPunct="1"/>
            <a:r>
              <a:rPr lang="en-US" altLang="en-US" dirty="0"/>
              <a:t>Potential GDP is the quantity of real GDP produced when the quantity of labour employed is the full-employment quantity.</a:t>
            </a:r>
          </a:p>
          <a:p>
            <a:pPr lvl="1" eaLnBrk="1" hangingPunct="1"/>
            <a:r>
              <a:rPr lang="en-US" altLang="en-US" dirty="0"/>
              <a:t>To determine potential GDP we use a model with two components:</a:t>
            </a:r>
          </a:p>
          <a:p>
            <a:pPr lvl="1" eaLnBrk="1" hangingPunct="1">
              <a:buClr>
                <a:srgbClr val="7030A0"/>
              </a:buClr>
              <a:buSzPct val="120000"/>
              <a:buFont typeface="Wingdings" panose="05000000000000000000" pitchFamily="2" charset="2"/>
              <a:buChar char="§"/>
            </a:pPr>
            <a:r>
              <a:rPr lang="en-US" altLang="en-US" dirty="0"/>
              <a:t> An aggregate production function</a:t>
            </a:r>
          </a:p>
          <a:p>
            <a:pPr lvl="1" eaLnBrk="1" hangingPunct="1">
              <a:buClr>
                <a:srgbClr val="7030A0"/>
              </a:buClr>
              <a:buSzPct val="120000"/>
              <a:buFont typeface="Wingdings" panose="05000000000000000000" pitchFamily="2" charset="2"/>
              <a:buChar char="§"/>
            </a:pPr>
            <a:r>
              <a:rPr lang="en-US" altLang="en-US" dirty="0"/>
              <a:t> An aggregate labour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5763">
                                            <p:txEl>
                                              <p:pRg st="1" end="1"/>
                                            </p:txEl>
                                          </p:spTgt>
                                        </p:tgtEl>
                                        <p:attrNameLst>
                                          <p:attrName>style.visibility</p:attrName>
                                        </p:attrNameLst>
                                      </p:cBhvr>
                                      <p:to>
                                        <p:strVal val="visible"/>
                                      </p:to>
                                    </p:set>
                                    <p:animEffect transition="in" filter="wipe(left)">
                                      <p:cBhvr>
                                        <p:cTn id="7" dur="1000"/>
                                        <p:tgtEl>
                                          <p:spTgt spid="8857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5763">
                                            <p:txEl>
                                              <p:pRg st="2" end="2"/>
                                            </p:txEl>
                                          </p:spTgt>
                                        </p:tgtEl>
                                        <p:attrNameLst>
                                          <p:attrName>style.visibility</p:attrName>
                                        </p:attrNameLst>
                                      </p:cBhvr>
                                      <p:to>
                                        <p:strVal val="visible"/>
                                      </p:to>
                                    </p:set>
                                    <p:animEffect transition="in" filter="wipe(left)">
                                      <p:cBhvr>
                                        <p:cTn id="12" dur="1000"/>
                                        <p:tgtEl>
                                          <p:spTgt spid="8857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5763">
                                            <p:txEl>
                                              <p:pRg st="3" end="3"/>
                                            </p:txEl>
                                          </p:spTgt>
                                        </p:tgtEl>
                                        <p:attrNameLst>
                                          <p:attrName>style.visibility</p:attrName>
                                        </p:attrNameLst>
                                      </p:cBhvr>
                                      <p:to>
                                        <p:strVal val="visible"/>
                                      </p:to>
                                    </p:set>
                                    <p:animEffect transition="in" filter="wipe(left)">
                                      <p:cBhvr>
                                        <p:cTn id="17" dur="1000"/>
                                        <p:tgtEl>
                                          <p:spTgt spid="8857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5763">
                                            <p:txEl>
                                              <p:pRg st="4" end="4"/>
                                            </p:txEl>
                                          </p:spTgt>
                                        </p:tgtEl>
                                        <p:attrNameLst>
                                          <p:attrName>style.visibility</p:attrName>
                                        </p:attrNameLst>
                                      </p:cBhvr>
                                      <p:to>
                                        <p:strVal val="visible"/>
                                      </p:to>
                                    </p:set>
                                    <p:animEffect transition="in" filter="wipe(left)">
                                      <p:cBhvr>
                                        <p:cTn id="22" dur="1000"/>
                                        <p:tgtEl>
                                          <p:spTgt spid="885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3" grpId="0" uiExpand="1" build="p" bldLvl="3"/>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70EA3C8-8A69-49E3-9A24-B4EA066B77F2}"/>
              </a:ext>
            </a:extLst>
          </p:cNvPr>
          <p:cNvSpPr>
            <a:spLocks noGrp="1" noChangeArrowheads="1"/>
          </p:cNvSpPr>
          <p:nvPr>
            <p:ph type="title"/>
          </p:nvPr>
        </p:nvSpPr>
        <p:spPr>
          <a:xfrm>
            <a:off x="990600" y="107950"/>
            <a:ext cx="7696200" cy="1554163"/>
          </a:xfrm>
        </p:spPr>
        <p:txBody>
          <a:bodyPr/>
          <a:lstStyle/>
          <a:p>
            <a:pPr eaLnBrk="1" hangingPunct="1"/>
            <a:r>
              <a:rPr lang="en-US" altLang="en-US"/>
              <a:t>How Potential GDP Grows</a:t>
            </a:r>
          </a:p>
        </p:txBody>
      </p:sp>
      <p:sp>
        <p:nvSpPr>
          <p:cNvPr id="887811" name="Rectangle 3">
            <a:extLst>
              <a:ext uri="{FF2B5EF4-FFF2-40B4-BE49-F238E27FC236}">
                <a16:creationId xmlns:a16="http://schemas.microsoft.com/office/drawing/2014/main" id="{B13D548F-BB0C-4DD7-9825-AFBEB2E099FC}"/>
              </a:ext>
            </a:extLst>
          </p:cNvPr>
          <p:cNvSpPr>
            <a:spLocks noGrp="1" noChangeArrowheads="1"/>
          </p:cNvSpPr>
          <p:nvPr>
            <p:ph idx="1"/>
          </p:nvPr>
        </p:nvSpPr>
        <p:spPr>
          <a:xfrm>
            <a:off x="360363" y="1584325"/>
            <a:ext cx="3678237" cy="4740275"/>
          </a:xfrm>
        </p:spPr>
        <p:txBody>
          <a:bodyPr/>
          <a:lstStyle/>
          <a:p>
            <a:pPr lvl="1" eaLnBrk="1" hangingPunct="1"/>
            <a:r>
              <a:rPr lang="en-US" altLang="en-US" b="1" dirty="0">
                <a:solidFill>
                  <a:srgbClr val="7030A0"/>
                </a:solidFill>
              </a:rPr>
              <a:t>Aggregate Production Function</a:t>
            </a:r>
          </a:p>
          <a:p>
            <a:pPr lvl="1" eaLnBrk="1" hangingPunct="1"/>
            <a:r>
              <a:rPr lang="en-US" altLang="en-US" dirty="0"/>
              <a:t>The </a:t>
            </a:r>
            <a:r>
              <a:rPr lang="en-US" altLang="en-US" b="1" dirty="0"/>
              <a:t>aggregate production function</a:t>
            </a:r>
            <a:r>
              <a:rPr lang="en-US" altLang="en-US" dirty="0"/>
              <a:t> tells us how real GDP changes as the quantity of labour changes, other things remaining the same.</a:t>
            </a:r>
          </a:p>
          <a:p>
            <a:pPr lvl="1" eaLnBrk="1" hangingPunct="1"/>
            <a:r>
              <a:rPr lang="en-US" altLang="en-US" dirty="0"/>
              <a:t>An increase in labour increases real GDP.</a:t>
            </a:r>
          </a:p>
        </p:txBody>
      </p:sp>
      <p:pic>
        <p:nvPicPr>
          <p:cNvPr id="7" name="Picture 6">
            <a:extLst>
              <a:ext uri="{FF2B5EF4-FFF2-40B4-BE49-F238E27FC236}">
                <a16:creationId xmlns:a16="http://schemas.microsoft.com/office/drawing/2014/main" id="{D422C37B-D1B1-4507-8C77-C0F9DCC132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0338" y="2089150"/>
            <a:ext cx="4635062" cy="4159250"/>
          </a:xfrm>
          <a:prstGeom prst="rect">
            <a:avLst/>
          </a:prstGeom>
        </p:spPr>
      </p:pic>
      <p:pic>
        <p:nvPicPr>
          <p:cNvPr id="8" name="Picture 7">
            <a:extLst>
              <a:ext uri="{FF2B5EF4-FFF2-40B4-BE49-F238E27FC236}">
                <a16:creationId xmlns:a16="http://schemas.microsoft.com/office/drawing/2014/main" id="{A4DCAB00-2350-495F-BC0A-EBF319D023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0338" y="2089150"/>
            <a:ext cx="4635062" cy="4159250"/>
          </a:xfrm>
          <a:prstGeom prst="rect">
            <a:avLst/>
          </a:prstGeom>
        </p:spPr>
      </p:pic>
      <p:pic>
        <p:nvPicPr>
          <p:cNvPr id="9" name="Picture 8">
            <a:extLst>
              <a:ext uri="{FF2B5EF4-FFF2-40B4-BE49-F238E27FC236}">
                <a16:creationId xmlns:a16="http://schemas.microsoft.com/office/drawing/2014/main" id="{31B24FE9-CF7E-4E8C-8181-B26073C7F0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0338" y="2089150"/>
            <a:ext cx="4635062" cy="4159250"/>
          </a:xfrm>
          <a:prstGeom prst="rect">
            <a:avLst/>
          </a:prstGeom>
        </p:spPr>
      </p:pic>
      <p:pic>
        <p:nvPicPr>
          <p:cNvPr id="10" name="Picture 7">
            <a:hlinkClick r:id="rId6" action="ppaction://hlinksldjump"/>
            <a:extLst>
              <a:ext uri="{FF2B5EF4-FFF2-40B4-BE49-F238E27FC236}">
                <a16:creationId xmlns:a16="http://schemas.microsoft.com/office/drawing/2014/main" id="{CD67FC57-382B-4885-AB92-F59238B4373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2" y="6444414"/>
            <a:ext cx="27463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7811">
                                            <p:txEl>
                                              <p:pRg st="1" end="1"/>
                                            </p:txEl>
                                          </p:spTgt>
                                        </p:tgtEl>
                                        <p:attrNameLst>
                                          <p:attrName>style.visibility</p:attrName>
                                        </p:attrNameLst>
                                      </p:cBhvr>
                                      <p:to>
                                        <p:strVal val="visible"/>
                                      </p:to>
                                    </p:set>
                                    <p:animEffect transition="in" filter="wipe(left)">
                                      <p:cBhvr>
                                        <p:cTn id="7" dur="1000"/>
                                        <p:tgtEl>
                                          <p:spTgt spid="8878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7811">
                                            <p:txEl>
                                              <p:pRg st="2" end="2"/>
                                            </p:txEl>
                                          </p:spTgt>
                                        </p:tgtEl>
                                        <p:attrNameLst>
                                          <p:attrName>style.visibility</p:attrName>
                                        </p:attrNameLst>
                                      </p:cBhvr>
                                      <p:to>
                                        <p:strVal val="visible"/>
                                      </p:to>
                                    </p:set>
                                    <p:animEffect transition="in" filter="wipe(left)">
                                      <p:cBhvr>
                                        <p:cTn id="12" dur="1000"/>
                                        <p:tgtEl>
                                          <p:spTgt spid="8878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6C9A21-9600-47BF-8EBD-0430EB9F30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914400"/>
            <a:ext cx="5381625" cy="4829175"/>
          </a:xfrm>
          <a:prstGeom prst="rect">
            <a:avLst/>
          </a:prstGeom>
        </p:spPr>
      </p:pic>
      <p:pic>
        <p:nvPicPr>
          <p:cNvPr id="6" name="Picture 5">
            <a:extLst>
              <a:ext uri="{FF2B5EF4-FFF2-40B4-BE49-F238E27FC236}">
                <a16:creationId xmlns:a16="http://schemas.microsoft.com/office/drawing/2014/main" id="{72D77650-00C0-4FB8-93C1-CF5FDA98A3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5000" y="914400"/>
            <a:ext cx="5381625" cy="4829175"/>
          </a:xfrm>
          <a:prstGeom prst="rect">
            <a:avLst/>
          </a:prstGeom>
        </p:spPr>
      </p:pic>
      <p:pic>
        <p:nvPicPr>
          <p:cNvPr id="7" name="Picture 6">
            <a:extLst>
              <a:ext uri="{FF2B5EF4-FFF2-40B4-BE49-F238E27FC236}">
                <a16:creationId xmlns:a16="http://schemas.microsoft.com/office/drawing/2014/main" id="{9A9A820B-FC34-455C-9FB4-89EAAF2473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914400"/>
            <a:ext cx="5381625" cy="48291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A3EE5E9-F190-45FA-B91E-4B7D03D784F5}"/>
              </a:ext>
            </a:extLst>
          </p:cNvPr>
          <p:cNvSpPr>
            <a:spLocks noGrp="1" noChangeArrowheads="1"/>
          </p:cNvSpPr>
          <p:nvPr>
            <p:ph type="title"/>
          </p:nvPr>
        </p:nvSpPr>
        <p:spPr>
          <a:xfrm>
            <a:off x="990600" y="107950"/>
            <a:ext cx="7696200" cy="1554163"/>
          </a:xfrm>
        </p:spPr>
        <p:txBody>
          <a:bodyPr/>
          <a:lstStyle/>
          <a:p>
            <a:pPr eaLnBrk="1" hangingPunct="1"/>
            <a:r>
              <a:rPr lang="en-US" altLang="en-US"/>
              <a:t>How Potential GDP Grows</a:t>
            </a:r>
          </a:p>
        </p:txBody>
      </p:sp>
      <p:sp>
        <p:nvSpPr>
          <p:cNvPr id="891907" name="Rectangle 3">
            <a:extLst>
              <a:ext uri="{FF2B5EF4-FFF2-40B4-BE49-F238E27FC236}">
                <a16:creationId xmlns:a16="http://schemas.microsoft.com/office/drawing/2014/main" id="{3F153036-7A6F-499D-966B-83574976BA96}"/>
              </a:ext>
            </a:extLst>
          </p:cNvPr>
          <p:cNvSpPr>
            <a:spLocks noGrp="1" noChangeArrowheads="1"/>
          </p:cNvSpPr>
          <p:nvPr>
            <p:ph idx="1"/>
          </p:nvPr>
        </p:nvSpPr>
        <p:spPr/>
        <p:txBody>
          <a:bodyPr/>
          <a:lstStyle/>
          <a:p>
            <a:pPr lvl="1" eaLnBrk="1" hangingPunct="1"/>
            <a:r>
              <a:rPr lang="en-US" altLang="en-US" b="1" dirty="0">
                <a:solidFill>
                  <a:srgbClr val="7030A0"/>
                </a:solidFill>
              </a:rPr>
              <a:t>Aggregate Labour Market</a:t>
            </a:r>
          </a:p>
          <a:p>
            <a:pPr lvl="1" eaLnBrk="1" hangingPunct="1"/>
            <a:r>
              <a:rPr lang="en-US" altLang="en-US" dirty="0"/>
              <a:t>The </a:t>
            </a:r>
            <a:r>
              <a:rPr lang="en-US" altLang="en-US" i="1" dirty="0"/>
              <a:t>demand for labour </a:t>
            </a:r>
            <a:r>
              <a:rPr lang="en-US" altLang="en-US" dirty="0"/>
              <a:t>shows the quantity of labour demanded and the real wage rate.</a:t>
            </a:r>
          </a:p>
          <a:p>
            <a:pPr lvl="1" eaLnBrk="1" hangingPunct="1"/>
            <a:r>
              <a:rPr lang="en-US" altLang="en-US" dirty="0"/>
              <a:t>The </a:t>
            </a:r>
            <a:r>
              <a:rPr lang="en-US" altLang="en-US" b="1" dirty="0"/>
              <a:t>real wage rate</a:t>
            </a:r>
            <a:r>
              <a:rPr lang="en-US" altLang="en-US" dirty="0"/>
              <a:t> is the money wage rate divided by the price level.</a:t>
            </a:r>
          </a:p>
          <a:p>
            <a:pPr lvl="1" eaLnBrk="1" hangingPunct="1"/>
            <a:r>
              <a:rPr lang="en-US" altLang="en-US" dirty="0"/>
              <a:t>The </a:t>
            </a:r>
            <a:r>
              <a:rPr lang="en-US" altLang="en-US" i="1" dirty="0"/>
              <a:t>supply of labour</a:t>
            </a:r>
            <a:r>
              <a:rPr lang="en-US" altLang="en-US" dirty="0"/>
              <a:t> shows the quantity of labour supplied and the real wage rate.</a:t>
            </a:r>
          </a:p>
          <a:p>
            <a:pPr lvl="1" eaLnBrk="1" hangingPunct="1"/>
            <a:r>
              <a:rPr lang="en-US" altLang="en-US" dirty="0"/>
              <a:t>The </a:t>
            </a:r>
            <a:r>
              <a:rPr lang="en-US" altLang="en-US" i="1" dirty="0"/>
              <a:t>labour market is in equilibrium </a:t>
            </a:r>
            <a:r>
              <a:rPr lang="en-US" altLang="en-US" dirty="0"/>
              <a:t>at the real wage rate at which the quantity of labour demanded equals the quantity of labour supplied.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1907">
                                            <p:txEl>
                                              <p:pRg st="1" end="1"/>
                                            </p:txEl>
                                          </p:spTgt>
                                        </p:tgtEl>
                                        <p:attrNameLst>
                                          <p:attrName>style.visibility</p:attrName>
                                        </p:attrNameLst>
                                      </p:cBhvr>
                                      <p:to>
                                        <p:strVal val="visible"/>
                                      </p:to>
                                    </p:set>
                                    <p:animEffect transition="in" filter="wipe(left)">
                                      <p:cBhvr>
                                        <p:cTn id="7" dur="1000"/>
                                        <p:tgtEl>
                                          <p:spTgt spid="8919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1907">
                                            <p:txEl>
                                              <p:pRg st="2" end="2"/>
                                            </p:txEl>
                                          </p:spTgt>
                                        </p:tgtEl>
                                        <p:attrNameLst>
                                          <p:attrName>style.visibility</p:attrName>
                                        </p:attrNameLst>
                                      </p:cBhvr>
                                      <p:to>
                                        <p:strVal val="visible"/>
                                      </p:to>
                                    </p:set>
                                    <p:animEffect transition="in" filter="wipe(left)">
                                      <p:cBhvr>
                                        <p:cTn id="12" dur="1000"/>
                                        <p:tgtEl>
                                          <p:spTgt spid="8919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1907">
                                            <p:txEl>
                                              <p:pRg st="3" end="3"/>
                                            </p:txEl>
                                          </p:spTgt>
                                        </p:tgtEl>
                                        <p:attrNameLst>
                                          <p:attrName>style.visibility</p:attrName>
                                        </p:attrNameLst>
                                      </p:cBhvr>
                                      <p:to>
                                        <p:strVal val="visible"/>
                                      </p:to>
                                    </p:set>
                                    <p:animEffect transition="in" filter="wipe(left)">
                                      <p:cBhvr>
                                        <p:cTn id="17" dur="1000"/>
                                        <p:tgtEl>
                                          <p:spTgt spid="8919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1907">
                                            <p:txEl>
                                              <p:pRg st="4" end="4"/>
                                            </p:txEl>
                                          </p:spTgt>
                                        </p:tgtEl>
                                        <p:attrNameLst>
                                          <p:attrName>style.visibility</p:attrName>
                                        </p:attrNameLst>
                                      </p:cBhvr>
                                      <p:to>
                                        <p:strVal val="visible"/>
                                      </p:to>
                                    </p:set>
                                    <p:animEffect transition="in" filter="wipe(left)">
                                      <p:cBhvr>
                                        <p:cTn id="22" dur="1000"/>
                                        <p:tgtEl>
                                          <p:spTgt spid="891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07"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8">
            <a:extLst>
              <a:ext uri="{FF2B5EF4-FFF2-40B4-BE49-F238E27FC236}">
                <a16:creationId xmlns:a16="http://schemas.microsoft.com/office/drawing/2014/main" id="{821C968A-52BD-43F8-AED7-1BC1C9A695B0}"/>
              </a:ext>
            </a:extLst>
          </p:cNvPr>
          <p:cNvSpPr>
            <a:spLocks noGrp="1" noChangeArrowheads="1"/>
          </p:cNvSpPr>
          <p:nvPr>
            <p:ph type="title"/>
          </p:nvPr>
        </p:nvSpPr>
        <p:spPr>
          <a:xfrm>
            <a:off x="990600" y="107950"/>
            <a:ext cx="7696200" cy="1554163"/>
          </a:xfrm>
          <a:noFill/>
        </p:spPr>
        <p:txBody>
          <a:bodyPr/>
          <a:lstStyle/>
          <a:p>
            <a:pPr eaLnBrk="1" hangingPunct="1"/>
            <a:r>
              <a:rPr lang="en-US" altLang="en-US"/>
              <a:t>How Potential GDP Grows</a:t>
            </a:r>
          </a:p>
        </p:txBody>
      </p:sp>
      <p:sp>
        <p:nvSpPr>
          <p:cNvPr id="902147" name="Rectangle 3">
            <a:extLst>
              <a:ext uri="{FF2B5EF4-FFF2-40B4-BE49-F238E27FC236}">
                <a16:creationId xmlns:a16="http://schemas.microsoft.com/office/drawing/2014/main" id="{E1568236-C6EA-4A79-B55A-05FDB95A163C}"/>
              </a:ext>
            </a:extLst>
          </p:cNvPr>
          <p:cNvSpPr>
            <a:spLocks noGrp="1" noChangeArrowheads="1"/>
          </p:cNvSpPr>
          <p:nvPr>
            <p:ph idx="1"/>
          </p:nvPr>
        </p:nvSpPr>
        <p:spPr>
          <a:xfrm>
            <a:off x="360363" y="1584325"/>
            <a:ext cx="4114800" cy="4525963"/>
          </a:xfrm>
        </p:spPr>
        <p:txBody>
          <a:bodyPr/>
          <a:lstStyle/>
          <a:p>
            <a:pPr lvl="1" eaLnBrk="1" hangingPunct="1"/>
            <a:r>
              <a:rPr lang="en-US" altLang="en-US" dirty="0"/>
              <a:t>Figure 6.7 illustrates labour market equilibrium.</a:t>
            </a:r>
          </a:p>
          <a:p>
            <a:pPr lvl="1" eaLnBrk="1" hangingPunct="1"/>
            <a:r>
              <a:rPr lang="en-US" altLang="en-US" dirty="0"/>
              <a:t>Labour market equilibrium occurs at a real wage rate of $35 an hour and 20 billion hours employed.</a:t>
            </a:r>
          </a:p>
          <a:p>
            <a:pPr lvl="1" eaLnBrk="1" hangingPunct="1"/>
            <a:r>
              <a:rPr lang="en-US" altLang="en-US" dirty="0"/>
              <a:t>At a real wage rate above  $35 an hour, there is a surplus of labour and the real wage rate falls.</a:t>
            </a:r>
          </a:p>
        </p:txBody>
      </p:sp>
      <p:pic>
        <p:nvPicPr>
          <p:cNvPr id="57348" name="Picture 6">
            <a:extLst>
              <a:ext uri="{FF2B5EF4-FFF2-40B4-BE49-F238E27FC236}">
                <a16:creationId xmlns:a16="http://schemas.microsoft.com/office/drawing/2014/main" id="{527E7249-8094-41B9-BD3E-7441D29F99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357687" cy="409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15A2FF93-14F2-40A8-9024-749519113E4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357687" cy="409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D6C42F3E-1A80-4D13-8B11-CFFBD338637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357687" cy="409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7">
            <a:hlinkClick r:id="rId6" action="ppaction://hlinksldjump"/>
            <a:extLst>
              <a:ext uri="{FF2B5EF4-FFF2-40B4-BE49-F238E27FC236}">
                <a16:creationId xmlns:a16="http://schemas.microsoft.com/office/drawing/2014/main" id="{49E9FE41-0D99-442C-9CDB-FFB0D66AEFA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96801"/>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2147">
                                            <p:txEl>
                                              <p:pRg st="1" end="1"/>
                                            </p:txEl>
                                          </p:spTgt>
                                        </p:tgtEl>
                                        <p:attrNameLst>
                                          <p:attrName>style.visibility</p:attrName>
                                        </p:attrNameLst>
                                      </p:cBhvr>
                                      <p:to>
                                        <p:strVal val="visible"/>
                                      </p:to>
                                    </p:set>
                                    <p:animEffect transition="in" filter="wipe(left)">
                                      <p:cBhvr>
                                        <p:cTn id="7" dur="1000"/>
                                        <p:tgtEl>
                                          <p:spTgt spid="902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2147">
                                            <p:txEl>
                                              <p:pRg st="2" end="2"/>
                                            </p:txEl>
                                          </p:spTgt>
                                        </p:tgtEl>
                                        <p:attrNameLst>
                                          <p:attrName>style.visibility</p:attrName>
                                        </p:attrNameLst>
                                      </p:cBhvr>
                                      <p:to>
                                        <p:strVal val="visible"/>
                                      </p:to>
                                    </p:set>
                                    <p:animEffect transition="in" filter="wipe(left)">
                                      <p:cBhvr>
                                        <p:cTn id="17" dur="1000"/>
                                        <p:tgtEl>
                                          <p:spTgt spid="902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7"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9394" name="Picture 5">
            <a:extLst>
              <a:ext uri="{FF2B5EF4-FFF2-40B4-BE49-F238E27FC236}">
                <a16:creationId xmlns:a16="http://schemas.microsoft.com/office/drawing/2014/main" id="{B3D6DD98-6717-48A6-93BE-846BE32697D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1663" y="900113"/>
            <a:ext cx="5448300" cy="511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8DEE2BB9-ED9D-4C6F-B0FE-D521A31DCDE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1663" y="900113"/>
            <a:ext cx="5448300" cy="511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3F0AD7BD-9CF5-4E71-A928-0F5001FAE33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1663" y="900113"/>
            <a:ext cx="5448300" cy="511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D8E8C9B4-5340-450F-86D8-8298C7E5F8E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71663" y="900113"/>
            <a:ext cx="5448300" cy="511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75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9">
            <a:extLst>
              <a:ext uri="{FF2B5EF4-FFF2-40B4-BE49-F238E27FC236}">
                <a16:creationId xmlns:a16="http://schemas.microsoft.com/office/drawing/2014/main" id="{95060C73-65B0-401D-9CC1-F2622F7EF4DC}"/>
              </a:ext>
            </a:extLst>
          </p:cNvPr>
          <p:cNvSpPr>
            <a:spLocks noGrp="1" noChangeArrowheads="1"/>
          </p:cNvSpPr>
          <p:nvPr>
            <p:ph type="title"/>
          </p:nvPr>
        </p:nvSpPr>
        <p:spPr>
          <a:xfrm>
            <a:off x="990600" y="107950"/>
            <a:ext cx="7696200" cy="1554163"/>
          </a:xfrm>
          <a:noFill/>
        </p:spPr>
        <p:txBody>
          <a:bodyPr/>
          <a:lstStyle/>
          <a:p>
            <a:pPr eaLnBrk="1" hangingPunct="1"/>
            <a:r>
              <a:rPr lang="en-US" altLang="en-US"/>
              <a:t>How Potential GDP Grows</a:t>
            </a:r>
          </a:p>
        </p:txBody>
      </p:sp>
      <p:sp>
        <p:nvSpPr>
          <p:cNvPr id="906243" name="Rectangle 3">
            <a:extLst>
              <a:ext uri="{FF2B5EF4-FFF2-40B4-BE49-F238E27FC236}">
                <a16:creationId xmlns:a16="http://schemas.microsoft.com/office/drawing/2014/main" id="{C7A4AD43-7FCC-468E-B418-6317E7C39B8D}"/>
              </a:ext>
            </a:extLst>
          </p:cNvPr>
          <p:cNvSpPr>
            <a:spLocks noGrp="1" noChangeArrowheads="1"/>
          </p:cNvSpPr>
          <p:nvPr>
            <p:ph idx="1"/>
          </p:nvPr>
        </p:nvSpPr>
        <p:spPr>
          <a:xfrm>
            <a:off x="360363" y="1584325"/>
            <a:ext cx="4114800" cy="4525963"/>
          </a:xfrm>
        </p:spPr>
        <p:txBody>
          <a:bodyPr/>
          <a:lstStyle/>
          <a:p>
            <a:pPr lvl="1" eaLnBrk="1" hangingPunct="1"/>
            <a:r>
              <a:rPr lang="en-US" altLang="en-US" dirty="0"/>
              <a:t>At a real wage rate below $35 an hour, there is a shortage of labour and the real wage rate rises.</a:t>
            </a:r>
          </a:p>
          <a:p>
            <a:pPr lvl="1" eaLnBrk="1" hangingPunct="1"/>
            <a:r>
              <a:rPr lang="en-US" altLang="en-US" dirty="0"/>
              <a:t>At the labour market equilibrium, the economy is at </a:t>
            </a:r>
            <a:r>
              <a:rPr lang="en-US" altLang="en-US" i="1" dirty="0"/>
              <a:t>full employment</a:t>
            </a:r>
            <a:r>
              <a:rPr lang="en-US" altLang="en-US" dirty="0"/>
              <a:t>.</a:t>
            </a:r>
          </a:p>
          <a:p>
            <a:pPr lvl="1" eaLnBrk="1" hangingPunct="1"/>
            <a:endParaRPr lang="en-US" altLang="en-US" dirty="0"/>
          </a:p>
        </p:txBody>
      </p:sp>
      <p:pic>
        <p:nvPicPr>
          <p:cNvPr id="61444" name="Picture 7">
            <a:extLst>
              <a:ext uri="{FF2B5EF4-FFF2-40B4-BE49-F238E27FC236}">
                <a16:creationId xmlns:a16="http://schemas.microsoft.com/office/drawing/2014/main" id="{348B87BE-29B7-407F-A55A-CE15E528DC7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357687" cy="409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45" name="Picture 8">
            <a:extLst>
              <a:ext uri="{FF2B5EF4-FFF2-40B4-BE49-F238E27FC236}">
                <a16:creationId xmlns:a16="http://schemas.microsoft.com/office/drawing/2014/main" id="{DB1A6479-178A-48A0-BE0D-2A8F75DAA35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357687" cy="409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46" name="Picture 9">
            <a:extLst>
              <a:ext uri="{FF2B5EF4-FFF2-40B4-BE49-F238E27FC236}">
                <a16:creationId xmlns:a16="http://schemas.microsoft.com/office/drawing/2014/main" id="{BF841397-A08E-47A6-82A6-351AFEA0448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357687" cy="409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76E89D88-7EF8-46F4-BC60-BEC155CB36CE}"/>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0563" y="1655763"/>
            <a:ext cx="4357687" cy="409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75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6243">
                                            <p:txEl>
                                              <p:pRg st="1" end="1"/>
                                            </p:txEl>
                                          </p:spTgt>
                                        </p:tgtEl>
                                        <p:attrNameLst>
                                          <p:attrName>style.visibility</p:attrName>
                                        </p:attrNameLst>
                                      </p:cBhvr>
                                      <p:to>
                                        <p:strVal val="visible"/>
                                      </p:to>
                                    </p:set>
                                    <p:animEffect transition="in" filter="wipe(left)">
                                      <p:cBhvr>
                                        <p:cTn id="12" dur="1000"/>
                                        <p:tgtEl>
                                          <p:spTgt spid="906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27249DDD-73D5-414B-B0EA-9313789C7792}"/>
              </a:ext>
            </a:extLst>
          </p:cNvPr>
          <p:cNvSpPr>
            <a:spLocks noGrp="1" noChangeArrowheads="1"/>
          </p:cNvSpPr>
          <p:nvPr>
            <p:ph type="title"/>
          </p:nvPr>
        </p:nvSpPr>
        <p:spPr>
          <a:xfrm>
            <a:off x="990600" y="107950"/>
            <a:ext cx="7696200" cy="1554163"/>
          </a:xfrm>
          <a:noFill/>
        </p:spPr>
        <p:txBody>
          <a:bodyPr/>
          <a:lstStyle/>
          <a:p>
            <a:pPr eaLnBrk="1" hangingPunct="1"/>
            <a:r>
              <a:rPr lang="en-US" altLang="en-US"/>
              <a:t>How Potential GDP Grows</a:t>
            </a:r>
          </a:p>
        </p:txBody>
      </p:sp>
      <p:sp>
        <p:nvSpPr>
          <p:cNvPr id="908291" name="Rectangle 3">
            <a:extLst>
              <a:ext uri="{FF2B5EF4-FFF2-40B4-BE49-F238E27FC236}">
                <a16:creationId xmlns:a16="http://schemas.microsoft.com/office/drawing/2014/main" id="{49B52335-A335-4FA4-A55C-DF2DAB081EEB}"/>
              </a:ext>
            </a:extLst>
          </p:cNvPr>
          <p:cNvSpPr>
            <a:spLocks noGrp="1" noChangeArrowheads="1"/>
          </p:cNvSpPr>
          <p:nvPr>
            <p:ph idx="1"/>
          </p:nvPr>
        </p:nvSpPr>
        <p:spPr>
          <a:xfrm>
            <a:off x="360363" y="1584325"/>
            <a:ext cx="4364037" cy="4525963"/>
          </a:xfrm>
        </p:spPr>
        <p:txBody>
          <a:bodyPr/>
          <a:lstStyle/>
          <a:p>
            <a:pPr lvl="1" eaLnBrk="1" hangingPunct="1"/>
            <a:r>
              <a:rPr lang="en-US" altLang="en-US" b="1" dirty="0">
                <a:solidFill>
                  <a:srgbClr val="7030A0"/>
                </a:solidFill>
              </a:rPr>
              <a:t>Potential GDP</a:t>
            </a:r>
          </a:p>
          <a:p>
            <a:pPr lvl="1" eaLnBrk="1" hangingPunct="1"/>
            <a:r>
              <a:rPr lang="en-US" altLang="en-US" dirty="0"/>
              <a:t>The quantity of real GDP produced when the economy is at full employment is potential GDP.</a:t>
            </a:r>
          </a:p>
          <a:p>
            <a:pPr lvl="1" eaLnBrk="1" hangingPunct="1"/>
            <a:r>
              <a:rPr lang="en-US" altLang="en-US" dirty="0"/>
              <a:t>The economy is at full employment when 20 billion hours of labour are employed.</a:t>
            </a:r>
          </a:p>
          <a:p>
            <a:pPr lvl="1" eaLnBrk="1" hangingPunct="1"/>
            <a:r>
              <a:rPr lang="en-US" altLang="en-US" dirty="0"/>
              <a:t>Potential GDP is $1,800 billion.</a:t>
            </a:r>
          </a:p>
        </p:txBody>
      </p:sp>
      <p:pic>
        <p:nvPicPr>
          <p:cNvPr id="8" name="Picture 7">
            <a:extLst>
              <a:ext uri="{FF2B5EF4-FFF2-40B4-BE49-F238E27FC236}">
                <a16:creationId xmlns:a16="http://schemas.microsoft.com/office/drawing/2014/main" id="{8AA8B6FF-7A47-48C8-B8EF-4AD74D6A33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4880" y="1317720"/>
            <a:ext cx="2744720" cy="5235480"/>
          </a:xfrm>
          <a:prstGeom prst="rect">
            <a:avLst/>
          </a:prstGeom>
        </p:spPr>
      </p:pic>
      <p:pic>
        <p:nvPicPr>
          <p:cNvPr id="12" name="Picture 11">
            <a:extLst>
              <a:ext uri="{FF2B5EF4-FFF2-40B4-BE49-F238E27FC236}">
                <a16:creationId xmlns:a16="http://schemas.microsoft.com/office/drawing/2014/main" id="{BAAFB10A-A84A-4B77-9B70-680DE576E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4880" y="1317720"/>
            <a:ext cx="2744720" cy="5235480"/>
          </a:xfrm>
          <a:prstGeom prst="rect">
            <a:avLst/>
          </a:prstGeom>
        </p:spPr>
      </p:pic>
      <p:pic>
        <p:nvPicPr>
          <p:cNvPr id="13" name="Picture 12">
            <a:extLst>
              <a:ext uri="{FF2B5EF4-FFF2-40B4-BE49-F238E27FC236}">
                <a16:creationId xmlns:a16="http://schemas.microsoft.com/office/drawing/2014/main" id="{990AE466-3D9B-4553-8EF4-D160A1C269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4880" y="1317720"/>
            <a:ext cx="2744720" cy="5235480"/>
          </a:xfrm>
          <a:prstGeom prst="rect">
            <a:avLst/>
          </a:prstGeom>
        </p:spPr>
      </p:pic>
      <p:pic>
        <p:nvPicPr>
          <p:cNvPr id="7" name="Picture 7">
            <a:hlinkClick r:id="rId6" action="ppaction://hlinksldjump"/>
            <a:extLst>
              <a:ext uri="{FF2B5EF4-FFF2-40B4-BE49-F238E27FC236}">
                <a16:creationId xmlns:a16="http://schemas.microsoft.com/office/drawing/2014/main" id="{99A1767B-8A23-45A0-907C-455E444A2E57}"/>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96801"/>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8291">
                                            <p:txEl>
                                              <p:pRg st="1" end="1"/>
                                            </p:txEl>
                                          </p:spTgt>
                                        </p:tgtEl>
                                        <p:attrNameLst>
                                          <p:attrName>style.visibility</p:attrName>
                                        </p:attrNameLst>
                                      </p:cBhvr>
                                      <p:to>
                                        <p:strVal val="visible"/>
                                      </p:to>
                                    </p:set>
                                    <p:animEffect transition="in" filter="wipe(left)">
                                      <p:cBhvr>
                                        <p:cTn id="7" dur="1000"/>
                                        <p:tgtEl>
                                          <p:spTgt spid="908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8291">
                                            <p:txEl>
                                              <p:pRg st="2" end="2"/>
                                            </p:txEl>
                                          </p:spTgt>
                                        </p:tgtEl>
                                        <p:attrNameLst>
                                          <p:attrName>style.visibility</p:attrName>
                                        </p:attrNameLst>
                                      </p:cBhvr>
                                      <p:to>
                                        <p:strVal val="visible"/>
                                      </p:to>
                                    </p:set>
                                    <p:animEffect transition="in" filter="wipe(left)">
                                      <p:cBhvr>
                                        <p:cTn id="17" dur="1000"/>
                                        <p:tgtEl>
                                          <p:spTgt spid="908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8291">
                                            <p:txEl>
                                              <p:pRg st="3" end="3"/>
                                            </p:txEl>
                                          </p:spTgt>
                                        </p:tgtEl>
                                        <p:attrNameLst>
                                          <p:attrName>style.visibility</p:attrName>
                                        </p:attrNameLst>
                                      </p:cBhvr>
                                      <p:to>
                                        <p:strVal val="visible"/>
                                      </p:to>
                                    </p:set>
                                    <p:animEffect transition="in" filter="wipe(left)">
                                      <p:cBhvr>
                                        <p:cTn id="22" dur="1000"/>
                                        <p:tgtEl>
                                          <p:spTgt spid="908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1" grpId="0" uiExpand="1"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B93748-8B9D-47F6-A04A-B71D5CCAD5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8000" y="252000"/>
            <a:ext cx="3211830" cy="6126480"/>
          </a:xfrm>
          <a:prstGeom prst="rect">
            <a:avLst/>
          </a:prstGeom>
        </p:spPr>
      </p:pic>
      <p:pic>
        <p:nvPicPr>
          <p:cNvPr id="10" name="Picture 9">
            <a:extLst>
              <a:ext uri="{FF2B5EF4-FFF2-40B4-BE49-F238E27FC236}">
                <a16:creationId xmlns:a16="http://schemas.microsoft.com/office/drawing/2014/main" id="{F80979A8-3706-4F11-8E98-7F1B727458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8000" y="252000"/>
            <a:ext cx="3211830" cy="6126480"/>
          </a:xfrm>
          <a:prstGeom prst="rect">
            <a:avLst/>
          </a:prstGeom>
        </p:spPr>
      </p:pic>
      <p:pic>
        <p:nvPicPr>
          <p:cNvPr id="11" name="Picture 10">
            <a:extLst>
              <a:ext uri="{FF2B5EF4-FFF2-40B4-BE49-F238E27FC236}">
                <a16:creationId xmlns:a16="http://schemas.microsoft.com/office/drawing/2014/main" id="{6BA67D92-9DB3-4137-9A5A-069298422D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88000" y="252000"/>
            <a:ext cx="3211830" cy="612648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eaLnBrk="1" hangingPunct="1"/>
            <a:r>
              <a:rPr lang="en-US" altLang="en-US" sz="2500" b="1" dirty="0">
                <a:solidFill>
                  <a:srgbClr val="B11117"/>
                </a:solidFill>
                <a:cs typeface="Arial" panose="020B0604020202020204" pitchFamily="34" charset="0"/>
              </a:rPr>
              <a:t>After studying this chapter, you will be able to:</a:t>
            </a:r>
            <a:endParaRPr lang="en-US" altLang="en-US" sz="2500" b="1" dirty="0">
              <a:solidFill>
                <a:srgbClr val="B11117"/>
              </a:solidFill>
            </a:endParaRPr>
          </a:p>
        </p:txBody>
      </p:sp>
      <p:sp>
        <p:nvSpPr>
          <p:cNvPr id="386051" name="Rectangle 3"/>
          <p:cNvSpPr>
            <a:spLocks noGrp="1" noChangeArrowheads="1"/>
          </p:cNvSpPr>
          <p:nvPr>
            <p:ph idx="4294967295"/>
          </p:nvPr>
        </p:nvSpPr>
        <p:spPr bwMode="auto">
          <a:xfrm>
            <a:off x="684213" y="1600200"/>
            <a:ext cx="7469187" cy="47466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ts val="1400"/>
              </a:spcBef>
              <a:spcAft>
                <a:spcPts val="600"/>
              </a:spcAft>
              <a:buClr>
                <a:srgbClr val="B11117"/>
              </a:buClr>
              <a:buSzPct val="80000"/>
              <a:buFont typeface="Wingdings" panose="05000000000000000000" pitchFamily="2" charset="2"/>
              <a:buChar char="u"/>
            </a:pPr>
            <a:r>
              <a:rPr lang="en-CA" altLang="en-US" sz="2400" dirty="0">
                <a:cs typeface="Arial" panose="020B0604020202020204" pitchFamily="34" charset="0"/>
              </a:rPr>
              <a:t>Define </a:t>
            </a:r>
            <a:r>
              <a:rPr lang="en-AU" altLang="en-US" sz="2400" dirty="0">
                <a:cs typeface="Arial" panose="020B0604020202020204" pitchFamily="34" charset="0"/>
              </a:rPr>
              <a:t>and calculate the economic growth rate and explain the implications of sustained growth</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Describe the economic growth trends in Canada and other countries and regions</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what makes potential GDP grow</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the sources of labour productivity growth</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the theories of economic growth and policies to increase its rate</a:t>
            </a:r>
          </a:p>
        </p:txBody>
      </p:sp>
      <p:sp>
        <p:nvSpPr>
          <p:cNvPr id="4" name="Text Box 15">
            <a:extLst>
              <a:ext uri="{FF2B5EF4-FFF2-40B4-BE49-F238E27FC236}">
                <a16:creationId xmlns:a16="http://schemas.microsoft.com/office/drawing/2014/main" id="{5C0F10B2-BD8A-454A-9D6E-096156F7B34A}"/>
              </a:ext>
            </a:extLst>
          </p:cNvPr>
          <p:cNvSpPr txBox="1">
            <a:spLocks noChangeArrowheads="1"/>
          </p:cNvSpPr>
          <p:nvPr/>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spTree>
    <p:extLst>
      <p:ext uri="{BB962C8B-B14F-4D97-AF65-F5344CB8AC3E}">
        <p14:creationId xmlns:p14="http://schemas.microsoft.com/office/powerpoint/2010/main" val="28498271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6051">
                                            <p:txEl>
                                              <p:pRg st="4" end="4"/>
                                            </p:txEl>
                                          </p:spTgt>
                                        </p:tgtEl>
                                        <p:attrNameLst>
                                          <p:attrName>style.visibility</p:attrName>
                                        </p:attrNameLst>
                                      </p:cBhvr>
                                      <p:to>
                                        <p:strVal val="visible"/>
                                      </p:to>
                                    </p:set>
                                    <p:animEffect transition="in" filter="wipe(left)">
                                      <p:cBhvr>
                                        <p:cTn id="27" dur="750"/>
                                        <p:tgtEl>
                                          <p:spTgt spid="386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44129343-F245-455D-A851-F56B8622AE5A}"/>
              </a:ext>
            </a:extLst>
          </p:cNvPr>
          <p:cNvSpPr>
            <a:spLocks noGrp="1" noChangeArrowheads="1"/>
          </p:cNvSpPr>
          <p:nvPr>
            <p:ph type="title"/>
          </p:nvPr>
        </p:nvSpPr>
        <p:spPr>
          <a:xfrm>
            <a:off x="990600" y="107950"/>
            <a:ext cx="7696200" cy="1554163"/>
          </a:xfrm>
          <a:noFill/>
        </p:spPr>
        <p:txBody>
          <a:bodyPr/>
          <a:lstStyle/>
          <a:p>
            <a:pPr eaLnBrk="1" hangingPunct="1"/>
            <a:r>
              <a:rPr lang="en-US" altLang="en-US"/>
              <a:t>How Potential GDP Grows</a:t>
            </a:r>
          </a:p>
        </p:txBody>
      </p:sp>
      <p:sp>
        <p:nvSpPr>
          <p:cNvPr id="67587" name="Rectangle 3">
            <a:extLst>
              <a:ext uri="{FF2B5EF4-FFF2-40B4-BE49-F238E27FC236}">
                <a16:creationId xmlns:a16="http://schemas.microsoft.com/office/drawing/2014/main" id="{815DD58B-0E5E-4177-ADED-8D0CA7ED9C39}"/>
              </a:ext>
            </a:extLst>
          </p:cNvPr>
          <p:cNvSpPr>
            <a:spLocks noGrp="1" noChangeArrowheads="1"/>
          </p:cNvSpPr>
          <p:nvPr>
            <p:ph idx="1"/>
          </p:nvPr>
        </p:nvSpPr>
        <p:spPr/>
        <p:txBody>
          <a:bodyPr/>
          <a:lstStyle/>
          <a:p>
            <a:pPr lvl="1" eaLnBrk="1" hangingPunct="1"/>
            <a:r>
              <a:rPr lang="en-US" altLang="en-US" b="1" dirty="0">
                <a:solidFill>
                  <a:srgbClr val="0070C0"/>
                </a:solidFill>
              </a:rPr>
              <a:t>What Makes Potential GDP Grow?</a:t>
            </a:r>
          </a:p>
          <a:p>
            <a:pPr lvl="1" eaLnBrk="1" hangingPunct="1"/>
            <a:r>
              <a:rPr lang="en-US" altLang="en-US" dirty="0"/>
              <a:t>We begin by dividing real GDP growth into the forces that increase:</a:t>
            </a:r>
          </a:p>
          <a:p>
            <a:pPr lvl="1" eaLnBrk="1" hangingPunct="1">
              <a:buClr>
                <a:srgbClr val="7030A0"/>
              </a:buClr>
              <a:buSzPct val="120000"/>
              <a:buFont typeface="Wingdings" panose="05000000000000000000" pitchFamily="2" charset="2"/>
              <a:buChar char="§"/>
            </a:pPr>
            <a:r>
              <a:rPr lang="en-US" altLang="en-US" dirty="0"/>
              <a:t> Growth in the supply of labour</a:t>
            </a:r>
          </a:p>
          <a:p>
            <a:pPr lvl="1" eaLnBrk="1" hangingPunct="1">
              <a:buClr>
                <a:srgbClr val="7030A0"/>
              </a:buClr>
              <a:buSzPct val="120000"/>
              <a:buFont typeface="Wingdings" panose="05000000000000000000" pitchFamily="2" charset="2"/>
              <a:buChar char="§"/>
            </a:pPr>
            <a:r>
              <a:rPr lang="en-US" altLang="en-US" dirty="0"/>
              <a:t> Growth in labour productivity</a:t>
            </a:r>
          </a:p>
        </p:txBody>
      </p:sp>
    </p:spTree>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9">
            <a:extLst>
              <a:ext uri="{FF2B5EF4-FFF2-40B4-BE49-F238E27FC236}">
                <a16:creationId xmlns:a16="http://schemas.microsoft.com/office/drawing/2014/main" id="{DB4B3F22-7ECA-4E0A-B158-B31C2EFB75E1}"/>
              </a:ext>
            </a:extLst>
          </p:cNvPr>
          <p:cNvSpPr>
            <a:spLocks noGrp="1" noChangeArrowheads="1"/>
          </p:cNvSpPr>
          <p:nvPr>
            <p:ph type="title"/>
          </p:nvPr>
        </p:nvSpPr>
        <p:spPr>
          <a:xfrm>
            <a:off x="990600" y="107950"/>
            <a:ext cx="7696200" cy="1554163"/>
          </a:xfrm>
          <a:noFill/>
        </p:spPr>
        <p:txBody>
          <a:bodyPr/>
          <a:lstStyle/>
          <a:p>
            <a:pPr eaLnBrk="1" hangingPunct="1"/>
            <a:r>
              <a:rPr lang="en-US" altLang="en-US"/>
              <a:t>How Potential GDP Grows</a:t>
            </a:r>
          </a:p>
        </p:txBody>
      </p:sp>
      <p:sp>
        <p:nvSpPr>
          <p:cNvPr id="747523" name="Rectangle 3">
            <a:extLst>
              <a:ext uri="{FF2B5EF4-FFF2-40B4-BE49-F238E27FC236}">
                <a16:creationId xmlns:a16="http://schemas.microsoft.com/office/drawing/2014/main" id="{98061800-6D39-4ADF-AA33-E58ED05FF30D}"/>
              </a:ext>
            </a:extLst>
          </p:cNvPr>
          <p:cNvSpPr>
            <a:spLocks noGrp="1" noChangeArrowheads="1"/>
          </p:cNvSpPr>
          <p:nvPr>
            <p:ph idx="1"/>
          </p:nvPr>
        </p:nvSpPr>
        <p:spPr/>
        <p:txBody>
          <a:bodyPr/>
          <a:lstStyle/>
          <a:p>
            <a:pPr eaLnBrk="1" hangingPunct="1"/>
            <a:r>
              <a:rPr lang="en-US" altLang="en-US" dirty="0">
                <a:solidFill>
                  <a:srgbClr val="7030A0"/>
                </a:solidFill>
              </a:rPr>
              <a:t>Growth in the Supply of Labour</a:t>
            </a:r>
          </a:p>
          <a:p>
            <a:pPr lvl="1" eaLnBrk="1" hangingPunct="1"/>
            <a:r>
              <a:rPr lang="en-US" altLang="en-US" dirty="0"/>
              <a:t>Aggregate hours, the total number of hours worked by all the people employed, change as a result of changes in:</a:t>
            </a:r>
          </a:p>
          <a:p>
            <a:pPr lvl="1" eaLnBrk="1" hangingPunct="1"/>
            <a:r>
              <a:rPr lang="en-US" altLang="en-US" dirty="0"/>
              <a:t>1. Average hours per worker</a:t>
            </a:r>
          </a:p>
          <a:p>
            <a:pPr lvl="1" eaLnBrk="1" hangingPunct="1"/>
            <a:r>
              <a:rPr lang="en-US" altLang="en-US" dirty="0"/>
              <a:t>2. Employment-to-population ratio</a:t>
            </a:r>
          </a:p>
          <a:p>
            <a:pPr lvl="1" eaLnBrk="1" hangingPunct="1"/>
            <a:r>
              <a:rPr lang="en-US" altLang="en-US" dirty="0"/>
              <a:t>3. The working-age population growth</a:t>
            </a:r>
          </a:p>
          <a:p>
            <a:pPr lvl="1" eaLnBrk="1" hangingPunct="1"/>
            <a:r>
              <a:rPr lang="en-US" altLang="en-US" dirty="0"/>
              <a:t>Population growth increases aggregate hours and real GDP, but …</a:t>
            </a:r>
          </a:p>
          <a:p>
            <a:pPr lvl="1" eaLnBrk="1" hangingPunct="1"/>
            <a:r>
              <a:rPr lang="en-US" altLang="en-US" dirty="0"/>
              <a:t>to increase real GDP person, labour must become more productive.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23">
                                            <p:txEl>
                                              <p:pRg st="1" end="1"/>
                                            </p:txEl>
                                          </p:spTgt>
                                        </p:tgtEl>
                                        <p:attrNameLst>
                                          <p:attrName>style.visibility</p:attrName>
                                        </p:attrNameLst>
                                      </p:cBhvr>
                                      <p:to>
                                        <p:strVal val="visible"/>
                                      </p:to>
                                    </p:set>
                                    <p:animEffect transition="in" filter="wipe(left)">
                                      <p:cBhvr>
                                        <p:cTn id="7" dur="1000"/>
                                        <p:tgtEl>
                                          <p:spTgt spid="7475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23">
                                            <p:txEl>
                                              <p:pRg st="2" end="2"/>
                                            </p:txEl>
                                          </p:spTgt>
                                        </p:tgtEl>
                                        <p:attrNameLst>
                                          <p:attrName>style.visibility</p:attrName>
                                        </p:attrNameLst>
                                      </p:cBhvr>
                                      <p:to>
                                        <p:strVal val="visible"/>
                                      </p:to>
                                    </p:set>
                                    <p:animEffect transition="in" filter="wipe(left)">
                                      <p:cBhvr>
                                        <p:cTn id="12" dur="1000"/>
                                        <p:tgtEl>
                                          <p:spTgt spid="7475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523">
                                            <p:txEl>
                                              <p:pRg st="3" end="3"/>
                                            </p:txEl>
                                          </p:spTgt>
                                        </p:tgtEl>
                                        <p:attrNameLst>
                                          <p:attrName>style.visibility</p:attrName>
                                        </p:attrNameLst>
                                      </p:cBhvr>
                                      <p:to>
                                        <p:strVal val="visible"/>
                                      </p:to>
                                    </p:set>
                                    <p:animEffect transition="in" filter="wipe(left)">
                                      <p:cBhvr>
                                        <p:cTn id="17" dur="1000"/>
                                        <p:tgtEl>
                                          <p:spTgt spid="7475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7523">
                                            <p:txEl>
                                              <p:pRg st="4" end="4"/>
                                            </p:txEl>
                                          </p:spTgt>
                                        </p:tgtEl>
                                        <p:attrNameLst>
                                          <p:attrName>style.visibility</p:attrName>
                                        </p:attrNameLst>
                                      </p:cBhvr>
                                      <p:to>
                                        <p:strVal val="visible"/>
                                      </p:to>
                                    </p:set>
                                    <p:animEffect transition="in" filter="wipe(left)">
                                      <p:cBhvr>
                                        <p:cTn id="22" dur="1000"/>
                                        <p:tgtEl>
                                          <p:spTgt spid="7475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7523">
                                            <p:txEl>
                                              <p:pRg st="5" end="5"/>
                                            </p:txEl>
                                          </p:spTgt>
                                        </p:tgtEl>
                                        <p:attrNameLst>
                                          <p:attrName>style.visibility</p:attrName>
                                        </p:attrNameLst>
                                      </p:cBhvr>
                                      <p:to>
                                        <p:strVal val="visible"/>
                                      </p:to>
                                    </p:set>
                                    <p:animEffect transition="in" filter="wipe(left)">
                                      <p:cBhvr>
                                        <p:cTn id="27" dur="1000"/>
                                        <p:tgtEl>
                                          <p:spTgt spid="74752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47523">
                                            <p:txEl>
                                              <p:pRg st="6" end="6"/>
                                            </p:txEl>
                                          </p:spTgt>
                                        </p:tgtEl>
                                        <p:attrNameLst>
                                          <p:attrName>style.visibility</p:attrName>
                                        </p:attrNameLst>
                                      </p:cBhvr>
                                      <p:to>
                                        <p:strVal val="visible"/>
                                      </p:to>
                                    </p:set>
                                    <p:animEffect transition="in" filter="wipe(left)">
                                      <p:cBhvr>
                                        <p:cTn id="32" dur="1000"/>
                                        <p:tgtEl>
                                          <p:spTgt spid="7475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3"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4924FA6-7E34-455B-BB9F-349A0E190845}"/>
              </a:ext>
            </a:extLst>
          </p:cNvPr>
          <p:cNvSpPr>
            <a:spLocks noGrp="1" noChangeArrowheads="1"/>
          </p:cNvSpPr>
          <p:nvPr>
            <p:ph type="title"/>
          </p:nvPr>
        </p:nvSpPr>
        <p:spPr>
          <a:xfrm>
            <a:off x="990600" y="107950"/>
            <a:ext cx="7696200" cy="1554163"/>
          </a:xfrm>
          <a:noFill/>
        </p:spPr>
        <p:txBody>
          <a:bodyPr/>
          <a:lstStyle/>
          <a:p>
            <a:pPr eaLnBrk="1" hangingPunct="1"/>
            <a:r>
              <a:rPr lang="en-US" altLang="en-US"/>
              <a:t>How Potential GDP Grows</a:t>
            </a:r>
          </a:p>
        </p:txBody>
      </p:sp>
      <p:sp>
        <p:nvSpPr>
          <p:cNvPr id="920578" name="Rectangle 2">
            <a:extLst>
              <a:ext uri="{FF2B5EF4-FFF2-40B4-BE49-F238E27FC236}">
                <a16:creationId xmlns:a16="http://schemas.microsoft.com/office/drawing/2014/main" id="{C9EE87D1-C1A0-42F2-9466-2DC9EDB2F2BF}"/>
              </a:ext>
            </a:extLst>
          </p:cNvPr>
          <p:cNvSpPr>
            <a:spLocks noGrp="1" noChangeArrowheads="1"/>
          </p:cNvSpPr>
          <p:nvPr>
            <p:ph idx="1"/>
          </p:nvPr>
        </p:nvSpPr>
        <p:spPr/>
        <p:txBody>
          <a:bodyPr/>
          <a:lstStyle/>
          <a:p>
            <a:pPr eaLnBrk="1" hangingPunct="1"/>
            <a:r>
              <a:rPr lang="en-US" altLang="en-US" i="1" dirty="0">
                <a:solidFill>
                  <a:schemeClr val="tx1"/>
                </a:solidFill>
              </a:rPr>
              <a:t>The Effects of Population Growth</a:t>
            </a:r>
          </a:p>
          <a:p>
            <a:pPr lvl="1" eaLnBrk="1" hangingPunct="1"/>
            <a:r>
              <a:rPr lang="en-US" altLang="en-US" dirty="0"/>
              <a:t>An increase in population increases the supply of labour.</a:t>
            </a:r>
          </a:p>
          <a:p>
            <a:pPr lvl="1" eaLnBrk="1" hangingPunct="1"/>
            <a:r>
              <a:rPr lang="en-US" altLang="en-US" dirty="0"/>
              <a:t>With no change in the demand for labour, the equilibrium real wage rate falls and the aggregate hours increase.</a:t>
            </a:r>
          </a:p>
          <a:p>
            <a:pPr lvl="1" eaLnBrk="1" hangingPunct="1"/>
            <a:r>
              <a:rPr lang="en-US" altLang="en-US" dirty="0"/>
              <a:t>The increase in the aggregate hours increases potential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0578">
                                            <p:txEl>
                                              <p:pRg st="1" end="1"/>
                                            </p:txEl>
                                          </p:spTgt>
                                        </p:tgtEl>
                                        <p:attrNameLst>
                                          <p:attrName>style.visibility</p:attrName>
                                        </p:attrNameLst>
                                      </p:cBhvr>
                                      <p:to>
                                        <p:strVal val="visible"/>
                                      </p:to>
                                    </p:set>
                                    <p:animEffect transition="in" filter="wipe(left)">
                                      <p:cBhvr>
                                        <p:cTn id="7" dur="1000"/>
                                        <p:tgtEl>
                                          <p:spTgt spid="92057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0578">
                                            <p:txEl>
                                              <p:pRg st="2" end="2"/>
                                            </p:txEl>
                                          </p:spTgt>
                                        </p:tgtEl>
                                        <p:attrNameLst>
                                          <p:attrName>style.visibility</p:attrName>
                                        </p:attrNameLst>
                                      </p:cBhvr>
                                      <p:to>
                                        <p:strVal val="visible"/>
                                      </p:to>
                                    </p:set>
                                    <p:animEffect transition="in" filter="wipe(left)">
                                      <p:cBhvr>
                                        <p:cTn id="12" dur="1000"/>
                                        <p:tgtEl>
                                          <p:spTgt spid="92057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0578">
                                            <p:txEl>
                                              <p:pRg st="3" end="3"/>
                                            </p:txEl>
                                          </p:spTgt>
                                        </p:tgtEl>
                                        <p:attrNameLst>
                                          <p:attrName>style.visibility</p:attrName>
                                        </p:attrNameLst>
                                      </p:cBhvr>
                                      <p:to>
                                        <p:strVal val="visible"/>
                                      </p:to>
                                    </p:set>
                                    <p:animEffect transition="in" filter="wipe(left)">
                                      <p:cBhvr>
                                        <p:cTn id="17" dur="1000"/>
                                        <p:tgtEl>
                                          <p:spTgt spid="9205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78"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9">
            <a:extLst>
              <a:ext uri="{FF2B5EF4-FFF2-40B4-BE49-F238E27FC236}">
                <a16:creationId xmlns:a16="http://schemas.microsoft.com/office/drawing/2014/main" id="{0457EAD3-30FC-40BD-A9B0-60972251C16D}"/>
              </a:ext>
            </a:extLst>
          </p:cNvPr>
          <p:cNvSpPr>
            <a:spLocks noGrp="1" noChangeArrowheads="1"/>
          </p:cNvSpPr>
          <p:nvPr>
            <p:ph type="title"/>
          </p:nvPr>
        </p:nvSpPr>
        <p:spPr>
          <a:xfrm>
            <a:off x="990600" y="107950"/>
            <a:ext cx="7696200" cy="1554163"/>
          </a:xfrm>
          <a:noFill/>
        </p:spPr>
        <p:txBody>
          <a:bodyPr/>
          <a:lstStyle/>
          <a:p>
            <a:pPr eaLnBrk="1" hangingPunct="1"/>
            <a:r>
              <a:rPr lang="en-US" altLang="en-US"/>
              <a:t>How Potential GDP Grows</a:t>
            </a:r>
          </a:p>
        </p:txBody>
      </p:sp>
      <p:sp>
        <p:nvSpPr>
          <p:cNvPr id="922626" name="Rectangle 2">
            <a:extLst>
              <a:ext uri="{FF2B5EF4-FFF2-40B4-BE49-F238E27FC236}">
                <a16:creationId xmlns:a16="http://schemas.microsoft.com/office/drawing/2014/main" id="{40F13582-F4B7-4D11-958D-CBC81A4CFF46}"/>
              </a:ext>
            </a:extLst>
          </p:cNvPr>
          <p:cNvSpPr>
            <a:spLocks noGrp="1" noChangeArrowheads="1"/>
          </p:cNvSpPr>
          <p:nvPr>
            <p:ph idx="1"/>
          </p:nvPr>
        </p:nvSpPr>
        <p:spPr>
          <a:xfrm>
            <a:off x="360363" y="1584325"/>
            <a:ext cx="4114800" cy="4525963"/>
          </a:xfrm>
        </p:spPr>
        <p:txBody>
          <a:bodyPr/>
          <a:lstStyle/>
          <a:p>
            <a:pPr lvl="1" eaLnBrk="1" hangingPunct="1"/>
            <a:r>
              <a:rPr lang="en-US" altLang="en-US" dirty="0"/>
              <a:t>Figure 6.9(a) illustrates the effects of population growth in the labour market.</a:t>
            </a:r>
          </a:p>
          <a:p>
            <a:pPr lvl="1" eaLnBrk="1" hangingPunct="1"/>
            <a:r>
              <a:rPr lang="en-US" altLang="en-US" dirty="0"/>
              <a:t>The labour supply curve shifts rightward.</a:t>
            </a:r>
          </a:p>
          <a:p>
            <a:pPr lvl="1" eaLnBrk="1" hangingPunct="1"/>
            <a:r>
              <a:rPr lang="en-US" altLang="en-US" dirty="0"/>
              <a:t>The real wage rate falls …</a:t>
            </a:r>
          </a:p>
          <a:p>
            <a:pPr lvl="1" eaLnBrk="1" hangingPunct="1"/>
            <a:r>
              <a:rPr lang="en-US" altLang="en-US" dirty="0"/>
              <a:t>and aggregate hours  increase.</a:t>
            </a:r>
          </a:p>
        </p:txBody>
      </p:sp>
      <p:pic>
        <p:nvPicPr>
          <p:cNvPr id="73732" name="Picture 7">
            <a:extLst>
              <a:ext uri="{FF2B5EF4-FFF2-40B4-BE49-F238E27FC236}">
                <a16:creationId xmlns:a16="http://schemas.microsoft.com/office/drawing/2014/main" id="{1D9736D8-BD4A-4A66-B637-53F80720CE7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229100" cy="417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B6579F9F-E73A-43A7-876E-9E7E3B322D5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229100" cy="417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0829F0EA-1696-4351-8122-3B3DD81DF3F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229100" cy="417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0593F73A-3F56-4856-A776-1FEF9919B86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0563" y="1655763"/>
            <a:ext cx="4229100" cy="417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hlinkClick r:id="rId7" action="ppaction://hlinksldjump"/>
            <a:extLst>
              <a:ext uri="{FF2B5EF4-FFF2-40B4-BE49-F238E27FC236}">
                <a16:creationId xmlns:a16="http://schemas.microsoft.com/office/drawing/2014/main" id="{948B2BB2-D6BE-4C81-AFDB-B1D41066D673}"/>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96801"/>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626">
                                            <p:txEl>
                                              <p:pRg st="1" end="1"/>
                                            </p:txEl>
                                          </p:spTgt>
                                        </p:tgtEl>
                                        <p:attrNameLst>
                                          <p:attrName>style.visibility</p:attrName>
                                        </p:attrNameLst>
                                      </p:cBhvr>
                                      <p:to>
                                        <p:strVal val="visible"/>
                                      </p:to>
                                    </p:set>
                                    <p:animEffect transition="in" filter="wipe(left)">
                                      <p:cBhvr>
                                        <p:cTn id="7" dur="1000"/>
                                        <p:tgtEl>
                                          <p:spTgt spid="92262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75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626">
                                            <p:txEl>
                                              <p:pRg st="2" end="2"/>
                                            </p:txEl>
                                          </p:spTgt>
                                        </p:tgtEl>
                                        <p:attrNameLst>
                                          <p:attrName>style.visibility</p:attrName>
                                        </p:attrNameLst>
                                      </p:cBhvr>
                                      <p:to>
                                        <p:strVal val="visible"/>
                                      </p:to>
                                    </p:set>
                                    <p:animEffect transition="in" filter="wipe(left)">
                                      <p:cBhvr>
                                        <p:cTn id="17" dur="1000"/>
                                        <p:tgtEl>
                                          <p:spTgt spid="9226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75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2626">
                                            <p:txEl>
                                              <p:pRg st="3" end="3"/>
                                            </p:txEl>
                                          </p:spTgt>
                                        </p:tgtEl>
                                        <p:attrNameLst>
                                          <p:attrName>style.visibility</p:attrName>
                                        </p:attrNameLst>
                                      </p:cBhvr>
                                      <p:to>
                                        <p:strVal val="visible"/>
                                      </p:to>
                                    </p:set>
                                    <p:animEffect transition="in" filter="wipe(left)">
                                      <p:cBhvr>
                                        <p:cTn id="27" dur="1000"/>
                                        <p:tgtEl>
                                          <p:spTgt spid="92262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6" grpId="0" build="p" bldLvl="3"/>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5778" name="Picture 5">
            <a:extLst>
              <a:ext uri="{FF2B5EF4-FFF2-40B4-BE49-F238E27FC236}">
                <a16:creationId xmlns:a16="http://schemas.microsoft.com/office/drawing/2014/main" id="{916DCE0E-8403-4E33-82DA-1598C89B7E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1663" y="900113"/>
            <a:ext cx="5286375" cy="521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A3D2DC1C-13F6-4CFE-AA2A-02CF1D0922A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1663" y="900113"/>
            <a:ext cx="5286375" cy="521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7727802A-8E8C-4883-AB7C-39E40E2EEEA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1663" y="900113"/>
            <a:ext cx="5286375" cy="521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5EB0B89C-F192-4242-9326-86AAE2083298}"/>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71663" y="900113"/>
            <a:ext cx="5286375" cy="521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75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E3520E1E-1AE9-43EE-B3C2-6ABABFB7276F}"/>
              </a:ext>
            </a:extLst>
          </p:cNvPr>
          <p:cNvSpPr>
            <a:spLocks noGrp="1" noChangeArrowheads="1"/>
          </p:cNvSpPr>
          <p:nvPr>
            <p:ph type="title"/>
          </p:nvPr>
        </p:nvSpPr>
        <p:spPr>
          <a:xfrm>
            <a:off x="990600" y="107950"/>
            <a:ext cx="7696200" cy="1554163"/>
          </a:xfrm>
          <a:noFill/>
        </p:spPr>
        <p:txBody>
          <a:bodyPr/>
          <a:lstStyle/>
          <a:p>
            <a:pPr eaLnBrk="1" hangingPunct="1"/>
            <a:r>
              <a:rPr lang="en-US" altLang="en-US"/>
              <a:t>How Potential GDP Grows</a:t>
            </a:r>
          </a:p>
        </p:txBody>
      </p:sp>
      <p:sp>
        <p:nvSpPr>
          <p:cNvPr id="926722" name="Rectangle 2">
            <a:extLst>
              <a:ext uri="{FF2B5EF4-FFF2-40B4-BE49-F238E27FC236}">
                <a16:creationId xmlns:a16="http://schemas.microsoft.com/office/drawing/2014/main" id="{0547DFB9-290B-4E7B-A089-8E9EA31E33A2}"/>
              </a:ext>
            </a:extLst>
          </p:cNvPr>
          <p:cNvSpPr>
            <a:spLocks noGrp="1" noChangeArrowheads="1"/>
          </p:cNvSpPr>
          <p:nvPr>
            <p:ph idx="1"/>
          </p:nvPr>
        </p:nvSpPr>
        <p:spPr>
          <a:xfrm>
            <a:off x="360363" y="1584325"/>
            <a:ext cx="4114800" cy="4525963"/>
          </a:xfrm>
        </p:spPr>
        <p:txBody>
          <a:bodyPr/>
          <a:lstStyle/>
          <a:p>
            <a:pPr lvl="1" eaLnBrk="1" hangingPunct="1"/>
            <a:r>
              <a:rPr lang="en-US" altLang="en-US" dirty="0"/>
              <a:t>The increase in aggregate hours increases potential GDP.</a:t>
            </a:r>
          </a:p>
          <a:p>
            <a:pPr lvl="1" eaLnBrk="1" hangingPunct="1"/>
            <a:r>
              <a:rPr lang="en-US" altLang="en-US" dirty="0"/>
              <a:t>Because the diminishing returns, the increased population … </a:t>
            </a:r>
          </a:p>
          <a:p>
            <a:pPr lvl="1" eaLnBrk="1" hangingPunct="1"/>
            <a:r>
              <a:rPr lang="en-US" altLang="en-US" dirty="0"/>
              <a:t>increases real GDP … </a:t>
            </a:r>
          </a:p>
          <a:p>
            <a:pPr lvl="1" eaLnBrk="1" hangingPunct="1"/>
            <a:r>
              <a:rPr lang="en-US" altLang="en-US" dirty="0"/>
              <a:t>but decreases real GDP per hour of labour.</a:t>
            </a:r>
          </a:p>
        </p:txBody>
      </p:sp>
      <p:pic>
        <p:nvPicPr>
          <p:cNvPr id="7" name="Picture 6">
            <a:extLst>
              <a:ext uri="{FF2B5EF4-FFF2-40B4-BE49-F238E27FC236}">
                <a16:creationId xmlns:a16="http://schemas.microsoft.com/office/drawing/2014/main" id="{DA4A50D8-D45A-486A-9DA8-95D7F0B258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4204" y="1828800"/>
            <a:ext cx="4254996" cy="4216800"/>
          </a:xfrm>
          <a:prstGeom prst="rect">
            <a:avLst/>
          </a:prstGeom>
        </p:spPr>
      </p:pic>
      <p:pic>
        <p:nvPicPr>
          <p:cNvPr id="9" name="Picture 8">
            <a:extLst>
              <a:ext uri="{FF2B5EF4-FFF2-40B4-BE49-F238E27FC236}">
                <a16:creationId xmlns:a16="http://schemas.microsoft.com/office/drawing/2014/main" id="{FE776816-3E8D-4B3D-8A55-4C11367DBB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84204" y="1828800"/>
            <a:ext cx="4254996" cy="4216800"/>
          </a:xfrm>
          <a:prstGeom prst="rect">
            <a:avLst/>
          </a:prstGeom>
        </p:spPr>
      </p:pic>
      <p:pic>
        <p:nvPicPr>
          <p:cNvPr id="11" name="Picture 10">
            <a:extLst>
              <a:ext uri="{FF2B5EF4-FFF2-40B4-BE49-F238E27FC236}">
                <a16:creationId xmlns:a16="http://schemas.microsoft.com/office/drawing/2014/main" id="{89EE5B55-31FF-4124-AC87-B014EDC762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4204" y="1828800"/>
            <a:ext cx="4254996" cy="4216800"/>
          </a:xfrm>
          <a:prstGeom prst="rect">
            <a:avLst/>
          </a:prstGeom>
        </p:spPr>
      </p:pic>
      <p:pic>
        <p:nvPicPr>
          <p:cNvPr id="8" name="Picture 7">
            <a:hlinkClick r:id="rId6" action="ppaction://hlinksldjump"/>
            <a:extLst>
              <a:ext uri="{FF2B5EF4-FFF2-40B4-BE49-F238E27FC236}">
                <a16:creationId xmlns:a16="http://schemas.microsoft.com/office/drawing/2014/main" id="{B5DDA1F2-F0C7-46F4-89E0-E3B198D183D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96801"/>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75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6722">
                                            <p:txEl>
                                              <p:pRg st="1" end="1"/>
                                            </p:txEl>
                                          </p:spTgt>
                                        </p:tgtEl>
                                        <p:attrNameLst>
                                          <p:attrName>style.visibility</p:attrName>
                                        </p:attrNameLst>
                                      </p:cBhvr>
                                      <p:to>
                                        <p:strVal val="visible"/>
                                      </p:to>
                                    </p:set>
                                    <p:animEffect transition="in" filter="wipe(left)">
                                      <p:cBhvr>
                                        <p:cTn id="12" dur="1000"/>
                                        <p:tgtEl>
                                          <p:spTgt spid="9267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6722">
                                            <p:txEl>
                                              <p:pRg st="2" end="2"/>
                                            </p:txEl>
                                          </p:spTgt>
                                        </p:tgtEl>
                                        <p:attrNameLst>
                                          <p:attrName>style.visibility</p:attrName>
                                        </p:attrNameLst>
                                      </p:cBhvr>
                                      <p:to>
                                        <p:strVal val="visible"/>
                                      </p:to>
                                    </p:set>
                                    <p:animEffect transition="in" filter="wipe(left)">
                                      <p:cBhvr>
                                        <p:cTn id="17" dur="1000"/>
                                        <p:tgtEl>
                                          <p:spTgt spid="9267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6722">
                                            <p:txEl>
                                              <p:pRg st="3" end="3"/>
                                            </p:txEl>
                                          </p:spTgt>
                                        </p:tgtEl>
                                        <p:attrNameLst>
                                          <p:attrName>style.visibility</p:attrName>
                                        </p:attrNameLst>
                                      </p:cBhvr>
                                      <p:to>
                                        <p:strVal val="visible"/>
                                      </p:to>
                                    </p:set>
                                    <p:animEffect transition="in" filter="wipe(left)">
                                      <p:cBhvr>
                                        <p:cTn id="22" dur="1000"/>
                                        <p:tgtEl>
                                          <p:spTgt spid="9267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2" grpId="0" uiExpand="1" build="p" bldLvl="3"/>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130E12-DEAC-4F96-BFD6-5DAA3EE13E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2613" y="864000"/>
            <a:ext cx="5305425" cy="5257800"/>
          </a:xfrm>
          <a:prstGeom prst="rect">
            <a:avLst/>
          </a:prstGeom>
        </p:spPr>
      </p:pic>
      <p:pic>
        <p:nvPicPr>
          <p:cNvPr id="6" name="Picture 5">
            <a:extLst>
              <a:ext uri="{FF2B5EF4-FFF2-40B4-BE49-F238E27FC236}">
                <a16:creationId xmlns:a16="http://schemas.microsoft.com/office/drawing/2014/main" id="{9B6C15B2-551E-4F1A-91A4-B14C7D0183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613" y="864000"/>
            <a:ext cx="5305425" cy="5257800"/>
          </a:xfrm>
          <a:prstGeom prst="rect">
            <a:avLst/>
          </a:prstGeom>
        </p:spPr>
      </p:pic>
      <p:pic>
        <p:nvPicPr>
          <p:cNvPr id="7" name="Picture 6">
            <a:extLst>
              <a:ext uri="{FF2B5EF4-FFF2-40B4-BE49-F238E27FC236}">
                <a16:creationId xmlns:a16="http://schemas.microsoft.com/office/drawing/2014/main" id="{85AC007C-F1AD-44A9-9E64-B651BD563A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2613" y="864000"/>
            <a:ext cx="5305425" cy="52578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8CAC89D9-7641-419C-9189-0594236E32AA}"/>
              </a:ext>
            </a:extLst>
          </p:cNvPr>
          <p:cNvSpPr>
            <a:spLocks noGrp="1" noChangeArrowheads="1"/>
          </p:cNvSpPr>
          <p:nvPr>
            <p:ph type="title"/>
          </p:nvPr>
        </p:nvSpPr>
        <p:spPr>
          <a:xfrm>
            <a:off x="990600" y="107950"/>
            <a:ext cx="7696200" cy="1554163"/>
          </a:xfrm>
          <a:noFill/>
        </p:spPr>
        <p:txBody>
          <a:bodyPr/>
          <a:lstStyle/>
          <a:p>
            <a:pPr eaLnBrk="1" hangingPunct="1"/>
            <a:r>
              <a:rPr lang="en-US" altLang="en-US"/>
              <a:t>How Potential GDP Grows</a:t>
            </a:r>
          </a:p>
        </p:txBody>
      </p:sp>
      <p:sp>
        <p:nvSpPr>
          <p:cNvPr id="416771" name="Rectangle 3">
            <a:extLst>
              <a:ext uri="{FF2B5EF4-FFF2-40B4-BE49-F238E27FC236}">
                <a16:creationId xmlns:a16="http://schemas.microsoft.com/office/drawing/2014/main" id="{60BFCE6F-369C-4CCA-8EF7-34C83D7FC892}"/>
              </a:ext>
            </a:extLst>
          </p:cNvPr>
          <p:cNvSpPr>
            <a:spLocks noGrp="1" noChangeArrowheads="1"/>
          </p:cNvSpPr>
          <p:nvPr>
            <p:ph idx="1"/>
          </p:nvPr>
        </p:nvSpPr>
        <p:spPr/>
        <p:txBody>
          <a:bodyPr/>
          <a:lstStyle/>
          <a:p>
            <a:pPr eaLnBrk="1" hangingPunct="1"/>
            <a:r>
              <a:rPr lang="en-US" altLang="en-US" dirty="0">
                <a:solidFill>
                  <a:srgbClr val="7030A0"/>
                </a:solidFill>
              </a:rPr>
              <a:t>Growth of Labour Productivity</a:t>
            </a:r>
          </a:p>
          <a:p>
            <a:pPr lvl="1" eaLnBrk="1" hangingPunct="1"/>
            <a:r>
              <a:rPr lang="en-US" altLang="en-US" b="1" dirty="0"/>
              <a:t>Labour productivity</a:t>
            </a:r>
            <a:r>
              <a:rPr lang="en-US" altLang="en-US" dirty="0"/>
              <a:t> is the quantity of real GDP produced by an hour of labour. </a:t>
            </a:r>
          </a:p>
          <a:p>
            <a:pPr lvl="1" eaLnBrk="1" hangingPunct="1"/>
            <a:r>
              <a:rPr lang="en-US" altLang="en-US" dirty="0"/>
              <a:t>Labour productivity equals real GDP divided by aggregate labour hours.</a:t>
            </a:r>
          </a:p>
          <a:p>
            <a:pPr lvl="1" eaLnBrk="1" hangingPunct="1"/>
            <a:r>
              <a:rPr lang="en-US" altLang="en-US" dirty="0"/>
              <a:t>If labour become more productive, firms are willing to pay more for a given number of hours, so the demand for labour increases.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animEffect transition="in" filter="wipe(left)">
                                      <p:cBhvr>
                                        <p:cTn id="7" dur="1000"/>
                                        <p:tgtEl>
                                          <p:spTgt spid="416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6771">
                                            <p:txEl>
                                              <p:pRg st="2" end="2"/>
                                            </p:txEl>
                                          </p:spTgt>
                                        </p:tgtEl>
                                        <p:attrNameLst>
                                          <p:attrName>style.visibility</p:attrName>
                                        </p:attrNameLst>
                                      </p:cBhvr>
                                      <p:to>
                                        <p:strVal val="visible"/>
                                      </p:to>
                                    </p:set>
                                    <p:animEffect transition="in" filter="wipe(left)">
                                      <p:cBhvr>
                                        <p:cTn id="12" dur="1000"/>
                                        <p:tgtEl>
                                          <p:spTgt spid="416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6771">
                                            <p:txEl>
                                              <p:pRg st="3" end="3"/>
                                            </p:txEl>
                                          </p:spTgt>
                                        </p:tgtEl>
                                        <p:attrNameLst>
                                          <p:attrName>style.visibility</p:attrName>
                                        </p:attrNameLst>
                                      </p:cBhvr>
                                      <p:to>
                                        <p:strVal val="visible"/>
                                      </p:to>
                                    </p:set>
                                    <p:animEffect transition="in" filter="wipe(left)">
                                      <p:cBhvr>
                                        <p:cTn id="17" dur="1000"/>
                                        <p:tgtEl>
                                          <p:spTgt spid="416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9">
            <a:extLst>
              <a:ext uri="{FF2B5EF4-FFF2-40B4-BE49-F238E27FC236}">
                <a16:creationId xmlns:a16="http://schemas.microsoft.com/office/drawing/2014/main" id="{D6367B46-29D8-40C1-9CE0-B74A019D1546}"/>
              </a:ext>
            </a:extLst>
          </p:cNvPr>
          <p:cNvSpPr>
            <a:spLocks noGrp="1" noChangeArrowheads="1"/>
          </p:cNvSpPr>
          <p:nvPr>
            <p:ph type="title"/>
          </p:nvPr>
        </p:nvSpPr>
        <p:spPr>
          <a:xfrm>
            <a:off x="990600" y="107950"/>
            <a:ext cx="7696200" cy="1554163"/>
          </a:xfrm>
          <a:noFill/>
        </p:spPr>
        <p:txBody>
          <a:bodyPr/>
          <a:lstStyle/>
          <a:p>
            <a:pPr eaLnBrk="1" hangingPunct="1"/>
            <a:r>
              <a:rPr lang="en-US" altLang="en-US"/>
              <a:t>How Potential GDP Grows</a:t>
            </a:r>
          </a:p>
        </p:txBody>
      </p:sp>
      <p:sp>
        <p:nvSpPr>
          <p:cNvPr id="932866" name="Rectangle 2">
            <a:extLst>
              <a:ext uri="{FF2B5EF4-FFF2-40B4-BE49-F238E27FC236}">
                <a16:creationId xmlns:a16="http://schemas.microsoft.com/office/drawing/2014/main" id="{77D6AB05-4D00-4C3D-B887-F181C8B7E029}"/>
              </a:ext>
            </a:extLst>
          </p:cNvPr>
          <p:cNvSpPr>
            <a:spLocks noGrp="1" noChangeArrowheads="1"/>
          </p:cNvSpPr>
          <p:nvPr>
            <p:ph idx="1"/>
          </p:nvPr>
        </p:nvSpPr>
        <p:spPr>
          <a:xfrm>
            <a:off x="360363" y="1584325"/>
            <a:ext cx="3906837" cy="4525963"/>
          </a:xfrm>
        </p:spPr>
        <p:txBody>
          <a:bodyPr/>
          <a:lstStyle/>
          <a:p>
            <a:pPr lvl="1" eaLnBrk="1" hangingPunct="1"/>
            <a:r>
              <a:rPr lang="en-US" altLang="en-US" dirty="0"/>
              <a:t>Figure 6.10 shows the effect of an increase in labour productivity.</a:t>
            </a:r>
          </a:p>
          <a:p>
            <a:pPr lvl="1" eaLnBrk="1" hangingPunct="1"/>
            <a:r>
              <a:rPr lang="en-US" altLang="en-US" dirty="0"/>
              <a:t>The production function shifts upward.</a:t>
            </a:r>
          </a:p>
        </p:txBody>
      </p:sp>
      <p:pic>
        <p:nvPicPr>
          <p:cNvPr id="6" name="Picture 5">
            <a:extLst>
              <a:ext uri="{FF2B5EF4-FFF2-40B4-BE49-F238E27FC236}">
                <a16:creationId xmlns:a16="http://schemas.microsoft.com/office/drawing/2014/main" id="{5D0CFC50-81E1-465E-B573-B334C29AE5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1828800"/>
            <a:ext cx="4305791" cy="4243275"/>
          </a:xfrm>
          <a:prstGeom prst="rect">
            <a:avLst/>
          </a:prstGeom>
        </p:spPr>
      </p:pic>
      <p:pic>
        <p:nvPicPr>
          <p:cNvPr id="7" name="Picture 6">
            <a:extLst>
              <a:ext uri="{FF2B5EF4-FFF2-40B4-BE49-F238E27FC236}">
                <a16:creationId xmlns:a16="http://schemas.microsoft.com/office/drawing/2014/main" id="{5138AC50-2596-4798-97E0-11735F938B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5800" y="1828800"/>
            <a:ext cx="4305791" cy="4243275"/>
          </a:xfrm>
          <a:prstGeom prst="rect">
            <a:avLst/>
          </a:prstGeom>
        </p:spPr>
      </p:pic>
      <p:pic>
        <p:nvPicPr>
          <p:cNvPr id="8" name="Picture 7">
            <a:hlinkClick r:id="rId5" action="ppaction://hlinksldjump"/>
            <a:extLst>
              <a:ext uri="{FF2B5EF4-FFF2-40B4-BE49-F238E27FC236}">
                <a16:creationId xmlns:a16="http://schemas.microsoft.com/office/drawing/2014/main" id="{21554C5B-249C-4D00-9E27-7AE401C029B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96801"/>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2866">
                                            <p:txEl>
                                              <p:pRg st="1" end="1"/>
                                            </p:txEl>
                                          </p:spTgt>
                                        </p:tgtEl>
                                        <p:attrNameLst>
                                          <p:attrName>style.visibility</p:attrName>
                                        </p:attrNameLst>
                                      </p:cBhvr>
                                      <p:to>
                                        <p:strVal val="visible"/>
                                      </p:to>
                                    </p:set>
                                    <p:animEffect transition="in" filter="wipe(left)">
                                      <p:cBhvr>
                                        <p:cTn id="7" dur="1000"/>
                                        <p:tgtEl>
                                          <p:spTgt spid="93286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6" grpId="0"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153D39-AD06-4A6D-990B-81593C959D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2910" y="900000"/>
            <a:ext cx="5248275" cy="5172075"/>
          </a:xfrm>
          <a:prstGeom prst="rect">
            <a:avLst/>
          </a:prstGeom>
        </p:spPr>
      </p:pic>
      <p:pic>
        <p:nvPicPr>
          <p:cNvPr id="6" name="Picture 5">
            <a:extLst>
              <a:ext uri="{FF2B5EF4-FFF2-40B4-BE49-F238E27FC236}">
                <a16:creationId xmlns:a16="http://schemas.microsoft.com/office/drawing/2014/main" id="{D4A9C574-7FA6-4421-B15F-0264C6190B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2910" y="900000"/>
            <a:ext cx="5248275" cy="5172075"/>
          </a:xfrm>
          <a:prstGeom prst="rect">
            <a:avLst/>
          </a:prstGeom>
        </p:spPr>
      </p:pic>
      <p:pic>
        <p:nvPicPr>
          <p:cNvPr id="7" name="Picture 6">
            <a:extLst>
              <a:ext uri="{FF2B5EF4-FFF2-40B4-BE49-F238E27FC236}">
                <a16:creationId xmlns:a16="http://schemas.microsoft.com/office/drawing/2014/main" id="{705D07AC-2661-4B26-8FDF-76A395B531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2910" y="900000"/>
            <a:ext cx="5248275" cy="51720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0659" name="Rectangle 3">
            <a:extLst>
              <a:ext uri="{FF2B5EF4-FFF2-40B4-BE49-F238E27FC236}">
                <a16:creationId xmlns:a16="http://schemas.microsoft.com/office/drawing/2014/main" id="{44311A9D-4AB1-4FEC-8600-E07B10A20E33}"/>
              </a:ext>
            </a:extLst>
          </p:cNvPr>
          <p:cNvSpPr>
            <a:spLocks noGrp="1" noChangeArrowheads="1"/>
          </p:cNvSpPr>
          <p:nvPr>
            <p:ph idx="1"/>
          </p:nvPr>
        </p:nvSpPr>
        <p:spPr/>
        <p:txBody>
          <a:bodyPr/>
          <a:lstStyle/>
          <a:p>
            <a:pPr eaLnBrk="1" hangingPunct="1"/>
            <a:r>
              <a:rPr lang="en-US" altLang="en-US" b="0">
                <a:solidFill>
                  <a:schemeClr val="tx1"/>
                </a:solidFill>
              </a:rPr>
              <a:t>Economic growth is the sustained expansion of production possibilities measured as the increase in real GDP over a given period.</a:t>
            </a:r>
          </a:p>
          <a:p>
            <a:pPr eaLnBrk="1" hangingPunct="1"/>
            <a:r>
              <a:rPr lang="en-US" altLang="en-US"/>
              <a:t>Calculating Growth Rates</a:t>
            </a:r>
          </a:p>
          <a:p>
            <a:pPr eaLnBrk="1" hangingPunct="1"/>
            <a:r>
              <a:rPr lang="en-US" altLang="en-US" b="0">
                <a:solidFill>
                  <a:schemeClr val="tx1"/>
                </a:solidFill>
              </a:rPr>
              <a:t>The </a:t>
            </a:r>
            <a:r>
              <a:rPr lang="en-US" altLang="en-US">
                <a:solidFill>
                  <a:schemeClr val="tx1"/>
                </a:solidFill>
              </a:rPr>
              <a:t>economic growth rate</a:t>
            </a:r>
            <a:r>
              <a:rPr lang="en-US" altLang="en-US" b="0">
                <a:solidFill>
                  <a:schemeClr val="tx1"/>
                </a:solidFill>
              </a:rPr>
              <a:t> is the annual percentage change of real GDP.</a:t>
            </a:r>
          </a:p>
          <a:p>
            <a:pPr eaLnBrk="1" hangingPunct="1"/>
            <a:r>
              <a:rPr lang="en-US" altLang="en-US" b="0">
                <a:solidFill>
                  <a:schemeClr val="tx1"/>
                </a:solidFill>
              </a:rPr>
              <a:t>The economic growth rate tells us how rapidly the total economy is expanding.</a:t>
            </a:r>
            <a:endParaRPr lang="en-US" altLang="en-US" b="0">
              <a:solidFill>
                <a:schemeClr val="tx1"/>
              </a:solidFill>
              <a:sym typeface="Euclid Symbol" pitchFamily="18" charset="2"/>
            </a:endParaRPr>
          </a:p>
        </p:txBody>
      </p:sp>
      <p:sp>
        <p:nvSpPr>
          <p:cNvPr id="14339" name="Title 1">
            <a:extLst>
              <a:ext uri="{FF2B5EF4-FFF2-40B4-BE49-F238E27FC236}">
                <a16:creationId xmlns:a16="http://schemas.microsoft.com/office/drawing/2014/main" id="{5637167E-CC92-47A3-B1EC-61AB2B76A666}"/>
              </a:ext>
            </a:extLst>
          </p:cNvPr>
          <p:cNvSpPr>
            <a:spLocks noGrp="1"/>
          </p:cNvSpPr>
          <p:nvPr>
            <p:ph type="title"/>
          </p:nvPr>
        </p:nvSpPr>
        <p:spPr>
          <a:xfrm>
            <a:off x="990600" y="107950"/>
            <a:ext cx="7696200" cy="1554163"/>
          </a:xfrm>
        </p:spPr>
        <p:txBody>
          <a:bodyPr/>
          <a:lstStyle/>
          <a:p>
            <a:r>
              <a:rPr lang="en-US" altLang="en-US"/>
              <a:t>The Basics of Economic Growth</a:t>
            </a:r>
            <a:endParaRPr lang="en-CA"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0659">
                                            <p:txEl>
                                              <p:pRg st="0" end="0"/>
                                            </p:txEl>
                                          </p:spTgt>
                                        </p:tgtEl>
                                        <p:attrNameLst>
                                          <p:attrName>style.visibility</p:attrName>
                                        </p:attrNameLst>
                                      </p:cBhvr>
                                      <p:to>
                                        <p:strVal val="visible"/>
                                      </p:to>
                                    </p:set>
                                    <p:animEffect transition="in" filter="wipe(left)">
                                      <p:cBhvr>
                                        <p:cTn id="7" dur="500"/>
                                        <p:tgtEl>
                                          <p:spTgt spid="71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0659">
                                            <p:txEl>
                                              <p:pRg st="1" end="1"/>
                                            </p:txEl>
                                          </p:spTgt>
                                        </p:tgtEl>
                                        <p:attrNameLst>
                                          <p:attrName>style.visibility</p:attrName>
                                        </p:attrNameLst>
                                      </p:cBhvr>
                                      <p:to>
                                        <p:strVal val="visible"/>
                                      </p:to>
                                    </p:set>
                                    <p:animEffect transition="in" filter="wipe(left)">
                                      <p:cBhvr>
                                        <p:cTn id="12" dur="1000"/>
                                        <p:tgtEl>
                                          <p:spTgt spid="710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0659">
                                            <p:txEl>
                                              <p:pRg st="2" end="2"/>
                                            </p:txEl>
                                          </p:spTgt>
                                        </p:tgtEl>
                                        <p:attrNameLst>
                                          <p:attrName>style.visibility</p:attrName>
                                        </p:attrNameLst>
                                      </p:cBhvr>
                                      <p:to>
                                        <p:strVal val="visible"/>
                                      </p:to>
                                    </p:set>
                                    <p:animEffect transition="in" filter="wipe(left)">
                                      <p:cBhvr>
                                        <p:cTn id="17" dur="1000"/>
                                        <p:tgtEl>
                                          <p:spTgt spid="710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0659">
                                            <p:txEl>
                                              <p:pRg st="3" end="3"/>
                                            </p:txEl>
                                          </p:spTgt>
                                        </p:tgtEl>
                                        <p:attrNameLst>
                                          <p:attrName>style.visibility</p:attrName>
                                        </p:attrNameLst>
                                      </p:cBhvr>
                                      <p:to>
                                        <p:strVal val="visible"/>
                                      </p:to>
                                    </p:set>
                                    <p:animEffect transition="in" filter="wipe(left)">
                                      <p:cBhvr>
                                        <p:cTn id="22" dur="1000"/>
                                        <p:tgtEl>
                                          <p:spTgt spid="710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59" grpId="0" uiExpand="1"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9">
            <a:extLst>
              <a:ext uri="{FF2B5EF4-FFF2-40B4-BE49-F238E27FC236}">
                <a16:creationId xmlns:a16="http://schemas.microsoft.com/office/drawing/2014/main" id="{692F4637-A380-4FE5-BB56-7D2B5F9396B8}"/>
              </a:ext>
            </a:extLst>
          </p:cNvPr>
          <p:cNvSpPr>
            <a:spLocks noGrp="1" noChangeArrowheads="1"/>
          </p:cNvSpPr>
          <p:nvPr>
            <p:ph type="title"/>
          </p:nvPr>
        </p:nvSpPr>
        <p:spPr>
          <a:xfrm>
            <a:off x="990600" y="107950"/>
            <a:ext cx="7696200" cy="1554163"/>
          </a:xfrm>
          <a:noFill/>
        </p:spPr>
        <p:txBody>
          <a:bodyPr/>
          <a:lstStyle/>
          <a:p>
            <a:pPr eaLnBrk="1" hangingPunct="1"/>
            <a:r>
              <a:rPr lang="en-US" altLang="en-US"/>
              <a:t>How Potential GDP Grows</a:t>
            </a:r>
          </a:p>
        </p:txBody>
      </p:sp>
      <p:sp>
        <p:nvSpPr>
          <p:cNvPr id="936962" name="Rectangle 2">
            <a:extLst>
              <a:ext uri="{FF2B5EF4-FFF2-40B4-BE49-F238E27FC236}">
                <a16:creationId xmlns:a16="http://schemas.microsoft.com/office/drawing/2014/main" id="{4E9E71CA-130C-4AAF-AD58-DD570C35CB39}"/>
              </a:ext>
            </a:extLst>
          </p:cNvPr>
          <p:cNvSpPr>
            <a:spLocks noGrp="1" noChangeArrowheads="1"/>
          </p:cNvSpPr>
          <p:nvPr>
            <p:ph idx="1"/>
          </p:nvPr>
        </p:nvSpPr>
        <p:spPr>
          <a:xfrm>
            <a:off x="360363" y="1584325"/>
            <a:ext cx="4114800" cy="4525963"/>
          </a:xfrm>
        </p:spPr>
        <p:txBody>
          <a:bodyPr/>
          <a:lstStyle/>
          <a:p>
            <a:pPr lvl="1" eaLnBrk="1" hangingPunct="1"/>
            <a:r>
              <a:rPr lang="en-US" altLang="en-US" dirty="0"/>
              <a:t>In the labour market: </a:t>
            </a:r>
          </a:p>
          <a:p>
            <a:pPr lvl="1" eaLnBrk="1" hangingPunct="1"/>
            <a:r>
              <a:rPr lang="en-US" altLang="en-US" dirty="0"/>
              <a:t>An increase in labour productivity increases the demand for labour.</a:t>
            </a:r>
          </a:p>
          <a:p>
            <a:pPr lvl="1" eaLnBrk="1" hangingPunct="1"/>
            <a:r>
              <a:rPr lang="en-US" altLang="en-US" dirty="0"/>
              <a:t>With no change in the supply of labour, the real wage rate rises …</a:t>
            </a:r>
          </a:p>
          <a:p>
            <a:pPr lvl="1" eaLnBrk="1" hangingPunct="1"/>
            <a:r>
              <a:rPr lang="en-US" altLang="en-US" dirty="0"/>
              <a:t>and aggregate hours increase.</a:t>
            </a:r>
          </a:p>
        </p:txBody>
      </p:sp>
      <p:pic>
        <p:nvPicPr>
          <p:cNvPr id="88068" name="Picture 7">
            <a:extLst>
              <a:ext uri="{FF2B5EF4-FFF2-40B4-BE49-F238E27FC236}">
                <a16:creationId xmlns:a16="http://schemas.microsoft.com/office/drawing/2014/main" id="{2A5596D8-A19A-4CD1-810A-10AAE5C7B63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137025" cy="409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C0DB719E-8B19-4840-928C-C58AB504547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137025" cy="409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5BBEC4D8-E50F-46DC-9D8B-9157ED0E096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137025" cy="409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C3E5C591-2795-4370-85C4-B2C2470D977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0563" y="1655763"/>
            <a:ext cx="4137025" cy="409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hlinkClick r:id="rId7" action="ppaction://hlinksldjump"/>
            <a:extLst>
              <a:ext uri="{FF2B5EF4-FFF2-40B4-BE49-F238E27FC236}">
                <a16:creationId xmlns:a16="http://schemas.microsoft.com/office/drawing/2014/main" id="{A159D7F4-82CB-41D0-97D7-EE38900DF7D1}"/>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96801"/>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6962">
                                            <p:txEl>
                                              <p:pRg st="1" end="1"/>
                                            </p:txEl>
                                          </p:spTgt>
                                        </p:tgtEl>
                                        <p:attrNameLst>
                                          <p:attrName>style.visibility</p:attrName>
                                        </p:attrNameLst>
                                      </p:cBhvr>
                                      <p:to>
                                        <p:strVal val="visible"/>
                                      </p:to>
                                    </p:set>
                                    <p:animEffect transition="in" filter="wipe(left)">
                                      <p:cBhvr>
                                        <p:cTn id="7" dur="1000"/>
                                        <p:tgtEl>
                                          <p:spTgt spid="9369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75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6962">
                                            <p:txEl>
                                              <p:pRg st="2" end="2"/>
                                            </p:txEl>
                                          </p:spTgt>
                                        </p:tgtEl>
                                        <p:attrNameLst>
                                          <p:attrName>style.visibility</p:attrName>
                                        </p:attrNameLst>
                                      </p:cBhvr>
                                      <p:to>
                                        <p:strVal val="visible"/>
                                      </p:to>
                                    </p:set>
                                    <p:animEffect transition="in" filter="wipe(left)">
                                      <p:cBhvr>
                                        <p:cTn id="17" dur="1000"/>
                                        <p:tgtEl>
                                          <p:spTgt spid="9369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75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6962">
                                            <p:txEl>
                                              <p:pRg st="3" end="3"/>
                                            </p:txEl>
                                          </p:spTgt>
                                        </p:tgtEl>
                                        <p:attrNameLst>
                                          <p:attrName>style.visibility</p:attrName>
                                        </p:attrNameLst>
                                      </p:cBhvr>
                                      <p:to>
                                        <p:strVal val="visible"/>
                                      </p:to>
                                    </p:set>
                                    <p:animEffect transition="in" filter="wipe(left)">
                                      <p:cBhvr>
                                        <p:cTn id="27" dur="1000"/>
                                        <p:tgtEl>
                                          <p:spTgt spid="93696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2" grpId="0" build="p" bldLvl="3"/>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0114" name="Picture 5">
            <a:extLst>
              <a:ext uri="{FF2B5EF4-FFF2-40B4-BE49-F238E27FC236}">
                <a16:creationId xmlns:a16="http://schemas.microsoft.com/office/drawing/2014/main" id="{F72CE657-3A9D-42BC-A1A9-94D629DDA1F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900113"/>
            <a:ext cx="5172075" cy="512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7DFA83B6-86B7-4563-B06B-DD887B5C03D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613" y="900113"/>
            <a:ext cx="5172075" cy="512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2C063367-EA33-476A-A635-7A3C001039A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613" y="900113"/>
            <a:ext cx="5172075" cy="512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84BC6E95-8271-4C1C-A723-D49ADEF9D5D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9613" y="900113"/>
            <a:ext cx="5172075" cy="512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75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8">
            <a:extLst>
              <a:ext uri="{FF2B5EF4-FFF2-40B4-BE49-F238E27FC236}">
                <a16:creationId xmlns:a16="http://schemas.microsoft.com/office/drawing/2014/main" id="{9311D2DC-838E-4FB1-B4BF-A8649996D878}"/>
              </a:ext>
            </a:extLst>
          </p:cNvPr>
          <p:cNvSpPr>
            <a:spLocks noGrp="1" noChangeArrowheads="1"/>
          </p:cNvSpPr>
          <p:nvPr>
            <p:ph type="title"/>
          </p:nvPr>
        </p:nvSpPr>
        <p:spPr>
          <a:xfrm>
            <a:off x="990600" y="107950"/>
            <a:ext cx="7696200" cy="1554163"/>
          </a:xfrm>
          <a:noFill/>
        </p:spPr>
        <p:txBody>
          <a:bodyPr/>
          <a:lstStyle/>
          <a:p>
            <a:pPr eaLnBrk="1" hangingPunct="1"/>
            <a:r>
              <a:rPr lang="en-US" altLang="en-US"/>
              <a:t>How Potential GDP Grows</a:t>
            </a:r>
          </a:p>
        </p:txBody>
      </p:sp>
      <p:sp>
        <p:nvSpPr>
          <p:cNvPr id="92163" name="Rectangle 2">
            <a:extLst>
              <a:ext uri="{FF2B5EF4-FFF2-40B4-BE49-F238E27FC236}">
                <a16:creationId xmlns:a16="http://schemas.microsoft.com/office/drawing/2014/main" id="{5B418184-A61D-4C1A-BA9B-42FE4D259FC2}"/>
              </a:ext>
            </a:extLst>
          </p:cNvPr>
          <p:cNvSpPr>
            <a:spLocks noGrp="1" noChangeArrowheads="1"/>
          </p:cNvSpPr>
          <p:nvPr>
            <p:ph idx="1"/>
          </p:nvPr>
        </p:nvSpPr>
        <p:spPr>
          <a:xfrm>
            <a:off x="360363" y="1584325"/>
            <a:ext cx="3754437" cy="4525963"/>
          </a:xfrm>
        </p:spPr>
        <p:txBody>
          <a:bodyPr/>
          <a:lstStyle/>
          <a:p>
            <a:pPr lvl="1" eaLnBrk="1" hangingPunct="1"/>
            <a:r>
              <a:rPr lang="en-US" altLang="en-US" dirty="0"/>
              <a:t>And with the increase in aggregate hours, potential GDP increases. </a:t>
            </a:r>
          </a:p>
        </p:txBody>
      </p:sp>
      <p:pic>
        <p:nvPicPr>
          <p:cNvPr id="7" name="Picture 6">
            <a:extLst>
              <a:ext uri="{FF2B5EF4-FFF2-40B4-BE49-F238E27FC236}">
                <a16:creationId xmlns:a16="http://schemas.microsoft.com/office/drawing/2014/main" id="{9022BA4B-E53C-4114-A185-E425CBEB5D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1828800"/>
            <a:ext cx="4305791" cy="4243275"/>
          </a:xfrm>
          <a:prstGeom prst="rect">
            <a:avLst/>
          </a:prstGeom>
        </p:spPr>
      </p:pic>
      <p:pic>
        <p:nvPicPr>
          <p:cNvPr id="8" name="Picture 7">
            <a:extLst>
              <a:ext uri="{FF2B5EF4-FFF2-40B4-BE49-F238E27FC236}">
                <a16:creationId xmlns:a16="http://schemas.microsoft.com/office/drawing/2014/main" id="{A39DD942-7BAD-46A5-9E08-430077314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5800" y="1828800"/>
            <a:ext cx="4305791" cy="4243275"/>
          </a:xfrm>
          <a:prstGeom prst="rect">
            <a:avLst/>
          </a:prstGeom>
        </p:spPr>
      </p:pic>
      <p:pic>
        <p:nvPicPr>
          <p:cNvPr id="9" name="Picture 8">
            <a:extLst>
              <a:ext uri="{FF2B5EF4-FFF2-40B4-BE49-F238E27FC236}">
                <a16:creationId xmlns:a16="http://schemas.microsoft.com/office/drawing/2014/main" id="{93F12A9B-ABA0-4D1E-9A11-31DAAF87DC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5800" y="1828800"/>
            <a:ext cx="4305791" cy="42432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3">
            <a:extLst>
              <a:ext uri="{FF2B5EF4-FFF2-40B4-BE49-F238E27FC236}">
                <a16:creationId xmlns:a16="http://schemas.microsoft.com/office/drawing/2014/main" id="{EF1C1EBD-8736-4DC9-8E6A-ED7DC7E906EE}"/>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Why Labour Productivity Grows</a:t>
            </a:r>
          </a:p>
        </p:txBody>
      </p:sp>
      <p:sp>
        <p:nvSpPr>
          <p:cNvPr id="912386" name="Rectangle 2">
            <a:extLst>
              <a:ext uri="{FF2B5EF4-FFF2-40B4-BE49-F238E27FC236}">
                <a16:creationId xmlns:a16="http://schemas.microsoft.com/office/drawing/2014/main" id="{0FAFF0DA-5E9E-4451-ACB9-E1D54A56DE06}"/>
              </a:ext>
            </a:extLst>
          </p:cNvPr>
          <p:cNvSpPr>
            <a:spLocks noGrp="1" noChangeArrowheads="1"/>
          </p:cNvSpPr>
          <p:nvPr>
            <p:ph idx="1"/>
          </p:nvPr>
        </p:nvSpPr>
        <p:spPr/>
        <p:txBody>
          <a:bodyPr/>
          <a:lstStyle/>
          <a:p>
            <a:pPr eaLnBrk="1" hangingPunct="1"/>
            <a:r>
              <a:rPr lang="en-US" altLang="en-US" dirty="0"/>
              <a:t>Preconditions for Labour Productivity Growth</a:t>
            </a:r>
          </a:p>
          <a:p>
            <a:pPr lvl="1" eaLnBrk="1" hangingPunct="1"/>
            <a:r>
              <a:rPr lang="en-US" altLang="en-US" dirty="0"/>
              <a:t>The fundamental precondition for labour productivity growth is the </a:t>
            </a:r>
            <a:r>
              <a:rPr lang="en-US" altLang="en-US" i="1" dirty="0"/>
              <a:t>incentive</a:t>
            </a:r>
            <a:r>
              <a:rPr lang="en-US" altLang="en-US" dirty="0"/>
              <a:t> system created by firms, markets, property rights, and money.</a:t>
            </a:r>
          </a:p>
          <a:p>
            <a:pPr lvl="1" eaLnBrk="1" hangingPunct="1"/>
            <a:r>
              <a:rPr lang="en-US" altLang="en-US" dirty="0"/>
              <a:t>The growth of labour productivity depends on</a:t>
            </a:r>
          </a:p>
          <a:p>
            <a:pPr lvl="1" eaLnBrk="1" hangingPunct="1">
              <a:buClr>
                <a:srgbClr val="0070C0"/>
              </a:buClr>
              <a:buSzPct val="120000"/>
              <a:buFont typeface="Wingdings" panose="05000000000000000000" pitchFamily="2" charset="2"/>
              <a:buChar char="§"/>
            </a:pPr>
            <a:r>
              <a:rPr lang="en-US" altLang="en-US" dirty="0"/>
              <a:t> Physical capital growth</a:t>
            </a:r>
          </a:p>
          <a:p>
            <a:pPr lvl="1" eaLnBrk="1" hangingPunct="1">
              <a:buClr>
                <a:srgbClr val="0070C0"/>
              </a:buClr>
              <a:buSzPct val="120000"/>
              <a:buFont typeface="Wingdings" panose="05000000000000000000" pitchFamily="2" charset="2"/>
              <a:buChar char="§"/>
            </a:pPr>
            <a:r>
              <a:rPr lang="en-US" altLang="en-US" dirty="0"/>
              <a:t> Human capital growth</a:t>
            </a:r>
          </a:p>
          <a:p>
            <a:pPr lvl="1" eaLnBrk="1" hangingPunct="1">
              <a:buClr>
                <a:srgbClr val="0070C0"/>
              </a:buClr>
              <a:buSzPct val="120000"/>
              <a:buFont typeface="Wingdings" panose="05000000000000000000" pitchFamily="2" charset="2"/>
              <a:buChar char="§"/>
            </a:pPr>
            <a:r>
              <a:rPr lang="en-US" altLang="en-US" dirty="0"/>
              <a:t> Technological advances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2386">
                                            <p:txEl>
                                              <p:pRg st="1" end="1"/>
                                            </p:txEl>
                                          </p:spTgt>
                                        </p:tgtEl>
                                        <p:attrNameLst>
                                          <p:attrName>style.visibility</p:attrName>
                                        </p:attrNameLst>
                                      </p:cBhvr>
                                      <p:to>
                                        <p:strVal val="visible"/>
                                      </p:to>
                                    </p:set>
                                    <p:animEffect transition="in" filter="wipe(left)">
                                      <p:cBhvr>
                                        <p:cTn id="7" dur="1000"/>
                                        <p:tgtEl>
                                          <p:spTgt spid="9123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2386">
                                            <p:txEl>
                                              <p:pRg st="2" end="2"/>
                                            </p:txEl>
                                          </p:spTgt>
                                        </p:tgtEl>
                                        <p:attrNameLst>
                                          <p:attrName>style.visibility</p:attrName>
                                        </p:attrNameLst>
                                      </p:cBhvr>
                                      <p:to>
                                        <p:strVal val="visible"/>
                                      </p:to>
                                    </p:set>
                                    <p:animEffect transition="in" filter="wipe(left)">
                                      <p:cBhvr>
                                        <p:cTn id="12" dur="1000"/>
                                        <p:tgtEl>
                                          <p:spTgt spid="91238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2386">
                                            <p:txEl>
                                              <p:pRg st="3" end="3"/>
                                            </p:txEl>
                                          </p:spTgt>
                                        </p:tgtEl>
                                        <p:attrNameLst>
                                          <p:attrName>style.visibility</p:attrName>
                                        </p:attrNameLst>
                                      </p:cBhvr>
                                      <p:to>
                                        <p:strVal val="visible"/>
                                      </p:to>
                                    </p:set>
                                    <p:animEffect transition="in" filter="wipe(left)">
                                      <p:cBhvr>
                                        <p:cTn id="17" dur="1000"/>
                                        <p:tgtEl>
                                          <p:spTgt spid="91238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2386">
                                            <p:txEl>
                                              <p:pRg st="4" end="4"/>
                                            </p:txEl>
                                          </p:spTgt>
                                        </p:tgtEl>
                                        <p:attrNameLst>
                                          <p:attrName>style.visibility</p:attrName>
                                        </p:attrNameLst>
                                      </p:cBhvr>
                                      <p:to>
                                        <p:strVal val="visible"/>
                                      </p:to>
                                    </p:set>
                                    <p:animEffect transition="in" filter="wipe(left)">
                                      <p:cBhvr>
                                        <p:cTn id="22" dur="1000"/>
                                        <p:tgtEl>
                                          <p:spTgt spid="91238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2386">
                                            <p:txEl>
                                              <p:pRg st="5" end="5"/>
                                            </p:txEl>
                                          </p:spTgt>
                                        </p:tgtEl>
                                        <p:attrNameLst>
                                          <p:attrName>style.visibility</p:attrName>
                                        </p:attrNameLst>
                                      </p:cBhvr>
                                      <p:to>
                                        <p:strVal val="visible"/>
                                      </p:to>
                                    </p:set>
                                    <p:animEffect transition="in" filter="wipe(left)">
                                      <p:cBhvr>
                                        <p:cTn id="27" dur="1000"/>
                                        <p:tgtEl>
                                          <p:spTgt spid="9123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6" grpId="0" build="p" bldLvl="3"/>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85C3AEA5-4F8B-4A98-B8BC-A308CEFA9EBC}"/>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Why Labour Productivity Grows</a:t>
            </a:r>
          </a:p>
        </p:txBody>
      </p:sp>
      <p:sp>
        <p:nvSpPr>
          <p:cNvPr id="417795" name="Rectangle 3">
            <a:extLst>
              <a:ext uri="{FF2B5EF4-FFF2-40B4-BE49-F238E27FC236}">
                <a16:creationId xmlns:a16="http://schemas.microsoft.com/office/drawing/2014/main" id="{AD4DE0DC-3D1C-4729-B5B7-49A7D193DF83}"/>
              </a:ext>
            </a:extLst>
          </p:cNvPr>
          <p:cNvSpPr>
            <a:spLocks noGrp="1" noChangeArrowheads="1"/>
          </p:cNvSpPr>
          <p:nvPr>
            <p:ph idx="1"/>
          </p:nvPr>
        </p:nvSpPr>
        <p:spPr/>
        <p:txBody>
          <a:bodyPr/>
          <a:lstStyle/>
          <a:p>
            <a:pPr eaLnBrk="1" hangingPunct="1"/>
            <a:r>
              <a:rPr lang="en-US" altLang="en-US" dirty="0"/>
              <a:t>Physical Capital Growth</a:t>
            </a:r>
          </a:p>
          <a:p>
            <a:pPr lvl="1" eaLnBrk="1" hangingPunct="1"/>
            <a:r>
              <a:rPr lang="en-US" altLang="en-US" dirty="0"/>
              <a:t>The accumulation of new capital increases capital per worker and increases labour productivity.</a:t>
            </a:r>
          </a:p>
          <a:p>
            <a:pPr eaLnBrk="1" hangingPunct="1"/>
            <a:r>
              <a:rPr lang="en-US" altLang="en-US" dirty="0"/>
              <a:t>Human Capital Growth </a:t>
            </a:r>
          </a:p>
          <a:p>
            <a:pPr lvl="1" eaLnBrk="1" hangingPunct="1"/>
            <a:r>
              <a:rPr lang="en-US" altLang="en-US" dirty="0"/>
              <a:t>Human capital acquired through education, on-the-job training, and learning-by-doing is the most fundamental source of labour productivity growth.</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wipe(left)">
                                      <p:cBhvr>
                                        <p:cTn id="7" dur="1000"/>
                                        <p:tgtEl>
                                          <p:spTgt spid="4177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7795">
                                            <p:txEl>
                                              <p:pRg st="2" end="2"/>
                                            </p:txEl>
                                          </p:spTgt>
                                        </p:tgtEl>
                                        <p:attrNameLst>
                                          <p:attrName>style.visibility</p:attrName>
                                        </p:attrNameLst>
                                      </p:cBhvr>
                                      <p:to>
                                        <p:strVal val="visible"/>
                                      </p:to>
                                    </p:set>
                                    <p:animEffect transition="in" filter="wipe(left)">
                                      <p:cBhvr>
                                        <p:cTn id="12" dur="1000"/>
                                        <p:tgtEl>
                                          <p:spTgt spid="4177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7795">
                                            <p:txEl>
                                              <p:pRg st="3" end="3"/>
                                            </p:txEl>
                                          </p:spTgt>
                                        </p:tgtEl>
                                        <p:attrNameLst>
                                          <p:attrName>style.visibility</p:attrName>
                                        </p:attrNameLst>
                                      </p:cBhvr>
                                      <p:to>
                                        <p:strVal val="visible"/>
                                      </p:to>
                                    </p:set>
                                    <p:animEffect transition="in" filter="wipe(left)">
                                      <p:cBhvr>
                                        <p:cTn id="17" dur="1000"/>
                                        <p:tgtEl>
                                          <p:spTgt spid="417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13">
            <a:extLst>
              <a:ext uri="{FF2B5EF4-FFF2-40B4-BE49-F238E27FC236}">
                <a16:creationId xmlns:a16="http://schemas.microsoft.com/office/drawing/2014/main" id="{E132304A-7602-4AC0-99F6-66779039485D}"/>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Why Labour Productivity Grows</a:t>
            </a:r>
          </a:p>
        </p:txBody>
      </p:sp>
      <p:sp>
        <p:nvSpPr>
          <p:cNvPr id="670723" name="Rectangle 3">
            <a:extLst>
              <a:ext uri="{FF2B5EF4-FFF2-40B4-BE49-F238E27FC236}">
                <a16:creationId xmlns:a16="http://schemas.microsoft.com/office/drawing/2014/main" id="{956BF410-40DB-45B9-9F51-008EC63985C6}"/>
              </a:ext>
            </a:extLst>
          </p:cNvPr>
          <p:cNvSpPr>
            <a:spLocks noGrp="1" noChangeArrowheads="1"/>
          </p:cNvSpPr>
          <p:nvPr>
            <p:ph idx="1"/>
          </p:nvPr>
        </p:nvSpPr>
        <p:spPr/>
        <p:txBody>
          <a:bodyPr/>
          <a:lstStyle/>
          <a:p>
            <a:pPr eaLnBrk="1" hangingPunct="1"/>
            <a:r>
              <a:rPr lang="en-US" altLang="en-US" dirty="0"/>
              <a:t>Technological Advances</a:t>
            </a:r>
          </a:p>
          <a:p>
            <a:pPr lvl="1" eaLnBrk="1" hangingPunct="1"/>
            <a:r>
              <a:rPr lang="en-US" altLang="en-US" dirty="0"/>
              <a:t>Technological change</a:t>
            </a:r>
            <a:r>
              <a:rPr lang="en-US" altLang="en-US" dirty="0">
                <a:cs typeface="Arial" panose="020B0604020202020204" pitchFamily="34" charset="0"/>
              </a:rPr>
              <a:t>—the discovery and the application of new technologies and new goods—</a:t>
            </a:r>
            <a:r>
              <a:rPr lang="en-US" altLang="en-US" dirty="0"/>
              <a:t>has contributed immensely to increasing labour productivity.</a:t>
            </a:r>
          </a:p>
          <a:p>
            <a:pPr lvl="1" eaLnBrk="1" hangingPunct="1"/>
            <a:r>
              <a:rPr lang="en-US" altLang="en-US" dirty="0"/>
              <a:t>Figure 6.11 on the next slide summarizes the process of growth. </a:t>
            </a:r>
          </a:p>
          <a:p>
            <a:pPr lvl="1" eaLnBrk="1" hangingPunct="1"/>
            <a:r>
              <a:rPr lang="en-US" altLang="en-US" dirty="0"/>
              <a:t>It also shows that the growth of real GDP per person depends on real GDP growth and the population growth rate.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0723">
                                            <p:txEl>
                                              <p:pRg st="1" end="1"/>
                                            </p:txEl>
                                          </p:spTgt>
                                        </p:tgtEl>
                                        <p:attrNameLst>
                                          <p:attrName>style.visibility</p:attrName>
                                        </p:attrNameLst>
                                      </p:cBhvr>
                                      <p:to>
                                        <p:strVal val="visible"/>
                                      </p:to>
                                    </p:set>
                                    <p:animEffect transition="in" filter="wipe(left)">
                                      <p:cBhvr>
                                        <p:cTn id="7" dur="1000"/>
                                        <p:tgtEl>
                                          <p:spTgt spid="670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0723">
                                            <p:txEl>
                                              <p:pRg st="2" end="2"/>
                                            </p:txEl>
                                          </p:spTgt>
                                        </p:tgtEl>
                                        <p:attrNameLst>
                                          <p:attrName>style.visibility</p:attrName>
                                        </p:attrNameLst>
                                      </p:cBhvr>
                                      <p:to>
                                        <p:strVal val="visible"/>
                                      </p:to>
                                    </p:set>
                                    <p:animEffect transition="in" filter="wipe(left)">
                                      <p:cBhvr>
                                        <p:cTn id="12" dur="1000"/>
                                        <p:tgtEl>
                                          <p:spTgt spid="6707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0723">
                                            <p:txEl>
                                              <p:pRg st="3" end="3"/>
                                            </p:txEl>
                                          </p:spTgt>
                                        </p:tgtEl>
                                        <p:attrNameLst>
                                          <p:attrName>style.visibility</p:attrName>
                                        </p:attrNameLst>
                                      </p:cBhvr>
                                      <p:to>
                                        <p:strVal val="visible"/>
                                      </p:to>
                                    </p:set>
                                    <p:animEffect transition="in" filter="wipe(left)">
                                      <p:cBhvr>
                                        <p:cTn id="17" dur="1000"/>
                                        <p:tgtEl>
                                          <p:spTgt spid="67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3" grpId="0" build="p" bldLvl="3"/>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11">
            <a:extLst>
              <a:ext uri="{FF2B5EF4-FFF2-40B4-BE49-F238E27FC236}">
                <a16:creationId xmlns:a16="http://schemas.microsoft.com/office/drawing/2014/main" id="{CF133D6B-5DF7-460C-9CC0-0F0A40197943}"/>
              </a:ext>
            </a:extLst>
          </p:cNvPr>
          <p:cNvSpPr>
            <a:spLocks noGrp="1" noChangeArrowheads="1"/>
          </p:cNvSpPr>
          <p:nvPr>
            <p:ph type="title"/>
          </p:nvPr>
        </p:nvSpPr>
        <p:spPr>
          <a:xfrm>
            <a:off x="990600" y="107950"/>
            <a:ext cx="7696200" cy="1554163"/>
          </a:xfrm>
          <a:noFill/>
        </p:spPr>
        <p:txBody>
          <a:bodyPr/>
          <a:lstStyle/>
          <a:p>
            <a:r>
              <a:rPr lang="en-US" altLang="en-US" dirty="0"/>
              <a:t>Why Labour Productivity Grows</a:t>
            </a:r>
          </a:p>
        </p:txBody>
      </p:sp>
      <p:sp>
        <p:nvSpPr>
          <p:cNvPr id="100355" name="Rectangle 3">
            <a:extLst>
              <a:ext uri="{FF2B5EF4-FFF2-40B4-BE49-F238E27FC236}">
                <a16:creationId xmlns:a16="http://schemas.microsoft.com/office/drawing/2014/main" id="{06B45127-A843-46D1-8BCB-5F0E03CC3B0C}"/>
              </a:ext>
            </a:extLst>
          </p:cNvPr>
          <p:cNvSpPr>
            <a:spLocks noGrp="1" noChangeArrowheads="1"/>
          </p:cNvSpPr>
          <p:nvPr>
            <p:ph idx="1"/>
          </p:nvPr>
        </p:nvSpPr>
        <p:spPr/>
        <p:txBody>
          <a:bodyPr/>
          <a:lstStyle/>
          <a:p>
            <a:endParaRPr lang="en-US" altLang="en-US"/>
          </a:p>
          <a:p>
            <a:endParaRPr lang="en-US" altLang="en-US"/>
          </a:p>
        </p:txBody>
      </p:sp>
      <p:pic>
        <p:nvPicPr>
          <p:cNvPr id="100356" name="Picture 7">
            <a:extLst>
              <a:ext uri="{FF2B5EF4-FFF2-40B4-BE49-F238E27FC236}">
                <a16:creationId xmlns:a16="http://schemas.microsoft.com/office/drawing/2014/main" id="{AC30F931-0183-4895-AD68-F1D3409500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057400"/>
            <a:ext cx="8458200"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F2596839-D05C-4BFF-88C6-826653E653B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2057400"/>
            <a:ext cx="8458200"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93C165F6-A4D9-414A-B674-7198A10E913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2057400"/>
            <a:ext cx="8458200"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6452C98C-2918-4971-8B3C-B0749A380E88}"/>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800" y="2057400"/>
            <a:ext cx="8458200"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hlinkClick r:id="rId7" action="ppaction://hlinksldjump"/>
            <a:extLst>
              <a:ext uri="{FF2B5EF4-FFF2-40B4-BE49-F238E27FC236}">
                <a16:creationId xmlns:a16="http://schemas.microsoft.com/office/drawing/2014/main" id="{AFC78A7A-36A9-4646-9B11-7B4DF956FBBD}"/>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96801"/>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402" name="Picture 2">
            <a:extLst>
              <a:ext uri="{FF2B5EF4-FFF2-40B4-BE49-F238E27FC236}">
                <a16:creationId xmlns:a16="http://schemas.microsoft.com/office/drawing/2014/main" id="{3219BBE2-2DEE-4311-A41A-42A6B72FCEF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057400"/>
            <a:ext cx="8458200"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a:extLst>
              <a:ext uri="{FF2B5EF4-FFF2-40B4-BE49-F238E27FC236}">
                <a16:creationId xmlns:a16="http://schemas.microsoft.com/office/drawing/2014/main" id="{E4473526-2CDB-450A-AA75-BD033185CC1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2057400"/>
            <a:ext cx="8458200"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a:extLst>
              <a:ext uri="{FF2B5EF4-FFF2-40B4-BE49-F238E27FC236}">
                <a16:creationId xmlns:a16="http://schemas.microsoft.com/office/drawing/2014/main" id="{11E69D42-408B-4D2A-9CE6-459B8482167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2057400"/>
            <a:ext cx="8458200"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a:extLst>
              <a:ext uri="{FF2B5EF4-FFF2-40B4-BE49-F238E27FC236}">
                <a16:creationId xmlns:a16="http://schemas.microsoft.com/office/drawing/2014/main" id="{C073AF35-A282-42A2-9A4A-3CC51E0D3EE8}"/>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800" y="2057400"/>
            <a:ext cx="8458200"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a:extLst>
              <a:ext uri="{FF2B5EF4-FFF2-40B4-BE49-F238E27FC236}">
                <a16:creationId xmlns:a16="http://schemas.microsoft.com/office/drawing/2014/main" id="{1C1794EF-3A1D-4878-B3B5-1239CB2703BE}"/>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104451" name="Rectangle 2">
            <a:extLst>
              <a:ext uri="{FF2B5EF4-FFF2-40B4-BE49-F238E27FC236}">
                <a16:creationId xmlns:a16="http://schemas.microsoft.com/office/drawing/2014/main" id="{C0C4176F-00FE-4F0C-976B-72654D89D69E}"/>
              </a:ext>
            </a:extLst>
          </p:cNvPr>
          <p:cNvSpPr>
            <a:spLocks noGrp="1" noChangeArrowheads="1"/>
          </p:cNvSpPr>
          <p:nvPr>
            <p:ph idx="1"/>
          </p:nvPr>
        </p:nvSpPr>
        <p:spPr/>
        <p:txBody>
          <a:bodyPr/>
          <a:lstStyle/>
          <a:p>
            <a:pPr lvl="1" eaLnBrk="1" hangingPunct="1"/>
            <a:r>
              <a:rPr lang="en-US" altLang="en-US" dirty="0"/>
              <a:t>We study three growth theories:</a:t>
            </a:r>
          </a:p>
          <a:p>
            <a:pPr lvl="1" eaLnBrk="1" hangingPunct="1">
              <a:buClr>
                <a:srgbClr val="0070C0"/>
              </a:buClr>
              <a:buSzPct val="120000"/>
              <a:buFont typeface="Wingdings" panose="05000000000000000000" pitchFamily="2" charset="2"/>
              <a:buChar char="§"/>
            </a:pPr>
            <a:r>
              <a:rPr lang="en-US" altLang="en-US" dirty="0"/>
              <a:t> Classical growth theory</a:t>
            </a:r>
          </a:p>
          <a:p>
            <a:pPr lvl="1" eaLnBrk="1" hangingPunct="1">
              <a:buClr>
                <a:srgbClr val="0070C0"/>
              </a:buClr>
              <a:buSzPct val="120000"/>
              <a:buFont typeface="Wingdings" panose="05000000000000000000" pitchFamily="2" charset="2"/>
              <a:buChar char="§"/>
            </a:pPr>
            <a:r>
              <a:rPr lang="en-US" altLang="en-US" dirty="0"/>
              <a:t> Neoclassical growth theory</a:t>
            </a:r>
          </a:p>
          <a:p>
            <a:pPr lvl="1" eaLnBrk="1" hangingPunct="1">
              <a:buClr>
                <a:srgbClr val="0070C0"/>
              </a:buClr>
              <a:buSzPct val="120000"/>
              <a:buFont typeface="Wingdings" panose="05000000000000000000" pitchFamily="2" charset="2"/>
              <a:buChar char="§"/>
            </a:pPr>
            <a:r>
              <a:rPr lang="en-US" altLang="en-US" dirty="0"/>
              <a:t> New growth theory</a:t>
            </a:r>
          </a:p>
          <a:p>
            <a:pPr eaLnBrk="1" hangingPunct="1"/>
            <a:r>
              <a:rPr lang="en-US" altLang="en-US" dirty="0"/>
              <a:t>Classical Growth Theory</a:t>
            </a:r>
          </a:p>
          <a:p>
            <a:pPr lvl="1" eaLnBrk="1" hangingPunct="1"/>
            <a:r>
              <a:rPr lang="en-US" altLang="en-US" b="1" dirty="0"/>
              <a:t>Classical growth theory</a:t>
            </a:r>
            <a:r>
              <a:rPr lang="en-US" altLang="en-US" dirty="0"/>
              <a:t> is the view that the growth of real GDP per person is temporary and that when it rises above the subsistence level, a population explosion eventually brings real GDP per person back to the subsistence level.</a:t>
            </a:r>
          </a:p>
        </p:txBody>
      </p:sp>
    </p:spTree>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5">
            <a:extLst>
              <a:ext uri="{FF2B5EF4-FFF2-40B4-BE49-F238E27FC236}">
                <a16:creationId xmlns:a16="http://schemas.microsoft.com/office/drawing/2014/main" id="{2179E1FA-F61B-434F-A7A5-E46296A515A9}"/>
              </a:ext>
            </a:extLst>
          </p:cNvPr>
          <p:cNvSpPr>
            <a:spLocks noGrp="1" noChangeArrowheads="1"/>
          </p:cNvSpPr>
          <p:nvPr>
            <p:ph type="title"/>
          </p:nvPr>
        </p:nvSpPr>
        <p:spPr>
          <a:xfrm>
            <a:off x="990600" y="304800"/>
            <a:ext cx="7696200" cy="1143000"/>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111619" name="Rectangle 2">
            <a:extLst>
              <a:ext uri="{FF2B5EF4-FFF2-40B4-BE49-F238E27FC236}">
                <a16:creationId xmlns:a16="http://schemas.microsoft.com/office/drawing/2014/main" id="{BF448400-A9EC-4B51-BB71-161AAB64CBFC}"/>
              </a:ext>
            </a:extLst>
          </p:cNvPr>
          <p:cNvSpPr>
            <a:spLocks noGrp="1" noChangeArrowheads="1"/>
          </p:cNvSpPr>
          <p:nvPr>
            <p:ph idx="1"/>
          </p:nvPr>
        </p:nvSpPr>
        <p:spPr/>
        <p:txBody>
          <a:bodyPr/>
          <a:lstStyle/>
          <a:p>
            <a:pPr lvl="1" eaLnBrk="1" hangingPunct="1"/>
            <a:r>
              <a:rPr lang="en-US" altLang="en-US" b="1" dirty="0">
                <a:solidFill>
                  <a:srgbClr val="7030A0"/>
                </a:solidFill>
              </a:rPr>
              <a:t>Modern-Day Malthusians</a:t>
            </a:r>
          </a:p>
          <a:p>
            <a:pPr lvl="1"/>
            <a:r>
              <a:rPr lang="en-GB" altLang="en-US" dirty="0"/>
              <a:t>Many people today are Malthusians. </a:t>
            </a:r>
          </a:p>
          <a:p>
            <a:pPr lvl="1"/>
            <a:r>
              <a:rPr lang="en-GB" altLang="en-US" dirty="0"/>
              <a:t>They say that if today’s global population of 7.2 billion explodes to 11 billion by 2050 and perhaps 35 billion by 2300, we will run out of resources, …</a:t>
            </a:r>
          </a:p>
          <a:p>
            <a:pPr lvl="1"/>
            <a:r>
              <a:rPr lang="en-GB" altLang="en-US" dirty="0"/>
              <a:t>real GDP per person will decline and we will return to a primitive standard of living. </a:t>
            </a:r>
          </a:p>
          <a:p>
            <a:pPr lvl="1"/>
            <a:r>
              <a:rPr lang="en-GB" altLang="en-US" dirty="0"/>
              <a:t>We must, say Malthusians, contain population growth.</a:t>
            </a:r>
            <a:endParaRPr lang="en-US" altLang="en-US" b="1" dirty="0">
              <a:solidFill>
                <a:srgbClr val="DB8657"/>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animEffect transition="in" filter="wipe(left)">
                                      <p:cBhvr>
                                        <p:cTn id="7" dur="500"/>
                                        <p:tgtEl>
                                          <p:spTgt spid="111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1619">
                                            <p:txEl>
                                              <p:pRg st="2" end="2"/>
                                            </p:txEl>
                                          </p:spTgt>
                                        </p:tgtEl>
                                        <p:attrNameLst>
                                          <p:attrName>style.visibility</p:attrName>
                                        </p:attrNameLst>
                                      </p:cBhvr>
                                      <p:to>
                                        <p:strVal val="visible"/>
                                      </p:to>
                                    </p:set>
                                    <p:animEffect transition="in" filter="wipe(left)">
                                      <p:cBhvr>
                                        <p:cTn id="12" dur="500"/>
                                        <p:tgtEl>
                                          <p:spTgt spid="111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1619">
                                            <p:txEl>
                                              <p:pRg st="3" end="3"/>
                                            </p:txEl>
                                          </p:spTgt>
                                        </p:tgtEl>
                                        <p:attrNameLst>
                                          <p:attrName>style.visibility</p:attrName>
                                        </p:attrNameLst>
                                      </p:cBhvr>
                                      <p:to>
                                        <p:strVal val="visible"/>
                                      </p:to>
                                    </p:set>
                                    <p:animEffect transition="in" filter="wipe(left)">
                                      <p:cBhvr>
                                        <p:cTn id="17" dur="500"/>
                                        <p:tgtEl>
                                          <p:spTgt spid="1116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1619">
                                            <p:txEl>
                                              <p:pRg st="4" end="4"/>
                                            </p:txEl>
                                          </p:spTgt>
                                        </p:tgtEl>
                                        <p:attrNameLst>
                                          <p:attrName>style.visibility</p:attrName>
                                        </p:attrNameLst>
                                      </p:cBhvr>
                                      <p:to>
                                        <p:strVal val="visible"/>
                                      </p:to>
                                    </p:set>
                                    <p:animEffect transition="in" filter="wipe(left)">
                                      <p:cBhvr>
                                        <p:cTn id="22" dur="500"/>
                                        <p:tgtEl>
                                          <p:spTgt spid="111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6019" name="Rectangle 3">
            <a:extLst>
              <a:ext uri="{FF2B5EF4-FFF2-40B4-BE49-F238E27FC236}">
                <a16:creationId xmlns:a16="http://schemas.microsoft.com/office/drawing/2014/main" id="{59DC2800-0500-4B68-B8B3-47A13098AB0E}"/>
              </a:ext>
            </a:extLst>
          </p:cNvPr>
          <p:cNvSpPr>
            <a:spLocks noGrp="1" noChangeArrowheads="1"/>
          </p:cNvSpPr>
          <p:nvPr>
            <p:ph idx="1"/>
          </p:nvPr>
        </p:nvSpPr>
        <p:spPr/>
        <p:txBody>
          <a:bodyPr/>
          <a:lstStyle/>
          <a:p>
            <a:pPr eaLnBrk="1" hangingPunct="1"/>
            <a:r>
              <a:rPr lang="en-US" altLang="en-US" b="0">
                <a:solidFill>
                  <a:schemeClr val="tx1"/>
                </a:solidFill>
              </a:rPr>
              <a:t>The standard of living depends on real GDP per person.</a:t>
            </a:r>
          </a:p>
          <a:p>
            <a:pPr eaLnBrk="1" hangingPunct="1"/>
            <a:r>
              <a:rPr lang="en-US" altLang="en-US">
                <a:solidFill>
                  <a:schemeClr val="tx1"/>
                </a:solidFill>
              </a:rPr>
              <a:t>Real GDP per person</a:t>
            </a:r>
            <a:r>
              <a:rPr lang="en-US" altLang="en-US" b="0">
                <a:solidFill>
                  <a:schemeClr val="tx1"/>
                </a:solidFill>
              </a:rPr>
              <a:t> is real GDP divided by the population.</a:t>
            </a:r>
          </a:p>
          <a:p>
            <a:pPr eaLnBrk="1" hangingPunct="1"/>
            <a:r>
              <a:rPr lang="en-US" altLang="en-US" b="0">
                <a:solidFill>
                  <a:schemeClr val="tx1"/>
                </a:solidFill>
              </a:rPr>
              <a:t>Real GDP per person grows only if real GDP grows faster than the population grows.</a:t>
            </a:r>
            <a:endParaRPr lang="en-US" altLang="en-US" b="0">
              <a:solidFill>
                <a:schemeClr val="tx1"/>
              </a:solidFill>
              <a:sym typeface="Euclid Symbol" pitchFamily="18" charset="2"/>
            </a:endParaRPr>
          </a:p>
        </p:txBody>
      </p:sp>
      <p:sp>
        <p:nvSpPr>
          <p:cNvPr id="16387" name="Title 1">
            <a:extLst>
              <a:ext uri="{FF2B5EF4-FFF2-40B4-BE49-F238E27FC236}">
                <a16:creationId xmlns:a16="http://schemas.microsoft.com/office/drawing/2014/main" id="{1FBE4A0F-8F81-4915-A653-65CA58B08279}"/>
              </a:ext>
            </a:extLst>
          </p:cNvPr>
          <p:cNvSpPr>
            <a:spLocks noGrp="1"/>
          </p:cNvSpPr>
          <p:nvPr>
            <p:ph type="title"/>
          </p:nvPr>
        </p:nvSpPr>
        <p:spPr>
          <a:xfrm>
            <a:off x="990600" y="107950"/>
            <a:ext cx="7696200" cy="1554163"/>
          </a:xfrm>
        </p:spPr>
        <p:txBody>
          <a:bodyPr/>
          <a:lstStyle/>
          <a:p>
            <a:r>
              <a:rPr lang="en-US" altLang="en-US"/>
              <a:t>The Basics of Economic Growth</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6019">
                                            <p:txEl>
                                              <p:pRg st="1" end="1"/>
                                            </p:txEl>
                                          </p:spTgt>
                                        </p:tgtEl>
                                        <p:attrNameLst>
                                          <p:attrName>style.visibility</p:attrName>
                                        </p:attrNameLst>
                                      </p:cBhvr>
                                      <p:to>
                                        <p:strVal val="visible"/>
                                      </p:to>
                                    </p:set>
                                    <p:animEffect transition="in" filter="wipe(left)">
                                      <p:cBhvr>
                                        <p:cTn id="7" dur="1000"/>
                                        <p:tgtEl>
                                          <p:spTgt spid="7260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6019">
                                            <p:txEl>
                                              <p:pRg st="2" end="2"/>
                                            </p:txEl>
                                          </p:spTgt>
                                        </p:tgtEl>
                                        <p:attrNameLst>
                                          <p:attrName>style.visibility</p:attrName>
                                        </p:attrNameLst>
                                      </p:cBhvr>
                                      <p:to>
                                        <p:strVal val="visible"/>
                                      </p:to>
                                    </p:set>
                                    <p:animEffect transition="in" filter="wipe(left)">
                                      <p:cBhvr>
                                        <p:cTn id="12" dur="1000"/>
                                        <p:tgtEl>
                                          <p:spTgt spid="726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uild="p" bldLvl="3"/>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a:extLst>
              <a:ext uri="{FF2B5EF4-FFF2-40B4-BE49-F238E27FC236}">
                <a16:creationId xmlns:a16="http://schemas.microsoft.com/office/drawing/2014/main" id="{D9C3B911-6AB7-4619-89EC-BB38351F0D39}"/>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108547" name="Rectangle 2">
            <a:extLst>
              <a:ext uri="{FF2B5EF4-FFF2-40B4-BE49-F238E27FC236}">
                <a16:creationId xmlns:a16="http://schemas.microsoft.com/office/drawing/2014/main" id="{772E3298-55B3-4D89-A4FB-E58A90905545}"/>
              </a:ext>
            </a:extLst>
          </p:cNvPr>
          <p:cNvSpPr>
            <a:spLocks noGrp="1" noChangeArrowheads="1"/>
          </p:cNvSpPr>
          <p:nvPr>
            <p:ph idx="1"/>
          </p:nvPr>
        </p:nvSpPr>
        <p:spPr/>
        <p:txBody>
          <a:bodyPr/>
          <a:lstStyle/>
          <a:p>
            <a:pPr lvl="1" eaLnBrk="1" hangingPunct="1"/>
            <a:r>
              <a:rPr lang="en-US" altLang="en-US"/>
              <a:t>As the population increases the real wage rate falls. </a:t>
            </a:r>
          </a:p>
          <a:p>
            <a:pPr lvl="1" eaLnBrk="1" hangingPunct="1"/>
            <a:r>
              <a:rPr lang="en-US" altLang="en-US"/>
              <a:t>The population continues to grow until the real wage rate has been driven back to the subsistence real wage rate.</a:t>
            </a:r>
          </a:p>
          <a:p>
            <a:pPr lvl="1" eaLnBrk="1" hangingPunct="1"/>
            <a:r>
              <a:rPr lang="en-US" altLang="en-US"/>
              <a:t>At this real wage rate, both population growth and economic growth stop.</a:t>
            </a:r>
          </a:p>
          <a:p>
            <a:pPr lvl="1" eaLnBrk="1" hangingPunct="1"/>
            <a:r>
              <a:rPr lang="en-US" altLang="en-US"/>
              <a:t>Contrary to the assumption of the classical theory, the historical evidence is that population growth rate is not tightly linked to income per person, and population growth does not drive incomes back down to subsistence levels.</a:t>
            </a:r>
          </a:p>
        </p:txBody>
      </p:sp>
    </p:spTree>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5">
            <a:extLst>
              <a:ext uri="{FF2B5EF4-FFF2-40B4-BE49-F238E27FC236}">
                <a16:creationId xmlns:a16="http://schemas.microsoft.com/office/drawing/2014/main" id="{F47F08B3-322E-4B62-A23E-98ED03F31FA1}"/>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949250" name="Rectangle 2">
            <a:extLst>
              <a:ext uri="{FF2B5EF4-FFF2-40B4-BE49-F238E27FC236}">
                <a16:creationId xmlns:a16="http://schemas.microsoft.com/office/drawing/2014/main" id="{4E40F80B-68F3-4F06-996C-3B48FD193A4D}"/>
              </a:ext>
            </a:extLst>
          </p:cNvPr>
          <p:cNvSpPr>
            <a:spLocks noGrp="1" noChangeArrowheads="1"/>
          </p:cNvSpPr>
          <p:nvPr>
            <p:ph idx="1"/>
          </p:nvPr>
        </p:nvSpPr>
        <p:spPr/>
        <p:txBody>
          <a:bodyPr/>
          <a:lstStyle/>
          <a:p>
            <a:pPr eaLnBrk="1" hangingPunct="1"/>
            <a:r>
              <a:rPr lang="en-US" altLang="en-US" dirty="0"/>
              <a:t>Neoclassical Growth Theory</a:t>
            </a:r>
          </a:p>
          <a:p>
            <a:pPr lvl="1" eaLnBrk="1" hangingPunct="1"/>
            <a:r>
              <a:rPr lang="en-US" altLang="en-US" b="1" dirty="0"/>
              <a:t>Neoclassical growth theory</a:t>
            </a:r>
            <a:r>
              <a:rPr lang="en-US" altLang="en-US" dirty="0"/>
              <a:t> is the proposition that real GDP per person grows because technological change induces a level of saving and investment that makes capital per hour of labour grow.</a:t>
            </a:r>
          </a:p>
          <a:p>
            <a:pPr lvl="1" eaLnBrk="1" hangingPunct="1"/>
            <a:r>
              <a:rPr lang="en-US" altLang="en-US" dirty="0"/>
              <a:t>Growth ends only if technological change stops because of diminishing marginal returns to both labour and capital.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9250">
                                            <p:txEl>
                                              <p:pRg st="1" end="1"/>
                                            </p:txEl>
                                          </p:spTgt>
                                        </p:tgtEl>
                                        <p:attrNameLst>
                                          <p:attrName>style.visibility</p:attrName>
                                        </p:attrNameLst>
                                      </p:cBhvr>
                                      <p:to>
                                        <p:strVal val="visible"/>
                                      </p:to>
                                    </p:set>
                                    <p:animEffect transition="in" filter="wipe(left)">
                                      <p:cBhvr>
                                        <p:cTn id="7" dur="1000"/>
                                        <p:tgtEl>
                                          <p:spTgt spid="94925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9250">
                                            <p:txEl>
                                              <p:pRg st="2" end="2"/>
                                            </p:txEl>
                                          </p:spTgt>
                                        </p:tgtEl>
                                        <p:attrNameLst>
                                          <p:attrName>style.visibility</p:attrName>
                                        </p:attrNameLst>
                                      </p:cBhvr>
                                      <p:to>
                                        <p:strVal val="visible"/>
                                      </p:to>
                                    </p:set>
                                    <p:animEffect transition="in" filter="wipe(left)">
                                      <p:cBhvr>
                                        <p:cTn id="12" dur="1000"/>
                                        <p:tgtEl>
                                          <p:spTgt spid="9492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0"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5">
            <a:extLst>
              <a:ext uri="{FF2B5EF4-FFF2-40B4-BE49-F238E27FC236}">
                <a16:creationId xmlns:a16="http://schemas.microsoft.com/office/drawing/2014/main" id="{F33255A9-58B8-4EB2-8C09-97BF6E1B8C6A}"/>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951298" name="Rectangle 2">
            <a:extLst>
              <a:ext uri="{FF2B5EF4-FFF2-40B4-BE49-F238E27FC236}">
                <a16:creationId xmlns:a16="http://schemas.microsoft.com/office/drawing/2014/main" id="{1B74D47B-1745-469E-A6E8-FFBE45BC8335}"/>
              </a:ext>
            </a:extLst>
          </p:cNvPr>
          <p:cNvSpPr>
            <a:spLocks noGrp="1" noChangeArrowheads="1"/>
          </p:cNvSpPr>
          <p:nvPr>
            <p:ph idx="1"/>
          </p:nvPr>
        </p:nvSpPr>
        <p:spPr/>
        <p:txBody>
          <a:bodyPr/>
          <a:lstStyle/>
          <a:p>
            <a:pPr lvl="1" eaLnBrk="1" hangingPunct="1"/>
            <a:r>
              <a:rPr lang="en-US" altLang="en-US" b="1" dirty="0">
                <a:solidFill>
                  <a:srgbClr val="7030A0"/>
                </a:solidFill>
              </a:rPr>
              <a:t>The Neoclassical Theory of Population Growth</a:t>
            </a:r>
          </a:p>
          <a:p>
            <a:pPr lvl="1" eaLnBrk="1" hangingPunct="1"/>
            <a:r>
              <a:rPr lang="en-US" altLang="en-US" dirty="0"/>
              <a:t>The neoclassical view is that the population growth rate is independent of real GDP and the real GDP growth rate. </a:t>
            </a:r>
          </a:p>
          <a:p>
            <a:pPr lvl="1" eaLnBrk="1" hangingPunct="1"/>
            <a:r>
              <a:rPr lang="en-US" altLang="en-US" b="1" dirty="0">
                <a:solidFill>
                  <a:srgbClr val="7030A0"/>
                </a:solidFill>
              </a:rPr>
              <a:t>Technological Change and Diminishing Returns</a:t>
            </a:r>
          </a:p>
          <a:p>
            <a:pPr lvl="1" eaLnBrk="1" hangingPunct="1"/>
            <a:r>
              <a:rPr lang="en-US" altLang="en-US" dirty="0"/>
              <a:t>In the neoclassical theory, the rate of technological change influences the economic growth rate but economic growth does not influence the pace of technological change. </a:t>
            </a:r>
          </a:p>
          <a:p>
            <a:pPr lvl="1" eaLnBrk="1" hangingPunct="1"/>
            <a:r>
              <a:rPr lang="en-US" altLang="en-US" dirty="0"/>
              <a:t>It is assumed that technological change results from chance.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1298">
                                            <p:txEl>
                                              <p:pRg st="1" end="1"/>
                                            </p:txEl>
                                          </p:spTgt>
                                        </p:tgtEl>
                                        <p:attrNameLst>
                                          <p:attrName>style.visibility</p:attrName>
                                        </p:attrNameLst>
                                      </p:cBhvr>
                                      <p:to>
                                        <p:strVal val="visible"/>
                                      </p:to>
                                    </p:set>
                                    <p:animEffect transition="in" filter="wipe(left)">
                                      <p:cBhvr>
                                        <p:cTn id="7" dur="1000"/>
                                        <p:tgtEl>
                                          <p:spTgt spid="9512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1298">
                                            <p:txEl>
                                              <p:pRg st="2" end="2"/>
                                            </p:txEl>
                                          </p:spTgt>
                                        </p:tgtEl>
                                        <p:attrNameLst>
                                          <p:attrName>style.visibility</p:attrName>
                                        </p:attrNameLst>
                                      </p:cBhvr>
                                      <p:to>
                                        <p:strVal val="visible"/>
                                      </p:to>
                                    </p:set>
                                    <p:animEffect transition="in" filter="wipe(left)">
                                      <p:cBhvr>
                                        <p:cTn id="12" dur="1000"/>
                                        <p:tgtEl>
                                          <p:spTgt spid="9512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1298">
                                            <p:txEl>
                                              <p:pRg st="3" end="3"/>
                                            </p:txEl>
                                          </p:spTgt>
                                        </p:tgtEl>
                                        <p:attrNameLst>
                                          <p:attrName>style.visibility</p:attrName>
                                        </p:attrNameLst>
                                      </p:cBhvr>
                                      <p:to>
                                        <p:strVal val="visible"/>
                                      </p:to>
                                    </p:set>
                                    <p:animEffect transition="in" filter="wipe(left)">
                                      <p:cBhvr>
                                        <p:cTn id="17" dur="1000"/>
                                        <p:tgtEl>
                                          <p:spTgt spid="95129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1298">
                                            <p:txEl>
                                              <p:pRg st="4" end="4"/>
                                            </p:txEl>
                                          </p:spTgt>
                                        </p:tgtEl>
                                        <p:attrNameLst>
                                          <p:attrName>style.visibility</p:attrName>
                                        </p:attrNameLst>
                                      </p:cBhvr>
                                      <p:to>
                                        <p:strVal val="visible"/>
                                      </p:to>
                                    </p:set>
                                    <p:animEffect transition="in" filter="wipe(left)">
                                      <p:cBhvr>
                                        <p:cTn id="22" dur="1000"/>
                                        <p:tgtEl>
                                          <p:spTgt spid="9512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298" grpId="0" build="p" bldLvl="3"/>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5">
            <a:extLst>
              <a:ext uri="{FF2B5EF4-FFF2-40B4-BE49-F238E27FC236}">
                <a16:creationId xmlns:a16="http://schemas.microsoft.com/office/drawing/2014/main" id="{7218DC31-3B47-405B-BAE9-50520853877B}"/>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957442" name="Rectangle 2">
            <a:extLst>
              <a:ext uri="{FF2B5EF4-FFF2-40B4-BE49-F238E27FC236}">
                <a16:creationId xmlns:a16="http://schemas.microsoft.com/office/drawing/2014/main" id="{E49D6356-FA20-49C1-8713-F739C5BAFB46}"/>
              </a:ext>
            </a:extLst>
          </p:cNvPr>
          <p:cNvSpPr>
            <a:spLocks noGrp="1" noChangeArrowheads="1"/>
          </p:cNvSpPr>
          <p:nvPr>
            <p:ph idx="1"/>
          </p:nvPr>
        </p:nvSpPr>
        <p:spPr/>
        <p:txBody>
          <a:bodyPr/>
          <a:lstStyle/>
          <a:p>
            <a:pPr lvl="1" eaLnBrk="1" hangingPunct="1"/>
            <a:r>
              <a:rPr lang="en-US" altLang="en-US" b="1"/>
              <a:t>The Basic Neoclassical Idea</a:t>
            </a:r>
          </a:p>
          <a:p>
            <a:pPr lvl="1" eaLnBrk="1" hangingPunct="1"/>
            <a:r>
              <a:rPr lang="en-US" altLang="en-US"/>
              <a:t>Technology begins to advance at a more rapid pace.</a:t>
            </a:r>
          </a:p>
          <a:p>
            <a:pPr lvl="1" eaLnBrk="1" hangingPunct="1"/>
            <a:r>
              <a:rPr lang="en-US" altLang="en-US"/>
              <a:t>New profit opportunities arise and investment and saving increase.</a:t>
            </a:r>
          </a:p>
          <a:p>
            <a:pPr lvl="1" eaLnBrk="1" hangingPunct="1"/>
            <a:r>
              <a:rPr lang="en-US" altLang="en-US"/>
              <a:t>As technology advances and the capital stock grows, real GDP per person increases.</a:t>
            </a:r>
          </a:p>
          <a:p>
            <a:pPr lvl="1" eaLnBrk="1" hangingPunct="1"/>
            <a:r>
              <a:rPr lang="en-US" altLang="en-US"/>
              <a:t>Diminishing returns to capital lower the real interest rate and eventually economic growth slows and just keeps up with population growth.</a:t>
            </a:r>
          </a:p>
          <a:p>
            <a:pPr lvl="1" eaLnBrk="1" hangingPunct="1"/>
            <a:r>
              <a:rPr lang="en-US" altLang="en-US"/>
              <a:t>Capital per worker remains constant.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7442">
                                            <p:txEl>
                                              <p:pRg st="1" end="1"/>
                                            </p:txEl>
                                          </p:spTgt>
                                        </p:tgtEl>
                                        <p:attrNameLst>
                                          <p:attrName>style.visibility</p:attrName>
                                        </p:attrNameLst>
                                      </p:cBhvr>
                                      <p:to>
                                        <p:strVal val="visible"/>
                                      </p:to>
                                    </p:set>
                                    <p:animEffect transition="in" filter="wipe(left)">
                                      <p:cBhvr>
                                        <p:cTn id="7" dur="1000"/>
                                        <p:tgtEl>
                                          <p:spTgt spid="95744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7442">
                                            <p:txEl>
                                              <p:pRg st="2" end="2"/>
                                            </p:txEl>
                                          </p:spTgt>
                                        </p:tgtEl>
                                        <p:attrNameLst>
                                          <p:attrName>style.visibility</p:attrName>
                                        </p:attrNameLst>
                                      </p:cBhvr>
                                      <p:to>
                                        <p:strVal val="visible"/>
                                      </p:to>
                                    </p:set>
                                    <p:animEffect transition="in" filter="wipe(left)">
                                      <p:cBhvr>
                                        <p:cTn id="12" dur="1000"/>
                                        <p:tgtEl>
                                          <p:spTgt spid="95744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7442">
                                            <p:txEl>
                                              <p:pRg st="3" end="3"/>
                                            </p:txEl>
                                          </p:spTgt>
                                        </p:tgtEl>
                                        <p:attrNameLst>
                                          <p:attrName>style.visibility</p:attrName>
                                        </p:attrNameLst>
                                      </p:cBhvr>
                                      <p:to>
                                        <p:strVal val="visible"/>
                                      </p:to>
                                    </p:set>
                                    <p:animEffect transition="in" filter="wipe(left)">
                                      <p:cBhvr>
                                        <p:cTn id="17" dur="1000"/>
                                        <p:tgtEl>
                                          <p:spTgt spid="95744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7442">
                                            <p:txEl>
                                              <p:pRg st="4" end="4"/>
                                            </p:txEl>
                                          </p:spTgt>
                                        </p:tgtEl>
                                        <p:attrNameLst>
                                          <p:attrName>style.visibility</p:attrName>
                                        </p:attrNameLst>
                                      </p:cBhvr>
                                      <p:to>
                                        <p:strVal val="visible"/>
                                      </p:to>
                                    </p:set>
                                    <p:animEffect transition="in" filter="wipe(left)">
                                      <p:cBhvr>
                                        <p:cTn id="22" dur="1000"/>
                                        <p:tgtEl>
                                          <p:spTgt spid="95744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57442">
                                            <p:txEl>
                                              <p:pRg st="5" end="5"/>
                                            </p:txEl>
                                          </p:spTgt>
                                        </p:tgtEl>
                                        <p:attrNameLst>
                                          <p:attrName>style.visibility</p:attrName>
                                        </p:attrNameLst>
                                      </p:cBhvr>
                                      <p:to>
                                        <p:strVal val="visible"/>
                                      </p:to>
                                    </p:set>
                                    <p:animEffect transition="in" filter="wipe(left)">
                                      <p:cBhvr>
                                        <p:cTn id="27" dur="1000"/>
                                        <p:tgtEl>
                                          <p:spTgt spid="9574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2"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5">
            <a:extLst>
              <a:ext uri="{FF2B5EF4-FFF2-40B4-BE49-F238E27FC236}">
                <a16:creationId xmlns:a16="http://schemas.microsoft.com/office/drawing/2014/main" id="{6489564A-BCD1-407F-9C36-D60EF0777139}"/>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979970" name="Rectangle 2">
            <a:extLst>
              <a:ext uri="{FF2B5EF4-FFF2-40B4-BE49-F238E27FC236}">
                <a16:creationId xmlns:a16="http://schemas.microsoft.com/office/drawing/2014/main" id="{DBCF6C27-9B68-4F2D-945A-5E67BC5C2156}"/>
              </a:ext>
            </a:extLst>
          </p:cNvPr>
          <p:cNvSpPr>
            <a:spLocks noGrp="1" noChangeArrowheads="1"/>
          </p:cNvSpPr>
          <p:nvPr>
            <p:ph idx="1"/>
          </p:nvPr>
        </p:nvSpPr>
        <p:spPr/>
        <p:txBody>
          <a:bodyPr/>
          <a:lstStyle/>
          <a:p>
            <a:pPr lvl="1" eaLnBrk="1" hangingPunct="1"/>
            <a:r>
              <a:rPr lang="en-US" altLang="en-US" b="1" dirty="0">
                <a:solidFill>
                  <a:srgbClr val="7030A0"/>
                </a:solidFill>
              </a:rPr>
              <a:t>A Problem with Neoclassical Growth Theory</a:t>
            </a:r>
          </a:p>
          <a:p>
            <a:pPr lvl="1" eaLnBrk="1" hangingPunct="1"/>
            <a:r>
              <a:rPr lang="en-US" altLang="en-US" dirty="0"/>
              <a:t>All economies have access to the same technologies and capital is free to roam the globe, seeking the highest available real interest rate.</a:t>
            </a:r>
          </a:p>
          <a:p>
            <a:pPr lvl="1" eaLnBrk="1" hangingPunct="1"/>
            <a:r>
              <a:rPr lang="en-US" altLang="en-US" dirty="0"/>
              <a:t>These facts imply that economic growth rates and real GDP per person across economies will converge.</a:t>
            </a:r>
          </a:p>
          <a:p>
            <a:pPr lvl="1" eaLnBrk="1" hangingPunct="1"/>
            <a:r>
              <a:rPr lang="en-US" altLang="en-US" dirty="0"/>
              <a:t>Figure 6.5 shows some convergence among rich countries, but convergence doesn’t appear imminent for all countries.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9970">
                                            <p:txEl>
                                              <p:pRg st="1" end="1"/>
                                            </p:txEl>
                                          </p:spTgt>
                                        </p:tgtEl>
                                        <p:attrNameLst>
                                          <p:attrName>style.visibility</p:attrName>
                                        </p:attrNameLst>
                                      </p:cBhvr>
                                      <p:to>
                                        <p:strVal val="visible"/>
                                      </p:to>
                                    </p:set>
                                    <p:animEffect transition="in" filter="wipe(left)">
                                      <p:cBhvr>
                                        <p:cTn id="7" dur="1000"/>
                                        <p:tgtEl>
                                          <p:spTgt spid="97997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9970">
                                            <p:txEl>
                                              <p:pRg st="2" end="2"/>
                                            </p:txEl>
                                          </p:spTgt>
                                        </p:tgtEl>
                                        <p:attrNameLst>
                                          <p:attrName>style.visibility</p:attrName>
                                        </p:attrNameLst>
                                      </p:cBhvr>
                                      <p:to>
                                        <p:strVal val="visible"/>
                                      </p:to>
                                    </p:set>
                                    <p:animEffect transition="in" filter="wipe(left)">
                                      <p:cBhvr>
                                        <p:cTn id="12" dur="1000"/>
                                        <p:tgtEl>
                                          <p:spTgt spid="97997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9970">
                                            <p:txEl>
                                              <p:pRg st="3" end="3"/>
                                            </p:txEl>
                                          </p:spTgt>
                                        </p:tgtEl>
                                        <p:attrNameLst>
                                          <p:attrName>style.visibility</p:attrName>
                                        </p:attrNameLst>
                                      </p:cBhvr>
                                      <p:to>
                                        <p:strVal val="visible"/>
                                      </p:to>
                                    </p:set>
                                    <p:animEffect transition="in" filter="wipe(left)">
                                      <p:cBhvr>
                                        <p:cTn id="17" dur="1000"/>
                                        <p:tgtEl>
                                          <p:spTgt spid="9799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0"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5">
            <a:extLst>
              <a:ext uri="{FF2B5EF4-FFF2-40B4-BE49-F238E27FC236}">
                <a16:creationId xmlns:a16="http://schemas.microsoft.com/office/drawing/2014/main" id="{3E234254-D41F-4CF5-8EF3-C0AEAFA7B302}"/>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959490" name="Rectangle 2">
            <a:extLst>
              <a:ext uri="{FF2B5EF4-FFF2-40B4-BE49-F238E27FC236}">
                <a16:creationId xmlns:a16="http://schemas.microsoft.com/office/drawing/2014/main" id="{2ECDC1AD-57C3-41ED-A4EE-D3DA4C554A48}"/>
              </a:ext>
            </a:extLst>
          </p:cNvPr>
          <p:cNvSpPr>
            <a:spLocks noGrp="1" noChangeArrowheads="1"/>
          </p:cNvSpPr>
          <p:nvPr>
            <p:ph idx="1"/>
          </p:nvPr>
        </p:nvSpPr>
        <p:spPr/>
        <p:txBody>
          <a:bodyPr/>
          <a:lstStyle/>
          <a:p>
            <a:pPr eaLnBrk="1" hangingPunct="1"/>
            <a:r>
              <a:rPr lang="en-US" altLang="en-US"/>
              <a:t>New Growth Theory</a:t>
            </a:r>
          </a:p>
          <a:p>
            <a:pPr lvl="1" eaLnBrk="1" hangingPunct="1"/>
            <a:r>
              <a:rPr lang="en-US" altLang="en-US" b="1"/>
              <a:t>New growth theory</a:t>
            </a:r>
            <a:r>
              <a:rPr lang="en-US" altLang="en-US"/>
              <a:t> holds that real GDP per person grows because of choices that people make in the pursuit of profit and that growth can persist indefinitely.</a:t>
            </a:r>
          </a:p>
          <a:p>
            <a:pPr lvl="1" eaLnBrk="1" hangingPunct="1"/>
            <a:r>
              <a:rPr lang="en-US" altLang="en-US"/>
              <a:t>The theory begins with two facts about market economies:</a:t>
            </a:r>
          </a:p>
          <a:p>
            <a:pPr lvl="1" eaLnBrk="1" hangingPunct="1">
              <a:buClr>
                <a:schemeClr val="tx1"/>
              </a:buClr>
              <a:buSzPct val="120000"/>
              <a:buFont typeface="Wingdings" panose="05000000000000000000" pitchFamily="2" charset="2"/>
              <a:buChar char="§"/>
            </a:pPr>
            <a:r>
              <a:rPr lang="en-US" altLang="en-US"/>
              <a:t>  Discoveries result from choices.</a:t>
            </a:r>
          </a:p>
          <a:p>
            <a:pPr lvl="1" eaLnBrk="1" hangingPunct="1">
              <a:buClr>
                <a:schemeClr val="tx1"/>
              </a:buClr>
              <a:buSzPct val="120000"/>
              <a:buFont typeface="Wingdings" panose="05000000000000000000" pitchFamily="2" charset="2"/>
              <a:buChar char="§"/>
            </a:pPr>
            <a:r>
              <a:rPr lang="en-US" altLang="en-US"/>
              <a:t>  Discoveries bring profit and competition destroys profit.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9490">
                                            <p:txEl>
                                              <p:pRg st="1" end="1"/>
                                            </p:txEl>
                                          </p:spTgt>
                                        </p:tgtEl>
                                        <p:attrNameLst>
                                          <p:attrName>style.visibility</p:attrName>
                                        </p:attrNameLst>
                                      </p:cBhvr>
                                      <p:to>
                                        <p:strVal val="visible"/>
                                      </p:to>
                                    </p:set>
                                    <p:animEffect transition="in" filter="wipe(left)">
                                      <p:cBhvr>
                                        <p:cTn id="7" dur="1000"/>
                                        <p:tgtEl>
                                          <p:spTgt spid="9594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9490">
                                            <p:txEl>
                                              <p:pRg st="2" end="2"/>
                                            </p:txEl>
                                          </p:spTgt>
                                        </p:tgtEl>
                                        <p:attrNameLst>
                                          <p:attrName>style.visibility</p:attrName>
                                        </p:attrNameLst>
                                      </p:cBhvr>
                                      <p:to>
                                        <p:strVal val="visible"/>
                                      </p:to>
                                    </p:set>
                                    <p:animEffect transition="in" filter="wipe(left)">
                                      <p:cBhvr>
                                        <p:cTn id="12" dur="1000"/>
                                        <p:tgtEl>
                                          <p:spTgt spid="9594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9490">
                                            <p:txEl>
                                              <p:pRg st="3" end="3"/>
                                            </p:txEl>
                                          </p:spTgt>
                                        </p:tgtEl>
                                        <p:attrNameLst>
                                          <p:attrName>style.visibility</p:attrName>
                                        </p:attrNameLst>
                                      </p:cBhvr>
                                      <p:to>
                                        <p:strVal val="visible"/>
                                      </p:to>
                                    </p:set>
                                    <p:animEffect transition="in" filter="wipe(left)">
                                      <p:cBhvr>
                                        <p:cTn id="17" dur="1000"/>
                                        <p:tgtEl>
                                          <p:spTgt spid="95949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9490">
                                            <p:txEl>
                                              <p:pRg st="4" end="4"/>
                                            </p:txEl>
                                          </p:spTgt>
                                        </p:tgtEl>
                                        <p:attrNameLst>
                                          <p:attrName>style.visibility</p:attrName>
                                        </p:attrNameLst>
                                      </p:cBhvr>
                                      <p:to>
                                        <p:strVal val="visible"/>
                                      </p:to>
                                    </p:set>
                                    <p:animEffect transition="in" filter="wipe(left)">
                                      <p:cBhvr>
                                        <p:cTn id="22" dur="1000"/>
                                        <p:tgtEl>
                                          <p:spTgt spid="9594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0" grpId="0" build="p" bldLvl="3"/>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5">
            <a:extLst>
              <a:ext uri="{FF2B5EF4-FFF2-40B4-BE49-F238E27FC236}">
                <a16:creationId xmlns:a16="http://schemas.microsoft.com/office/drawing/2014/main" id="{78AA510D-25EC-4130-977A-DE2B16FA8826}"/>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961538" name="Rectangle 2">
            <a:extLst>
              <a:ext uri="{FF2B5EF4-FFF2-40B4-BE49-F238E27FC236}">
                <a16:creationId xmlns:a16="http://schemas.microsoft.com/office/drawing/2014/main" id="{B748E188-39E2-447A-A24F-836AA3517163}"/>
              </a:ext>
            </a:extLst>
          </p:cNvPr>
          <p:cNvSpPr>
            <a:spLocks noGrp="1" noChangeArrowheads="1"/>
          </p:cNvSpPr>
          <p:nvPr>
            <p:ph idx="1"/>
          </p:nvPr>
        </p:nvSpPr>
        <p:spPr/>
        <p:txBody>
          <a:bodyPr/>
          <a:lstStyle/>
          <a:p>
            <a:pPr lvl="1" eaLnBrk="1" hangingPunct="1"/>
            <a:r>
              <a:rPr lang="en-US" altLang="en-US" dirty="0"/>
              <a:t>Two further facts play a key role in the new growth theory:</a:t>
            </a:r>
          </a:p>
          <a:p>
            <a:pPr lvl="1" eaLnBrk="1" hangingPunct="1">
              <a:buClr>
                <a:schemeClr val="tx1"/>
              </a:buClr>
              <a:buSzPct val="120000"/>
              <a:buFont typeface="Wingdings" panose="05000000000000000000" pitchFamily="2" charset="2"/>
              <a:buChar char="§"/>
            </a:pPr>
            <a:r>
              <a:rPr lang="en-US" altLang="en-US" dirty="0"/>
              <a:t> Discoveries are a public capital good.</a:t>
            </a:r>
          </a:p>
          <a:p>
            <a:pPr lvl="1" eaLnBrk="1" hangingPunct="1">
              <a:buClr>
                <a:schemeClr val="tx1"/>
              </a:buClr>
              <a:buSzPct val="120000"/>
              <a:buFont typeface="Wingdings" panose="05000000000000000000" pitchFamily="2" charset="2"/>
              <a:buChar char="§"/>
            </a:pPr>
            <a:r>
              <a:rPr lang="en-US" altLang="en-US" dirty="0"/>
              <a:t> Knowledge is not subject to diminishing returns.</a:t>
            </a:r>
          </a:p>
          <a:p>
            <a:pPr lvl="1" eaLnBrk="1" hangingPunct="1"/>
            <a:r>
              <a:rPr lang="en-US" altLang="en-US" dirty="0"/>
              <a:t>Increasing the stock of knowledge makes capital and labour more productive. </a:t>
            </a:r>
          </a:p>
          <a:p>
            <a:pPr lvl="1" eaLnBrk="1" hangingPunct="1"/>
            <a:r>
              <a:rPr lang="en-US" altLang="en-US" dirty="0"/>
              <a:t>Knowledge capital does </a:t>
            </a:r>
            <a:r>
              <a:rPr lang="en-US" altLang="en-US" i="1" dirty="0"/>
              <a:t>not</a:t>
            </a:r>
            <a:r>
              <a:rPr lang="en-US" altLang="en-US" dirty="0"/>
              <a:t> experience diminishing returns is the central proposition of new growth theory.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1538">
                                            <p:txEl>
                                              <p:pRg st="1" end="1"/>
                                            </p:txEl>
                                          </p:spTgt>
                                        </p:tgtEl>
                                        <p:attrNameLst>
                                          <p:attrName>style.visibility</p:attrName>
                                        </p:attrNameLst>
                                      </p:cBhvr>
                                      <p:to>
                                        <p:strVal val="visible"/>
                                      </p:to>
                                    </p:set>
                                    <p:animEffect transition="in" filter="wipe(left)">
                                      <p:cBhvr>
                                        <p:cTn id="7" dur="1000"/>
                                        <p:tgtEl>
                                          <p:spTgt spid="9615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1538">
                                            <p:txEl>
                                              <p:pRg st="2" end="2"/>
                                            </p:txEl>
                                          </p:spTgt>
                                        </p:tgtEl>
                                        <p:attrNameLst>
                                          <p:attrName>style.visibility</p:attrName>
                                        </p:attrNameLst>
                                      </p:cBhvr>
                                      <p:to>
                                        <p:strVal val="visible"/>
                                      </p:to>
                                    </p:set>
                                    <p:animEffect transition="in" filter="wipe(left)">
                                      <p:cBhvr>
                                        <p:cTn id="12" dur="1000"/>
                                        <p:tgtEl>
                                          <p:spTgt spid="96153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61538">
                                            <p:txEl>
                                              <p:pRg st="3" end="3"/>
                                            </p:txEl>
                                          </p:spTgt>
                                        </p:tgtEl>
                                        <p:attrNameLst>
                                          <p:attrName>style.visibility</p:attrName>
                                        </p:attrNameLst>
                                      </p:cBhvr>
                                      <p:to>
                                        <p:strVal val="visible"/>
                                      </p:to>
                                    </p:set>
                                    <p:animEffect transition="in" filter="wipe(left)">
                                      <p:cBhvr>
                                        <p:cTn id="17" dur="1000"/>
                                        <p:tgtEl>
                                          <p:spTgt spid="96153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1538">
                                            <p:txEl>
                                              <p:pRg st="4" end="4"/>
                                            </p:txEl>
                                          </p:spTgt>
                                        </p:tgtEl>
                                        <p:attrNameLst>
                                          <p:attrName>style.visibility</p:attrName>
                                        </p:attrNameLst>
                                      </p:cBhvr>
                                      <p:to>
                                        <p:strVal val="visible"/>
                                      </p:to>
                                    </p:set>
                                    <p:animEffect transition="in" filter="wipe(left)">
                                      <p:cBhvr>
                                        <p:cTn id="22" dur="1000"/>
                                        <p:tgtEl>
                                          <p:spTgt spid="9615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38" grpId="0" build="p" bldLvl="3"/>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5">
            <a:extLst>
              <a:ext uri="{FF2B5EF4-FFF2-40B4-BE49-F238E27FC236}">
                <a16:creationId xmlns:a16="http://schemas.microsoft.com/office/drawing/2014/main" id="{3DF79E67-744C-46B1-B4DC-657853374E10}"/>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122883" name="Rectangle 3">
            <a:extLst>
              <a:ext uri="{FF2B5EF4-FFF2-40B4-BE49-F238E27FC236}">
                <a16:creationId xmlns:a16="http://schemas.microsoft.com/office/drawing/2014/main" id="{FCB7ADEC-5FE2-4A8C-BF43-57D852DA9618}"/>
              </a:ext>
            </a:extLst>
          </p:cNvPr>
          <p:cNvSpPr>
            <a:spLocks noGrp="1" noChangeArrowheads="1"/>
          </p:cNvSpPr>
          <p:nvPr>
            <p:ph idx="1"/>
          </p:nvPr>
        </p:nvSpPr>
        <p:spPr>
          <a:xfrm>
            <a:off x="360363" y="1584325"/>
            <a:ext cx="2306637" cy="4525963"/>
          </a:xfrm>
        </p:spPr>
        <p:txBody>
          <a:bodyPr/>
          <a:lstStyle/>
          <a:p>
            <a:pPr lvl="1" eaLnBrk="1" hangingPunct="1"/>
            <a:r>
              <a:rPr lang="en-US" altLang="en-US" dirty="0"/>
              <a:t>Figure 6.12 summarizes the ideas of new growth theory as a perpetual motion machine.</a:t>
            </a:r>
          </a:p>
        </p:txBody>
      </p:sp>
      <p:pic>
        <p:nvPicPr>
          <p:cNvPr id="122884" name="Picture 4" descr="Fig30">
            <a:extLst>
              <a:ext uri="{FF2B5EF4-FFF2-40B4-BE49-F238E27FC236}">
                <a16:creationId xmlns:a16="http://schemas.microsoft.com/office/drawing/2014/main" id="{34E5D7EC-6D89-479F-9299-5EDC4A0E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3589" name="Picture 5" descr="Fig30">
            <a:extLst>
              <a:ext uri="{FF2B5EF4-FFF2-40B4-BE49-F238E27FC236}">
                <a16:creationId xmlns:a16="http://schemas.microsoft.com/office/drawing/2014/main" id="{931F5069-560C-4434-AF28-C113A2ADA4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3590" name="Picture 6" descr="Fig30">
            <a:extLst>
              <a:ext uri="{FF2B5EF4-FFF2-40B4-BE49-F238E27FC236}">
                <a16:creationId xmlns:a16="http://schemas.microsoft.com/office/drawing/2014/main" id="{452DB4E5-EC81-4B7E-8E12-3F3D21E39D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3591" name="Picture 7" descr="Fig30">
            <a:extLst>
              <a:ext uri="{FF2B5EF4-FFF2-40B4-BE49-F238E27FC236}">
                <a16:creationId xmlns:a16="http://schemas.microsoft.com/office/drawing/2014/main" id="{1D9760D8-BAA3-4978-927C-3BC898064AB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3592" name="Picture 8" descr="Fig30">
            <a:extLst>
              <a:ext uri="{FF2B5EF4-FFF2-40B4-BE49-F238E27FC236}">
                <a16:creationId xmlns:a16="http://schemas.microsoft.com/office/drawing/2014/main" id="{094FE36D-20D4-4220-A007-B3852C47379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3593" name="Picture 9" descr="Fig30">
            <a:extLst>
              <a:ext uri="{FF2B5EF4-FFF2-40B4-BE49-F238E27FC236}">
                <a16:creationId xmlns:a16="http://schemas.microsoft.com/office/drawing/2014/main" id="{73B776C6-4F84-427C-8530-753B77581BD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3594" name="Picture 10" descr="Fig30">
            <a:extLst>
              <a:ext uri="{FF2B5EF4-FFF2-40B4-BE49-F238E27FC236}">
                <a16:creationId xmlns:a16="http://schemas.microsoft.com/office/drawing/2014/main" id="{7D311776-C45C-40A5-9269-06FAFDC917F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3595" name="Picture 11" descr="Fig30">
            <a:extLst>
              <a:ext uri="{FF2B5EF4-FFF2-40B4-BE49-F238E27FC236}">
                <a16:creationId xmlns:a16="http://schemas.microsoft.com/office/drawing/2014/main" id="{F426967F-2BBF-4B9B-8A49-01562BC6312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7">
            <a:hlinkClick r:id="rId11" action="ppaction://hlinksldjump"/>
            <a:extLst>
              <a:ext uri="{FF2B5EF4-FFF2-40B4-BE49-F238E27FC236}">
                <a16:creationId xmlns:a16="http://schemas.microsoft.com/office/drawing/2014/main" id="{C7DA2F93-D362-4B8C-B07B-5673EAB06F63}"/>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40763" y="6496801"/>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63589"/>
                                        </p:tgtEl>
                                        <p:attrNameLst>
                                          <p:attrName>style.visibility</p:attrName>
                                        </p:attrNameLst>
                                      </p:cBhvr>
                                      <p:to>
                                        <p:strVal val="visible"/>
                                      </p:to>
                                    </p:set>
                                    <p:animEffect transition="in" filter="wipe(left)">
                                      <p:cBhvr>
                                        <p:cTn id="7" dur="2000"/>
                                        <p:tgtEl>
                                          <p:spTgt spid="963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63590"/>
                                        </p:tgtEl>
                                        <p:attrNameLst>
                                          <p:attrName>style.visibility</p:attrName>
                                        </p:attrNameLst>
                                      </p:cBhvr>
                                      <p:to>
                                        <p:strVal val="visible"/>
                                      </p:to>
                                    </p:set>
                                    <p:animEffect transition="in" filter="wipe(left)">
                                      <p:cBhvr>
                                        <p:cTn id="12" dur="2000"/>
                                        <p:tgtEl>
                                          <p:spTgt spid="9635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63591"/>
                                        </p:tgtEl>
                                        <p:attrNameLst>
                                          <p:attrName>style.visibility</p:attrName>
                                        </p:attrNameLst>
                                      </p:cBhvr>
                                      <p:to>
                                        <p:strVal val="visible"/>
                                      </p:to>
                                    </p:set>
                                    <p:animEffect transition="in" filter="wipe(up)">
                                      <p:cBhvr>
                                        <p:cTn id="17" dur="2000"/>
                                        <p:tgtEl>
                                          <p:spTgt spid="9635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63592"/>
                                        </p:tgtEl>
                                        <p:attrNameLst>
                                          <p:attrName>style.visibility</p:attrName>
                                        </p:attrNameLst>
                                      </p:cBhvr>
                                      <p:to>
                                        <p:strVal val="visible"/>
                                      </p:to>
                                    </p:set>
                                    <p:animEffect transition="in" filter="wipe(up)">
                                      <p:cBhvr>
                                        <p:cTn id="22" dur="2000"/>
                                        <p:tgtEl>
                                          <p:spTgt spid="9635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963593"/>
                                        </p:tgtEl>
                                        <p:attrNameLst>
                                          <p:attrName>style.visibility</p:attrName>
                                        </p:attrNameLst>
                                      </p:cBhvr>
                                      <p:to>
                                        <p:strVal val="visible"/>
                                      </p:to>
                                    </p:set>
                                    <p:animEffect transition="in" filter="wipe(right)">
                                      <p:cBhvr>
                                        <p:cTn id="27" dur="2000"/>
                                        <p:tgtEl>
                                          <p:spTgt spid="9635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963594"/>
                                        </p:tgtEl>
                                        <p:attrNameLst>
                                          <p:attrName>style.visibility</p:attrName>
                                        </p:attrNameLst>
                                      </p:cBhvr>
                                      <p:to>
                                        <p:strVal val="visible"/>
                                      </p:to>
                                    </p:set>
                                    <p:animEffect transition="in" filter="wipe(right)">
                                      <p:cBhvr>
                                        <p:cTn id="32" dur="2000"/>
                                        <p:tgtEl>
                                          <p:spTgt spid="9635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963595"/>
                                        </p:tgtEl>
                                        <p:attrNameLst>
                                          <p:attrName>style.visibility</p:attrName>
                                        </p:attrNameLst>
                                      </p:cBhvr>
                                      <p:to>
                                        <p:strVal val="visible"/>
                                      </p:to>
                                    </p:set>
                                    <p:animEffect transition="in" filter="wipe(right)">
                                      <p:cBhvr>
                                        <p:cTn id="37" dur="2000"/>
                                        <p:tgtEl>
                                          <p:spTgt spid="963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4930" name="Picture 2" descr="Fig30">
            <a:extLst>
              <a:ext uri="{FF2B5EF4-FFF2-40B4-BE49-F238E27FC236}">
                <a16:creationId xmlns:a16="http://schemas.microsoft.com/office/drawing/2014/main" id="{3B981267-4BC2-4554-8D69-E2E2A0FBD1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5635" name="Picture 3" descr="Fig30">
            <a:extLst>
              <a:ext uri="{FF2B5EF4-FFF2-40B4-BE49-F238E27FC236}">
                <a16:creationId xmlns:a16="http://schemas.microsoft.com/office/drawing/2014/main" id="{1679B739-D72B-40A2-908E-B3B53133689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5636" name="Picture 4" descr="Fig30">
            <a:extLst>
              <a:ext uri="{FF2B5EF4-FFF2-40B4-BE49-F238E27FC236}">
                <a16:creationId xmlns:a16="http://schemas.microsoft.com/office/drawing/2014/main" id="{BF695C45-2BB3-42E5-B919-1267655C548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5637" name="Picture 5" descr="Fig30">
            <a:extLst>
              <a:ext uri="{FF2B5EF4-FFF2-40B4-BE49-F238E27FC236}">
                <a16:creationId xmlns:a16="http://schemas.microsoft.com/office/drawing/2014/main" id="{247CD373-D2CD-4D1A-9EFA-515674B3E7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5638" name="Picture 6" descr="Fig30">
            <a:extLst>
              <a:ext uri="{FF2B5EF4-FFF2-40B4-BE49-F238E27FC236}">
                <a16:creationId xmlns:a16="http://schemas.microsoft.com/office/drawing/2014/main" id="{28556CDD-8968-4C5E-A67C-849FE8605EC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5639" name="Picture 7" descr="Fig30">
            <a:extLst>
              <a:ext uri="{FF2B5EF4-FFF2-40B4-BE49-F238E27FC236}">
                <a16:creationId xmlns:a16="http://schemas.microsoft.com/office/drawing/2014/main" id="{FDAA5C00-FB20-45D2-A687-3C714B9E3E6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5640" name="Picture 8" descr="Fig30">
            <a:extLst>
              <a:ext uri="{FF2B5EF4-FFF2-40B4-BE49-F238E27FC236}">
                <a16:creationId xmlns:a16="http://schemas.microsoft.com/office/drawing/2014/main" id="{5B0243B6-D9F9-4634-9109-778637AF346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5641" name="Picture 9" descr="Fig30">
            <a:extLst>
              <a:ext uri="{FF2B5EF4-FFF2-40B4-BE49-F238E27FC236}">
                <a16:creationId xmlns:a16="http://schemas.microsoft.com/office/drawing/2014/main" id="{086D76C4-3D14-47C8-B584-ED7BC4668AD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65635"/>
                                        </p:tgtEl>
                                        <p:attrNameLst>
                                          <p:attrName>style.visibility</p:attrName>
                                        </p:attrNameLst>
                                      </p:cBhvr>
                                      <p:to>
                                        <p:strVal val="visible"/>
                                      </p:to>
                                    </p:set>
                                    <p:animEffect transition="in" filter="wipe(left)">
                                      <p:cBhvr>
                                        <p:cTn id="7" dur="2000"/>
                                        <p:tgtEl>
                                          <p:spTgt spid="965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65636"/>
                                        </p:tgtEl>
                                        <p:attrNameLst>
                                          <p:attrName>style.visibility</p:attrName>
                                        </p:attrNameLst>
                                      </p:cBhvr>
                                      <p:to>
                                        <p:strVal val="visible"/>
                                      </p:to>
                                    </p:set>
                                    <p:animEffect transition="in" filter="wipe(left)">
                                      <p:cBhvr>
                                        <p:cTn id="12" dur="2000"/>
                                        <p:tgtEl>
                                          <p:spTgt spid="965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65637"/>
                                        </p:tgtEl>
                                        <p:attrNameLst>
                                          <p:attrName>style.visibility</p:attrName>
                                        </p:attrNameLst>
                                      </p:cBhvr>
                                      <p:to>
                                        <p:strVal val="visible"/>
                                      </p:to>
                                    </p:set>
                                    <p:animEffect transition="in" filter="wipe(up)">
                                      <p:cBhvr>
                                        <p:cTn id="17" dur="2000"/>
                                        <p:tgtEl>
                                          <p:spTgt spid="9656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65638"/>
                                        </p:tgtEl>
                                        <p:attrNameLst>
                                          <p:attrName>style.visibility</p:attrName>
                                        </p:attrNameLst>
                                      </p:cBhvr>
                                      <p:to>
                                        <p:strVal val="visible"/>
                                      </p:to>
                                    </p:set>
                                    <p:animEffect transition="in" filter="wipe(up)">
                                      <p:cBhvr>
                                        <p:cTn id="22" dur="2000"/>
                                        <p:tgtEl>
                                          <p:spTgt spid="9656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965639"/>
                                        </p:tgtEl>
                                        <p:attrNameLst>
                                          <p:attrName>style.visibility</p:attrName>
                                        </p:attrNameLst>
                                      </p:cBhvr>
                                      <p:to>
                                        <p:strVal val="visible"/>
                                      </p:to>
                                    </p:set>
                                    <p:animEffect transition="in" filter="wipe(right)">
                                      <p:cBhvr>
                                        <p:cTn id="27" dur="2000"/>
                                        <p:tgtEl>
                                          <p:spTgt spid="9656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965640"/>
                                        </p:tgtEl>
                                        <p:attrNameLst>
                                          <p:attrName>style.visibility</p:attrName>
                                        </p:attrNameLst>
                                      </p:cBhvr>
                                      <p:to>
                                        <p:strVal val="visible"/>
                                      </p:to>
                                    </p:set>
                                    <p:animEffect transition="in" filter="wipe(right)">
                                      <p:cBhvr>
                                        <p:cTn id="32" dur="2000"/>
                                        <p:tgtEl>
                                          <p:spTgt spid="9656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965641"/>
                                        </p:tgtEl>
                                        <p:attrNameLst>
                                          <p:attrName>style.visibility</p:attrName>
                                        </p:attrNameLst>
                                      </p:cBhvr>
                                      <p:to>
                                        <p:strVal val="visible"/>
                                      </p:to>
                                    </p:set>
                                    <p:animEffect transition="in" filter="wipe(right)">
                                      <p:cBhvr>
                                        <p:cTn id="37" dur="2000"/>
                                        <p:tgtEl>
                                          <p:spTgt spid="965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5">
            <a:extLst>
              <a:ext uri="{FF2B5EF4-FFF2-40B4-BE49-F238E27FC236}">
                <a16:creationId xmlns:a16="http://schemas.microsoft.com/office/drawing/2014/main" id="{2EDD66FB-30FA-414D-B22E-0D78851A3EC4}"/>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64514" name="Rectangle 3">
            <a:extLst>
              <a:ext uri="{FF2B5EF4-FFF2-40B4-BE49-F238E27FC236}">
                <a16:creationId xmlns:a16="http://schemas.microsoft.com/office/drawing/2014/main" id="{41B2F4CC-B809-4BCC-8113-BDCF9C166710}"/>
              </a:ext>
            </a:extLst>
          </p:cNvPr>
          <p:cNvSpPr>
            <a:spLocks noGrp="1" noChangeArrowheads="1"/>
          </p:cNvSpPr>
          <p:nvPr>
            <p:ph idx="1"/>
          </p:nvPr>
        </p:nvSpPr>
        <p:spPr/>
        <p:txBody>
          <a:bodyPr/>
          <a:lstStyle/>
          <a:p>
            <a:pPr eaLnBrk="1" hangingPunct="1"/>
            <a:r>
              <a:rPr lang="en-US" altLang="en-US"/>
              <a:t>Sorting Out the Theories</a:t>
            </a:r>
          </a:p>
          <a:p>
            <a:pPr eaLnBrk="1" hangingPunct="1"/>
            <a:r>
              <a:rPr lang="en-AU" altLang="en-US" b="0">
                <a:solidFill>
                  <a:schemeClr val="tx1"/>
                </a:solidFill>
              </a:rPr>
              <a:t>Each theory teaches us something of value but not the whole story.</a:t>
            </a:r>
          </a:p>
          <a:p>
            <a:pPr eaLnBrk="1" hangingPunct="1"/>
            <a:r>
              <a:rPr lang="en-AU" altLang="en-US" b="0">
                <a:solidFill>
                  <a:schemeClr val="tx1"/>
                </a:solidFill>
              </a:rPr>
              <a:t>Classical theory reminds us that our physical resources are limited and we need technological advances to grow.</a:t>
            </a:r>
          </a:p>
          <a:p>
            <a:pPr eaLnBrk="1" hangingPunct="1"/>
            <a:r>
              <a:rPr lang="en-AU" altLang="en-US" b="0">
                <a:solidFill>
                  <a:schemeClr val="tx1"/>
                </a:solidFill>
              </a:rPr>
              <a:t>Neoclassical theory emphasizes diminishing returns to capital which means we need technological advances to grow.</a:t>
            </a:r>
          </a:p>
          <a:p>
            <a:pPr eaLnBrk="1" hangingPunct="1"/>
            <a:r>
              <a:rPr lang="en-AU" altLang="en-US" b="0">
                <a:solidFill>
                  <a:schemeClr val="tx1"/>
                </a:solidFill>
              </a:rPr>
              <a:t>New theory emphasizes the capacity of human resources to innovate at a pace that offsets diminishing returns.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514">
                                            <p:txEl>
                                              <p:pRg st="1" end="1"/>
                                            </p:txEl>
                                          </p:spTgt>
                                        </p:tgtEl>
                                        <p:attrNameLst>
                                          <p:attrName>style.visibility</p:attrName>
                                        </p:attrNameLst>
                                      </p:cBhvr>
                                      <p:to>
                                        <p:strVal val="visible"/>
                                      </p:to>
                                    </p:set>
                                    <p:animEffect transition="in" filter="wipe(left)">
                                      <p:cBhvr>
                                        <p:cTn id="7" dur="500"/>
                                        <p:tgtEl>
                                          <p:spTgt spid="645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4514">
                                            <p:txEl>
                                              <p:pRg st="2" end="2"/>
                                            </p:txEl>
                                          </p:spTgt>
                                        </p:tgtEl>
                                        <p:attrNameLst>
                                          <p:attrName>style.visibility</p:attrName>
                                        </p:attrNameLst>
                                      </p:cBhvr>
                                      <p:to>
                                        <p:strVal val="visible"/>
                                      </p:to>
                                    </p:set>
                                    <p:animEffect transition="in" filter="wipe(left)">
                                      <p:cBhvr>
                                        <p:cTn id="12" dur="500"/>
                                        <p:tgtEl>
                                          <p:spTgt spid="6451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4514">
                                            <p:txEl>
                                              <p:pRg st="3" end="3"/>
                                            </p:txEl>
                                          </p:spTgt>
                                        </p:tgtEl>
                                        <p:attrNameLst>
                                          <p:attrName>style.visibility</p:attrName>
                                        </p:attrNameLst>
                                      </p:cBhvr>
                                      <p:to>
                                        <p:strVal val="visible"/>
                                      </p:to>
                                    </p:set>
                                    <p:animEffect transition="in" filter="wipe(left)">
                                      <p:cBhvr>
                                        <p:cTn id="17" dur="500"/>
                                        <p:tgtEl>
                                          <p:spTgt spid="6451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4514">
                                            <p:txEl>
                                              <p:pRg st="4" end="4"/>
                                            </p:txEl>
                                          </p:spTgt>
                                        </p:tgtEl>
                                        <p:attrNameLst>
                                          <p:attrName>style.visibility</p:attrName>
                                        </p:attrNameLst>
                                      </p:cBhvr>
                                      <p:to>
                                        <p:strVal val="visible"/>
                                      </p:to>
                                    </p:set>
                                    <p:animEffect transition="in" filter="wipe(left)">
                                      <p:cBhvr>
                                        <p:cTn id="22" dur="500"/>
                                        <p:tgtEl>
                                          <p:spTgt spid="645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0115" name="Rectangle 3">
            <a:extLst>
              <a:ext uri="{FF2B5EF4-FFF2-40B4-BE49-F238E27FC236}">
                <a16:creationId xmlns:a16="http://schemas.microsoft.com/office/drawing/2014/main" id="{1019D66C-594D-4648-8B6A-FEB469592FCC}"/>
              </a:ext>
            </a:extLst>
          </p:cNvPr>
          <p:cNvSpPr>
            <a:spLocks noGrp="1" noChangeArrowheads="1"/>
          </p:cNvSpPr>
          <p:nvPr>
            <p:ph idx="1"/>
          </p:nvPr>
        </p:nvSpPr>
        <p:spPr/>
        <p:txBody>
          <a:bodyPr/>
          <a:lstStyle/>
          <a:p>
            <a:pPr>
              <a:defRPr/>
            </a:pPr>
            <a:r>
              <a:rPr lang="en-GB" dirty="0"/>
              <a:t>Economic Growth Versus Business Cycle Expansion</a:t>
            </a:r>
            <a:endParaRPr lang="en-US" dirty="0"/>
          </a:p>
          <a:p>
            <a:pPr lvl="1">
              <a:defRPr/>
            </a:pPr>
            <a:r>
              <a:rPr lang="en-GB" dirty="0"/>
              <a:t>Real GDP can increase for two distinct reasons: </a:t>
            </a:r>
          </a:p>
          <a:p>
            <a:pPr marL="450850" lvl="1" indent="-358775">
              <a:buClr>
                <a:schemeClr val="tx1"/>
              </a:buClr>
              <a:buFont typeface="Wingdings" panose="05000000000000000000" pitchFamily="2" charset="2"/>
              <a:buAutoNum type="arabicPeriod"/>
              <a:defRPr/>
            </a:pPr>
            <a:r>
              <a:rPr lang="en-GB" dirty="0"/>
              <a:t>The economy might be returning to full employment in an expansion phase of the business cycle.</a:t>
            </a:r>
          </a:p>
          <a:p>
            <a:pPr marL="450850" lvl="1" indent="-358775">
              <a:buClr>
                <a:schemeClr val="tx1"/>
              </a:buClr>
              <a:buFont typeface="Wingdings" panose="05000000000000000000" pitchFamily="2" charset="2"/>
              <a:buAutoNum type="arabicPeriod"/>
              <a:defRPr/>
            </a:pPr>
            <a:r>
              <a:rPr lang="en-GB" i="1" dirty="0"/>
              <a:t>Potential </a:t>
            </a:r>
            <a:r>
              <a:rPr lang="en-GB" dirty="0"/>
              <a:t>GDP might be increasing.</a:t>
            </a:r>
          </a:p>
          <a:p>
            <a:pPr lvl="1">
              <a:defRPr/>
            </a:pPr>
            <a:r>
              <a:rPr lang="en-GB" dirty="0"/>
              <a:t>The return to full employment in an expansion phase of the business cycle isn’t economic growth.</a:t>
            </a:r>
          </a:p>
          <a:p>
            <a:pPr lvl="1">
              <a:defRPr/>
            </a:pPr>
            <a:r>
              <a:rPr lang="en-GB" dirty="0"/>
              <a:t>The expansion of potential GDP is economic growth.</a:t>
            </a:r>
            <a:endParaRPr dirty="0"/>
          </a:p>
        </p:txBody>
      </p:sp>
      <p:sp>
        <p:nvSpPr>
          <p:cNvPr id="18435" name="Title 1">
            <a:extLst>
              <a:ext uri="{FF2B5EF4-FFF2-40B4-BE49-F238E27FC236}">
                <a16:creationId xmlns:a16="http://schemas.microsoft.com/office/drawing/2014/main" id="{59630056-2061-48EC-BAE5-6EDBBFEA1BD4}"/>
              </a:ext>
            </a:extLst>
          </p:cNvPr>
          <p:cNvSpPr>
            <a:spLocks noGrp="1"/>
          </p:cNvSpPr>
          <p:nvPr>
            <p:ph type="title"/>
          </p:nvPr>
        </p:nvSpPr>
        <p:spPr>
          <a:xfrm>
            <a:off x="990600" y="107950"/>
            <a:ext cx="7696200" cy="1554163"/>
          </a:xfrm>
        </p:spPr>
        <p:txBody>
          <a:bodyPr/>
          <a:lstStyle/>
          <a:p>
            <a:r>
              <a:rPr lang="en-US" altLang="en-US"/>
              <a:t>The Basics of Economic Growth</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0115">
                                            <p:txEl>
                                              <p:pRg st="1" end="1"/>
                                            </p:txEl>
                                          </p:spTgt>
                                        </p:tgtEl>
                                        <p:attrNameLst>
                                          <p:attrName>style.visibility</p:attrName>
                                        </p:attrNameLst>
                                      </p:cBhvr>
                                      <p:to>
                                        <p:strVal val="visible"/>
                                      </p:to>
                                    </p:set>
                                    <p:animEffect transition="in" filter="wipe(left)">
                                      <p:cBhvr>
                                        <p:cTn id="7" dur="1000"/>
                                        <p:tgtEl>
                                          <p:spTgt spid="7301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0115">
                                            <p:txEl>
                                              <p:pRg st="2" end="2"/>
                                            </p:txEl>
                                          </p:spTgt>
                                        </p:tgtEl>
                                        <p:attrNameLst>
                                          <p:attrName>style.visibility</p:attrName>
                                        </p:attrNameLst>
                                      </p:cBhvr>
                                      <p:to>
                                        <p:strVal val="visible"/>
                                      </p:to>
                                    </p:set>
                                    <p:animEffect transition="in" filter="wipe(left)">
                                      <p:cBhvr>
                                        <p:cTn id="12" dur="1000"/>
                                        <p:tgtEl>
                                          <p:spTgt spid="7301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0115">
                                            <p:txEl>
                                              <p:pRg st="3" end="3"/>
                                            </p:txEl>
                                          </p:spTgt>
                                        </p:tgtEl>
                                        <p:attrNameLst>
                                          <p:attrName>style.visibility</p:attrName>
                                        </p:attrNameLst>
                                      </p:cBhvr>
                                      <p:to>
                                        <p:strVal val="visible"/>
                                      </p:to>
                                    </p:set>
                                    <p:animEffect transition="in" filter="wipe(left)">
                                      <p:cBhvr>
                                        <p:cTn id="17" dur="1000"/>
                                        <p:tgtEl>
                                          <p:spTgt spid="7301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0115">
                                            <p:txEl>
                                              <p:pRg st="4" end="4"/>
                                            </p:txEl>
                                          </p:spTgt>
                                        </p:tgtEl>
                                        <p:attrNameLst>
                                          <p:attrName>style.visibility</p:attrName>
                                        </p:attrNameLst>
                                      </p:cBhvr>
                                      <p:to>
                                        <p:strVal val="visible"/>
                                      </p:to>
                                    </p:set>
                                    <p:animEffect transition="in" filter="wipe(left)">
                                      <p:cBhvr>
                                        <p:cTn id="22" dur="1000"/>
                                        <p:tgtEl>
                                          <p:spTgt spid="7301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0115">
                                            <p:txEl>
                                              <p:pRg st="5" end="5"/>
                                            </p:txEl>
                                          </p:spTgt>
                                        </p:tgtEl>
                                        <p:attrNameLst>
                                          <p:attrName>style.visibility</p:attrName>
                                        </p:attrNameLst>
                                      </p:cBhvr>
                                      <p:to>
                                        <p:strVal val="visible"/>
                                      </p:to>
                                    </p:set>
                                    <p:animEffect transition="in" filter="wipe(left)">
                                      <p:cBhvr>
                                        <p:cTn id="27" dur="1000"/>
                                        <p:tgtEl>
                                          <p:spTgt spid="730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bldLvl="3"/>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5">
            <a:extLst>
              <a:ext uri="{FF2B5EF4-FFF2-40B4-BE49-F238E27FC236}">
                <a16:creationId xmlns:a16="http://schemas.microsoft.com/office/drawing/2014/main" id="{6D620AD1-624E-42D6-B3F7-CA7D939E7D1F}"/>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65538" name="Rectangle 3">
            <a:extLst>
              <a:ext uri="{FF2B5EF4-FFF2-40B4-BE49-F238E27FC236}">
                <a16:creationId xmlns:a16="http://schemas.microsoft.com/office/drawing/2014/main" id="{D81F1C45-E4CB-4268-A004-927173A0C0D6}"/>
              </a:ext>
            </a:extLst>
          </p:cNvPr>
          <p:cNvSpPr>
            <a:spLocks noGrp="1" noChangeArrowheads="1"/>
          </p:cNvSpPr>
          <p:nvPr>
            <p:ph idx="1"/>
          </p:nvPr>
        </p:nvSpPr>
        <p:spPr/>
        <p:txBody>
          <a:bodyPr/>
          <a:lstStyle/>
          <a:p>
            <a:pPr eaLnBrk="1" hangingPunct="1"/>
            <a:r>
              <a:rPr lang="en-US" altLang="en-US" dirty="0"/>
              <a:t>The Empirical Evidence on the Causes of Economic Growth</a:t>
            </a:r>
          </a:p>
          <a:p>
            <a:pPr eaLnBrk="1" hangingPunct="1"/>
            <a:r>
              <a:rPr lang="en-AU" altLang="en-US" b="0" dirty="0">
                <a:solidFill>
                  <a:schemeClr val="tx1"/>
                </a:solidFill>
              </a:rPr>
              <a:t>Economic growth makes progress through the interplay of theory and empirical evidence.</a:t>
            </a:r>
          </a:p>
          <a:p>
            <a:pPr eaLnBrk="1" hangingPunct="1"/>
            <a:r>
              <a:rPr lang="en-AU" altLang="en-US" b="0" dirty="0">
                <a:solidFill>
                  <a:schemeClr val="tx1"/>
                </a:solidFill>
              </a:rPr>
              <a:t>Theory makes predictions about what we will observe if it is correct.</a:t>
            </a:r>
          </a:p>
          <a:p>
            <a:pPr eaLnBrk="1" hangingPunct="1"/>
            <a:r>
              <a:rPr lang="en-AU" altLang="en-US" b="0" dirty="0">
                <a:solidFill>
                  <a:schemeClr val="tx1"/>
                </a:solidFill>
              </a:rPr>
              <a:t>Empirical evidence provides the data for testing the theory.</a:t>
            </a:r>
          </a:p>
          <a:p>
            <a:pPr eaLnBrk="1" hangingPunct="1"/>
            <a:r>
              <a:rPr lang="en-AU" altLang="en-US" b="0" dirty="0">
                <a:solidFill>
                  <a:schemeClr val="tx1"/>
                </a:solidFill>
              </a:rPr>
              <a:t>Table 6.1 on the next slide summarizes the more robust influences on growth that economists have discovered.</a:t>
            </a:r>
            <a:endParaRPr lang="en-US" altLang="en-US" b="0"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5538">
                                            <p:txEl>
                                              <p:pRg st="1" end="1"/>
                                            </p:txEl>
                                          </p:spTgt>
                                        </p:tgtEl>
                                        <p:attrNameLst>
                                          <p:attrName>style.visibility</p:attrName>
                                        </p:attrNameLst>
                                      </p:cBhvr>
                                      <p:to>
                                        <p:strVal val="visible"/>
                                      </p:to>
                                    </p:set>
                                    <p:animEffect transition="in" filter="wipe(left)">
                                      <p:cBhvr>
                                        <p:cTn id="7" dur="500"/>
                                        <p:tgtEl>
                                          <p:spTgt spid="655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538">
                                            <p:txEl>
                                              <p:pRg st="2" end="2"/>
                                            </p:txEl>
                                          </p:spTgt>
                                        </p:tgtEl>
                                        <p:attrNameLst>
                                          <p:attrName>style.visibility</p:attrName>
                                        </p:attrNameLst>
                                      </p:cBhvr>
                                      <p:to>
                                        <p:strVal val="visible"/>
                                      </p:to>
                                    </p:set>
                                    <p:animEffect transition="in" filter="wipe(left)">
                                      <p:cBhvr>
                                        <p:cTn id="12" dur="500"/>
                                        <p:tgtEl>
                                          <p:spTgt spid="6553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5538">
                                            <p:txEl>
                                              <p:pRg st="3" end="3"/>
                                            </p:txEl>
                                          </p:spTgt>
                                        </p:tgtEl>
                                        <p:attrNameLst>
                                          <p:attrName>style.visibility</p:attrName>
                                        </p:attrNameLst>
                                      </p:cBhvr>
                                      <p:to>
                                        <p:strVal val="visible"/>
                                      </p:to>
                                    </p:set>
                                    <p:animEffect transition="in" filter="wipe(left)">
                                      <p:cBhvr>
                                        <p:cTn id="17" dur="500"/>
                                        <p:tgtEl>
                                          <p:spTgt spid="6553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5538">
                                            <p:txEl>
                                              <p:pRg st="4" end="4"/>
                                            </p:txEl>
                                          </p:spTgt>
                                        </p:tgtEl>
                                        <p:attrNameLst>
                                          <p:attrName>style.visibility</p:attrName>
                                        </p:attrNameLst>
                                      </p:cBhvr>
                                      <p:to>
                                        <p:strVal val="visible"/>
                                      </p:to>
                                    </p:set>
                                    <p:animEffect transition="in" filter="wipe(left)">
                                      <p:cBhvr>
                                        <p:cTn id="22" dur="500"/>
                                        <p:tgtEl>
                                          <p:spTgt spid="655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5">
            <a:extLst>
              <a:ext uri="{FF2B5EF4-FFF2-40B4-BE49-F238E27FC236}">
                <a16:creationId xmlns:a16="http://schemas.microsoft.com/office/drawing/2014/main" id="{34957884-BD42-4612-B467-2A44C9F0311F}"/>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pic>
        <p:nvPicPr>
          <p:cNvPr id="4" name="Picture 3">
            <a:extLst>
              <a:ext uri="{FF2B5EF4-FFF2-40B4-BE49-F238E27FC236}">
                <a16:creationId xmlns:a16="http://schemas.microsoft.com/office/drawing/2014/main" id="{C983BE74-3045-4A33-8D71-5A0DD18283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 y="2171700"/>
            <a:ext cx="8808720" cy="4152900"/>
          </a:xfrm>
          <a:prstGeom prst="rect">
            <a:avLst/>
          </a:prstGeom>
        </p:spPr>
      </p:pic>
    </p:spTree>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5">
            <a:extLst>
              <a:ext uri="{FF2B5EF4-FFF2-40B4-BE49-F238E27FC236}">
                <a16:creationId xmlns:a16="http://schemas.microsoft.com/office/drawing/2014/main" id="{AC67BF1D-A8BA-444B-91FD-34146A47DA3A}"/>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430083" name="Rectangle 3">
            <a:extLst>
              <a:ext uri="{FF2B5EF4-FFF2-40B4-BE49-F238E27FC236}">
                <a16:creationId xmlns:a16="http://schemas.microsoft.com/office/drawing/2014/main" id="{9AA45EC4-F73A-4885-B45B-C59B012992E3}"/>
              </a:ext>
            </a:extLst>
          </p:cNvPr>
          <p:cNvSpPr>
            <a:spLocks noGrp="1" noChangeArrowheads="1"/>
          </p:cNvSpPr>
          <p:nvPr>
            <p:ph idx="1"/>
          </p:nvPr>
        </p:nvSpPr>
        <p:spPr/>
        <p:txBody>
          <a:bodyPr/>
          <a:lstStyle/>
          <a:p>
            <a:pPr eaLnBrk="1" hangingPunct="1"/>
            <a:r>
              <a:rPr lang="en-US" altLang="en-US" dirty="0"/>
              <a:t>Policies for Achieving Faster Growth</a:t>
            </a:r>
          </a:p>
          <a:p>
            <a:pPr lvl="1" eaLnBrk="1" hangingPunct="1"/>
            <a:r>
              <a:rPr lang="en-US" altLang="en-US" dirty="0"/>
              <a:t>Growth accounting tell us that to achieve faster economic growth we must either increase the growth rate of capital per hour of labour or increase the pace of technological change.</a:t>
            </a:r>
          </a:p>
          <a:p>
            <a:pPr lvl="1" eaLnBrk="1" hangingPunct="1"/>
            <a:r>
              <a:rPr lang="en-US" altLang="en-US" dirty="0"/>
              <a:t>The main suggestions for achieving these objectives are</a:t>
            </a:r>
          </a:p>
          <a:p>
            <a:pPr lvl="1" eaLnBrk="1" hangingPunct="1"/>
            <a:r>
              <a:rPr lang="en-US" altLang="en-US" b="1" dirty="0">
                <a:solidFill>
                  <a:srgbClr val="7030A0"/>
                </a:solidFill>
              </a:rPr>
              <a:t>Stimulate Saving</a:t>
            </a:r>
          </a:p>
          <a:p>
            <a:pPr lvl="1" eaLnBrk="1" hangingPunct="1"/>
            <a:r>
              <a:rPr lang="en-US" altLang="en-US" dirty="0"/>
              <a:t>Saving finances investment. So higher saving rates might increase physical capital growth.</a:t>
            </a:r>
          </a:p>
          <a:p>
            <a:pPr lvl="1" eaLnBrk="1" hangingPunct="1"/>
            <a:r>
              <a:rPr lang="en-US" altLang="en-US" dirty="0"/>
              <a:t>Tax incentives might be provided to boost saving.</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animEffect transition="in" filter="wipe(left)">
                                      <p:cBhvr>
                                        <p:cTn id="7" dur="1000"/>
                                        <p:tgtEl>
                                          <p:spTgt spid="430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083">
                                            <p:txEl>
                                              <p:pRg st="2" end="2"/>
                                            </p:txEl>
                                          </p:spTgt>
                                        </p:tgtEl>
                                        <p:attrNameLst>
                                          <p:attrName>style.visibility</p:attrName>
                                        </p:attrNameLst>
                                      </p:cBhvr>
                                      <p:to>
                                        <p:strVal val="visible"/>
                                      </p:to>
                                    </p:set>
                                    <p:animEffect transition="in" filter="wipe(left)">
                                      <p:cBhvr>
                                        <p:cTn id="12" dur="1000"/>
                                        <p:tgtEl>
                                          <p:spTgt spid="430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083">
                                            <p:txEl>
                                              <p:pRg st="3" end="3"/>
                                            </p:txEl>
                                          </p:spTgt>
                                        </p:tgtEl>
                                        <p:attrNameLst>
                                          <p:attrName>style.visibility</p:attrName>
                                        </p:attrNameLst>
                                      </p:cBhvr>
                                      <p:to>
                                        <p:strVal val="visible"/>
                                      </p:to>
                                    </p:set>
                                    <p:animEffect transition="in" filter="wipe(left)">
                                      <p:cBhvr>
                                        <p:cTn id="17" dur="1000"/>
                                        <p:tgtEl>
                                          <p:spTgt spid="4300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083">
                                            <p:txEl>
                                              <p:pRg st="4" end="4"/>
                                            </p:txEl>
                                          </p:spTgt>
                                        </p:tgtEl>
                                        <p:attrNameLst>
                                          <p:attrName>style.visibility</p:attrName>
                                        </p:attrNameLst>
                                      </p:cBhvr>
                                      <p:to>
                                        <p:strVal val="visible"/>
                                      </p:to>
                                    </p:set>
                                    <p:animEffect transition="in" filter="wipe(left)">
                                      <p:cBhvr>
                                        <p:cTn id="22" dur="1000"/>
                                        <p:tgtEl>
                                          <p:spTgt spid="4300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083">
                                            <p:txEl>
                                              <p:pRg st="5" end="5"/>
                                            </p:txEl>
                                          </p:spTgt>
                                        </p:tgtEl>
                                        <p:attrNameLst>
                                          <p:attrName>style.visibility</p:attrName>
                                        </p:attrNameLst>
                                      </p:cBhvr>
                                      <p:to>
                                        <p:strVal val="visible"/>
                                      </p:to>
                                    </p:set>
                                    <p:animEffect transition="in" filter="wipe(left)">
                                      <p:cBhvr>
                                        <p:cTn id="27" dur="1000"/>
                                        <p:tgtEl>
                                          <p:spTgt spid="430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bldLvl="3"/>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5">
            <a:extLst>
              <a:ext uri="{FF2B5EF4-FFF2-40B4-BE49-F238E27FC236}">
                <a16:creationId xmlns:a16="http://schemas.microsoft.com/office/drawing/2014/main" id="{0AB7D257-FEEC-4B7D-A873-D74D3E9401A6}"/>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431107" name="Rectangle 3">
            <a:extLst>
              <a:ext uri="{FF2B5EF4-FFF2-40B4-BE49-F238E27FC236}">
                <a16:creationId xmlns:a16="http://schemas.microsoft.com/office/drawing/2014/main" id="{B092C664-B59E-467E-84F4-24625570028D}"/>
              </a:ext>
            </a:extLst>
          </p:cNvPr>
          <p:cNvSpPr>
            <a:spLocks noGrp="1" noChangeArrowheads="1"/>
          </p:cNvSpPr>
          <p:nvPr>
            <p:ph idx="1"/>
          </p:nvPr>
        </p:nvSpPr>
        <p:spPr/>
        <p:txBody>
          <a:bodyPr/>
          <a:lstStyle/>
          <a:p>
            <a:pPr lvl="1" eaLnBrk="1" hangingPunct="1"/>
            <a:r>
              <a:rPr lang="en-US" altLang="en-US" b="1" dirty="0">
                <a:solidFill>
                  <a:srgbClr val="7030A0"/>
                </a:solidFill>
              </a:rPr>
              <a:t>Stimulate Research and Development</a:t>
            </a:r>
          </a:p>
          <a:p>
            <a:pPr lvl="1" eaLnBrk="1" hangingPunct="1"/>
            <a:r>
              <a:rPr lang="en-US" altLang="en-US" dirty="0"/>
              <a:t>Because the fruits of </a:t>
            </a:r>
            <a:r>
              <a:rPr lang="en-US" altLang="en-US" i="1" dirty="0"/>
              <a:t>basic</a:t>
            </a:r>
            <a:r>
              <a:rPr lang="en-US" altLang="en-US" dirty="0"/>
              <a:t> research and development efforts can be used by everyone, not all the benefit of a discovery falls to the initial discoverer.</a:t>
            </a:r>
          </a:p>
          <a:p>
            <a:pPr lvl="1" eaLnBrk="1" hangingPunct="1"/>
            <a:r>
              <a:rPr lang="en-US" altLang="en-US" dirty="0"/>
              <a:t>So the market might allocate too few resources to research and development.</a:t>
            </a:r>
          </a:p>
          <a:p>
            <a:pPr lvl="1" eaLnBrk="1" hangingPunct="1"/>
            <a:r>
              <a:rPr lang="en-US" altLang="en-US" dirty="0"/>
              <a:t>Government subsidies and direct funding might stimulate basic research and development.</a:t>
            </a:r>
          </a:p>
          <a:p>
            <a:pPr lvl="1" eaLnBrk="1" hangingPunct="1"/>
            <a:endParaRPr lang="en-US"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1107">
                                            <p:txEl>
                                              <p:pRg st="1" end="1"/>
                                            </p:txEl>
                                          </p:spTgt>
                                        </p:tgtEl>
                                        <p:attrNameLst>
                                          <p:attrName>style.visibility</p:attrName>
                                        </p:attrNameLst>
                                      </p:cBhvr>
                                      <p:to>
                                        <p:strVal val="visible"/>
                                      </p:to>
                                    </p:set>
                                    <p:animEffect transition="in" filter="wipe(left)">
                                      <p:cBhvr>
                                        <p:cTn id="7" dur="1000"/>
                                        <p:tgtEl>
                                          <p:spTgt spid="431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1107">
                                            <p:txEl>
                                              <p:pRg st="2" end="2"/>
                                            </p:txEl>
                                          </p:spTgt>
                                        </p:tgtEl>
                                        <p:attrNameLst>
                                          <p:attrName>style.visibility</p:attrName>
                                        </p:attrNameLst>
                                      </p:cBhvr>
                                      <p:to>
                                        <p:strVal val="visible"/>
                                      </p:to>
                                    </p:set>
                                    <p:animEffect transition="in" filter="wipe(left)">
                                      <p:cBhvr>
                                        <p:cTn id="12" dur="1000"/>
                                        <p:tgtEl>
                                          <p:spTgt spid="431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1107">
                                            <p:txEl>
                                              <p:pRg st="3" end="3"/>
                                            </p:txEl>
                                          </p:spTgt>
                                        </p:tgtEl>
                                        <p:attrNameLst>
                                          <p:attrName>style.visibility</p:attrName>
                                        </p:attrNameLst>
                                      </p:cBhvr>
                                      <p:to>
                                        <p:strVal val="visible"/>
                                      </p:to>
                                    </p:set>
                                    <p:animEffect transition="in" filter="wipe(left)">
                                      <p:cBhvr>
                                        <p:cTn id="17" dur="1000"/>
                                        <p:tgtEl>
                                          <p:spTgt spid="431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bldLvl="3"/>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5">
            <a:extLst>
              <a:ext uri="{FF2B5EF4-FFF2-40B4-BE49-F238E27FC236}">
                <a16:creationId xmlns:a16="http://schemas.microsoft.com/office/drawing/2014/main" id="{F864D693-A2C7-4A47-B233-66D94C975146}"/>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433155" name="Rectangle 3">
            <a:extLst>
              <a:ext uri="{FF2B5EF4-FFF2-40B4-BE49-F238E27FC236}">
                <a16:creationId xmlns:a16="http://schemas.microsoft.com/office/drawing/2014/main" id="{9F152F9F-E934-41C4-9B31-7AAB9BB21BC2}"/>
              </a:ext>
            </a:extLst>
          </p:cNvPr>
          <p:cNvSpPr>
            <a:spLocks noGrp="1" noChangeArrowheads="1"/>
          </p:cNvSpPr>
          <p:nvPr>
            <p:ph idx="1"/>
          </p:nvPr>
        </p:nvSpPr>
        <p:spPr/>
        <p:txBody>
          <a:bodyPr/>
          <a:lstStyle/>
          <a:p>
            <a:pPr lvl="1" eaLnBrk="1" hangingPunct="1"/>
            <a:r>
              <a:rPr lang="en-US" altLang="en-US" b="1" dirty="0">
                <a:solidFill>
                  <a:srgbClr val="7030A0"/>
                </a:solidFill>
              </a:rPr>
              <a:t>Improve the Quality of Education</a:t>
            </a:r>
          </a:p>
          <a:p>
            <a:pPr lvl="1" eaLnBrk="1" hangingPunct="1"/>
            <a:r>
              <a:rPr lang="en-US" altLang="en-US" dirty="0"/>
              <a:t>The benefits from education spread beyond the person being educated, so there is a tendency to under invest in education. </a:t>
            </a:r>
          </a:p>
          <a:p>
            <a:pPr lvl="1" eaLnBrk="1" hangingPunct="1"/>
            <a:r>
              <a:rPr lang="en-US" altLang="en-US" b="1" dirty="0">
                <a:solidFill>
                  <a:srgbClr val="7030A0"/>
                </a:solidFill>
              </a:rPr>
              <a:t>Provide International Aid to Developing Countries</a:t>
            </a:r>
          </a:p>
          <a:p>
            <a:pPr lvl="1" eaLnBrk="1" hangingPunct="1"/>
            <a:r>
              <a:rPr lang="en-US" altLang="en-US" dirty="0"/>
              <a:t>If rich countries give financial aid to developing countries, investment and growth will increase.</a:t>
            </a:r>
          </a:p>
          <a:p>
            <a:pPr lvl="1" eaLnBrk="1" hangingPunct="1"/>
            <a:r>
              <a:rPr lang="en-US" altLang="en-US" dirty="0"/>
              <a:t>But data on the effect of aid shows that it has had zero or a negative effect.</a:t>
            </a:r>
          </a:p>
          <a:p>
            <a:pPr lvl="1" eaLnBrk="1" hangingPunct="1"/>
            <a:endParaRPr lang="en-US"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3155">
                                            <p:txEl>
                                              <p:pRg st="1" end="1"/>
                                            </p:txEl>
                                          </p:spTgt>
                                        </p:tgtEl>
                                        <p:attrNameLst>
                                          <p:attrName>style.visibility</p:attrName>
                                        </p:attrNameLst>
                                      </p:cBhvr>
                                      <p:to>
                                        <p:strVal val="visible"/>
                                      </p:to>
                                    </p:set>
                                    <p:animEffect transition="in" filter="wipe(left)">
                                      <p:cBhvr>
                                        <p:cTn id="7" dur="1000"/>
                                        <p:tgtEl>
                                          <p:spTgt spid="4331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3155">
                                            <p:txEl>
                                              <p:pRg st="2" end="2"/>
                                            </p:txEl>
                                          </p:spTgt>
                                        </p:tgtEl>
                                        <p:attrNameLst>
                                          <p:attrName>style.visibility</p:attrName>
                                        </p:attrNameLst>
                                      </p:cBhvr>
                                      <p:to>
                                        <p:strVal val="visible"/>
                                      </p:to>
                                    </p:set>
                                    <p:animEffect transition="in" filter="wipe(left)">
                                      <p:cBhvr>
                                        <p:cTn id="12" dur="1000"/>
                                        <p:tgtEl>
                                          <p:spTgt spid="4331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3155">
                                            <p:txEl>
                                              <p:pRg st="3" end="3"/>
                                            </p:txEl>
                                          </p:spTgt>
                                        </p:tgtEl>
                                        <p:attrNameLst>
                                          <p:attrName>style.visibility</p:attrName>
                                        </p:attrNameLst>
                                      </p:cBhvr>
                                      <p:to>
                                        <p:strVal val="visible"/>
                                      </p:to>
                                    </p:set>
                                    <p:animEffect transition="in" filter="wipe(left)">
                                      <p:cBhvr>
                                        <p:cTn id="17" dur="1000"/>
                                        <p:tgtEl>
                                          <p:spTgt spid="4331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3155">
                                            <p:txEl>
                                              <p:pRg st="4" end="4"/>
                                            </p:txEl>
                                          </p:spTgt>
                                        </p:tgtEl>
                                        <p:attrNameLst>
                                          <p:attrName>style.visibility</p:attrName>
                                        </p:attrNameLst>
                                      </p:cBhvr>
                                      <p:to>
                                        <p:strVal val="visible"/>
                                      </p:to>
                                    </p:set>
                                    <p:animEffect transition="in" filter="wipe(left)">
                                      <p:cBhvr>
                                        <p:cTn id="22" dur="1000"/>
                                        <p:tgtEl>
                                          <p:spTgt spid="433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bldLvl="3"/>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5">
            <a:extLst>
              <a:ext uri="{FF2B5EF4-FFF2-40B4-BE49-F238E27FC236}">
                <a16:creationId xmlns:a16="http://schemas.microsoft.com/office/drawing/2014/main" id="{84E76CFD-BEEC-4313-AF56-EB55EBACB7EE}"/>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Is Economic Growth Sustainable?</a:t>
            </a:r>
            <a:br>
              <a:rPr lang="en-US" altLang="en-US" dirty="0"/>
            </a:br>
            <a:r>
              <a:rPr lang="en-US" altLang="en-US" dirty="0"/>
              <a:t>Theories, Evidence, and Policies</a:t>
            </a:r>
          </a:p>
        </p:txBody>
      </p:sp>
      <p:sp>
        <p:nvSpPr>
          <p:cNvPr id="433155" name="Rectangle 3">
            <a:extLst>
              <a:ext uri="{FF2B5EF4-FFF2-40B4-BE49-F238E27FC236}">
                <a16:creationId xmlns:a16="http://schemas.microsoft.com/office/drawing/2014/main" id="{B4AE1E3E-0BC4-4345-9C69-56345DAF69CD}"/>
              </a:ext>
            </a:extLst>
          </p:cNvPr>
          <p:cNvSpPr>
            <a:spLocks noGrp="1" noChangeArrowheads="1"/>
          </p:cNvSpPr>
          <p:nvPr>
            <p:ph idx="1"/>
          </p:nvPr>
        </p:nvSpPr>
        <p:spPr/>
        <p:txBody>
          <a:bodyPr/>
          <a:lstStyle/>
          <a:p>
            <a:pPr lvl="1" eaLnBrk="1" hangingPunct="1"/>
            <a:r>
              <a:rPr lang="en-US" altLang="en-US" b="1" dirty="0">
                <a:solidFill>
                  <a:srgbClr val="7030A0"/>
                </a:solidFill>
              </a:rPr>
              <a:t>Encourage International Trade</a:t>
            </a:r>
          </a:p>
          <a:p>
            <a:pPr lvl="1" eaLnBrk="1" hangingPunct="1"/>
            <a:r>
              <a:rPr lang="en-US" altLang="en-US" dirty="0"/>
              <a:t>Free international trade stimulates growth by extracting all the available gains from specialization and trade.</a:t>
            </a:r>
          </a:p>
          <a:p>
            <a:pPr lvl="1" eaLnBrk="1" hangingPunct="1"/>
            <a:r>
              <a:rPr lang="en-US" altLang="en-US" dirty="0"/>
              <a:t>The fastest growing nations are the ones with the fastest growing exports and imports.</a:t>
            </a:r>
          </a:p>
          <a:p>
            <a:pPr lvl="1" eaLnBrk="1" hangingPunct="1"/>
            <a:endParaRPr lang="en-US"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animEffect transition="in" filter="wipe(left)">
                                      <p:cBhvr>
                                        <p:cTn id="7" dur="1000"/>
                                        <p:tgtEl>
                                          <p:spTgt spid="433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3155">
                                            <p:txEl>
                                              <p:pRg st="1" end="1"/>
                                            </p:txEl>
                                          </p:spTgt>
                                        </p:tgtEl>
                                        <p:attrNameLst>
                                          <p:attrName>style.visibility</p:attrName>
                                        </p:attrNameLst>
                                      </p:cBhvr>
                                      <p:to>
                                        <p:strVal val="visible"/>
                                      </p:to>
                                    </p:set>
                                    <p:animEffect transition="in" filter="wipe(left)">
                                      <p:cBhvr>
                                        <p:cTn id="12" dur="1000"/>
                                        <p:tgtEl>
                                          <p:spTgt spid="433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3155">
                                            <p:txEl>
                                              <p:pRg st="2" end="2"/>
                                            </p:txEl>
                                          </p:spTgt>
                                        </p:tgtEl>
                                        <p:attrNameLst>
                                          <p:attrName>style.visibility</p:attrName>
                                        </p:attrNameLst>
                                      </p:cBhvr>
                                      <p:to>
                                        <p:strVal val="visible"/>
                                      </p:to>
                                    </p:set>
                                    <p:animEffect transition="in" filter="wipe(left)">
                                      <p:cBhvr>
                                        <p:cTn id="17" dur="1000"/>
                                        <p:tgtEl>
                                          <p:spTgt spid="433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3">
            <a:extLst>
              <a:ext uri="{FF2B5EF4-FFF2-40B4-BE49-F238E27FC236}">
                <a16:creationId xmlns:a16="http://schemas.microsoft.com/office/drawing/2014/main" id="{C8D58D61-6EC1-4905-B930-87B400E133E9}"/>
              </a:ext>
            </a:extLst>
          </p:cNvPr>
          <p:cNvSpPr>
            <a:spLocks noGrp="1" noChangeArrowheads="1"/>
          </p:cNvSpPr>
          <p:nvPr>
            <p:ph type="title"/>
          </p:nvPr>
        </p:nvSpPr>
        <p:spPr>
          <a:xfrm>
            <a:off x="990600" y="107950"/>
            <a:ext cx="7696200" cy="1554163"/>
          </a:xfrm>
          <a:noFill/>
        </p:spPr>
        <p:txBody>
          <a:bodyPr/>
          <a:lstStyle/>
          <a:p>
            <a:pPr eaLnBrk="1" hangingPunct="1"/>
            <a:r>
              <a:rPr lang="en-US" altLang="en-US"/>
              <a:t>The Basics of Economic Growth</a:t>
            </a:r>
          </a:p>
        </p:txBody>
      </p:sp>
      <p:sp>
        <p:nvSpPr>
          <p:cNvPr id="730115" name="Rectangle 3">
            <a:extLst>
              <a:ext uri="{FF2B5EF4-FFF2-40B4-BE49-F238E27FC236}">
                <a16:creationId xmlns:a16="http://schemas.microsoft.com/office/drawing/2014/main" id="{E7283BF0-CDDB-4D6A-8271-87AA4BDE0E0C}"/>
              </a:ext>
            </a:extLst>
          </p:cNvPr>
          <p:cNvSpPr>
            <a:spLocks noGrp="1" noChangeArrowheads="1"/>
          </p:cNvSpPr>
          <p:nvPr>
            <p:ph idx="1"/>
          </p:nvPr>
        </p:nvSpPr>
        <p:spPr>
          <a:xfrm>
            <a:off x="360363" y="1584325"/>
            <a:ext cx="4114800" cy="4525963"/>
          </a:xfrm>
        </p:spPr>
        <p:txBody>
          <a:bodyPr/>
          <a:lstStyle/>
          <a:p>
            <a:pPr lvl="1"/>
            <a:r>
              <a:rPr lang="en-GB" altLang="en-US" dirty="0"/>
              <a:t>Figure 6.1 illustrates the distinction.</a:t>
            </a:r>
          </a:p>
          <a:p>
            <a:pPr lvl="1"/>
            <a:r>
              <a:rPr lang="en-GB" altLang="en-US" dirty="0"/>
              <a:t>A return to full employment in an expansion is a movement from inside the </a:t>
            </a:r>
            <a:r>
              <a:rPr lang="en-GB" altLang="en-US" i="1" dirty="0"/>
              <a:t>PPF (</a:t>
            </a:r>
            <a:r>
              <a:rPr lang="en-GB" altLang="en-US" dirty="0"/>
              <a:t>point </a:t>
            </a:r>
            <a:r>
              <a:rPr lang="en-GB" altLang="en-US" i="1" dirty="0"/>
              <a:t>A) </a:t>
            </a:r>
            <a:r>
              <a:rPr lang="en-GB" altLang="en-US" dirty="0"/>
              <a:t>to a point on the </a:t>
            </a:r>
            <a:r>
              <a:rPr lang="en-GB" altLang="en-US" i="1" dirty="0"/>
              <a:t>PPF (</a:t>
            </a:r>
            <a:r>
              <a:rPr lang="en-GB" altLang="en-US" dirty="0"/>
              <a:t>point </a:t>
            </a:r>
            <a:r>
              <a:rPr lang="en-GB" altLang="en-US" i="1" dirty="0"/>
              <a:t>B</a:t>
            </a:r>
            <a:r>
              <a:rPr lang="en-GB" altLang="en-US" dirty="0"/>
              <a:t>).</a:t>
            </a:r>
          </a:p>
          <a:p>
            <a:pPr lvl="1"/>
            <a:r>
              <a:rPr lang="en-GB" altLang="en-US" dirty="0"/>
              <a:t>Economic growth is the outward shift of the </a:t>
            </a:r>
            <a:r>
              <a:rPr lang="en-GB" altLang="en-US" i="1" dirty="0"/>
              <a:t>PPF </a:t>
            </a:r>
            <a:r>
              <a:rPr lang="en-GB" altLang="en-US" dirty="0"/>
              <a:t>from </a:t>
            </a:r>
            <a:r>
              <a:rPr lang="en-GB" altLang="en-US" i="1" dirty="0"/>
              <a:t>PPF</a:t>
            </a:r>
            <a:r>
              <a:rPr lang="en-GB" altLang="en-US" sz="1800" baseline="-25000" dirty="0"/>
              <a:t>0</a:t>
            </a:r>
            <a:r>
              <a:rPr lang="en-GB" altLang="en-US" sz="1400" dirty="0"/>
              <a:t> </a:t>
            </a:r>
            <a:r>
              <a:rPr lang="en-GB" altLang="en-US" dirty="0"/>
              <a:t>to </a:t>
            </a:r>
            <a:r>
              <a:rPr lang="en-GB" altLang="en-US" i="1" dirty="0"/>
              <a:t>PPF</a:t>
            </a:r>
            <a:r>
              <a:rPr lang="en-GB" altLang="en-US" sz="1800" baseline="-25000" dirty="0"/>
              <a:t>1</a:t>
            </a:r>
            <a:r>
              <a:rPr lang="en-GB" altLang="en-US" sz="1400" dirty="0"/>
              <a:t> </a:t>
            </a:r>
            <a:r>
              <a:rPr lang="en-GB" altLang="en-US" dirty="0"/>
              <a:t>and the movement from point </a:t>
            </a:r>
            <a:r>
              <a:rPr lang="en-GB" altLang="en-US" i="1" dirty="0"/>
              <a:t>B </a:t>
            </a:r>
            <a:r>
              <a:rPr lang="en-GB" altLang="en-US" dirty="0"/>
              <a:t>on </a:t>
            </a:r>
            <a:r>
              <a:rPr lang="en-GB" altLang="en-US" i="1" dirty="0"/>
              <a:t>PPF</a:t>
            </a:r>
            <a:r>
              <a:rPr lang="en-GB" altLang="en-US" sz="1800" baseline="-25000" dirty="0"/>
              <a:t>0</a:t>
            </a:r>
            <a:r>
              <a:rPr lang="en-GB" altLang="en-US" sz="1400" dirty="0"/>
              <a:t> </a:t>
            </a:r>
            <a:r>
              <a:rPr lang="en-GB" altLang="en-US" dirty="0"/>
              <a:t>to point </a:t>
            </a:r>
            <a:r>
              <a:rPr lang="en-GB" altLang="en-US" i="1" dirty="0"/>
              <a:t>C </a:t>
            </a:r>
            <a:r>
              <a:rPr lang="en-GB" altLang="en-US" dirty="0"/>
              <a:t>on </a:t>
            </a:r>
            <a:r>
              <a:rPr lang="en-GB" altLang="en-US" i="1" dirty="0"/>
              <a:t>PPF</a:t>
            </a:r>
            <a:r>
              <a:rPr lang="en-GB" altLang="en-US" sz="1800" baseline="-25000" dirty="0"/>
              <a:t>1</a:t>
            </a:r>
            <a:r>
              <a:rPr lang="en-GB" altLang="en-US" dirty="0"/>
              <a:t>.</a:t>
            </a:r>
            <a:endParaRPr lang="en-US" altLang="en-US" dirty="0"/>
          </a:p>
        </p:txBody>
      </p:sp>
      <p:pic>
        <p:nvPicPr>
          <p:cNvPr id="8" name="Picture 7">
            <a:extLst>
              <a:ext uri="{FF2B5EF4-FFF2-40B4-BE49-F238E27FC236}">
                <a16:creationId xmlns:a16="http://schemas.microsoft.com/office/drawing/2014/main" id="{9EC42636-D9D5-4BD3-BEA2-13C69C4299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2356" y="1905000"/>
            <a:ext cx="4136844" cy="3857625"/>
          </a:xfrm>
          <a:prstGeom prst="rect">
            <a:avLst/>
          </a:prstGeom>
        </p:spPr>
      </p:pic>
      <p:pic>
        <p:nvPicPr>
          <p:cNvPr id="9" name="Picture 8">
            <a:extLst>
              <a:ext uri="{FF2B5EF4-FFF2-40B4-BE49-F238E27FC236}">
                <a16:creationId xmlns:a16="http://schemas.microsoft.com/office/drawing/2014/main" id="{2B6962B5-473A-404B-AD7B-835D56C851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2356" y="1905000"/>
            <a:ext cx="4136844" cy="3857625"/>
          </a:xfrm>
          <a:prstGeom prst="rect">
            <a:avLst/>
          </a:prstGeom>
        </p:spPr>
      </p:pic>
      <p:pic>
        <p:nvPicPr>
          <p:cNvPr id="10" name="Picture 9">
            <a:extLst>
              <a:ext uri="{FF2B5EF4-FFF2-40B4-BE49-F238E27FC236}">
                <a16:creationId xmlns:a16="http://schemas.microsoft.com/office/drawing/2014/main" id="{10A232DB-DC04-4241-B791-BC5971484E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02356" y="1905000"/>
            <a:ext cx="4136844" cy="3857625"/>
          </a:xfrm>
          <a:prstGeom prst="rect">
            <a:avLst/>
          </a:prstGeom>
        </p:spPr>
      </p:pic>
      <p:pic>
        <p:nvPicPr>
          <p:cNvPr id="11" name="Picture 10">
            <a:extLst>
              <a:ext uri="{FF2B5EF4-FFF2-40B4-BE49-F238E27FC236}">
                <a16:creationId xmlns:a16="http://schemas.microsoft.com/office/drawing/2014/main" id="{F8CA112A-456F-4419-B7E7-CF95208B7B3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02356" y="1905000"/>
            <a:ext cx="4136844" cy="3857625"/>
          </a:xfrm>
          <a:prstGeom prst="rect">
            <a:avLst/>
          </a:prstGeom>
        </p:spPr>
      </p:pic>
      <p:pic>
        <p:nvPicPr>
          <p:cNvPr id="12" name="Picture 7">
            <a:hlinkClick r:id="rId7" action="ppaction://hlinksldjump"/>
            <a:extLst>
              <a:ext uri="{FF2B5EF4-FFF2-40B4-BE49-F238E27FC236}">
                <a16:creationId xmlns:a16="http://schemas.microsoft.com/office/drawing/2014/main" id="{ADFE9C48-09B6-474F-8DB2-7749C99D0025}"/>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96801"/>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0115">
                                            <p:txEl>
                                              <p:pRg st="1" end="1"/>
                                            </p:txEl>
                                          </p:spTgt>
                                        </p:tgtEl>
                                        <p:attrNameLst>
                                          <p:attrName>style.visibility</p:attrName>
                                        </p:attrNameLst>
                                      </p:cBhvr>
                                      <p:to>
                                        <p:strVal val="visible"/>
                                      </p:to>
                                    </p:set>
                                    <p:animEffect transition="in" filter="wipe(left)">
                                      <p:cBhvr>
                                        <p:cTn id="7" dur="1000"/>
                                        <p:tgtEl>
                                          <p:spTgt spid="7301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0115">
                                            <p:txEl>
                                              <p:pRg st="2" end="2"/>
                                            </p:txEl>
                                          </p:spTgt>
                                        </p:tgtEl>
                                        <p:attrNameLst>
                                          <p:attrName>style.visibility</p:attrName>
                                        </p:attrNameLst>
                                      </p:cBhvr>
                                      <p:to>
                                        <p:strVal val="visible"/>
                                      </p:to>
                                    </p:set>
                                    <p:animEffect transition="in" filter="wipe(left)">
                                      <p:cBhvr>
                                        <p:cTn id="22" dur="1000"/>
                                        <p:tgtEl>
                                          <p:spTgt spid="7301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uiExpand="1" build="p" bldLvl="3"/>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36C74C-9775-4FE3-BF01-3786B29DD2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762000"/>
            <a:ext cx="5362575" cy="5000625"/>
          </a:xfrm>
          <a:prstGeom prst="rect">
            <a:avLst/>
          </a:prstGeom>
        </p:spPr>
      </p:pic>
      <p:pic>
        <p:nvPicPr>
          <p:cNvPr id="7" name="Picture 6">
            <a:extLst>
              <a:ext uri="{FF2B5EF4-FFF2-40B4-BE49-F238E27FC236}">
                <a16:creationId xmlns:a16="http://schemas.microsoft.com/office/drawing/2014/main" id="{E3B79514-2DE5-4994-994B-742D1F4FDB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5000" y="762000"/>
            <a:ext cx="5362575" cy="5000625"/>
          </a:xfrm>
          <a:prstGeom prst="rect">
            <a:avLst/>
          </a:prstGeom>
        </p:spPr>
      </p:pic>
      <p:pic>
        <p:nvPicPr>
          <p:cNvPr id="8" name="Picture 7">
            <a:extLst>
              <a:ext uri="{FF2B5EF4-FFF2-40B4-BE49-F238E27FC236}">
                <a16:creationId xmlns:a16="http://schemas.microsoft.com/office/drawing/2014/main" id="{9688D5DA-955E-4DAD-9216-76F4E41007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762000"/>
            <a:ext cx="5362575" cy="5000625"/>
          </a:xfrm>
          <a:prstGeom prst="rect">
            <a:avLst/>
          </a:prstGeom>
        </p:spPr>
      </p:pic>
      <p:pic>
        <p:nvPicPr>
          <p:cNvPr id="9" name="Picture 8">
            <a:extLst>
              <a:ext uri="{FF2B5EF4-FFF2-40B4-BE49-F238E27FC236}">
                <a16:creationId xmlns:a16="http://schemas.microsoft.com/office/drawing/2014/main" id="{7141B0B2-2F5D-4EA8-A68E-FF18995626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05000" y="762000"/>
            <a:ext cx="5362575" cy="50006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3">
            <a:extLst>
              <a:ext uri="{FF2B5EF4-FFF2-40B4-BE49-F238E27FC236}">
                <a16:creationId xmlns:a16="http://schemas.microsoft.com/office/drawing/2014/main" id="{BE94F23B-8B47-4859-AD94-C40FE295C3D1}"/>
              </a:ext>
            </a:extLst>
          </p:cNvPr>
          <p:cNvSpPr>
            <a:spLocks noGrp="1" noChangeArrowheads="1"/>
          </p:cNvSpPr>
          <p:nvPr>
            <p:ph type="title"/>
          </p:nvPr>
        </p:nvSpPr>
        <p:spPr>
          <a:xfrm>
            <a:off x="990600" y="107950"/>
            <a:ext cx="7696200" cy="1554163"/>
          </a:xfrm>
          <a:noFill/>
        </p:spPr>
        <p:txBody>
          <a:bodyPr/>
          <a:lstStyle/>
          <a:p>
            <a:pPr eaLnBrk="1" hangingPunct="1"/>
            <a:r>
              <a:rPr lang="en-US" altLang="en-US"/>
              <a:t>The Basics of Economic Growth</a:t>
            </a:r>
          </a:p>
        </p:txBody>
      </p:sp>
      <p:sp>
        <p:nvSpPr>
          <p:cNvPr id="730115" name="Rectangle 3">
            <a:extLst>
              <a:ext uri="{FF2B5EF4-FFF2-40B4-BE49-F238E27FC236}">
                <a16:creationId xmlns:a16="http://schemas.microsoft.com/office/drawing/2014/main" id="{48D9F4E5-6524-4636-9236-A5505F3A6E59}"/>
              </a:ext>
            </a:extLst>
          </p:cNvPr>
          <p:cNvSpPr>
            <a:spLocks noGrp="1" noChangeArrowheads="1"/>
          </p:cNvSpPr>
          <p:nvPr>
            <p:ph idx="1"/>
          </p:nvPr>
        </p:nvSpPr>
        <p:spPr>
          <a:xfrm>
            <a:off x="360363" y="1584325"/>
            <a:ext cx="3906025" cy="4525963"/>
          </a:xfrm>
        </p:spPr>
        <p:txBody>
          <a:bodyPr/>
          <a:lstStyle/>
          <a:p>
            <a:pPr lvl="1"/>
            <a:r>
              <a:rPr lang="en-GB" altLang="en-US" dirty="0"/>
              <a:t>The figure shows the growth rate of real GDP.</a:t>
            </a:r>
          </a:p>
          <a:p>
            <a:pPr lvl="1"/>
            <a:r>
              <a:rPr lang="en-GB" altLang="en-US" dirty="0"/>
              <a:t>The growth rate of potential GDP measures the pace of expansion of production possibilities and … </a:t>
            </a:r>
          </a:p>
          <a:p>
            <a:pPr lvl="1"/>
            <a:r>
              <a:rPr lang="en-GB" altLang="en-US" dirty="0" err="1"/>
              <a:t>smoothes</a:t>
            </a:r>
            <a:r>
              <a:rPr lang="en-GB" altLang="en-US" dirty="0"/>
              <a:t> out the business cycle fluctuations in the growth rate of real GDP.</a:t>
            </a:r>
          </a:p>
        </p:txBody>
      </p:sp>
      <p:pic>
        <p:nvPicPr>
          <p:cNvPr id="7" name="Picture 6">
            <a:extLst>
              <a:ext uri="{FF2B5EF4-FFF2-40B4-BE49-F238E27FC236}">
                <a16:creationId xmlns:a16="http://schemas.microsoft.com/office/drawing/2014/main" id="{34C1CBED-38C0-41F0-B383-DACAE19A2E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188" y="1584325"/>
            <a:ext cx="4420412" cy="4311650"/>
          </a:xfrm>
          <a:prstGeom prst="rect">
            <a:avLst/>
          </a:prstGeom>
        </p:spPr>
      </p:pic>
      <p:pic>
        <p:nvPicPr>
          <p:cNvPr id="8" name="Picture 7">
            <a:extLst>
              <a:ext uri="{FF2B5EF4-FFF2-40B4-BE49-F238E27FC236}">
                <a16:creationId xmlns:a16="http://schemas.microsoft.com/office/drawing/2014/main" id="{6B1E5EA9-84B5-4D1F-AC62-C5FD5655C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1188" y="1584325"/>
            <a:ext cx="4420412" cy="4311650"/>
          </a:xfrm>
          <a:prstGeom prst="rect">
            <a:avLst/>
          </a:prstGeom>
        </p:spPr>
      </p:pic>
      <p:pic>
        <p:nvPicPr>
          <p:cNvPr id="9" name="Picture 8">
            <a:extLst>
              <a:ext uri="{FF2B5EF4-FFF2-40B4-BE49-F238E27FC236}">
                <a16:creationId xmlns:a16="http://schemas.microsoft.com/office/drawing/2014/main" id="{5A21C078-0C99-47A9-8273-1378F1978A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1188" y="1584325"/>
            <a:ext cx="4420412" cy="4311650"/>
          </a:xfrm>
          <a:prstGeom prst="rect">
            <a:avLst/>
          </a:prstGeom>
        </p:spPr>
      </p:pic>
      <p:pic>
        <p:nvPicPr>
          <p:cNvPr id="12" name="Picture 7">
            <a:hlinkClick r:id="rId6" action="ppaction://hlinksldjump" tooltip="Click to expand the figure"/>
            <a:extLst>
              <a:ext uri="{FF2B5EF4-FFF2-40B4-BE49-F238E27FC236}">
                <a16:creationId xmlns:a16="http://schemas.microsoft.com/office/drawing/2014/main" id="{5A9F8E20-D6F0-4716-A18D-BDA6942BABB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0115">
                                            <p:txEl>
                                              <p:pRg st="1" end="1"/>
                                            </p:txEl>
                                          </p:spTgt>
                                        </p:tgtEl>
                                        <p:attrNameLst>
                                          <p:attrName>style.visibility</p:attrName>
                                        </p:attrNameLst>
                                      </p:cBhvr>
                                      <p:to>
                                        <p:strVal val="visible"/>
                                      </p:to>
                                    </p:set>
                                    <p:animEffect transition="in" filter="wipe(left)">
                                      <p:cBhvr>
                                        <p:cTn id="12" dur="500"/>
                                        <p:tgtEl>
                                          <p:spTgt spid="730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75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0115">
                                            <p:txEl>
                                              <p:pRg st="2" end="2"/>
                                            </p:txEl>
                                          </p:spTgt>
                                        </p:tgtEl>
                                        <p:attrNameLst>
                                          <p:attrName>style.visibility</p:attrName>
                                        </p:attrNameLst>
                                      </p:cBhvr>
                                      <p:to>
                                        <p:strVal val="visible"/>
                                      </p:to>
                                    </p:set>
                                    <p:animEffect transition="in" filter="wipe(left)">
                                      <p:cBhvr>
                                        <p:cTn id="22" dur="1000"/>
                                        <p:tgtEl>
                                          <p:spTgt spid="730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bldLvl="3"/>
    </p:bldLst>
  </p:timing>
</p:sld>
</file>

<file path=ppt/theme/theme1.xml><?xml version="1.0" encoding="utf-8"?>
<a:theme xmlns:a="http://schemas.openxmlformats.org/drawingml/2006/main" name="4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6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10133</TotalTime>
  <Words>4909</Words>
  <Application>Microsoft Office PowerPoint</Application>
  <PresentationFormat>全屏显示(4:3)</PresentationFormat>
  <Paragraphs>351</Paragraphs>
  <Slides>65</Slides>
  <Notes>65</Notes>
  <HiddenSlides>14</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65</vt:i4>
      </vt:variant>
    </vt:vector>
  </HeadingPairs>
  <TitlesOfParts>
    <vt:vector size="77" baseType="lpstr">
      <vt:lpstr>Futura Condensed</vt:lpstr>
      <vt:lpstr>Futura Std Light</vt:lpstr>
      <vt:lpstr>Mundo Sans Std Light</vt:lpstr>
      <vt:lpstr>Arial</vt:lpstr>
      <vt:lpstr>Calibri</vt:lpstr>
      <vt:lpstr>Gill Sans MT</vt:lpstr>
      <vt:lpstr>Wingdings</vt:lpstr>
      <vt:lpstr>4_US6e</vt:lpstr>
      <vt:lpstr>2_US6e</vt:lpstr>
      <vt:lpstr>1_Custom Design</vt:lpstr>
      <vt:lpstr>Office Theme</vt:lpstr>
      <vt:lpstr>6_Custom Design</vt:lpstr>
      <vt:lpstr>PowerPoint 演示文稿</vt:lpstr>
      <vt:lpstr>PowerPoint 演示文稿</vt:lpstr>
      <vt:lpstr>After studying this chapter, you will be able to:</vt:lpstr>
      <vt:lpstr>The Basics of Economic Growth</vt:lpstr>
      <vt:lpstr>The Basics of Economic Growth</vt:lpstr>
      <vt:lpstr>The Basics of Economic Growth</vt:lpstr>
      <vt:lpstr>The Basics of Economic Growth</vt:lpstr>
      <vt:lpstr>PowerPoint 演示文稿</vt:lpstr>
      <vt:lpstr>The Basics of Economic Growth</vt:lpstr>
      <vt:lpstr>PowerPoint 演示文稿</vt:lpstr>
      <vt:lpstr>The Basics of Economic Growth</vt:lpstr>
      <vt:lpstr>The Basics of Economic Growth</vt:lpstr>
      <vt:lpstr>PowerPoint 演示文稿</vt:lpstr>
      <vt:lpstr>Long-Term Growth Trends</vt:lpstr>
      <vt:lpstr>PowerPoint 演示文稿</vt:lpstr>
      <vt:lpstr>Long-Term Growth Trends</vt:lpstr>
      <vt:lpstr>PowerPoint 演示文稿</vt:lpstr>
      <vt:lpstr>Long-Term Growth Trends</vt:lpstr>
      <vt:lpstr>PowerPoint 演示文稿</vt:lpstr>
      <vt:lpstr>How Potential GDP Grows</vt:lpstr>
      <vt:lpstr>How Potential GDP Grows</vt:lpstr>
      <vt:lpstr>How Potential GDP Grows</vt:lpstr>
      <vt:lpstr>PowerPoint 演示文稿</vt:lpstr>
      <vt:lpstr>How Potential GDP Grows</vt:lpstr>
      <vt:lpstr>How Potential GDP Grows</vt:lpstr>
      <vt:lpstr>PowerPoint 演示文稿</vt:lpstr>
      <vt:lpstr>How Potential GDP Grows</vt:lpstr>
      <vt:lpstr>How Potential GDP Grows</vt:lpstr>
      <vt:lpstr>PowerPoint 演示文稿</vt:lpstr>
      <vt:lpstr>How Potential GDP Grows</vt:lpstr>
      <vt:lpstr>How Potential GDP Grows</vt:lpstr>
      <vt:lpstr>How Potential GDP Grows</vt:lpstr>
      <vt:lpstr>How Potential GDP Grows</vt:lpstr>
      <vt:lpstr>PowerPoint 演示文稿</vt:lpstr>
      <vt:lpstr>How Potential GDP Grows</vt:lpstr>
      <vt:lpstr>PowerPoint 演示文稿</vt:lpstr>
      <vt:lpstr>How Potential GDP Grows</vt:lpstr>
      <vt:lpstr>How Potential GDP Grows</vt:lpstr>
      <vt:lpstr>PowerPoint 演示文稿</vt:lpstr>
      <vt:lpstr>How Potential GDP Grows</vt:lpstr>
      <vt:lpstr>PowerPoint 演示文稿</vt:lpstr>
      <vt:lpstr>How Potential GDP Grows</vt:lpstr>
      <vt:lpstr>Why Labour Productivity Grows</vt:lpstr>
      <vt:lpstr>Why Labour Productivity Grows</vt:lpstr>
      <vt:lpstr>Why Labour Productivity Grows</vt:lpstr>
      <vt:lpstr>Why Labour Productivity Grows</vt:lpstr>
      <vt:lpstr>PowerPoint 演示文稿</vt:lpstr>
      <vt:lpstr>Is Economic Growth Sustainable? Theories, Evidence, and Policies</vt:lpstr>
      <vt:lpstr>Is Economic Growth Sustainable? Theories, Evidence, and Policies</vt:lpstr>
      <vt:lpstr>Is Economic Growth Sustainable? Theories, Evidence, and Policies</vt:lpstr>
      <vt:lpstr>Is Economic Growth Sustainable? Theories, Evidence, and Policies</vt:lpstr>
      <vt:lpstr>Is Economic Growth Sustainable? Theories, Evidence, and Policies</vt:lpstr>
      <vt:lpstr>Is Economic Growth Sustainable? Theories, Evidence, and Policies</vt:lpstr>
      <vt:lpstr>Is Economic Growth Sustainable? Theories, Evidence, and Policies</vt:lpstr>
      <vt:lpstr>Is Economic Growth Sustainable? Theories, Evidence, and Policies</vt:lpstr>
      <vt:lpstr>Is Economic Growth Sustainable? Theories, Evidence, and Policies</vt:lpstr>
      <vt:lpstr>Is Economic Growth Sustainable? Theories, Evidence, and Policies</vt:lpstr>
      <vt:lpstr>PowerPoint 演示文稿</vt:lpstr>
      <vt:lpstr>Is Economic Growth Sustainable? Theories, Evidence, and Policies</vt:lpstr>
      <vt:lpstr>Is Economic Growth Sustainable? Theories, Evidence, and Policies</vt:lpstr>
      <vt:lpstr>Is Economic Growth Sustainable? Theories, Evidence, and Policies</vt:lpstr>
      <vt:lpstr>Is Economic Growth Sustainable? Theories, Evidence, and Policies</vt:lpstr>
      <vt:lpstr>Is Economic Growth Sustainable? Theories, Evidence, and Policies</vt:lpstr>
      <vt:lpstr>Is Economic Growth Sustainable? Theories, Evidence, and Policies</vt:lpstr>
      <vt:lpstr>Is Economic Growth Sustainable? Theories, Evidence, and Policies</vt:lpstr>
    </vt:vector>
  </TitlesOfParts>
  <Company>Pearson Education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30</dc:title>
  <dc:creator>Robin Bade and Michael Parkin</dc:creator>
  <cp:lastModifiedBy>冯 语伦</cp:lastModifiedBy>
  <cp:revision>149</cp:revision>
  <dcterms:created xsi:type="dcterms:W3CDTF">2002-06-09T00:26:05Z</dcterms:created>
  <dcterms:modified xsi:type="dcterms:W3CDTF">2020-02-08T14:06:47Z</dcterms:modified>
</cp:coreProperties>
</file>