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 id="2147484041" r:id="rId2"/>
    <p:sldMasterId id="2147484045" r:id="rId3"/>
    <p:sldMasterId id="2147484048" r:id="rId4"/>
    <p:sldMasterId id="2147483747" r:id="rId5"/>
    <p:sldMasterId id="2147484088" r:id="rId6"/>
  </p:sldMasterIdLst>
  <p:notesMasterIdLst>
    <p:notesMasterId r:id="rId49"/>
  </p:notesMasterIdLst>
  <p:handoutMasterIdLst>
    <p:handoutMasterId r:id="rId50"/>
  </p:handoutMasterIdLst>
  <p:sldIdLst>
    <p:sldId id="538" r:id="rId7"/>
    <p:sldId id="539" r:id="rId8"/>
    <p:sldId id="543" r:id="rId9"/>
    <p:sldId id="457" r:id="rId10"/>
    <p:sldId id="479" r:id="rId11"/>
    <p:sldId id="482" r:id="rId12"/>
    <p:sldId id="540" r:id="rId13"/>
    <p:sldId id="541" r:id="rId14"/>
    <p:sldId id="485" r:id="rId15"/>
    <p:sldId id="486" r:id="rId16"/>
    <p:sldId id="487" r:id="rId17"/>
    <p:sldId id="488" r:id="rId18"/>
    <p:sldId id="489" r:id="rId19"/>
    <p:sldId id="461" r:id="rId20"/>
    <p:sldId id="493" r:id="rId21"/>
    <p:sldId id="494" r:id="rId22"/>
    <p:sldId id="495" r:id="rId23"/>
    <p:sldId id="490" r:id="rId24"/>
    <p:sldId id="462" r:id="rId25"/>
    <p:sldId id="520" r:id="rId26"/>
    <p:sldId id="521" r:id="rId27"/>
    <p:sldId id="463" r:id="rId28"/>
    <p:sldId id="464" r:id="rId29"/>
    <p:sldId id="465" r:id="rId30"/>
    <p:sldId id="522" r:id="rId31"/>
    <p:sldId id="523" r:id="rId32"/>
    <p:sldId id="496" r:id="rId33"/>
    <p:sldId id="468" r:id="rId34"/>
    <p:sldId id="524" r:id="rId35"/>
    <p:sldId id="525" r:id="rId36"/>
    <p:sldId id="471" r:id="rId37"/>
    <p:sldId id="526" r:id="rId38"/>
    <p:sldId id="527" r:id="rId39"/>
    <p:sldId id="528" r:id="rId40"/>
    <p:sldId id="529" r:id="rId41"/>
    <p:sldId id="497" r:id="rId42"/>
    <p:sldId id="530" r:id="rId43"/>
    <p:sldId id="531" r:id="rId44"/>
    <p:sldId id="532" r:id="rId45"/>
    <p:sldId id="533" r:id="rId46"/>
    <p:sldId id="534" r:id="rId47"/>
    <p:sldId id="535" r:id="rId48"/>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8">
          <p15:clr>
            <a:srgbClr val="A4A3A4"/>
          </p15:clr>
        </p15:guide>
        <p15:guide id="2" pos="32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117"/>
    <a:srgbClr val="009A82"/>
    <a:srgbClr val="F2615F"/>
    <a:srgbClr val="FF0000"/>
    <a:srgbClr val="C50075"/>
    <a:srgbClr val="93CDAD"/>
    <a:srgbClr val="0081BC"/>
    <a:srgbClr val="66FF33"/>
    <a:srgbClr val="00FF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45A30-9DE6-42BA-8BA4-8709844EAB4D}" v="1" dt="2020-02-08T16:01:59.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388" autoAdjust="0"/>
    <p:restoredTop sz="91036" autoAdjust="0"/>
  </p:normalViewPr>
  <p:slideViewPr>
    <p:cSldViewPr>
      <p:cViewPr varScale="1">
        <p:scale>
          <a:sx n="85" d="100"/>
          <a:sy n="85" d="100"/>
        </p:scale>
        <p:origin x="792" y="72"/>
      </p:cViewPr>
      <p:guideLst>
        <p:guide orient="horz" pos="3408"/>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4290" y="6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40D45A30-9DE6-42BA-8BA4-8709844EAB4D}"/>
    <pc:docChg chg="modSld">
      <pc:chgData name="Yulun Feng" userId="78150ebe-6c38-4bbb-8e3d-498911c7d5e0" providerId="ADAL" clId="{40D45A30-9DE6-42BA-8BA4-8709844EAB4D}" dt="2020-02-08T16:01:59.776" v="0" actId="20577"/>
      <pc:docMkLst>
        <pc:docMk/>
      </pc:docMkLst>
      <pc:sldChg chg="modSp">
        <pc:chgData name="Yulun Feng" userId="78150ebe-6c38-4bbb-8e3d-498911c7d5e0" providerId="ADAL" clId="{40D45A30-9DE6-42BA-8BA4-8709844EAB4D}" dt="2020-02-08T16:01:59.776" v="0" actId="20577"/>
        <pc:sldMkLst>
          <pc:docMk/>
          <pc:sldMk cId="0" sldId="495"/>
        </pc:sldMkLst>
        <pc:spChg chg="mod">
          <ac:chgData name="Yulun Feng" userId="78150ebe-6c38-4bbb-8e3d-498911c7d5e0" providerId="ADAL" clId="{40D45A30-9DE6-42BA-8BA4-8709844EAB4D}" dt="2020-02-08T16:01:59.776" v="0" actId="20577"/>
          <ac:spMkLst>
            <pc:docMk/>
            <pc:sldMk cId="0" sldId="495"/>
            <ac:spMk id="870402" creationId="{CC700D21-E76A-4993-9956-605E2DB7E7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2FF73F77-50E6-4D8C-819D-CA7CA782E67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701443" name="Rectangle 3">
            <a:extLst>
              <a:ext uri="{FF2B5EF4-FFF2-40B4-BE49-F238E27FC236}">
                <a16:creationId xmlns:a16="http://schemas.microsoft.com/office/drawing/2014/main" id="{CB77E93B-C080-47AE-B319-A3D7CEF9A465}"/>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701444" name="Rectangle 4">
            <a:extLst>
              <a:ext uri="{FF2B5EF4-FFF2-40B4-BE49-F238E27FC236}">
                <a16:creationId xmlns:a16="http://schemas.microsoft.com/office/drawing/2014/main" id="{A2980A23-B339-41BF-BF03-30D90BF0390D}"/>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701445" name="Rectangle 5">
            <a:extLst>
              <a:ext uri="{FF2B5EF4-FFF2-40B4-BE49-F238E27FC236}">
                <a16:creationId xmlns:a16="http://schemas.microsoft.com/office/drawing/2014/main" id="{1C2CAD59-7F49-44A9-B1B0-D1E2AF665DD6}"/>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3290AB20-F29C-433F-82A2-35A4CE395FFF}" type="slidenum">
              <a:rPr lang="en-US" altLang="en-US"/>
              <a:pPr>
                <a:defRPr/>
              </a:pPr>
              <a:t>‹#›</a:t>
            </a:fld>
            <a:endParaRPr lang="en-US" altLang="en-US"/>
          </a:p>
        </p:txBody>
      </p:sp>
    </p:spTree>
    <p:extLst>
      <p:ext uri="{BB962C8B-B14F-4D97-AF65-F5344CB8AC3E}">
        <p14:creationId xmlns:p14="http://schemas.microsoft.com/office/powerpoint/2010/main" val="1237137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63AFBE1B-4C34-4F6F-A453-ED6D41E8DB2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145411" name="Rectangle 3">
            <a:extLst>
              <a:ext uri="{FF2B5EF4-FFF2-40B4-BE49-F238E27FC236}">
                <a16:creationId xmlns:a16="http://schemas.microsoft.com/office/drawing/2014/main" id="{D43007AA-F215-415E-93DD-C0D32D355C9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6148" name="Rectangle 4">
            <a:extLst>
              <a:ext uri="{FF2B5EF4-FFF2-40B4-BE49-F238E27FC236}">
                <a16:creationId xmlns:a16="http://schemas.microsoft.com/office/drawing/2014/main" id="{F1149A7E-9EE6-4100-BAB4-EDCE436E262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5413" name="Rectangle 5">
            <a:extLst>
              <a:ext uri="{FF2B5EF4-FFF2-40B4-BE49-F238E27FC236}">
                <a16:creationId xmlns:a16="http://schemas.microsoft.com/office/drawing/2014/main" id="{7F19E9D4-39D0-4CE2-A796-E463A170BB0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5414" name="Rectangle 6">
            <a:extLst>
              <a:ext uri="{FF2B5EF4-FFF2-40B4-BE49-F238E27FC236}">
                <a16:creationId xmlns:a16="http://schemas.microsoft.com/office/drawing/2014/main" id="{2DDAF964-45B7-4B3F-A7E6-0FFC6447A7D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145415" name="Rectangle 7">
            <a:extLst>
              <a:ext uri="{FF2B5EF4-FFF2-40B4-BE49-F238E27FC236}">
                <a16:creationId xmlns:a16="http://schemas.microsoft.com/office/drawing/2014/main" id="{A7BFD1AE-6256-4257-A866-10F38EB4A44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0CC70B76-E72A-454B-895B-9D889DF6890A}" type="slidenum">
              <a:rPr lang="en-US" altLang="en-US"/>
              <a:pPr>
                <a:defRPr/>
              </a:pPr>
              <a:t>‹#›</a:t>
            </a:fld>
            <a:endParaRPr lang="en-US" altLang="en-US"/>
          </a:p>
        </p:txBody>
      </p:sp>
    </p:spTree>
    <p:extLst>
      <p:ext uri="{BB962C8B-B14F-4D97-AF65-F5344CB8AC3E}">
        <p14:creationId xmlns:p14="http://schemas.microsoft.com/office/powerpoint/2010/main" val="3708993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6963C4BA-3B4D-48DC-84BF-14D8844B8276}"/>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2B062C84-53F6-472F-B3FE-94E80BFC5010}"/>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
        <p:nvSpPr>
          <p:cNvPr id="9220" name="Slide Number Placeholder 3">
            <a:extLst>
              <a:ext uri="{FF2B5EF4-FFF2-40B4-BE49-F238E27FC236}">
                <a16:creationId xmlns:a16="http://schemas.microsoft.com/office/drawing/2014/main" id="{F68B7397-5D51-46DB-9CE2-6F6449DF52EC}"/>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7DF011-BEFF-4C55-94BB-E583801C0345}" type="slidenum">
              <a:rPr lang="en-US" altLang="en-US" smtClean="0">
                <a:solidFill>
                  <a:srgbClr val="000000"/>
                </a:solidFill>
              </a:rPr>
              <a:pPr>
                <a:spcBef>
                  <a:spcPct val="0"/>
                </a:spcBef>
              </a:pPr>
              <a:t>1</a:t>
            </a:fld>
            <a:endParaRPr lang="en-US" altLang="en-US">
              <a:solidFill>
                <a:srgbClr val="000000"/>
              </a:solidFill>
            </a:endParaRPr>
          </a:p>
        </p:txBody>
      </p:sp>
    </p:spTree>
    <p:extLst>
      <p:ext uri="{BB962C8B-B14F-4D97-AF65-F5344CB8AC3E}">
        <p14:creationId xmlns:p14="http://schemas.microsoft.com/office/powerpoint/2010/main" val="25326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B9E27D4-4C0D-4EAC-8359-CEBBE5CB1B0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913CDA-EE79-49EA-B38F-F4221456F480}" type="slidenum">
              <a:rPr lang="en-US" altLang="en-US" smtClean="0"/>
              <a:pPr>
                <a:spcBef>
                  <a:spcPct val="0"/>
                </a:spcBef>
              </a:pPr>
              <a:t>10</a:t>
            </a:fld>
            <a:endParaRPr lang="en-US" altLang="en-US"/>
          </a:p>
        </p:txBody>
      </p:sp>
      <p:sp>
        <p:nvSpPr>
          <p:cNvPr id="27651" name="Rectangle 2">
            <a:extLst>
              <a:ext uri="{FF2B5EF4-FFF2-40B4-BE49-F238E27FC236}">
                <a16:creationId xmlns:a16="http://schemas.microsoft.com/office/drawing/2014/main" id="{378E5E97-EFE0-460F-A63C-A87ED0CA627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47C1EC6-F17A-45E6-A37C-2B74A2B4C8A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01708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E07F8575-8D8E-450C-8CF3-39618532092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2152F4-1404-45EC-ACF7-507594999AB9}" type="slidenum">
              <a:rPr lang="en-US" altLang="en-US" smtClean="0"/>
              <a:pPr>
                <a:spcBef>
                  <a:spcPct val="0"/>
                </a:spcBef>
              </a:pPr>
              <a:t>11</a:t>
            </a:fld>
            <a:endParaRPr lang="en-US" altLang="en-US"/>
          </a:p>
        </p:txBody>
      </p:sp>
      <p:sp>
        <p:nvSpPr>
          <p:cNvPr id="29699" name="Rectangle 2">
            <a:extLst>
              <a:ext uri="{FF2B5EF4-FFF2-40B4-BE49-F238E27FC236}">
                <a16:creationId xmlns:a16="http://schemas.microsoft.com/office/drawing/2014/main" id="{A2A47D7E-4F0F-45EA-9FB4-963CFC4368C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BA8462D-752F-4B4B-9B17-69F5016EEA2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i="1" dirty="0"/>
              <a:t>Financial Crisis:</a:t>
            </a:r>
            <a:r>
              <a:rPr lang="en-US" altLang="en-US" dirty="0"/>
              <a:t> The fall of 2008 saw the biggest financial crisis since the Great Depression. Essentially securities, such as mortgage-backed securities, lost value and many financial institutions became insolvent. These institutions, such as Fannie Mae, Freddie Mac, Bear Sterns, AIG, and others were considered “too large” to fail. While you cannot fully explain the reasons why failure of a large financial institution might have external costs, your students can readily appreciate the point that if these institutions failed many borrowers would find it significantly more costly to arrange loans. The government acted in most all of these cases by arranging a bailout in form or another. Some companies were given government loans (AIG received an $85 billion loan from the Fed); others were taken into government oversight (Fannie Mae and Freddie Mac); others were merged into healthier companies, albeit with government assistance (Bear Sterns); a few were allowed to fail (Lehman Brothers).Even beyond these events, most financial institutions were given government assistance in the form of government loans and/or government purchase of stock. </a:t>
            </a:r>
          </a:p>
          <a:p>
            <a:pPr eaLnBrk="1" hangingPunct="1"/>
            <a:endParaRPr lang="en-US" altLang="en-US" dirty="0"/>
          </a:p>
          <a:p>
            <a:pPr eaLnBrk="1" hangingPunct="1"/>
            <a:endParaRPr lang="en-CA" altLang="en-US" dirty="0"/>
          </a:p>
        </p:txBody>
      </p:sp>
    </p:spTree>
    <p:extLst>
      <p:ext uri="{BB962C8B-B14F-4D97-AF65-F5344CB8AC3E}">
        <p14:creationId xmlns:p14="http://schemas.microsoft.com/office/powerpoint/2010/main" val="14968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AB3A9AD-9D5D-4976-937D-989A831C991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D75200-83EB-4F99-9416-8417A635B381}" type="slidenum">
              <a:rPr lang="en-US" altLang="en-US" smtClean="0"/>
              <a:pPr>
                <a:spcBef>
                  <a:spcPct val="0"/>
                </a:spcBef>
              </a:pPr>
              <a:t>12</a:t>
            </a:fld>
            <a:endParaRPr lang="en-US" altLang="en-US"/>
          </a:p>
        </p:txBody>
      </p:sp>
      <p:sp>
        <p:nvSpPr>
          <p:cNvPr id="31747" name="Rectangle 2">
            <a:extLst>
              <a:ext uri="{FF2B5EF4-FFF2-40B4-BE49-F238E27FC236}">
                <a16:creationId xmlns:a16="http://schemas.microsoft.com/office/drawing/2014/main" id="{EE9DD5AA-9CDD-4365-A797-5DDE4B706630}"/>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01BD5DC-F695-4F42-BC3A-54906F19D85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42299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F283601-52AE-45B5-A9EF-9178F74D52D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6BA1A1-4B40-45EF-B92E-53E7159DEC21}" type="slidenum">
              <a:rPr lang="en-US" altLang="en-US" smtClean="0"/>
              <a:pPr>
                <a:spcBef>
                  <a:spcPct val="0"/>
                </a:spcBef>
              </a:pPr>
              <a:t>13</a:t>
            </a:fld>
            <a:endParaRPr lang="en-US" altLang="en-US"/>
          </a:p>
        </p:txBody>
      </p:sp>
      <p:sp>
        <p:nvSpPr>
          <p:cNvPr id="33795" name="Rectangle 2">
            <a:extLst>
              <a:ext uri="{FF2B5EF4-FFF2-40B4-BE49-F238E27FC236}">
                <a16:creationId xmlns:a16="http://schemas.microsoft.com/office/drawing/2014/main" id="{DC0B5ADB-D142-4EBD-8743-8FF8E5C2D488}"/>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5EF59FB-0C8E-4638-86C5-D7FA44CFCAD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a:t>It is helpful to show explicitly how the market price of a bond is determined by the current interest rate. Using an example of government bond will be useful for future chapters on monetary and fiscal policy. Explain that a bond is an “IOU” from the issuer and its basic components of are its term, face value and coupon payment. For example, a bond might have a $10,000 face value with a coupon payment of $500 for the next 5 years. Point out to your students that this coupon payment means that the bond is essentially paying an interest rate of 5 percent for the next five years…at least as long as its price is $10,000. Explain how the bond can be traded in the secondary market and ask them what they think the bond’s price would be if the market interest rate rose to 6 percent. Make clear that when the interest rate rises to 6 percent, that means that “new” government bonds with a $10,000 face value will sell for $10,000 and will pay a $600 coupon payment. Your students should be able to see that the “old” bond must be worth less than the new bond because the old bond has a smaller coupon payment. Tell your students that while it is possible to determine the precise price for which the old bond will trade, your key point is that the price has fallen from $10,000 to something less. In other words, an increase in the interest rate has lowered the pierce of (old) bonds!</a:t>
            </a:r>
          </a:p>
          <a:p>
            <a:pPr eaLnBrk="1" hangingPunct="1"/>
            <a:endParaRPr lang="en-CA" altLang="en-US"/>
          </a:p>
        </p:txBody>
      </p:sp>
    </p:spTree>
    <p:extLst>
      <p:ext uri="{BB962C8B-B14F-4D97-AF65-F5344CB8AC3E}">
        <p14:creationId xmlns:p14="http://schemas.microsoft.com/office/powerpoint/2010/main" val="480060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538FD5E-FE3D-418D-B1DD-B5BD0B936BB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B5D658-77B4-4EB0-9AA9-AB6DA2ACE7A4}" type="slidenum">
              <a:rPr lang="en-US" altLang="en-US" smtClean="0"/>
              <a:pPr>
                <a:spcBef>
                  <a:spcPct val="0"/>
                </a:spcBef>
              </a:pPr>
              <a:t>14</a:t>
            </a:fld>
            <a:endParaRPr lang="en-US" altLang="en-US"/>
          </a:p>
        </p:txBody>
      </p:sp>
      <p:sp>
        <p:nvSpPr>
          <p:cNvPr id="35843" name="Rectangle 2">
            <a:extLst>
              <a:ext uri="{FF2B5EF4-FFF2-40B4-BE49-F238E27FC236}">
                <a16:creationId xmlns:a16="http://schemas.microsoft.com/office/drawing/2014/main" id="{86FE4E73-C337-4161-AC65-1EF438A5AFFA}"/>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B3898275-4290-49D8-8E76-C7078F35214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val="126362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A5109BF-142A-4C51-9071-177A031C624C}"/>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29DE05-B913-4752-80BA-508F3F3CE32E}" type="slidenum">
              <a:rPr lang="en-US" altLang="en-US" smtClean="0"/>
              <a:pPr>
                <a:spcBef>
                  <a:spcPct val="0"/>
                </a:spcBef>
              </a:pPr>
              <a:t>15</a:t>
            </a:fld>
            <a:endParaRPr lang="en-US" altLang="en-US"/>
          </a:p>
        </p:txBody>
      </p:sp>
      <p:sp>
        <p:nvSpPr>
          <p:cNvPr id="37891" name="Rectangle 2">
            <a:extLst>
              <a:ext uri="{FF2B5EF4-FFF2-40B4-BE49-F238E27FC236}">
                <a16:creationId xmlns:a16="http://schemas.microsoft.com/office/drawing/2014/main" id="{05CF3782-0B1E-4BBA-9665-6E80F584199B}"/>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D0DCFB66-385B-4D1D-8823-29EFAB3F82B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60496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F7588B8-D6C2-440D-B9FB-82A8AD31E6EE}"/>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0B2185-9A62-4550-8A45-C88E18BD995A}" type="slidenum">
              <a:rPr lang="en-US" altLang="en-US" smtClean="0"/>
              <a:pPr>
                <a:spcBef>
                  <a:spcPct val="0"/>
                </a:spcBef>
              </a:pPr>
              <a:t>16</a:t>
            </a:fld>
            <a:endParaRPr lang="en-US" altLang="en-US"/>
          </a:p>
        </p:txBody>
      </p:sp>
      <p:sp>
        <p:nvSpPr>
          <p:cNvPr id="39939" name="Rectangle 2">
            <a:extLst>
              <a:ext uri="{FF2B5EF4-FFF2-40B4-BE49-F238E27FC236}">
                <a16:creationId xmlns:a16="http://schemas.microsoft.com/office/drawing/2014/main" id="{D237EB65-3C08-4D34-AD67-D5923C3354B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91BC5991-382B-4498-A4DA-E840C7F8ECD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205464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159BF8F-9670-4B73-AE1C-D81446F85A7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5FC506-323E-4DB4-9B0C-D2FF63A45544}" type="slidenum">
              <a:rPr lang="en-US" altLang="en-US" smtClean="0"/>
              <a:pPr>
                <a:spcBef>
                  <a:spcPct val="0"/>
                </a:spcBef>
              </a:pPr>
              <a:t>17</a:t>
            </a:fld>
            <a:endParaRPr lang="en-US" altLang="en-US"/>
          </a:p>
        </p:txBody>
      </p:sp>
      <p:sp>
        <p:nvSpPr>
          <p:cNvPr id="41987" name="Rectangle 2">
            <a:extLst>
              <a:ext uri="{FF2B5EF4-FFF2-40B4-BE49-F238E27FC236}">
                <a16:creationId xmlns:a16="http://schemas.microsoft.com/office/drawing/2014/main" id="{871E0ED2-F0E5-4CFD-A4C4-32FA54C9981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8323BCBA-2A11-45D8-BA74-F6EAE4C15A88}"/>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i="1"/>
              <a:t>Real versus nominal interest rate.</a:t>
            </a:r>
            <a:r>
              <a:rPr lang="en-US" altLang="en-US"/>
              <a:t> To drive home the distinction between the nominal interest rate and real interest rate, ask your class if an interest rate of 10 percent is high. Almost assuredly they will respond with a resounding “Yes.” Point out to them that around 1980 a 10 percent interest rate was exceedingly low. At the time a typical interest rate was between 12 percent and 17 percent, depending on the riskiness of the asset and the length of the loan. What accounts for the difference between then and now? The answer is simple: inflation. In 1980 the inflation rate was running at more than 10 percent per year. Given the high inflation rate, the </a:t>
            </a:r>
            <a:r>
              <a:rPr lang="en-US" altLang="en-US" i="1"/>
              <a:t>nominal</a:t>
            </a:r>
            <a:r>
              <a:rPr lang="en-US" altLang="en-US"/>
              <a:t> interest rate adjusted so that it, too, was high. Most of the dollars lenders received as (nominal) interest went to keeping their purchasing power intact. But the </a:t>
            </a:r>
            <a:r>
              <a:rPr lang="en-US" altLang="en-US" i="1"/>
              <a:t>real</a:t>
            </a:r>
            <a:r>
              <a:rPr lang="en-US" altLang="en-US"/>
              <a:t> interest rate at that time was not much different than the real interest rate nowadays. In other words, the increase in purchasing power received by lenders (the real interest rate) in the 1980s was about the same as the increase in purchasing power received by lenders today.</a:t>
            </a:r>
          </a:p>
          <a:p>
            <a:pPr eaLnBrk="1" hangingPunct="1"/>
            <a:endParaRPr lang="en-CA" altLang="en-US"/>
          </a:p>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Nominal and Real Interest Rates</a:t>
            </a:r>
            <a:endParaRPr lang="en-US" altLang="en-US"/>
          </a:p>
          <a:p>
            <a:pPr eaLnBrk="1" hangingPunct="1"/>
            <a:endParaRPr lang="en-CA" altLang="en-US"/>
          </a:p>
        </p:txBody>
      </p:sp>
    </p:spTree>
    <p:extLst>
      <p:ext uri="{BB962C8B-B14F-4D97-AF65-F5344CB8AC3E}">
        <p14:creationId xmlns:p14="http://schemas.microsoft.com/office/powerpoint/2010/main" val="2306607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82B78E8-38BC-4F83-B2C6-974A84123FC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FA732B-9FDE-490E-A6D4-797986622E66}" type="slidenum">
              <a:rPr lang="en-US" altLang="en-US" smtClean="0"/>
              <a:pPr>
                <a:spcBef>
                  <a:spcPct val="0"/>
                </a:spcBef>
              </a:pPr>
              <a:t>18</a:t>
            </a:fld>
            <a:endParaRPr lang="en-US" altLang="en-US"/>
          </a:p>
        </p:txBody>
      </p:sp>
      <p:sp>
        <p:nvSpPr>
          <p:cNvPr id="44035" name="Rectangle 2">
            <a:extLst>
              <a:ext uri="{FF2B5EF4-FFF2-40B4-BE49-F238E27FC236}">
                <a16:creationId xmlns:a16="http://schemas.microsoft.com/office/drawing/2014/main" id="{67EAE0D0-DF12-41B9-BD69-45E7E61D5873}"/>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28513565-9007-47CD-860D-DA1B35D6B19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53075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0B71C649-F220-46A8-870F-FB0789F723D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DFA1F5-0149-4B9B-B322-4AF524FBCA19}" type="slidenum">
              <a:rPr lang="en-US" altLang="en-US" smtClean="0"/>
              <a:pPr>
                <a:spcBef>
                  <a:spcPct val="0"/>
                </a:spcBef>
              </a:pPr>
              <a:t>19</a:t>
            </a:fld>
            <a:endParaRPr lang="en-US" altLang="en-US"/>
          </a:p>
        </p:txBody>
      </p:sp>
      <p:sp>
        <p:nvSpPr>
          <p:cNvPr id="46083" name="Rectangle 2">
            <a:extLst>
              <a:ext uri="{FF2B5EF4-FFF2-40B4-BE49-F238E27FC236}">
                <a16:creationId xmlns:a16="http://schemas.microsoft.com/office/drawing/2014/main" id="{73A6F310-52F0-44F2-9CE5-421EDEC7986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F82D93C5-C462-47DA-87DC-7F0FBD82965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878375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E8B6F56-D25B-42E1-B137-C8D68A8A4043}"/>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DE7CC2DE-586B-4410-9CED-13220D866A53}"/>
              </a:ext>
            </a:extLst>
          </p:cNvPr>
          <p:cNvSpPr>
            <a:spLocks noGrp="1"/>
          </p:cNvSpPr>
          <p:nvPr>
            <p:ph type="body" idx="1"/>
          </p:nvPr>
        </p:nvSpPr>
        <p:spPr>
          <a:xfrm>
            <a:off x="685800" y="4343400"/>
            <a:ext cx="5486400" cy="4495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ts val="100"/>
              </a:spcBef>
            </a:pPr>
            <a:r>
              <a:rPr lang="en-CA" altLang="en-US" dirty="0"/>
              <a:t>Notes and teaching tips: 5, 6, 13, 17, 28, 36, and 37.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two features: </a:t>
            </a:r>
            <a:r>
              <a:rPr lang="en-AU" altLang="en-US" i="1" dirty="0"/>
              <a:t>Economics in the News </a:t>
            </a:r>
            <a:r>
              <a:rPr lang="en-AU" altLang="en-US" dirty="0"/>
              <a:t>and</a:t>
            </a:r>
            <a:r>
              <a:rPr lang="en-AU" altLang="en-US" i="1" dirty="0"/>
              <a:t> Economics in Action</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11268" name="Slide Number Placeholder 3">
            <a:extLst>
              <a:ext uri="{FF2B5EF4-FFF2-40B4-BE49-F238E27FC236}">
                <a16:creationId xmlns:a16="http://schemas.microsoft.com/office/drawing/2014/main" id="{ED21AC1D-0D8B-4DCF-8A35-51810416B5F2}"/>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9FAF5C-73B8-4C4E-9C47-4CF7DE035246}" type="slidenum">
              <a:rPr lang="en-US" altLang="en-US" smtClean="0">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val="2106106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6D024D3-B1FD-4B49-89EA-0D338D5812C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4DBC1B-7FCE-455A-A7B0-AA0CAA18C424}" type="slidenum">
              <a:rPr lang="en-US" altLang="en-US" smtClean="0"/>
              <a:pPr>
                <a:spcBef>
                  <a:spcPct val="0"/>
                </a:spcBef>
              </a:pPr>
              <a:t>20</a:t>
            </a:fld>
            <a:endParaRPr lang="en-US" altLang="en-US"/>
          </a:p>
        </p:txBody>
      </p:sp>
      <p:sp>
        <p:nvSpPr>
          <p:cNvPr id="48131" name="Rectangle 2">
            <a:extLst>
              <a:ext uri="{FF2B5EF4-FFF2-40B4-BE49-F238E27FC236}">
                <a16:creationId xmlns:a16="http://schemas.microsoft.com/office/drawing/2014/main" id="{ABEB87AD-A930-47B1-A0A6-B1E62F89EDE9}"/>
              </a:ext>
            </a:extLst>
          </p:cNvPr>
          <p:cNvSpPr>
            <a:spLocks noGrp="1" noRot="1" noChangeAspect="1" noChangeArrowheads="1" noTextEdit="1"/>
          </p:cNvSpPr>
          <p:nvPr>
            <p:ph type="sldImg"/>
          </p:nvPr>
        </p:nvSpPr>
        <p:spPr>
          <a:xfrm>
            <a:off x="465138" y="204788"/>
            <a:ext cx="5927725" cy="4446587"/>
          </a:xfrm>
          <a:ln/>
        </p:spPr>
      </p:sp>
      <p:sp>
        <p:nvSpPr>
          <p:cNvPr id="48132" name="Rectangle 3">
            <a:extLst>
              <a:ext uri="{FF2B5EF4-FFF2-40B4-BE49-F238E27FC236}">
                <a16:creationId xmlns:a16="http://schemas.microsoft.com/office/drawing/2014/main" id="{8D52D68C-5156-4936-BD3E-6081B8FF972B}"/>
              </a:ext>
            </a:extLst>
          </p:cNvPr>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tLang="en-US" sz="1600" noProof="1">
              <a:latin typeface="GillSans" pitchFamily="34" charset="0"/>
            </a:endParaRPr>
          </a:p>
        </p:txBody>
      </p:sp>
    </p:spTree>
    <p:extLst>
      <p:ext uri="{BB962C8B-B14F-4D97-AF65-F5344CB8AC3E}">
        <p14:creationId xmlns:p14="http://schemas.microsoft.com/office/powerpoint/2010/main" val="2925788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2F3EA82E-9D33-4071-8E26-A2340A0AB04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A8E38F-895C-4BD8-BD5B-8A676F4E858E}" type="slidenum">
              <a:rPr lang="en-US" altLang="en-US" smtClean="0"/>
              <a:pPr>
                <a:spcBef>
                  <a:spcPct val="0"/>
                </a:spcBef>
              </a:pPr>
              <a:t>21</a:t>
            </a:fld>
            <a:endParaRPr lang="en-US" altLang="en-US"/>
          </a:p>
        </p:txBody>
      </p:sp>
      <p:sp>
        <p:nvSpPr>
          <p:cNvPr id="50179" name="Rectangle 2">
            <a:extLst>
              <a:ext uri="{FF2B5EF4-FFF2-40B4-BE49-F238E27FC236}">
                <a16:creationId xmlns:a16="http://schemas.microsoft.com/office/drawing/2014/main" id="{B83BE3C0-2D80-47D1-9ADA-2FFFB95CA477}"/>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15948569-1455-4708-9048-46460828892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4211675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0C78975-8C59-4EC3-A2A7-210755A15FA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34F94D-087F-4E42-846B-BF884427DB91}" type="slidenum">
              <a:rPr lang="en-US" altLang="en-US" smtClean="0"/>
              <a:pPr>
                <a:spcBef>
                  <a:spcPct val="0"/>
                </a:spcBef>
              </a:pPr>
              <a:t>22</a:t>
            </a:fld>
            <a:endParaRPr lang="en-US" altLang="en-US"/>
          </a:p>
        </p:txBody>
      </p:sp>
      <p:sp>
        <p:nvSpPr>
          <p:cNvPr id="52227" name="Rectangle 2">
            <a:extLst>
              <a:ext uri="{FF2B5EF4-FFF2-40B4-BE49-F238E27FC236}">
                <a16:creationId xmlns:a16="http://schemas.microsoft.com/office/drawing/2014/main" id="{97AE4C99-83C5-4227-9F59-92326EDDCDE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FF50BB7-9324-45BE-878E-76CC9745F1F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1357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BEDF982-9815-43C4-B495-1375D7FFB2B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D83C08-403B-41A0-A36A-AAED8DC0771F}" type="slidenum">
              <a:rPr lang="en-US" altLang="en-US" smtClean="0"/>
              <a:pPr>
                <a:spcBef>
                  <a:spcPct val="0"/>
                </a:spcBef>
              </a:pPr>
              <a:t>23</a:t>
            </a:fld>
            <a:endParaRPr lang="en-US" altLang="en-US"/>
          </a:p>
        </p:txBody>
      </p:sp>
      <p:sp>
        <p:nvSpPr>
          <p:cNvPr id="54275" name="Rectangle 2">
            <a:extLst>
              <a:ext uri="{FF2B5EF4-FFF2-40B4-BE49-F238E27FC236}">
                <a16:creationId xmlns:a16="http://schemas.microsoft.com/office/drawing/2014/main" id="{84F18048-4E51-44A9-B65A-5F7CCF809810}"/>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A15B1EA-2473-4CCA-ABE1-59A93F4A3C1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01835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B17254B-6CA0-44FA-B0C3-3DF71242461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4087B4-5B3E-4B15-B49A-458E73873A66}" type="slidenum">
              <a:rPr lang="en-US" altLang="en-US" smtClean="0"/>
              <a:pPr>
                <a:spcBef>
                  <a:spcPct val="0"/>
                </a:spcBef>
              </a:pPr>
              <a:t>24</a:t>
            </a:fld>
            <a:endParaRPr lang="en-US" altLang="en-US"/>
          </a:p>
        </p:txBody>
      </p:sp>
      <p:sp>
        <p:nvSpPr>
          <p:cNvPr id="56323" name="Rectangle 2">
            <a:extLst>
              <a:ext uri="{FF2B5EF4-FFF2-40B4-BE49-F238E27FC236}">
                <a16:creationId xmlns:a16="http://schemas.microsoft.com/office/drawing/2014/main" id="{A8293753-9BA7-4B5B-A134-F91FB5AD0E9F}"/>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4324CF98-05CC-462F-A3DC-BA63379A49A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35863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0E8FFB1-11FD-4981-B64B-66F168808A4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EEF301-BC34-4EAE-92E7-BED1DFDCEFBA}" type="slidenum">
              <a:rPr lang="en-US" altLang="en-US" smtClean="0"/>
              <a:pPr>
                <a:spcBef>
                  <a:spcPct val="0"/>
                </a:spcBef>
              </a:pPr>
              <a:t>25</a:t>
            </a:fld>
            <a:endParaRPr lang="en-US" altLang="en-US"/>
          </a:p>
        </p:txBody>
      </p:sp>
      <p:sp>
        <p:nvSpPr>
          <p:cNvPr id="58371" name="Rectangle 2">
            <a:extLst>
              <a:ext uri="{FF2B5EF4-FFF2-40B4-BE49-F238E27FC236}">
                <a16:creationId xmlns:a16="http://schemas.microsoft.com/office/drawing/2014/main" id="{2AAC8DAA-C12E-4502-8AF5-F1B835D2EA40}"/>
              </a:ext>
            </a:extLst>
          </p:cNvPr>
          <p:cNvSpPr>
            <a:spLocks noGrp="1" noRot="1" noChangeAspect="1" noChangeArrowheads="1" noTextEdit="1"/>
          </p:cNvSpPr>
          <p:nvPr>
            <p:ph type="sldImg"/>
          </p:nvPr>
        </p:nvSpPr>
        <p:spPr>
          <a:xfrm>
            <a:off x="465138" y="204788"/>
            <a:ext cx="5927725" cy="4446587"/>
          </a:xfrm>
          <a:ln/>
        </p:spPr>
      </p:sp>
      <p:sp>
        <p:nvSpPr>
          <p:cNvPr id="58372" name="Rectangle 3">
            <a:extLst>
              <a:ext uri="{FF2B5EF4-FFF2-40B4-BE49-F238E27FC236}">
                <a16:creationId xmlns:a16="http://schemas.microsoft.com/office/drawing/2014/main" id="{D4574C2A-084E-42CF-B010-D1CDC1850239}"/>
              </a:ext>
            </a:extLst>
          </p:cNvPr>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altLang="en-US" sz="1600" noProof="1">
              <a:latin typeface="GillSans" pitchFamily="34" charset="0"/>
            </a:endParaRPr>
          </a:p>
        </p:txBody>
      </p:sp>
    </p:spTree>
    <p:extLst>
      <p:ext uri="{BB962C8B-B14F-4D97-AF65-F5344CB8AC3E}">
        <p14:creationId xmlns:p14="http://schemas.microsoft.com/office/powerpoint/2010/main" val="2191046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C6DBC9CF-2C97-4774-B5D6-2A16B703189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F0E9DB-1CF4-4E24-91BD-F0B7C035EB99}" type="slidenum">
              <a:rPr lang="en-US" altLang="en-US" smtClean="0"/>
              <a:pPr>
                <a:spcBef>
                  <a:spcPct val="0"/>
                </a:spcBef>
              </a:pPr>
              <a:t>26</a:t>
            </a:fld>
            <a:endParaRPr lang="en-US" altLang="en-US"/>
          </a:p>
        </p:txBody>
      </p:sp>
      <p:sp>
        <p:nvSpPr>
          <p:cNvPr id="60419" name="Rectangle 2">
            <a:extLst>
              <a:ext uri="{FF2B5EF4-FFF2-40B4-BE49-F238E27FC236}">
                <a16:creationId xmlns:a16="http://schemas.microsoft.com/office/drawing/2014/main" id="{6AB280DB-1778-4397-B587-39BA4797CDA6}"/>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84CBF210-1AA2-494E-A2AC-83835981696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761108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2C04D64C-EAF2-4E6D-895C-D8ADD3724F45}"/>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05BCB4-CC91-4C43-9CF3-394F0EC38EDB}" type="slidenum">
              <a:rPr lang="en-US" altLang="en-US" smtClean="0"/>
              <a:pPr>
                <a:spcBef>
                  <a:spcPct val="0"/>
                </a:spcBef>
              </a:pPr>
              <a:t>27</a:t>
            </a:fld>
            <a:endParaRPr lang="en-US" altLang="en-US"/>
          </a:p>
        </p:txBody>
      </p:sp>
      <p:sp>
        <p:nvSpPr>
          <p:cNvPr id="62467" name="Rectangle 2">
            <a:extLst>
              <a:ext uri="{FF2B5EF4-FFF2-40B4-BE49-F238E27FC236}">
                <a16:creationId xmlns:a16="http://schemas.microsoft.com/office/drawing/2014/main" id="{53D0C6AE-CBC9-4203-A8AC-9CD42AF59EB8}"/>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DD08A8AA-CAC3-40E7-9C96-0C38ECA6D38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52636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6E5851A5-5241-4E54-9EE9-A962C5BDA65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AF0AA0-B598-427B-BEA1-B538ECAD2868}" type="slidenum">
              <a:rPr lang="en-US" altLang="en-US" smtClean="0"/>
              <a:pPr>
                <a:spcBef>
                  <a:spcPct val="0"/>
                </a:spcBef>
              </a:pPr>
              <a:t>28</a:t>
            </a:fld>
            <a:endParaRPr lang="en-US" altLang="en-US"/>
          </a:p>
        </p:txBody>
      </p:sp>
      <p:sp>
        <p:nvSpPr>
          <p:cNvPr id="64515" name="Rectangle 2">
            <a:extLst>
              <a:ext uri="{FF2B5EF4-FFF2-40B4-BE49-F238E27FC236}">
                <a16:creationId xmlns:a16="http://schemas.microsoft.com/office/drawing/2014/main" id="{60F96268-1E72-4A90-BBC4-E1A3A07042C9}"/>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41FA68B-AE11-4479-9AFB-7328DCBB1A1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Total Quantities Supplied and Demanded</a:t>
            </a:r>
            <a:endParaRPr lang="en-US" altLang="en-US"/>
          </a:p>
          <a:p>
            <a:pPr eaLnBrk="1" hangingPunct="1"/>
            <a:endParaRPr lang="en-CA" altLang="en-US"/>
          </a:p>
          <a:p>
            <a:pPr eaLnBrk="1" hangingPunct="1"/>
            <a:endParaRPr lang="en-CA" altLang="en-US"/>
          </a:p>
        </p:txBody>
      </p:sp>
    </p:spTree>
    <p:extLst>
      <p:ext uri="{BB962C8B-B14F-4D97-AF65-F5344CB8AC3E}">
        <p14:creationId xmlns:p14="http://schemas.microsoft.com/office/powerpoint/2010/main" val="245770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D440874-A486-4686-B661-21ED55F5FF4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A50BF1-CE2B-49DC-972B-9A3515782D3F}" type="slidenum">
              <a:rPr lang="en-US" altLang="en-US" smtClean="0"/>
              <a:pPr>
                <a:spcBef>
                  <a:spcPct val="0"/>
                </a:spcBef>
              </a:pPr>
              <a:t>29</a:t>
            </a:fld>
            <a:endParaRPr lang="en-US" altLang="en-US"/>
          </a:p>
        </p:txBody>
      </p:sp>
      <p:sp>
        <p:nvSpPr>
          <p:cNvPr id="66563" name="Rectangle 2">
            <a:extLst>
              <a:ext uri="{FF2B5EF4-FFF2-40B4-BE49-F238E27FC236}">
                <a16:creationId xmlns:a16="http://schemas.microsoft.com/office/drawing/2014/main" id="{8DD2FC96-256C-4D06-9F9D-A6C5689E2F5C}"/>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66E6E911-B7D8-424D-A45C-1ADE56BD6CA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674039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075294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A9D2712-E721-4C96-814E-179C959FDE1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6E8CE0-95B5-4C08-B716-987C687F1F8F}" type="slidenum">
              <a:rPr lang="en-US" altLang="en-US" smtClean="0"/>
              <a:pPr>
                <a:spcBef>
                  <a:spcPct val="0"/>
                </a:spcBef>
              </a:pPr>
              <a:t>30</a:t>
            </a:fld>
            <a:endParaRPr lang="en-US" altLang="en-US"/>
          </a:p>
        </p:txBody>
      </p:sp>
      <p:sp>
        <p:nvSpPr>
          <p:cNvPr id="68611" name="Rectangle 2">
            <a:extLst>
              <a:ext uri="{FF2B5EF4-FFF2-40B4-BE49-F238E27FC236}">
                <a16:creationId xmlns:a16="http://schemas.microsoft.com/office/drawing/2014/main" id="{E0C52134-16FF-4A05-B6B8-B1EC9189FC6C}"/>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19D9C67E-330C-4C4E-97F8-361AB3102F7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25464955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041F2C66-C330-44C3-AFDB-FD04B06F487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007EED-967F-49E2-A861-C108EACBF3C1}" type="slidenum">
              <a:rPr lang="en-US" altLang="en-US" smtClean="0"/>
              <a:pPr>
                <a:spcBef>
                  <a:spcPct val="0"/>
                </a:spcBef>
              </a:pPr>
              <a:t>31</a:t>
            </a:fld>
            <a:endParaRPr lang="en-US" altLang="en-US"/>
          </a:p>
        </p:txBody>
      </p:sp>
      <p:sp>
        <p:nvSpPr>
          <p:cNvPr id="70659" name="Rectangle 2">
            <a:extLst>
              <a:ext uri="{FF2B5EF4-FFF2-40B4-BE49-F238E27FC236}">
                <a16:creationId xmlns:a16="http://schemas.microsoft.com/office/drawing/2014/main" id="{5C8DFBC4-54C9-4977-BEBF-92E04BBF340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06ECC03C-8224-4FBE-AAE2-303630C2196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461926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A9B8007-E949-49EA-AD52-AD473070199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FC0E57-A808-4847-8C04-D66DB12B77D3}" type="slidenum">
              <a:rPr lang="en-US" altLang="en-US" smtClean="0"/>
              <a:pPr>
                <a:spcBef>
                  <a:spcPct val="0"/>
                </a:spcBef>
              </a:pPr>
              <a:t>32</a:t>
            </a:fld>
            <a:endParaRPr lang="en-US" altLang="en-US"/>
          </a:p>
        </p:txBody>
      </p:sp>
      <p:sp>
        <p:nvSpPr>
          <p:cNvPr id="72707" name="Rectangle 2">
            <a:extLst>
              <a:ext uri="{FF2B5EF4-FFF2-40B4-BE49-F238E27FC236}">
                <a16:creationId xmlns:a16="http://schemas.microsoft.com/office/drawing/2014/main" id="{48D381CC-A559-4116-9531-234EE2E990BC}"/>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46BF5E6B-4123-4ED1-8F14-C97E79C8F11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981775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31DC1F97-2FAC-4200-96F5-3BA3C62AB863}"/>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B442CB-8F69-4FE0-9CB3-1E8123206CCE}" type="slidenum">
              <a:rPr lang="en-US" altLang="en-US" smtClean="0"/>
              <a:pPr>
                <a:spcBef>
                  <a:spcPct val="0"/>
                </a:spcBef>
              </a:pPr>
              <a:t>33</a:t>
            </a:fld>
            <a:endParaRPr lang="en-US" altLang="en-US"/>
          </a:p>
        </p:txBody>
      </p:sp>
      <p:sp>
        <p:nvSpPr>
          <p:cNvPr id="74755" name="Rectangle 2">
            <a:extLst>
              <a:ext uri="{FF2B5EF4-FFF2-40B4-BE49-F238E27FC236}">
                <a16:creationId xmlns:a16="http://schemas.microsoft.com/office/drawing/2014/main" id="{08396622-B4B8-4DEF-BAFB-1B14C4D35491}"/>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19C5E85-4265-4584-B9B5-F3BDE629757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595138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A9A0BF2-A581-482D-AAA3-EB5E7E998689}"/>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D8248E-F2DC-4426-921B-6A99CE39B9DB}" type="slidenum">
              <a:rPr lang="en-US" altLang="en-US" smtClean="0"/>
              <a:pPr>
                <a:spcBef>
                  <a:spcPct val="0"/>
                </a:spcBef>
              </a:pPr>
              <a:t>34</a:t>
            </a:fld>
            <a:endParaRPr lang="en-US" altLang="en-US"/>
          </a:p>
        </p:txBody>
      </p:sp>
      <p:sp>
        <p:nvSpPr>
          <p:cNvPr id="76803" name="Rectangle 2">
            <a:extLst>
              <a:ext uri="{FF2B5EF4-FFF2-40B4-BE49-F238E27FC236}">
                <a16:creationId xmlns:a16="http://schemas.microsoft.com/office/drawing/2014/main" id="{A10EB4C6-29F7-460C-9C21-60DB116FC0D2}"/>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E12C2F95-2473-4E19-AD39-82CDA87DF89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p>
        </p:txBody>
      </p:sp>
    </p:spTree>
    <p:extLst>
      <p:ext uri="{BB962C8B-B14F-4D97-AF65-F5344CB8AC3E}">
        <p14:creationId xmlns:p14="http://schemas.microsoft.com/office/powerpoint/2010/main" val="2864825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A77F8850-42A9-4BA7-8ED2-E61F15CE2C1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188095-C1D6-457D-845E-F0FAEC60F7CE}" type="slidenum">
              <a:rPr lang="en-US" altLang="en-US" smtClean="0"/>
              <a:pPr>
                <a:spcBef>
                  <a:spcPct val="0"/>
                </a:spcBef>
              </a:pPr>
              <a:t>35</a:t>
            </a:fld>
            <a:endParaRPr lang="en-US" altLang="en-US"/>
          </a:p>
        </p:txBody>
      </p:sp>
      <p:sp>
        <p:nvSpPr>
          <p:cNvPr id="78851" name="Rectangle 2">
            <a:extLst>
              <a:ext uri="{FF2B5EF4-FFF2-40B4-BE49-F238E27FC236}">
                <a16:creationId xmlns:a16="http://schemas.microsoft.com/office/drawing/2014/main" id="{8A8ED4FF-C18B-4F52-9A35-F5E4755720D7}"/>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19B62BA4-CD0D-4061-8983-5DB7A338BAB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2632194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91B7817-5BA1-4FCE-8FFD-3608096C419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84D47F-2647-43D4-B447-382F27BDA97E}" type="slidenum">
              <a:rPr lang="en-US" altLang="en-US" smtClean="0"/>
              <a:pPr>
                <a:spcBef>
                  <a:spcPct val="0"/>
                </a:spcBef>
              </a:pPr>
              <a:t>36</a:t>
            </a:fld>
            <a:endParaRPr lang="en-US" altLang="en-US"/>
          </a:p>
        </p:txBody>
      </p:sp>
      <p:sp>
        <p:nvSpPr>
          <p:cNvPr id="80899" name="Rectangle 2">
            <a:extLst>
              <a:ext uri="{FF2B5EF4-FFF2-40B4-BE49-F238E27FC236}">
                <a16:creationId xmlns:a16="http://schemas.microsoft.com/office/drawing/2014/main" id="{B2E3F7E4-922E-430B-8356-08DB36341565}"/>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27391090-B84B-436F-BE2F-CF4ECA410F9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a:t>Take advantage of this model to highlight the effect of the deficit. Whether you draw it on the board or use a laser pointer, track the increase in the real interest rate and the decrease moving along the </a:t>
            </a:r>
            <a:r>
              <a:rPr lang="en-US" altLang="en-US" i="1"/>
              <a:t>PDLF</a:t>
            </a:r>
            <a:r>
              <a:rPr lang="en-US" altLang="en-US"/>
              <a:t> curve. Mention that crowding out decreases the capital stock because of the decrease in investment.</a:t>
            </a:r>
          </a:p>
          <a:p>
            <a:pPr eaLnBrk="1" hangingPunct="1"/>
            <a:endParaRPr lang="en-CA" altLang="en-US"/>
          </a:p>
        </p:txBody>
      </p:sp>
    </p:spTree>
    <p:extLst>
      <p:ext uri="{BB962C8B-B14F-4D97-AF65-F5344CB8AC3E}">
        <p14:creationId xmlns:p14="http://schemas.microsoft.com/office/powerpoint/2010/main" val="26757876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A9D127D-2762-4B54-9216-70717D75F00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811B0B-2224-4E07-A5AB-0802BDC11726}" type="slidenum">
              <a:rPr lang="en-US" altLang="en-US" smtClean="0"/>
              <a:pPr>
                <a:spcBef>
                  <a:spcPct val="0"/>
                </a:spcBef>
              </a:pPr>
              <a:t>37</a:t>
            </a:fld>
            <a:endParaRPr lang="en-US" altLang="en-US"/>
          </a:p>
        </p:txBody>
      </p:sp>
      <p:sp>
        <p:nvSpPr>
          <p:cNvPr id="82947" name="Rectangle 2">
            <a:extLst>
              <a:ext uri="{FF2B5EF4-FFF2-40B4-BE49-F238E27FC236}">
                <a16:creationId xmlns:a16="http://schemas.microsoft.com/office/drawing/2014/main" id="{59323E12-A690-4E03-B33B-CE713AB433E9}"/>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F0B959CD-CDE5-45C3-830C-AA1626CFD20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the News</a:t>
            </a:r>
            <a:r>
              <a:rPr lang="en-CA" altLang="en-US"/>
              <a:t>: Interest Rates Low But Fall</a:t>
            </a:r>
            <a:endParaRPr lang="en-US" altLang="en-US"/>
          </a:p>
          <a:p>
            <a:pPr eaLnBrk="1" hangingPunct="1"/>
            <a:endParaRPr lang="en-CA" altLang="en-US"/>
          </a:p>
          <a:p>
            <a:endParaRPr lang="en-CA" altLang="en-US"/>
          </a:p>
        </p:txBody>
      </p:sp>
    </p:spTree>
    <p:extLst>
      <p:ext uri="{BB962C8B-B14F-4D97-AF65-F5344CB8AC3E}">
        <p14:creationId xmlns:p14="http://schemas.microsoft.com/office/powerpoint/2010/main" val="10640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56F83DA-0FE0-41CA-B962-666FA5E85A10}"/>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0FC30E-B5F7-4321-9E6F-6F5C1A8430B4}" type="slidenum">
              <a:rPr lang="en-US" altLang="en-US" smtClean="0"/>
              <a:pPr>
                <a:spcBef>
                  <a:spcPct val="0"/>
                </a:spcBef>
              </a:pPr>
              <a:t>38</a:t>
            </a:fld>
            <a:endParaRPr lang="en-US" altLang="en-US"/>
          </a:p>
        </p:txBody>
      </p:sp>
      <p:sp>
        <p:nvSpPr>
          <p:cNvPr id="84995" name="Rectangle 2">
            <a:extLst>
              <a:ext uri="{FF2B5EF4-FFF2-40B4-BE49-F238E27FC236}">
                <a16:creationId xmlns:a16="http://schemas.microsoft.com/office/drawing/2014/main" id="{9C176AC0-ACC6-4A6E-AA15-6DFD7D938D36}"/>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0075468E-B620-4B31-AA11-5366D0A422FF}"/>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333127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E418493-5EB4-49A6-BB2A-31D52ED7E0B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E28B31-0B60-4264-B3D2-B99116116E64}" type="slidenum">
              <a:rPr lang="en-US" altLang="en-US" smtClean="0"/>
              <a:pPr>
                <a:spcBef>
                  <a:spcPct val="0"/>
                </a:spcBef>
              </a:pPr>
              <a:t>39</a:t>
            </a:fld>
            <a:endParaRPr lang="en-US" altLang="en-US"/>
          </a:p>
        </p:txBody>
      </p:sp>
      <p:sp>
        <p:nvSpPr>
          <p:cNvPr id="87043" name="Rectangle 2">
            <a:extLst>
              <a:ext uri="{FF2B5EF4-FFF2-40B4-BE49-F238E27FC236}">
                <a16:creationId xmlns:a16="http://schemas.microsoft.com/office/drawing/2014/main" id="{16EAA4AD-83D7-48FB-B145-723132E09559}"/>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B89A1D67-7211-4A2C-8887-B8BBA189AE0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57164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6F8931D-0B95-41FB-9873-7AFEE18EFA1D}"/>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E400A8-8202-4F9F-BE4B-1DF2DC99CC86}" type="slidenum">
              <a:rPr lang="en-US" altLang="en-US" smtClean="0"/>
              <a:pPr>
                <a:spcBef>
                  <a:spcPct val="0"/>
                </a:spcBef>
              </a:pPr>
              <a:t>4</a:t>
            </a:fld>
            <a:endParaRPr lang="en-US" altLang="en-US"/>
          </a:p>
        </p:txBody>
      </p:sp>
      <p:sp>
        <p:nvSpPr>
          <p:cNvPr id="15363" name="Rectangle 2">
            <a:extLst>
              <a:ext uri="{FF2B5EF4-FFF2-40B4-BE49-F238E27FC236}">
                <a16:creationId xmlns:a16="http://schemas.microsoft.com/office/drawing/2014/main" id="{B2A1A9FB-FF95-4EE3-A2A5-4F73ABD658A1}"/>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66138FC9-19CF-4FAB-9B39-AED1F5287666}"/>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223412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56CD01E-DCC2-4343-B3C4-C07796426DF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7660BE-4E27-44CC-8389-AC9B275074DC}" type="slidenum">
              <a:rPr lang="en-US" altLang="en-US" smtClean="0"/>
              <a:pPr>
                <a:spcBef>
                  <a:spcPct val="0"/>
                </a:spcBef>
              </a:pPr>
              <a:t>40</a:t>
            </a:fld>
            <a:endParaRPr lang="en-US" altLang="en-US"/>
          </a:p>
        </p:txBody>
      </p:sp>
      <p:sp>
        <p:nvSpPr>
          <p:cNvPr id="89091" name="Rectangle 2">
            <a:extLst>
              <a:ext uri="{FF2B5EF4-FFF2-40B4-BE49-F238E27FC236}">
                <a16:creationId xmlns:a16="http://schemas.microsoft.com/office/drawing/2014/main" id="{09637016-BCA4-4D48-9342-75E9D30B44ED}"/>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34023372-F453-40E2-8F08-8A26DDB3D4C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084949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87FD62B1-7BE7-4EB3-AC9F-AA0E6FBE78E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EF1873-A730-47D4-9688-150C3D3F086B}" type="slidenum">
              <a:rPr lang="en-US" altLang="en-US" smtClean="0"/>
              <a:pPr>
                <a:spcBef>
                  <a:spcPct val="0"/>
                </a:spcBef>
              </a:pPr>
              <a:t>41</a:t>
            </a:fld>
            <a:endParaRPr lang="en-US" altLang="en-US"/>
          </a:p>
        </p:txBody>
      </p:sp>
      <p:sp>
        <p:nvSpPr>
          <p:cNvPr id="91139" name="Rectangle 2">
            <a:extLst>
              <a:ext uri="{FF2B5EF4-FFF2-40B4-BE49-F238E27FC236}">
                <a16:creationId xmlns:a16="http://schemas.microsoft.com/office/drawing/2014/main" id="{FCD7E9D0-2F11-4DD2-9AFC-99FF23AFBA9A}"/>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5CCE829-23A5-4206-9695-BBB9DB55410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063656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EA86ED1-6072-4B4F-A8D5-B5157FF775B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49D2C2-7D37-425B-B3DD-DF0F3081F0F5}" type="slidenum">
              <a:rPr lang="en-US" altLang="en-US" smtClean="0"/>
              <a:pPr>
                <a:spcBef>
                  <a:spcPct val="0"/>
                </a:spcBef>
              </a:pPr>
              <a:t>42</a:t>
            </a:fld>
            <a:endParaRPr lang="en-US" altLang="en-US"/>
          </a:p>
        </p:txBody>
      </p:sp>
      <p:sp>
        <p:nvSpPr>
          <p:cNvPr id="93187" name="Rectangle 2">
            <a:extLst>
              <a:ext uri="{FF2B5EF4-FFF2-40B4-BE49-F238E27FC236}">
                <a16:creationId xmlns:a16="http://schemas.microsoft.com/office/drawing/2014/main" id="{C4FFE226-5144-47EA-AFA1-1447F02FCD0E}"/>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83FDD65-BBDC-41C7-B342-4685F9A5B98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09023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B7B28BE-145A-4037-BC51-C156E01DB8C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38999F-AF9B-4481-972A-A049C3015EAA}" type="slidenum">
              <a:rPr lang="en-US" altLang="en-US" smtClean="0"/>
              <a:pPr>
                <a:spcBef>
                  <a:spcPct val="0"/>
                </a:spcBef>
              </a:pPr>
              <a:t>5</a:t>
            </a:fld>
            <a:endParaRPr lang="en-US" altLang="en-US"/>
          </a:p>
        </p:txBody>
      </p:sp>
      <p:sp>
        <p:nvSpPr>
          <p:cNvPr id="17411" name="Rectangle 2">
            <a:extLst>
              <a:ext uri="{FF2B5EF4-FFF2-40B4-BE49-F238E27FC236}">
                <a16:creationId xmlns:a16="http://schemas.microsoft.com/office/drawing/2014/main" id="{3F2B4BA8-4761-4278-9B8F-FA7EE4664B9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A6C0722F-A5F1-481F-BD98-0D9705CC6580}"/>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b="1" i="1"/>
              <a:t>Definitions and the meaning of investment in economics.</a:t>
            </a:r>
            <a:r>
              <a:rPr lang="en-US" altLang="en-US"/>
              <a:t> The student has met the key definitions of investment in this chapter, but to be absolutely sure that they are remembered it is worth emphasizing that in economics, “capital” and “investment” without any qualification mean physical capital and purchase of newly produced physical capital goods. Everyday usage of investment as the purchase of stocks or bonds can lead to confusion. So it is worth getting these matters clear right from the start.</a:t>
            </a:r>
          </a:p>
          <a:p>
            <a:pPr eaLnBrk="1" hangingPunct="1"/>
            <a:endParaRPr lang="en-CA" altLang="en-US"/>
          </a:p>
        </p:txBody>
      </p:sp>
    </p:spTree>
    <p:extLst>
      <p:ext uri="{BB962C8B-B14F-4D97-AF65-F5344CB8AC3E}">
        <p14:creationId xmlns:p14="http://schemas.microsoft.com/office/powerpoint/2010/main" val="158726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CA79FD3-DE08-4D55-945D-B8192298C43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89B9D5-92DB-4791-ACB6-69999CB74A83}" type="slidenum">
              <a:rPr lang="en-US" altLang="en-US" smtClean="0"/>
              <a:pPr>
                <a:spcBef>
                  <a:spcPct val="0"/>
                </a:spcBef>
              </a:pPr>
              <a:t>6</a:t>
            </a:fld>
            <a:endParaRPr lang="en-US" altLang="en-US"/>
          </a:p>
        </p:txBody>
      </p:sp>
      <p:sp>
        <p:nvSpPr>
          <p:cNvPr id="19459" name="Rectangle 2">
            <a:extLst>
              <a:ext uri="{FF2B5EF4-FFF2-40B4-BE49-F238E27FC236}">
                <a16:creationId xmlns:a16="http://schemas.microsoft.com/office/drawing/2014/main" id="{0CDFC354-5D51-4D3A-B54E-97BCA3357E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185AC0BB-B9F6-4A94-A09C-CDAFBBE8BA9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a:t>A concrete understanding of stock and flow variables is an important building block to understanding economic principles. You can use “buckets” to convey the relationship between stock and flow variables. Buckets are easy to draw along with a simple faucet and hole in the bucket. You can use this illustration to show how the stock changes over time due to the inflow and outflow of material into the bucket. You can extend the use of buckets to any stock/flow concept like wealth or other resources.</a:t>
            </a:r>
          </a:p>
          <a:p>
            <a:pPr eaLnBrk="1" hangingPunct="1"/>
            <a:endParaRPr lang="en-GB" altLang="en-US"/>
          </a:p>
        </p:txBody>
      </p:sp>
    </p:spTree>
    <p:extLst>
      <p:ext uri="{BB962C8B-B14F-4D97-AF65-F5344CB8AC3E}">
        <p14:creationId xmlns:p14="http://schemas.microsoft.com/office/powerpoint/2010/main" val="2901914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15150F52-448E-4A48-8F75-77E360E0800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8B2A50-EDD3-44F3-9EA9-751FF34D537F}" type="slidenum">
              <a:rPr lang="en-US" altLang="en-US" smtClean="0"/>
              <a:pPr>
                <a:spcBef>
                  <a:spcPct val="0"/>
                </a:spcBef>
              </a:pPr>
              <a:t>7</a:t>
            </a:fld>
            <a:endParaRPr lang="en-US" altLang="en-US"/>
          </a:p>
        </p:txBody>
      </p:sp>
      <p:sp>
        <p:nvSpPr>
          <p:cNvPr id="21507" name="Rectangle 2">
            <a:extLst>
              <a:ext uri="{FF2B5EF4-FFF2-40B4-BE49-F238E27FC236}">
                <a16:creationId xmlns:a16="http://schemas.microsoft.com/office/drawing/2014/main" id="{780BE51E-AE12-4376-8BBE-DB1D746C2DFE}"/>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4695725B-0B2C-48F9-8B9D-E5E2A1F0FED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985918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68BCBD1-1420-4E04-974C-544A58CCBA5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362123-62BA-4D18-9EA9-FB4F845DDFFE}" type="slidenum">
              <a:rPr lang="en-US" altLang="en-US" smtClean="0"/>
              <a:pPr>
                <a:spcBef>
                  <a:spcPct val="0"/>
                </a:spcBef>
              </a:pPr>
              <a:t>8</a:t>
            </a:fld>
            <a:endParaRPr lang="en-US" altLang="en-US"/>
          </a:p>
        </p:txBody>
      </p:sp>
      <p:sp>
        <p:nvSpPr>
          <p:cNvPr id="23555" name="Rectangle 2">
            <a:extLst>
              <a:ext uri="{FF2B5EF4-FFF2-40B4-BE49-F238E27FC236}">
                <a16:creationId xmlns:a16="http://schemas.microsoft.com/office/drawing/2014/main" id="{C9215D7F-9B28-4C65-BFC7-FBD110167037}"/>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6A0946F7-F04E-478C-A072-C3DBA3F9401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93954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439EFDC-133B-4796-A40E-2BAA72F710D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01DCCF-FD32-4C5C-98CB-7D23FDB00631}" type="slidenum">
              <a:rPr lang="en-US" altLang="en-US" smtClean="0"/>
              <a:pPr>
                <a:spcBef>
                  <a:spcPct val="0"/>
                </a:spcBef>
              </a:pPr>
              <a:t>9</a:t>
            </a:fld>
            <a:endParaRPr lang="en-US" altLang="en-US"/>
          </a:p>
        </p:txBody>
      </p:sp>
      <p:sp>
        <p:nvSpPr>
          <p:cNvPr id="25603" name="Rectangle 2">
            <a:extLst>
              <a:ext uri="{FF2B5EF4-FFF2-40B4-BE49-F238E27FC236}">
                <a16:creationId xmlns:a16="http://schemas.microsoft.com/office/drawing/2014/main" id="{711085EE-3E26-4C52-ABB7-C144231B728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80A3A96-C418-431C-9AEC-BC4075B89B0A}"/>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10494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321066818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312074190"/>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252889848"/>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679655371"/>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160166"/>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358069"/>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616955"/>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0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265402"/>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48808662-79AC-4DA6-BEE4-16B070CD5041}"/>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a16="http://schemas.microsoft.com/office/drawing/2014/main" id="{C8C32775-B919-4E4A-8C70-617A20258511}"/>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a16="http://schemas.microsoft.com/office/drawing/2014/main" id="{D9D32F86-FDC9-490B-8538-CDC96625E49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7"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11" r:id="rId1"/>
    <p:sldLayoutId id="2147484112"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BFD365C4-2FDF-4B69-933A-B52520B3DA22}"/>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a16="http://schemas.microsoft.com/office/drawing/2014/main" id="{87A090A9-DE38-4655-9C47-2FE6F212E516}"/>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3" name="Picture 7">
            <a:hlinkClick r:id="" action="ppaction://hlinkshowjump?jump=nextslide"/>
            <a:extLst>
              <a:ext uri="{FF2B5EF4-FFF2-40B4-BE49-F238E27FC236}">
                <a16:creationId xmlns:a16="http://schemas.microsoft.com/office/drawing/2014/main" id="{E2FA813B-7233-4F8D-B12A-3FFCF502C66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503987"/>
            <a:ext cx="198437"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52474A17-205A-4CEA-99A7-F5C113B63E9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8"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13" r:id="rId1"/>
    <p:sldLayoutId id="2147484114"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a:hlinkClick r:id="" action="ppaction://hlinkshowjump?jump=previousslide" tooltip="Click to return to previous slide"/>
            <a:extLst>
              <a:ext uri="{FF2B5EF4-FFF2-40B4-BE49-F238E27FC236}">
                <a16:creationId xmlns:a16="http://schemas.microsoft.com/office/drawing/2014/main" id="{9CF811C8-EF13-472F-AC1D-C76191317BA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5" name="Shape 15" descr="Pearson Logo"/>
          <p:cNvPicPr preferRelativeResize="0"/>
          <p:nvPr userDrawn="1"/>
        </p:nvPicPr>
        <p:blipFill rotWithShape="1">
          <a:blip r:embed="rId4"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15"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16"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119" r:id="rId1"/>
    <p:sldLayoutId id="2147484117" r:id="rId2"/>
    <p:sldLayoutId id="214748412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2"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15.xml"/><Relationship Id="rId16"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2.xml"/><Relationship Id="rId1" Type="http://schemas.openxmlformats.org/officeDocument/2006/relationships/slideLayout" Target="../slideLayouts/slideLayout5.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12"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gif"/><Relationship Id="rId11" Type="http://schemas.openxmlformats.org/officeDocument/2006/relationships/slide" Target="slide8.xml"/><Relationship Id="rId5" Type="http://schemas.openxmlformats.org/officeDocument/2006/relationships/image" Target="../media/image10.gif"/><Relationship Id="rId10" Type="http://schemas.openxmlformats.org/officeDocument/2006/relationships/image" Target="../media/image15.gif"/><Relationship Id="rId4" Type="http://schemas.openxmlformats.org/officeDocument/2006/relationships/image" Target="../media/image9.gif"/><Relationship Id="rId9" Type="http://schemas.openxmlformats.org/officeDocument/2006/relationships/image" Target="../media/image14.gif"/></Relationships>
</file>

<file path=ppt/slides/_rels/slide8.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1.gif"/><Relationship Id="rId5" Type="http://schemas.openxmlformats.org/officeDocument/2006/relationships/image" Target="../media/image10.gif"/><Relationship Id="rId10" Type="http://schemas.openxmlformats.org/officeDocument/2006/relationships/image" Target="../media/image15.gif"/><Relationship Id="rId4" Type="http://schemas.openxmlformats.org/officeDocument/2006/relationships/image" Target="../media/image9.gif"/><Relationship Id="rId9" Type="http://schemas.openxmlformats.org/officeDocument/2006/relationships/image" Target="../media/image14.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38D2C1-B0CF-4087-8B42-3DFBACCCD2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C53C15EB-254C-4D2E-A44D-5C09A4CD3389}"/>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Financial </a:t>
            </a:r>
            <a:r>
              <a:rPr lang="en-AU" altLang="en-US" dirty="0"/>
              <a:t>Markets and </a:t>
            </a:r>
            <a:br>
              <a:rPr lang="en-AU" altLang="en-US" dirty="0"/>
            </a:br>
            <a:r>
              <a:rPr lang="en-AU" altLang="en-US" dirty="0"/>
              <a:t>Financial Institutions</a:t>
            </a:r>
            <a:endParaRPr lang="en-US" altLang="en-US" dirty="0"/>
          </a:p>
        </p:txBody>
      </p:sp>
      <p:sp>
        <p:nvSpPr>
          <p:cNvPr id="851970" name="Rectangle 2">
            <a:extLst>
              <a:ext uri="{FF2B5EF4-FFF2-40B4-BE49-F238E27FC236}">
                <a16:creationId xmlns:a16="http://schemas.microsoft.com/office/drawing/2014/main" id="{5AA3FBE1-F8ED-4EF0-A368-C1F4B7AED10B}"/>
              </a:ext>
            </a:extLst>
          </p:cNvPr>
          <p:cNvSpPr>
            <a:spLocks noGrp="1" noChangeArrowheads="1"/>
          </p:cNvSpPr>
          <p:nvPr>
            <p:ph idx="1"/>
          </p:nvPr>
        </p:nvSpPr>
        <p:spPr/>
        <p:txBody>
          <a:bodyPr/>
          <a:lstStyle/>
          <a:p>
            <a:pPr lvl="1" eaLnBrk="1" hangingPunct="1"/>
            <a:r>
              <a:rPr lang="en-US" altLang="en-US" b="1" dirty="0">
                <a:solidFill>
                  <a:srgbClr val="0070C0"/>
                </a:solidFill>
              </a:rPr>
              <a:t>Financial Capital Markets</a:t>
            </a:r>
          </a:p>
          <a:p>
            <a:pPr lvl="1" eaLnBrk="1" hangingPunct="1"/>
            <a:r>
              <a:rPr lang="en-US" altLang="en-US" dirty="0"/>
              <a:t>Saving is the source of funds used to finance investment.</a:t>
            </a:r>
          </a:p>
          <a:p>
            <a:pPr lvl="1" eaLnBrk="1" hangingPunct="1"/>
            <a:r>
              <a:rPr lang="en-US" altLang="en-US" dirty="0"/>
              <a:t>These funds are supplied and demanded in three types of financial markets:</a:t>
            </a:r>
          </a:p>
          <a:p>
            <a:pPr lvl="1" eaLnBrk="1" hangingPunct="1">
              <a:buClr>
                <a:srgbClr val="7030A0"/>
              </a:buClr>
              <a:buSzPct val="120000"/>
              <a:buFont typeface="Wingdings" panose="05000000000000000000" pitchFamily="2" charset="2"/>
              <a:buChar char="§"/>
            </a:pPr>
            <a:r>
              <a:rPr lang="en-US" altLang="en-US" dirty="0"/>
              <a:t> Loan markets</a:t>
            </a:r>
          </a:p>
          <a:p>
            <a:pPr lvl="1" eaLnBrk="1" hangingPunct="1">
              <a:buClr>
                <a:srgbClr val="7030A0"/>
              </a:buClr>
              <a:buSzPct val="120000"/>
              <a:buFont typeface="Wingdings" panose="05000000000000000000" pitchFamily="2" charset="2"/>
              <a:buChar char="§"/>
            </a:pPr>
            <a:r>
              <a:rPr lang="en-US" altLang="en-US" dirty="0"/>
              <a:t> Bond markets</a:t>
            </a:r>
          </a:p>
          <a:p>
            <a:pPr lvl="1" eaLnBrk="1" hangingPunct="1">
              <a:buClr>
                <a:srgbClr val="7030A0"/>
              </a:buClr>
              <a:buSzPct val="120000"/>
              <a:buFont typeface="Wingdings" panose="05000000000000000000" pitchFamily="2" charset="2"/>
              <a:buChar char="§"/>
            </a:pPr>
            <a:r>
              <a:rPr lang="en-US" altLang="en-US" dirty="0"/>
              <a:t> Stock markets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1970">
                                            <p:txEl>
                                              <p:pRg st="0" end="0"/>
                                            </p:txEl>
                                          </p:spTgt>
                                        </p:tgtEl>
                                        <p:attrNameLst>
                                          <p:attrName>style.visibility</p:attrName>
                                        </p:attrNameLst>
                                      </p:cBhvr>
                                      <p:to>
                                        <p:strVal val="visible"/>
                                      </p:to>
                                    </p:set>
                                    <p:animEffect transition="in" filter="wipe(left)">
                                      <p:cBhvr>
                                        <p:cTn id="7" dur="1000"/>
                                        <p:tgtEl>
                                          <p:spTgt spid="851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1970">
                                            <p:txEl>
                                              <p:pRg st="1" end="1"/>
                                            </p:txEl>
                                          </p:spTgt>
                                        </p:tgtEl>
                                        <p:attrNameLst>
                                          <p:attrName>style.visibility</p:attrName>
                                        </p:attrNameLst>
                                      </p:cBhvr>
                                      <p:to>
                                        <p:strVal val="visible"/>
                                      </p:to>
                                    </p:set>
                                    <p:animEffect transition="in" filter="wipe(left)">
                                      <p:cBhvr>
                                        <p:cTn id="12" dur="1000"/>
                                        <p:tgtEl>
                                          <p:spTgt spid="851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1970">
                                            <p:txEl>
                                              <p:pRg st="2" end="2"/>
                                            </p:txEl>
                                          </p:spTgt>
                                        </p:tgtEl>
                                        <p:attrNameLst>
                                          <p:attrName>style.visibility</p:attrName>
                                        </p:attrNameLst>
                                      </p:cBhvr>
                                      <p:to>
                                        <p:strVal val="visible"/>
                                      </p:to>
                                    </p:set>
                                    <p:animEffect transition="in" filter="wipe(left)">
                                      <p:cBhvr>
                                        <p:cTn id="17" dur="1000"/>
                                        <p:tgtEl>
                                          <p:spTgt spid="8519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51970">
                                            <p:txEl>
                                              <p:pRg st="3" end="3"/>
                                            </p:txEl>
                                          </p:spTgt>
                                        </p:tgtEl>
                                        <p:attrNameLst>
                                          <p:attrName>style.visibility</p:attrName>
                                        </p:attrNameLst>
                                      </p:cBhvr>
                                      <p:to>
                                        <p:strVal val="visible"/>
                                      </p:to>
                                    </p:set>
                                    <p:animEffect transition="in" filter="wipe(left)">
                                      <p:cBhvr>
                                        <p:cTn id="22" dur="1000"/>
                                        <p:tgtEl>
                                          <p:spTgt spid="8519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51970">
                                            <p:txEl>
                                              <p:pRg st="4" end="4"/>
                                            </p:txEl>
                                          </p:spTgt>
                                        </p:tgtEl>
                                        <p:attrNameLst>
                                          <p:attrName>style.visibility</p:attrName>
                                        </p:attrNameLst>
                                      </p:cBhvr>
                                      <p:to>
                                        <p:strVal val="visible"/>
                                      </p:to>
                                    </p:set>
                                    <p:animEffect transition="in" filter="wipe(left)">
                                      <p:cBhvr>
                                        <p:cTn id="27" dur="1000"/>
                                        <p:tgtEl>
                                          <p:spTgt spid="8519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51970">
                                            <p:txEl>
                                              <p:pRg st="5" end="5"/>
                                            </p:txEl>
                                          </p:spTgt>
                                        </p:tgtEl>
                                        <p:attrNameLst>
                                          <p:attrName>style.visibility</p:attrName>
                                        </p:attrNameLst>
                                      </p:cBhvr>
                                      <p:to>
                                        <p:strVal val="visible"/>
                                      </p:to>
                                    </p:set>
                                    <p:animEffect transition="in" filter="wipe(left)">
                                      <p:cBhvr>
                                        <p:cTn id="32" dur="1000"/>
                                        <p:tgtEl>
                                          <p:spTgt spid="8519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0"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69D337B9-74ED-41F6-8207-A5F940E8BE1D}"/>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Financial </a:t>
            </a:r>
            <a:r>
              <a:rPr lang="en-AU" altLang="en-US" dirty="0"/>
              <a:t>Markets and </a:t>
            </a:r>
            <a:br>
              <a:rPr lang="en-AU" altLang="en-US" dirty="0"/>
            </a:br>
            <a:r>
              <a:rPr lang="en-AU" altLang="en-US" dirty="0"/>
              <a:t>Financial Institutions</a:t>
            </a:r>
            <a:endParaRPr lang="en-US" altLang="en-US" dirty="0"/>
          </a:p>
        </p:txBody>
      </p:sp>
      <p:sp>
        <p:nvSpPr>
          <p:cNvPr id="854018" name="Rectangle 2">
            <a:extLst>
              <a:ext uri="{FF2B5EF4-FFF2-40B4-BE49-F238E27FC236}">
                <a16:creationId xmlns:a16="http://schemas.microsoft.com/office/drawing/2014/main" id="{7CC8EA89-40A2-4826-A04E-6F20F9F3ABE5}"/>
              </a:ext>
            </a:extLst>
          </p:cNvPr>
          <p:cNvSpPr>
            <a:spLocks noGrp="1" noChangeArrowheads="1"/>
          </p:cNvSpPr>
          <p:nvPr>
            <p:ph idx="1"/>
          </p:nvPr>
        </p:nvSpPr>
        <p:spPr>
          <a:xfrm>
            <a:off x="360363" y="1524001"/>
            <a:ext cx="8229600" cy="5029199"/>
          </a:xfrm>
        </p:spPr>
        <p:txBody>
          <a:bodyPr/>
          <a:lstStyle/>
          <a:p>
            <a:pPr lvl="1" eaLnBrk="1" hangingPunct="1"/>
            <a:r>
              <a:rPr lang="en-US" altLang="en-US" b="1" dirty="0">
                <a:solidFill>
                  <a:srgbClr val="0070C0"/>
                </a:solidFill>
              </a:rPr>
              <a:t>Financial Institutions</a:t>
            </a:r>
          </a:p>
          <a:p>
            <a:pPr lvl="1" eaLnBrk="1" hangingPunct="1"/>
            <a:r>
              <a:rPr lang="en-US" altLang="en-US" dirty="0"/>
              <a:t>A </a:t>
            </a:r>
            <a:r>
              <a:rPr lang="en-US" altLang="en-US" b="1" dirty="0"/>
              <a:t>financial institution </a:t>
            </a:r>
            <a:r>
              <a:rPr lang="en-US" altLang="en-US" dirty="0"/>
              <a:t>is a firm that that operates on both sides of the markets for financial capital--a borrower in one market and a lender in another.</a:t>
            </a:r>
          </a:p>
          <a:p>
            <a:pPr lvl="1" eaLnBrk="1" hangingPunct="1"/>
            <a:r>
              <a:rPr lang="en-US" altLang="en-US" dirty="0"/>
              <a:t>Key financial institutions are</a:t>
            </a:r>
          </a:p>
          <a:p>
            <a:pPr lvl="1" eaLnBrk="1" hangingPunct="1">
              <a:spcAft>
                <a:spcPts val="0"/>
              </a:spcAft>
              <a:buClr>
                <a:srgbClr val="7030A0"/>
              </a:buClr>
              <a:buSzPct val="120000"/>
              <a:buFont typeface="Wingdings" panose="05000000000000000000" pitchFamily="2" charset="2"/>
              <a:buChar char="§"/>
            </a:pPr>
            <a:r>
              <a:rPr lang="en-US" altLang="en-US" dirty="0"/>
              <a:t>  Banks</a:t>
            </a:r>
          </a:p>
          <a:p>
            <a:pPr lvl="1" eaLnBrk="1" hangingPunct="1">
              <a:spcAft>
                <a:spcPts val="0"/>
              </a:spcAft>
              <a:buClr>
                <a:srgbClr val="7030A0"/>
              </a:buClr>
              <a:buSzPct val="120000"/>
              <a:buFont typeface="Wingdings" panose="05000000000000000000" pitchFamily="2" charset="2"/>
              <a:buChar char="§"/>
            </a:pPr>
            <a:r>
              <a:rPr lang="en-US" altLang="en-US" dirty="0"/>
              <a:t>  Trust and Loan Companies</a:t>
            </a:r>
          </a:p>
          <a:p>
            <a:pPr lvl="1" eaLnBrk="1" hangingPunct="1">
              <a:spcAft>
                <a:spcPts val="0"/>
              </a:spcAft>
              <a:buClr>
                <a:srgbClr val="7030A0"/>
              </a:buClr>
              <a:buSzPct val="120000"/>
              <a:buFont typeface="Wingdings" panose="05000000000000000000" pitchFamily="2" charset="2"/>
              <a:buChar char="§"/>
            </a:pPr>
            <a:r>
              <a:rPr lang="en-US" altLang="en-US" dirty="0"/>
              <a:t>  Credit Unions and </a:t>
            </a:r>
            <a:r>
              <a:rPr lang="en-US" altLang="en-US" dirty="0" err="1"/>
              <a:t>Caisses</a:t>
            </a:r>
            <a:r>
              <a:rPr lang="en-US" altLang="en-US" dirty="0"/>
              <a:t> </a:t>
            </a:r>
            <a:r>
              <a:rPr lang="en-US" altLang="en-US" dirty="0" err="1"/>
              <a:t>Populaires</a:t>
            </a:r>
            <a:endParaRPr lang="en-US" altLang="en-US" dirty="0"/>
          </a:p>
          <a:p>
            <a:pPr lvl="1" eaLnBrk="1" hangingPunct="1">
              <a:spcAft>
                <a:spcPts val="0"/>
              </a:spcAft>
              <a:buClr>
                <a:srgbClr val="7030A0"/>
              </a:buClr>
              <a:buSzPct val="120000"/>
              <a:buFont typeface="Wingdings" panose="05000000000000000000" pitchFamily="2" charset="2"/>
              <a:buChar char="§"/>
            </a:pPr>
            <a:r>
              <a:rPr lang="en-US" altLang="en-US" dirty="0"/>
              <a:t>  Mutual funds</a:t>
            </a:r>
          </a:p>
          <a:p>
            <a:pPr lvl="1" eaLnBrk="1" hangingPunct="1">
              <a:spcAft>
                <a:spcPts val="0"/>
              </a:spcAft>
              <a:buClr>
                <a:srgbClr val="7030A0"/>
              </a:buClr>
              <a:buSzPct val="120000"/>
              <a:buFont typeface="Wingdings" panose="05000000000000000000" pitchFamily="2" charset="2"/>
              <a:buChar char="§"/>
            </a:pPr>
            <a:r>
              <a:rPr lang="en-US" altLang="en-US" dirty="0"/>
              <a:t>  Pension funds</a:t>
            </a:r>
          </a:p>
          <a:p>
            <a:pPr lvl="1" eaLnBrk="1" hangingPunct="1">
              <a:spcAft>
                <a:spcPts val="0"/>
              </a:spcAft>
              <a:buClr>
                <a:srgbClr val="7030A0"/>
              </a:buClr>
              <a:buSzPct val="120000"/>
              <a:buFont typeface="Wingdings" panose="05000000000000000000" pitchFamily="2" charset="2"/>
              <a:buChar char="§"/>
            </a:pPr>
            <a:r>
              <a:rPr lang="en-US" altLang="en-US" dirty="0"/>
              <a:t>  Insurance companies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4018">
                                            <p:txEl>
                                              <p:pRg st="1" end="1"/>
                                            </p:txEl>
                                          </p:spTgt>
                                        </p:tgtEl>
                                        <p:attrNameLst>
                                          <p:attrName>style.visibility</p:attrName>
                                        </p:attrNameLst>
                                      </p:cBhvr>
                                      <p:to>
                                        <p:strVal val="visible"/>
                                      </p:to>
                                    </p:set>
                                    <p:animEffect transition="in" filter="wipe(left)">
                                      <p:cBhvr>
                                        <p:cTn id="7" dur="1000"/>
                                        <p:tgtEl>
                                          <p:spTgt spid="85401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4018">
                                            <p:txEl>
                                              <p:pRg st="2" end="2"/>
                                            </p:txEl>
                                          </p:spTgt>
                                        </p:tgtEl>
                                        <p:attrNameLst>
                                          <p:attrName>style.visibility</p:attrName>
                                        </p:attrNameLst>
                                      </p:cBhvr>
                                      <p:to>
                                        <p:strVal val="visible"/>
                                      </p:to>
                                    </p:set>
                                    <p:animEffect transition="in" filter="wipe(left)">
                                      <p:cBhvr>
                                        <p:cTn id="12" dur="1000"/>
                                        <p:tgtEl>
                                          <p:spTgt spid="85401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4018">
                                            <p:txEl>
                                              <p:pRg st="3" end="3"/>
                                            </p:txEl>
                                          </p:spTgt>
                                        </p:tgtEl>
                                        <p:attrNameLst>
                                          <p:attrName>style.visibility</p:attrName>
                                        </p:attrNameLst>
                                      </p:cBhvr>
                                      <p:to>
                                        <p:strVal val="visible"/>
                                      </p:to>
                                    </p:set>
                                    <p:animEffect transition="in" filter="wipe(left)">
                                      <p:cBhvr>
                                        <p:cTn id="17" dur="1000"/>
                                        <p:tgtEl>
                                          <p:spTgt spid="85401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54018">
                                            <p:txEl>
                                              <p:pRg st="4" end="4"/>
                                            </p:txEl>
                                          </p:spTgt>
                                        </p:tgtEl>
                                        <p:attrNameLst>
                                          <p:attrName>style.visibility</p:attrName>
                                        </p:attrNameLst>
                                      </p:cBhvr>
                                      <p:to>
                                        <p:strVal val="visible"/>
                                      </p:to>
                                    </p:set>
                                    <p:animEffect transition="in" filter="wipe(left)">
                                      <p:cBhvr>
                                        <p:cTn id="22" dur="1000"/>
                                        <p:tgtEl>
                                          <p:spTgt spid="85401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54018">
                                            <p:txEl>
                                              <p:pRg st="5" end="5"/>
                                            </p:txEl>
                                          </p:spTgt>
                                        </p:tgtEl>
                                        <p:attrNameLst>
                                          <p:attrName>style.visibility</p:attrName>
                                        </p:attrNameLst>
                                      </p:cBhvr>
                                      <p:to>
                                        <p:strVal val="visible"/>
                                      </p:to>
                                    </p:set>
                                    <p:animEffect transition="in" filter="wipe(left)">
                                      <p:cBhvr>
                                        <p:cTn id="27" dur="1000"/>
                                        <p:tgtEl>
                                          <p:spTgt spid="85401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54018">
                                            <p:txEl>
                                              <p:pRg st="6" end="6"/>
                                            </p:txEl>
                                          </p:spTgt>
                                        </p:tgtEl>
                                        <p:attrNameLst>
                                          <p:attrName>style.visibility</p:attrName>
                                        </p:attrNameLst>
                                      </p:cBhvr>
                                      <p:to>
                                        <p:strVal val="visible"/>
                                      </p:to>
                                    </p:set>
                                    <p:animEffect transition="in" filter="wipe(left)">
                                      <p:cBhvr>
                                        <p:cTn id="32" dur="1000"/>
                                        <p:tgtEl>
                                          <p:spTgt spid="85401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54018">
                                            <p:txEl>
                                              <p:pRg st="7" end="7"/>
                                            </p:txEl>
                                          </p:spTgt>
                                        </p:tgtEl>
                                        <p:attrNameLst>
                                          <p:attrName>style.visibility</p:attrName>
                                        </p:attrNameLst>
                                      </p:cBhvr>
                                      <p:to>
                                        <p:strVal val="visible"/>
                                      </p:to>
                                    </p:set>
                                    <p:animEffect transition="in" filter="wipe(left)">
                                      <p:cBhvr>
                                        <p:cTn id="37" dur="1000"/>
                                        <p:tgtEl>
                                          <p:spTgt spid="854018">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54018">
                                            <p:txEl>
                                              <p:pRg st="8" end="8"/>
                                            </p:txEl>
                                          </p:spTgt>
                                        </p:tgtEl>
                                        <p:attrNameLst>
                                          <p:attrName>style.visibility</p:attrName>
                                        </p:attrNameLst>
                                      </p:cBhvr>
                                      <p:to>
                                        <p:strVal val="visible"/>
                                      </p:to>
                                    </p:set>
                                    <p:animEffect transition="in" filter="wipe(left)">
                                      <p:cBhvr>
                                        <p:cTn id="42" dur="1000"/>
                                        <p:tgtEl>
                                          <p:spTgt spid="8540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8"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E79153CB-84DF-4CCC-9C3D-736E68FE0D48}"/>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Financial </a:t>
            </a:r>
            <a:r>
              <a:rPr lang="en-AU" altLang="en-US" dirty="0"/>
              <a:t>Markets and </a:t>
            </a:r>
            <a:br>
              <a:rPr lang="en-AU" altLang="en-US" dirty="0"/>
            </a:br>
            <a:r>
              <a:rPr lang="en-AU" altLang="en-US" dirty="0"/>
              <a:t>Financial Institutions</a:t>
            </a:r>
            <a:endParaRPr lang="en-US" altLang="en-US" dirty="0"/>
          </a:p>
        </p:txBody>
      </p:sp>
      <p:sp>
        <p:nvSpPr>
          <p:cNvPr id="856066" name="Rectangle 2">
            <a:extLst>
              <a:ext uri="{FF2B5EF4-FFF2-40B4-BE49-F238E27FC236}">
                <a16:creationId xmlns:a16="http://schemas.microsoft.com/office/drawing/2014/main" id="{1C693D97-7060-4B0B-962F-789818215827}"/>
              </a:ext>
            </a:extLst>
          </p:cNvPr>
          <p:cNvSpPr>
            <a:spLocks noGrp="1" noChangeArrowheads="1"/>
          </p:cNvSpPr>
          <p:nvPr>
            <p:ph idx="1"/>
          </p:nvPr>
        </p:nvSpPr>
        <p:spPr/>
        <p:txBody>
          <a:bodyPr/>
          <a:lstStyle/>
          <a:p>
            <a:pPr lvl="1" eaLnBrk="1" hangingPunct="1"/>
            <a:r>
              <a:rPr lang="en-US" altLang="en-US" b="1" dirty="0">
                <a:solidFill>
                  <a:srgbClr val="0070C0"/>
                </a:solidFill>
              </a:rPr>
              <a:t>Insolvency and Illiquidity</a:t>
            </a:r>
          </a:p>
          <a:p>
            <a:pPr lvl="1" eaLnBrk="1" hangingPunct="1"/>
            <a:r>
              <a:rPr lang="en-US" altLang="en-US" dirty="0"/>
              <a:t>A financial institution’s </a:t>
            </a:r>
            <a:r>
              <a:rPr lang="en-US" altLang="en-US" b="1" dirty="0"/>
              <a:t>net worth </a:t>
            </a:r>
            <a:r>
              <a:rPr lang="en-US" altLang="en-US" dirty="0"/>
              <a:t>is the total market value of what it has lent minus the market value of what it has borrowed. </a:t>
            </a:r>
          </a:p>
          <a:p>
            <a:pPr lvl="1" eaLnBrk="1" hangingPunct="1"/>
            <a:r>
              <a:rPr lang="en-US" altLang="en-US" dirty="0"/>
              <a:t>If net worth is positive, the institution is </a:t>
            </a:r>
            <a:r>
              <a:rPr lang="en-US" altLang="en-US" i="1" dirty="0"/>
              <a:t>solvent </a:t>
            </a:r>
            <a:r>
              <a:rPr lang="en-US" altLang="en-US" dirty="0"/>
              <a:t>and can remain in business. </a:t>
            </a:r>
          </a:p>
          <a:p>
            <a:pPr lvl="1" eaLnBrk="1" hangingPunct="1"/>
            <a:r>
              <a:rPr lang="en-US" altLang="en-US" dirty="0"/>
              <a:t>But if net worth is negative, the institution is </a:t>
            </a:r>
            <a:r>
              <a:rPr lang="en-US" altLang="en-US" i="1" dirty="0"/>
              <a:t>insolvent </a:t>
            </a:r>
            <a:r>
              <a:rPr lang="en-US" altLang="en-US" dirty="0"/>
              <a:t>and go out of business.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6066">
                                            <p:txEl>
                                              <p:pRg st="1" end="1"/>
                                            </p:txEl>
                                          </p:spTgt>
                                        </p:tgtEl>
                                        <p:attrNameLst>
                                          <p:attrName>style.visibility</p:attrName>
                                        </p:attrNameLst>
                                      </p:cBhvr>
                                      <p:to>
                                        <p:strVal val="visible"/>
                                      </p:to>
                                    </p:set>
                                    <p:animEffect transition="in" filter="wipe(left)">
                                      <p:cBhvr>
                                        <p:cTn id="7" dur="1000"/>
                                        <p:tgtEl>
                                          <p:spTgt spid="8560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6066">
                                            <p:txEl>
                                              <p:pRg st="2" end="2"/>
                                            </p:txEl>
                                          </p:spTgt>
                                        </p:tgtEl>
                                        <p:attrNameLst>
                                          <p:attrName>style.visibility</p:attrName>
                                        </p:attrNameLst>
                                      </p:cBhvr>
                                      <p:to>
                                        <p:strVal val="visible"/>
                                      </p:to>
                                    </p:set>
                                    <p:animEffect transition="in" filter="wipe(left)">
                                      <p:cBhvr>
                                        <p:cTn id="12" dur="1000"/>
                                        <p:tgtEl>
                                          <p:spTgt spid="8560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6066">
                                            <p:txEl>
                                              <p:pRg st="3" end="3"/>
                                            </p:txEl>
                                          </p:spTgt>
                                        </p:tgtEl>
                                        <p:attrNameLst>
                                          <p:attrName>style.visibility</p:attrName>
                                        </p:attrNameLst>
                                      </p:cBhvr>
                                      <p:to>
                                        <p:strVal val="visible"/>
                                      </p:to>
                                    </p:set>
                                    <p:animEffect transition="in" filter="wipe(left)">
                                      <p:cBhvr>
                                        <p:cTn id="17" dur="1000"/>
                                        <p:tgtEl>
                                          <p:spTgt spid="8560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6"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FF57CF3B-3378-42FE-97E0-326ECE9F443D}"/>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Financial </a:t>
            </a:r>
            <a:r>
              <a:rPr lang="en-AU" altLang="en-US" dirty="0"/>
              <a:t>Markets and </a:t>
            </a:r>
            <a:br>
              <a:rPr lang="en-AU" altLang="en-US" dirty="0"/>
            </a:br>
            <a:r>
              <a:rPr lang="en-AU" altLang="en-US" dirty="0"/>
              <a:t>Financial Institutions</a:t>
            </a:r>
            <a:endParaRPr lang="en-US" altLang="en-US" dirty="0"/>
          </a:p>
        </p:txBody>
      </p:sp>
      <p:sp>
        <p:nvSpPr>
          <p:cNvPr id="858114" name="Rectangle 2">
            <a:extLst>
              <a:ext uri="{FF2B5EF4-FFF2-40B4-BE49-F238E27FC236}">
                <a16:creationId xmlns:a16="http://schemas.microsoft.com/office/drawing/2014/main" id="{F26B2B3B-0D6A-4E03-8668-61E818BC45E7}"/>
              </a:ext>
            </a:extLst>
          </p:cNvPr>
          <p:cNvSpPr>
            <a:spLocks noGrp="1" noChangeArrowheads="1"/>
          </p:cNvSpPr>
          <p:nvPr>
            <p:ph idx="1"/>
          </p:nvPr>
        </p:nvSpPr>
        <p:spPr/>
        <p:txBody>
          <a:bodyPr/>
          <a:lstStyle/>
          <a:p>
            <a:pPr lvl="1" eaLnBrk="1" hangingPunct="1"/>
            <a:r>
              <a:rPr lang="en-US" altLang="en-US" b="1" dirty="0">
                <a:solidFill>
                  <a:srgbClr val="0070C0"/>
                </a:solidFill>
              </a:rPr>
              <a:t>Interest Rates and Asset Prices</a:t>
            </a:r>
          </a:p>
          <a:p>
            <a:pPr lvl="1" eaLnBrk="1" hangingPunct="1"/>
            <a:r>
              <a:rPr lang="en-US" altLang="en-US" dirty="0"/>
              <a:t>The interest rate on a financial asset is the interest received expressed as a percentage of the price of the asset.</a:t>
            </a:r>
          </a:p>
          <a:p>
            <a:pPr lvl="1" eaLnBrk="1" hangingPunct="1"/>
            <a:r>
              <a:rPr lang="en-US" altLang="en-US" dirty="0"/>
              <a:t>For example, if the price of the asset is $50 and the interest is $5, then the interest rate is 10 percent.</a:t>
            </a:r>
          </a:p>
          <a:p>
            <a:pPr lvl="1" eaLnBrk="1" hangingPunct="1"/>
            <a:r>
              <a:rPr lang="en-US" altLang="en-US" dirty="0"/>
              <a:t>If the asset price rises (say to $200), other things remaining the same, the interest rate falls (2.5 percent). </a:t>
            </a:r>
          </a:p>
          <a:p>
            <a:pPr lvl="1" eaLnBrk="1" hangingPunct="1"/>
            <a:r>
              <a:rPr lang="en-US" altLang="en-US" dirty="0"/>
              <a:t>If the asset price falls (say to $20), other things remaining the same, the interest rate rises (to 25 percent).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8114">
                                            <p:txEl>
                                              <p:pRg st="1" end="1"/>
                                            </p:txEl>
                                          </p:spTgt>
                                        </p:tgtEl>
                                        <p:attrNameLst>
                                          <p:attrName>style.visibility</p:attrName>
                                        </p:attrNameLst>
                                      </p:cBhvr>
                                      <p:to>
                                        <p:strVal val="visible"/>
                                      </p:to>
                                    </p:set>
                                    <p:animEffect transition="in" filter="wipe(left)">
                                      <p:cBhvr>
                                        <p:cTn id="7" dur="1000"/>
                                        <p:tgtEl>
                                          <p:spTgt spid="8581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8114">
                                            <p:txEl>
                                              <p:pRg st="2" end="2"/>
                                            </p:txEl>
                                          </p:spTgt>
                                        </p:tgtEl>
                                        <p:attrNameLst>
                                          <p:attrName>style.visibility</p:attrName>
                                        </p:attrNameLst>
                                      </p:cBhvr>
                                      <p:to>
                                        <p:strVal val="visible"/>
                                      </p:to>
                                    </p:set>
                                    <p:animEffect transition="in" filter="wipe(left)">
                                      <p:cBhvr>
                                        <p:cTn id="12" dur="1000"/>
                                        <p:tgtEl>
                                          <p:spTgt spid="8581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8114">
                                            <p:txEl>
                                              <p:pRg st="3" end="3"/>
                                            </p:txEl>
                                          </p:spTgt>
                                        </p:tgtEl>
                                        <p:attrNameLst>
                                          <p:attrName>style.visibility</p:attrName>
                                        </p:attrNameLst>
                                      </p:cBhvr>
                                      <p:to>
                                        <p:strVal val="visible"/>
                                      </p:to>
                                    </p:set>
                                    <p:animEffect transition="in" filter="wipe(left)">
                                      <p:cBhvr>
                                        <p:cTn id="17" dur="1000"/>
                                        <p:tgtEl>
                                          <p:spTgt spid="85811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58114">
                                            <p:txEl>
                                              <p:pRg st="4" end="4"/>
                                            </p:txEl>
                                          </p:spTgt>
                                        </p:tgtEl>
                                        <p:attrNameLst>
                                          <p:attrName>style.visibility</p:attrName>
                                        </p:attrNameLst>
                                      </p:cBhvr>
                                      <p:to>
                                        <p:strVal val="visible"/>
                                      </p:to>
                                    </p:set>
                                    <p:animEffect transition="in" filter="wipe(left)">
                                      <p:cBhvr>
                                        <p:cTn id="22" dur="1000"/>
                                        <p:tgtEl>
                                          <p:spTgt spid="8581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4"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6739" name="Rectangle 3">
            <a:extLst>
              <a:ext uri="{FF2B5EF4-FFF2-40B4-BE49-F238E27FC236}">
                <a16:creationId xmlns:a16="http://schemas.microsoft.com/office/drawing/2014/main" id="{D897858E-EEEF-4A21-95B4-7F8BC7CA936C}"/>
              </a:ext>
            </a:extLst>
          </p:cNvPr>
          <p:cNvSpPr>
            <a:spLocks noGrp="1" noChangeArrowheads="1"/>
          </p:cNvSpPr>
          <p:nvPr>
            <p:ph idx="1"/>
          </p:nvPr>
        </p:nvSpPr>
        <p:spPr/>
        <p:txBody>
          <a:bodyPr/>
          <a:lstStyle/>
          <a:p>
            <a:pPr lvl="1" eaLnBrk="1" hangingPunct="1"/>
            <a:r>
              <a:rPr lang="en-CA" altLang="en-US" b="1" dirty="0">
                <a:solidFill>
                  <a:srgbClr val="0070C0"/>
                </a:solidFill>
              </a:rPr>
              <a:t>Funds that Finance Investment</a:t>
            </a:r>
          </a:p>
          <a:p>
            <a:pPr lvl="1" eaLnBrk="1" hangingPunct="1">
              <a:buClr>
                <a:schemeClr val="tx1"/>
              </a:buClr>
            </a:pPr>
            <a:r>
              <a:rPr lang="en-US" altLang="en-US" dirty="0"/>
              <a:t>Funds come from three sources:</a:t>
            </a:r>
          </a:p>
          <a:p>
            <a:pPr lvl="1" eaLnBrk="1" hangingPunct="1">
              <a:buClr>
                <a:schemeClr val="tx1"/>
              </a:buClr>
            </a:pPr>
            <a:r>
              <a:rPr lang="en-US" altLang="en-US" dirty="0"/>
              <a:t>1. Household saving </a:t>
            </a:r>
            <a:r>
              <a:rPr lang="en-US" altLang="en-US" i="1" dirty="0"/>
              <a:t>S</a:t>
            </a:r>
          </a:p>
          <a:p>
            <a:pPr lvl="1" eaLnBrk="1" hangingPunct="1">
              <a:buClr>
                <a:schemeClr val="tx1"/>
              </a:buClr>
            </a:pPr>
            <a:r>
              <a:rPr lang="en-US" altLang="en-US" dirty="0"/>
              <a:t>2. Government budget surplus (</a:t>
            </a:r>
            <a:r>
              <a:rPr lang="en-US" altLang="en-US" i="1" dirty="0"/>
              <a:t>T</a:t>
            </a:r>
            <a:r>
              <a:rPr lang="en-US" altLang="en-US" dirty="0"/>
              <a:t> – </a:t>
            </a:r>
            <a:r>
              <a:rPr lang="en-US" altLang="en-US" i="1" dirty="0"/>
              <a:t>G</a:t>
            </a:r>
            <a:r>
              <a:rPr lang="en-US" altLang="en-US" dirty="0"/>
              <a:t>)</a:t>
            </a:r>
          </a:p>
          <a:p>
            <a:pPr lvl="1" eaLnBrk="1" hangingPunct="1">
              <a:buClr>
                <a:schemeClr val="tx1"/>
              </a:buClr>
            </a:pPr>
            <a:r>
              <a:rPr lang="en-US" altLang="en-US" dirty="0"/>
              <a:t>3.  Borrowing from the rest of the world (</a:t>
            </a:r>
            <a:r>
              <a:rPr lang="en-US" altLang="en-US" i="1" dirty="0"/>
              <a:t>M</a:t>
            </a:r>
            <a:r>
              <a:rPr lang="en-US" altLang="en-US" dirty="0"/>
              <a:t> – </a:t>
            </a:r>
            <a:r>
              <a:rPr lang="en-US" altLang="en-US" i="1" dirty="0"/>
              <a:t>X</a:t>
            </a:r>
            <a:r>
              <a:rPr lang="en-US" altLang="en-US" dirty="0"/>
              <a:t>)</a:t>
            </a:r>
          </a:p>
          <a:p>
            <a:pPr lvl="1" eaLnBrk="1" hangingPunct="1">
              <a:buClr>
                <a:schemeClr val="tx1"/>
              </a:buClr>
            </a:pPr>
            <a:r>
              <a:rPr lang="en-US" altLang="en-US" dirty="0"/>
              <a:t>Figure 7.2 on the next slide illustrates the flows of funds that finance investment.</a:t>
            </a:r>
          </a:p>
        </p:txBody>
      </p:sp>
      <p:sp>
        <p:nvSpPr>
          <p:cNvPr id="3" name="Title 2">
            <a:extLst>
              <a:ext uri="{FF2B5EF4-FFF2-40B4-BE49-F238E27FC236}">
                <a16:creationId xmlns:a16="http://schemas.microsoft.com/office/drawing/2014/main" id="{D49F1AFC-ADC0-48B8-BA09-B59C0732564F}"/>
              </a:ext>
            </a:extLst>
          </p:cNvPr>
          <p:cNvSpPr>
            <a:spLocks noGrp="1"/>
          </p:cNvSpPr>
          <p:nvPr>
            <p:ph type="title"/>
          </p:nvPr>
        </p:nvSpPr>
        <p:spPr/>
        <p:txBody>
          <a:bodyPr/>
          <a:lstStyle/>
          <a:p>
            <a:r>
              <a:rPr lang="en-US" altLang="en-US" dirty="0"/>
              <a:t>Financial </a:t>
            </a:r>
            <a:r>
              <a:rPr lang="en-AU" altLang="en-US" dirty="0"/>
              <a:t>Markets and </a:t>
            </a:r>
            <a:br>
              <a:rPr lang="en-AU" altLang="en-US" dirty="0"/>
            </a:br>
            <a:r>
              <a:rPr lang="en-AU" altLang="en-US" dirty="0"/>
              <a:t>Financial Institutions</a:t>
            </a:r>
            <a:endParaRPr lang="en-AU"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animEffect transition="in" filter="wipe(left)">
                                      <p:cBhvr>
                                        <p:cTn id="7" dur="500"/>
                                        <p:tgtEl>
                                          <p:spTgt spid="75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6739">
                                            <p:txEl>
                                              <p:pRg st="1" end="1"/>
                                            </p:txEl>
                                          </p:spTgt>
                                        </p:tgtEl>
                                        <p:attrNameLst>
                                          <p:attrName>style.visibility</p:attrName>
                                        </p:attrNameLst>
                                      </p:cBhvr>
                                      <p:to>
                                        <p:strVal val="visible"/>
                                      </p:to>
                                    </p:set>
                                    <p:animEffect transition="in" filter="wipe(left)">
                                      <p:cBhvr>
                                        <p:cTn id="12" dur="1000"/>
                                        <p:tgtEl>
                                          <p:spTgt spid="75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6739">
                                            <p:txEl>
                                              <p:pRg st="2" end="2"/>
                                            </p:txEl>
                                          </p:spTgt>
                                        </p:tgtEl>
                                        <p:attrNameLst>
                                          <p:attrName>style.visibility</p:attrName>
                                        </p:attrNameLst>
                                      </p:cBhvr>
                                      <p:to>
                                        <p:strVal val="visible"/>
                                      </p:to>
                                    </p:set>
                                    <p:animEffect transition="in" filter="wipe(left)">
                                      <p:cBhvr>
                                        <p:cTn id="17" dur="1000"/>
                                        <p:tgtEl>
                                          <p:spTgt spid="75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6739">
                                            <p:txEl>
                                              <p:pRg st="3" end="3"/>
                                            </p:txEl>
                                          </p:spTgt>
                                        </p:tgtEl>
                                        <p:attrNameLst>
                                          <p:attrName>style.visibility</p:attrName>
                                        </p:attrNameLst>
                                      </p:cBhvr>
                                      <p:to>
                                        <p:strVal val="visible"/>
                                      </p:to>
                                    </p:set>
                                    <p:animEffect transition="in" filter="wipe(left)">
                                      <p:cBhvr>
                                        <p:cTn id="22" dur="1000"/>
                                        <p:tgtEl>
                                          <p:spTgt spid="75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6739">
                                            <p:txEl>
                                              <p:pRg st="4" end="4"/>
                                            </p:txEl>
                                          </p:spTgt>
                                        </p:tgtEl>
                                        <p:attrNameLst>
                                          <p:attrName>style.visibility</p:attrName>
                                        </p:attrNameLst>
                                      </p:cBhvr>
                                      <p:to>
                                        <p:strVal val="visible"/>
                                      </p:to>
                                    </p:set>
                                    <p:animEffect transition="in" filter="wipe(left)">
                                      <p:cBhvr>
                                        <p:cTn id="27" dur="1000"/>
                                        <p:tgtEl>
                                          <p:spTgt spid="756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6739">
                                            <p:txEl>
                                              <p:pRg st="5" end="5"/>
                                            </p:txEl>
                                          </p:spTgt>
                                        </p:tgtEl>
                                        <p:attrNameLst>
                                          <p:attrName>style.visibility</p:attrName>
                                        </p:attrNameLst>
                                      </p:cBhvr>
                                      <p:to>
                                        <p:strVal val="visible"/>
                                      </p:to>
                                    </p:set>
                                    <p:animEffect transition="in" filter="wipe(left)">
                                      <p:cBhvr>
                                        <p:cTn id="32" dur="1000"/>
                                        <p:tgtEl>
                                          <p:spTgt spid="756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fig24">
            <a:extLst>
              <a:ext uri="{FF2B5EF4-FFF2-40B4-BE49-F238E27FC236}">
                <a16:creationId xmlns:a16="http://schemas.microsoft.com/office/drawing/2014/main" id="{BB769FC7-3982-44F6-AE62-57658D1FB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67" name="Picture 3" descr="fig24">
            <a:extLst>
              <a:ext uri="{FF2B5EF4-FFF2-40B4-BE49-F238E27FC236}">
                <a16:creationId xmlns:a16="http://schemas.microsoft.com/office/drawing/2014/main" id="{5EF66E94-2A12-41FA-9EFF-DFCDD5199E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68" name="Picture 4" descr="fig24">
            <a:extLst>
              <a:ext uri="{FF2B5EF4-FFF2-40B4-BE49-F238E27FC236}">
                <a16:creationId xmlns:a16="http://schemas.microsoft.com/office/drawing/2014/main" id="{68A204CB-ED06-44BE-87C3-6859320E68D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69" name="Picture 5" descr="fig24">
            <a:extLst>
              <a:ext uri="{FF2B5EF4-FFF2-40B4-BE49-F238E27FC236}">
                <a16:creationId xmlns:a16="http://schemas.microsoft.com/office/drawing/2014/main" id="{9C9692F4-4324-4E1A-88C4-63447AD1220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0" name="Picture 6" descr="fig24">
            <a:extLst>
              <a:ext uri="{FF2B5EF4-FFF2-40B4-BE49-F238E27FC236}">
                <a16:creationId xmlns:a16="http://schemas.microsoft.com/office/drawing/2014/main" id="{62FEFD70-78BB-4D16-93FB-26F92508BB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1" name="Picture 7" descr="fig24">
            <a:extLst>
              <a:ext uri="{FF2B5EF4-FFF2-40B4-BE49-F238E27FC236}">
                <a16:creationId xmlns:a16="http://schemas.microsoft.com/office/drawing/2014/main" id="{8A86EA81-FF13-4511-8AB3-7699DA1EC67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2" name="Picture 8" descr="fig24">
            <a:extLst>
              <a:ext uri="{FF2B5EF4-FFF2-40B4-BE49-F238E27FC236}">
                <a16:creationId xmlns:a16="http://schemas.microsoft.com/office/drawing/2014/main" id="{37A5D48F-AC24-4CA4-AAA9-082ED969936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3" name="Picture 9" descr="fig24">
            <a:extLst>
              <a:ext uri="{FF2B5EF4-FFF2-40B4-BE49-F238E27FC236}">
                <a16:creationId xmlns:a16="http://schemas.microsoft.com/office/drawing/2014/main" id="{0C76E2EF-E5ED-40D5-9389-7CC5A3E559E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6314" name="Picture 10" descr="fig24">
            <a:extLst>
              <a:ext uri="{FF2B5EF4-FFF2-40B4-BE49-F238E27FC236}">
                <a16:creationId xmlns:a16="http://schemas.microsoft.com/office/drawing/2014/main" id="{171832F5-3524-4F82-B1C5-8E465E9EB97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6315" name="Picture 11" descr="fig24">
            <a:extLst>
              <a:ext uri="{FF2B5EF4-FFF2-40B4-BE49-F238E27FC236}">
                <a16:creationId xmlns:a16="http://schemas.microsoft.com/office/drawing/2014/main" id="{5BDD38E6-FFA6-486F-A8A7-074E85CF9DB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6316" name="Picture 12" descr="fig24">
            <a:extLst>
              <a:ext uri="{FF2B5EF4-FFF2-40B4-BE49-F238E27FC236}">
                <a16:creationId xmlns:a16="http://schemas.microsoft.com/office/drawing/2014/main" id="{EDC0FAC4-2EAD-4360-BB0C-D82AF37A0CD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6317" name="Picture 13" descr="fig24">
            <a:extLst>
              <a:ext uri="{FF2B5EF4-FFF2-40B4-BE49-F238E27FC236}">
                <a16:creationId xmlns:a16="http://schemas.microsoft.com/office/drawing/2014/main" id="{73066016-953B-4D5D-80C5-1177F9BAF1B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6318" name="Picture 14" descr="fig24">
            <a:extLst>
              <a:ext uri="{FF2B5EF4-FFF2-40B4-BE49-F238E27FC236}">
                <a16:creationId xmlns:a16="http://schemas.microsoft.com/office/drawing/2014/main" id="{AE64651B-DBB8-4887-B310-448DDE0BF6D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6319" name="Picture 15" descr="fig24">
            <a:extLst>
              <a:ext uri="{FF2B5EF4-FFF2-40B4-BE49-F238E27FC236}">
                <a16:creationId xmlns:a16="http://schemas.microsoft.com/office/drawing/2014/main" id="{8837A8B5-BB85-417A-ADA8-871053329DA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71475" y="414338"/>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6320" name="Picture 16" descr="fig24">
            <a:extLst>
              <a:ext uri="{FF2B5EF4-FFF2-40B4-BE49-F238E27FC236}">
                <a16:creationId xmlns:a16="http://schemas.microsoft.com/office/drawing/2014/main" id="{52CBF1BF-7C17-41D5-913D-945B17F62D0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71475" y="447675"/>
            <a:ext cx="8401050"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6314"/>
                                        </p:tgtEl>
                                        <p:attrNameLst>
                                          <p:attrName>style.visibility</p:attrName>
                                        </p:attrNameLst>
                                      </p:cBhvr>
                                      <p:to>
                                        <p:strVal val="visible"/>
                                      </p:to>
                                    </p:set>
                                    <p:animEffect transition="in" filter="wipe(left)">
                                      <p:cBhvr>
                                        <p:cTn id="7" dur="1000"/>
                                        <p:tgtEl>
                                          <p:spTgt spid="866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66315"/>
                                        </p:tgtEl>
                                        <p:attrNameLst>
                                          <p:attrName>style.visibility</p:attrName>
                                        </p:attrNameLst>
                                      </p:cBhvr>
                                      <p:to>
                                        <p:strVal val="visible"/>
                                      </p:to>
                                    </p:set>
                                    <p:animEffect transition="in" filter="wipe(right)">
                                      <p:cBhvr>
                                        <p:cTn id="12" dur="1000"/>
                                        <p:tgtEl>
                                          <p:spTgt spid="866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6316"/>
                                        </p:tgtEl>
                                        <p:attrNameLst>
                                          <p:attrName>style.visibility</p:attrName>
                                        </p:attrNameLst>
                                      </p:cBhvr>
                                      <p:to>
                                        <p:strVal val="visible"/>
                                      </p:to>
                                    </p:set>
                                    <p:animEffect transition="in" filter="wipe(left)">
                                      <p:cBhvr>
                                        <p:cTn id="17" dur="1000"/>
                                        <p:tgtEl>
                                          <p:spTgt spid="866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66317"/>
                                        </p:tgtEl>
                                        <p:attrNameLst>
                                          <p:attrName>style.visibility</p:attrName>
                                        </p:attrNameLst>
                                      </p:cBhvr>
                                      <p:to>
                                        <p:strVal val="visible"/>
                                      </p:to>
                                    </p:set>
                                    <p:animEffect transition="in" filter="wipe(down)">
                                      <p:cBhvr>
                                        <p:cTn id="22" dur="1000"/>
                                        <p:tgtEl>
                                          <p:spTgt spid="866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66318"/>
                                        </p:tgtEl>
                                        <p:attrNameLst>
                                          <p:attrName>style.visibility</p:attrName>
                                        </p:attrNameLst>
                                      </p:cBhvr>
                                      <p:to>
                                        <p:strVal val="visible"/>
                                      </p:to>
                                    </p:set>
                                    <p:animEffect transition="in" filter="wipe(up)">
                                      <p:cBhvr>
                                        <p:cTn id="27" dur="1000"/>
                                        <p:tgtEl>
                                          <p:spTgt spid="8663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866319"/>
                                        </p:tgtEl>
                                        <p:attrNameLst>
                                          <p:attrName>style.visibility</p:attrName>
                                        </p:attrNameLst>
                                      </p:cBhvr>
                                      <p:to>
                                        <p:strVal val="visible"/>
                                      </p:to>
                                    </p:set>
                                    <p:animEffect transition="in" filter="wipe(up)">
                                      <p:cBhvr>
                                        <p:cTn id="32" dur="1000"/>
                                        <p:tgtEl>
                                          <p:spTgt spid="8663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66320"/>
                                        </p:tgtEl>
                                        <p:attrNameLst>
                                          <p:attrName>style.visibility</p:attrName>
                                        </p:attrNameLst>
                                      </p:cBhvr>
                                      <p:to>
                                        <p:strVal val="visible"/>
                                      </p:to>
                                    </p:set>
                                    <p:animEffect transition="in" filter="wipe(down)">
                                      <p:cBhvr>
                                        <p:cTn id="37" dur="1000"/>
                                        <p:tgtEl>
                                          <p:spTgt spid="866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8354" name="Rectangle 2">
            <a:extLst>
              <a:ext uri="{FF2B5EF4-FFF2-40B4-BE49-F238E27FC236}">
                <a16:creationId xmlns:a16="http://schemas.microsoft.com/office/drawing/2014/main" id="{CE27584F-7D9B-4F94-BB63-DDDE19CB388F}"/>
              </a:ext>
            </a:extLst>
          </p:cNvPr>
          <p:cNvSpPr>
            <a:spLocks noGrp="1" noChangeArrowheads="1"/>
          </p:cNvSpPr>
          <p:nvPr>
            <p:ph idx="1"/>
          </p:nvPr>
        </p:nvSpPr>
        <p:spPr/>
        <p:txBody>
          <a:bodyPr/>
          <a:lstStyle/>
          <a:p>
            <a:pPr lvl="1" eaLnBrk="1" hangingPunct="1"/>
            <a:r>
              <a:rPr lang="en-US" altLang="en-US" b="1" dirty="0">
                <a:solidFill>
                  <a:srgbClr val="0070C0"/>
                </a:solidFill>
              </a:rPr>
              <a:t>The Real Interest Rate</a:t>
            </a:r>
          </a:p>
          <a:p>
            <a:pPr lvl="1" eaLnBrk="1" hangingPunct="1"/>
            <a:r>
              <a:rPr lang="en-US" altLang="en-US" dirty="0"/>
              <a:t>The </a:t>
            </a:r>
            <a:r>
              <a:rPr lang="en-US" altLang="en-US" b="1" dirty="0"/>
              <a:t>nominal interest rate</a:t>
            </a:r>
            <a:r>
              <a:rPr lang="en-US" altLang="en-US" dirty="0"/>
              <a:t> is the number of dollars that a borrower pays and a lender receives in interest in a year expressed as a percentage of the number of dollars borrowed and lent.</a:t>
            </a:r>
          </a:p>
          <a:p>
            <a:pPr lvl="1" eaLnBrk="1" hangingPunct="1"/>
            <a:r>
              <a:rPr lang="en-US" altLang="en-US" dirty="0"/>
              <a:t>For example, if the annual interest paid on a $500 loan is $25, the nominal interest rate is 5 percent per year.</a:t>
            </a:r>
          </a:p>
        </p:txBody>
      </p:sp>
      <p:sp>
        <p:nvSpPr>
          <p:cNvPr id="3" name="Title 2">
            <a:extLst>
              <a:ext uri="{FF2B5EF4-FFF2-40B4-BE49-F238E27FC236}">
                <a16:creationId xmlns:a16="http://schemas.microsoft.com/office/drawing/2014/main" id="{40F6E7D7-F008-4384-9C2D-810F802FF667}"/>
              </a:ext>
            </a:extLst>
          </p:cNvPr>
          <p:cNvSpPr>
            <a:spLocks noGrp="1"/>
          </p:cNvSpPr>
          <p:nvPr>
            <p:ph type="title"/>
          </p:nvPr>
        </p:nvSpPr>
        <p:spPr/>
        <p:txBody>
          <a:bodyPr/>
          <a:lstStyle/>
          <a:p>
            <a:r>
              <a:rPr lang="en-US" altLang="en-US" dirty="0"/>
              <a:t>Financial </a:t>
            </a:r>
            <a:r>
              <a:rPr lang="en-AU" altLang="en-US" dirty="0"/>
              <a:t>Markets and </a:t>
            </a:r>
            <a:br>
              <a:rPr lang="en-AU" altLang="en-US" dirty="0"/>
            </a:br>
            <a:r>
              <a:rPr lang="en-AU" altLang="en-US" dirty="0"/>
              <a:t>Financial Institutions</a:t>
            </a:r>
            <a:endParaRPr lang="en-AU"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8354">
                                            <p:txEl>
                                              <p:pRg st="1" end="1"/>
                                            </p:txEl>
                                          </p:spTgt>
                                        </p:tgtEl>
                                        <p:attrNameLst>
                                          <p:attrName>style.visibility</p:attrName>
                                        </p:attrNameLst>
                                      </p:cBhvr>
                                      <p:to>
                                        <p:strVal val="visible"/>
                                      </p:to>
                                    </p:set>
                                    <p:animEffect transition="in" filter="wipe(left)">
                                      <p:cBhvr>
                                        <p:cTn id="7" dur="1000"/>
                                        <p:tgtEl>
                                          <p:spTgt spid="8683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8354">
                                            <p:txEl>
                                              <p:pRg st="2" end="2"/>
                                            </p:txEl>
                                          </p:spTgt>
                                        </p:tgtEl>
                                        <p:attrNameLst>
                                          <p:attrName>style.visibility</p:attrName>
                                        </p:attrNameLst>
                                      </p:cBhvr>
                                      <p:to>
                                        <p:strVal val="visible"/>
                                      </p:to>
                                    </p:set>
                                    <p:animEffect transition="in" filter="wipe(left)">
                                      <p:cBhvr>
                                        <p:cTn id="12" dur="1000"/>
                                        <p:tgtEl>
                                          <p:spTgt spid="8683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4"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CC700D21-E76A-4993-9956-605E2DB7E795}"/>
              </a:ext>
            </a:extLst>
          </p:cNvPr>
          <p:cNvSpPr>
            <a:spLocks noGrp="1" noChangeArrowheads="1"/>
          </p:cNvSpPr>
          <p:nvPr>
            <p:ph idx="1"/>
          </p:nvPr>
        </p:nvSpPr>
        <p:spPr/>
        <p:txBody>
          <a:bodyPr/>
          <a:lstStyle/>
          <a:p>
            <a:pPr lvl="1" eaLnBrk="1" hangingPunct="1"/>
            <a:r>
              <a:rPr lang="en-US" altLang="en-US" dirty="0"/>
              <a:t>The </a:t>
            </a:r>
            <a:r>
              <a:rPr lang="en-US" altLang="en-US" b="1" dirty="0"/>
              <a:t>real interest rate</a:t>
            </a:r>
            <a:r>
              <a:rPr lang="en-US" altLang="en-US" dirty="0"/>
              <a:t> is the nominal interest rate adjusted to remove the effects of inflation on the buying power of money.</a:t>
            </a:r>
          </a:p>
          <a:p>
            <a:pPr lvl="1" eaLnBrk="1" hangingPunct="1"/>
            <a:r>
              <a:rPr lang="en-US" altLang="en-US" dirty="0"/>
              <a:t>The real interest rate is approximately equal to the nominal interest rate minus the inflation rate.</a:t>
            </a:r>
          </a:p>
          <a:p>
            <a:pPr lvl="1" eaLnBrk="1" hangingPunct="1"/>
            <a:r>
              <a:rPr lang="en-US" altLang="en-US" dirty="0"/>
              <a:t>For example, if the nominal interest rate is 5 percent a year and the inflation rate is 2 percent a year, the real interest rate is 3 percent a year.</a:t>
            </a:r>
          </a:p>
          <a:p>
            <a:pPr lvl="1" eaLnBrk="1" hangingPunct="1"/>
            <a:r>
              <a:rPr lang="en-US" altLang="en-US" dirty="0"/>
              <a:t>The real interest rate is the opportunity cost of borrowing.</a:t>
            </a:r>
          </a:p>
        </p:txBody>
      </p:sp>
      <p:sp>
        <p:nvSpPr>
          <p:cNvPr id="3" name="Title 2">
            <a:extLst>
              <a:ext uri="{FF2B5EF4-FFF2-40B4-BE49-F238E27FC236}">
                <a16:creationId xmlns:a16="http://schemas.microsoft.com/office/drawing/2014/main" id="{8CCF6DA4-6D49-46FB-B510-C06682A5E5D9}"/>
              </a:ext>
            </a:extLst>
          </p:cNvPr>
          <p:cNvSpPr>
            <a:spLocks noGrp="1"/>
          </p:cNvSpPr>
          <p:nvPr>
            <p:ph type="title"/>
          </p:nvPr>
        </p:nvSpPr>
        <p:spPr/>
        <p:txBody>
          <a:bodyPr/>
          <a:lstStyle/>
          <a:p>
            <a:r>
              <a:rPr lang="en-US" altLang="en-US" dirty="0"/>
              <a:t>Financial </a:t>
            </a:r>
            <a:r>
              <a:rPr lang="en-AU" altLang="en-US" dirty="0"/>
              <a:t>Markets and </a:t>
            </a:r>
            <a:br>
              <a:rPr lang="en-AU" altLang="en-US" dirty="0"/>
            </a:br>
            <a:r>
              <a:rPr lang="en-AU" altLang="en-US" dirty="0"/>
              <a:t>Financial Institutions</a:t>
            </a:r>
            <a:endParaRPr lang="en-AU"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02">
                                            <p:txEl>
                                              <p:pRg st="0" end="0"/>
                                            </p:txEl>
                                          </p:spTgt>
                                        </p:tgtEl>
                                        <p:attrNameLst>
                                          <p:attrName>style.visibility</p:attrName>
                                        </p:attrNameLst>
                                      </p:cBhvr>
                                      <p:to>
                                        <p:strVal val="visible"/>
                                      </p:to>
                                    </p:set>
                                    <p:animEffect transition="in" filter="wipe(left)">
                                      <p:cBhvr>
                                        <p:cTn id="7" dur="1000"/>
                                        <p:tgtEl>
                                          <p:spTgt spid="870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02">
                                            <p:txEl>
                                              <p:pRg st="1" end="1"/>
                                            </p:txEl>
                                          </p:spTgt>
                                        </p:tgtEl>
                                        <p:attrNameLst>
                                          <p:attrName>style.visibility</p:attrName>
                                        </p:attrNameLst>
                                      </p:cBhvr>
                                      <p:to>
                                        <p:strVal val="visible"/>
                                      </p:to>
                                    </p:set>
                                    <p:animEffect transition="in" filter="wipe(left)">
                                      <p:cBhvr>
                                        <p:cTn id="12" dur="1000"/>
                                        <p:tgtEl>
                                          <p:spTgt spid="8704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02">
                                            <p:txEl>
                                              <p:pRg st="2" end="2"/>
                                            </p:txEl>
                                          </p:spTgt>
                                        </p:tgtEl>
                                        <p:attrNameLst>
                                          <p:attrName>style.visibility</p:attrName>
                                        </p:attrNameLst>
                                      </p:cBhvr>
                                      <p:to>
                                        <p:strVal val="visible"/>
                                      </p:to>
                                    </p:set>
                                    <p:animEffect transition="in" filter="wipe(left)">
                                      <p:cBhvr>
                                        <p:cTn id="17" dur="1000"/>
                                        <p:tgtEl>
                                          <p:spTgt spid="8704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402">
                                            <p:txEl>
                                              <p:pRg st="3" end="3"/>
                                            </p:txEl>
                                          </p:spTgt>
                                        </p:tgtEl>
                                        <p:attrNameLst>
                                          <p:attrName>style.visibility</p:attrName>
                                        </p:attrNameLst>
                                      </p:cBhvr>
                                      <p:to>
                                        <p:strVal val="visible"/>
                                      </p:to>
                                    </p:set>
                                    <p:animEffect transition="in" filter="wipe(left)">
                                      <p:cBhvr>
                                        <p:cTn id="22" dur="1000"/>
                                        <p:tgtEl>
                                          <p:spTgt spid="8704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02"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3507F9C-07F7-49BA-9DA1-17436D8EAEEB}"/>
              </a:ext>
            </a:extLst>
          </p:cNvPr>
          <p:cNvSpPr>
            <a:spLocks noGrp="1" noChangeArrowheads="1"/>
          </p:cNvSpPr>
          <p:nvPr>
            <p:ph type="title"/>
          </p:nvPr>
        </p:nvSpPr>
        <p:spPr>
          <a:xfrm>
            <a:off x="990600" y="107950"/>
            <a:ext cx="7696200" cy="1554163"/>
          </a:xfrm>
          <a:noFill/>
        </p:spPr>
        <p:txBody>
          <a:bodyPr/>
          <a:lstStyle/>
          <a:p>
            <a:pPr eaLnBrk="1" hangingPunct="1"/>
            <a:r>
              <a:rPr lang="en-US" altLang="en-US"/>
              <a:t>The Loanable Funds Market</a:t>
            </a:r>
          </a:p>
        </p:txBody>
      </p:sp>
      <p:sp>
        <p:nvSpPr>
          <p:cNvPr id="860163" name="Rectangle 3">
            <a:extLst>
              <a:ext uri="{FF2B5EF4-FFF2-40B4-BE49-F238E27FC236}">
                <a16:creationId xmlns:a16="http://schemas.microsoft.com/office/drawing/2014/main" id="{AA7BBCD7-B88E-49D0-80D4-B1CE9E51FE5F}"/>
              </a:ext>
            </a:extLst>
          </p:cNvPr>
          <p:cNvSpPr>
            <a:spLocks noGrp="1" noChangeArrowheads="1"/>
          </p:cNvSpPr>
          <p:nvPr>
            <p:ph idx="1"/>
          </p:nvPr>
        </p:nvSpPr>
        <p:spPr/>
        <p:txBody>
          <a:bodyPr/>
          <a:lstStyle/>
          <a:p>
            <a:pPr lvl="1" eaLnBrk="1" hangingPunct="1"/>
            <a:r>
              <a:rPr lang="en-US" altLang="en-US" dirty="0"/>
              <a:t>The </a:t>
            </a:r>
            <a:r>
              <a:rPr lang="en-US" altLang="en-US" b="1" dirty="0"/>
              <a:t>market for loanable funds</a:t>
            </a:r>
            <a:r>
              <a:rPr lang="en-US" altLang="en-US" dirty="0"/>
              <a:t> is the aggregate of all the individual financial markets.</a:t>
            </a:r>
          </a:p>
          <a:p>
            <a:pPr lvl="1" eaLnBrk="1" hangingPunct="1"/>
            <a:r>
              <a:rPr lang="en-US" altLang="en-US" dirty="0"/>
              <a:t>The market for loanable funds determines the real interest rate, the quantity of funds loaned, saving, and investment.</a:t>
            </a:r>
          </a:p>
          <a:p>
            <a:pPr lvl="1" eaLnBrk="1" hangingPunct="1"/>
            <a:r>
              <a:rPr lang="en-US" altLang="en-US" dirty="0"/>
              <a:t>We’ll start by ignoring the government and the rest of the world.</a:t>
            </a:r>
          </a:p>
          <a:p>
            <a:pPr lvl="1" eaLnBrk="1" hangingPunct="1"/>
            <a:r>
              <a:rPr lang="en-CA" altLang="en-US" b="1" dirty="0">
                <a:solidFill>
                  <a:srgbClr val="0070C0"/>
                </a:solidFill>
              </a:rPr>
              <a:t>The Demand for Loanable Funds</a:t>
            </a:r>
          </a:p>
          <a:p>
            <a:pPr lvl="1" eaLnBrk="1" hangingPunct="1">
              <a:buClr>
                <a:schemeClr val="tx1"/>
              </a:buClr>
            </a:pPr>
            <a:r>
              <a:rPr lang="en-US" altLang="en-US" dirty="0"/>
              <a:t>The </a:t>
            </a:r>
            <a:r>
              <a:rPr lang="en-US" altLang="en-US" i="1" dirty="0"/>
              <a:t>quantity of loanable funds demanded</a:t>
            </a:r>
            <a:r>
              <a:rPr lang="en-US" altLang="en-US" dirty="0"/>
              <a:t> depends on</a:t>
            </a:r>
          </a:p>
          <a:p>
            <a:pPr lvl="1" eaLnBrk="1" hangingPunct="1">
              <a:buClr>
                <a:schemeClr val="tx1"/>
              </a:buClr>
            </a:pPr>
            <a:r>
              <a:rPr lang="en-US" altLang="en-US" dirty="0"/>
              <a:t>1. The real interest rate</a:t>
            </a:r>
          </a:p>
          <a:p>
            <a:pPr lvl="1" eaLnBrk="1" hangingPunct="1">
              <a:buClr>
                <a:schemeClr val="tx1"/>
              </a:buClr>
            </a:pPr>
            <a:r>
              <a:rPr lang="en-US" altLang="en-US" dirty="0"/>
              <a:t>2. Expected profit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63">
                                            <p:txEl>
                                              <p:pRg st="2" end="2"/>
                                            </p:txEl>
                                          </p:spTgt>
                                        </p:tgtEl>
                                        <p:attrNameLst>
                                          <p:attrName>style.visibility</p:attrName>
                                        </p:attrNameLst>
                                      </p:cBhvr>
                                      <p:to>
                                        <p:strVal val="visible"/>
                                      </p:to>
                                    </p:set>
                                    <p:animEffect transition="in" filter="wipe(left)">
                                      <p:cBhvr>
                                        <p:cTn id="7" dur="1000"/>
                                        <p:tgtEl>
                                          <p:spTgt spid="8601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163">
                                            <p:txEl>
                                              <p:pRg st="3" end="3"/>
                                            </p:txEl>
                                          </p:spTgt>
                                        </p:tgtEl>
                                        <p:attrNameLst>
                                          <p:attrName>style.visibility</p:attrName>
                                        </p:attrNameLst>
                                      </p:cBhvr>
                                      <p:to>
                                        <p:strVal val="visible"/>
                                      </p:to>
                                    </p:set>
                                    <p:animEffect transition="in" filter="wipe(left)">
                                      <p:cBhvr>
                                        <p:cTn id="12" dur="500"/>
                                        <p:tgtEl>
                                          <p:spTgt spid="8601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163">
                                            <p:txEl>
                                              <p:pRg st="4" end="4"/>
                                            </p:txEl>
                                          </p:spTgt>
                                        </p:tgtEl>
                                        <p:attrNameLst>
                                          <p:attrName>style.visibility</p:attrName>
                                        </p:attrNameLst>
                                      </p:cBhvr>
                                      <p:to>
                                        <p:strVal val="visible"/>
                                      </p:to>
                                    </p:set>
                                    <p:animEffect transition="in" filter="wipe(left)">
                                      <p:cBhvr>
                                        <p:cTn id="17" dur="1000"/>
                                        <p:tgtEl>
                                          <p:spTgt spid="8601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163">
                                            <p:txEl>
                                              <p:pRg st="5" end="5"/>
                                            </p:txEl>
                                          </p:spTgt>
                                        </p:tgtEl>
                                        <p:attrNameLst>
                                          <p:attrName>style.visibility</p:attrName>
                                        </p:attrNameLst>
                                      </p:cBhvr>
                                      <p:to>
                                        <p:strVal val="visible"/>
                                      </p:to>
                                    </p:set>
                                    <p:animEffect transition="in" filter="wipe(left)">
                                      <p:cBhvr>
                                        <p:cTn id="22" dur="1000"/>
                                        <p:tgtEl>
                                          <p:spTgt spid="86016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0163">
                                            <p:txEl>
                                              <p:pRg st="6" end="6"/>
                                            </p:txEl>
                                          </p:spTgt>
                                        </p:tgtEl>
                                        <p:attrNameLst>
                                          <p:attrName>style.visibility</p:attrName>
                                        </p:attrNameLst>
                                      </p:cBhvr>
                                      <p:to>
                                        <p:strVal val="visible"/>
                                      </p:to>
                                    </p:set>
                                    <p:animEffect transition="in" filter="wipe(left)">
                                      <p:cBhvr>
                                        <p:cTn id="27" dur="1000"/>
                                        <p:tgtEl>
                                          <p:spTgt spid="860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3"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1C693EED-1E97-42D8-B827-D62CA715718D}"/>
              </a:ext>
            </a:extLst>
          </p:cNvPr>
          <p:cNvSpPr>
            <a:spLocks noGrp="1" noChangeArrowheads="1"/>
          </p:cNvSpPr>
          <p:nvPr>
            <p:ph type="title"/>
          </p:nvPr>
        </p:nvSpPr>
        <p:spPr>
          <a:xfrm>
            <a:off x="990600" y="107950"/>
            <a:ext cx="7696200" cy="1554163"/>
          </a:xfrm>
          <a:noFill/>
        </p:spPr>
        <p:txBody>
          <a:bodyPr/>
          <a:lstStyle/>
          <a:p>
            <a:pPr eaLnBrk="1" hangingPunct="1"/>
            <a:r>
              <a:rPr lang="en-US" altLang="en-US"/>
              <a:t>The Loanable Funds Market</a:t>
            </a:r>
          </a:p>
        </p:txBody>
      </p:sp>
      <p:sp>
        <p:nvSpPr>
          <p:cNvPr id="758787" name="Rectangle 3">
            <a:extLst>
              <a:ext uri="{FF2B5EF4-FFF2-40B4-BE49-F238E27FC236}">
                <a16:creationId xmlns:a16="http://schemas.microsoft.com/office/drawing/2014/main" id="{E444E17E-AE6F-4712-8469-43326B15F9E6}"/>
              </a:ext>
            </a:extLst>
          </p:cNvPr>
          <p:cNvSpPr>
            <a:spLocks noGrp="1" noChangeArrowheads="1"/>
          </p:cNvSpPr>
          <p:nvPr>
            <p:ph idx="1"/>
          </p:nvPr>
        </p:nvSpPr>
        <p:spPr/>
        <p:txBody>
          <a:bodyPr/>
          <a:lstStyle/>
          <a:p>
            <a:pPr eaLnBrk="1" hangingPunct="1"/>
            <a:r>
              <a:rPr lang="en-US" altLang="en-US" dirty="0">
                <a:solidFill>
                  <a:srgbClr val="7030A0"/>
                </a:solidFill>
              </a:rPr>
              <a:t>The Demand for Loanable Funds Curve</a:t>
            </a:r>
          </a:p>
          <a:p>
            <a:pPr lvl="1" eaLnBrk="1" hangingPunct="1"/>
            <a:r>
              <a:rPr lang="en-US" altLang="en-US" dirty="0"/>
              <a:t>The </a:t>
            </a:r>
            <a:r>
              <a:rPr lang="en-US" altLang="en-US" b="1" dirty="0"/>
              <a:t>demand for loanable funds</a:t>
            </a:r>
            <a:r>
              <a:rPr lang="en-US" altLang="en-US" dirty="0"/>
              <a:t> is the relationship between the quantity of loanable funds demanded and the real interest rate when all other influences on borrowing plans remain the same.</a:t>
            </a:r>
          </a:p>
          <a:p>
            <a:pPr lvl="1" eaLnBrk="1" hangingPunct="1"/>
            <a:r>
              <a:rPr lang="en-US" altLang="en-US" dirty="0"/>
              <a:t>Business investment is the main item that makes up the demand for loanable funds.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8787">
                                            <p:txEl>
                                              <p:pRg st="1" end="1"/>
                                            </p:txEl>
                                          </p:spTgt>
                                        </p:tgtEl>
                                        <p:attrNameLst>
                                          <p:attrName>style.visibility</p:attrName>
                                        </p:attrNameLst>
                                      </p:cBhvr>
                                      <p:to>
                                        <p:strVal val="visible"/>
                                      </p:to>
                                    </p:set>
                                    <p:animEffect transition="in" filter="wipe(left)">
                                      <p:cBhvr>
                                        <p:cTn id="7" dur="1000"/>
                                        <p:tgtEl>
                                          <p:spTgt spid="758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8787">
                                            <p:txEl>
                                              <p:pRg st="2" end="2"/>
                                            </p:txEl>
                                          </p:spTgt>
                                        </p:tgtEl>
                                        <p:attrNameLst>
                                          <p:attrName>style.visibility</p:attrName>
                                        </p:attrNameLst>
                                      </p:cBhvr>
                                      <p:to>
                                        <p:strVal val="visible"/>
                                      </p:to>
                                    </p:set>
                                    <p:animEffect transition="in" filter="wipe(left)">
                                      <p:cBhvr>
                                        <p:cTn id="12" dur="1000"/>
                                        <p:tgtEl>
                                          <p:spTgt spid="758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7"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737A43-282A-4D68-97DC-1C9C956B1A33}"/>
              </a:ext>
            </a:extLst>
          </p:cNvPr>
          <p:cNvSpPr txBox="1">
            <a:spLocks/>
          </p:cNvSpPr>
          <p:nvPr/>
        </p:nvSpPr>
        <p:spPr bwMode="auto">
          <a:xfrm>
            <a:off x="609600" y="4572000"/>
            <a:ext cx="2159000"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en-CA" altLang="en-US" sz="13600" dirty="0">
              <a:solidFill>
                <a:srgbClr val="254A8E"/>
              </a:solidFill>
              <a:latin typeface="Futura Std Light" panose="020B0402020204020303" pitchFamily="34" charset="0"/>
            </a:endParaRPr>
          </a:p>
        </p:txBody>
      </p:sp>
      <p:sp>
        <p:nvSpPr>
          <p:cNvPr id="6" name="Title 1">
            <a:extLst>
              <a:ext uri="{FF2B5EF4-FFF2-40B4-BE49-F238E27FC236}">
                <a16:creationId xmlns:a16="http://schemas.microsoft.com/office/drawing/2014/main" id="{30993C35-9CC1-4129-82C1-0E4B3EFCCC66}"/>
              </a:ext>
            </a:extLst>
          </p:cNvPr>
          <p:cNvSpPr txBox="1">
            <a:spLocks/>
          </p:cNvSpPr>
          <p:nvPr/>
        </p:nvSpPr>
        <p:spPr bwMode="auto">
          <a:xfrm>
            <a:off x="360000" y="4857750"/>
            <a:ext cx="1891522" cy="1540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7</a:t>
            </a:r>
          </a:p>
        </p:txBody>
      </p:sp>
      <p:sp>
        <p:nvSpPr>
          <p:cNvPr id="7" name="Subtitle 2">
            <a:extLst>
              <a:ext uri="{FF2B5EF4-FFF2-40B4-BE49-F238E27FC236}">
                <a16:creationId xmlns:a16="http://schemas.microsoft.com/office/drawing/2014/main" id="{8C1E0B59-A41B-4191-A6BE-E49E8B451A41}"/>
              </a:ext>
            </a:extLst>
          </p:cNvPr>
          <p:cNvSpPr txBox="1">
            <a:spLocks/>
          </p:cNvSpPr>
          <p:nvPr/>
        </p:nvSpPr>
        <p:spPr bwMode="auto">
          <a:xfrm>
            <a:off x="2501122" y="5181600"/>
            <a:ext cx="3747278" cy="893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800" b="1" dirty="0">
                <a:solidFill>
                  <a:srgbClr val="009A82"/>
                </a:solidFill>
                <a:latin typeface="Futura Condensed" pitchFamily="34" charset="0"/>
                <a:ea typeface="MS PGothic" panose="020B0600070205080204" pitchFamily="34" charset="-128"/>
              </a:rPr>
              <a:t>FINANCE, SAVING, AND INVESTMENT</a:t>
            </a:r>
          </a:p>
        </p:txBody>
      </p:sp>
      <p:pic>
        <p:nvPicPr>
          <p:cNvPr id="8" name="Picture 7">
            <a:extLst>
              <a:ext uri="{FF2B5EF4-FFF2-40B4-BE49-F238E27FC236}">
                <a16:creationId xmlns:a16="http://schemas.microsoft.com/office/drawing/2014/main" id="{F3087E5B-69E6-4AC2-A529-7E427C4EA3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150" y="6075362"/>
            <a:ext cx="6858000" cy="322861"/>
          </a:xfrm>
          <a:prstGeom prst="rect">
            <a:avLst/>
          </a:prstGeom>
        </p:spPr>
      </p:pic>
      <p:pic>
        <p:nvPicPr>
          <p:cNvPr id="9" name="Picture 8">
            <a:extLst>
              <a:ext uri="{FF2B5EF4-FFF2-40B4-BE49-F238E27FC236}">
                <a16:creationId xmlns:a16="http://schemas.microsoft.com/office/drawing/2014/main" id="{2D7B263B-8515-4BC2-A879-CD76E02E37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32F28022-1566-49E7-B8FD-0F62D3666EC8}"/>
              </a:ext>
            </a:extLst>
          </p:cNvPr>
          <p:cNvSpPr>
            <a:spLocks noChangeArrowheads="1"/>
          </p:cNvSpPr>
          <p:nvPr/>
        </p:nvSpPr>
        <p:spPr bwMode="auto">
          <a:xfrm>
            <a:off x="-152400" y="1981200"/>
            <a:ext cx="41148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ts val="600"/>
              </a:spcBef>
              <a:spcAft>
                <a:spcPts val="600"/>
              </a:spcAft>
              <a:defRPr sz="2400" b="1">
                <a:solidFill>
                  <a:srgbClr val="7030A0"/>
                </a:solidFill>
                <a:latin typeface="Arial" panose="020B0604020202020204" pitchFamily="34" charset="0"/>
              </a:defRPr>
            </a:lvl1pPr>
            <a:lvl2pPr marL="114300">
              <a:spcBef>
                <a:spcPts val="600"/>
              </a:spcBef>
              <a:spcAft>
                <a:spcPts val="600"/>
              </a:spcAft>
              <a:buClr>
                <a:srgbClr val="FF0000"/>
              </a:buClr>
              <a:buFont typeface="Wingdings" panose="05000000000000000000" pitchFamily="2" charset="2"/>
              <a:defRPr sz="2400">
                <a:solidFill>
                  <a:schemeClr val="tx1"/>
                </a:solidFill>
                <a:latin typeface="Arial" panose="020B0604020202020204" pitchFamily="34" charset="0"/>
              </a:defRPr>
            </a:lvl2pPr>
            <a:lvl3pPr marL="1143000" indent="-228600">
              <a:spcBef>
                <a:spcPts val="600"/>
              </a:spcBef>
              <a:spcAft>
                <a:spcPts val="600"/>
              </a:spcAft>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Gill Sans MT" panose="020B0502020104020203" pitchFamily="34" charset="0"/>
              </a:defRPr>
            </a:lvl4pPr>
            <a:lvl5pPr marL="2057400" indent="-228600">
              <a:spcBef>
                <a:spcPct val="20000"/>
              </a:spcBef>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har char="»"/>
              <a:defRPr sz="2000">
                <a:solidFill>
                  <a:schemeClr val="tx1"/>
                </a:solidFill>
                <a:latin typeface="Gill Sans MT" panose="020B0502020104020203" pitchFamily="34" charset="0"/>
              </a:defRPr>
            </a:lvl9pPr>
          </a:lstStyle>
          <a:p>
            <a:pPr lvl="1" eaLnBrk="1" hangingPunct="1">
              <a:spcBef>
                <a:spcPct val="20000"/>
              </a:spcBef>
              <a:spcAft>
                <a:spcPct val="50000"/>
              </a:spcAft>
            </a:pPr>
            <a:endParaRPr lang="en-CA" altLang="en-US" b="0"/>
          </a:p>
        </p:txBody>
      </p:sp>
      <p:sp>
        <p:nvSpPr>
          <p:cNvPr id="47107" name="Title 1">
            <a:extLst>
              <a:ext uri="{FF2B5EF4-FFF2-40B4-BE49-F238E27FC236}">
                <a16:creationId xmlns:a16="http://schemas.microsoft.com/office/drawing/2014/main" id="{6666F69A-043B-4677-91E8-F58F6DA9C48D}"/>
              </a:ext>
            </a:extLst>
          </p:cNvPr>
          <p:cNvSpPr>
            <a:spLocks noGrp="1"/>
          </p:cNvSpPr>
          <p:nvPr>
            <p:ph type="title"/>
          </p:nvPr>
        </p:nvSpPr>
        <p:spPr>
          <a:xfrm>
            <a:off x="990600" y="107950"/>
            <a:ext cx="7696200" cy="1554163"/>
          </a:xfrm>
        </p:spPr>
        <p:txBody>
          <a:bodyPr/>
          <a:lstStyle/>
          <a:p>
            <a:r>
              <a:rPr lang="en-CA" altLang="en-US"/>
              <a:t>The Market  for Loanable Funds</a:t>
            </a:r>
          </a:p>
        </p:txBody>
      </p:sp>
      <p:sp>
        <p:nvSpPr>
          <p:cNvPr id="3" name="Content Placeholder 2">
            <a:extLst>
              <a:ext uri="{FF2B5EF4-FFF2-40B4-BE49-F238E27FC236}">
                <a16:creationId xmlns:a16="http://schemas.microsoft.com/office/drawing/2014/main" id="{BEE2FF8E-B37B-4E2B-917E-63F57A2A6ABD}"/>
              </a:ext>
            </a:extLst>
          </p:cNvPr>
          <p:cNvSpPr>
            <a:spLocks noGrp="1"/>
          </p:cNvSpPr>
          <p:nvPr>
            <p:ph idx="1"/>
          </p:nvPr>
        </p:nvSpPr>
        <p:spPr>
          <a:xfrm>
            <a:off x="360363" y="1584325"/>
            <a:ext cx="4114800" cy="4525963"/>
          </a:xfrm>
        </p:spPr>
        <p:txBody>
          <a:bodyPr/>
          <a:lstStyle/>
          <a:p>
            <a:pPr lvl="1" eaLnBrk="1" hangingPunct="1"/>
            <a:r>
              <a:rPr lang="en-CA" altLang="en-US" dirty="0"/>
              <a:t>Figure 7.3 shows the demand for loanable funds curve.</a:t>
            </a:r>
          </a:p>
          <a:p>
            <a:pPr lvl="1" eaLnBrk="1" hangingPunct="1"/>
            <a:r>
              <a:rPr lang="en-CA" altLang="en-US" dirty="0"/>
              <a:t>A rise in the real interest rate decreases the quantity of loanable funds demanded.</a:t>
            </a:r>
          </a:p>
          <a:p>
            <a:pPr lvl="1" eaLnBrk="1" hangingPunct="1"/>
            <a:r>
              <a:rPr lang="en-CA" altLang="en-US" dirty="0"/>
              <a:t>A fall in the real interest rate increases the quantity of loanable funds demanded.</a:t>
            </a:r>
          </a:p>
        </p:txBody>
      </p:sp>
      <p:pic>
        <p:nvPicPr>
          <p:cNvPr id="47109" name="Picture 1">
            <a:extLst>
              <a:ext uri="{FF2B5EF4-FFF2-40B4-BE49-F238E27FC236}">
                <a16:creationId xmlns:a16="http://schemas.microsoft.com/office/drawing/2014/main" id="{BE2D99E9-A54B-4394-8B11-F5109E7C4B6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205287" cy="410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693B3BC1-B837-4097-9439-8A59D1A63CA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205287" cy="410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B736E297-1C1C-4E10-9E6A-79D94941F61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205287" cy="410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75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4" name="Picture 1">
            <a:extLst>
              <a:ext uri="{FF2B5EF4-FFF2-40B4-BE49-F238E27FC236}">
                <a16:creationId xmlns:a16="http://schemas.microsoft.com/office/drawing/2014/main" id="{8145AC0D-65F5-45BF-A79C-CA8F0918486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720725"/>
            <a:ext cx="5257800" cy="512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E1196EE4-E858-4097-A052-1284284B0FB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720725"/>
            <a:ext cx="5257800" cy="512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ED74E266-25E5-4EA2-B424-0707154CE2B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720725"/>
            <a:ext cx="5257800" cy="512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5">
            <a:extLst>
              <a:ext uri="{FF2B5EF4-FFF2-40B4-BE49-F238E27FC236}">
                <a16:creationId xmlns:a16="http://schemas.microsoft.com/office/drawing/2014/main" id="{FDEB4E68-F232-44F4-8E9F-CB44DAB50DF7}"/>
              </a:ext>
            </a:extLst>
          </p:cNvPr>
          <p:cNvSpPr>
            <a:spLocks noGrp="1" noChangeArrowheads="1"/>
          </p:cNvSpPr>
          <p:nvPr>
            <p:ph type="title"/>
          </p:nvPr>
        </p:nvSpPr>
        <p:spPr>
          <a:xfrm>
            <a:off x="990600" y="107950"/>
            <a:ext cx="7696200" cy="1554163"/>
          </a:xfrm>
          <a:noFill/>
        </p:spPr>
        <p:txBody>
          <a:bodyPr/>
          <a:lstStyle/>
          <a:p>
            <a:pPr eaLnBrk="1" hangingPunct="1"/>
            <a:r>
              <a:rPr lang="en-US" altLang="en-US"/>
              <a:t>The Loanable Funds Market</a:t>
            </a:r>
          </a:p>
        </p:txBody>
      </p:sp>
      <p:sp>
        <p:nvSpPr>
          <p:cNvPr id="760835" name="Rectangle 3">
            <a:extLst>
              <a:ext uri="{FF2B5EF4-FFF2-40B4-BE49-F238E27FC236}">
                <a16:creationId xmlns:a16="http://schemas.microsoft.com/office/drawing/2014/main" id="{EEE1E8E3-A2DC-4A92-8A9C-DE8CCA330EAA}"/>
              </a:ext>
            </a:extLst>
          </p:cNvPr>
          <p:cNvSpPr>
            <a:spLocks noGrp="1" noChangeArrowheads="1"/>
          </p:cNvSpPr>
          <p:nvPr>
            <p:ph idx="1"/>
          </p:nvPr>
        </p:nvSpPr>
        <p:spPr/>
        <p:txBody>
          <a:bodyPr/>
          <a:lstStyle/>
          <a:p>
            <a:pPr eaLnBrk="1" hangingPunct="1"/>
            <a:r>
              <a:rPr lang="en-US" altLang="en-US" dirty="0"/>
              <a:t>Changes in the Demand for Loanable Funds</a:t>
            </a:r>
          </a:p>
          <a:p>
            <a:pPr lvl="1" eaLnBrk="1" hangingPunct="1"/>
            <a:r>
              <a:rPr lang="en-US" altLang="en-US" dirty="0"/>
              <a:t>When the expected profit changes, the demand for loanable funds changes.</a:t>
            </a:r>
          </a:p>
          <a:p>
            <a:pPr lvl="1" eaLnBrk="1" hangingPunct="1"/>
            <a:r>
              <a:rPr lang="en-US" altLang="en-US" dirty="0"/>
              <a:t>Other things remaining the same, the greater the expected profit from new capital, the greater is the amount of investment and the greater the demand for loanable funds.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0835">
                                            <p:txEl>
                                              <p:pRg st="1" end="1"/>
                                            </p:txEl>
                                          </p:spTgt>
                                        </p:tgtEl>
                                        <p:attrNameLst>
                                          <p:attrName>style.visibility</p:attrName>
                                        </p:attrNameLst>
                                      </p:cBhvr>
                                      <p:to>
                                        <p:strVal val="visible"/>
                                      </p:to>
                                    </p:set>
                                    <p:animEffect transition="in" filter="wipe(left)">
                                      <p:cBhvr>
                                        <p:cTn id="7" dur="1000"/>
                                        <p:tgtEl>
                                          <p:spTgt spid="7608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0835">
                                            <p:txEl>
                                              <p:pRg st="2" end="2"/>
                                            </p:txEl>
                                          </p:spTgt>
                                        </p:tgtEl>
                                        <p:attrNameLst>
                                          <p:attrName>style.visibility</p:attrName>
                                        </p:attrNameLst>
                                      </p:cBhvr>
                                      <p:to>
                                        <p:strVal val="visible"/>
                                      </p:to>
                                    </p:set>
                                    <p:animEffect transition="in" filter="wipe(left)">
                                      <p:cBhvr>
                                        <p:cTn id="12" dur="1000"/>
                                        <p:tgtEl>
                                          <p:spTgt spid="7608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5"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5">
            <a:extLst>
              <a:ext uri="{FF2B5EF4-FFF2-40B4-BE49-F238E27FC236}">
                <a16:creationId xmlns:a16="http://schemas.microsoft.com/office/drawing/2014/main" id="{3ED92820-AADE-4A3B-B62C-A8CEC90BB3FB}"/>
              </a:ext>
            </a:extLst>
          </p:cNvPr>
          <p:cNvSpPr>
            <a:spLocks noGrp="1" noChangeArrowheads="1"/>
          </p:cNvSpPr>
          <p:nvPr>
            <p:ph type="title"/>
          </p:nvPr>
        </p:nvSpPr>
        <p:spPr>
          <a:xfrm>
            <a:off x="990600" y="107950"/>
            <a:ext cx="7696200" cy="1554163"/>
          </a:xfrm>
          <a:noFill/>
        </p:spPr>
        <p:txBody>
          <a:bodyPr/>
          <a:lstStyle/>
          <a:p>
            <a:pPr eaLnBrk="1" hangingPunct="1"/>
            <a:r>
              <a:rPr lang="en-US" altLang="en-US"/>
              <a:t>The Loanable Funds Market</a:t>
            </a:r>
          </a:p>
        </p:txBody>
      </p:sp>
      <p:sp>
        <p:nvSpPr>
          <p:cNvPr id="764931" name="Rectangle 3">
            <a:extLst>
              <a:ext uri="{FF2B5EF4-FFF2-40B4-BE49-F238E27FC236}">
                <a16:creationId xmlns:a16="http://schemas.microsoft.com/office/drawing/2014/main" id="{A579A8E9-2FA0-4363-BE33-35B8F44BC233}"/>
              </a:ext>
            </a:extLst>
          </p:cNvPr>
          <p:cNvSpPr>
            <a:spLocks noGrp="1" noChangeArrowheads="1"/>
          </p:cNvSpPr>
          <p:nvPr>
            <p:ph idx="1"/>
          </p:nvPr>
        </p:nvSpPr>
        <p:spPr/>
        <p:txBody>
          <a:bodyPr/>
          <a:lstStyle/>
          <a:p>
            <a:pPr lvl="1" eaLnBrk="1" hangingPunct="1"/>
            <a:r>
              <a:rPr lang="en-CA" altLang="en-US" b="1">
                <a:solidFill>
                  <a:srgbClr val="7030A0"/>
                </a:solidFill>
              </a:rPr>
              <a:t>The Supply of Loanable Funds</a:t>
            </a:r>
          </a:p>
          <a:p>
            <a:pPr lvl="1" eaLnBrk="1" hangingPunct="1">
              <a:buClr>
                <a:schemeClr val="tx1"/>
              </a:buClr>
            </a:pPr>
            <a:r>
              <a:rPr lang="en-US" altLang="en-US"/>
              <a:t>The </a:t>
            </a:r>
            <a:r>
              <a:rPr lang="en-US" altLang="en-US" i="1"/>
              <a:t>quantity of loanable funds supplied</a:t>
            </a:r>
            <a:r>
              <a:rPr lang="en-US" altLang="en-US"/>
              <a:t> depends on</a:t>
            </a:r>
          </a:p>
          <a:p>
            <a:pPr lvl="1" eaLnBrk="1" hangingPunct="1">
              <a:buClr>
                <a:schemeClr val="tx1"/>
              </a:buClr>
            </a:pPr>
            <a:r>
              <a:rPr lang="en-US" altLang="en-US"/>
              <a:t>1. The real interest rate</a:t>
            </a:r>
          </a:p>
          <a:p>
            <a:pPr lvl="1" eaLnBrk="1" hangingPunct="1">
              <a:buClr>
                <a:schemeClr val="tx1"/>
              </a:buClr>
            </a:pPr>
            <a:r>
              <a:rPr lang="en-US" altLang="en-US"/>
              <a:t>2. Disposable income</a:t>
            </a:r>
          </a:p>
          <a:p>
            <a:pPr lvl="1" eaLnBrk="1" hangingPunct="1">
              <a:buClr>
                <a:schemeClr val="tx1"/>
              </a:buClr>
            </a:pPr>
            <a:r>
              <a:rPr lang="en-US" altLang="en-US"/>
              <a:t>3. Expected future income</a:t>
            </a:r>
          </a:p>
          <a:p>
            <a:pPr lvl="1" eaLnBrk="1" hangingPunct="1">
              <a:buClr>
                <a:schemeClr val="tx1"/>
              </a:buClr>
            </a:pPr>
            <a:r>
              <a:rPr lang="en-US" altLang="en-US"/>
              <a:t>4. Wealth</a:t>
            </a:r>
          </a:p>
          <a:p>
            <a:pPr lvl="1" eaLnBrk="1" hangingPunct="1">
              <a:buClr>
                <a:schemeClr val="tx1"/>
              </a:buClr>
            </a:pPr>
            <a:r>
              <a:rPr lang="en-US" altLang="en-US"/>
              <a:t>5. Default risk</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4931">
                                            <p:txEl>
                                              <p:pRg st="1" end="1"/>
                                            </p:txEl>
                                          </p:spTgt>
                                        </p:tgtEl>
                                        <p:attrNameLst>
                                          <p:attrName>style.visibility</p:attrName>
                                        </p:attrNameLst>
                                      </p:cBhvr>
                                      <p:to>
                                        <p:strVal val="visible"/>
                                      </p:to>
                                    </p:set>
                                    <p:animEffect transition="in" filter="wipe(left)">
                                      <p:cBhvr>
                                        <p:cTn id="7" dur="1000"/>
                                        <p:tgtEl>
                                          <p:spTgt spid="7649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4931">
                                            <p:txEl>
                                              <p:pRg st="2" end="2"/>
                                            </p:txEl>
                                          </p:spTgt>
                                        </p:tgtEl>
                                        <p:attrNameLst>
                                          <p:attrName>style.visibility</p:attrName>
                                        </p:attrNameLst>
                                      </p:cBhvr>
                                      <p:to>
                                        <p:strVal val="visible"/>
                                      </p:to>
                                    </p:set>
                                    <p:animEffect transition="in" filter="wipe(left)">
                                      <p:cBhvr>
                                        <p:cTn id="12" dur="1000"/>
                                        <p:tgtEl>
                                          <p:spTgt spid="7649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4931">
                                            <p:txEl>
                                              <p:pRg st="3" end="3"/>
                                            </p:txEl>
                                          </p:spTgt>
                                        </p:tgtEl>
                                        <p:attrNameLst>
                                          <p:attrName>style.visibility</p:attrName>
                                        </p:attrNameLst>
                                      </p:cBhvr>
                                      <p:to>
                                        <p:strVal val="visible"/>
                                      </p:to>
                                    </p:set>
                                    <p:animEffect transition="in" filter="wipe(left)">
                                      <p:cBhvr>
                                        <p:cTn id="17" dur="1000"/>
                                        <p:tgtEl>
                                          <p:spTgt spid="7649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4931">
                                            <p:txEl>
                                              <p:pRg st="4" end="4"/>
                                            </p:txEl>
                                          </p:spTgt>
                                        </p:tgtEl>
                                        <p:attrNameLst>
                                          <p:attrName>style.visibility</p:attrName>
                                        </p:attrNameLst>
                                      </p:cBhvr>
                                      <p:to>
                                        <p:strVal val="visible"/>
                                      </p:to>
                                    </p:set>
                                    <p:animEffect transition="in" filter="wipe(left)">
                                      <p:cBhvr>
                                        <p:cTn id="22" dur="1000"/>
                                        <p:tgtEl>
                                          <p:spTgt spid="7649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4931">
                                            <p:txEl>
                                              <p:pRg st="5" end="5"/>
                                            </p:txEl>
                                          </p:spTgt>
                                        </p:tgtEl>
                                        <p:attrNameLst>
                                          <p:attrName>style.visibility</p:attrName>
                                        </p:attrNameLst>
                                      </p:cBhvr>
                                      <p:to>
                                        <p:strVal val="visible"/>
                                      </p:to>
                                    </p:set>
                                    <p:animEffect transition="in" filter="wipe(left)">
                                      <p:cBhvr>
                                        <p:cTn id="27" dur="1000"/>
                                        <p:tgtEl>
                                          <p:spTgt spid="76493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4931">
                                            <p:txEl>
                                              <p:pRg st="6" end="6"/>
                                            </p:txEl>
                                          </p:spTgt>
                                        </p:tgtEl>
                                        <p:attrNameLst>
                                          <p:attrName>style.visibility</p:attrName>
                                        </p:attrNameLst>
                                      </p:cBhvr>
                                      <p:to>
                                        <p:strVal val="visible"/>
                                      </p:to>
                                    </p:set>
                                    <p:animEffect transition="in" filter="wipe(left)">
                                      <p:cBhvr>
                                        <p:cTn id="32" dur="1000"/>
                                        <p:tgtEl>
                                          <p:spTgt spid="764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5">
            <a:extLst>
              <a:ext uri="{FF2B5EF4-FFF2-40B4-BE49-F238E27FC236}">
                <a16:creationId xmlns:a16="http://schemas.microsoft.com/office/drawing/2014/main" id="{68660FB5-DB15-4B82-8356-90D06B7FA8CE}"/>
              </a:ext>
            </a:extLst>
          </p:cNvPr>
          <p:cNvSpPr>
            <a:spLocks noGrp="1" noChangeArrowheads="1"/>
          </p:cNvSpPr>
          <p:nvPr>
            <p:ph type="title"/>
          </p:nvPr>
        </p:nvSpPr>
        <p:spPr>
          <a:xfrm>
            <a:off x="990600" y="107950"/>
            <a:ext cx="7696200" cy="1554163"/>
          </a:xfrm>
          <a:noFill/>
        </p:spPr>
        <p:txBody>
          <a:bodyPr/>
          <a:lstStyle/>
          <a:p>
            <a:pPr eaLnBrk="1" hangingPunct="1"/>
            <a:r>
              <a:rPr lang="en-US" altLang="en-US"/>
              <a:t>The Loanable Funds Market</a:t>
            </a:r>
          </a:p>
        </p:txBody>
      </p:sp>
      <p:sp>
        <p:nvSpPr>
          <p:cNvPr id="766979" name="Rectangle 3">
            <a:extLst>
              <a:ext uri="{FF2B5EF4-FFF2-40B4-BE49-F238E27FC236}">
                <a16:creationId xmlns:a16="http://schemas.microsoft.com/office/drawing/2014/main" id="{FE4485BF-FCBC-438D-A2CB-BE9964BD1778}"/>
              </a:ext>
            </a:extLst>
          </p:cNvPr>
          <p:cNvSpPr>
            <a:spLocks noGrp="1" noChangeArrowheads="1"/>
          </p:cNvSpPr>
          <p:nvPr>
            <p:ph idx="1"/>
          </p:nvPr>
        </p:nvSpPr>
        <p:spPr/>
        <p:txBody>
          <a:bodyPr/>
          <a:lstStyle/>
          <a:p>
            <a:pPr eaLnBrk="1" hangingPunct="1"/>
            <a:r>
              <a:rPr lang="en-US" altLang="en-US" dirty="0">
                <a:solidFill>
                  <a:srgbClr val="7030A0"/>
                </a:solidFill>
              </a:rPr>
              <a:t>The Supply of Loanable Funds Curve</a:t>
            </a:r>
          </a:p>
          <a:p>
            <a:pPr lvl="1" eaLnBrk="1" hangingPunct="1"/>
            <a:r>
              <a:rPr lang="en-US" altLang="en-US" dirty="0"/>
              <a:t>The </a:t>
            </a:r>
            <a:r>
              <a:rPr lang="en-US" altLang="en-US" b="1" dirty="0"/>
              <a:t>supply of loanable funds</a:t>
            </a:r>
            <a:r>
              <a:rPr lang="en-US" altLang="en-US" dirty="0"/>
              <a:t> is the relationship between the quantity of loanable funds supplied and the real interest rate when all other influences on lending plans remain the same.</a:t>
            </a:r>
          </a:p>
          <a:p>
            <a:pPr lvl="1" eaLnBrk="1" hangingPunct="1"/>
            <a:r>
              <a:rPr lang="en-US" altLang="en-US" dirty="0"/>
              <a:t>Saving is the main item that makes up the supply of loanable funds.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6979">
                                            <p:txEl>
                                              <p:pRg st="1" end="1"/>
                                            </p:txEl>
                                          </p:spTgt>
                                        </p:tgtEl>
                                        <p:attrNameLst>
                                          <p:attrName>style.visibility</p:attrName>
                                        </p:attrNameLst>
                                      </p:cBhvr>
                                      <p:to>
                                        <p:strVal val="visible"/>
                                      </p:to>
                                    </p:set>
                                    <p:animEffect transition="in" filter="wipe(left)">
                                      <p:cBhvr>
                                        <p:cTn id="7" dur="1000"/>
                                        <p:tgtEl>
                                          <p:spTgt spid="7669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6979">
                                            <p:txEl>
                                              <p:pRg st="2" end="2"/>
                                            </p:txEl>
                                          </p:spTgt>
                                        </p:tgtEl>
                                        <p:attrNameLst>
                                          <p:attrName>style.visibility</p:attrName>
                                        </p:attrNameLst>
                                      </p:cBhvr>
                                      <p:to>
                                        <p:strVal val="visible"/>
                                      </p:to>
                                    </p:set>
                                    <p:animEffect transition="in" filter="wipe(left)">
                                      <p:cBhvr>
                                        <p:cTn id="12" dur="1000"/>
                                        <p:tgtEl>
                                          <p:spTgt spid="766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C7EA7CA8-B982-4FED-BA14-0579289983AC}"/>
              </a:ext>
            </a:extLst>
          </p:cNvPr>
          <p:cNvSpPr>
            <a:spLocks noGrp="1"/>
          </p:cNvSpPr>
          <p:nvPr>
            <p:ph type="title"/>
          </p:nvPr>
        </p:nvSpPr>
        <p:spPr>
          <a:xfrm>
            <a:off x="990600" y="107950"/>
            <a:ext cx="7696200" cy="1554163"/>
          </a:xfrm>
        </p:spPr>
        <p:txBody>
          <a:bodyPr/>
          <a:lstStyle/>
          <a:p>
            <a:r>
              <a:rPr lang="en-CA" altLang="en-US"/>
              <a:t>The Market  for Loanable Funds</a:t>
            </a:r>
          </a:p>
        </p:txBody>
      </p:sp>
      <p:sp>
        <p:nvSpPr>
          <p:cNvPr id="3" name="Content Placeholder 2">
            <a:extLst>
              <a:ext uri="{FF2B5EF4-FFF2-40B4-BE49-F238E27FC236}">
                <a16:creationId xmlns:a16="http://schemas.microsoft.com/office/drawing/2014/main" id="{3DBD0BE6-64DD-46A5-B5E1-79A005A66866}"/>
              </a:ext>
            </a:extLst>
          </p:cNvPr>
          <p:cNvSpPr>
            <a:spLocks noGrp="1"/>
          </p:cNvSpPr>
          <p:nvPr>
            <p:ph idx="1"/>
          </p:nvPr>
        </p:nvSpPr>
        <p:spPr>
          <a:xfrm>
            <a:off x="360363" y="1584325"/>
            <a:ext cx="4114800" cy="4525963"/>
          </a:xfrm>
        </p:spPr>
        <p:txBody>
          <a:bodyPr/>
          <a:lstStyle/>
          <a:p>
            <a:pPr lvl="1" eaLnBrk="1" hangingPunct="1"/>
            <a:r>
              <a:rPr lang="en-CA" altLang="en-US" dirty="0"/>
              <a:t>Figure 7.4 shows the supply of loanable funds curve.</a:t>
            </a:r>
          </a:p>
          <a:p>
            <a:pPr lvl="1" eaLnBrk="1" hangingPunct="1"/>
            <a:r>
              <a:rPr lang="en-CA" altLang="en-US" dirty="0"/>
              <a:t>A rise in the real interest rate increases the quantity of loanable funds supplied.</a:t>
            </a:r>
          </a:p>
          <a:p>
            <a:pPr lvl="1" eaLnBrk="1" hangingPunct="1"/>
            <a:r>
              <a:rPr lang="en-CA" altLang="en-US" dirty="0"/>
              <a:t>A fall in the real interest rate decreases the quantity of loanable funds supplied.</a:t>
            </a:r>
          </a:p>
        </p:txBody>
      </p:sp>
      <p:pic>
        <p:nvPicPr>
          <p:cNvPr id="57348" name="Picture 1">
            <a:extLst>
              <a:ext uri="{FF2B5EF4-FFF2-40B4-BE49-F238E27FC236}">
                <a16:creationId xmlns:a16="http://schemas.microsoft.com/office/drawing/2014/main" id="{EB233D34-8319-4E87-9C46-569C2845DC8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197350"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49A1772F-1212-4B5C-B357-8E34B53C28B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197350"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3014F9C1-3351-4541-BD9F-413EEC61152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197350"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75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9394" name="Picture 1">
            <a:extLst>
              <a:ext uri="{FF2B5EF4-FFF2-40B4-BE49-F238E27FC236}">
                <a16:creationId xmlns:a16="http://schemas.microsoft.com/office/drawing/2014/main" id="{CA7FC0AF-719C-4CA2-9422-B8557C01654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720725"/>
            <a:ext cx="5248275" cy="511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a:extLst>
              <a:ext uri="{FF2B5EF4-FFF2-40B4-BE49-F238E27FC236}">
                <a16:creationId xmlns:a16="http://schemas.microsoft.com/office/drawing/2014/main" id="{D4BD4583-44BA-42AF-9B78-758B96A0EEF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720725"/>
            <a:ext cx="5248275" cy="511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31FDD638-25A7-42CD-8F7F-2476A03BCB3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720725"/>
            <a:ext cx="5248275" cy="511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6F5CE6C6-E54D-44B2-A4BB-078602DF6F37}"/>
              </a:ext>
            </a:extLst>
          </p:cNvPr>
          <p:cNvSpPr>
            <a:spLocks noGrp="1" noChangeArrowheads="1"/>
          </p:cNvSpPr>
          <p:nvPr>
            <p:ph type="title"/>
          </p:nvPr>
        </p:nvSpPr>
        <p:spPr>
          <a:xfrm>
            <a:off x="990600" y="107950"/>
            <a:ext cx="7696200" cy="1554163"/>
          </a:xfrm>
          <a:noFill/>
        </p:spPr>
        <p:txBody>
          <a:bodyPr/>
          <a:lstStyle/>
          <a:p>
            <a:pPr eaLnBrk="1" hangingPunct="1"/>
            <a:r>
              <a:rPr lang="en-US" altLang="en-US"/>
              <a:t>The Loanable Funds Market</a:t>
            </a:r>
          </a:p>
        </p:txBody>
      </p:sp>
      <p:sp>
        <p:nvSpPr>
          <p:cNvPr id="872450" name="Rectangle 2">
            <a:extLst>
              <a:ext uri="{FF2B5EF4-FFF2-40B4-BE49-F238E27FC236}">
                <a16:creationId xmlns:a16="http://schemas.microsoft.com/office/drawing/2014/main" id="{A77657BA-4107-40B0-9C6F-DF33B8EAE600}"/>
              </a:ext>
            </a:extLst>
          </p:cNvPr>
          <p:cNvSpPr>
            <a:spLocks noGrp="1" noChangeArrowheads="1"/>
          </p:cNvSpPr>
          <p:nvPr>
            <p:ph idx="1"/>
          </p:nvPr>
        </p:nvSpPr>
        <p:spPr/>
        <p:txBody>
          <a:bodyPr/>
          <a:lstStyle/>
          <a:p>
            <a:pPr eaLnBrk="1" hangingPunct="1"/>
            <a:r>
              <a:rPr lang="en-US" altLang="en-US" dirty="0">
                <a:solidFill>
                  <a:srgbClr val="7030A0"/>
                </a:solidFill>
              </a:rPr>
              <a:t>Changes in the Supply of Loanable Funds</a:t>
            </a:r>
          </a:p>
          <a:p>
            <a:pPr lvl="1" eaLnBrk="1" hangingPunct="1"/>
            <a:r>
              <a:rPr lang="en-US" altLang="en-US" dirty="0"/>
              <a:t>A change in disposable income, expected future income, wealth, or default risk changes the supply of loanable funds.</a:t>
            </a:r>
          </a:p>
          <a:p>
            <a:pPr lvl="1" eaLnBrk="1" hangingPunct="1"/>
            <a:r>
              <a:rPr lang="en-US" altLang="en-US" dirty="0"/>
              <a:t>An increase in disposable income, a decrease in expected future income, a decrease in wealth, or a fall in default risk increases saving and increases the supply of loanable funds.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2450">
                                            <p:txEl>
                                              <p:pRg st="1" end="1"/>
                                            </p:txEl>
                                          </p:spTgt>
                                        </p:tgtEl>
                                        <p:attrNameLst>
                                          <p:attrName>style.visibility</p:attrName>
                                        </p:attrNameLst>
                                      </p:cBhvr>
                                      <p:to>
                                        <p:strVal val="visible"/>
                                      </p:to>
                                    </p:set>
                                    <p:animEffect transition="in" filter="wipe(left)">
                                      <p:cBhvr>
                                        <p:cTn id="7" dur="1000"/>
                                        <p:tgtEl>
                                          <p:spTgt spid="8724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2450">
                                            <p:txEl>
                                              <p:pRg st="2" end="2"/>
                                            </p:txEl>
                                          </p:spTgt>
                                        </p:tgtEl>
                                        <p:attrNameLst>
                                          <p:attrName>style.visibility</p:attrName>
                                        </p:attrNameLst>
                                      </p:cBhvr>
                                      <p:to>
                                        <p:strVal val="visible"/>
                                      </p:to>
                                    </p:set>
                                    <p:animEffect transition="in" filter="wipe(left)">
                                      <p:cBhvr>
                                        <p:cTn id="12" dur="1000"/>
                                        <p:tgtEl>
                                          <p:spTgt spid="8724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0"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5">
            <a:extLst>
              <a:ext uri="{FF2B5EF4-FFF2-40B4-BE49-F238E27FC236}">
                <a16:creationId xmlns:a16="http://schemas.microsoft.com/office/drawing/2014/main" id="{5B5B1D08-4509-4390-A437-4827FDC1D87C}"/>
              </a:ext>
            </a:extLst>
          </p:cNvPr>
          <p:cNvSpPr>
            <a:spLocks noGrp="1" noChangeArrowheads="1"/>
          </p:cNvSpPr>
          <p:nvPr>
            <p:ph type="title"/>
          </p:nvPr>
        </p:nvSpPr>
        <p:spPr>
          <a:xfrm>
            <a:off x="990600" y="107950"/>
            <a:ext cx="7696200" cy="1554163"/>
          </a:xfrm>
          <a:noFill/>
        </p:spPr>
        <p:txBody>
          <a:bodyPr/>
          <a:lstStyle/>
          <a:p>
            <a:pPr eaLnBrk="1" hangingPunct="1"/>
            <a:r>
              <a:rPr lang="en-US" altLang="en-US"/>
              <a:t>The Loanable Funds Market</a:t>
            </a:r>
          </a:p>
        </p:txBody>
      </p:sp>
      <p:sp>
        <p:nvSpPr>
          <p:cNvPr id="773123" name="Rectangle 3">
            <a:extLst>
              <a:ext uri="{FF2B5EF4-FFF2-40B4-BE49-F238E27FC236}">
                <a16:creationId xmlns:a16="http://schemas.microsoft.com/office/drawing/2014/main" id="{9FF2224F-019A-4064-882F-4535D23CDFBA}"/>
              </a:ext>
            </a:extLst>
          </p:cNvPr>
          <p:cNvSpPr>
            <a:spLocks noGrp="1" noChangeArrowheads="1"/>
          </p:cNvSpPr>
          <p:nvPr>
            <p:ph idx="1"/>
          </p:nvPr>
        </p:nvSpPr>
        <p:spPr/>
        <p:txBody>
          <a:bodyPr/>
          <a:lstStyle/>
          <a:p>
            <a:pPr lvl="1" eaLnBrk="1" hangingPunct="1"/>
            <a:r>
              <a:rPr lang="en-US" altLang="en-US" b="1" dirty="0">
                <a:solidFill>
                  <a:srgbClr val="0070C0"/>
                </a:solidFill>
              </a:rPr>
              <a:t>Equilibrium in the Loanable Funds Market</a:t>
            </a:r>
          </a:p>
          <a:p>
            <a:pPr lvl="1" eaLnBrk="1" hangingPunct="1"/>
            <a:r>
              <a:rPr lang="en-US" altLang="en-US" dirty="0"/>
              <a:t>The loanable funds market is in equilibrium at the real interest rate at which the quantity of loanable funds demanded equals the quantity of loanable funds supplied.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3123">
                                            <p:txEl>
                                              <p:pRg st="1" end="1"/>
                                            </p:txEl>
                                          </p:spTgt>
                                        </p:tgtEl>
                                        <p:attrNameLst>
                                          <p:attrName>style.visibility</p:attrName>
                                        </p:attrNameLst>
                                      </p:cBhvr>
                                      <p:to>
                                        <p:strVal val="visible"/>
                                      </p:to>
                                    </p:set>
                                    <p:animEffect transition="in" filter="wipe(left)">
                                      <p:cBhvr>
                                        <p:cTn id="7" dur="1000"/>
                                        <p:tgtEl>
                                          <p:spTgt spid="773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12">
            <a:extLst>
              <a:ext uri="{FF2B5EF4-FFF2-40B4-BE49-F238E27FC236}">
                <a16:creationId xmlns:a16="http://schemas.microsoft.com/office/drawing/2014/main" id="{DCB50D54-EC2A-4703-ACD5-404BFC2407C5}"/>
              </a:ext>
            </a:extLst>
          </p:cNvPr>
          <p:cNvSpPr>
            <a:spLocks noGrp="1" noChangeArrowheads="1"/>
          </p:cNvSpPr>
          <p:nvPr>
            <p:ph type="title"/>
          </p:nvPr>
        </p:nvSpPr>
        <p:spPr>
          <a:xfrm>
            <a:off x="990600" y="107950"/>
            <a:ext cx="7696200" cy="1554163"/>
          </a:xfrm>
          <a:noFill/>
        </p:spPr>
        <p:txBody>
          <a:bodyPr/>
          <a:lstStyle/>
          <a:p>
            <a:r>
              <a:rPr lang="en-US" altLang="en-US"/>
              <a:t>The Loanable Funds Market</a:t>
            </a:r>
          </a:p>
        </p:txBody>
      </p:sp>
      <p:sp>
        <p:nvSpPr>
          <p:cNvPr id="775171" name="Rectangle 3">
            <a:extLst>
              <a:ext uri="{FF2B5EF4-FFF2-40B4-BE49-F238E27FC236}">
                <a16:creationId xmlns:a16="http://schemas.microsoft.com/office/drawing/2014/main" id="{DEB80C42-59A1-4C36-9C5D-028A232236FC}"/>
              </a:ext>
            </a:extLst>
          </p:cNvPr>
          <p:cNvSpPr>
            <a:spLocks noGrp="1" noChangeArrowheads="1"/>
          </p:cNvSpPr>
          <p:nvPr>
            <p:ph idx="1"/>
          </p:nvPr>
        </p:nvSpPr>
        <p:spPr>
          <a:xfrm>
            <a:off x="360363" y="1584325"/>
            <a:ext cx="4114800" cy="4525963"/>
          </a:xfrm>
        </p:spPr>
        <p:txBody>
          <a:bodyPr/>
          <a:lstStyle/>
          <a:p>
            <a:pPr lvl="1"/>
            <a:r>
              <a:rPr lang="en-US" altLang="en-US" dirty="0"/>
              <a:t>Figure 7.5 illustrates the loanable funds market.</a:t>
            </a:r>
          </a:p>
          <a:p>
            <a:pPr lvl="1"/>
            <a:r>
              <a:rPr lang="en-US" altLang="en-US" dirty="0"/>
              <a:t>At 7 percent a year, there is a surplus of funds and the real interest rate falls.</a:t>
            </a:r>
          </a:p>
          <a:p>
            <a:pPr lvl="1"/>
            <a:r>
              <a:rPr lang="en-US" altLang="en-US" dirty="0"/>
              <a:t>At 5 percent a year, there is a shortage of funds and the real interest rate rises.</a:t>
            </a:r>
          </a:p>
          <a:p>
            <a:pPr lvl="1"/>
            <a:r>
              <a:rPr lang="en-US" altLang="en-US" dirty="0"/>
              <a:t>Equilibrium occurs at a real interest rate of 6 percent a  year.</a:t>
            </a:r>
          </a:p>
        </p:txBody>
      </p:sp>
      <p:pic>
        <p:nvPicPr>
          <p:cNvPr id="65540" name="Picture 1">
            <a:extLst>
              <a:ext uri="{FF2B5EF4-FFF2-40B4-BE49-F238E27FC236}">
                <a16:creationId xmlns:a16="http://schemas.microsoft.com/office/drawing/2014/main" id="{E11E8D55-0EEC-4C2B-8C4B-64D943A3A34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243387"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AAD10325-5C55-45D6-BBDA-5D1D9E004CE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243387"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02A46CDD-5F9E-4708-B919-7A2D2CA9A0C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243387"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E22FDCCC-9CC1-492E-AFAA-2E792410CD3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243387"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5171">
                                            <p:txEl>
                                              <p:pRg st="1" end="1"/>
                                            </p:txEl>
                                          </p:spTgt>
                                        </p:tgtEl>
                                        <p:attrNameLst>
                                          <p:attrName>style.visibility</p:attrName>
                                        </p:attrNameLst>
                                      </p:cBhvr>
                                      <p:to>
                                        <p:strVal val="visible"/>
                                      </p:to>
                                    </p:set>
                                    <p:animEffect transition="in" filter="wipe(left)">
                                      <p:cBhvr>
                                        <p:cTn id="7" dur="1000"/>
                                        <p:tgtEl>
                                          <p:spTgt spid="775171">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75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75171">
                                            <p:txEl>
                                              <p:pRg st="2" end="2"/>
                                            </p:txEl>
                                          </p:spTgt>
                                        </p:tgtEl>
                                        <p:attrNameLst>
                                          <p:attrName>style.visibility</p:attrName>
                                        </p:attrNameLst>
                                      </p:cBhvr>
                                      <p:to>
                                        <p:strVal val="visible"/>
                                      </p:to>
                                    </p:set>
                                    <p:animEffect transition="in" filter="wipe(left)">
                                      <p:cBhvr>
                                        <p:cTn id="15" dur="1000"/>
                                        <p:tgtEl>
                                          <p:spTgt spid="775171">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75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75171">
                                            <p:txEl>
                                              <p:pRg st="3" end="3"/>
                                            </p:txEl>
                                          </p:spTgt>
                                        </p:tgtEl>
                                        <p:attrNameLst>
                                          <p:attrName>style.visibility</p:attrName>
                                        </p:attrNameLst>
                                      </p:cBhvr>
                                      <p:to>
                                        <p:strVal val="visible"/>
                                      </p:to>
                                    </p:set>
                                    <p:animEffect transition="in" filter="wipe(left)">
                                      <p:cBhvr>
                                        <p:cTn id="23" dur="1000"/>
                                        <p:tgtEl>
                                          <p:spTgt spid="775171">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CA" altLang="en-US" sz="2400" dirty="0">
                <a:cs typeface="Arial" panose="020B0604020202020204" pitchFamily="34" charset="0"/>
              </a:rPr>
              <a:t>Describe the flow of funds in financial markets</a:t>
            </a:r>
          </a:p>
          <a:p>
            <a:pPr>
              <a:spcBef>
                <a:spcPts val="1400"/>
              </a:spcBef>
              <a:spcAft>
                <a:spcPts val="600"/>
              </a:spcAft>
              <a:buClr>
                <a:srgbClr val="B11117"/>
              </a:buClr>
              <a:buSzPct val="80000"/>
              <a:buFont typeface="Wingdings" panose="05000000000000000000" pitchFamily="2" charset="2"/>
              <a:buChar char="u"/>
            </a:pPr>
            <a:r>
              <a:rPr lang="en-CA" altLang="en-US" sz="2400" dirty="0">
                <a:cs typeface="Arial" panose="020B0604020202020204" pitchFamily="34" charset="0"/>
              </a:rPr>
              <a:t>Explain how saving and investment decisions are made and how they interact in financial markets</a:t>
            </a:r>
          </a:p>
          <a:p>
            <a:pPr>
              <a:spcBef>
                <a:spcPts val="1400"/>
              </a:spcBef>
              <a:spcAft>
                <a:spcPts val="600"/>
              </a:spcAft>
              <a:buClr>
                <a:srgbClr val="B11117"/>
              </a:buClr>
              <a:buSzPct val="80000"/>
              <a:buFont typeface="Wingdings" panose="05000000000000000000" pitchFamily="2" charset="2"/>
              <a:buChar char="u"/>
            </a:pPr>
            <a:r>
              <a:rPr lang="en-CA" altLang="en-US" sz="2400" dirty="0">
                <a:cs typeface="Arial" panose="020B0604020202020204" pitchFamily="34" charset="0"/>
              </a:rPr>
              <a:t>Explain how governments influence financial markets</a:t>
            </a:r>
          </a:p>
        </p:txBody>
      </p:sp>
      <p:sp>
        <p:nvSpPr>
          <p:cNvPr id="4" name="Text Box 15">
            <a:extLst>
              <a:ext uri="{FF2B5EF4-FFF2-40B4-BE49-F238E27FC236}">
                <a16:creationId xmlns:a16="http://schemas.microsoft.com/office/drawing/2014/main" id="{5C0F10B2-BD8A-454A-9D6E-096156F7B34A}"/>
              </a:ext>
            </a:extLst>
          </p:cNvPr>
          <p:cNvSpPr txBox="1">
            <a:spLocks noChangeArrowheads="1"/>
          </p:cNvSpPr>
          <p:nvPr/>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val="14362084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7586" name="Picture 1">
            <a:extLst>
              <a:ext uri="{FF2B5EF4-FFF2-40B4-BE49-F238E27FC236}">
                <a16:creationId xmlns:a16="http://schemas.microsoft.com/office/drawing/2014/main" id="{EFF6CDF9-BAA3-49D4-A909-51CF9893274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720725"/>
            <a:ext cx="5305425"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DC8825CF-D8B8-4BA8-A7DE-B458B33CB6E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720725"/>
            <a:ext cx="5305425"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23F60C9A-DB9C-4454-AF6F-8F0AF2E8655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720725"/>
            <a:ext cx="5305425"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2DE9088C-BF47-4F50-83F9-6D9CF8850DF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9613" y="720725"/>
            <a:ext cx="5305425"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75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9">
            <a:extLst>
              <a:ext uri="{FF2B5EF4-FFF2-40B4-BE49-F238E27FC236}">
                <a16:creationId xmlns:a16="http://schemas.microsoft.com/office/drawing/2014/main" id="{B994A78D-D5DC-4A0F-9F8A-E27E60AD25D3}"/>
              </a:ext>
            </a:extLst>
          </p:cNvPr>
          <p:cNvSpPr>
            <a:spLocks noGrp="1" noChangeArrowheads="1"/>
          </p:cNvSpPr>
          <p:nvPr>
            <p:ph type="title"/>
          </p:nvPr>
        </p:nvSpPr>
        <p:spPr>
          <a:xfrm>
            <a:off x="990600" y="107950"/>
            <a:ext cx="7696200" cy="1554163"/>
          </a:xfrm>
          <a:noFill/>
        </p:spPr>
        <p:txBody>
          <a:bodyPr/>
          <a:lstStyle/>
          <a:p>
            <a:pPr eaLnBrk="1" hangingPunct="1"/>
            <a:r>
              <a:rPr lang="en-US" altLang="en-US"/>
              <a:t>The Loanable Funds Market</a:t>
            </a:r>
          </a:p>
        </p:txBody>
      </p:sp>
      <p:sp>
        <p:nvSpPr>
          <p:cNvPr id="779267" name="Rectangle 3">
            <a:extLst>
              <a:ext uri="{FF2B5EF4-FFF2-40B4-BE49-F238E27FC236}">
                <a16:creationId xmlns:a16="http://schemas.microsoft.com/office/drawing/2014/main" id="{2A32C6C4-5B84-4DF3-AA80-2A93BCD759FA}"/>
              </a:ext>
            </a:extLst>
          </p:cNvPr>
          <p:cNvSpPr>
            <a:spLocks noGrp="1" noChangeArrowheads="1"/>
          </p:cNvSpPr>
          <p:nvPr>
            <p:ph idx="1"/>
          </p:nvPr>
        </p:nvSpPr>
        <p:spPr/>
        <p:txBody>
          <a:bodyPr/>
          <a:lstStyle/>
          <a:p>
            <a:pPr lvl="1" eaLnBrk="1" hangingPunct="1"/>
            <a:r>
              <a:rPr lang="en-US" altLang="en-US" b="1" dirty="0">
                <a:solidFill>
                  <a:srgbClr val="0070C0"/>
                </a:solidFill>
              </a:rPr>
              <a:t>Changes in Demand and Supply</a:t>
            </a:r>
          </a:p>
          <a:p>
            <a:pPr lvl="1" eaLnBrk="1" hangingPunct="1"/>
            <a:r>
              <a:rPr lang="en-US" altLang="en-US" dirty="0"/>
              <a:t>Financial markets are highly volatile in the short run but remarkably stable in the long run. </a:t>
            </a:r>
          </a:p>
          <a:p>
            <a:pPr lvl="1" eaLnBrk="1" hangingPunct="1"/>
            <a:r>
              <a:rPr lang="en-US" altLang="en-US" dirty="0"/>
              <a:t>Volatility comes from fluctuations in either the demand for loanable funds or the supply of loanable funds.</a:t>
            </a:r>
          </a:p>
          <a:p>
            <a:pPr lvl="1" eaLnBrk="1" hangingPunct="1"/>
            <a:r>
              <a:rPr lang="en-US" altLang="en-US" dirty="0"/>
              <a:t>These fluctuations bring fluctuations in the real interest rate and in the equilibrium quantity of funds lent and borrowed. </a:t>
            </a:r>
          </a:p>
          <a:p>
            <a:pPr lvl="1" eaLnBrk="1" hangingPunct="1"/>
            <a:r>
              <a:rPr lang="en-US" altLang="en-US" dirty="0"/>
              <a:t>They also bring fluctuations in asset prices.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9267">
                                            <p:txEl>
                                              <p:pRg st="1" end="1"/>
                                            </p:txEl>
                                          </p:spTgt>
                                        </p:tgtEl>
                                        <p:attrNameLst>
                                          <p:attrName>style.visibility</p:attrName>
                                        </p:attrNameLst>
                                      </p:cBhvr>
                                      <p:to>
                                        <p:strVal val="visible"/>
                                      </p:to>
                                    </p:set>
                                    <p:animEffect transition="in" filter="wipe(left)">
                                      <p:cBhvr>
                                        <p:cTn id="7" dur="1000"/>
                                        <p:tgtEl>
                                          <p:spTgt spid="779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9267">
                                            <p:txEl>
                                              <p:pRg st="2" end="2"/>
                                            </p:txEl>
                                          </p:spTgt>
                                        </p:tgtEl>
                                        <p:attrNameLst>
                                          <p:attrName>style.visibility</p:attrName>
                                        </p:attrNameLst>
                                      </p:cBhvr>
                                      <p:to>
                                        <p:strVal val="visible"/>
                                      </p:to>
                                    </p:set>
                                    <p:animEffect transition="in" filter="wipe(left)">
                                      <p:cBhvr>
                                        <p:cTn id="12" dur="1000"/>
                                        <p:tgtEl>
                                          <p:spTgt spid="7792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79267">
                                            <p:txEl>
                                              <p:pRg st="3" end="3"/>
                                            </p:txEl>
                                          </p:spTgt>
                                        </p:tgtEl>
                                        <p:attrNameLst>
                                          <p:attrName>style.visibility</p:attrName>
                                        </p:attrNameLst>
                                      </p:cBhvr>
                                      <p:to>
                                        <p:strVal val="visible"/>
                                      </p:to>
                                    </p:set>
                                    <p:animEffect transition="in" filter="wipe(left)">
                                      <p:cBhvr>
                                        <p:cTn id="17" dur="1000"/>
                                        <p:tgtEl>
                                          <p:spTgt spid="7792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79267">
                                            <p:txEl>
                                              <p:pRg st="4" end="4"/>
                                            </p:txEl>
                                          </p:spTgt>
                                        </p:tgtEl>
                                        <p:attrNameLst>
                                          <p:attrName>style.visibility</p:attrName>
                                        </p:attrNameLst>
                                      </p:cBhvr>
                                      <p:to>
                                        <p:strVal val="visible"/>
                                      </p:to>
                                    </p:set>
                                    <p:animEffect transition="in" filter="wipe(left)">
                                      <p:cBhvr>
                                        <p:cTn id="22" dur="1000"/>
                                        <p:tgtEl>
                                          <p:spTgt spid="779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8A13A837-5EAA-426A-8450-3A06064BBE8F}"/>
              </a:ext>
            </a:extLst>
          </p:cNvPr>
          <p:cNvSpPr>
            <a:spLocks noGrp="1" noChangeArrowheads="1"/>
          </p:cNvSpPr>
          <p:nvPr>
            <p:ph type="title"/>
          </p:nvPr>
        </p:nvSpPr>
        <p:spPr>
          <a:xfrm>
            <a:off x="990600" y="107950"/>
            <a:ext cx="7696200" cy="1554163"/>
          </a:xfrm>
          <a:noFill/>
        </p:spPr>
        <p:txBody>
          <a:bodyPr/>
          <a:lstStyle/>
          <a:p>
            <a:r>
              <a:rPr lang="en-US" altLang="en-US"/>
              <a:t>The Loanable Funds Market</a:t>
            </a:r>
          </a:p>
        </p:txBody>
      </p:sp>
      <p:sp>
        <p:nvSpPr>
          <p:cNvPr id="876546" name="Rectangle 2">
            <a:extLst>
              <a:ext uri="{FF2B5EF4-FFF2-40B4-BE49-F238E27FC236}">
                <a16:creationId xmlns:a16="http://schemas.microsoft.com/office/drawing/2014/main" id="{F48FA60B-A577-4172-AB60-72F4F28BD551}"/>
              </a:ext>
            </a:extLst>
          </p:cNvPr>
          <p:cNvSpPr>
            <a:spLocks noGrp="1" noChangeArrowheads="1"/>
          </p:cNvSpPr>
          <p:nvPr>
            <p:ph idx="1"/>
          </p:nvPr>
        </p:nvSpPr>
        <p:spPr>
          <a:xfrm>
            <a:off x="360363" y="1584325"/>
            <a:ext cx="4114800" cy="4525963"/>
          </a:xfrm>
        </p:spPr>
        <p:txBody>
          <a:bodyPr/>
          <a:lstStyle/>
          <a:p>
            <a:pPr lvl="1"/>
            <a:r>
              <a:rPr lang="en-US" altLang="en-US" dirty="0"/>
              <a:t>Figure 7.6(a) illustrates an increase in the demand for loanable funds.</a:t>
            </a:r>
          </a:p>
          <a:p>
            <a:pPr lvl="1"/>
            <a:r>
              <a:rPr lang="en-US" altLang="en-US" dirty="0"/>
              <a:t>An increase in expected profits increases the demand for funds today.</a:t>
            </a:r>
          </a:p>
          <a:p>
            <a:pPr lvl="1"/>
            <a:r>
              <a:rPr lang="en-US" altLang="en-US" dirty="0"/>
              <a:t>The real interest rate rises.</a:t>
            </a:r>
          </a:p>
          <a:p>
            <a:pPr lvl="1"/>
            <a:r>
              <a:rPr lang="en-US" altLang="en-US" dirty="0"/>
              <a:t>Saving and quantity of funds supplied increases.</a:t>
            </a:r>
          </a:p>
          <a:p>
            <a:pPr lvl="1"/>
            <a:endParaRPr lang="en-US" altLang="en-US" dirty="0"/>
          </a:p>
        </p:txBody>
      </p:sp>
      <p:pic>
        <p:nvPicPr>
          <p:cNvPr id="71684" name="Picture 1">
            <a:extLst>
              <a:ext uri="{FF2B5EF4-FFF2-40B4-BE49-F238E27FC236}">
                <a16:creationId xmlns:a16="http://schemas.microsoft.com/office/drawing/2014/main" id="{C96C9F98-4D2C-41D7-A225-47B83C5CAC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327525" cy="448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88759E7E-1D6D-4292-AF6D-859BD764E6B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327525" cy="448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A5F08EF6-69ED-4961-8530-25047684E90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327525" cy="448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9AC3A64A-48A7-440B-88FA-5F3ACFF11FA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327525" cy="448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6546">
                                            <p:txEl>
                                              <p:pRg st="1" end="1"/>
                                            </p:txEl>
                                          </p:spTgt>
                                        </p:tgtEl>
                                        <p:attrNameLst>
                                          <p:attrName>style.visibility</p:attrName>
                                        </p:attrNameLst>
                                      </p:cBhvr>
                                      <p:to>
                                        <p:strVal val="visible"/>
                                      </p:to>
                                    </p:set>
                                    <p:animEffect transition="in" filter="wipe(left)">
                                      <p:cBhvr>
                                        <p:cTn id="7" dur="1000"/>
                                        <p:tgtEl>
                                          <p:spTgt spid="87654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75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76546">
                                            <p:txEl>
                                              <p:pRg st="2" end="2"/>
                                            </p:txEl>
                                          </p:spTgt>
                                        </p:tgtEl>
                                        <p:attrNameLst>
                                          <p:attrName>style.visibility</p:attrName>
                                        </p:attrNameLst>
                                      </p:cBhvr>
                                      <p:to>
                                        <p:strVal val="visible"/>
                                      </p:to>
                                    </p:set>
                                    <p:animEffect transition="in" filter="wipe(left)">
                                      <p:cBhvr>
                                        <p:cTn id="15" dur="1000"/>
                                        <p:tgtEl>
                                          <p:spTgt spid="876546">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75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76546">
                                            <p:txEl>
                                              <p:pRg st="3" end="3"/>
                                            </p:txEl>
                                          </p:spTgt>
                                        </p:tgtEl>
                                        <p:attrNameLst>
                                          <p:attrName>style.visibility</p:attrName>
                                        </p:attrNameLst>
                                      </p:cBhvr>
                                      <p:to>
                                        <p:strVal val="visible"/>
                                      </p:to>
                                    </p:set>
                                    <p:animEffect transition="in" filter="wipe(left)">
                                      <p:cBhvr>
                                        <p:cTn id="23" dur="1000"/>
                                        <p:tgtEl>
                                          <p:spTgt spid="876546">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6"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3730" name="Picture 1">
            <a:extLst>
              <a:ext uri="{FF2B5EF4-FFF2-40B4-BE49-F238E27FC236}">
                <a16:creationId xmlns:a16="http://schemas.microsoft.com/office/drawing/2014/main" id="{57D7FD9B-73A5-4F63-830A-36411A5C47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539750"/>
            <a:ext cx="5410200" cy="560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01C59723-787B-44A3-B70A-E5514AD6BB2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539750"/>
            <a:ext cx="5410200" cy="560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5423B042-9DDC-4C5D-B262-F2C9C0DAB1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539750"/>
            <a:ext cx="5410200" cy="560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FE1274CF-C965-4D43-AB2D-B2D210B769E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9613" y="539750"/>
            <a:ext cx="5410200" cy="560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75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06E2029A-7D71-4FC4-B347-5FA61F4F1E41}"/>
              </a:ext>
            </a:extLst>
          </p:cNvPr>
          <p:cNvSpPr>
            <a:spLocks noGrp="1" noChangeArrowheads="1"/>
          </p:cNvSpPr>
          <p:nvPr>
            <p:ph type="title"/>
          </p:nvPr>
        </p:nvSpPr>
        <p:spPr>
          <a:xfrm>
            <a:off x="990600" y="107950"/>
            <a:ext cx="7696200" cy="1554163"/>
          </a:xfrm>
          <a:noFill/>
        </p:spPr>
        <p:txBody>
          <a:bodyPr/>
          <a:lstStyle/>
          <a:p>
            <a:r>
              <a:rPr lang="en-US" altLang="en-US"/>
              <a:t>The Loanable Funds Market </a:t>
            </a:r>
          </a:p>
        </p:txBody>
      </p:sp>
      <p:sp>
        <p:nvSpPr>
          <p:cNvPr id="880642" name="Rectangle 2">
            <a:extLst>
              <a:ext uri="{FF2B5EF4-FFF2-40B4-BE49-F238E27FC236}">
                <a16:creationId xmlns:a16="http://schemas.microsoft.com/office/drawing/2014/main" id="{414E12B8-2562-4E5B-A6A0-B0FD58B52E4E}"/>
              </a:ext>
            </a:extLst>
          </p:cNvPr>
          <p:cNvSpPr>
            <a:spLocks noGrp="1" noChangeArrowheads="1"/>
          </p:cNvSpPr>
          <p:nvPr>
            <p:ph idx="1"/>
          </p:nvPr>
        </p:nvSpPr>
        <p:spPr>
          <a:xfrm>
            <a:off x="360363" y="1584325"/>
            <a:ext cx="4114800" cy="4525963"/>
          </a:xfrm>
        </p:spPr>
        <p:txBody>
          <a:bodyPr/>
          <a:lstStyle/>
          <a:p>
            <a:pPr lvl="1"/>
            <a:r>
              <a:rPr lang="en-US" altLang="en-US" dirty="0"/>
              <a:t>Figure 7.6(b) illustrates an increase in the supply of loanable funds.</a:t>
            </a:r>
          </a:p>
          <a:p>
            <a:pPr lvl="1"/>
            <a:r>
              <a:rPr lang="en-US" altLang="en-US" dirty="0"/>
              <a:t>If one of the influences on saving plans changes and saving increases, the supply of funds increases.</a:t>
            </a:r>
          </a:p>
          <a:p>
            <a:pPr lvl="1"/>
            <a:r>
              <a:rPr lang="en-US" altLang="en-US" dirty="0"/>
              <a:t>The real interest rat falls.</a:t>
            </a:r>
          </a:p>
          <a:p>
            <a:pPr lvl="1"/>
            <a:r>
              <a:rPr lang="en-US" altLang="en-US" dirty="0"/>
              <a:t>Investment increases.</a:t>
            </a:r>
          </a:p>
        </p:txBody>
      </p:sp>
      <p:pic>
        <p:nvPicPr>
          <p:cNvPr id="75780" name="Picture 1">
            <a:extLst>
              <a:ext uri="{FF2B5EF4-FFF2-40B4-BE49-F238E27FC236}">
                <a16:creationId xmlns:a16="http://schemas.microsoft.com/office/drawing/2014/main" id="{9AE5E3E9-CF5C-4623-99B6-CBE62878F72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327525" cy="448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36FC7418-B7C1-4FCE-AD62-D3423B43B58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327525" cy="448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6344663D-1EC6-4A54-BEF8-480BF7F52FB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327525" cy="448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FA1A1F2A-38E8-4205-AF53-F5A117BEDE4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327525" cy="448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42">
                                            <p:txEl>
                                              <p:pRg st="1" end="1"/>
                                            </p:txEl>
                                          </p:spTgt>
                                        </p:tgtEl>
                                        <p:attrNameLst>
                                          <p:attrName>style.visibility</p:attrName>
                                        </p:attrNameLst>
                                      </p:cBhvr>
                                      <p:to>
                                        <p:strVal val="visible"/>
                                      </p:to>
                                    </p:set>
                                    <p:animEffect transition="in" filter="wipe(left)">
                                      <p:cBhvr>
                                        <p:cTn id="7" dur="1000"/>
                                        <p:tgtEl>
                                          <p:spTgt spid="880642">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75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80642">
                                            <p:txEl>
                                              <p:pRg st="2" end="2"/>
                                            </p:txEl>
                                          </p:spTgt>
                                        </p:tgtEl>
                                        <p:attrNameLst>
                                          <p:attrName>style.visibility</p:attrName>
                                        </p:attrNameLst>
                                      </p:cBhvr>
                                      <p:to>
                                        <p:strVal val="visible"/>
                                      </p:to>
                                    </p:set>
                                    <p:animEffect transition="in" filter="wipe(left)">
                                      <p:cBhvr>
                                        <p:cTn id="15" dur="1000"/>
                                        <p:tgtEl>
                                          <p:spTgt spid="880642">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75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80642">
                                            <p:txEl>
                                              <p:pRg st="3" end="3"/>
                                            </p:txEl>
                                          </p:spTgt>
                                        </p:tgtEl>
                                        <p:attrNameLst>
                                          <p:attrName>style.visibility</p:attrName>
                                        </p:attrNameLst>
                                      </p:cBhvr>
                                      <p:to>
                                        <p:strVal val="visible"/>
                                      </p:to>
                                    </p:set>
                                    <p:animEffect transition="in" filter="wipe(left)">
                                      <p:cBhvr>
                                        <p:cTn id="23" dur="1000"/>
                                        <p:tgtEl>
                                          <p:spTgt spid="880642">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2"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7826" name="Picture 1">
            <a:extLst>
              <a:ext uri="{FF2B5EF4-FFF2-40B4-BE49-F238E27FC236}">
                <a16:creationId xmlns:a16="http://schemas.microsoft.com/office/drawing/2014/main" id="{2D450032-441C-4130-8F62-0C3F54861D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539750"/>
            <a:ext cx="5410200" cy="560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39074CAE-E3E8-4C30-837E-D11773050B8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539750"/>
            <a:ext cx="5410200" cy="560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720D5BF6-61D7-4351-8D17-B6BD64F0760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539750"/>
            <a:ext cx="5410200" cy="560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3C7825A8-5718-4997-9416-22695EB5274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9613" y="539750"/>
            <a:ext cx="5410200" cy="560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75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5F4E147B-2E6C-45E8-9CE5-3FC69C13FA9E}"/>
              </a:ext>
            </a:extLst>
          </p:cNvPr>
          <p:cNvSpPr>
            <a:spLocks noGrp="1" noChangeArrowheads="1"/>
          </p:cNvSpPr>
          <p:nvPr>
            <p:ph type="title"/>
          </p:nvPr>
        </p:nvSpPr>
        <p:spPr>
          <a:xfrm>
            <a:off x="990600" y="107950"/>
            <a:ext cx="6629400" cy="1554163"/>
          </a:xfrm>
          <a:noFill/>
        </p:spPr>
        <p:txBody>
          <a:bodyPr/>
          <a:lstStyle/>
          <a:p>
            <a:pPr eaLnBrk="1" hangingPunct="1"/>
            <a:r>
              <a:rPr lang="en-US" altLang="en-US" dirty="0"/>
              <a:t>Government in the Loanable Funds Market </a:t>
            </a:r>
          </a:p>
        </p:txBody>
      </p:sp>
      <p:sp>
        <p:nvSpPr>
          <p:cNvPr id="45058" name="Rectangle 2">
            <a:extLst>
              <a:ext uri="{FF2B5EF4-FFF2-40B4-BE49-F238E27FC236}">
                <a16:creationId xmlns:a16="http://schemas.microsoft.com/office/drawing/2014/main" id="{7D0BC3E0-49C8-4DB6-8750-1A4DEC5A3A7C}"/>
              </a:ext>
            </a:extLst>
          </p:cNvPr>
          <p:cNvSpPr>
            <a:spLocks noGrp="1" noChangeArrowheads="1"/>
          </p:cNvSpPr>
          <p:nvPr>
            <p:ph idx="1"/>
          </p:nvPr>
        </p:nvSpPr>
        <p:spPr>
          <a:xfrm>
            <a:off x="360363" y="1584325"/>
            <a:ext cx="7640637" cy="4525963"/>
          </a:xfrm>
        </p:spPr>
        <p:txBody>
          <a:bodyPr/>
          <a:lstStyle/>
          <a:p>
            <a:pPr lvl="1" defTabSz="457200" eaLnBrk="1" hangingPunct="1">
              <a:defRPr/>
            </a:pPr>
            <a:r>
              <a:rPr lang="en-US" altLang="en-US" dirty="0"/>
              <a:t>Government enters the financial loanable market when it has a budget surplus or deficit.</a:t>
            </a:r>
          </a:p>
          <a:p>
            <a:pPr marL="432000" lvl="1" indent="-216000" defTabSz="457200" eaLnBrk="1" hangingPunct="1">
              <a:buClr>
                <a:srgbClr val="0081BC"/>
              </a:buClr>
              <a:buSzPct val="120000"/>
              <a:buFont typeface="Wingdings" panose="05000000000000000000" pitchFamily="2" charset="2"/>
              <a:buChar char="§"/>
              <a:defRPr/>
            </a:pPr>
            <a:r>
              <a:rPr lang="en-US" altLang="en-US" dirty="0"/>
              <a:t>A government budget surplus increases the supply of funds.</a:t>
            </a:r>
          </a:p>
          <a:p>
            <a:pPr marL="432000" lvl="1" indent="-216000" defTabSz="457200" eaLnBrk="1" hangingPunct="1">
              <a:buClr>
                <a:srgbClr val="0081BC"/>
              </a:buClr>
              <a:buSzPct val="120000"/>
              <a:buFont typeface="Wingdings" panose="05000000000000000000" pitchFamily="2" charset="2"/>
              <a:buChar char="§"/>
              <a:defRPr/>
            </a:pPr>
            <a:r>
              <a:rPr lang="en-US" altLang="en-US" dirty="0"/>
              <a:t>A government budget deficit increases the demand for 	funds.</a:t>
            </a:r>
          </a:p>
          <a:p>
            <a:pPr lvl="1" defTabSz="457200" eaLnBrk="1" hangingPunct="1">
              <a:defRPr/>
            </a:pPr>
            <a:endParaRPr lang="en-US" altLang="en-US" dirty="0"/>
          </a:p>
          <a:p>
            <a:pPr lvl="1" defTabSz="457200" eaLnBrk="1" hangingPunct="1">
              <a:defRPr/>
            </a:pPr>
            <a:endParaRPr lang="en-US" alt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animEffect transition="in" filter="wipe(left)">
                                      <p:cBhvr>
                                        <p:cTn id="7" dur="500"/>
                                        <p:tgtEl>
                                          <p:spTgt spid="450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58">
                                            <p:txEl>
                                              <p:pRg st="2" end="2"/>
                                            </p:txEl>
                                          </p:spTgt>
                                        </p:tgtEl>
                                        <p:attrNameLst>
                                          <p:attrName>style.visibility</p:attrName>
                                        </p:attrNameLst>
                                      </p:cBhvr>
                                      <p:to>
                                        <p:strVal val="visible"/>
                                      </p:to>
                                    </p:set>
                                    <p:animEffect transition="in" filter="wipe(left)">
                                      <p:cBhvr>
                                        <p:cTn id="12" dur="500"/>
                                        <p:tgtEl>
                                          <p:spTgt spid="450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0470A4EF-F42C-474C-A119-D3B22F137FB7}"/>
              </a:ext>
            </a:extLst>
          </p:cNvPr>
          <p:cNvSpPr>
            <a:spLocks noGrp="1" noChangeArrowheads="1"/>
          </p:cNvSpPr>
          <p:nvPr>
            <p:ph type="title"/>
          </p:nvPr>
        </p:nvSpPr>
        <p:spPr>
          <a:xfrm>
            <a:off x="990600" y="107950"/>
            <a:ext cx="6705600" cy="1554163"/>
          </a:xfrm>
          <a:noFill/>
        </p:spPr>
        <p:txBody>
          <a:bodyPr/>
          <a:lstStyle/>
          <a:p>
            <a:r>
              <a:rPr lang="en-US" altLang="en-US" dirty="0"/>
              <a:t>Government in the Loanable Funds Market</a:t>
            </a:r>
          </a:p>
        </p:txBody>
      </p:sp>
      <p:sp>
        <p:nvSpPr>
          <p:cNvPr id="886786" name="Rectangle 2">
            <a:extLst>
              <a:ext uri="{FF2B5EF4-FFF2-40B4-BE49-F238E27FC236}">
                <a16:creationId xmlns:a16="http://schemas.microsoft.com/office/drawing/2014/main" id="{E41516B0-F509-4E56-939F-4F45BAFEBDC1}"/>
              </a:ext>
            </a:extLst>
          </p:cNvPr>
          <p:cNvSpPr>
            <a:spLocks noGrp="1" noChangeArrowheads="1"/>
          </p:cNvSpPr>
          <p:nvPr>
            <p:ph idx="1"/>
          </p:nvPr>
        </p:nvSpPr>
        <p:spPr>
          <a:xfrm>
            <a:off x="360363" y="1584325"/>
            <a:ext cx="4114800" cy="4525963"/>
          </a:xfrm>
        </p:spPr>
        <p:txBody>
          <a:bodyPr/>
          <a:lstStyle/>
          <a:p>
            <a:pPr lvl="1" defTabSz="457200"/>
            <a:r>
              <a:rPr lang="en-US" altLang="en-US" dirty="0"/>
              <a:t>Figure 7.7 illustrates the effect of a government budget surplus.</a:t>
            </a:r>
          </a:p>
          <a:p>
            <a:pPr lvl="1" defTabSz="457200">
              <a:buClr>
                <a:schemeClr val="tx1"/>
              </a:buClr>
              <a:buSzPct val="75000"/>
              <a:buFont typeface="Webdings" panose="05030102010509060703" pitchFamily="18" charset="2"/>
              <a:buNone/>
            </a:pPr>
            <a:r>
              <a:rPr lang="en-US" altLang="en-US" dirty="0"/>
              <a:t>A government budget surplus increases the supply of funds.</a:t>
            </a:r>
          </a:p>
          <a:p>
            <a:pPr lvl="1" defTabSz="457200">
              <a:buClr>
                <a:schemeClr val="tx1"/>
              </a:buClr>
              <a:buSzPct val="75000"/>
              <a:buFont typeface="Webdings" panose="05030102010509060703" pitchFamily="18" charset="2"/>
              <a:buNone/>
            </a:pPr>
            <a:r>
              <a:rPr lang="en-US" altLang="en-US" dirty="0"/>
              <a:t>The real interest rate falls.</a:t>
            </a:r>
          </a:p>
          <a:p>
            <a:pPr lvl="1" defTabSz="457200">
              <a:buClr>
                <a:schemeClr val="tx1"/>
              </a:buClr>
              <a:buSzPct val="75000"/>
              <a:buFont typeface="Webdings" panose="05030102010509060703" pitchFamily="18" charset="2"/>
              <a:buNone/>
            </a:pPr>
            <a:r>
              <a:rPr lang="en-US" altLang="en-US" dirty="0"/>
              <a:t>Investment increases.</a:t>
            </a:r>
          </a:p>
          <a:p>
            <a:pPr lvl="1" defTabSz="457200">
              <a:buClr>
                <a:schemeClr val="tx1"/>
              </a:buClr>
              <a:buSzPct val="75000"/>
              <a:buFont typeface="Webdings" panose="05030102010509060703" pitchFamily="18" charset="2"/>
              <a:buNone/>
            </a:pPr>
            <a:r>
              <a:rPr lang="en-US" altLang="en-US" dirty="0"/>
              <a:t>Saving decreases.</a:t>
            </a:r>
          </a:p>
        </p:txBody>
      </p:sp>
      <p:pic>
        <p:nvPicPr>
          <p:cNvPr id="81924" name="Picture 1">
            <a:extLst>
              <a:ext uri="{FF2B5EF4-FFF2-40B4-BE49-F238E27FC236}">
                <a16:creationId xmlns:a16="http://schemas.microsoft.com/office/drawing/2014/main" id="{8FA10A43-B99D-4121-B3A6-D1EFE060EA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197350" cy="414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A0B2889E-994D-407E-B5A8-BD2908B020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197350" cy="414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D9528409-67C0-457F-A925-7FD7BC82B38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197350" cy="414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AB88B5F8-9A0D-45AF-A6C0-D9E845F5A68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197350" cy="414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6B9466-A542-4CE0-B8D6-779460759540}"/>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00563" y="1655763"/>
            <a:ext cx="4197350" cy="414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6786">
                                            <p:txEl>
                                              <p:pRg st="1" end="1"/>
                                            </p:txEl>
                                          </p:spTgt>
                                        </p:tgtEl>
                                        <p:attrNameLst>
                                          <p:attrName>style.visibility</p:attrName>
                                        </p:attrNameLst>
                                      </p:cBhvr>
                                      <p:to>
                                        <p:strVal val="visible"/>
                                      </p:to>
                                    </p:set>
                                    <p:animEffect transition="in" filter="wipe(left)">
                                      <p:cBhvr>
                                        <p:cTn id="7" dur="1000"/>
                                        <p:tgtEl>
                                          <p:spTgt spid="88678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886786">
                                            <p:txEl>
                                              <p:pRg st="2" end="2"/>
                                            </p:txEl>
                                          </p:spTgt>
                                        </p:tgtEl>
                                        <p:attrNameLst>
                                          <p:attrName>style.visibility</p:attrName>
                                        </p:attrNameLst>
                                      </p:cBhvr>
                                      <p:to>
                                        <p:strVal val="visible"/>
                                      </p:to>
                                    </p:set>
                                    <p:animEffect transition="in" filter="wipe(left)">
                                      <p:cBhvr>
                                        <p:cTn id="15" dur="1000"/>
                                        <p:tgtEl>
                                          <p:spTgt spid="886786">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75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86786">
                                            <p:txEl>
                                              <p:pRg st="3" end="3"/>
                                            </p:txEl>
                                          </p:spTgt>
                                        </p:tgtEl>
                                        <p:attrNameLst>
                                          <p:attrName>style.visibility</p:attrName>
                                        </p:attrNameLst>
                                      </p:cBhvr>
                                      <p:to>
                                        <p:strVal val="visible"/>
                                      </p:to>
                                    </p:set>
                                    <p:animEffect transition="in" filter="wipe(left)">
                                      <p:cBhvr>
                                        <p:cTn id="23" dur="1000"/>
                                        <p:tgtEl>
                                          <p:spTgt spid="886786">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75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86786">
                                            <p:txEl>
                                              <p:pRg st="4" end="4"/>
                                            </p:txEl>
                                          </p:spTgt>
                                        </p:tgtEl>
                                        <p:attrNameLst>
                                          <p:attrName>style.visibility</p:attrName>
                                        </p:attrNameLst>
                                      </p:cBhvr>
                                      <p:to>
                                        <p:strVal val="visible"/>
                                      </p:to>
                                    </p:set>
                                    <p:animEffect transition="in" filter="wipe(left)">
                                      <p:cBhvr>
                                        <p:cTn id="31" dur="1000"/>
                                        <p:tgtEl>
                                          <p:spTgt spid="886786">
                                            <p:txEl>
                                              <p:pRg st="4" end="4"/>
                                            </p:txEl>
                                          </p:spTgt>
                                        </p:tgtEl>
                                      </p:cBhvr>
                                    </p:animEffect>
                                  </p:childTnLst>
                                </p:cTn>
                              </p:par>
                              <p:par>
                                <p:cTn id="32" presetID="22" presetClass="entr" presetSubtype="2"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3970" name="Picture 1">
            <a:extLst>
              <a:ext uri="{FF2B5EF4-FFF2-40B4-BE49-F238E27FC236}">
                <a16:creationId xmlns:a16="http://schemas.microsoft.com/office/drawing/2014/main" id="{960D7EDE-E6AB-476B-959A-A7AC65027C7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900113"/>
            <a:ext cx="5248275"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E1F4BE33-05C6-44D5-8404-32FA3B7647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900113"/>
            <a:ext cx="5248275"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9EC33E5F-561E-4B48-974F-ED87CE8A93F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900113"/>
            <a:ext cx="5248275"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79E670A6-D844-4CEC-9B3C-89241DADA49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9613" y="900113"/>
            <a:ext cx="5248275"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FAFC4839-A146-4EC0-9D35-3B1CF04FDF4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79613" y="900113"/>
            <a:ext cx="5248275"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75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75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8F97A5E0-EBF6-4CF3-AB5E-99FD823FC7BC}"/>
              </a:ext>
            </a:extLst>
          </p:cNvPr>
          <p:cNvSpPr>
            <a:spLocks noGrp="1" noChangeArrowheads="1"/>
          </p:cNvSpPr>
          <p:nvPr>
            <p:ph type="title"/>
          </p:nvPr>
        </p:nvSpPr>
        <p:spPr>
          <a:xfrm>
            <a:off x="990600" y="107950"/>
            <a:ext cx="6858000" cy="1554163"/>
          </a:xfrm>
          <a:noFill/>
        </p:spPr>
        <p:txBody>
          <a:bodyPr/>
          <a:lstStyle/>
          <a:p>
            <a:r>
              <a:rPr lang="en-US" altLang="en-US" dirty="0"/>
              <a:t>Government in the Loanable Funds Market</a:t>
            </a:r>
          </a:p>
        </p:txBody>
      </p:sp>
      <p:sp>
        <p:nvSpPr>
          <p:cNvPr id="894978" name="Rectangle 2">
            <a:extLst>
              <a:ext uri="{FF2B5EF4-FFF2-40B4-BE49-F238E27FC236}">
                <a16:creationId xmlns:a16="http://schemas.microsoft.com/office/drawing/2014/main" id="{39082CA1-375D-4386-8E7F-9663837453BE}"/>
              </a:ext>
            </a:extLst>
          </p:cNvPr>
          <p:cNvSpPr>
            <a:spLocks noGrp="1" noChangeArrowheads="1"/>
          </p:cNvSpPr>
          <p:nvPr>
            <p:ph idx="1"/>
          </p:nvPr>
        </p:nvSpPr>
        <p:spPr>
          <a:xfrm>
            <a:off x="360363" y="1584325"/>
            <a:ext cx="4114800" cy="4525963"/>
          </a:xfrm>
        </p:spPr>
        <p:txBody>
          <a:bodyPr/>
          <a:lstStyle/>
          <a:p>
            <a:pPr lvl="1" defTabSz="457200"/>
            <a:r>
              <a:rPr lang="en-US" altLang="en-US" dirty="0"/>
              <a:t>Figure 7.8 illustrates the effect of a government budget deficit.</a:t>
            </a:r>
          </a:p>
          <a:p>
            <a:pPr lvl="1" defTabSz="457200">
              <a:buClr>
                <a:schemeClr val="tx1"/>
              </a:buClr>
              <a:buSzPct val="75000"/>
              <a:buFont typeface="Webdings" panose="05030102010509060703" pitchFamily="18" charset="2"/>
              <a:buNone/>
            </a:pPr>
            <a:r>
              <a:rPr lang="en-US" altLang="en-US" dirty="0"/>
              <a:t>A government budget deficit increases the demand for funds.</a:t>
            </a:r>
          </a:p>
          <a:p>
            <a:pPr lvl="1" defTabSz="457200">
              <a:buClr>
                <a:schemeClr val="tx1"/>
              </a:buClr>
              <a:buSzPct val="75000"/>
              <a:buFont typeface="Webdings" panose="05030102010509060703" pitchFamily="18" charset="2"/>
              <a:buNone/>
            </a:pPr>
            <a:r>
              <a:rPr lang="en-US" altLang="en-US" dirty="0"/>
              <a:t>The real interest rate rises.</a:t>
            </a:r>
          </a:p>
          <a:p>
            <a:pPr lvl="1" defTabSz="457200">
              <a:buClr>
                <a:schemeClr val="tx1"/>
              </a:buClr>
              <a:buSzPct val="75000"/>
              <a:buFont typeface="Webdings" panose="05030102010509060703" pitchFamily="18" charset="2"/>
              <a:buNone/>
            </a:pPr>
            <a:r>
              <a:rPr lang="en-US" altLang="en-US" dirty="0"/>
              <a:t>Saving increases.</a:t>
            </a:r>
          </a:p>
          <a:p>
            <a:pPr lvl="1" defTabSz="457200">
              <a:buClr>
                <a:schemeClr val="tx1"/>
              </a:buClr>
              <a:buSzPct val="75000"/>
              <a:buFont typeface="Webdings" panose="05030102010509060703" pitchFamily="18" charset="2"/>
              <a:buNone/>
            </a:pPr>
            <a:r>
              <a:rPr lang="en-US" altLang="en-US" dirty="0"/>
              <a:t>Investment decreases.</a:t>
            </a:r>
          </a:p>
        </p:txBody>
      </p:sp>
      <p:pic>
        <p:nvPicPr>
          <p:cNvPr id="86020" name="Picture 1">
            <a:extLst>
              <a:ext uri="{FF2B5EF4-FFF2-40B4-BE49-F238E27FC236}">
                <a16:creationId xmlns:a16="http://schemas.microsoft.com/office/drawing/2014/main" id="{A70D96FF-C7DB-4F8A-837E-A4497649FE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243387" cy="416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EDFD8BBB-2D88-46EF-B7C4-F9BD6C2B395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243387" cy="416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406527B5-A782-448F-9E15-7E36B101FC8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243387" cy="416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35971D25-09ED-4353-9670-542960ECBB1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243387" cy="416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9DBC48E6-4041-4CF7-8B9B-1195E6B78FC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00563" y="1655763"/>
            <a:ext cx="4243387" cy="416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94978">
                                            <p:txEl>
                                              <p:pRg st="1" end="1"/>
                                            </p:txEl>
                                          </p:spTgt>
                                        </p:tgtEl>
                                        <p:attrNameLst>
                                          <p:attrName>style.visibility</p:attrName>
                                        </p:attrNameLst>
                                      </p:cBhvr>
                                      <p:to>
                                        <p:strVal val="visible"/>
                                      </p:to>
                                    </p:set>
                                    <p:animEffect transition="in" filter="wipe(left)">
                                      <p:cBhvr>
                                        <p:cTn id="7" dur="1000"/>
                                        <p:tgtEl>
                                          <p:spTgt spid="894978">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5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894978">
                                            <p:txEl>
                                              <p:pRg st="2" end="2"/>
                                            </p:txEl>
                                          </p:spTgt>
                                        </p:tgtEl>
                                        <p:attrNameLst>
                                          <p:attrName>style.visibility</p:attrName>
                                        </p:attrNameLst>
                                      </p:cBhvr>
                                      <p:to>
                                        <p:strVal val="visible"/>
                                      </p:to>
                                    </p:set>
                                    <p:animEffect transition="in" filter="wipe(left)">
                                      <p:cBhvr>
                                        <p:cTn id="15" dur="1000"/>
                                        <p:tgtEl>
                                          <p:spTgt spid="89497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75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94978">
                                            <p:txEl>
                                              <p:pRg st="3" end="3"/>
                                            </p:txEl>
                                          </p:spTgt>
                                        </p:tgtEl>
                                        <p:attrNameLst>
                                          <p:attrName>style.visibility</p:attrName>
                                        </p:attrNameLst>
                                      </p:cBhvr>
                                      <p:to>
                                        <p:strVal val="visible"/>
                                      </p:to>
                                    </p:set>
                                    <p:animEffect transition="in" filter="wipe(left)">
                                      <p:cBhvr>
                                        <p:cTn id="23" dur="1000"/>
                                        <p:tgtEl>
                                          <p:spTgt spid="894978">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75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94978">
                                            <p:txEl>
                                              <p:pRg st="4" end="4"/>
                                            </p:txEl>
                                          </p:spTgt>
                                        </p:tgtEl>
                                        <p:attrNameLst>
                                          <p:attrName>style.visibility</p:attrName>
                                        </p:attrNameLst>
                                      </p:cBhvr>
                                      <p:to>
                                        <p:strVal val="visible"/>
                                      </p:to>
                                    </p:set>
                                    <p:animEffect transition="in" filter="wipe(left)">
                                      <p:cBhvr>
                                        <p:cTn id="31" dur="1000"/>
                                        <p:tgtEl>
                                          <p:spTgt spid="894978">
                                            <p:txEl>
                                              <p:pRg st="4" end="4"/>
                                            </p:txEl>
                                          </p:spTgt>
                                        </p:tgtEl>
                                      </p:cBhvr>
                                    </p:animEffect>
                                  </p:childTnLst>
                                </p:cTn>
                              </p:par>
                              <p:par>
                                <p:cTn id="32" presetID="22" presetClass="entr" presetSubtype="2"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5315AB8E-D84C-4E99-9D22-A0ECE281D3F5}"/>
              </a:ext>
            </a:extLst>
          </p:cNvPr>
          <p:cNvSpPr>
            <a:spLocks noGrp="1" noChangeArrowheads="1"/>
          </p:cNvSpPr>
          <p:nvPr>
            <p:ph type="title"/>
          </p:nvPr>
        </p:nvSpPr>
        <p:spPr>
          <a:xfrm>
            <a:off x="990600" y="107950"/>
            <a:ext cx="7696200" cy="1554163"/>
          </a:xfrm>
          <a:noFill/>
        </p:spPr>
        <p:txBody>
          <a:bodyPr/>
          <a:lstStyle/>
          <a:p>
            <a:pPr eaLnBrk="1" hangingPunct="1"/>
            <a:r>
              <a:rPr lang="en-AU" altLang="en-US" dirty="0"/>
              <a:t>Financial Markets and </a:t>
            </a:r>
            <a:br>
              <a:rPr lang="en-AU" altLang="en-US" dirty="0"/>
            </a:br>
            <a:r>
              <a:rPr lang="en-AU" altLang="en-US" dirty="0"/>
              <a:t>Financial Institutions</a:t>
            </a:r>
            <a:endParaRPr lang="en-US" altLang="en-US" dirty="0"/>
          </a:p>
        </p:txBody>
      </p:sp>
      <p:sp>
        <p:nvSpPr>
          <p:cNvPr id="748547" name="Rectangle 3">
            <a:extLst>
              <a:ext uri="{FF2B5EF4-FFF2-40B4-BE49-F238E27FC236}">
                <a16:creationId xmlns:a16="http://schemas.microsoft.com/office/drawing/2014/main" id="{D4E9FA03-75B2-4B21-9D60-0C304E8374F0}"/>
              </a:ext>
            </a:extLst>
          </p:cNvPr>
          <p:cNvSpPr>
            <a:spLocks noGrp="1" noChangeArrowheads="1"/>
          </p:cNvSpPr>
          <p:nvPr>
            <p:ph idx="1"/>
          </p:nvPr>
        </p:nvSpPr>
        <p:spPr/>
        <p:txBody>
          <a:bodyPr/>
          <a:lstStyle/>
          <a:p>
            <a:pPr lvl="1" eaLnBrk="1" hangingPunct="1"/>
            <a:r>
              <a:rPr lang="en-US" altLang="en-US" dirty="0"/>
              <a:t>To study the economics of financial institutions and markets we distinguish between</a:t>
            </a:r>
          </a:p>
          <a:p>
            <a:pPr lvl="1" eaLnBrk="1" hangingPunct="1">
              <a:buClr>
                <a:srgbClr val="0070C0"/>
              </a:buClr>
              <a:buSzPct val="120000"/>
              <a:buFont typeface="Wingdings" panose="05000000000000000000" pitchFamily="2" charset="2"/>
              <a:buChar char="§"/>
            </a:pPr>
            <a:r>
              <a:rPr lang="en-US" altLang="en-US" dirty="0"/>
              <a:t> Finance and money</a:t>
            </a:r>
          </a:p>
          <a:p>
            <a:pPr lvl="1" eaLnBrk="1" hangingPunct="1">
              <a:buClr>
                <a:srgbClr val="0070C0"/>
              </a:buClr>
              <a:buSzPct val="120000"/>
              <a:buFont typeface="Wingdings" panose="05000000000000000000" pitchFamily="2" charset="2"/>
              <a:buChar char="§"/>
            </a:pPr>
            <a:r>
              <a:rPr lang="en-US" altLang="en-US" dirty="0"/>
              <a:t> Physical capital and financial capital</a:t>
            </a:r>
          </a:p>
          <a:p>
            <a:pPr lvl="1" eaLnBrk="1" hangingPunct="1"/>
            <a:r>
              <a:rPr lang="en-US" altLang="en-US" b="1" dirty="0">
                <a:solidFill>
                  <a:srgbClr val="0070C0"/>
                </a:solidFill>
              </a:rPr>
              <a:t>Finance and Money</a:t>
            </a:r>
            <a:endParaRPr lang="en-US" altLang="en-US" dirty="0">
              <a:solidFill>
                <a:srgbClr val="0070C0"/>
              </a:solidFill>
            </a:endParaRPr>
          </a:p>
          <a:p>
            <a:pPr lvl="1" eaLnBrk="1" hangingPunct="1"/>
            <a:r>
              <a:rPr lang="en-US" altLang="en-US" dirty="0"/>
              <a:t>The study of finance looks at how households and firms obtain and use financial resources and how they cope with the risks that arise in this activity.</a:t>
            </a:r>
            <a:endParaRPr lang="en-US" altLang="en-US" i="1" dirty="0"/>
          </a:p>
          <a:p>
            <a:pPr lvl="1" eaLnBrk="1" hangingPunct="1"/>
            <a:r>
              <a:rPr lang="en-US" altLang="en-US" dirty="0"/>
              <a:t>The study of money looks at how households and firms use it, how much of it they hold, how banks create and manage it, and how its quantity influences the economy.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8547">
                                            <p:txEl>
                                              <p:pRg st="1" end="1"/>
                                            </p:txEl>
                                          </p:spTgt>
                                        </p:tgtEl>
                                        <p:attrNameLst>
                                          <p:attrName>style.visibility</p:attrName>
                                        </p:attrNameLst>
                                      </p:cBhvr>
                                      <p:to>
                                        <p:strVal val="visible"/>
                                      </p:to>
                                    </p:set>
                                    <p:animEffect transition="in" filter="wipe(left)">
                                      <p:cBhvr>
                                        <p:cTn id="7" dur="1000"/>
                                        <p:tgtEl>
                                          <p:spTgt spid="748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8547">
                                            <p:txEl>
                                              <p:pRg st="2" end="2"/>
                                            </p:txEl>
                                          </p:spTgt>
                                        </p:tgtEl>
                                        <p:attrNameLst>
                                          <p:attrName>style.visibility</p:attrName>
                                        </p:attrNameLst>
                                      </p:cBhvr>
                                      <p:to>
                                        <p:strVal val="visible"/>
                                      </p:to>
                                    </p:set>
                                    <p:animEffect transition="in" filter="wipe(left)">
                                      <p:cBhvr>
                                        <p:cTn id="12" dur="1000"/>
                                        <p:tgtEl>
                                          <p:spTgt spid="748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8547">
                                            <p:txEl>
                                              <p:pRg st="3" end="3"/>
                                            </p:txEl>
                                          </p:spTgt>
                                        </p:tgtEl>
                                        <p:attrNameLst>
                                          <p:attrName>style.visibility</p:attrName>
                                        </p:attrNameLst>
                                      </p:cBhvr>
                                      <p:to>
                                        <p:strVal val="visible"/>
                                      </p:to>
                                    </p:set>
                                    <p:animEffect transition="in" filter="wipe(left)">
                                      <p:cBhvr>
                                        <p:cTn id="17" dur="1000"/>
                                        <p:tgtEl>
                                          <p:spTgt spid="748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8547">
                                            <p:txEl>
                                              <p:pRg st="4" end="4"/>
                                            </p:txEl>
                                          </p:spTgt>
                                        </p:tgtEl>
                                        <p:attrNameLst>
                                          <p:attrName>style.visibility</p:attrName>
                                        </p:attrNameLst>
                                      </p:cBhvr>
                                      <p:to>
                                        <p:strVal val="visible"/>
                                      </p:to>
                                    </p:set>
                                    <p:animEffect transition="in" filter="wipe(left)">
                                      <p:cBhvr>
                                        <p:cTn id="22" dur="1000"/>
                                        <p:tgtEl>
                                          <p:spTgt spid="7485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8547">
                                            <p:txEl>
                                              <p:pRg st="5" end="5"/>
                                            </p:txEl>
                                          </p:spTgt>
                                        </p:tgtEl>
                                        <p:attrNameLst>
                                          <p:attrName>style.visibility</p:attrName>
                                        </p:attrNameLst>
                                      </p:cBhvr>
                                      <p:to>
                                        <p:strVal val="visible"/>
                                      </p:to>
                                    </p:set>
                                    <p:animEffect transition="in" filter="wipe(left)">
                                      <p:cBhvr>
                                        <p:cTn id="27" dur="1000"/>
                                        <p:tgtEl>
                                          <p:spTgt spid="748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7"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8066" name="Picture 1">
            <a:extLst>
              <a:ext uri="{FF2B5EF4-FFF2-40B4-BE49-F238E27FC236}">
                <a16:creationId xmlns:a16="http://schemas.microsoft.com/office/drawing/2014/main" id="{F24BEA70-3DCE-482D-A1A0-6E2ABE98DA4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900113"/>
            <a:ext cx="5305425" cy="521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6B0B4A96-776F-4D41-B447-87946E56A51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613" y="900113"/>
            <a:ext cx="5305425" cy="521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3F6D613F-056E-4251-9AD0-B36B89935C5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9613" y="900113"/>
            <a:ext cx="5305425" cy="521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C38361D-699C-40F5-B9FE-DD0EE03D958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79613" y="900113"/>
            <a:ext cx="5305425" cy="521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3EB1C92C-2CFA-4A92-A437-45027DD23197}"/>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79613" y="900113"/>
            <a:ext cx="5305425" cy="521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75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75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326F3BA8-00A6-4799-A7ED-B3BF09E3C5A6}"/>
              </a:ext>
            </a:extLst>
          </p:cNvPr>
          <p:cNvSpPr>
            <a:spLocks noGrp="1" noChangeArrowheads="1"/>
          </p:cNvSpPr>
          <p:nvPr>
            <p:ph type="title"/>
          </p:nvPr>
        </p:nvSpPr>
        <p:spPr>
          <a:xfrm>
            <a:off x="990600" y="107950"/>
            <a:ext cx="7696200" cy="1554163"/>
          </a:xfrm>
          <a:noFill/>
        </p:spPr>
        <p:txBody>
          <a:bodyPr/>
          <a:lstStyle/>
          <a:p>
            <a:r>
              <a:rPr lang="en-US" altLang="en-US"/>
              <a:t>Government in the Market for Loanable Funds </a:t>
            </a:r>
          </a:p>
        </p:txBody>
      </p:sp>
      <p:sp>
        <p:nvSpPr>
          <p:cNvPr id="897026" name="Rectangle 2">
            <a:extLst>
              <a:ext uri="{FF2B5EF4-FFF2-40B4-BE49-F238E27FC236}">
                <a16:creationId xmlns:a16="http://schemas.microsoft.com/office/drawing/2014/main" id="{2CF953D3-F40F-46F6-B9A8-ED63F1CF038C}"/>
              </a:ext>
            </a:extLst>
          </p:cNvPr>
          <p:cNvSpPr>
            <a:spLocks noGrp="1" noChangeArrowheads="1"/>
          </p:cNvSpPr>
          <p:nvPr>
            <p:ph idx="1"/>
          </p:nvPr>
        </p:nvSpPr>
        <p:spPr>
          <a:xfrm>
            <a:off x="360363" y="1584325"/>
            <a:ext cx="4114800" cy="4525963"/>
          </a:xfrm>
        </p:spPr>
        <p:txBody>
          <a:bodyPr/>
          <a:lstStyle/>
          <a:p>
            <a:pPr lvl="1" defTabSz="457200"/>
            <a:r>
              <a:rPr lang="en-US" altLang="en-US" dirty="0"/>
              <a:t>Figure 7.9 illustrates the Ricardo-Barro effect.</a:t>
            </a:r>
          </a:p>
          <a:p>
            <a:pPr lvl="1" defTabSz="457200">
              <a:buClr>
                <a:schemeClr val="tx1"/>
              </a:buClr>
              <a:buSzPct val="75000"/>
              <a:buFont typeface="Webdings" panose="05030102010509060703" pitchFamily="18" charset="2"/>
              <a:buNone/>
            </a:pPr>
            <a:r>
              <a:rPr lang="en-US" altLang="en-US" dirty="0"/>
              <a:t>A budget deficit increases the demand for funds.</a:t>
            </a:r>
          </a:p>
          <a:p>
            <a:pPr lvl="1" defTabSz="457200">
              <a:buClr>
                <a:schemeClr val="tx1"/>
              </a:buClr>
              <a:buSzPct val="75000"/>
              <a:buFont typeface="Webdings" panose="05030102010509060703" pitchFamily="18" charset="2"/>
              <a:buNone/>
            </a:pPr>
            <a:r>
              <a:rPr lang="en-US" altLang="en-US" dirty="0"/>
              <a:t>Rational taxpayers increase saving, which increases the supply of funds.</a:t>
            </a:r>
          </a:p>
          <a:p>
            <a:pPr lvl="1" defTabSz="457200">
              <a:buClr>
                <a:schemeClr val="tx1"/>
              </a:buClr>
              <a:buSzPct val="75000"/>
              <a:buFont typeface="Webdings" panose="05030102010509060703" pitchFamily="18" charset="2"/>
              <a:buNone/>
            </a:pPr>
            <a:r>
              <a:rPr lang="en-US" altLang="en-US" dirty="0"/>
              <a:t>Crowding-out is avoided.</a:t>
            </a:r>
          </a:p>
          <a:p>
            <a:pPr lvl="1" defTabSz="457200">
              <a:buClr>
                <a:schemeClr val="tx1"/>
              </a:buClr>
              <a:buSzPct val="75000"/>
              <a:buFont typeface="Webdings" panose="05030102010509060703" pitchFamily="18" charset="2"/>
              <a:buNone/>
            </a:pPr>
            <a:r>
              <a:rPr lang="en-US" altLang="en-US" dirty="0"/>
              <a:t>Increased saving finances the deficit.</a:t>
            </a:r>
          </a:p>
        </p:txBody>
      </p:sp>
      <p:pic>
        <p:nvPicPr>
          <p:cNvPr id="90116" name="Picture 1">
            <a:extLst>
              <a:ext uri="{FF2B5EF4-FFF2-40B4-BE49-F238E27FC236}">
                <a16:creationId xmlns:a16="http://schemas.microsoft.com/office/drawing/2014/main" id="{CD8DA462-825D-4703-A331-81A3406A4A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655763"/>
            <a:ext cx="4395787" cy="413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3B9650E8-DB95-44AE-9450-5994C8B85FC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655763"/>
            <a:ext cx="4395787" cy="413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id="{6DFBE03B-2001-4FC5-9B84-9BB86F79B32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55763"/>
            <a:ext cx="4395787" cy="413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595547A4-A206-47CB-B6E0-45759AC7DFB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0563" y="1655763"/>
            <a:ext cx="4395787" cy="413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97026">
                                            <p:txEl>
                                              <p:pRg st="1" end="1"/>
                                            </p:txEl>
                                          </p:spTgt>
                                        </p:tgtEl>
                                        <p:attrNameLst>
                                          <p:attrName>style.visibility</p:attrName>
                                        </p:attrNameLst>
                                      </p:cBhvr>
                                      <p:to>
                                        <p:strVal val="visible"/>
                                      </p:to>
                                    </p:set>
                                    <p:animEffect transition="in" filter="wipe(left)">
                                      <p:cBhvr>
                                        <p:cTn id="7" dur="1000"/>
                                        <p:tgtEl>
                                          <p:spTgt spid="89702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75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897026">
                                            <p:txEl>
                                              <p:pRg st="2" end="2"/>
                                            </p:txEl>
                                          </p:spTgt>
                                        </p:tgtEl>
                                        <p:attrNameLst>
                                          <p:attrName>style.visibility</p:attrName>
                                        </p:attrNameLst>
                                      </p:cBhvr>
                                      <p:to>
                                        <p:strVal val="visible"/>
                                      </p:to>
                                    </p:set>
                                    <p:animEffect transition="in" filter="wipe(left)">
                                      <p:cBhvr>
                                        <p:cTn id="15" dur="1000"/>
                                        <p:tgtEl>
                                          <p:spTgt spid="897026">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75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97026">
                                            <p:txEl>
                                              <p:pRg st="3" end="3"/>
                                            </p:txEl>
                                          </p:spTgt>
                                        </p:tgtEl>
                                        <p:attrNameLst>
                                          <p:attrName>style.visibility</p:attrName>
                                        </p:attrNameLst>
                                      </p:cBhvr>
                                      <p:to>
                                        <p:strVal val="visible"/>
                                      </p:to>
                                    </p:set>
                                    <p:animEffect transition="in" filter="wipe(left)">
                                      <p:cBhvr>
                                        <p:cTn id="23" dur="1000"/>
                                        <p:tgtEl>
                                          <p:spTgt spid="897026">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897026">
                                            <p:txEl>
                                              <p:pRg st="4" end="4"/>
                                            </p:txEl>
                                          </p:spTgt>
                                        </p:tgtEl>
                                        <p:attrNameLst>
                                          <p:attrName>style.visibility</p:attrName>
                                        </p:attrNameLst>
                                      </p:cBhvr>
                                      <p:to>
                                        <p:strVal val="visible"/>
                                      </p:to>
                                    </p:set>
                                    <p:animEffect transition="in" filter="wipe(left)">
                                      <p:cBhvr>
                                        <p:cTn id="28" dur="1000"/>
                                        <p:tgtEl>
                                          <p:spTgt spid="897026">
                                            <p:txEl>
                                              <p:pRg st="4" end="4"/>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62" name="Picture 1">
            <a:extLst>
              <a:ext uri="{FF2B5EF4-FFF2-40B4-BE49-F238E27FC236}">
                <a16:creationId xmlns:a16="http://schemas.microsoft.com/office/drawing/2014/main" id="{2A7D095B-A578-4A6F-A1DB-ED58C935F52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225" y="900113"/>
            <a:ext cx="5495925"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B7029E06-29D6-47F1-8BA2-C231BD2B77A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0225" y="900113"/>
            <a:ext cx="5495925"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1C691CDF-D4A2-42A4-88FE-70525321C48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0225" y="900113"/>
            <a:ext cx="5495925"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a:extLst>
              <a:ext uri="{FF2B5EF4-FFF2-40B4-BE49-F238E27FC236}">
                <a16:creationId xmlns:a16="http://schemas.microsoft.com/office/drawing/2014/main" id="{056E4C1E-CB2B-4199-A5E3-E0961515DFE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00225" y="900113"/>
            <a:ext cx="5495925"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75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7CBE7CED-07CD-4BC1-B116-58CC85305E0F}"/>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Financial </a:t>
            </a:r>
            <a:r>
              <a:rPr lang="en-AU" altLang="en-US" dirty="0"/>
              <a:t>Markets and </a:t>
            </a:r>
            <a:br>
              <a:rPr lang="en-AU" altLang="en-US" dirty="0"/>
            </a:br>
            <a:r>
              <a:rPr lang="en-AU" altLang="en-US" dirty="0"/>
              <a:t>Financial Institutions</a:t>
            </a:r>
            <a:endParaRPr lang="en-US" altLang="en-US" dirty="0"/>
          </a:p>
        </p:txBody>
      </p:sp>
      <p:sp>
        <p:nvSpPr>
          <p:cNvPr id="837634" name="Rectangle 2">
            <a:extLst>
              <a:ext uri="{FF2B5EF4-FFF2-40B4-BE49-F238E27FC236}">
                <a16:creationId xmlns:a16="http://schemas.microsoft.com/office/drawing/2014/main" id="{5529C918-1958-4F01-B4CF-2DA71DA1FCC5}"/>
              </a:ext>
            </a:extLst>
          </p:cNvPr>
          <p:cNvSpPr>
            <a:spLocks noGrp="1" noChangeArrowheads="1"/>
          </p:cNvSpPr>
          <p:nvPr>
            <p:ph idx="1"/>
          </p:nvPr>
        </p:nvSpPr>
        <p:spPr/>
        <p:txBody>
          <a:bodyPr/>
          <a:lstStyle/>
          <a:p>
            <a:pPr lvl="1" eaLnBrk="1" hangingPunct="1"/>
            <a:r>
              <a:rPr lang="en-US" altLang="en-US" b="1" dirty="0">
                <a:solidFill>
                  <a:srgbClr val="0070C0"/>
                </a:solidFill>
              </a:rPr>
              <a:t>Physical Capital and Financial Capital</a:t>
            </a:r>
          </a:p>
          <a:p>
            <a:pPr lvl="1" eaLnBrk="1" hangingPunct="1"/>
            <a:r>
              <a:rPr lang="en-US" altLang="en-US" i="1" dirty="0"/>
              <a:t>Physical capital </a:t>
            </a:r>
            <a:r>
              <a:rPr lang="en-US" altLang="en-US" dirty="0"/>
              <a:t>is the tools, instruments, machines, buildings, and other items that have been produced in the past and that are used today to produce goods and services.</a:t>
            </a:r>
            <a:endParaRPr lang="en-US" altLang="en-US" i="1" dirty="0"/>
          </a:p>
          <a:p>
            <a:pPr lvl="1" eaLnBrk="1" hangingPunct="1"/>
            <a:r>
              <a:rPr lang="en-US" altLang="en-US" dirty="0"/>
              <a:t>The funds that firms use to buy physical capital are called </a:t>
            </a:r>
            <a:r>
              <a:rPr lang="en-US" altLang="en-US" b="1" dirty="0"/>
              <a:t>financial capital</a:t>
            </a:r>
            <a:r>
              <a:rPr lang="en-US" altLang="en-US"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7634">
                                            <p:txEl>
                                              <p:pRg st="1" end="1"/>
                                            </p:txEl>
                                          </p:spTgt>
                                        </p:tgtEl>
                                        <p:attrNameLst>
                                          <p:attrName>style.visibility</p:attrName>
                                        </p:attrNameLst>
                                      </p:cBhvr>
                                      <p:to>
                                        <p:strVal val="visible"/>
                                      </p:to>
                                    </p:set>
                                    <p:animEffect transition="in" filter="wipe(left)">
                                      <p:cBhvr>
                                        <p:cTn id="7" dur="1000"/>
                                        <p:tgtEl>
                                          <p:spTgt spid="8376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7634">
                                            <p:txEl>
                                              <p:pRg st="2" end="2"/>
                                            </p:txEl>
                                          </p:spTgt>
                                        </p:tgtEl>
                                        <p:attrNameLst>
                                          <p:attrName>style.visibility</p:attrName>
                                        </p:attrNameLst>
                                      </p:cBhvr>
                                      <p:to>
                                        <p:strVal val="visible"/>
                                      </p:to>
                                    </p:set>
                                    <p:animEffect transition="in" filter="wipe(left)">
                                      <p:cBhvr>
                                        <p:cTn id="12" dur="1000"/>
                                        <p:tgtEl>
                                          <p:spTgt spid="8376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4"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39F94456-F65F-45C8-BC92-8FC14D7597DC}"/>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Financial </a:t>
            </a:r>
            <a:r>
              <a:rPr lang="en-AU" altLang="en-US" dirty="0"/>
              <a:t>Markets and </a:t>
            </a:r>
            <a:br>
              <a:rPr lang="en-AU" altLang="en-US" dirty="0"/>
            </a:br>
            <a:r>
              <a:rPr lang="en-AU" altLang="en-US" dirty="0"/>
              <a:t>Financial Institutions</a:t>
            </a:r>
            <a:endParaRPr lang="en-US" altLang="en-US" dirty="0"/>
          </a:p>
        </p:txBody>
      </p:sp>
      <p:sp>
        <p:nvSpPr>
          <p:cNvPr id="843779" name="Rectangle 3">
            <a:extLst>
              <a:ext uri="{FF2B5EF4-FFF2-40B4-BE49-F238E27FC236}">
                <a16:creationId xmlns:a16="http://schemas.microsoft.com/office/drawing/2014/main" id="{00A23D92-A823-40E1-B257-291B5E474FEE}"/>
              </a:ext>
            </a:extLst>
          </p:cNvPr>
          <p:cNvSpPr>
            <a:spLocks noGrp="1" noChangeArrowheads="1"/>
          </p:cNvSpPr>
          <p:nvPr>
            <p:ph idx="1"/>
          </p:nvPr>
        </p:nvSpPr>
        <p:spPr/>
        <p:txBody>
          <a:bodyPr/>
          <a:lstStyle/>
          <a:p>
            <a:pPr lvl="1" eaLnBrk="1" hangingPunct="1"/>
            <a:r>
              <a:rPr lang="en-US" altLang="en-US" b="1" dirty="0">
                <a:solidFill>
                  <a:srgbClr val="0070C0"/>
                </a:solidFill>
              </a:rPr>
              <a:t>Capital and Investment</a:t>
            </a:r>
          </a:p>
          <a:p>
            <a:pPr lvl="1" eaLnBrk="1" hangingPunct="1"/>
            <a:r>
              <a:rPr lang="en-US" altLang="en-US" b="1" dirty="0"/>
              <a:t>Gross investment</a:t>
            </a:r>
            <a:r>
              <a:rPr lang="en-US" altLang="en-US" dirty="0"/>
              <a:t> is the total amount spent on purchases of new capital and on replacing depreciated capital.</a:t>
            </a:r>
          </a:p>
          <a:p>
            <a:pPr lvl="1" eaLnBrk="1" hangingPunct="1"/>
            <a:r>
              <a:rPr lang="en-US" altLang="en-US" b="1" dirty="0"/>
              <a:t>Depreciation</a:t>
            </a:r>
            <a:r>
              <a:rPr lang="en-US" altLang="en-US" dirty="0"/>
              <a:t> is the decrease in the quantity of capital that results from wear and tear and obsolescence.</a:t>
            </a:r>
          </a:p>
          <a:p>
            <a:pPr lvl="1" eaLnBrk="1" hangingPunct="1"/>
            <a:r>
              <a:rPr lang="en-US" altLang="en-US" b="1" dirty="0"/>
              <a:t>Net investment</a:t>
            </a:r>
            <a:r>
              <a:rPr lang="en-US" altLang="en-US" dirty="0"/>
              <a:t> is the change in the quantity of capital.</a:t>
            </a:r>
          </a:p>
          <a:p>
            <a:pPr lvl="1" algn="ctr" eaLnBrk="1" hangingPunct="1"/>
            <a:r>
              <a:rPr lang="en-US" altLang="en-US" dirty="0"/>
              <a:t>Net investment = Gross investment </a:t>
            </a:r>
            <a:r>
              <a:rPr lang="en-US" altLang="en-US" dirty="0">
                <a:sym typeface="Symbol" panose="05050102010706020507" pitchFamily="18" charset="2"/>
              </a:rPr>
              <a:t> Depreciation.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3779">
                                            <p:txEl>
                                              <p:pRg st="1" end="1"/>
                                            </p:txEl>
                                          </p:spTgt>
                                        </p:tgtEl>
                                        <p:attrNameLst>
                                          <p:attrName>style.visibility</p:attrName>
                                        </p:attrNameLst>
                                      </p:cBhvr>
                                      <p:to>
                                        <p:strVal val="visible"/>
                                      </p:to>
                                    </p:set>
                                    <p:animEffect transition="in" filter="wipe(left)">
                                      <p:cBhvr>
                                        <p:cTn id="7" dur="1000"/>
                                        <p:tgtEl>
                                          <p:spTgt spid="843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3779">
                                            <p:txEl>
                                              <p:pRg st="2" end="2"/>
                                            </p:txEl>
                                          </p:spTgt>
                                        </p:tgtEl>
                                        <p:attrNameLst>
                                          <p:attrName>style.visibility</p:attrName>
                                        </p:attrNameLst>
                                      </p:cBhvr>
                                      <p:to>
                                        <p:strVal val="visible"/>
                                      </p:to>
                                    </p:set>
                                    <p:animEffect transition="in" filter="wipe(left)">
                                      <p:cBhvr>
                                        <p:cTn id="12" dur="1000"/>
                                        <p:tgtEl>
                                          <p:spTgt spid="8437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3779">
                                            <p:txEl>
                                              <p:pRg st="3" end="3"/>
                                            </p:txEl>
                                          </p:spTgt>
                                        </p:tgtEl>
                                        <p:attrNameLst>
                                          <p:attrName>style.visibility</p:attrName>
                                        </p:attrNameLst>
                                      </p:cBhvr>
                                      <p:to>
                                        <p:strVal val="visible"/>
                                      </p:to>
                                    </p:set>
                                    <p:animEffect transition="in" filter="wipe(left)">
                                      <p:cBhvr>
                                        <p:cTn id="17" dur="1000"/>
                                        <p:tgtEl>
                                          <p:spTgt spid="8437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3779">
                                            <p:txEl>
                                              <p:pRg st="4" end="4"/>
                                            </p:txEl>
                                          </p:spTgt>
                                        </p:tgtEl>
                                        <p:attrNameLst>
                                          <p:attrName>style.visibility</p:attrName>
                                        </p:attrNameLst>
                                      </p:cBhvr>
                                      <p:to>
                                        <p:strVal val="visible"/>
                                      </p:to>
                                    </p:set>
                                    <p:animEffect transition="in" filter="wipe(left)">
                                      <p:cBhvr>
                                        <p:cTn id="22" dur="1000"/>
                                        <p:tgtEl>
                                          <p:spTgt spid="843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79"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3">
            <a:extLst>
              <a:ext uri="{FF2B5EF4-FFF2-40B4-BE49-F238E27FC236}">
                <a16:creationId xmlns:a16="http://schemas.microsoft.com/office/drawing/2014/main" id="{290607BA-3503-40BF-92DE-902E2F5C4EC5}"/>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Financial </a:t>
            </a:r>
            <a:r>
              <a:rPr lang="en-AU" altLang="en-US" dirty="0"/>
              <a:t>Markets and </a:t>
            </a:r>
            <a:br>
              <a:rPr lang="en-AU" altLang="en-US" dirty="0"/>
            </a:br>
            <a:r>
              <a:rPr lang="en-AU" altLang="en-US" dirty="0"/>
              <a:t>Financial Institutions</a:t>
            </a:r>
            <a:endParaRPr lang="en-US" altLang="en-US" dirty="0"/>
          </a:p>
        </p:txBody>
      </p:sp>
      <p:sp>
        <p:nvSpPr>
          <p:cNvPr id="20483" name="Rectangle 3">
            <a:extLst>
              <a:ext uri="{FF2B5EF4-FFF2-40B4-BE49-F238E27FC236}">
                <a16:creationId xmlns:a16="http://schemas.microsoft.com/office/drawing/2014/main" id="{2EDAFF62-33E0-434F-A84D-DD479130C6F0}"/>
              </a:ext>
            </a:extLst>
          </p:cNvPr>
          <p:cNvSpPr>
            <a:spLocks noGrp="1" noChangeArrowheads="1"/>
          </p:cNvSpPr>
          <p:nvPr>
            <p:ph idx="1"/>
          </p:nvPr>
        </p:nvSpPr>
        <p:spPr>
          <a:xfrm>
            <a:off x="360363" y="1584325"/>
            <a:ext cx="4114800" cy="4525963"/>
          </a:xfrm>
        </p:spPr>
        <p:txBody>
          <a:bodyPr/>
          <a:lstStyle/>
          <a:p>
            <a:pPr lvl="1" eaLnBrk="1" hangingPunct="1"/>
            <a:r>
              <a:rPr lang="en-US" altLang="en-US" dirty="0"/>
              <a:t>Figure 7.1 illustrates the relationships among the capital, gross investment, depreciation, and net investment.</a:t>
            </a:r>
          </a:p>
        </p:txBody>
      </p:sp>
      <p:pic>
        <p:nvPicPr>
          <p:cNvPr id="12" name="Picture 11">
            <a:extLst>
              <a:ext uri="{FF2B5EF4-FFF2-40B4-BE49-F238E27FC236}">
                <a16:creationId xmlns:a16="http://schemas.microsoft.com/office/drawing/2014/main" id="{BBC6E200-3A15-4736-B00C-B978BA057E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00" y="1656000"/>
            <a:ext cx="4389120" cy="4328160"/>
          </a:xfrm>
          <a:prstGeom prst="rect">
            <a:avLst/>
          </a:prstGeom>
        </p:spPr>
      </p:pic>
      <p:pic>
        <p:nvPicPr>
          <p:cNvPr id="20" name="Picture 19">
            <a:extLst>
              <a:ext uri="{FF2B5EF4-FFF2-40B4-BE49-F238E27FC236}">
                <a16:creationId xmlns:a16="http://schemas.microsoft.com/office/drawing/2014/main" id="{0C8835A6-4179-4995-8D5D-8876E7902C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0000" y="1656000"/>
            <a:ext cx="4389120" cy="4328160"/>
          </a:xfrm>
          <a:prstGeom prst="rect">
            <a:avLst/>
          </a:prstGeom>
        </p:spPr>
      </p:pic>
      <p:pic>
        <p:nvPicPr>
          <p:cNvPr id="21" name="Picture 20">
            <a:extLst>
              <a:ext uri="{FF2B5EF4-FFF2-40B4-BE49-F238E27FC236}">
                <a16:creationId xmlns:a16="http://schemas.microsoft.com/office/drawing/2014/main" id="{7E0781DD-3044-454B-B665-E993921E07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0000" y="1656000"/>
            <a:ext cx="4389120" cy="4328160"/>
          </a:xfrm>
          <a:prstGeom prst="rect">
            <a:avLst/>
          </a:prstGeom>
        </p:spPr>
      </p:pic>
      <p:pic>
        <p:nvPicPr>
          <p:cNvPr id="22" name="Picture 21">
            <a:extLst>
              <a:ext uri="{FF2B5EF4-FFF2-40B4-BE49-F238E27FC236}">
                <a16:creationId xmlns:a16="http://schemas.microsoft.com/office/drawing/2014/main" id="{1367E9DF-181A-4933-B071-23DBDE80D9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0000" y="1656000"/>
            <a:ext cx="4389120" cy="4328160"/>
          </a:xfrm>
          <a:prstGeom prst="rect">
            <a:avLst/>
          </a:prstGeom>
        </p:spPr>
      </p:pic>
      <p:pic>
        <p:nvPicPr>
          <p:cNvPr id="23" name="Picture 22">
            <a:extLst>
              <a:ext uri="{FF2B5EF4-FFF2-40B4-BE49-F238E27FC236}">
                <a16:creationId xmlns:a16="http://schemas.microsoft.com/office/drawing/2014/main" id="{3AAD8EB8-E9E5-4305-ABDD-D6E784B25C7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0000" y="1656000"/>
            <a:ext cx="4389120" cy="4328160"/>
          </a:xfrm>
          <a:prstGeom prst="rect">
            <a:avLst/>
          </a:prstGeom>
        </p:spPr>
      </p:pic>
      <p:pic>
        <p:nvPicPr>
          <p:cNvPr id="24" name="Picture 23">
            <a:extLst>
              <a:ext uri="{FF2B5EF4-FFF2-40B4-BE49-F238E27FC236}">
                <a16:creationId xmlns:a16="http://schemas.microsoft.com/office/drawing/2014/main" id="{7ADCCB7D-B7A0-43E4-BDA2-3823E75FAB9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20000" y="1656000"/>
            <a:ext cx="4389120" cy="4328160"/>
          </a:xfrm>
          <a:prstGeom prst="rect">
            <a:avLst/>
          </a:prstGeom>
        </p:spPr>
      </p:pic>
      <p:pic>
        <p:nvPicPr>
          <p:cNvPr id="25" name="Picture 24">
            <a:extLst>
              <a:ext uri="{FF2B5EF4-FFF2-40B4-BE49-F238E27FC236}">
                <a16:creationId xmlns:a16="http://schemas.microsoft.com/office/drawing/2014/main" id="{2CBE49D1-54C8-41AD-B8C4-DC80B02A6F9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20000" y="1656000"/>
            <a:ext cx="4389120" cy="4328160"/>
          </a:xfrm>
          <a:prstGeom prst="rect">
            <a:avLst/>
          </a:prstGeom>
        </p:spPr>
      </p:pic>
      <p:pic>
        <p:nvPicPr>
          <p:cNvPr id="26" name="Picture 25">
            <a:extLst>
              <a:ext uri="{FF2B5EF4-FFF2-40B4-BE49-F238E27FC236}">
                <a16:creationId xmlns:a16="http://schemas.microsoft.com/office/drawing/2014/main" id="{3772B151-EEBE-46D6-B4F9-E5AF5D345B5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20000" y="1656000"/>
            <a:ext cx="4389120" cy="4328160"/>
          </a:xfrm>
          <a:prstGeom prst="rect">
            <a:avLst/>
          </a:prstGeom>
        </p:spPr>
      </p:pic>
      <p:pic>
        <p:nvPicPr>
          <p:cNvPr id="13" name="Picture 7">
            <a:hlinkClick r:id="rId11" action="ppaction://hlinksldjump"/>
            <a:extLst>
              <a:ext uri="{FF2B5EF4-FFF2-40B4-BE49-F238E27FC236}">
                <a16:creationId xmlns:a16="http://schemas.microsoft.com/office/drawing/2014/main" id="{CF2EBD33-CE68-488F-B004-712837686A0B}"/>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503987"/>
            <a:ext cx="198437"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1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10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1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ECFA0C-6EEF-484B-9EAE-0FE0505C7F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457200"/>
            <a:ext cx="5486400" cy="5410200"/>
          </a:xfrm>
          <a:prstGeom prst="rect">
            <a:avLst/>
          </a:prstGeom>
        </p:spPr>
      </p:pic>
      <p:pic>
        <p:nvPicPr>
          <p:cNvPr id="18" name="Picture 17">
            <a:extLst>
              <a:ext uri="{FF2B5EF4-FFF2-40B4-BE49-F238E27FC236}">
                <a16:creationId xmlns:a16="http://schemas.microsoft.com/office/drawing/2014/main" id="{7BCAFC10-6EC1-4764-8EB2-8781AD521F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457200"/>
            <a:ext cx="5486400" cy="5410200"/>
          </a:xfrm>
          <a:prstGeom prst="rect">
            <a:avLst/>
          </a:prstGeom>
        </p:spPr>
      </p:pic>
      <p:pic>
        <p:nvPicPr>
          <p:cNvPr id="19" name="Picture 18">
            <a:extLst>
              <a:ext uri="{FF2B5EF4-FFF2-40B4-BE49-F238E27FC236}">
                <a16:creationId xmlns:a16="http://schemas.microsoft.com/office/drawing/2014/main" id="{A49A6477-83A1-43FA-B1B4-50F199F842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457200"/>
            <a:ext cx="5486400" cy="5410200"/>
          </a:xfrm>
          <a:prstGeom prst="rect">
            <a:avLst/>
          </a:prstGeom>
        </p:spPr>
      </p:pic>
      <p:pic>
        <p:nvPicPr>
          <p:cNvPr id="20" name="Picture 19">
            <a:extLst>
              <a:ext uri="{FF2B5EF4-FFF2-40B4-BE49-F238E27FC236}">
                <a16:creationId xmlns:a16="http://schemas.microsoft.com/office/drawing/2014/main" id="{EE077C10-4E9C-4F19-9D68-6979B2F45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2600" y="457200"/>
            <a:ext cx="5486400" cy="5410200"/>
          </a:xfrm>
          <a:prstGeom prst="rect">
            <a:avLst/>
          </a:prstGeom>
        </p:spPr>
      </p:pic>
      <p:pic>
        <p:nvPicPr>
          <p:cNvPr id="21" name="Picture 20">
            <a:extLst>
              <a:ext uri="{FF2B5EF4-FFF2-40B4-BE49-F238E27FC236}">
                <a16:creationId xmlns:a16="http://schemas.microsoft.com/office/drawing/2014/main" id="{2F72A824-60AF-43BB-90CC-607D2BD12D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2600" y="457200"/>
            <a:ext cx="5486400" cy="5410200"/>
          </a:xfrm>
          <a:prstGeom prst="rect">
            <a:avLst/>
          </a:prstGeom>
        </p:spPr>
      </p:pic>
      <p:pic>
        <p:nvPicPr>
          <p:cNvPr id="22" name="Picture 21">
            <a:extLst>
              <a:ext uri="{FF2B5EF4-FFF2-40B4-BE49-F238E27FC236}">
                <a16:creationId xmlns:a16="http://schemas.microsoft.com/office/drawing/2014/main" id="{187B464B-40FF-4A18-A78A-64B2A8949B3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2600" y="457200"/>
            <a:ext cx="5486400" cy="5410200"/>
          </a:xfrm>
          <a:prstGeom prst="rect">
            <a:avLst/>
          </a:prstGeom>
        </p:spPr>
      </p:pic>
      <p:pic>
        <p:nvPicPr>
          <p:cNvPr id="23" name="Picture 22">
            <a:extLst>
              <a:ext uri="{FF2B5EF4-FFF2-40B4-BE49-F238E27FC236}">
                <a16:creationId xmlns:a16="http://schemas.microsoft.com/office/drawing/2014/main" id="{D5734F7C-D6A0-4CC2-920D-C7D033A3749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52600" y="457200"/>
            <a:ext cx="5486400" cy="5410200"/>
          </a:xfrm>
          <a:prstGeom prst="rect">
            <a:avLst/>
          </a:prstGeom>
        </p:spPr>
      </p:pic>
      <p:pic>
        <p:nvPicPr>
          <p:cNvPr id="24" name="Picture 23">
            <a:extLst>
              <a:ext uri="{FF2B5EF4-FFF2-40B4-BE49-F238E27FC236}">
                <a16:creationId xmlns:a16="http://schemas.microsoft.com/office/drawing/2014/main" id="{3E24ACCE-9827-429A-BDEA-E775947F91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52600" y="457200"/>
            <a:ext cx="5486400" cy="54102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1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FD975D00-D01B-4E3C-B977-077442EE3DCE}"/>
              </a:ext>
            </a:extLst>
          </p:cNvPr>
          <p:cNvSpPr>
            <a:spLocks noGrp="1" noChangeArrowheads="1"/>
          </p:cNvSpPr>
          <p:nvPr>
            <p:ph type="title"/>
          </p:nvPr>
        </p:nvSpPr>
        <p:spPr>
          <a:xfrm>
            <a:off x="990600" y="107950"/>
            <a:ext cx="7696200" cy="1554163"/>
          </a:xfrm>
          <a:noFill/>
        </p:spPr>
        <p:txBody>
          <a:bodyPr/>
          <a:lstStyle/>
          <a:p>
            <a:pPr eaLnBrk="1" hangingPunct="1"/>
            <a:r>
              <a:rPr lang="en-US" altLang="en-US" dirty="0"/>
              <a:t>Financial </a:t>
            </a:r>
            <a:r>
              <a:rPr lang="en-AU" altLang="en-US" dirty="0"/>
              <a:t>Markets and </a:t>
            </a:r>
            <a:br>
              <a:rPr lang="en-AU" altLang="en-US" dirty="0"/>
            </a:br>
            <a:r>
              <a:rPr lang="en-AU" altLang="en-US" dirty="0"/>
              <a:t>Financial Institutions</a:t>
            </a:r>
            <a:endParaRPr lang="en-US" altLang="en-US" dirty="0"/>
          </a:p>
        </p:txBody>
      </p:sp>
      <p:sp>
        <p:nvSpPr>
          <p:cNvPr id="849923" name="Rectangle 3">
            <a:extLst>
              <a:ext uri="{FF2B5EF4-FFF2-40B4-BE49-F238E27FC236}">
                <a16:creationId xmlns:a16="http://schemas.microsoft.com/office/drawing/2014/main" id="{E07C3BAE-0D65-41F2-9D7B-64806725DA8B}"/>
              </a:ext>
            </a:extLst>
          </p:cNvPr>
          <p:cNvSpPr>
            <a:spLocks noGrp="1" noChangeArrowheads="1"/>
          </p:cNvSpPr>
          <p:nvPr>
            <p:ph idx="1"/>
          </p:nvPr>
        </p:nvSpPr>
        <p:spPr/>
        <p:txBody>
          <a:bodyPr/>
          <a:lstStyle/>
          <a:p>
            <a:pPr lvl="1" eaLnBrk="1" hangingPunct="1"/>
            <a:r>
              <a:rPr lang="en-US" altLang="en-US" b="1" dirty="0">
                <a:solidFill>
                  <a:srgbClr val="0070C0"/>
                </a:solidFill>
              </a:rPr>
              <a:t>Wealth and Saving</a:t>
            </a:r>
          </a:p>
          <a:p>
            <a:pPr lvl="1" eaLnBrk="1" hangingPunct="1"/>
            <a:r>
              <a:rPr lang="en-US" altLang="en-US" b="1" dirty="0"/>
              <a:t>Wealth</a:t>
            </a:r>
            <a:r>
              <a:rPr lang="en-US" altLang="en-US" dirty="0"/>
              <a:t> is the value of all the things that people own. </a:t>
            </a:r>
          </a:p>
          <a:p>
            <a:pPr lvl="1" eaLnBrk="1" hangingPunct="1"/>
            <a:r>
              <a:rPr lang="en-US" altLang="en-US" b="1" dirty="0"/>
              <a:t>Saving </a:t>
            </a:r>
            <a:r>
              <a:rPr lang="en-US" altLang="en-US" dirty="0"/>
              <a:t>is the amount of income that is not paid in taxes or spent on consumption goods and services. </a:t>
            </a:r>
          </a:p>
          <a:p>
            <a:pPr lvl="1" eaLnBrk="1" hangingPunct="1"/>
            <a:r>
              <a:rPr lang="en-US" altLang="en-US" dirty="0"/>
              <a:t>Saving increases wealth. </a:t>
            </a:r>
          </a:p>
          <a:p>
            <a:pPr lvl="1" eaLnBrk="1" hangingPunct="1"/>
            <a:r>
              <a:rPr lang="en-US" altLang="en-US" dirty="0"/>
              <a:t>Wealth also increases when the market value of assets rises—called </a:t>
            </a:r>
            <a:r>
              <a:rPr lang="en-US" altLang="en-US" i="1" dirty="0"/>
              <a:t>capital gains—</a:t>
            </a:r>
            <a:r>
              <a:rPr lang="en-US" altLang="en-US" dirty="0"/>
              <a:t>and decreases when the market value of assets falls—called </a:t>
            </a:r>
            <a:r>
              <a:rPr lang="en-US" altLang="en-US" i="1" dirty="0"/>
              <a:t>capital losses</a:t>
            </a:r>
            <a:r>
              <a:rPr lang="en-US" altLang="en-US" dirty="0"/>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23">
                                            <p:txEl>
                                              <p:pRg st="1" end="1"/>
                                            </p:txEl>
                                          </p:spTgt>
                                        </p:tgtEl>
                                        <p:attrNameLst>
                                          <p:attrName>style.visibility</p:attrName>
                                        </p:attrNameLst>
                                      </p:cBhvr>
                                      <p:to>
                                        <p:strVal val="visible"/>
                                      </p:to>
                                    </p:set>
                                    <p:animEffect transition="in" filter="wipe(left)">
                                      <p:cBhvr>
                                        <p:cTn id="7" dur="1000"/>
                                        <p:tgtEl>
                                          <p:spTgt spid="849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23">
                                            <p:txEl>
                                              <p:pRg st="2" end="2"/>
                                            </p:txEl>
                                          </p:spTgt>
                                        </p:tgtEl>
                                        <p:attrNameLst>
                                          <p:attrName>style.visibility</p:attrName>
                                        </p:attrNameLst>
                                      </p:cBhvr>
                                      <p:to>
                                        <p:strVal val="visible"/>
                                      </p:to>
                                    </p:set>
                                    <p:animEffect transition="in" filter="wipe(left)">
                                      <p:cBhvr>
                                        <p:cTn id="12" dur="1000"/>
                                        <p:tgtEl>
                                          <p:spTgt spid="849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23">
                                            <p:txEl>
                                              <p:pRg st="3" end="3"/>
                                            </p:txEl>
                                          </p:spTgt>
                                        </p:tgtEl>
                                        <p:attrNameLst>
                                          <p:attrName>style.visibility</p:attrName>
                                        </p:attrNameLst>
                                      </p:cBhvr>
                                      <p:to>
                                        <p:strVal val="visible"/>
                                      </p:to>
                                    </p:set>
                                    <p:animEffect transition="in" filter="wipe(left)">
                                      <p:cBhvr>
                                        <p:cTn id="17" dur="1000"/>
                                        <p:tgtEl>
                                          <p:spTgt spid="8499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9923">
                                            <p:txEl>
                                              <p:pRg st="4" end="4"/>
                                            </p:txEl>
                                          </p:spTgt>
                                        </p:tgtEl>
                                        <p:attrNameLst>
                                          <p:attrName>style.visibility</p:attrName>
                                        </p:attrNameLst>
                                      </p:cBhvr>
                                      <p:to>
                                        <p:strVal val="visible"/>
                                      </p:to>
                                    </p:set>
                                    <p:animEffect transition="in" filter="wipe(left)">
                                      <p:cBhvr>
                                        <p:cTn id="22" dur="1000"/>
                                        <p:tgtEl>
                                          <p:spTgt spid="849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bldLvl="3"/>
    </p:bldLst>
  </p:timing>
</p:sld>
</file>

<file path=ppt/theme/theme1.xml><?xml version="1.0" encoding="utf-8"?>
<a:theme xmlns:a="http://schemas.openxmlformats.org/drawingml/2006/main" name="6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US6e</Template>
  <TotalTime>10229</TotalTime>
  <Words>2999</Words>
  <Application>Microsoft Office PowerPoint</Application>
  <PresentationFormat>全屏显示(4:3)</PresentationFormat>
  <Paragraphs>228</Paragraphs>
  <Slides>42</Slides>
  <Notes>42</Notes>
  <HiddenSlides>9</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42</vt:i4>
      </vt:variant>
    </vt:vector>
  </HeadingPairs>
  <TitlesOfParts>
    <vt:vector size="57" baseType="lpstr">
      <vt:lpstr>Futura Condensed</vt:lpstr>
      <vt:lpstr>Futura Std Light</vt:lpstr>
      <vt:lpstr>GillSans</vt:lpstr>
      <vt:lpstr>Mundo Sans Std Light</vt:lpstr>
      <vt:lpstr>Arial</vt:lpstr>
      <vt:lpstr>Calibri</vt:lpstr>
      <vt:lpstr>Gill Sans MT</vt:lpstr>
      <vt:lpstr>Webdings</vt:lpstr>
      <vt:lpstr>Wingdings</vt:lpstr>
      <vt:lpstr>6_US6e</vt:lpstr>
      <vt:lpstr>2_US6e</vt:lpstr>
      <vt:lpstr>1_Custom Design</vt:lpstr>
      <vt:lpstr>8_Custom Design</vt:lpstr>
      <vt:lpstr>Office Theme</vt:lpstr>
      <vt:lpstr>6_Custom Design</vt:lpstr>
      <vt:lpstr>PowerPoint 演示文稿</vt:lpstr>
      <vt:lpstr>PowerPoint 演示文稿</vt:lpstr>
      <vt:lpstr>After studying this chapter, you will be able to:</vt:lpstr>
      <vt:lpstr>Financial Markets and  Financial Institutions</vt:lpstr>
      <vt:lpstr>Financial Markets and  Financial Institutions</vt:lpstr>
      <vt:lpstr>Financial Markets and  Financial Institutions</vt:lpstr>
      <vt:lpstr>Financial Markets and  Financial Institutions</vt:lpstr>
      <vt:lpstr>PowerPoint 演示文稿</vt:lpstr>
      <vt:lpstr>Financial Markets and  Financial Institutions</vt:lpstr>
      <vt:lpstr>Financial Markets and  Financial Institutions</vt:lpstr>
      <vt:lpstr>Financial Markets and  Financial Institutions</vt:lpstr>
      <vt:lpstr>Financial Markets and  Financial Institutions</vt:lpstr>
      <vt:lpstr>Financial Markets and  Financial Institutions</vt:lpstr>
      <vt:lpstr>Financial Markets and  Financial Institutions</vt:lpstr>
      <vt:lpstr>PowerPoint 演示文稿</vt:lpstr>
      <vt:lpstr>Financial Markets and  Financial Institutions</vt:lpstr>
      <vt:lpstr>Financial Markets and  Financial Institutions</vt:lpstr>
      <vt:lpstr>The Loanable Funds Market</vt:lpstr>
      <vt:lpstr>The Loanable Funds Market</vt:lpstr>
      <vt:lpstr>The Market  for Loanable Funds</vt:lpstr>
      <vt:lpstr>PowerPoint 演示文稿</vt:lpstr>
      <vt:lpstr>The Loanable Funds Market</vt:lpstr>
      <vt:lpstr>The Loanable Funds Market</vt:lpstr>
      <vt:lpstr>The Loanable Funds Market</vt:lpstr>
      <vt:lpstr>The Market  for Loanable Funds</vt:lpstr>
      <vt:lpstr>PowerPoint 演示文稿</vt:lpstr>
      <vt:lpstr>The Loanable Funds Market</vt:lpstr>
      <vt:lpstr>The Loanable Funds Market</vt:lpstr>
      <vt:lpstr>The Loanable Funds Market</vt:lpstr>
      <vt:lpstr>PowerPoint 演示文稿</vt:lpstr>
      <vt:lpstr>The Loanable Funds Market</vt:lpstr>
      <vt:lpstr>The Loanable Funds Market</vt:lpstr>
      <vt:lpstr>PowerPoint 演示文稿</vt:lpstr>
      <vt:lpstr>The Loanable Funds Market </vt:lpstr>
      <vt:lpstr>PowerPoint 演示文稿</vt:lpstr>
      <vt:lpstr>Government in the Loanable Funds Market </vt:lpstr>
      <vt:lpstr>Government in the Loanable Funds Market</vt:lpstr>
      <vt:lpstr>PowerPoint 演示文稿</vt:lpstr>
      <vt:lpstr>Government in the Loanable Funds Market</vt:lpstr>
      <vt:lpstr>PowerPoint 演示文稿</vt:lpstr>
      <vt:lpstr>Government in the Market for Loanable Funds </vt:lpstr>
      <vt:lpstr>PowerPoint 演示文稿</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29</dc:title>
  <dc:creator>Robin Bade and Michael Parkin</dc:creator>
  <cp:lastModifiedBy>冯 语伦</cp:lastModifiedBy>
  <cp:revision>112</cp:revision>
  <dcterms:created xsi:type="dcterms:W3CDTF">2002-04-24T05:17:56Z</dcterms:created>
  <dcterms:modified xsi:type="dcterms:W3CDTF">2020-02-08T16:02:04Z</dcterms:modified>
</cp:coreProperties>
</file>