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4" r:id="rId1"/>
    <p:sldMasterId id="2147484417" r:id="rId2"/>
    <p:sldMasterId id="2147484420" r:id="rId3"/>
    <p:sldMasterId id="2147483754" r:id="rId4"/>
    <p:sldMasterId id="2147484449" r:id="rId5"/>
  </p:sldMasterIdLst>
  <p:notesMasterIdLst>
    <p:notesMasterId r:id="rId80"/>
  </p:notesMasterIdLst>
  <p:sldIdLst>
    <p:sldId id="596" r:id="rId6"/>
    <p:sldId id="583" r:id="rId7"/>
    <p:sldId id="598" r:id="rId8"/>
    <p:sldId id="363" r:id="rId9"/>
    <p:sldId id="368" r:id="rId10"/>
    <p:sldId id="533" r:id="rId11"/>
    <p:sldId id="594" r:id="rId12"/>
    <p:sldId id="369" r:id="rId13"/>
    <p:sldId id="370" r:id="rId14"/>
    <p:sldId id="371" r:id="rId15"/>
    <p:sldId id="441" r:id="rId16"/>
    <p:sldId id="372" r:id="rId17"/>
    <p:sldId id="566" r:id="rId18"/>
    <p:sldId id="567" r:id="rId19"/>
    <p:sldId id="534" r:id="rId20"/>
    <p:sldId id="500" r:id="rId21"/>
    <p:sldId id="375" r:id="rId22"/>
    <p:sldId id="535" r:id="rId23"/>
    <p:sldId id="378" r:id="rId24"/>
    <p:sldId id="584" r:id="rId25"/>
    <p:sldId id="585" r:id="rId26"/>
    <p:sldId id="568" r:id="rId27"/>
    <p:sldId id="586" r:id="rId28"/>
    <p:sldId id="569" r:id="rId29"/>
    <p:sldId id="570" r:id="rId30"/>
    <p:sldId id="512" r:id="rId31"/>
    <p:sldId id="571" r:id="rId32"/>
    <p:sldId id="539" r:id="rId33"/>
    <p:sldId id="548" r:id="rId34"/>
    <p:sldId id="587" r:id="rId35"/>
    <p:sldId id="554" r:id="rId36"/>
    <p:sldId id="555" r:id="rId37"/>
    <p:sldId id="556" r:id="rId38"/>
    <p:sldId id="557" r:id="rId39"/>
    <p:sldId id="558" r:id="rId40"/>
    <p:sldId id="588" r:id="rId41"/>
    <p:sldId id="388" r:id="rId42"/>
    <p:sldId id="479" r:id="rId43"/>
    <p:sldId id="481" r:id="rId44"/>
    <p:sldId id="482" r:id="rId45"/>
    <p:sldId id="559" r:id="rId46"/>
    <p:sldId id="471" r:id="rId47"/>
    <p:sldId id="547" r:id="rId48"/>
    <p:sldId id="483" r:id="rId49"/>
    <p:sldId id="417" r:id="rId50"/>
    <p:sldId id="418" r:id="rId51"/>
    <p:sldId id="419" r:id="rId52"/>
    <p:sldId id="420" r:id="rId53"/>
    <p:sldId id="572" r:id="rId54"/>
    <p:sldId id="573" r:id="rId55"/>
    <p:sldId id="574" r:id="rId56"/>
    <p:sldId id="575" r:id="rId57"/>
    <p:sldId id="576" r:id="rId58"/>
    <p:sldId id="577" r:id="rId59"/>
    <p:sldId id="578" r:id="rId60"/>
    <p:sldId id="579" r:id="rId61"/>
    <p:sldId id="580" r:id="rId62"/>
    <p:sldId id="517" r:id="rId63"/>
    <p:sldId id="561" r:id="rId64"/>
    <p:sldId id="562" r:id="rId65"/>
    <p:sldId id="560" r:id="rId66"/>
    <p:sldId id="518" r:id="rId67"/>
    <p:sldId id="563" r:id="rId68"/>
    <p:sldId id="564" r:id="rId69"/>
    <p:sldId id="519" r:id="rId70"/>
    <p:sldId id="520" r:id="rId71"/>
    <p:sldId id="521" r:id="rId72"/>
    <p:sldId id="540" r:id="rId73"/>
    <p:sldId id="589" r:id="rId74"/>
    <p:sldId id="595" r:id="rId75"/>
    <p:sldId id="591" r:id="rId76"/>
    <p:sldId id="592" r:id="rId77"/>
    <p:sldId id="593" r:id="rId78"/>
    <p:sldId id="546" r:id="rId7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82"/>
    <a:srgbClr val="F2615F"/>
    <a:srgbClr val="600033"/>
    <a:srgbClr val="C40075"/>
    <a:srgbClr val="3399FF"/>
    <a:srgbClr val="126723"/>
    <a:srgbClr val="3963AB"/>
    <a:srgbClr val="8B037E"/>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34" autoAdjust="0"/>
    <p:restoredTop sz="85277" autoAdjust="0"/>
  </p:normalViewPr>
  <p:slideViewPr>
    <p:cSldViewPr>
      <p:cViewPr varScale="1">
        <p:scale>
          <a:sx n="67" d="100"/>
          <a:sy n="67" d="100"/>
        </p:scale>
        <p:origin x="62" y="46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tableStyles" Target="tableStyle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61" Type="http://schemas.openxmlformats.org/officeDocument/2006/relationships/slide" Target="slides/slide56.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lun Feng" userId="78150ebe-6c38-4bbb-8e3d-498911c7d5e0" providerId="ADAL" clId="{504D25DF-1138-49EC-ACEB-2DD8D5D91651}"/>
    <pc:docChg chg="modSld">
      <pc:chgData name="Yulun Feng" userId="78150ebe-6c38-4bbb-8e3d-498911c7d5e0" providerId="ADAL" clId="{504D25DF-1138-49EC-ACEB-2DD8D5D91651}" dt="2020-02-14T15:34:38.256" v="0" actId="20577"/>
      <pc:docMkLst>
        <pc:docMk/>
      </pc:docMkLst>
      <pc:sldChg chg="modSp">
        <pc:chgData name="Yulun Feng" userId="78150ebe-6c38-4bbb-8e3d-498911c7d5e0" providerId="ADAL" clId="{504D25DF-1138-49EC-ACEB-2DD8D5D91651}" dt="2020-02-14T15:34:38.256" v="0" actId="20577"/>
        <pc:sldMkLst>
          <pc:docMk/>
          <pc:sldMk cId="0" sldId="567"/>
        </pc:sldMkLst>
        <pc:spChg chg="mod">
          <ac:chgData name="Yulun Feng" userId="78150ebe-6c38-4bbb-8e3d-498911c7d5e0" providerId="ADAL" clId="{504D25DF-1138-49EC-ACEB-2DD8D5D91651}" dt="2020-02-14T15:34:38.256" v="0" actId="20577"/>
          <ac:spMkLst>
            <pc:docMk/>
            <pc:sldMk cId="0" sldId="567"/>
            <ac:spMk id="419843" creationId="{CAC36734-B99B-48A2-BEA8-FA8298982DB7}"/>
          </ac:spMkLst>
        </pc:spChg>
      </pc:sldChg>
    </pc:docChg>
  </pc:docChgLst>
  <pc:docChgLst>
    <pc:chgData name="Yulun Feng" userId="78150ebe-6c38-4bbb-8e3d-498911c7d5e0" providerId="ADAL" clId="{B6973809-39F3-4F8B-AA02-0FE47BC74262}"/>
    <pc:docChg chg="modSld">
      <pc:chgData name="Yulun Feng" userId="78150ebe-6c38-4bbb-8e3d-498911c7d5e0" providerId="ADAL" clId="{B6973809-39F3-4F8B-AA02-0FE47BC74262}" dt="2020-03-27T14:37:01.147" v="0" actId="1076"/>
      <pc:docMkLst>
        <pc:docMk/>
      </pc:docMkLst>
      <pc:sldChg chg="modSp">
        <pc:chgData name="Yulun Feng" userId="78150ebe-6c38-4bbb-8e3d-498911c7d5e0" providerId="ADAL" clId="{B6973809-39F3-4F8B-AA02-0FE47BC74262}" dt="2020-03-27T14:37:01.147" v="0" actId="1076"/>
        <pc:sldMkLst>
          <pc:docMk/>
          <pc:sldMk cId="0" sldId="578"/>
        </pc:sldMkLst>
        <pc:picChg chg="mod">
          <ac:chgData name="Yulun Feng" userId="78150ebe-6c38-4bbb-8e3d-498911c7d5e0" providerId="ADAL" clId="{B6973809-39F3-4F8B-AA02-0FE47BC74262}" dt="2020-03-27T14:37:01.147" v="0" actId="1076"/>
          <ac:picMkLst>
            <pc:docMk/>
            <pc:sldMk cId="0" sldId="578"/>
            <ac:picMk id="11" creationId="{007934EA-82B5-4760-B472-3E4EAEE1BE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744A0C9-46B1-4F83-AA64-B2CD58E90F9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10595" name="Rectangle 3">
            <a:extLst>
              <a:ext uri="{FF2B5EF4-FFF2-40B4-BE49-F238E27FC236}">
                <a16:creationId xmlns:a16="http://schemas.microsoft.com/office/drawing/2014/main" id="{7933240A-1413-4795-9126-2D56E0EB44B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5124" name="Rectangle 4">
            <a:extLst>
              <a:ext uri="{FF2B5EF4-FFF2-40B4-BE49-F238E27FC236}">
                <a16:creationId xmlns:a16="http://schemas.microsoft.com/office/drawing/2014/main" id="{CFCCB73D-1465-41B2-94CB-70D3E173112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0597" name="Rectangle 5">
            <a:extLst>
              <a:ext uri="{FF2B5EF4-FFF2-40B4-BE49-F238E27FC236}">
                <a16:creationId xmlns:a16="http://schemas.microsoft.com/office/drawing/2014/main" id="{B577C44A-3400-460D-849D-C85E74C064D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0598" name="Rectangle 6">
            <a:extLst>
              <a:ext uri="{FF2B5EF4-FFF2-40B4-BE49-F238E27FC236}">
                <a16:creationId xmlns:a16="http://schemas.microsoft.com/office/drawing/2014/main" id="{C3BF2967-6C12-45D9-A548-1905917653E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10599" name="Rectangle 7">
            <a:extLst>
              <a:ext uri="{FF2B5EF4-FFF2-40B4-BE49-F238E27FC236}">
                <a16:creationId xmlns:a16="http://schemas.microsoft.com/office/drawing/2014/main" id="{C934BEBF-AE51-40F1-A6EF-598380818AD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176EFC8-9342-49A3-9613-08AB28EC9C3F}" type="slidenum">
              <a:rPr lang="en-US" altLang="en-US"/>
              <a:pPr>
                <a:defRPr/>
              </a:pPr>
              <a:t>‹#›</a:t>
            </a:fld>
            <a:endParaRPr lang="en-US" altLang="en-US"/>
          </a:p>
        </p:txBody>
      </p:sp>
    </p:spTree>
    <p:extLst>
      <p:ext uri="{BB962C8B-B14F-4D97-AF65-F5344CB8AC3E}">
        <p14:creationId xmlns:p14="http://schemas.microsoft.com/office/powerpoint/2010/main" val="4259570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5BC47934-2A9C-4601-8BC1-41E7A031F07C}"/>
              </a:ext>
            </a:extLst>
          </p:cNvPr>
          <p:cNvSpPr>
            <a:spLocks noGrp="1" noRot="1" noChangeAspect="1" noTextEdit="1"/>
          </p:cNvSpPr>
          <p:nvPr>
            <p:ph type="sldImg"/>
          </p:nvPr>
        </p:nvSpPr>
        <p:spPr>
          <a:ln/>
        </p:spPr>
      </p:sp>
      <p:sp>
        <p:nvSpPr>
          <p:cNvPr id="7171" name="Notes Placeholder 2">
            <a:extLst>
              <a:ext uri="{FF2B5EF4-FFF2-40B4-BE49-F238E27FC236}">
                <a16:creationId xmlns:a16="http://schemas.microsoft.com/office/drawing/2014/main" id="{3BDC7F8B-1274-4D17-9A2A-A4800AED2318}"/>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172" name="Slide Number Placeholder 3">
            <a:extLst>
              <a:ext uri="{FF2B5EF4-FFF2-40B4-BE49-F238E27FC236}">
                <a16:creationId xmlns:a16="http://schemas.microsoft.com/office/drawing/2014/main" id="{BB47C0CF-08CE-41EF-BCD1-5AAF9C69378D}"/>
              </a:ext>
            </a:extLst>
          </p:cNvPr>
          <p:cNvSpPr>
            <a:spLocks noGrp="1"/>
          </p:cNvSpPr>
          <p:nvPr>
            <p:ph type="sldNum" sz="quarter" idx="5"/>
          </p:nvPr>
        </p:nvSpPr>
        <p:spPr>
          <a:xfrm>
            <a:off x="4014788" y="9710738"/>
            <a:ext cx="3070225" cy="5111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8911" tIns="49455" rIns="98911" bIns="49455"/>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00933B2-AA49-42BB-B3FB-EEF9A6BD00CD}" type="slidenum">
              <a:rPr lang="en-US" altLang="en-US" sz="2400" smtClean="0">
                <a:ea typeface="MS PGothic" panose="020B0600070205080204" pitchFamily="34" charset="-128"/>
              </a:rPr>
              <a:pPr>
                <a:spcBef>
                  <a:spcPct val="0"/>
                </a:spcBef>
              </a:pPr>
              <a:t>1</a:t>
            </a:fld>
            <a:endParaRPr lang="en-US" altLang="en-US" sz="2400">
              <a:ea typeface="MS PGothic" panose="020B0600070205080204" pitchFamily="34" charset="-128"/>
            </a:endParaRPr>
          </a:p>
        </p:txBody>
      </p:sp>
    </p:spTree>
    <p:extLst>
      <p:ext uri="{BB962C8B-B14F-4D97-AF65-F5344CB8AC3E}">
        <p14:creationId xmlns:p14="http://schemas.microsoft.com/office/powerpoint/2010/main" val="3010250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3730ACF6-ACA5-40EA-842A-134BE0B69A3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B707DC-4E08-41F0-93BF-A4FC242CFDFA}" type="slidenum">
              <a:rPr lang="en-US" altLang="en-US" smtClean="0"/>
              <a:pPr>
                <a:spcBef>
                  <a:spcPct val="0"/>
                </a:spcBef>
              </a:pPr>
              <a:t>10</a:t>
            </a:fld>
            <a:endParaRPr lang="en-US" altLang="en-US"/>
          </a:p>
        </p:txBody>
      </p:sp>
      <p:sp>
        <p:nvSpPr>
          <p:cNvPr id="25603" name="Rectangle 2">
            <a:extLst>
              <a:ext uri="{FF2B5EF4-FFF2-40B4-BE49-F238E27FC236}">
                <a16:creationId xmlns:a16="http://schemas.microsoft.com/office/drawing/2014/main" id="{02EA80E7-2666-4FA6-8D9F-9659BB2015CB}"/>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EF769922-773A-4EBA-A14C-66D95FC56D3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749776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4692603F-38D2-495B-BD3B-99B6093E764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66D246F-7A39-4FC4-AA92-E49890F70CA1}" type="slidenum">
              <a:rPr lang="en-US" altLang="en-US" smtClean="0"/>
              <a:pPr>
                <a:spcBef>
                  <a:spcPct val="0"/>
                </a:spcBef>
              </a:pPr>
              <a:t>11</a:t>
            </a:fld>
            <a:endParaRPr lang="en-US" altLang="en-US"/>
          </a:p>
        </p:txBody>
      </p:sp>
      <p:sp>
        <p:nvSpPr>
          <p:cNvPr id="27651" name="Rectangle 2">
            <a:extLst>
              <a:ext uri="{FF2B5EF4-FFF2-40B4-BE49-F238E27FC236}">
                <a16:creationId xmlns:a16="http://schemas.microsoft.com/office/drawing/2014/main" id="{153E2811-57EB-4340-853D-8C74AD0C0F25}"/>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728C0BDC-B8A6-4E25-8F3A-F29F60CB319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278946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44439B8-A255-4102-B44A-5C37F1DF431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9ADEA2-31FD-4B89-A714-818FB25470B0}" type="slidenum">
              <a:rPr lang="en-US" altLang="en-US" smtClean="0"/>
              <a:pPr>
                <a:spcBef>
                  <a:spcPct val="0"/>
                </a:spcBef>
              </a:pPr>
              <a:t>12</a:t>
            </a:fld>
            <a:endParaRPr lang="en-US" altLang="en-US"/>
          </a:p>
        </p:txBody>
      </p:sp>
      <p:sp>
        <p:nvSpPr>
          <p:cNvPr id="29699" name="Rectangle 2">
            <a:extLst>
              <a:ext uri="{FF2B5EF4-FFF2-40B4-BE49-F238E27FC236}">
                <a16:creationId xmlns:a16="http://schemas.microsoft.com/office/drawing/2014/main" id="{8F99DCB7-A347-4D34-853C-4DB0FF000785}"/>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95183DA6-E649-4076-8A65-E19B600A0A8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834105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A51362C-B276-4902-B2CF-1CC08CE7951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CEA5645-08A4-4090-8B3C-CB42D5A1E637}" type="slidenum">
              <a:rPr lang="en-US" altLang="en-US" smtClean="0"/>
              <a:pPr>
                <a:spcBef>
                  <a:spcPct val="0"/>
                </a:spcBef>
              </a:pPr>
              <a:t>13</a:t>
            </a:fld>
            <a:endParaRPr lang="en-US" altLang="en-US"/>
          </a:p>
        </p:txBody>
      </p:sp>
      <p:sp>
        <p:nvSpPr>
          <p:cNvPr id="31747" name="Rectangle 2">
            <a:extLst>
              <a:ext uri="{FF2B5EF4-FFF2-40B4-BE49-F238E27FC236}">
                <a16:creationId xmlns:a16="http://schemas.microsoft.com/office/drawing/2014/main" id="{7ADE073B-2C68-4F12-965D-C5A9C7CB9475}"/>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09127E1D-725F-41B0-BE52-01A733B326D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1000">
                <a:latin typeface="Arial" panose="020B0604020202020204" pitchFamily="34" charset="0"/>
              </a:rPr>
              <a:t>Students usually have bank accounts, but often they have never fully thought through what banks do, how they do it, or what the differences are between banks and other deposit-taking institutions, so what tends to strike instructors as rather dry descriptive material can be interesting to students. It is worth being explicit about the fact, which students tend to be very aware of, that in practice chartered banks earn income not only by the spread between their deposit and lending rates, but also by charging fees for their services. The text focuses on the role of depository institutions as a source of credit creation; for most students, like most customers, their most important function is actually facilitating the payment process, and a little discussion on that (and how relatively cheap it is) can also engage students.</a:t>
            </a:r>
          </a:p>
        </p:txBody>
      </p:sp>
    </p:spTree>
    <p:extLst>
      <p:ext uri="{BB962C8B-B14F-4D97-AF65-F5344CB8AC3E}">
        <p14:creationId xmlns:p14="http://schemas.microsoft.com/office/powerpoint/2010/main" val="364327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9D1636D-EABE-495B-B6E9-31B05963AEC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EFD64E-D9DB-417F-846C-564D7974380A}" type="slidenum">
              <a:rPr lang="en-US" altLang="en-US" smtClean="0"/>
              <a:pPr>
                <a:spcBef>
                  <a:spcPct val="0"/>
                </a:spcBef>
              </a:pPr>
              <a:t>14</a:t>
            </a:fld>
            <a:endParaRPr lang="en-US" altLang="en-US"/>
          </a:p>
        </p:txBody>
      </p:sp>
      <p:sp>
        <p:nvSpPr>
          <p:cNvPr id="33795" name="Rectangle 2">
            <a:extLst>
              <a:ext uri="{FF2B5EF4-FFF2-40B4-BE49-F238E27FC236}">
                <a16:creationId xmlns:a16="http://schemas.microsoft.com/office/drawing/2014/main" id="{EDE72728-AC10-46A6-9291-4E6E3D5B040B}"/>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7AA37970-F664-430F-9B1A-2A20413D304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latin typeface="Arial" panose="020B0604020202020204" pitchFamily="34" charset="0"/>
            </a:endParaRPr>
          </a:p>
        </p:txBody>
      </p:sp>
    </p:spTree>
    <p:extLst>
      <p:ext uri="{BB962C8B-B14F-4D97-AF65-F5344CB8AC3E}">
        <p14:creationId xmlns:p14="http://schemas.microsoft.com/office/powerpoint/2010/main" val="1658817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15C06A3F-AE2F-4665-A23F-B3EDA6F8E66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1C59F3-E0FE-484D-A6CD-2F093D636045}" type="slidenum">
              <a:rPr lang="en-US" altLang="en-US" smtClean="0"/>
              <a:pPr>
                <a:spcBef>
                  <a:spcPct val="0"/>
                </a:spcBef>
              </a:pPr>
              <a:t>15</a:t>
            </a:fld>
            <a:endParaRPr lang="en-US" altLang="en-US"/>
          </a:p>
        </p:txBody>
      </p:sp>
      <p:sp>
        <p:nvSpPr>
          <p:cNvPr id="35843" name="Rectangle 2">
            <a:extLst>
              <a:ext uri="{FF2B5EF4-FFF2-40B4-BE49-F238E27FC236}">
                <a16:creationId xmlns:a16="http://schemas.microsoft.com/office/drawing/2014/main" id="{4151B31E-397B-460D-96EA-DC8FEE9CF52C}"/>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EDA500AB-AFBE-43C1-8B9B-68BFA155CEB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dirty="0">
                <a:solidFill>
                  <a:srgbClr val="FF0000"/>
                </a:solidFill>
                <a:latin typeface="Arial" panose="020B0604020202020204" pitchFamily="34" charset="0"/>
              </a:rPr>
              <a:t>Classroom activity</a:t>
            </a:r>
          </a:p>
          <a:p>
            <a:pPr eaLnBrk="1" hangingPunct="1"/>
            <a:r>
              <a:rPr lang="en-CA" altLang="en-US" dirty="0">
                <a:latin typeface="Arial" panose="020B0604020202020204" pitchFamily="34" charset="0"/>
              </a:rPr>
              <a:t>Check out </a:t>
            </a:r>
            <a:r>
              <a:rPr lang="en-CA" altLang="en-US" i="1" dirty="0">
                <a:latin typeface="Arial" panose="020B0604020202020204" pitchFamily="34" charset="0"/>
              </a:rPr>
              <a:t>At Issue</a:t>
            </a:r>
            <a:r>
              <a:rPr lang="en-CA" altLang="en-US" dirty="0">
                <a:latin typeface="Arial" panose="020B0604020202020204" pitchFamily="34" charset="0"/>
              </a:rPr>
              <a:t>: Fractional-Reserve Banking versus 100 Percent Reserve Banking</a:t>
            </a:r>
            <a:endParaRPr lang="en-US" altLang="en-US" dirty="0">
              <a:latin typeface="Arial" panose="020B0604020202020204" pitchFamily="34" charset="0"/>
            </a:endParaRPr>
          </a:p>
          <a:p>
            <a:pPr eaLnBrk="1" hangingPunct="1"/>
            <a:endParaRPr lang="en-CA" altLang="en-US" dirty="0">
              <a:latin typeface="Arial" panose="020B0604020202020204" pitchFamily="34" charset="0"/>
            </a:endParaRPr>
          </a:p>
          <a:p>
            <a:pPr eaLnBrk="1" hangingPunct="1"/>
            <a:endParaRPr lang="en-CA" altLang="en-US" dirty="0">
              <a:latin typeface="Arial" panose="020B0604020202020204" pitchFamily="34" charset="0"/>
            </a:endParaRPr>
          </a:p>
        </p:txBody>
      </p:sp>
    </p:spTree>
    <p:extLst>
      <p:ext uri="{BB962C8B-B14F-4D97-AF65-F5344CB8AC3E}">
        <p14:creationId xmlns:p14="http://schemas.microsoft.com/office/powerpoint/2010/main" val="354072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9C839D19-7CF8-4FC2-B1A1-F854D83A5B6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E09083-324C-42AA-9F43-B3798100A78C}" type="slidenum">
              <a:rPr lang="en-US" altLang="en-US" smtClean="0"/>
              <a:pPr>
                <a:spcBef>
                  <a:spcPct val="0"/>
                </a:spcBef>
              </a:pPr>
              <a:t>16</a:t>
            </a:fld>
            <a:endParaRPr lang="en-US" altLang="en-US"/>
          </a:p>
        </p:txBody>
      </p:sp>
      <p:sp>
        <p:nvSpPr>
          <p:cNvPr id="37891" name="Rectangle 2">
            <a:extLst>
              <a:ext uri="{FF2B5EF4-FFF2-40B4-BE49-F238E27FC236}">
                <a16:creationId xmlns:a16="http://schemas.microsoft.com/office/drawing/2014/main" id="{57415770-E5E7-4EFC-AB35-DD2A4EB9A50B}"/>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9A5DFBD7-E12A-405F-9826-E4F240087F2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817393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D866DF92-8823-4C4E-A3D0-3631479E3CA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FB17C09-8788-4F6B-B4D2-CC0FB60C8B04}" type="slidenum">
              <a:rPr lang="en-US" altLang="en-US" smtClean="0"/>
              <a:pPr>
                <a:spcBef>
                  <a:spcPct val="0"/>
                </a:spcBef>
              </a:pPr>
              <a:t>17</a:t>
            </a:fld>
            <a:endParaRPr lang="en-US" altLang="en-US"/>
          </a:p>
        </p:txBody>
      </p:sp>
      <p:sp>
        <p:nvSpPr>
          <p:cNvPr id="39939" name="Rectangle 2">
            <a:extLst>
              <a:ext uri="{FF2B5EF4-FFF2-40B4-BE49-F238E27FC236}">
                <a16:creationId xmlns:a16="http://schemas.microsoft.com/office/drawing/2014/main" id="{8AE36BE8-488E-45A1-9A4A-40D9FB685112}"/>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B97789C8-0ED3-45CA-A77F-9C264EC7E90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dirty="0">
                <a:solidFill>
                  <a:srgbClr val="FF0000"/>
                </a:solidFill>
                <a:latin typeface="Arial" panose="020B0604020202020204" pitchFamily="34" charset="0"/>
              </a:rPr>
              <a:t>Classroom activity</a:t>
            </a:r>
          </a:p>
          <a:p>
            <a:pPr eaLnBrk="1" hangingPunct="1"/>
            <a:r>
              <a:rPr lang="en-CA" altLang="en-US" dirty="0">
                <a:latin typeface="Arial" panose="020B0604020202020204" pitchFamily="34" charset="0"/>
              </a:rPr>
              <a:t>Check out </a:t>
            </a:r>
            <a:r>
              <a:rPr lang="en-CA" altLang="en-US" i="1" dirty="0">
                <a:latin typeface="Arial" panose="020B0604020202020204" pitchFamily="34" charset="0"/>
              </a:rPr>
              <a:t>Economics in Action</a:t>
            </a:r>
            <a:r>
              <a:rPr lang="en-CA" altLang="en-US" dirty="0">
                <a:latin typeface="Arial" panose="020B0604020202020204" pitchFamily="34" charset="0"/>
              </a:rPr>
              <a:t>: </a:t>
            </a:r>
            <a:r>
              <a:rPr lang="en-US" altLang="en-US" dirty="0">
                <a:latin typeface="Arial" panose="020B0604020202020204" pitchFamily="34" charset="0"/>
              </a:rPr>
              <a:t>Canadian and U.S. Banks Compared</a:t>
            </a:r>
          </a:p>
          <a:p>
            <a:pPr eaLnBrk="1" hangingPunct="1"/>
            <a:endParaRPr lang="en-CA" altLang="en-US" dirty="0">
              <a:latin typeface="Arial" panose="020B0604020202020204" pitchFamily="34" charset="0"/>
            </a:endParaRPr>
          </a:p>
        </p:txBody>
      </p:sp>
    </p:spTree>
    <p:extLst>
      <p:ext uri="{BB962C8B-B14F-4D97-AF65-F5344CB8AC3E}">
        <p14:creationId xmlns:p14="http://schemas.microsoft.com/office/powerpoint/2010/main" val="1384800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5D6A1397-C142-4A64-B8E3-887E89479F9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81EA7B-DCF0-4C25-8447-5506B0F26FA1}" type="slidenum">
              <a:rPr lang="en-US" altLang="en-US" smtClean="0"/>
              <a:pPr>
                <a:spcBef>
                  <a:spcPct val="0"/>
                </a:spcBef>
              </a:pPr>
              <a:t>18</a:t>
            </a:fld>
            <a:endParaRPr lang="en-US" altLang="en-US"/>
          </a:p>
        </p:txBody>
      </p:sp>
      <p:sp>
        <p:nvSpPr>
          <p:cNvPr id="41987" name="Rectangle 2">
            <a:extLst>
              <a:ext uri="{FF2B5EF4-FFF2-40B4-BE49-F238E27FC236}">
                <a16:creationId xmlns:a16="http://schemas.microsoft.com/office/drawing/2014/main" id="{56798DD6-48F8-4B60-98B6-89B18748DCD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880FF415-0861-4850-B723-1E43482D398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374077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68644C4B-7EB3-4884-BBC6-FA9E992B9B8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03E6888-6264-4542-9966-5EAAD1680928}" type="slidenum">
              <a:rPr lang="en-US" altLang="en-US" smtClean="0"/>
              <a:pPr>
                <a:spcBef>
                  <a:spcPct val="0"/>
                </a:spcBef>
              </a:pPr>
              <a:t>19</a:t>
            </a:fld>
            <a:endParaRPr lang="en-US" altLang="en-US"/>
          </a:p>
        </p:txBody>
      </p:sp>
      <p:sp>
        <p:nvSpPr>
          <p:cNvPr id="44035" name="Rectangle 2">
            <a:extLst>
              <a:ext uri="{FF2B5EF4-FFF2-40B4-BE49-F238E27FC236}">
                <a16:creationId xmlns:a16="http://schemas.microsoft.com/office/drawing/2014/main" id="{63E1467D-825B-4D8E-92B7-12B64286F75F}"/>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3C8D60F8-00D8-4513-9375-E058FC21A2A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290158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D39A2B36-CB9B-48D5-B87C-81E67FD7C41E}"/>
              </a:ext>
            </a:extLst>
          </p:cNvPr>
          <p:cNvSpPr>
            <a:spLocks noGrp="1" noRot="1" noChangeAspect="1" noTextEdit="1"/>
          </p:cNvSpPr>
          <p:nvPr>
            <p:ph type="sldImg"/>
          </p:nvPr>
        </p:nvSpPr>
        <p:spPr>
          <a:ln/>
        </p:spPr>
      </p:sp>
      <p:sp>
        <p:nvSpPr>
          <p:cNvPr id="9219" name="Notes Placeholder 2">
            <a:extLst>
              <a:ext uri="{FF2B5EF4-FFF2-40B4-BE49-F238E27FC236}">
                <a16:creationId xmlns:a16="http://schemas.microsoft.com/office/drawing/2014/main" id="{87D55103-745F-47D4-B9B6-50E2554C3588}"/>
              </a:ext>
            </a:extLst>
          </p:cNvPr>
          <p:cNvSpPr>
            <a:spLocks noGrp="1"/>
          </p:cNvSpPr>
          <p:nvPr>
            <p:ph type="body" idx="1"/>
          </p:nvPr>
        </p:nvSpPr>
        <p:spPr>
          <a:xfrm>
            <a:off x="685800" y="4343400"/>
            <a:ext cx="5486400" cy="4495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dirty="0">
                <a:latin typeface="Arial" panose="020B0604020202020204" pitchFamily="34" charset="0"/>
              </a:rPr>
              <a:t>Notes and teaching tips: 4, 8, 9, 13, 15, 17, 26, 28, 31, 44, 45, 65, 67, and 68. </a:t>
            </a:r>
          </a:p>
          <a:p>
            <a:pPr eaLnBrk="1" hangingPunct="1">
              <a:spcBef>
                <a:spcPts val="100"/>
              </a:spcBef>
            </a:pPr>
            <a:r>
              <a:rPr lang="en-CA" altLang="en-US" dirty="0">
                <a:latin typeface="Arial" panose="020B0604020202020204" pitchFamily="34" charset="0"/>
              </a:rPr>
              <a:t>To view a full-screen figure during a class, click the expand button.</a:t>
            </a:r>
          </a:p>
          <a:p>
            <a:pPr eaLnBrk="1" hangingPunct="1">
              <a:spcBef>
                <a:spcPts val="100"/>
              </a:spcBef>
            </a:pPr>
            <a:r>
              <a:rPr lang="en-CA" altLang="en-US" dirty="0">
                <a:latin typeface="Arial" panose="020B0604020202020204" pitchFamily="34" charset="0"/>
              </a:rPr>
              <a:t>To return to the previous slide, click the shrink button.</a:t>
            </a:r>
          </a:p>
          <a:p>
            <a:pPr eaLnBrk="1" hangingPunct="1">
              <a:spcBef>
                <a:spcPts val="100"/>
              </a:spcBef>
            </a:pPr>
            <a:r>
              <a:rPr lang="en-CA" altLang="en-US" dirty="0">
                <a:latin typeface="Arial" panose="020B0604020202020204" pitchFamily="34" charset="0"/>
              </a:rPr>
              <a:t>To advance to the next slide, click anywhere on the full screen figure.</a:t>
            </a:r>
          </a:p>
          <a:p>
            <a:r>
              <a:rPr lang="en-AU" altLang="en-US" dirty="0">
                <a:latin typeface="Arial" panose="020B0604020202020204" pitchFamily="34" charset="0"/>
              </a:rPr>
              <a:t>Applying the principles of economics to interpret and understand the news is a major goal of the principles course. You can encourage your students in this activity by using the two features: </a:t>
            </a:r>
            <a:r>
              <a:rPr lang="en-AU" altLang="en-US" i="1" dirty="0">
                <a:latin typeface="Arial" panose="020B0604020202020204" pitchFamily="34" charset="0"/>
              </a:rPr>
              <a:t>Economics in the News </a:t>
            </a:r>
            <a:r>
              <a:rPr lang="en-AU" altLang="en-US" dirty="0">
                <a:latin typeface="Arial" panose="020B0604020202020204" pitchFamily="34" charset="0"/>
              </a:rPr>
              <a:t>and</a:t>
            </a:r>
            <a:r>
              <a:rPr lang="en-AU" altLang="en-US" i="1" dirty="0">
                <a:latin typeface="Arial" panose="020B0604020202020204" pitchFamily="34" charset="0"/>
              </a:rPr>
              <a:t> Economics in Action</a:t>
            </a:r>
            <a:r>
              <a:rPr lang="en-AU" altLang="en-US" dirty="0">
                <a:latin typeface="Arial" panose="020B0604020202020204" pitchFamily="34" charset="0"/>
              </a:rPr>
              <a:t>.</a:t>
            </a:r>
            <a:endParaRPr lang="en-US" altLang="en-US" dirty="0">
              <a:latin typeface="Arial" panose="020B0604020202020204" pitchFamily="34" charset="0"/>
            </a:endParaRPr>
          </a:p>
          <a:p>
            <a:r>
              <a:rPr lang="en-AU" altLang="en-US" dirty="0">
                <a:latin typeface="Arial" panose="020B0604020202020204" pitchFamily="34" charset="0"/>
              </a:rPr>
              <a:t>(1) </a:t>
            </a:r>
            <a:r>
              <a:rPr lang="en-AU" altLang="en-US" i="1" dirty="0">
                <a:latin typeface="Arial" panose="020B0604020202020204" pitchFamily="34" charset="0"/>
              </a:rPr>
              <a:t>Before each class</a:t>
            </a:r>
            <a:r>
              <a:rPr lang="en-AU" altLang="en-US" dirty="0">
                <a:latin typeface="Arial" panose="020B0604020202020204" pitchFamily="34" charset="0"/>
              </a:rPr>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dirty="0">
              <a:latin typeface="Arial" panose="020B0604020202020204" pitchFamily="34" charset="0"/>
            </a:endParaRPr>
          </a:p>
          <a:p>
            <a:r>
              <a:rPr lang="en-AU" altLang="en-US" dirty="0">
                <a:latin typeface="Arial" panose="020B0604020202020204" pitchFamily="34" charset="0"/>
              </a:rPr>
              <a:t>(2) </a:t>
            </a:r>
            <a:r>
              <a:rPr lang="en-AU" altLang="en-US" i="1" dirty="0">
                <a:latin typeface="Arial" panose="020B0604020202020204" pitchFamily="34" charset="0"/>
              </a:rPr>
              <a:t>Once or twice a semester</a:t>
            </a:r>
            <a:r>
              <a:rPr lang="en-AU" altLang="en-US" dirty="0">
                <a:latin typeface="Arial" panose="020B0604020202020204" pitchFamily="34" charset="0"/>
              </a:rPr>
              <a:t>, set an assignment, for credit, with the following instructions:</a:t>
            </a:r>
            <a:endParaRPr lang="en-US" altLang="en-US" dirty="0">
              <a:latin typeface="Arial" panose="020B0604020202020204" pitchFamily="34" charset="0"/>
            </a:endParaRPr>
          </a:p>
          <a:p>
            <a:pPr>
              <a:spcBef>
                <a:spcPts val="100"/>
              </a:spcBef>
            </a:pPr>
            <a:r>
              <a:rPr lang="en-AU" altLang="en-US" dirty="0">
                <a:latin typeface="Arial" panose="020B0604020202020204" pitchFamily="34" charset="0"/>
              </a:rPr>
              <a:t>(a) Find a news article about an economic topic that you find interesting.</a:t>
            </a:r>
            <a:endParaRPr lang="en-US" altLang="en-US" dirty="0">
              <a:latin typeface="Arial" panose="020B0604020202020204" pitchFamily="34" charset="0"/>
            </a:endParaRPr>
          </a:p>
          <a:p>
            <a:pPr>
              <a:spcBef>
                <a:spcPts val="100"/>
              </a:spcBef>
            </a:pPr>
            <a:r>
              <a:rPr lang="en-AU" altLang="en-US" dirty="0">
                <a:latin typeface="Arial" panose="020B0604020202020204" pitchFamily="34" charset="0"/>
              </a:rPr>
              <a:t>(b) Make a short bullet-list summary of the article.</a:t>
            </a:r>
            <a:endParaRPr lang="en-US" altLang="en-US" dirty="0">
              <a:latin typeface="Arial" panose="020B0604020202020204" pitchFamily="34" charset="0"/>
            </a:endParaRPr>
          </a:p>
          <a:p>
            <a:pPr>
              <a:spcBef>
                <a:spcPts val="100"/>
              </a:spcBef>
            </a:pPr>
            <a:r>
              <a:rPr lang="en-AU" altLang="en-US" dirty="0">
                <a:latin typeface="Arial" panose="020B0604020202020204" pitchFamily="34" charset="0"/>
              </a:rPr>
              <a:t>(c) Write and illustrate with appropriate graphs an economic analysis of the key points in the article.</a:t>
            </a:r>
            <a:endParaRPr lang="en-US" altLang="en-US" dirty="0">
              <a:latin typeface="Arial" panose="020B0604020202020204" pitchFamily="34" charset="0"/>
            </a:endParaRPr>
          </a:p>
          <a:p>
            <a:r>
              <a:rPr lang="en-AU" altLang="en-US" dirty="0">
                <a:latin typeface="Arial" panose="020B0604020202020204" pitchFamily="34" charset="0"/>
              </a:rPr>
              <a:t>Use the </a:t>
            </a:r>
            <a:r>
              <a:rPr lang="en-AU" altLang="en-US" i="1" dirty="0">
                <a:latin typeface="Arial" panose="020B0604020202020204" pitchFamily="34" charset="0"/>
              </a:rPr>
              <a:t>Economics in the News</a:t>
            </a:r>
            <a:r>
              <a:rPr lang="en-AU" altLang="en-US" dirty="0">
                <a:latin typeface="Arial" panose="020B0604020202020204" pitchFamily="34" charset="0"/>
              </a:rPr>
              <a:t> features in your textbook as models.</a:t>
            </a:r>
            <a:endParaRPr lang="en-US" altLang="en-US" dirty="0">
              <a:latin typeface="Arial" panose="020B0604020202020204" pitchFamily="34" charset="0"/>
            </a:endParaRPr>
          </a:p>
          <a:p>
            <a:pPr eaLnBrk="1" hangingPunct="1"/>
            <a:endParaRPr lang="en-CA" altLang="en-US" dirty="0">
              <a:latin typeface="Arial" panose="020B0604020202020204" pitchFamily="34" charset="0"/>
            </a:endParaRPr>
          </a:p>
          <a:p>
            <a:pPr eaLnBrk="1" hangingPunct="1"/>
            <a:endParaRPr lang="en-GB" altLang="en-US" dirty="0">
              <a:latin typeface="Arial" panose="020B0604020202020204" pitchFamily="34" charset="0"/>
            </a:endParaRPr>
          </a:p>
        </p:txBody>
      </p:sp>
      <p:sp>
        <p:nvSpPr>
          <p:cNvPr id="9220" name="Slide Number Placeholder 3">
            <a:extLst>
              <a:ext uri="{FF2B5EF4-FFF2-40B4-BE49-F238E27FC236}">
                <a16:creationId xmlns:a16="http://schemas.microsoft.com/office/drawing/2014/main" id="{3654CFC5-0529-4953-8B05-25A586FEB10A}"/>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018E813-DFD9-4BE2-8251-C42AB9F2F5E1}" type="slidenum">
              <a:rPr lang="en-US" altLang="en-US" smtClean="0">
                <a:solidFill>
                  <a:srgbClr val="000000"/>
                </a:solidFill>
              </a:rPr>
              <a:pPr>
                <a:spcBef>
                  <a:spcPct val="0"/>
                </a:spcBef>
              </a:pPr>
              <a:t>2</a:t>
            </a:fld>
            <a:endParaRPr lang="en-US" altLang="en-US">
              <a:solidFill>
                <a:srgbClr val="000000"/>
              </a:solidFill>
            </a:endParaRPr>
          </a:p>
        </p:txBody>
      </p:sp>
    </p:spTree>
    <p:extLst>
      <p:ext uri="{BB962C8B-B14F-4D97-AF65-F5344CB8AC3E}">
        <p14:creationId xmlns:p14="http://schemas.microsoft.com/office/powerpoint/2010/main" val="1671719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60626941-BEB8-487C-88A2-E73D036D3DC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82709D-0B90-4439-AC1E-D01C4465019E}" type="slidenum">
              <a:rPr lang="en-US" altLang="en-US" smtClean="0"/>
              <a:pPr>
                <a:spcBef>
                  <a:spcPct val="0"/>
                </a:spcBef>
              </a:pPr>
              <a:t>20</a:t>
            </a:fld>
            <a:endParaRPr lang="en-US" altLang="en-US"/>
          </a:p>
        </p:txBody>
      </p:sp>
      <p:sp>
        <p:nvSpPr>
          <p:cNvPr id="46083" name="Rectangle 2">
            <a:extLst>
              <a:ext uri="{FF2B5EF4-FFF2-40B4-BE49-F238E27FC236}">
                <a16:creationId xmlns:a16="http://schemas.microsoft.com/office/drawing/2014/main" id="{BD029AB1-2019-4CEA-8209-5504AD367C0D}"/>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D81FDC61-E28E-44F5-8C08-3A9511F01FB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27933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3CAAA28-FAB9-4759-BC12-968AEC9A678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2CAD9DB-AD94-4F94-81D7-51D087970CC1}" type="slidenum">
              <a:rPr lang="en-US" altLang="en-US" smtClean="0"/>
              <a:pPr>
                <a:spcBef>
                  <a:spcPct val="0"/>
                </a:spcBef>
              </a:pPr>
              <a:t>21</a:t>
            </a:fld>
            <a:endParaRPr lang="en-US" altLang="en-US"/>
          </a:p>
        </p:txBody>
      </p:sp>
      <p:sp>
        <p:nvSpPr>
          <p:cNvPr id="48131" name="Rectangle 2">
            <a:extLst>
              <a:ext uri="{FF2B5EF4-FFF2-40B4-BE49-F238E27FC236}">
                <a16:creationId xmlns:a16="http://schemas.microsoft.com/office/drawing/2014/main" id="{A6FC011E-3D9B-4503-AD48-74111A04856A}"/>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103CD00C-4031-48AA-8B5B-0C4B37265D2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05574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D3DE9B36-FE66-46A9-B3C0-7579B89E49C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77801B-0A90-4726-A42B-DB9DC0A63435}" type="slidenum">
              <a:rPr lang="en-US" altLang="en-US" smtClean="0"/>
              <a:pPr>
                <a:spcBef>
                  <a:spcPct val="0"/>
                </a:spcBef>
              </a:pPr>
              <a:t>22</a:t>
            </a:fld>
            <a:endParaRPr lang="en-US" altLang="en-US"/>
          </a:p>
        </p:txBody>
      </p:sp>
      <p:sp>
        <p:nvSpPr>
          <p:cNvPr id="50179" name="Rectangle 2">
            <a:extLst>
              <a:ext uri="{FF2B5EF4-FFF2-40B4-BE49-F238E27FC236}">
                <a16:creationId xmlns:a16="http://schemas.microsoft.com/office/drawing/2014/main" id="{74362278-749D-4410-B61E-9D944F915526}"/>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08B7BE3C-91F9-4A9B-8E04-B082D03593A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latin typeface="Arial" panose="020B0604020202020204" pitchFamily="34" charset="0"/>
            </a:endParaRPr>
          </a:p>
        </p:txBody>
      </p:sp>
    </p:spTree>
    <p:extLst>
      <p:ext uri="{BB962C8B-B14F-4D97-AF65-F5344CB8AC3E}">
        <p14:creationId xmlns:p14="http://schemas.microsoft.com/office/powerpoint/2010/main" val="4017914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41054D52-56F2-4F5E-A9A7-B1D39BB10219}"/>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94448F5D-D1B9-4A6C-9A91-745A6E37C896}"/>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latin typeface="Arial" panose="020B0604020202020204" pitchFamily="34" charset="0"/>
            </a:endParaRPr>
          </a:p>
        </p:txBody>
      </p:sp>
      <p:sp>
        <p:nvSpPr>
          <p:cNvPr id="52228" name="Slide Number Placeholder 3">
            <a:extLst>
              <a:ext uri="{FF2B5EF4-FFF2-40B4-BE49-F238E27FC236}">
                <a16:creationId xmlns:a16="http://schemas.microsoft.com/office/drawing/2014/main" id="{98FB75DC-A65B-4048-9BB9-31F261A86818}"/>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890364-CA27-45D3-B92A-F19CB602F078}" type="slidenum">
              <a:rPr lang="en-US" altLang="en-US" smtClean="0"/>
              <a:pPr/>
              <a:t>23</a:t>
            </a:fld>
            <a:endParaRPr lang="en-US" altLang="en-US"/>
          </a:p>
        </p:txBody>
      </p:sp>
    </p:spTree>
    <p:extLst>
      <p:ext uri="{BB962C8B-B14F-4D97-AF65-F5344CB8AC3E}">
        <p14:creationId xmlns:p14="http://schemas.microsoft.com/office/powerpoint/2010/main" val="3922062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505A34B-0D2C-471F-B10D-3FE21AC1248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622573C-3D98-40A5-9F6F-4ED3B9D6B731}" type="slidenum">
              <a:rPr lang="en-US" altLang="en-US" smtClean="0"/>
              <a:pPr>
                <a:spcBef>
                  <a:spcPct val="0"/>
                </a:spcBef>
              </a:pPr>
              <a:t>24</a:t>
            </a:fld>
            <a:endParaRPr lang="en-US" altLang="en-US"/>
          </a:p>
        </p:txBody>
      </p:sp>
      <p:sp>
        <p:nvSpPr>
          <p:cNvPr id="54275" name="Rectangle 2">
            <a:extLst>
              <a:ext uri="{FF2B5EF4-FFF2-40B4-BE49-F238E27FC236}">
                <a16:creationId xmlns:a16="http://schemas.microsoft.com/office/drawing/2014/main" id="{463B1956-C58D-418C-BEC1-7409AE09727E}"/>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0BB4D715-5EAC-4DF9-A2AE-29311270194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latin typeface="Arial" panose="020B0604020202020204" pitchFamily="34" charset="0"/>
            </a:endParaRPr>
          </a:p>
        </p:txBody>
      </p:sp>
    </p:spTree>
    <p:extLst>
      <p:ext uri="{BB962C8B-B14F-4D97-AF65-F5344CB8AC3E}">
        <p14:creationId xmlns:p14="http://schemas.microsoft.com/office/powerpoint/2010/main" val="494524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8A1EC8D2-71A4-4BE9-967E-1DD31FA1968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731272-E173-44B6-8B2B-95259C641BEA}" type="slidenum">
              <a:rPr lang="en-US" altLang="en-US" smtClean="0"/>
              <a:pPr>
                <a:spcBef>
                  <a:spcPct val="0"/>
                </a:spcBef>
              </a:pPr>
              <a:t>25</a:t>
            </a:fld>
            <a:endParaRPr lang="en-US" altLang="en-US"/>
          </a:p>
        </p:txBody>
      </p:sp>
      <p:sp>
        <p:nvSpPr>
          <p:cNvPr id="56323" name="Rectangle 2">
            <a:extLst>
              <a:ext uri="{FF2B5EF4-FFF2-40B4-BE49-F238E27FC236}">
                <a16:creationId xmlns:a16="http://schemas.microsoft.com/office/drawing/2014/main" id="{E480A36A-88C8-496C-981E-3C45337C228C}"/>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59740C6B-787C-4D22-9ABB-8B342CF9983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latin typeface="Arial" panose="020B0604020202020204" pitchFamily="34" charset="0"/>
            </a:endParaRPr>
          </a:p>
        </p:txBody>
      </p:sp>
    </p:spTree>
    <p:extLst>
      <p:ext uri="{BB962C8B-B14F-4D97-AF65-F5344CB8AC3E}">
        <p14:creationId xmlns:p14="http://schemas.microsoft.com/office/powerpoint/2010/main" val="3936670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B424FFDB-93B2-4C5F-A2D5-2323F9B0599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C7D4F4-3818-4E87-A167-8507EEC09549}" type="slidenum">
              <a:rPr lang="en-US" altLang="en-US" smtClean="0"/>
              <a:pPr>
                <a:spcBef>
                  <a:spcPct val="0"/>
                </a:spcBef>
              </a:pPr>
              <a:t>26</a:t>
            </a:fld>
            <a:endParaRPr lang="en-US" altLang="en-US"/>
          </a:p>
        </p:txBody>
      </p:sp>
      <p:sp>
        <p:nvSpPr>
          <p:cNvPr id="58371" name="Rectangle 2">
            <a:extLst>
              <a:ext uri="{FF2B5EF4-FFF2-40B4-BE49-F238E27FC236}">
                <a16:creationId xmlns:a16="http://schemas.microsoft.com/office/drawing/2014/main" id="{F934BFA4-CA14-46EC-830E-9047EC3D397A}"/>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58EEF2DC-A455-401B-B8E1-7A471B4B052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It is useful to look at the Bank of Canada’s balance sheet (available on its excellent Web site). It shows very quickly that loans to banks usually are a trivial portion of the Bank of Canada’s assets. Of the Bank of Canada’s theoretical three tools, only open market operations really matter and there is no harm in being blunt about this. Students can easily see why required reserve ratio changes would work, but also can see quickly how discontinuous and disruptive they would be. Tell students that (a) many industrialized countries no longer bother with required reserve ratios at all, and (b) changes in required reserve ratios are normally only used as monetary policy tools in developing countries without capital markets in which open market operations would be possible. The discount rate looks like it ought to matter more, and certainly changes in it are announced, but explain that it is in practice a signal: banks only borrow from the Bank of Canada as a last resort. Why? Because banks believe that if they borrow from the Bank of Canada, that will be interpreted as meaning that they cannot borrow from any other source, so they are in very bad trouble. So what actually matters is the Bank of Canadaeral Funds Rate, which the Bank of Canada can influence very strongly by changing the supply of reserves by Open Market Operations. The distinction between the deposit multiplier and the money multiplier is somewhat subtle; the key issue is not only that there may be a currency drain, but that banks do sometimes hold excess reserves, or move excess reserves into alternate income-generating assets rather than loans. </a:t>
            </a:r>
          </a:p>
        </p:txBody>
      </p:sp>
    </p:spTree>
    <p:extLst>
      <p:ext uri="{BB962C8B-B14F-4D97-AF65-F5344CB8AC3E}">
        <p14:creationId xmlns:p14="http://schemas.microsoft.com/office/powerpoint/2010/main" val="2547630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F7FFDBBD-0708-4ADE-AB0B-9E460210644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07BEE35-8FEA-45F9-8688-A42C860C7AE9}" type="slidenum">
              <a:rPr lang="en-US" altLang="en-US" smtClean="0"/>
              <a:pPr>
                <a:spcBef>
                  <a:spcPct val="0"/>
                </a:spcBef>
              </a:pPr>
              <a:t>27</a:t>
            </a:fld>
            <a:endParaRPr lang="en-US" altLang="en-US"/>
          </a:p>
        </p:txBody>
      </p:sp>
      <p:sp>
        <p:nvSpPr>
          <p:cNvPr id="60419" name="Rectangle 2">
            <a:extLst>
              <a:ext uri="{FF2B5EF4-FFF2-40B4-BE49-F238E27FC236}">
                <a16:creationId xmlns:a16="http://schemas.microsoft.com/office/drawing/2014/main" id="{DC196055-C943-4C20-816E-32B7F6F05119}"/>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1C7D58FC-BCE1-4FD8-AFED-08833962238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latin typeface="Arial" panose="020B0604020202020204" pitchFamily="34" charset="0"/>
            </a:endParaRPr>
          </a:p>
        </p:txBody>
      </p:sp>
    </p:spTree>
    <p:extLst>
      <p:ext uri="{BB962C8B-B14F-4D97-AF65-F5344CB8AC3E}">
        <p14:creationId xmlns:p14="http://schemas.microsoft.com/office/powerpoint/2010/main" val="16210423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551F7D8-70A3-4BE8-A68F-D3C8A58847B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EE2F4A-C1DD-46D8-8B45-67CE6FCB4CF3}" type="slidenum">
              <a:rPr lang="en-US" altLang="en-US" smtClean="0"/>
              <a:pPr>
                <a:spcBef>
                  <a:spcPct val="0"/>
                </a:spcBef>
              </a:pPr>
              <a:t>28</a:t>
            </a:fld>
            <a:endParaRPr lang="en-US" altLang="en-US"/>
          </a:p>
        </p:txBody>
      </p:sp>
      <p:sp>
        <p:nvSpPr>
          <p:cNvPr id="62467" name="Rectangle 2">
            <a:extLst>
              <a:ext uri="{FF2B5EF4-FFF2-40B4-BE49-F238E27FC236}">
                <a16:creationId xmlns:a16="http://schemas.microsoft.com/office/drawing/2014/main" id="{5B629C80-4EA8-4AEE-B5FF-FC54A190D2EF}"/>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036C41C7-070E-445B-8DC6-6332887F81D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dirty="0">
                <a:solidFill>
                  <a:srgbClr val="FF0000"/>
                </a:solidFill>
                <a:latin typeface="Arial" panose="020B0604020202020204" pitchFamily="34" charset="0"/>
              </a:rPr>
              <a:t>Classroom activity</a:t>
            </a:r>
          </a:p>
          <a:p>
            <a:pPr eaLnBrk="1" hangingPunct="1"/>
            <a:r>
              <a:rPr lang="en-CA" altLang="en-US" dirty="0">
                <a:latin typeface="Arial" panose="020B0604020202020204" pitchFamily="34" charset="0"/>
              </a:rPr>
              <a:t>Check out </a:t>
            </a:r>
            <a:r>
              <a:rPr lang="en-CA" altLang="en-US" i="1" dirty="0">
                <a:latin typeface="Arial" panose="020B0604020202020204" pitchFamily="34" charset="0"/>
              </a:rPr>
              <a:t>Economics in Action</a:t>
            </a:r>
            <a:r>
              <a:rPr lang="en-CA" altLang="en-US" dirty="0">
                <a:latin typeface="Arial" panose="020B0604020202020204" pitchFamily="34" charset="0"/>
              </a:rPr>
              <a:t>: The Tale of Two Central </a:t>
            </a:r>
            <a:r>
              <a:rPr lang="en-US" altLang="en-US" dirty="0">
                <a:latin typeface="Arial" panose="020B0604020202020204" pitchFamily="34" charset="0"/>
              </a:rPr>
              <a:t>Banks</a:t>
            </a:r>
          </a:p>
          <a:p>
            <a:pPr eaLnBrk="1" hangingPunct="1"/>
            <a:endParaRPr lang="en-CA" altLang="en-US" dirty="0">
              <a:latin typeface="Arial" panose="020B0604020202020204" pitchFamily="34" charset="0"/>
            </a:endParaRP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947736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22EA0177-2D24-4BAD-A9F6-77C3653B0A9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F4C497-2986-4AFC-8852-0DC5C63EAD2D}" type="slidenum">
              <a:rPr lang="en-US" altLang="en-US" smtClean="0"/>
              <a:pPr>
                <a:spcBef>
                  <a:spcPct val="0"/>
                </a:spcBef>
              </a:pPr>
              <a:t>29</a:t>
            </a:fld>
            <a:endParaRPr lang="en-US" altLang="en-US"/>
          </a:p>
        </p:txBody>
      </p:sp>
      <p:sp>
        <p:nvSpPr>
          <p:cNvPr id="64515" name="Rectangle 2">
            <a:extLst>
              <a:ext uri="{FF2B5EF4-FFF2-40B4-BE49-F238E27FC236}">
                <a16:creationId xmlns:a16="http://schemas.microsoft.com/office/drawing/2014/main" id="{9E3C1BA8-921F-4B21-993F-AA92BBA378CE}"/>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835889D5-90AB-4731-841A-87A1F58D544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19816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272892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1F8DAFF0-E049-4E42-9CEE-6C15092E9E3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ED0F1E-E526-45EA-AD40-0A6716B0B473}" type="slidenum">
              <a:rPr lang="en-US" altLang="en-US" smtClean="0"/>
              <a:pPr>
                <a:spcBef>
                  <a:spcPct val="0"/>
                </a:spcBef>
              </a:pPr>
              <a:t>30</a:t>
            </a:fld>
            <a:endParaRPr lang="en-US" altLang="en-US"/>
          </a:p>
        </p:txBody>
      </p:sp>
      <p:sp>
        <p:nvSpPr>
          <p:cNvPr id="66563" name="Rectangle 2">
            <a:extLst>
              <a:ext uri="{FF2B5EF4-FFF2-40B4-BE49-F238E27FC236}">
                <a16:creationId xmlns:a16="http://schemas.microsoft.com/office/drawing/2014/main" id="{E2ED1F05-6A60-4C59-B95C-4D0952FD51B8}"/>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8DF9CC01-0824-4224-A5DB-22179A3A431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766082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FCFB14D4-E2D3-4DC3-90D5-F8AB92874C3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B6B729-CF8A-4C36-9ECD-DCE4945B1ED0}" type="slidenum">
              <a:rPr lang="en-US" altLang="en-US" smtClean="0"/>
              <a:pPr>
                <a:spcBef>
                  <a:spcPct val="0"/>
                </a:spcBef>
              </a:pPr>
              <a:t>31</a:t>
            </a:fld>
            <a:endParaRPr lang="en-US" altLang="en-US"/>
          </a:p>
        </p:txBody>
      </p:sp>
      <p:sp>
        <p:nvSpPr>
          <p:cNvPr id="68611" name="Rectangle 2">
            <a:extLst>
              <a:ext uri="{FF2B5EF4-FFF2-40B4-BE49-F238E27FC236}">
                <a16:creationId xmlns:a16="http://schemas.microsoft.com/office/drawing/2014/main" id="{757C7311-6AC3-493F-8C24-468DEFF81FA3}"/>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971E94E7-60B1-4E9C-8A60-A0A8E8C55FF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dirty="0">
                <a:solidFill>
                  <a:srgbClr val="FF0000"/>
                </a:solidFill>
                <a:latin typeface="Arial" panose="020B0604020202020204" pitchFamily="34" charset="0"/>
              </a:rPr>
              <a:t>Classroom activity</a:t>
            </a:r>
          </a:p>
          <a:p>
            <a:pPr eaLnBrk="1" hangingPunct="1"/>
            <a:r>
              <a:rPr lang="en-CA" altLang="en-US" dirty="0">
                <a:latin typeface="Arial" panose="020B0604020202020204" pitchFamily="34" charset="0"/>
              </a:rPr>
              <a:t>Check out </a:t>
            </a:r>
            <a:r>
              <a:rPr lang="en-CA" altLang="en-US" i="1" dirty="0">
                <a:latin typeface="Arial" panose="020B0604020202020204" pitchFamily="34" charset="0"/>
              </a:rPr>
              <a:t>Economics in the News</a:t>
            </a:r>
            <a:r>
              <a:rPr lang="en-CA" altLang="en-US" dirty="0">
                <a:latin typeface="Arial" panose="020B0604020202020204" pitchFamily="34" charset="0"/>
              </a:rPr>
              <a:t>: </a:t>
            </a:r>
            <a:r>
              <a:rPr lang="en-US" altLang="en-US" dirty="0">
                <a:latin typeface="Arial" panose="020B0604020202020204" pitchFamily="34" charset="0"/>
              </a:rPr>
              <a:t>A Massive Open Market Operation</a:t>
            </a:r>
          </a:p>
          <a:p>
            <a:pPr eaLnBrk="1" hangingPunct="1"/>
            <a:endParaRPr lang="en-GB" altLang="en-US" dirty="0">
              <a:latin typeface="Arial" panose="020B0604020202020204" pitchFamily="34" charset="0"/>
            </a:endParaRPr>
          </a:p>
        </p:txBody>
      </p:sp>
    </p:spTree>
    <p:extLst>
      <p:ext uri="{BB962C8B-B14F-4D97-AF65-F5344CB8AC3E}">
        <p14:creationId xmlns:p14="http://schemas.microsoft.com/office/powerpoint/2010/main" val="1614843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095CAF41-2F03-47EB-8F0F-6F4DBEFB3FB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4341F5-AAFA-4FE2-8017-B04132772268}" type="slidenum">
              <a:rPr lang="en-US" altLang="en-US" smtClean="0"/>
              <a:pPr>
                <a:spcBef>
                  <a:spcPct val="0"/>
                </a:spcBef>
              </a:pPr>
              <a:t>32</a:t>
            </a:fld>
            <a:endParaRPr lang="en-US" altLang="en-US"/>
          </a:p>
        </p:txBody>
      </p:sp>
      <p:sp>
        <p:nvSpPr>
          <p:cNvPr id="70659" name="Rectangle 2">
            <a:extLst>
              <a:ext uri="{FF2B5EF4-FFF2-40B4-BE49-F238E27FC236}">
                <a16:creationId xmlns:a16="http://schemas.microsoft.com/office/drawing/2014/main" id="{1ECDCB91-1886-40B9-ADC0-F72AA397EE20}"/>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9443F1CB-C1A1-45AE-901D-835D3CDEDDB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3041243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46F0A062-2DCB-4B20-AF20-903E38D6AD1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75119A-F3C0-4817-A989-8DF106DA4422}" type="slidenum">
              <a:rPr lang="en-US" altLang="en-US" smtClean="0"/>
              <a:pPr>
                <a:spcBef>
                  <a:spcPct val="0"/>
                </a:spcBef>
              </a:pPr>
              <a:t>33</a:t>
            </a:fld>
            <a:endParaRPr lang="en-US" altLang="en-US"/>
          </a:p>
        </p:txBody>
      </p:sp>
      <p:sp>
        <p:nvSpPr>
          <p:cNvPr id="72707" name="Rectangle 2">
            <a:extLst>
              <a:ext uri="{FF2B5EF4-FFF2-40B4-BE49-F238E27FC236}">
                <a16:creationId xmlns:a16="http://schemas.microsoft.com/office/drawing/2014/main" id="{9C095D34-A7E2-4B70-AF31-17AD5AD7D4E4}"/>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B8E73A27-7D0B-45FB-AEEA-61D223963C9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450014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9BE22F38-B3B0-4CAF-AD41-1419941EE50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143311-C0F5-4027-AA1C-5A033FE68914}" type="slidenum">
              <a:rPr lang="en-US" altLang="en-US" smtClean="0"/>
              <a:pPr>
                <a:spcBef>
                  <a:spcPct val="0"/>
                </a:spcBef>
              </a:pPr>
              <a:t>34</a:t>
            </a:fld>
            <a:endParaRPr lang="en-US" altLang="en-US"/>
          </a:p>
        </p:txBody>
      </p:sp>
      <p:sp>
        <p:nvSpPr>
          <p:cNvPr id="74755" name="Rectangle 2">
            <a:extLst>
              <a:ext uri="{FF2B5EF4-FFF2-40B4-BE49-F238E27FC236}">
                <a16:creationId xmlns:a16="http://schemas.microsoft.com/office/drawing/2014/main" id="{B1B44E74-4552-4BB4-BBBE-4E2AF44C3F9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AF0C4115-5C27-4BEC-8E2A-417254B1584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9875773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3CFFC0ED-8203-444E-8AA0-D021442C580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5D8180-95F5-4AB2-952D-B46371C49392}" type="slidenum">
              <a:rPr lang="en-US" altLang="en-US" smtClean="0"/>
              <a:pPr>
                <a:spcBef>
                  <a:spcPct val="0"/>
                </a:spcBef>
              </a:pPr>
              <a:t>35</a:t>
            </a:fld>
            <a:endParaRPr lang="en-US" altLang="en-US"/>
          </a:p>
        </p:txBody>
      </p:sp>
      <p:sp>
        <p:nvSpPr>
          <p:cNvPr id="76803" name="Rectangle 2">
            <a:extLst>
              <a:ext uri="{FF2B5EF4-FFF2-40B4-BE49-F238E27FC236}">
                <a16:creationId xmlns:a16="http://schemas.microsoft.com/office/drawing/2014/main" id="{8EA455A2-7912-406A-9742-298839B2FD5C}"/>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22262AB5-9195-45C5-BD51-FF002914360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343829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C6C1A906-40F3-4099-AB94-7FD52210F0B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7C7873-CFAC-4AEB-857C-0FF7817D5BB6}" type="slidenum">
              <a:rPr lang="en-US" altLang="en-US" smtClean="0"/>
              <a:pPr>
                <a:spcBef>
                  <a:spcPct val="0"/>
                </a:spcBef>
              </a:pPr>
              <a:t>36</a:t>
            </a:fld>
            <a:endParaRPr lang="en-US" altLang="en-US"/>
          </a:p>
        </p:txBody>
      </p:sp>
      <p:sp>
        <p:nvSpPr>
          <p:cNvPr id="78851" name="Rectangle 2">
            <a:extLst>
              <a:ext uri="{FF2B5EF4-FFF2-40B4-BE49-F238E27FC236}">
                <a16:creationId xmlns:a16="http://schemas.microsoft.com/office/drawing/2014/main" id="{5AD7051A-E9DC-4D25-91B0-12B7424320F7}"/>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9592E3F7-4AFA-4A61-8E53-06DF8D5CBCE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63420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01B10949-8F49-4141-AFD7-C07F084A422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E535AD-4259-4EF6-BECE-C56662924A06}" type="slidenum">
              <a:rPr lang="en-US" altLang="en-US" smtClean="0"/>
              <a:pPr>
                <a:spcBef>
                  <a:spcPct val="0"/>
                </a:spcBef>
              </a:pPr>
              <a:t>37</a:t>
            </a:fld>
            <a:endParaRPr lang="en-US" altLang="en-US"/>
          </a:p>
        </p:txBody>
      </p:sp>
      <p:sp>
        <p:nvSpPr>
          <p:cNvPr id="80899" name="Rectangle 2">
            <a:extLst>
              <a:ext uri="{FF2B5EF4-FFF2-40B4-BE49-F238E27FC236}">
                <a16:creationId xmlns:a16="http://schemas.microsoft.com/office/drawing/2014/main" id="{FADFC4BC-0DD7-4D52-A9B3-E15D88B2C388}"/>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99F52CE2-EFCF-4F8A-AFD6-CB6C8923C6E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0596809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2D0CDE90-FD40-49F8-BF05-22FD78FCB00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D3269CD-BB2E-452C-8112-FC307999CEA8}" type="slidenum">
              <a:rPr lang="en-US" altLang="en-US" smtClean="0"/>
              <a:pPr>
                <a:spcBef>
                  <a:spcPct val="0"/>
                </a:spcBef>
              </a:pPr>
              <a:t>38</a:t>
            </a:fld>
            <a:endParaRPr lang="en-US" altLang="en-US"/>
          </a:p>
        </p:txBody>
      </p:sp>
      <p:sp>
        <p:nvSpPr>
          <p:cNvPr id="82947" name="Rectangle 2">
            <a:extLst>
              <a:ext uri="{FF2B5EF4-FFF2-40B4-BE49-F238E27FC236}">
                <a16:creationId xmlns:a16="http://schemas.microsoft.com/office/drawing/2014/main" id="{01B79962-F098-4A9D-AAA4-175ABFC7535D}"/>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2D321067-C1CE-41EE-B01C-FC47AA6E487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42943940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3DC58A49-AA95-4D1F-9D07-4EFD45AF110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9A8EEF-C1DF-4774-A411-5C54736FC1D2}" type="slidenum">
              <a:rPr lang="en-US" altLang="en-US" smtClean="0"/>
              <a:pPr>
                <a:spcBef>
                  <a:spcPct val="0"/>
                </a:spcBef>
              </a:pPr>
              <a:t>39</a:t>
            </a:fld>
            <a:endParaRPr lang="en-US" altLang="en-US"/>
          </a:p>
        </p:txBody>
      </p:sp>
      <p:sp>
        <p:nvSpPr>
          <p:cNvPr id="84995" name="Rectangle 2">
            <a:extLst>
              <a:ext uri="{FF2B5EF4-FFF2-40B4-BE49-F238E27FC236}">
                <a16:creationId xmlns:a16="http://schemas.microsoft.com/office/drawing/2014/main" id="{E7B6D32D-B44D-416B-BD35-6B8C2DDB5EB6}"/>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5D32DA9A-614A-4178-91E4-4E26D1BDB7D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12072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4EE43E46-7197-411C-8147-1252676F3D0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77643C-A248-4C36-A4B3-1DD79DA5D2F9}" type="slidenum">
              <a:rPr lang="en-US" altLang="en-US" smtClean="0"/>
              <a:pPr>
                <a:spcBef>
                  <a:spcPct val="0"/>
                </a:spcBef>
              </a:pPr>
              <a:t>4</a:t>
            </a:fld>
            <a:endParaRPr lang="en-US" altLang="en-US"/>
          </a:p>
        </p:txBody>
      </p:sp>
      <p:sp>
        <p:nvSpPr>
          <p:cNvPr id="13315" name="Rectangle 2">
            <a:extLst>
              <a:ext uri="{FF2B5EF4-FFF2-40B4-BE49-F238E27FC236}">
                <a16:creationId xmlns:a16="http://schemas.microsoft.com/office/drawing/2014/main" id="{31B71056-D4B4-490C-9929-9D0F51072B84}"/>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44A9A73E-1749-49A6-847C-5531C6736BC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1000" b="1" i="1">
                <a:latin typeface="Arial" panose="020B0604020202020204" pitchFamily="34" charset="0"/>
              </a:rPr>
              <a:t>The defining characteristic of money</a:t>
            </a:r>
            <a:r>
              <a:rPr lang="en-US" altLang="en-US" sz="1000">
                <a:latin typeface="Arial" panose="020B0604020202020204" pitchFamily="34" charset="0"/>
              </a:rPr>
              <a:t> Adam Smith wrote, “Money is a commodity or token that everyone will accept in exchange for the things they have to sell.” Most people have interpreted this statement as defining money as the medium of exchange. That interpretation is wrong. Smith is defining money as the means of payment. Money is a commodity or token that everyone will accept as payment for the things they have to sell.</a:t>
            </a:r>
          </a:p>
          <a:p>
            <a:pPr eaLnBrk="1" hangingPunct="1"/>
            <a:r>
              <a:rPr lang="en-US" altLang="en-US" sz="1000">
                <a:latin typeface="Arial" panose="020B0604020202020204" pitchFamily="34" charset="0"/>
              </a:rPr>
              <a:t>When Michael was at the start of his career, he had the enormous good fortune to meet Anna Schwartz, Milton Friedman, and a group of other leading monetary economists. It was during the late 1960s when the monetarist debate was alive and well and people were still arguing about whether the demand for money was interest inelastic (as the monetarists claimed) or almost perfectly elastic (as the Keynesians claimed). Anna made a remark that for him was one of those defining moments. She said money is the means of payment. Nothing else performs this function. It is unique to money. Many things serve as a medium of exchange, unit of account, or store of value, but money alone serves as the means of payment—the means of settling a debt so that there is no remaining obligation between the parties to a transaction.</a:t>
            </a:r>
          </a:p>
        </p:txBody>
      </p:sp>
    </p:spTree>
    <p:extLst>
      <p:ext uri="{BB962C8B-B14F-4D97-AF65-F5344CB8AC3E}">
        <p14:creationId xmlns:p14="http://schemas.microsoft.com/office/powerpoint/2010/main" val="512046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8D053D6-6AC7-4D36-ACE5-761DB59C562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DE60341-EF59-46AC-B214-C139AFE27593}" type="slidenum">
              <a:rPr lang="en-US" altLang="en-US" smtClean="0"/>
              <a:pPr>
                <a:spcBef>
                  <a:spcPct val="0"/>
                </a:spcBef>
              </a:pPr>
              <a:t>40</a:t>
            </a:fld>
            <a:endParaRPr lang="en-US" altLang="en-US"/>
          </a:p>
        </p:txBody>
      </p:sp>
      <p:sp>
        <p:nvSpPr>
          <p:cNvPr id="87043" name="Rectangle 2">
            <a:extLst>
              <a:ext uri="{FF2B5EF4-FFF2-40B4-BE49-F238E27FC236}">
                <a16:creationId xmlns:a16="http://schemas.microsoft.com/office/drawing/2014/main" id="{EE1049D8-C8AD-42BD-A658-D2132D362F7B}"/>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00CBE6E9-BC91-4F3E-934C-B498549AF52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0142254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18D3DB42-04F3-4641-A12F-E9096408DF3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EC9D89-795A-4A51-90DE-89A4EB84A713}" type="slidenum">
              <a:rPr lang="en-US" altLang="en-US" smtClean="0"/>
              <a:pPr>
                <a:spcBef>
                  <a:spcPct val="0"/>
                </a:spcBef>
              </a:pPr>
              <a:t>41</a:t>
            </a:fld>
            <a:endParaRPr lang="en-US" altLang="en-US"/>
          </a:p>
        </p:txBody>
      </p:sp>
      <p:sp>
        <p:nvSpPr>
          <p:cNvPr id="89091" name="Rectangle 2">
            <a:extLst>
              <a:ext uri="{FF2B5EF4-FFF2-40B4-BE49-F238E27FC236}">
                <a16:creationId xmlns:a16="http://schemas.microsoft.com/office/drawing/2014/main" id="{499697F6-C474-4352-A961-7F6C9171F38A}"/>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E52411A6-049F-49AC-B798-C340DC3BA89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610812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A535D53D-210C-4275-8422-8C29B87B062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087790-9CED-4BB1-A3E6-6FC934ED4BE0}" type="slidenum">
              <a:rPr lang="en-US" altLang="en-US" smtClean="0"/>
              <a:pPr>
                <a:spcBef>
                  <a:spcPct val="0"/>
                </a:spcBef>
              </a:pPr>
              <a:t>42</a:t>
            </a:fld>
            <a:endParaRPr lang="en-US" altLang="en-US"/>
          </a:p>
        </p:txBody>
      </p:sp>
      <p:sp>
        <p:nvSpPr>
          <p:cNvPr id="91139" name="Rectangle 2">
            <a:extLst>
              <a:ext uri="{FF2B5EF4-FFF2-40B4-BE49-F238E27FC236}">
                <a16:creationId xmlns:a16="http://schemas.microsoft.com/office/drawing/2014/main" id="{18176D4E-C458-45CA-A42F-CB86DBB15866}"/>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99D242BD-6299-47D3-96F7-D3935F20E46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9294469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26210D2D-20E2-4B77-9A86-F2D3B858C69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8CB421-FAEA-4E20-BFF1-01C379B2A522}" type="slidenum">
              <a:rPr lang="en-US" altLang="en-US" smtClean="0"/>
              <a:pPr>
                <a:spcBef>
                  <a:spcPct val="0"/>
                </a:spcBef>
              </a:pPr>
              <a:t>43</a:t>
            </a:fld>
            <a:endParaRPr lang="en-US" altLang="en-US"/>
          </a:p>
        </p:txBody>
      </p:sp>
      <p:sp>
        <p:nvSpPr>
          <p:cNvPr id="93187" name="Rectangle 2">
            <a:extLst>
              <a:ext uri="{FF2B5EF4-FFF2-40B4-BE49-F238E27FC236}">
                <a16:creationId xmlns:a16="http://schemas.microsoft.com/office/drawing/2014/main" id="{1DE81093-18BA-4F7F-BE13-5E9F2D41C5DC}"/>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7DE0FB52-7058-439A-8190-14457DEA0B8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831113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E7277531-53E7-4217-AD08-85B5AA4E069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C859FB-ED97-4F2C-9C03-77A0335E3B0E}" type="slidenum">
              <a:rPr lang="en-US" altLang="en-US" smtClean="0"/>
              <a:pPr>
                <a:spcBef>
                  <a:spcPct val="0"/>
                </a:spcBef>
              </a:pPr>
              <a:t>44</a:t>
            </a:fld>
            <a:endParaRPr lang="en-US" altLang="en-US"/>
          </a:p>
        </p:txBody>
      </p:sp>
      <p:sp>
        <p:nvSpPr>
          <p:cNvPr id="95235" name="Rectangle 2">
            <a:extLst>
              <a:ext uri="{FF2B5EF4-FFF2-40B4-BE49-F238E27FC236}">
                <a16:creationId xmlns:a16="http://schemas.microsoft.com/office/drawing/2014/main" id="{966A9A4E-0451-40A2-833F-9A3B1CE2E202}"/>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729443EF-350C-4DA5-9C9A-3423A8022C3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dirty="0">
                <a:solidFill>
                  <a:srgbClr val="FF0000"/>
                </a:solidFill>
                <a:latin typeface="Arial" panose="020B0604020202020204" pitchFamily="34" charset="0"/>
              </a:rPr>
              <a:t>Classroom activity</a:t>
            </a:r>
          </a:p>
          <a:p>
            <a:pPr eaLnBrk="1" hangingPunct="1"/>
            <a:r>
              <a:rPr lang="en-CA" altLang="en-US" dirty="0">
                <a:latin typeface="Arial" panose="020B0604020202020204" pitchFamily="34" charset="0"/>
              </a:rPr>
              <a:t>Check out </a:t>
            </a:r>
            <a:r>
              <a:rPr lang="en-CA" altLang="en-US" i="1" dirty="0">
                <a:latin typeface="Arial" panose="020B0604020202020204" pitchFamily="34" charset="0"/>
              </a:rPr>
              <a:t>Economics in Action</a:t>
            </a:r>
            <a:r>
              <a:rPr lang="en-CA" altLang="en-US" dirty="0">
                <a:latin typeface="Arial" panose="020B0604020202020204" pitchFamily="34" charset="0"/>
              </a:rPr>
              <a:t>: The Variable Money Multipliers</a:t>
            </a:r>
          </a:p>
          <a:p>
            <a:pPr eaLnBrk="1" hangingPunct="1"/>
            <a:endParaRPr lang="en-CA" altLang="en-US" dirty="0">
              <a:latin typeface="Arial" panose="020B0604020202020204" pitchFamily="34" charset="0"/>
            </a:endParaRPr>
          </a:p>
        </p:txBody>
      </p:sp>
    </p:spTree>
    <p:extLst>
      <p:ext uri="{BB962C8B-B14F-4D97-AF65-F5344CB8AC3E}">
        <p14:creationId xmlns:p14="http://schemas.microsoft.com/office/powerpoint/2010/main" val="24367248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7FB0BD7C-4320-4360-B159-95D41FE6133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A1D1D3-B911-47DE-B75D-134EDB720584}" type="slidenum">
              <a:rPr lang="en-US" altLang="en-US" smtClean="0"/>
              <a:pPr>
                <a:spcBef>
                  <a:spcPct val="0"/>
                </a:spcBef>
              </a:pPr>
              <a:t>45</a:t>
            </a:fld>
            <a:endParaRPr lang="en-US" altLang="en-US"/>
          </a:p>
        </p:txBody>
      </p:sp>
      <p:sp>
        <p:nvSpPr>
          <p:cNvPr id="97283" name="Rectangle 2">
            <a:extLst>
              <a:ext uri="{FF2B5EF4-FFF2-40B4-BE49-F238E27FC236}">
                <a16:creationId xmlns:a16="http://schemas.microsoft.com/office/drawing/2014/main" id="{C2F58B7C-B60B-4447-B338-170A8118A51F}"/>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AF1E185D-126C-4778-843D-FE963BE3E37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1000">
                <a:latin typeface="Arial" panose="020B0604020202020204" pitchFamily="34" charset="0"/>
              </a:rPr>
              <a:t>It is worth reminding students that “money” has a jargon sense in economics; students are often confused by the phrase “demand for money” and it is worth tackling it head-on by emphasizing this does not equate to “wanting to be rich,” but refers to how much of total wealth (assets) the public want to hold in the particular form “money.” Students often try to understand ideas in terms of their own lives; few will make a clear connection between interest rates and demand for money from their own introspection. There are two ways to overcome this: one is to ask them to think in terms of extreme situations (get what short-term interest rates are in a high-inflation country); the other is to get them to imagine themselves in the job of treasurer of a corporation with large liquid resources, and to think how their behavior with respect to those funds might differ according to the short-term interest rates available. </a:t>
            </a:r>
          </a:p>
        </p:txBody>
      </p:sp>
    </p:spTree>
    <p:extLst>
      <p:ext uri="{BB962C8B-B14F-4D97-AF65-F5344CB8AC3E}">
        <p14:creationId xmlns:p14="http://schemas.microsoft.com/office/powerpoint/2010/main" val="5276071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0B5DA153-30C2-4A27-9B7F-910B0D07CCE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9DF5B94-EBA1-40F6-9858-85C54C2C0C8C}" type="slidenum">
              <a:rPr lang="en-US" altLang="en-US" smtClean="0"/>
              <a:pPr>
                <a:spcBef>
                  <a:spcPct val="0"/>
                </a:spcBef>
              </a:pPr>
              <a:t>46</a:t>
            </a:fld>
            <a:endParaRPr lang="en-US" altLang="en-US"/>
          </a:p>
        </p:txBody>
      </p:sp>
      <p:sp>
        <p:nvSpPr>
          <p:cNvPr id="99331" name="Rectangle 2">
            <a:extLst>
              <a:ext uri="{FF2B5EF4-FFF2-40B4-BE49-F238E27FC236}">
                <a16:creationId xmlns:a16="http://schemas.microsoft.com/office/drawing/2014/main" id="{F23DAEB3-4AF1-45C0-81C7-3EC5AEBD70C8}"/>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B2936087-DCBE-432D-8C85-C946CAD6FD9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9680352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AB7EC796-5A2B-478E-89CA-339708994DE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A722D5-5506-4EC4-B3EB-60C43D4DC7E5}" type="slidenum">
              <a:rPr lang="en-US" altLang="en-US" smtClean="0"/>
              <a:pPr>
                <a:spcBef>
                  <a:spcPct val="0"/>
                </a:spcBef>
              </a:pPr>
              <a:t>47</a:t>
            </a:fld>
            <a:endParaRPr lang="en-US" altLang="en-US"/>
          </a:p>
        </p:txBody>
      </p:sp>
      <p:sp>
        <p:nvSpPr>
          <p:cNvPr id="101379" name="Rectangle 2">
            <a:extLst>
              <a:ext uri="{FF2B5EF4-FFF2-40B4-BE49-F238E27FC236}">
                <a16:creationId xmlns:a16="http://schemas.microsoft.com/office/drawing/2014/main" id="{A9774717-7E78-44E9-8C82-47FC0EA392F9}"/>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53A689CE-DF85-4D8A-8A6F-546B28A23E6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4840216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4DCDAA24-B1ED-43D2-91BE-41ED4217794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447FF7-4073-4B20-944C-040DCDDA743E}" type="slidenum">
              <a:rPr lang="en-US" altLang="en-US" smtClean="0"/>
              <a:pPr>
                <a:spcBef>
                  <a:spcPct val="0"/>
                </a:spcBef>
              </a:pPr>
              <a:t>48</a:t>
            </a:fld>
            <a:endParaRPr lang="en-US" altLang="en-US"/>
          </a:p>
        </p:txBody>
      </p:sp>
      <p:sp>
        <p:nvSpPr>
          <p:cNvPr id="103427" name="Rectangle 2">
            <a:extLst>
              <a:ext uri="{FF2B5EF4-FFF2-40B4-BE49-F238E27FC236}">
                <a16:creationId xmlns:a16="http://schemas.microsoft.com/office/drawing/2014/main" id="{7F06DECE-4BCA-4224-A93C-BF4327364EA3}"/>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8771E616-B728-4254-A264-698D6D6620F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0615947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FA6DA3BF-8A67-49BE-8A32-AB857EDAEC7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6D9FB61-9534-42B0-86C0-904504CFB719}" type="slidenum">
              <a:rPr lang="en-US" altLang="en-US" smtClean="0"/>
              <a:pPr>
                <a:spcBef>
                  <a:spcPct val="0"/>
                </a:spcBef>
              </a:pPr>
              <a:t>49</a:t>
            </a:fld>
            <a:endParaRPr lang="en-US" altLang="en-US"/>
          </a:p>
        </p:txBody>
      </p:sp>
      <p:sp>
        <p:nvSpPr>
          <p:cNvPr id="105475" name="Rectangle 2">
            <a:extLst>
              <a:ext uri="{FF2B5EF4-FFF2-40B4-BE49-F238E27FC236}">
                <a16:creationId xmlns:a16="http://schemas.microsoft.com/office/drawing/2014/main" id="{AAD8749E-A38A-4ED2-9B95-B36CB9C05F23}"/>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B1BA4C4F-6BB7-4514-8EC6-B67A74E7772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dirty="0">
              <a:latin typeface="Arial" panose="020B0604020202020204" pitchFamily="34" charset="0"/>
            </a:endParaRPr>
          </a:p>
        </p:txBody>
      </p:sp>
    </p:spTree>
    <p:extLst>
      <p:ext uri="{BB962C8B-B14F-4D97-AF65-F5344CB8AC3E}">
        <p14:creationId xmlns:p14="http://schemas.microsoft.com/office/powerpoint/2010/main" val="1071713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E77CE2AD-07C1-4897-A509-250C24CA1AB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72AB4D-DE36-475A-84BD-6F9241ED40A3}" type="slidenum">
              <a:rPr lang="en-US" altLang="en-US" smtClean="0"/>
              <a:pPr>
                <a:spcBef>
                  <a:spcPct val="0"/>
                </a:spcBef>
              </a:pPr>
              <a:t>5</a:t>
            </a:fld>
            <a:endParaRPr lang="en-US" altLang="en-US"/>
          </a:p>
        </p:txBody>
      </p:sp>
      <p:sp>
        <p:nvSpPr>
          <p:cNvPr id="15363" name="Rectangle 2">
            <a:extLst>
              <a:ext uri="{FF2B5EF4-FFF2-40B4-BE49-F238E27FC236}">
                <a16:creationId xmlns:a16="http://schemas.microsoft.com/office/drawing/2014/main" id="{D29FB7B6-91B2-49CC-A283-A56AFACB6FE3}"/>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A8B5FD63-A1BB-4414-988D-976FC2BFD33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7409989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295B8F91-2285-4DFE-85ED-F6593D527E8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12D8CA-3541-4EE1-905A-9AAD17E98A5B}" type="slidenum">
              <a:rPr lang="en-US" altLang="en-US" smtClean="0"/>
              <a:pPr>
                <a:spcBef>
                  <a:spcPct val="0"/>
                </a:spcBef>
              </a:pPr>
              <a:t>50</a:t>
            </a:fld>
            <a:endParaRPr lang="en-US" altLang="en-US"/>
          </a:p>
        </p:txBody>
      </p:sp>
      <p:sp>
        <p:nvSpPr>
          <p:cNvPr id="107523" name="Rectangle 2">
            <a:extLst>
              <a:ext uri="{FF2B5EF4-FFF2-40B4-BE49-F238E27FC236}">
                <a16:creationId xmlns:a16="http://schemas.microsoft.com/office/drawing/2014/main" id="{3B4238BA-4EF1-41EF-840C-1838C1753053}"/>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A2A73E62-1C46-4F3A-843C-A49D5EF7532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latin typeface="Arial" panose="020B0604020202020204" pitchFamily="34" charset="0"/>
            </a:endParaRPr>
          </a:p>
        </p:txBody>
      </p:sp>
    </p:spTree>
    <p:extLst>
      <p:ext uri="{BB962C8B-B14F-4D97-AF65-F5344CB8AC3E}">
        <p14:creationId xmlns:p14="http://schemas.microsoft.com/office/powerpoint/2010/main" val="22895655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9E82B65F-BEFC-4413-B2F3-6498C9D1C08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2F3ACB-7C86-4ECF-A089-50FE4314C9F2}" type="slidenum">
              <a:rPr lang="en-US" altLang="en-US" smtClean="0"/>
              <a:pPr>
                <a:spcBef>
                  <a:spcPct val="0"/>
                </a:spcBef>
              </a:pPr>
              <a:t>51</a:t>
            </a:fld>
            <a:endParaRPr lang="en-US" altLang="en-US"/>
          </a:p>
        </p:txBody>
      </p:sp>
      <p:sp>
        <p:nvSpPr>
          <p:cNvPr id="109571" name="Rectangle 2">
            <a:extLst>
              <a:ext uri="{FF2B5EF4-FFF2-40B4-BE49-F238E27FC236}">
                <a16:creationId xmlns:a16="http://schemas.microsoft.com/office/drawing/2014/main" id="{563546D9-4FDC-4F9E-8CA6-A2F62836F86E}"/>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C33B6B11-C87D-4EB3-AB26-36C106F359B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latin typeface="Arial" panose="020B0604020202020204" pitchFamily="34" charset="0"/>
            </a:endParaRPr>
          </a:p>
        </p:txBody>
      </p:sp>
    </p:spTree>
    <p:extLst>
      <p:ext uri="{BB962C8B-B14F-4D97-AF65-F5344CB8AC3E}">
        <p14:creationId xmlns:p14="http://schemas.microsoft.com/office/powerpoint/2010/main" val="28651292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6450C62F-C59D-449D-A061-58182F41102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200020-F64B-4D97-B539-A721AB282808}" type="slidenum">
              <a:rPr lang="en-US" altLang="en-US" smtClean="0"/>
              <a:pPr>
                <a:spcBef>
                  <a:spcPct val="0"/>
                </a:spcBef>
              </a:pPr>
              <a:t>52</a:t>
            </a:fld>
            <a:endParaRPr lang="en-US" altLang="en-US"/>
          </a:p>
        </p:txBody>
      </p:sp>
      <p:sp>
        <p:nvSpPr>
          <p:cNvPr id="111619" name="Rectangle 2">
            <a:extLst>
              <a:ext uri="{FF2B5EF4-FFF2-40B4-BE49-F238E27FC236}">
                <a16:creationId xmlns:a16="http://schemas.microsoft.com/office/drawing/2014/main" id="{818E440D-7DC2-469F-B06B-EE32512898E0}"/>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AFB0E25D-5BED-46CC-AB3C-FFB98898567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latin typeface="Arial" panose="020B0604020202020204" pitchFamily="34" charset="0"/>
            </a:endParaRPr>
          </a:p>
        </p:txBody>
      </p:sp>
    </p:spTree>
    <p:extLst>
      <p:ext uri="{BB962C8B-B14F-4D97-AF65-F5344CB8AC3E}">
        <p14:creationId xmlns:p14="http://schemas.microsoft.com/office/powerpoint/2010/main" val="12780124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480A5B0C-6747-4325-BF05-48A25E83A75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4976D67-49DC-4593-B7DB-6CFED968285D}" type="slidenum">
              <a:rPr lang="en-US" altLang="en-US" smtClean="0"/>
              <a:pPr>
                <a:spcBef>
                  <a:spcPct val="0"/>
                </a:spcBef>
              </a:pPr>
              <a:t>53</a:t>
            </a:fld>
            <a:endParaRPr lang="en-US" altLang="en-US"/>
          </a:p>
        </p:txBody>
      </p:sp>
      <p:sp>
        <p:nvSpPr>
          <p:cNvPr id="113667" name="Rectangle 2">
            <a:extLst>
              <a:ext uri="{FF2B5EF4-FFF2-40B4-BE49-F238E27FC236}">
                <a16:creationId xmlns:a16="http://schemas.microsoft.com/office/drawing/2014/main" id="{2665D913-0F48-486C-89F3-6A6FA5FF5FC9}"/>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296ACBC0-5639-46C2-B127-32F084EB2D9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latin typeface="Arial" panose="020B0604020202020204" pitchFamily="34" charset="0"/>
            </a:endParaRPr>
          </a:p>
        </p:txBody>
      </p:sp>
    </p:spTree>
    <p:extLst>
      <p:ext uri="{BB962C8B-B14F-4D97-AF65-F5344CB8AC3E}">
        <p14:creationId xmlns:p14="http://schemas.microsoft.com/office/powerpoint/2010/main" val="10443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2D146D2D-D928-4B60-833B-CD1582E8158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A93B904-0A4E-4BB1-AEA6-3E10EFF058E5}" type="slidenum">
              <a:rPr lang="en-US" altLang="en-US" smtClean="0"/>
              <a:pPr>
                <a:spcBef>
                  <a:spcPct val="0"/>
                </a:spcBef>
              </a:pPr>
              <a:t>54</a:t>
            </a:fld>
            <a:endParaRPr lang="en-US" altLang="en-US"/>
          </a:p>
        </p:txBody>
      </p:sp>
      <p:sp>
        <p:nvSpPr>
          <p:cNvPr id="115715" name="Rectangle 2">
            <a:extLst>
              <a:ext uri="{FF2B5EF4-FFF2-40B4-BE49-F238E27FC236}">
                <a16:creationId xmlns:a16="http://schemas.microsoft.com/office/drawing/2014/main" id="{B9A955CA-5DC6-4146-8201-1A768544E32A}"/>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C9428CF3-0A1E-4E20-97D4-3E3EE3E1DFF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latin typeface="Arial" panose="020B0604020202020204" pitchFamily="34" charset="0"/>
            </a:endParaRPr>
          </a:p>
        </p:txBody>
      </p:sp>
    </p:spTree>
    <p:extLst>
      <p:ext uri="{BB962C8B-B14F-4D97-AF65-F5344CB8AC3E}">
        <p14:creationId xmlns:p14="http://schemas.microsoft.com/office/powerpoint/2010/main" val="18589843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CD8715E1-31B8-4CB0-B554-AC147A5D378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9000B49-C310-4536-85D8-8E50587B030D}" type="slidenum">
              <a:rPr lang="en-US" altLang="en-US" smtClean="0"/>
              <a:pPr>
                <a:spcBef>
                  <a:spcPct val="0"/>
                </a:spcBef>
              </a:pPr>
              <a:t>55</a:t>
            </a:fld>
            <a:endParaRPr lang="en-US" altLang="en-US"/>
          </a:p>
        </p:txBody>
      </p:sp>
      <p:sp>
        <p:nvSpPr>
          <p:cNvPr id="117763" name="Rectangle 2">
            <a:extLst>
              <a:ext uri="{FF2B5EF4-FFF2-40B4-BE49-F238E27FC236}">
                <a16:creationId xmlns:a16="http://schemas.microsoft.com/office/drawing/2014/main" id="{51CBBC4B-07A4-4281-B08A-493C848724F5}"/>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ED355A89-153E-4510-A4F5-55CC6084601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latin typeface="Arial" panose="020B0604020202020204" pitchFamily="34" charset="0"/>
            </a:endParaRPr>
          </a:p>
        </p:txBody>
      </p:sp>
    </p:spTree>
    <p:extLst>
      <p:ext uri="{BB962C8B-B14F-4D97-AF65-F5344CB8AC3E}">
        <p14:creationId xmlns:p14="http://schemas.microsoft.com/office/powerpoint/2010/main" val="9672561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F9900118-35BD-4080-96DD-E60C53B425A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8CF10F-6731-4C03-B2C0-70721C9D4D72}" type="slidenum">
              <a:rPr lang="en-US" altLang="en-US" smtClean="0"/>
              <a:pPr>
                <a:spcBef>
                  <a:spcPct val="0"/>
                </a:spcBef>
              </a:pPr>
              <a:t>56</a:t>
            </a:fld>
            <a:endParaRPr lang="en-US" altLang="en-US"/>
          </a:p>
        </p:txBody>
      </p:sp>
      <p:sp>
        <p:nvSpPr>
          <p:cNvPr id="119811" name="Rectangle 2">
            <a:extLst>
              <a:ext uri="{FF2B5EF4-FFF2-40B4-BE49-F238E27FC236}">
                <a16:creationId xmlns:a16="http://schemas.microsoft.com/office/drawing/2014/main" id="{FE7594DE-F651-4350-B26A-BEB8E8F8D8F8}"/>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9F23943F-9204-4C3C-80EB-6229B1EB9EB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latin typeface="Arial" panose="020B0604020202020204" pitchFamily="34" charset="0"/>
            </a:endParaRPr>
          </a:p>
        </p:txBody>
      </p:sp>
    </p:spTree>
    <p:extLst>
      <p:ext uri="{BB962C8B-B14F-4D97-AF65-F5344CB8AC3E}">
        <p14:creationId xmlns:p14="http://schemas.microsoft.com/office/powerpoint/2010/main" val="2071972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57AA6FA2-50F1-41A5-AD66-C5A20CAD8DB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913E59-11ED-4420-9901-37A78F0B3605}" type="slidenum">
              <a:rPr lang="en-US" altLang="en-US" smtClean="0"/>
              <a:pPr>
                <a:spcBef>
                  <a:spcPct val="0"/>
                </a:spcBef>
              </a:pPr>
              <a:t>57</a:t>
            </a:fld>
            <a:endParaRPr lang="en-US" altLang="en-US"/>
          </a:p>
        </p:txBody>
      </p:sp>
      <p:sp>
        <p:nvSpPr>
          <p:cNvPr id="121859" name="Rectangle 2">
            <a:extLst>
              <a:ext uri="{FF2B5EF4-FFF2-40B4-BE49-F238E27FC236}">
                <a16:creationId xmlns:a16="http://schemas.microsoft.com/office/drawing/2014/main" id="{E2569C14-2251-4786-A62D-18713E63CDDC}"/>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3E66B2FD-7F88-42E2-928D-807E365F73E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latin typeface="Arial" panose="020B0604020202020204" pitchFamily="34" charset="0"/>
            </a:endParaRPr>
          </a:p>
        </p:txBody>
      </p:sp>
    </p:spTree>
    <p:extLst>
      <p:ext uri="{BB962C8B-B14F-4D97-AF65-F5344CB8AC3E}">
        <p14:creationId xmlns:p14="http://schemas.microsoft.com/office/powerpoint/2010/main" val="33651924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735FA5C2-85D4-494F-AD08-70F3DF1B9FB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3B5ACE-E936-4922-9EF9-A91BEF23C603}" type="slidenum">
              <a:rPr lang="en-US" altLang="en-US" smtClean="0"/>
              <a:pPr>
                <a:spcBef>
                  <a:spcPct val="0"/>
                </a:spcBef>
              </a:pPr>
              <a:t>58</a:t>
            </a:fld>
            <a:endParaRPr lang="en-US" altLang="en-US"/>
          </a:p>
        </p:txBody>
      </p:sp>
      <p:sp>
        <p:nvSpPr>
          <p:cNvPr id="123907" name="Rectangle 2">
            <a:extLst>
              <a:ext uri="{FF2B5EF4-FFF2-40B4-BE49-F238E27FC236}">
                <a16:creationId xmlns:a16="http://schemas.microsoft.com/office/drawing/2014/main" id="{3BB03909-4EA7-4A7F-8453-AC5FBEC5651A}"/>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21C851EA-00CB-43DD-8B91-97C0946778D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latin typeface="Arial" panose="020B0604020202020204" pitchFamily="34" charset="0"/>
            </a:endParaRPr>
          </a:p>
        </p:txBody>
      </p:sp>
    </p:spTree>
    <p:extLst>
      <p:ext uri="{BB962C8B-B14F-4D97-AF65-F5344CB8AC3E}">
        <p14:creationId xmlns:p14="http://schemas.microsoft.com/office/powerpoint/2010/main" val="8202287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F1FCB470-C4DB-44B0-881F-81813A27779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6B722A7-07D0-4E44-A46D-3EB939675D57}" type="slidenum">
              <a:rPr lang="en-US" altLang="en-US" smtClean="0"/>
              <a:pPr>
                <a:spcBef>
                  <a:spcPct val="0"/>
                </a:spcBef>
              </a:pPr>
              <a:t>59</a:t>
            </a:fld>
            <a:endParaRPr lang="en-US" altLang="en-US"/>
          </a:p>
        </p:txBody>
      </p:sp>
      <p:sp>
        <p:nvSpPr>
          <p:cNvPr id="125955" name="Rectangle 2">
            <a:extLst>
              <a:ext uri="{FF2B5EF4-FFF2-40B4-BE49-F238E27FC236}">
                <a16:creationId xmlns:a16="http://schemas.microsoft.com/office/drawing/2014/main" id="{4238C2D4-EDE9-487F-B280-A957C0B300AD}"/>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BA753DDD-85AE-4EFF-829A-BBEC4174947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072372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B9C005A9-4F8A-4A4E-888B-C770FE743B8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740ABF-A8E4-4117-AB54-E71ADAA91EE2}" type="slidenum">
              <a:rPr lang="en-US" altLang="en-US" smtClean="0"/>
              <a:pPr>
                <a:spcBef>
                  <a:spcPct val="0"/>
                </a:spcBef>
              </a:pPr>
              <a:t>6</a:t>
            </a:fld>
            <a:endParaRPr lang="en-US" altLang="en-US"/>
          </a:p>
        </p:txBody>
      </p:sp>
      <p:sp>
        <p:nvSpPr>
          <p:cNvPr id="17411" name="Rectangle 2">
            <a:extLst>
              <a:ext uri="{FF2B5EF4-FFF2-40B4-BE49-F238E27FC236}">
                <a16:creationId xmlns:a16="http://schemas.microsoft.com/office/drawing/2014/main" id="{B6114C15-002B-4DAF-BAF0-8498A2180BE3}"/>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B78E84B6-2645-4894-BECB-B6F9B977C27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7645385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A21E69A5-D8A8-4AF8-865B-86D3CF9219F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52F060-CBA4-464A-BEB7-C307EF64F0E3}" type="slidenum">
              <a:rPr lang="en-US" altLang="en-US" smtClean="0"/>
              <a:pPr>
                <a:spcBef>
                  <a:spcPct val="0"/>
                </a:spcBef>
              </a:pPr>
              <a:t>60</a:t>
            </a:fld>
            <a:endParaRPr lang="en-US" altLang="en-US"/>
          </a:p>
        </p:txBody>
      </p:sp>
      <p:sp>
        <p:nvSpPr>
          <p:cNvPr id="128003" name="Rectangle 2">
            <a:extLst>
              <a:ext uri="{FF2B5EF4-FFF2-40B4-BE49-F238E27FC236}">
                <a16:creationId xmlns:a16="http://schemas.microsoft.com/office/drawing/2014/main" id="{FC055218-D35B-43AC-9DF0-18DAAEAABB6C}"/>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F0A67B76-9805-417C-AE9F-0C390DB92DA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8958502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30D272CD-1477-4B71-9AA6-34F2484F62E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7034F2-4B8D-4228-A40A-905267B0B235}" type="slidenum">
              <a:rPr lang="en-US" altLang="en-US" smtClean="0"/>
              <a:pPr>
                <a:spcBef>
                  <a:spcPct val="0"/>
                </a:spcBef>
              </a:pPr>
              <a:t>61</a:t>
            </a:fld>
            <a:endParaRPr lang="en-US" altLang="en-US"/>
          </a:p>
        </p:txBody>
      </p:sp>
      <p:sp>
        <p:nvSpPr>
          <p:cNvPr id="130051" name="Rectangle 2">
            <a:extLst>
              <a:ext uri="{FF2B5EF4-FFF2-40B4-BE49-F238E27FC236}">
                <a16:creationId xmlns:a16="http://schemas.microsoft.com/office/drawing/2014/main" id="{7AB34431-AE8C-445D-BD1A-4BD2D1BB2ED3}"/>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F873D472-3457-4C82-B7B3-E40E72501AF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3727224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7533A88C-CA5C-4176-A43E-C08EDB5A050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35B55D-8759-4347-ABE2-3598C91AEAF5}" type="slidenum">
              <a:rPr lang="en-US" altLang="en-US" smtClean="0"/>
              <a:pPr>
                <a:spcBef>
                  <a:spcPct val="0"/>
                </a:spcBef>
              </a:pPr>
              <a:t>62</a:t>
            </a:fld>
            <a:endParaRPr lang="en-US" altLang="en-US"/>
          </a:p>
        </p:txBody>
      </p:sp>
      <p:sp>
        <p:nvSpPr>
          <p:cNvPr id="132099" name="Rectangle 2">
            <a:extLst>
              <a:ext uri="{FF2B5EF4-FFF2-40B4-BE49-F238E27FC236}">
                <a16:creationId xmlns:a16="http://schemas.microsoft.com/office/drawing/2014/main" id="{DB6A7BEB-7DDC-416B-A5F9-5052C911284A}"/>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1D1C544A-3BA3-4F4A-AC0B-5A3F9445808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3733242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46994C52-5A77-4B02-96A0-C0004F0E198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02AB439-6BDF-49BA-9D30-5AA9895DA389}" type="slidenum">
              <a:rPr lang="en-US" altLang="en-US" smtClean="0"/>
              <a:pPr>
                <a:spcBef>
                  <a:spcPct val="0"/>
                </a:spcBef>
              </a:pPr>
              <a:t>63</a:t>
            </a:fld>
            <a:endParaRPr lang="en-US" altLang="en-US"/>
          </a:p>
        </p:txBody>
      </p:sp>
      <p:sp>
        <p:nvSpPr>
          <p:cNvPr id="134147" name="Rectangle 2">
            <a:extLst>
              <a:ext uri="{FF2B5EF4-FFF2-40B4-BE49-F238E27FC236}">
                <a16:creationId xmlns:a16="http://schemas.microsoft.com/office/drawing/2014/main" id="{34E99B23-FDA2-4076-9993-0A3E15AB543C}"/>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AE322AEF-B994-4E6A-948C-7694FAFE824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1312701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1635D794-0DF9-4D44-9B48-7D80C17356C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586B5C-8054-42B0-97A1-F6DF78C43B99}" type="slidenum">
              <a:rPr lang="en-US" altLang="en-US" smtClean="0"/>
              <a:pPr>
                <a:spcBef>
                  <a:spcPct val="0"/>
                </a:spcBef>
              </a:pPr>
              <a:t>64</a:t>
            </a:fld>
            <a:endParaRPr lang="en-US" altLang="en-US"/>
          </a:p>
        </p:txBody>
      </p:sp>
      <p:sp>
        <p:nvSpPr>
          <p:cNvPr id="136195" name="Rectangle 2">
            <a:extLst>
              <a:ext uri="{FF2B5EF4-FFF2-40B4-BE49-F238E27FC236}">
                <a16:creationId xmlns:a16="http://schemas.microsoft.com/office/drawing/2014/main" id="{3EA3E981-E090-4FD4-A828-868C80375F9C}"/>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FA367C3F-A77C-440B-A106-8BC894A8465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201057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B930E1A0-FF33-4DDF-B123-9350CA40B50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68969C-FD6A-4016-8170-5D8A83E1B919}" type="slidenum">
              <a:rPr lang="en-US" altLang="en-US" smtClean="0"/>
              <a:pPr>
                <a:spcBef>
                  <a:spcPct val="0"/>
                </a:spcBef>
              </a:pPr>
              <a:t>65</a:t>
            </a:fld>
            <a:endParaRPr lang="en-US" altLang="en-US"/>
          </a:p>
        </p:txBody>
      </p:sp>
      <p:sp>
        <p:nvSpPr>
          <p:cNvPr id="138243" name="Rectangle 2">
            <a:extLst>
              <a:ext uri="{FF2B5EF4-FFF2-40B4-BE49-F238E27FC236}">
                <a16:creationId xmlns:a16="http://schemas.microsoft.com/office/drawing/2014/main" id="{F4B9AFF7-A542-4C6D-9D0E-D82C86047A3A}"/>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BE023D17-7EA8-490A-9ACF-AB0AA18A635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1000" b="1" i="1">
                <a:latin typeface="Arial" panose="020B0604020202020204" pitchFamily="34" charset="0"/>
              </a:rPr>
              <a:t>Velocity of circulation.</a:t>
            </a:r>
            <a:r>
              <a:rPr lang="en-US" altLang="en-US" sz="1000">
                <a:latin typeface="Arial" panose="020B0604020202020204" pitchFamily="34" charset="0"/>
              </a:rPr>
              <a:t> Emphasize that velocity is defined by the equation </a:t>
            </a:r>
            <a:r>
              <a:rPr lang="en-US" altLang="en-US" sz="1000" i="1">
                <a:latin typeface="Arial" panose="020B0604020202020204" pitchFamily="34" charset="0"/>
              </a:rPr>
              <a:t>V</a:t>
            </a:r>
            <a:r>
              <a:rPr lang="en-US" altLang="en-US" sz="1000">
                <a:latin typeface="Arial" panose="020B0604020202020204" pitchFamily="34" charset="0"/>
              </a:rPr>
              <a:t> = </a:t>
            </a:r>
            <a:r>
              <a:rPr lang="en-US" altLang="en-US" sz="1000" i="1">
                <a:latin typeface="Arial" panose="020B0604020202020204" pitchFamily="34" charset="0"/>
              </a:rPr>
              <a:t>PY</a:t>
            </a:r>
            <a:r>
              <a:rPr lang="en-US" altLang="en-US" sz="1000">
                <a:latin typeface="Arial" panose="020B0604020202020204" pitchFamily="34" charset="0"/>
              </a:rPr>
              <a:t>/</a:t>
            </a:r>
            <a:r>
              <a:rPr lang="en-US" altLang="en-US" sz="1000" i="1">
                <a:latin typeface="Arial" panose="020B0604020202020204" pitchFamily="34" charset="0"/>
              </a:rPr>
              <a:t>M</a:t>
            </a:r>
            <a:r>
              <a:rPr lang="en-US" altLang="en-US" sz="1000">
                <a:latin typeface="Arial" panose="020B0604020202020204" pitchFamily="34" charset="0"/>
              </a:rPr>
              <a:t>, and is not the average number of times a given piece of paper changes hands in a year. Nor is </a:t>
            </a:r>
            <a:r>
              <a:rPr lang="en-US" altLang="en-US" sz="1000" i="1">
                <a:latin typeface="Arial" panose="020B0604020202020204" pitchFamily="34" charset="0"/>
              </a:rPr>
              <a:t>V</a:t>
            </a:r>
            <a:r>
              <a:rPr lang="en-US" altLang="en-US" sz="1000">
                <a:latin typeface="Arial" panose="020B0604020202020204" pitchFamily="34" charset="0"/>
              </a:rPr>
              <a:t> the transactions velocity because most transactions are not payments for goods and services. (Transactions are twice </a:t>
            </a:r>
            <a:r>
              <a:rPr lang="en-US" altLang="en-US" sz="1000" i="1">
                <a:latin typeface="Arial" panose="020B0604020202020204" pitchFamily="34" charset="0"/>
              </a:rPr>
              <a:t>PY</a:t>
            </a:r>
            <a:r>
              <a:rPr lang="en-US" altLang="en-US" sz="1000">
                <a:latin typeface="Arial" panose="020B0604020202020204" pitchFamily="34" charset="0"/>
              </a:rPr>
              <a:t> because they also include payments for the services of factors of production, which equals </a:t>
            </a:r>
            <a:r>
              <a:rPr lang="en-US" altLang="en-US" sz="1000" i="1">
                <a:latin typeface="Arial" panose="020B0604020202020204" pitchFamily="34" charset="0"/>
              </a:rPr>
              <a:t>PY</a:t>
            </a:r>
            <a:r>
              <a:rPr lang="en-US" altLang="en-US" sz="1000">
                <a:latin typeface="Arial" panose="020B0604020202020204" pitchFamily="34" charset="0"/>
              </a:rPr>
              <a:t>, plus all the purely financial transactions such as buying and selling stocks, bonds, foreign currency, and real estates.)</a:t>
            </a:r>
          </a:p>
          <a:p>
            <a:pPr eaLnBrk="1" hangingPunct="1"/>
            <a:r>
              <a:rPr lang="en-US" altLang="en-US" sz="1000" b="1" i="1">
                <a:latin typeface="Arial" panose="020B0604020202020204" pitchFamily="34" charset="0"/>
              </a:rPr>
              <a:t>The quantity theory of money.</a:t>
            </a:r>
            <a:r>
              <a:rPr lang="en-US" altLang="en-US" sz="1000">
                <a:latin typeface="Arial" panose="020B0604020202020204" pitchFamily="34" charset="0"/>
              </a:rPr>
              <a:t> Given that </a:t>
            </a:r>
            <a:r>
              <a:rPr lang="en-US" altLang="en-US" sz="1000" i="1">
                <a:latin typeface="Arial" panose="020B0604020202020204" pitchFamily="34" charset="0"/>
              </a:rPr>
              <a:t>V</a:t>
            </a:r>
            <a:r>
              <a:rPr lang="en-US" altLang="en-US" sz="1000">
                <a:latin typeface="Arial" panose="020B0604020202020204" pitchFamily="34" charset="0"/>
              </a:rPr>
              <a:t> is defined as </a:t>
            </a:r>
            <a:r>
              <a:rPr lang="en-US" altLang="en-US" sz="1000" i="1">
                <a:latin typeface="Arial" panose="020B0604020202020204" pitchFamily="34" charset="0"/>
              </a:rPr>
              <a:t>PY</a:t>
            </a:r>
            <a:r>
              <a:rPr lang="en-US" altLang="en-US" sz="1000">
                <a:latin typeface="Arial" panose="020B0604020202020204" pitchFamily="34" charset="0"/>
              </a:rPr>
              <a:t>/</a:t>
            </a:r>
            <a:r>
              <a:rPr lang="en-US" altLang="en-US" sz="1000" i="1">
                <a:latin typeface="Arial" panose="020B0604020202020204" pitchFamily="34" charset="0"/>
              </a:rPr>
              <a:t>M</a:t>
            </a:r>
            <a:r>
              <a:rPr lang="en-US" altLang="en-US" sz="1000">
                <a:latin typeface="Arial" panose="020B0604020202020204" pitchFamily="34" charset="0"/>
              </a:rPr>
              <a:t>, the equation of exchange, </a:t>
            </a:r>
            <a:r>
              <a:rPr lang="en-US" altLang="en-US" sz="1000" i="1">
                <a:latin typeface="Arial" panose="020B0604020202020204" pitchFamily="34" charset="0"/>
              </a:rPr>
              <a:t>MV</a:t>
            </a:r>
            <a:r>
              <a:rPr lang="en-US" altLang="en-US" sz="1000">
                <a:latin typeface="Arial" panose="020B0604020202020204" pitchFamily="34" charset="0"/>
              </a:rPr>
              <a:t> = </a:t>
            </a:r>
            <a:r>
              <a:rPr lang="en-US" altLang="en-US" sz="1000" i="1">
                <a:latin typeface="Arial" panose="020B0604020202020204" pitchFamily="34" charset="0"/>
              </a:rPr>
              <a:t>PY</a:t>
            </a:r>
            <a:r>
              <a:rPr lang="en-US" altLang="en-US" sz="1000">
                <a:latin typeface="Arial" panose="020B0604020202020204" pitchFamily="34" charset="0"/>
              </a:rPr>
              <a:t> is an identity. The quantity theory is not the equation of exchange but the propositions that (1) </a:t>
            </a:r>
            <a:r>
              <a:rPr lang="en-US" altLang="en-US" sz="1000" i="1">
                <a:latin typeface="Arial" panose="020B0604020202020204" pitchFamily="34" charset="0"/>
              </a:rPr>
              <a:t>V</a:t>
            </a:r>
            <a:r>
              <a:rPr lang="en-US" altLang="en-US" sz="1000">
                <a:latin typeface="Arial" panose="020B0604020202020204" pitchFamily="34" charset="0"/>
              </a:rPr>
              <a:t> is independent of </a:t>
            </a:r>
            <a:r>
              <a:rPr lang="en-US" altLang="en-US" sz="1000" i="1">
                <a:latin typeface="Arial" panose="020B0604020202020204" pitchFamily="34" charset="0"/>
              </a:rPr>
              <a:t>M</a:t>
            </a:r>
            <a:r>
              <a:rPr lang="en-US" altLang="en-US" sz="1000">
                <a:latin typeface="Arial" panose="020B0604020202020204" pitchFamily="34" charset="0"/>
              </a:rPr>
              <a:t> and (2) </a:t>
            </a:r>
            <a:r>
              <a:rPr lang="en-US" altLang="en-US" sz="1000" i="1">
                <a:latin typeface="Arial" panose="020B0604020202020204" pitchFamily="34" charset="0"/>
              </a:rPr>
              <a:t>Y</a:t>
            </a:r>
            <a:r>
              <a:rPr lang="en-US" altLang="en-US" sz="1000">
                <a:latin typeface="Arial" panose="020B0604020202020204" pitchFamily="34" charset="0"/>
              </a:rPr>
              <a:t> equals potential GDP, which is independent of </a:t>
            </a:r>
            <a:r>
              <a:rPr lang="en-US" altLang="en-US" sz="1000" i="1">
                <a:latin typeface="Arial" panose="020B0604020202020204" pitchFamily="34" charset="0"/>
              </a:rPr>
              <a:t>M</a:t>
            </a:r>
            <a:r>
              <a:rPr lang="en-US" altLang="en-US" sz="1000">
                <a:latin typeface="Arial" panose="020B0604020202020204" pitchFamily="34" charset="0"/>
              </a:rPr>
              <a:t>. Given these assumptions, the inflation rate equals the growth rate of the quantity of money.</a:t>
            </a:r>
          </a:p>
          <a:p>
            <a:pPr eaLnBrk="1" hangingPunct="1"/>
            <a:r>
              <a:rPr lang="en-US" altLang="en-US" sz="1000" b="1" i="1">
                <a:latin typeface="Arial" panose="020B0604020202020204" pitchFamily="34" charset="0"/>
              </a:rPr>
              <a:t>The quantity theory of hyperinflation.</a:t>
            </a:r>
            <a:r>
              <a:rPr lang="en-US" altLang="en-US" sz="1000">
                <a:latin typeface="Arial" panose="020B0604020202020204" pitchFamily="34" charset="0"/>
              </a:rPr>
              <a:t> A possible exercise is to ask students whether we would expect the correlation between money growth and inflation to remain strong in a hyperinflation. Most will see that in a hyperinflation, velocity will increase. Emphasize that the level of velocity is greater in hyperinflation but if the inflation rate remains constant (and high) velocity also is constant (and high), so the quantity theory still holds. It does not hold in the move from low inflation to high inflation. The inflation rate overshoots the growth rate of the quantity of money. </a:t>
            </a:r>
          </a:p>
        </p:txBody>
      </p:sp>
    </p:spTree>
    <p:extLst>
      <p:ext uri="{BB962C8B-B14F-4D97-AF65-F5344CB8AC3E}">
        <p14:creationId xmlns:p14="http://schemas.microsoft.com/office/powerpoint/2010/main" val="11473651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499D97AF-075A-4F08-A887-EE36D0D4CAF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83DF2A-C46A-4E61-8F7D-97586BA90A96}" type="slidenum">
              <a:rPr lang="en-US" altLang="en-US" smtClean="0"/>
              <a:pPr>
                <a:spcBef>
                  <a:spcPct val="0"/>
                </a:spcBef>
              </a:pPr>
              <a:t>66</a:t>
            </a:fld>
            <a:endParaRPr lang="en-US" altLang="en-US"/>
          </a:p>
        </p:txBody>
      </p:sp>
      <p:sp>
        <p:nvSpPr>
          <p:cNvPr id="140291" name="Rectangle 2">
            <a:extLst>
              <a:ext uri="{FF2B5EF4-FFF2-40B4-BE49-F238E27FC236}">
                <a16:creationId xmlns:a16="http://schemas.microsoft.com/office/drawing/2014/main" id="{6E9BAC88-EB85-440C-BBE7-F46E79E82351}"/>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3D35E87C-64DB-4215-AF1D-61C6211583B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41317745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D137F0D6-4DD2-4A62-B6B0-C889B9A4B0B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8EA6419-2B08-472B-9933-F16BDB57DC89}" type="slidenum">
              <a:rPr lang="en-US" altLang="en-US" smtClean="0"/>
              <a:pPr>
                <a:spcBef>
                  <a:spcPct val="0"/>
                </a:spcBef>
              </a:pPr>
              <a:t>67</a:t>
            </a:fld>
            <a:endParaRPr lang="en-US" altLang="en-US"/>
          </a:p>
        </p:txBody>
      </p:sp>
      <p:sp>
        <p:nvSpPr>
          <p:cNvPr id="142339" name="Rectangle 2">
            <a:extLst>
              <a:ext uri="{FF2B5EF4-FFF2-40B4-BE49-F238E27FC236}">
                <a16:creationId xmlns:a16="http://schemas.microsoft.com/office/drawing/2014/main" id="{201E94FE-944B-4E40-A1FC-072D93993059}"/>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4FDB43A0-2F28-4D99-8FE3-E07178D251C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dirty="0">
                <a:solidFill>
                  <a:srgbClr val="FF0000"/>
                </a:solidFill>
                <a:latin typeface="Arial" panose="020B0604020202020204" pitchFamily="34" charset="0"/>
              </a:rPr>
              <a:t>Classroom activity</a:t>
            </a:r>
          </a:p>
          <a:p>
            <a:pPr eaLnBrk="1" hangingPunct="1"/>
            <a:r>
              <a:rPr lang="en-CA" altLang="en-US" dirty="0">
                <a:latin typeface="Arial" panose="020B0604020202020204" pitchFamily="34" charset="0"/>
              </a:rPr>
              <a:t>Check out </a:t>
            </a:r>
            <a:r>
              <a:rPr lang="en-CA" altLang="en-US" i="1" dirty="0">
                <a:latin typeface="Arial" panose="020B0604020202020204" pitchFamily="34" charset="0"/>
              </a:rPr>
              <a:t>Economics in Action</a:t>
            </a:r>
            <a:r>
              <a:rPr lang="en-CA" altLang="en-US" dirty="0">
                <a:latin typeface="Arial" panose="020B0604020202020204" pitchFamily="34" charset="0"/>
              </a:rPr>
              <a:t>: </a:t>
            </a:r>
            <a:r>
              <a:rPr lang="en-US" altLang="en-US" dirty="0">
                <a:latin typeface="Arial" panose="020B0604020202020204" pitchFamily="34" charset="0"/>
              </a:rPr>
              <a:t>Does the Quantity Theory Work?</a:t>
            </a:r>
          </a:p>
          <a:p>
            <a:pPr eaLnBrk="1" hangingPunct="1"/>
            <a:r>
              <a:rPr lang="en-CA" altLang="en-US" b="1" dirty="0">
                <a:solidFill>
                  <a:srgbClr val="FF0000"/>
                </a:solidFill>
                <a:latin typeface="Arial" panose="020B0604020202020204" pitchFamily="34" charset="0"/>
              </a:rPr>
              <a:t>Classroom activity</a:t>
            </a:r>
          </a:p>
          <a:p>
            <a:pPr eaLnBrk="1" hangingPunct="1"/>
            <a:r>
              <a:rPr lang="en-CA" altLang="en-US" dirty="0">
                <a:latin typeface="Arial" panose="020B0604020202020204" pitchFamily="34" charset="0"/>
              </a:rPr>
              <a:t>Check out </a:t>
            </a:r>
            <a:r>
              <a:rPr lang="en-CA" altLang="en-US" i="1" dirty="0">
                <a:latin typeface="Arial" panose="020B0604020202020204" pitchFamily="34" charset="0"/>
              </a:rPr>
              <a:t>Economics in the News</a:t>
            </a:r>
            <a:r>
              <a:rPr lang="en-CA" altLang="en-US" dirty="0">
                <a:latin typeface="Arial" panose="020B0604020202020204" pitchFamily="34" charset="0"/>
              </a:rPr>
              <a:t>: Money and the Economy</a:t>
            </a:r>
          </a:p>
          <a:p>
            <a:pPr eaLnBrk="1" hangingPunct="1"/>
            <a:endParaRPr lang="en-CA" altLang="en-US"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endParaRPr lang="en-CA" altLang="en-US" dirty="0">
              <a:latin typeface="Arial" panose="020B0604020202020204" pitchFamily="34" charset="0"/>
            </a:endParaRPr>
          </a:p>
        </p:txBody>
      </p:sp>
    </p:spTree>
    <p:extLst>
      <p:ext uri="{BB962C8B-B14F-4D97-AF65-F5344CB8AC3E}">
        <p14:creationId xmlns:p14="http://schemas.microsoft.com/office/powerpoint/2010/main" val="37485841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6864FD64-7AD5-409D-AD36-3AEFFDE448A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F26E6F4-5C8E-4FA1-AFD3-3720AC431E6A}" type="slidenum">
              <a:rPr lang="en-US" altLang="en-US" smtClean="0"/>
              <a:pPr>
                <a:spcBef>
                  <a:spcPct val="0"/>
                </a:spcBef>
              </a:pPr>
              <a:t>68</a:t>
            </a:fld>
            <a:endParaRPr lang="en-US" altLang="en-US"/>
          </a:p>
        </p:txBody>
      </p:sp>
      <p:sp>
        <p:nvSpPr>
          <p:cNvPr id="144387" name="Rectangle 2">
            <a:extLst>
              <a:ext uri="{FF2B5EF4-FFF2-40B4-BE49-F238E27FC236}">
                <a16:creationId xmlns:a16="http://schemas.microsoft.com/office/drawing/2014/main" id="{EE122485-86DD-402B-BC45-4FA722EC7794}"/>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8F8E7B2E-67FC-46B1-9E16-C449E95071A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lnSpc>
                <a:spcPct val="80000"/>
              </a:lnSpc>
            </a:pPr>
            <a:r>
              <a:rPr lang="en-US" altLang="en-US" sz="900" b="1" i="1">
                <a:latin typeface="Arial" panose="020B0604020202020204" pitchFamily="34" charset="0"/>
              </a:rPr>
              <a:t>A money creation experiment.</a:t>
            </a:r>
            <a:r>
              <a:rPr lang="en-US" altLang="en-US" sz="900">
                <a:latin typeface="Arial" panose="020B0604020202020204" pitchFamily="34" charset="0"/>
              </a:rPr>
              <a:t> The process through which banks “create money” can be a dark and mysterious secret to the students. Indeed, even though the text contains a superb description of the process, students still manage to end up confused. The first prerequisite to students understanding the process is that they be comfortable with balance sheets shown in the form of T-accounts, and it is well worth spending time on them to make sure students understand what they are and what they show. This will be the first time some students have ever had to interpret a balance sheet, and it is key that they understand that assets are what are owned, liabilities are what are owed, by the institution for which the balance sheet is constructed; and that the two sides must balance. Mark Rush (our U.S. study guide author and supplements czar) tackles the problem of getting students to understand bank money creation head-on by (again) involving the class in a demonstration. Prepare by decorating a piece of green paper with currency-like symbols. (For instance, Mark draws a seal and around it write “In Rush We Trust.” You may write the same slogan, but substituting your name for his probably will be more effective; an alternative is to use “play money”). Label this piece of paper a “$100 bill.” In class use one of the students by handing him the bill. Tell him that he has decided to deposit it in his bank and ask him his bank’s name. On the chalkboard draw a balance sheet for the bank with deposits of $100, reserves of $10, and loans of $90. Tell the students that the required reserve ratio is 10 percent, so this bank currently has no excess reserves. Now, instruct the student to deposit the money in his bank, which coincidentally happens to be run by the student next to him. Show the class what happens to the balance sheet and how the bank now has excess reserves of $90. Clearly the “banker” will loan these reserves to the next student in the class, who wants a $90 dollar loan so she can take a bus ride to some nearby dismal location. (Being located in Gainesville, Florida, Mark picks on the city of Stark, home to Florida’s electric chair and a town with an apt name.) When the loan takes place, rip the $100 bill so that only about nine tenths of it is given as the loan. This student pays the money to Greyhound—coincidentally the next student. Ask the name of Greyhound’s bank and draw an initial balance sheet for this bank identical to the initial balance sheet of the first bank. Greyhound deposits the money in the bank—the next student in the row. Work with the balance sheets to show what happens to the first bank and what happens to the second bank. Clearly the first one no longer has excess reserves but the second bank now has $81 of excess reserves ($90 of additional deposits minus $9 of required reserves). The second bank will make a loan, which you can act out with more students in the class, again ripping off nine tenths of the remaining bill. Work through the point where the second loan winds up deposited in a third bank and then stop to take stock. At this point the quantity of money has increased by $90 in the second bank and $81 in the third, for a total increase—so far—of $171. The students will clearly see that this loaning and reloaning process is not yet over and that the quantity of money will increase by still more. Moreover (and more important) the students will grasp how banks “create money.”</a:t>
            </a:r>
          </a:p>
          <a:p>
            <a:pPr eaLnBrk="1" hangingPunct="1">
              <a:lnSpc>
                <a:spcPct val="80000"/>
              </a:lnSpc>
            </a:pPr>
            <a:endParaRPr lang="en-CA" altLang="en-US" sz="900">
              <a:latin typeface="Arial" panose="020B0604020202020204" pitchFamily="34" charset="0"/>
            </a:endParaRPr>
          </a:p>
          <a:p>
            <a:pPr eaLnBrk="1" hangingPunct="1">
              <a:lnSpc>
                <a:spcPct val="80000"/>
              </a:lnSpc>
            </a:pPr>
            <a:endParaRPr lang="en-CA" altLang="en-US" sz="900">
              <a:latin typeface="Arial" panose="020B0604020202020204" pitchFamily="34" charset="0"/>
            </a:endParaRPr>
          </a:p>
        </p:txBody>
      </p:sp>
    </p:spTree>
    <p:extLst>
      <p:ext uri="{BB962C8B-B14F-4D97-AF65-F5344CB8AC3E}">
        <p14:creationId xmlns:p14="http://schemas.microsoft.com/office/powerpoint/2010/main" val="29003508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AC463928-67E6-4B28-997A-A5D5D5F7C3F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B19AC9-3130-4F2E-83C0-676BBAA11907}" type="slidenum">
              <a:rPr lang="en-US" altLang="en-US" smtClean="0"/>
              <a:pPr>
                <a:spcBef>
                  <a:spcPct val="0"/>
                </a:spcBef>
              </a:pPr>
              <a:t>69</a:t>
            </a:fld>
            <a:endParaRPr lang="en-US" altLang="en-US"/>
          </a:p>
        </p:txBody>
      </p:sp>
      <p:sp>
        <p:nvSpPr>
          <p:cNvPr id="146435" name="Rectangle 2">
            <a:extLst>
              <a:ext uri="{FF2B5EF4-FFF2-40B4-BE49-F238E27FC236}">
                <a16:creationId xmlns:a16="http://schemas.microsoft.com/office/drawing/2014/main" id="{AA49406E-E51D-4180-80CC-991B4264A5EC}"/>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81BD52EC-15FE-40AE-9665-7E61B33BDDE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462675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8AE970BB-CA09-4BE2-B09C-2A8556D36C5A}"/>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F1DA5D5D-8BED-4A3D-98B2-69E5014B3E7F}"/>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latin typeface="Arial" panose="020B0604020202020204" pitchFamily="34" charset="0"/>
            </a:endParaRPr>
          </a:p>
        </p:txBody>
      </p:sp>
      <p:sp>
        <p:nvSpPr>
          <p:cNvPr id="19460" name="Slide Number Placeholder 3">
            <a:extLst>
              <a:ext uri="{FF2B5EF4-FFF2-40B4-BE49-F238E27FC236}">
                <a16:creationId xmlns:a16="http://schemas.microsoft.com/office/drawing/2014/main" id="{6DC4614C-74C9-4F65-BC6B-3E5B62EA25E8}"/>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445903-C44D-47FC-9A2A-CD7DA47A33FB}" type="slidenum">
              <a:rPr lang="en-US" altLang="en-US" smtClean="0"/>
              <a:pPr/>
              <a:t>7</a:t>
            </a:fld>
            <a:endParaRPr lang="en-US" altLang="en-US"/>
          </a:p>
        </p:txBody>
      </p:sp>
    </p:spTree>
    <p:extLst>
      <p:ext uri="{BB962C8B-B14F-4D97-AF65-F5344CB8AC3E}">
        <p14:creationId xmlns:p14="http://schemas.microsoft.com/office/powerpoint/2010/main" val="306824700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24B590C4-4596-42C3-BCE0-7717742C309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7130FE-D70C-4353-9698-BE48386F2327}" type="slidenum">
              <a:rPr lang="en-US" altLang="en-US" smtClean="0"/>
              <a:pPr>
                <a:spcBef>
                  <a:spcPct val="0"/>
                </a:spcBef>
              </a:pPr>
              <a:t>70</a:t>
            </a:fld>
            <a:endParaRPr lang="en-US" altLang="en-US"/>
          </a:p>
        </p:txBody>
      </p:sp>
      <p:sp>
        <p:nvSpPr>
          <p:cNvPr id="148483" name="Rectangle 2">
            <a:extLst>
              <a:ext uri="{FF2B5EF4-FFF2-40B4-BE49-F238E27FC236}">
                <a16:creationId xmlns:a16="http://schemas.microsoft.com/office/drawing/2014/main" id="{4AACE227-ECB7-4C36-A778-424A835DDB6B}"/>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9D4AE329-AAC4-427C-9650-D81647FAB3B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9102661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4EE89E5A-70AD-4849-BF95-AA1FA4CD1B5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C34B34-A9D1-46A3-8D81-CE4BA5BE980C}" type="slidenum">
              <a:rPr lang="en-US" altLang="en-US" smtClean="0"/>
              <a:pPr>
                <a:spcBef>
                  <a:spcPct val="0"/>
                </a:spcBef>
              </a:pPr>
              <a:t>71</a:t>
            </a:fld>
            <a:endParaRPr lang="en-US" altLang="en-US"/>
          </a:p>
        </p:txBody>
      </p:sp>
      <p:sp>
        <p:nvSpPr>
          <p:cNvPr id="150531" name="Rectangle 2">
            <a:extLst>
              <a:ext uri="{FF2B5EF4-FFF2-40B4-BE49-F238E27FC236}">
                <a16:creationId xmlns:a16="http://schemas.microsoft.com/office/drawing/2014/main" id="{9EC312B8-4CFC-4840-9514-96523E799BB2}"/>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725D2F30-D555-4A00-98DF-7CB45C2F6EA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28090567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B3BBD7B1-F872-404D-B7A5-E091D06308E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C88F92-2039-4327-B9F4-A70376A4A734}" type="slidenum">
              <a:rPr lang="en-US" altLang="en-US" smtClean="0"/>
              <a:pPr>
                <a:spcBef>
                  <a:spcPct val="0"/>
                </a:spcBef>
              </a:pPr>
              <a:t>72</a:t>
            </a:fld>
            <a:endParaRPr lang="en-US" altLang="en-US"/>
          </a:p>
        </p:txBody>
      </p:sp>
      <p:sp>
        <p:nvSpPr>
          <p:cNvPr id="152579" name="Rectangle 2">
            <a:extLst>
              <a:ext uri="{FF2B5EF4-FFF2-40B4-BE49-F238E27FC236}">
                <a16:creationId xmlns:a16="http://schemas.microsoft.com/office/drawing/2014/main" id="{DA962BD3-228C-454D-8D4D-5737C044604A}"/>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73BC34E8-EB86-4F4A-A663-510A75C77DB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8160940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BF54A201-2857-4083-AC94-DC9F182A7E9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65B69B0-B1F3-4F3D-ACA3-41A4157DBE46}" type="slidenum">
              <a:rPr lang="en-US" altLang="en-US" smtClean="0"/>
              <a:pPr>
                <a:spcBef>
                  <a:spcPct val="0"/>
                </a:spcBef>
              </a:pPr>
              <a:t>73</a:t>
            </a:fld>
            <a:endParaRPr lang="en-US" altLang="en-US"/>
          </a:p>
        </p:txBody>
      </p:sp>
      <p:sp>
        <p:nvSpPr>
          <p:cNvPr id="154627" name="Rectangle 2">
            <a:extLst>
              <a:ext uri="{FF2B5EF4-FFF2-40B4-BE49-F238E27FC236}">
                <a16:creationId xmlns:a16="http://schemas.microsoft.com/office/drawing/2014/main" id="{9E65590C-991D-456E-B8BF-B54037D74E9C}"/>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FF9FD3A2-3D7D-4BE3-BCC8-8B07C86DA59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5534246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34D1C83E-6268-4A54-8D6A-456C40E3955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9130DA-1E10-4111-94F0-892FB5ECE4F4}" type="slidenum">
              <a:rPr lang="en-US" altLang="en-US" smtClean="0"/>
              <a:pPr>
                <a:spcBef>
                  <a:spcPct val="0"/>
                </a:spcBef>
              </a:pPr>
              <a:t>74</a:t>
            </a:fld>
            <a:endParaRPr lang="en-US" altLang="en-US"/>
          </a:p>
        </p:txBody>
      </p:sp>
      <p:sp>
        <p:nvSpPr>
          <p:cNvPr id="156675" name="Rectangle 2">
            <a:extLst>
              <a:ext uri="{FF2B5EF4-FFF2-40B4-BE49-F238E27FC236}">
                <a16:creationId xmlns:a16="http://schemas.microsoft.com/office/drawing/2014/main" id="{41225F6B-4B30-4715-986A-5E1F878CACFA}"/>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9F332A24-A7E6-4381-A1C3-ED59BFB73AA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latin typeface="Arial" panose="020B0604020202020204" pitchFamily="34" charset="0"/>
            </a:endParaRPr>
          </a:p>
        </p:txBody>
      </p:sp>
    </p:spTree>
    <p:extLst>
      <p:ext uri="{BB962C8B-B14F-4D97-AF65-F5344CB8AC3E}">
        <p14:creationId xmlns:p14="http://schemas.microsoft.com/office/powerpoint/2010/main" val="282875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1737589-C9E0-429C-84F3-707A2A83510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5A7831-B439-4AE0-BAB3-10FBEDBAB811}" type="slidenum">
              <a:rPr lang="en-US" altLang="en-US" smtClean="0"/>
              <a:pPr>
                <a:spcBef>
                  <a:spcPct val="0"/>
                </a:spcBef>
              </a:pPr>
              <a:t>8</a:t>
            </a:fld>
            <a:endParaRPr lang="en-US" altLang="en-US"/>
          </a:p>
        </p:txBody>
      </p:sp>
      <p:sp>
        <p:nvSpPr>
          <p:cNvPr id="21507" name="Rectangle 2">
            <a:extLst>
              <a:ext uri="{FF2B5EF4-FFF2-40B4-BE49-F238E27FC236}">
                <a16:creationId xmlns:a16="http://schemas.microsoft.com/office/drawing/2014/main" id="{413B5C63-701C-4021-A01C-A39AE993C37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D90D2BEF-7072-437A-AF83-22F05455CEE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1000" b="1" i="1">
                <a:latin typeface="Arial" panose="020B0604020202020204" pitchFamily="34" charset="0"/>
              </a:rPr>
              <a:t>Fiat money.</a:t>
            </a:r>
            <a:r>
              <a:rPr lang="en-US" altLang="en-US" sz="1000">
                <a:latin typeface="Arial" panose="020B0604020202020204" pitchFamily="34" charset="0"/>
              </a:rPr>
              <a:t> To get across the idea of money, take a coloured piece of paper and cut it to the same size as a $20 bill. Then take the paper into class along with a $20 bill. Ask the students why one piece of paper has value and the other does not. Is there anything intrinsically more valuable about the $20 bill? If not, why won’t someone in class exchange his or her old wrinkled piece of Bank of Canada paper with writing on it for the nice new piece you offer?</a:t>
            </a:r>
          </a:p>
          <a:p>
            <a:pPr eaLnBrk="1" hangingPunct="1"/>
            <a:r>
              <a:rPr lang="en-US" altLang="en-US" sz="1000" b="1" i="1">
                <a:latin typeface="Arial" panose="020B0604020202020204" pitchFamily="34" charset="0"/>
              </a:rPr>
              <a:t>The contrast between money in economics and money in everyday language.</a:t>
            </a:r>
            <a:r>
              <a:rPr lang="en-US" altLang="en-US" sz="1000">
                <a:latin typeface="Arial" panose="020B0604020202020204" pitchFamily="34" charset="0"/>
              </a:rPr>
              <a:t> It can be helpful to emphasize that “money” is a technical term in economics that has a precise meaning and that differs from its looser usages in every day language. For example, an economist would not say “Bill Gates makes a lot of money.” Rather, the economist would say “Bill Gates earns a large income.” An interesting exercise is to have students think of statements containing the word “money” that make complete sense in normal language but that misuse the word in its precise economic sense, and to get them to explain why.</a:t>
            </a:r>
          </a:p>
          <a:p>
            <a:pPr eaLnBrk="1" hangingPunct="1"/>
            <a:r>
              <a:rPr lang="en-US" altLang="en-US" sz="1000" b="1" i="1">
                <a:latin typeface="Arial" panose="020B0604020202020204" pitchFamily="34" charset="0"/>
              </a:rPr>
              <a:t>A picky point.</a:t>
            </a:r>
            <a:r>
              <a:rPr lang="en-US" altLang="en-US" sz="1000">
                <a:latin typeface="Arial" panose="020B0604020202020204" pitchFamily="34" charset="0"/>
              </a:rPr>
              <a:t> The textbook is careful in its use of the terms “quantity of money” and “money supply”. The money supply is the relationship between the quantity of money supplied and the interest rate, other things remaining the same. It parallels the demand for money. Although this point might seem picky, you can help your students by using this same language convention. Everyday usage over uses the term “money supply.”</a:t>
            </a:r>
          </a:p>
        </p:txBody>
      </p:sp>
    </p:spTree>
    <p:extLst>
      <p:ext uri="{BB962C8B-B14F-4D97-AF65-F5344CB8AC3E}">
        <p14:creationId xmlns:p14="http://schemas.microsoft.com/office/powerpoint/2010/main" val="294623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DF173D12-1DE8-405C-A9D4-101B47349D4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4B2D73C-205C-4FCD-93F6-84A6EAC5F029}" type="slidenum">
              <a:rPr lang="en-US" altLang="en-US" smtClean="0"/>
              <a:pPr>
                <a:spcBef>
                  <a:spcPct val="0"/>
                </a:spcBef>
              </a:pPr>
              <a:t>9</a:t>
            </a:fld>
            <a:endParaRPr lang="en-US" altLang="en-US"/>
          </a:p>
        </p:txBody>
      </p:sp>
      <p:sp>
        <p:nvSpPr>
          <p:cNvPr id="23555" name="Rectangle 2">
            <a:extLst>
              <a:ext uri="{FF2B5EF4-FFF2-40B4-BE49-F238E27FC236}">
                <a16:creationId xmlns:a16="http://schemas.microsoft.com/office/drawing/2014/main" id="{E0D96751-38FC-4D08-A098-C7FD9DEA8C27}"/>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02B4378B-5981-4F5A-9B63-4A6A2879DBD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1000" b="1" i="1">
                <a:latin typeface="Arial" panose="020B0604020202020204" pitchFamily="34" charset="0"/>
              </a:rPr>
              <a:t>Get the class involved in figuring out what money is.</a:t>
            </a:r>
            <a:r>
              <a:rPr lang="en-US" altLang="en-US" sz="1000">
                <a:latin typeface="Arial" panose="020B0604020202020204" pitchFamily="34" charset="0"/>
              </a:rPr>
              <a:t> To involve the students in the process of determining what money is, after noting its definition and three functions, ask them what they think should be counted as money. List the suggestions on the board before commenting on them. Coins and currency will certainly be mentioned. Usually each class has a few members who have read the text and will suggest checkable deposits. Almost always you will obtain some not-so-excellent answers, ranging from gold to shares of stock to credit cards. The point of this exercise is to obtain these incorrect answers because they give you a chance to discuss why these items are not money. Without ridiculing the wrong answers, you can poke fun at some of the suggestions. (Point out that students rarely pay for books by giving the bookstore shares of Bombardier stock and asking for change in BCE stock.) By being involved and having to think, the students emerge with a stronger grasp of why money is measured as it is.</a:t>
            </a:r>
          </a:p>
          <a:p>
            <a:pPr eaLnBrk="1" hangingPunct="1"/>
            <a:endParaRPr lang="en-US" altLang="en-US" sz="1000">
              <a:latin typeface="Arial" panose="020B0604020202020204" pitchFamily="34" charset="0"/>
            </a:endParaRPr>
          </a:p>
        </p:txBody>
      </p:sp>
    </p:spTree>
    <p:extLst>
      <p:ext uri="{BB962C8B-B14F-4D97-AF65-F5344CB8AC3E}">
        <p14:creationId xmlns:p14="http://schemas.microsoft.com/office/powerpoint/2010/main" val="674949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2632307495"/>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640214586"/>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547978952"/>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430268360"/>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0639044"/>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80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78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5183085"/>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9471943"/>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a16="http://schemas.microsoft.com/office/drawing/2014/main" id="{969A0E08-A260-4E58-9A94-769E6E7BAF4C}"/>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1027" name="Rectangle 11">
            <a:extLst>
              <a:ext uri="{FF2B5EF4-FFF2-40B4-BE49-F238E27FC236}">
                <a16:creationId xmlns:a16="http://schemas.microsoft.com/office/drawing/2014/main" id="{3AA0BB4E-EE39-402E-BDC6-9028C13A2F62}"/>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6" name="Picture 5">
            <a:extLst>
              <a:ext uri="{FF2B5EF4-FFF2-40B4-BE49-F238E27FC236}">
                <a16:creationId xmlns:a16="http://schemas.microsoft.com/office/drawing/2014/main" id="{3408CCDE-97B4-4822-8ED8-E720C7392A0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51520" y="661987"/>
            <a:ext cx="723900" cy="419100"/>
          </a:xfrm>
          <a:prstGeom prst="rect">
            <a:avLst/>
          </a:prstGeom>
        </p:spPr>
      </p:pic>
      <p:sp>
        <p:nvSpPr>
          <p:cNvPr id="7"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8"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450" r:id="rId1"/>
    <p:sldLayoutId id="2147484451"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a16="http://schemas.microsoft.com/office/drawing/2014/main" id="{026C399E-DB6F-49EB-8A4F-770A9820B617}"/>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2051" name="Rectangle 11">
            <a:extLst>
              <a:ext uri="{FF2B5EF4-FFF2-40B4-BE49-F238E27FC236}">
                <a16:creationId xmlns:a16="http://schemas.microsoft.com/office/drawing/2014/main" id="{AD7F37F0-29A5-474F-B536-A5CE4E0D8475}"/>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2053" name="Picture 7">
            <a:hlinkClick r:id="" action="ppaction://hlinkshowjump?jump=nextslide"/>
            <a:extLst>
              <a:ext uri="{FF2B5EF4-FFF2-40B4-BE49-F238E27FC236}">
                <a16:creationId xmlns:a16="http://schemas.microsoft.com/office/drawing/2014/main" id="{BECFDF07-D526-4F41-A5C7-6A1A13FC23A8}"/>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79873" y="6505633"/>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22418692-7EA5-4126-BF5E-B8CBF5C69A5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51520" y="661987"/>
            <a:ext cx="723900" cy="419100"/>
          </a:xfrm>
          <a:prstGeom prst="rect">
            <a:avLst/>
          </a:prstGeom>
        </p:spPr>
      </p:pic>
      <p:sp>
        <p:nvSpPr>
          <p:cNvPr id="8"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9" name="Shape 15" descr="Pearson Logo"/>
          <p:cNvPicPr preferRelativeResize="0"/>
          <p:nvPr userDrawn="1"/>
        </p:nvPicPr>
        <p:blipFill rotWithShape="1">
          <a:blip r:embed="rId6"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452" r:id="rId1"/>
    <p:sldLayoutId id="2147484453"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a:hlinkClick r:id="" action="ppaction://hlinkshowjump?jump=previousslide" tooltip="Click to return to previous slide"/>
            <a:extLst>
              <a:ext uri="{FF2B5EF4-FFF2-40B4-BE49-F238E27FC236}">
                <a16:creationId xmlns:a16="http://schemas.microsoft.com/office/drawing/2014/main" id="{A6D9B9D0-CBAF-4939-8318-EAD31BAEA53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5" name="Shape 15" descr="Pearson Logo"/>
          <p:cNvPicPr preferRelativeResize="0"/>
          <p:nvPr userDrawn="1"/>
        </p:nvPicPr>
        <p:blipFill rotWithShape="1">
          <a:blip r:embed="rId4"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454"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455" r:id="rId1"/>
    <p:sldLayoutId id="2147484456" r:id="rId2"/>
    <p:sldLayoutId id="2147484458"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4" name="Shape 15" descr="Pearson Logo"/>
          <p:cNvPicPr preferRelativeResize="0"/>
          <p:nvPr userDrawn="1"/>
        </p:nvPicPr>
        <p:blipFill rotWithShape="1">
          <a:blip r:embed="rId3"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457"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slide" Target="slide11.xm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slide" Target="slide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slide" Target="slide29.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slide" Target="slide33.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30.png"/><Relationship Id="rId11" Type="http://schemas.openxmlformats.org/officeDocument/2006/relationships/image" Target="../media/image3.jpeg"/><Relationship Id="rId5" Type="http://schemas.openxmlformats.org/officeDocument/2006/relationships/image" Target="../media/image29.png"/><Relationship Id="rId10" Type="http://schemas.openxmlformats.org/officeDocument/2006/relationships/slide" Target="slide43.xml"/><Relationship Id="rId4" Type="http://schemas.openxmlformats.org/officeDocument/2006/relationships/image" Target="../media/image28.png"/><Relationship Id="rId9" Type="http://schemas.openxmlformats.org/officeDocument/2006/relationships/image" Target="../media/image33.png"/></Relationships>
</file>

<file path=ppt/slides/_rels/slide4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7.jpeg"/><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slide" Target="slide50.xml"/><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jpeg"/><Relationship Id="rId2" Type="http://schemas.openxmlformats.org/officeDocument/2006/relationships/notesSlide" Target="../notesSlides/notesSlide51.xml"/><Relationship Id="rId1" Type="http://schemas.openxmlformats.org/officeDocument/2006/relationships/slideLayout" Target="../slideLayouts/slideLayout4.xml"/><Relationship Id="rId6" Type="http://schemas.openxmlformats.org/officeDocument/2006/relationships/slide" Target="slide52.xml"/><Relationship Id="rId5" Type="http://schemas.openxmlformats.org/officeDocument/2006/relationships/image" Target="../media/image40.png"/><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slide" Target="slide55.xml"/><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3.jpeg"/><Relationship Id="rId2" Type="http://schemas.openxmlformats.org/officeDocument/2006/relationships/notesSlide" Target="../notesSlides/notesSlide58.xml"/><Relationship Id="rId1" Type="http://schemas.openxmlformats.org/officeDocument/2006/relationships/slideLayout" Target="../slideLayouts/slideLayout4.xml"/><Relationship Id="rId6" Type="http://schemas.openxmlformats.org/officeDocument/2006/relationships/slide" Target="slide59.xml"/><Relationship Id="rId5" Type="http://schemas.openxmlformats.org/officeDocument/2006/relationships/image" Target="../media/image49.png"/><Relationship Id="rId4" Type="http://schemas.openxmlformats.org/officeDocument/2006/relationships/image" Target="../media/image48.png"/></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5.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slide" Target="slide7.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8" Type="http://schemas.openxmlformats.org/officeDocument/2006/relationships/slide" Target="slide70.xml"/><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69.xml"/><Relationship Id="rId1" Type="http://schemas.openxmlformats.org/officeDocument/2006/relationships/slideLayout" Target="../slideLayouts/slideLayout4.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70.xml"/><Relationship Id="rId1" Type="http://schemas.openxmlformats.org/officeDocument/2006/relationships/slideLayout" Target="../slideLayouts/slideLayout5.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7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7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7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8F6529-8D63-414F-950F-5B22D1EFED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35">
            <a:extLst>
              <a:ext uri="{FF2B5EF4-FFF2-40B4-BE49-F238E27FC236}">
                <a16:creationId xmlns:a16="http://schemas.microsoft.com/office/drawing/2014/main" id="{9607D2B3-F37B-40CF-A0F4-5D0B9CB3AC7A}"/>
              </a:ext>
            </a:extLst>
          </p:cNvPr>
          <p:cNvSpPr>
            <a:spLocks noGrp="1" noChangeArrowheads="1"/>
          </p:cNvSpPr>
          <p:nvPr>
            <p:ph type="title"/>
          </p:nvPr>
        </p:nvSpPr>
        <p:spPr>
          <a:xfrm>
            <a:off x="990600" y="107950"/>
            <a:ext cx="7696200" cy="1554163"/>
          </a:xfrm>
          <a:noFill/>
        </p:spPr>
        <p:txBody>
          <a:bodyPr/>
          <a:lstStyle/>
          <a:p>
            <a:pPr eaLnBrk="1" hangingPunct="1"/>
            <a:r>
              <a:rPr lang="en-CA" altLang="en-US"/>
              <a:t>What is Money?</a:t>
            </a:r>
          </a:p>
        </p:txBody>
      </p:sp>
      <p:sp>
        <p:nvSpPr>
          <p:cNvPr id="413699" name="Rectangle 3">
            <a:extLst>
              <a:ext uri="{FF2B5EF4-FFF2-40B4-BE49-F238E27FC236}">
                <a16:creationId xmlns:a16="http://schemas.microsoft.com/office/drawing/2014/main" id="{888799B6-31E2-4A51-93E4-039D981D2D14}"/>
              </a:ext>
            </a:extLst>
          </p:cNvPr>
          <p:cNvSpPr>
            <a:spLocks noGrp="1" noChangeArrowheads="1"/>
          </p:cNvSpPr>
          <p:nvPr>
            <p:ph idx="1"/>
          </p:nvPr>
        </p:nvSpPr>
        <p:spPr>
          <a:xfrm>
            <a:off x="360363" y="1584325"/>
            <a:ext cx="4114800" cy="4525963"/>
          </a:xfrm>
        </p:spPr>
        <p:txBody>
          <a:bodyPr/>
          <a:lstStyle/>
          <a:p>
            <a:pPr lvl="1" eaLnBrk="1" hangingPunct="1"/>
            <a:r>
              <a:rPr lang="en-CA" altLang="en-US"/>
              <a:t>The figure illustrates the composition of M1 …</a:t>
            </a:r>
          </a:p>
          <a:p>
            <a:pPr lvl="1" eaLnBrk="1" hangingPunct="1"/>
            <a:r>
              <a:rPr lang="en-CA" altLang="en-US"/>
              <a:t>and M2.</a:t>
            </a:r>
          </a:p>
          <a:p>
            <a:pPr lvl="1" eaLnBrk="1" hangingPunct="1"/>
            <a:r>
              <a:rPr lang="en-CA" altLang="en-US"/>
              <a:t>It also shows the relative magnitudes of the components.</a:t>
            </a:r>
          </a:p>
        </p:txBody>
      </p:sp>
      <p:pic>
        <p:nvPicPr>
          <p:cNvPr id="24580" name="Picture 1">
            <a:extLst>
              <a:ext uri="{FF2B5EF4-FFF2-40B4-BE49-F238E27FC236}">
                <a16:creationId xmlns:a16="http://schemas.microsoft.com/office/drawing/2014/main" id="{94D1EDBC-F85B-417B-A0B4-E3A1D506361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511300"/>
            <a:ext cx="4057650" cy="497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19">
            <a:extLst>
              <a:ext uri="{FF2B5EF4-FFF2-40B4-BE49-F238E27FC236}">
                <a16:creationId xmlns:a16="http://schemas.microsoft.com/office/drawing/2014/main" id="{EB5CB4B0-3484-469B-99BE-B6928A1E386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511300"/>
            <a:ext cx="4057650" cy="497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 name="Picture 20">
            <a:extLst>
              <a:ext uri="{FF2B5EF4-FFF2-40B4-BE49-F238E27FC236}">
                <a16:creationId xmlns:a16="http://schemas.microsoft.com/office/drawing/2014/main" id="{3BD9C13C-F86A-404A-BF97-2D3C3F78AA5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511300"/>
            <a:ext cx="4057650" cy="497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21">
            <a:extLst>
              <a:ext uri="{FF2B5EF4-FFF2-40B4-BE49-F238E27FC236}">
                <a16:creationId xmlns:a16="http://schemas.microsoft.com/office/drawing/2014/main" id="{AD885F67-64FC-4C5D-9811-0DFF267CB05C}"/>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0563" y="1511300"/>
            <a:ext cx="4057650" cy="497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22">
            <a:extLst>
              <a:ext uri="{FF2B5EF4-FFF2-40B4-BE49-F238E27FC236}">
                <a16:creationId xmlns:a16="http://schemas.microsoft.com/office/drawing/2014/main" id="{F2C56C16-8238-4597-A35D-BF7D5089C2DE}"/>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00563" y="1511300"/>
            <a:ext cx="4057650" cy="497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 name="Picture 25">
            <a:extLst>
              <a:ext uri="{FF2B5EF4-FFF2-40B4-BE49-F238E27FC236}">
                <a16:creationId xmlns:a16="http://schemas.microsoft.com/office/drawing/2014/main" id="{7F2963B7-5950-4702-8CD3-CAECC319F68A}"/>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00563" y="1511300"/>
            <a:ext cx="4057650" cy="497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26">
            <a:extLst>
              <a:ext uri="{FF2B5EF4-FFF2-40B4-BE49-F238E27FC236}">
                <a16:creationId xmlns:a16="http://schemas.microsoft.com/office/drawing/2014/main" id="{C4A4ACDE-BCE9-4620-9F8C-8DC312F521A8}"/>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00563" y="1511300"/>
            <a:ext cx="4057650" cy="497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Picture 27">
            <a:extLst>
              <a:ext uri="{FF2B5EF4-FFF2-40B4-BE49-F238E27FC236}">
                <a16:creationId xmlns:a16="http://schemas.microsoft.com/office/drawing/2014/main" id="{5C28244B-CA53-465A-944D-BAA25C4BC4A2}"/>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00563" y="1511300"/>
            <a:ext cx="4057650" cy="497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7">
            <a:hlinkClick r:id="rId11" action="ppaction://hlinksldjump"/>
            <a:extLst>
              <a:ext uri="{FF2B5EF4-FFF2-40B4-BE49-F238E27FC236}">
                <a16:creationId xmlns:a16="http://schemas.microsoft.com/office/drawing/2014/main" id="{69318CDC-A763-4526-87D3-A2683858E4A3}"/>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79872" y="6483350"/>
            <a:ext cx="244533" cy="2445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childTnLst>
                          </p:cTn>
                        </p:par>
                        <p:par>
                          <p:cTn id="8" fill="hold" nodeType="afterGroup">
                            <p:stCondLst>
                              <p:cond delay="1500"/>
                            </p:stCondLst>
                            <p:childTnLst>
                              <p:par>
                                <p:cTn id="9" presetID="22" presetClass="entr" presetSubtype="4"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1500"/>
                                        <p:tgtEl>
                                          <p:spTgt spid="21"/>
                                        </p:tgtEl>
                                      </p:cBhvr>
                                    </p:animEffec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1500"/>
                                        <p:tgtEl>
                                          <p:spTgt spid="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13699">
                                            <p:txEl>
                                              <p:pRg st="1" end="1"/>
                                            </p:txEl>
                                          </p:spTgt>
                                        </p:tgtEl>
                                        <p:attrNameLst>
                                          <p:attrName>style.visibility</p:attrName>
                                        </p:attrNameLst>
                                      </p:cBhvr>
                                      <p:to>
                                        <p:strVal val="visible"/>
                                      </p:to>
                                    </p:set>
                                    <p:animEffect transition="in" filter="wipe(left)">
                                      <p:cBhvr>
                                        <p:cTn id="20" dur="500"/>
                                        <p:tgtEl>
                                          <p:spTgt spid="413699">
                                            <p:txEl>
                                              <p:pRg st="1" end="1"/>
                                            </p:txEl>
                                          </p:spTgt>
                                        </p:tgtEl>
                                      </p:cBhvr>
                                    </p:animEffect>
                                  </p:childTnLst>
                                </p:cTn>
                              </p:par>
                            </p:childTnLst>
                          </p:cTn>
                        </p:par>
                        <p:par>
                          <p:cTn id="21" fill="hold" nodeType="afterGroup">
                            <p:stCondLst>
                              <p:cond delay="500"/>
                            </p:stCondLst>
                            <p:childTnLst>
                              <p:par>
                                <p:cTn id="22" presetID="22" presetClass="entr" presetSubtype="4"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down)">
                                      <p:cBhvr>
                                        <p:cTn id="24" dur="1500"/>
                                        <p:tgtEl>
                                          <p:spTgt spid="23"/>
                                        </p:tgtEl>
                                      </p:cBhvr>
                                    </p:animEffect>
                                  </p:childTnLst>
                                </p:cTn>
                              </p:par>
                            </p:childTnLst>
                          </p:cTn>
                        </p:par>
                        <p:par>
                          <p:cTn id="25" fill="hold" nodeType="afterGroup">
                            <p:stCondLst>
                              <p:cond delay="2000"/>
                            </p:stCondLst>
                            <p:childTnLst>
                              <p:par>
                                <p:cTn id="26" presetID="22" presetClass="entr" presetSubtype="4"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1500"/>
                                        <p:tgtEl>
                                          <p:spTgt spid="26"/>
                                        </p:tgtEl>
                                      </p:cBhvr>
                                    </p:animEffect>
                                  </p:childTnLst>
                                </p:cTn>
                              </p:par>
                            </p:childTnLst>
                          </p:cTn>
                        </p:par>
                        <p:par>
                          <p:cTn id="29" fill="hold" nodeType="afterGroup">
                            <p:stCondLst>
                              <p:cond delay="3500"/>
                            </p:stCondLst>
                            <p:childTnLst>
                              <p:par>
                                <p:cTn id="30" presetID="22" presetClass="entr" presetSubtype="4"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1500"/>
                                        <p:tgtEl>
                                          <p:spTgt spid="27"/>
                                        </p:tgtEl>
                                      </p:cBhvr>
                                    </p:animEffect>
                                  </p:childTnLst>
                                </p:cTn>
                              </p:par>
                            </p:childTnLst>
                          </p:cTn>
                        </p:par>
                        <p:par>
                          <p:cTn id="33" fill="hold" nodeType="afterGroup">
                            <p:stCondLst>
                              <p:cond delay="5000"/>
                            </p:stCondLst>
                            <p:childTnLst>
                              <p:par>
                                <p:cTn id="34" presetID="10" presetClass="entr" presetSubtype="0"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13699">
                                            <p:txEl>
                                              <p:pRg st="2" end="2"/>
                                            </p:txEl>
                                          </p:spTgt>
                                        </p:tgtEl>
                                        <p:attrNameLst>
                                          <p:attrName>style.visibility</p:attrName>
                                        </p:attrNameLst>
                                      </p:cBhvr>
                                      <p:to>
                                        <p:strVal val="visible"/>
                                      </p:to>
                                    </p:set>
                                    <p:animEffect transition="in" filter="wipe(left)">
                                      <p:cBhvr>
                                        <p:cTn id="41" dur="1000"/>
                                        <p:tgtEl>
                                          <p:spTgt spid="413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626" name="Picture 1">
            <a:extLst>
              <a:ext uri="{FF2B5EF4-FFF2-40B4-BE49-F238E27FC236}">
                <a16:creationId xmlns:a16="http://schemas.microsoft.com/office/drawing/2014/main" id="{6CBA264A-02EC-426C-9DC8-518A382474B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381000"/>
            <a:ext cx="4868863" cy="596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5D5EC4B8-DC35-435E-964F-C5F6936D7E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9800" y="381000"/>
            <a:ext cx="4868863" cy="596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2978FE85-AFAE-49AA-BCFE-858A3BE8AC5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9800" y="381000"/>
            <a:ext cx="4868863" cy="596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5C63C631-7807-41B5-901B-7CD37C5D463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9800" y="381000"/>
            <a:ext cx="4868863" cy="596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5A0BB638-06F6-4441-B70A-8F6514F7A646}"/>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09800" y="381000"/>
            <a:ext cx="4868863" cy="596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FD5DA1DE-F4C8-495D-9AAB-B7CB1C8DEB97}"/>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09800" y="381000"/>
            <a:ext cx="4868863" cy="596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23">
            <a:extLst>
              <a:ext uri="{FF2B5EF4-FFF2-40B4-BE49-F238E27FC236}">
                <a16:creationId xmlns:a16="http://schemas.microsoft.com/office/drawing/2014/main" id="{8303DDE9-3680-49C2-B9AC-CB4C793EF76A}"/>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09800" y="381000"/>
            <a:ext cx="4868863" cy="596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24">
            <a:extLst>
              <a:ext uri="{FF2B5EF4-FFF2-40B4-BE49-F238E27FC236}">
                <a16:creationId xmlns:a16="http://schemas.microsoft.com/office/drawing/2014/main" id="{9B84EBE9-A5AC-4BBF-8A03-0D746D4C75C9}"/>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09800" y="381000"/>
            <a:ext cx="4868863" cy="596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1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1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1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1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1500"/>
                                        <p:tgtEl>
                                          <p:spTgt spid="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5">
            <a:extLst>
              <a:ext uri="{FF2B5EF4-FFF2-40B4-BE49-F238E27FC236}">
                <a16:creationId xmlns:a16="http://schemas.microsoft.com/office/drawing/2014/main" id="{65D0CECF-10DB-4B90-B65D-4DE945C6E156}"/>
              </a:ext>
            </a:extLst>
          </p:cNvPr>
          <p:cNvSpPr>
            <a:spLocks noGrp="1" noChangeArrowheads="1"/>
          </p:cNvSpPr>
          <p:nvPr>
            <p:ph type="title"/>
          </p:nvPr>
        </p:nvSpPr>
        <p:spPr>
          <a:xfrm>
            <a:off x="990600" y="107950"/>
            <a:ext cx="7696200" cy="1554163"/>
          </a:xfrm>
          <a:noFill/>
        </p:spPr>
        <p:txBody>
          <a:bodyPr/>
          <a:lstStyle/>
          <a:p>
            <a:pPr eaLnBrk="1" hangingPunct="1"/>
            <a:r>
              <a:rPr lang="en-CA" altLang="en-US"/>
              <a:t>What is Money?</a:t>
            </a:r>
          </a:p>
        </p:txBody>
      </p:sp>
      <p:sp>
        <p:nvSpPr>
          <p:cNvPr id="414723" name="Rectangle 3">
            <a:extLst>
              <a:ext uri="{FF2B5EF4-FFF2-40B4-BE49-F238E27FC236}">
                <a16:creationId xmlns:a16="http://schemas.microsoft.com/office/drawing/2014/main" id="{BA98CF6C-AE72-4116-845B-8D5C38647D8A}"/>
              </a:ext>
            </a:extLst>
          </p:cNvPr>
          <p:cNvSpPr>
            <a:spLocks noGrp="1" noChangeArrowheads="1"/>
          </p:cNvSpPr>
          <p:nvPr>
            <p:ph idx="1"/>
          </p:nvPr>
        </p:nvSpPr>
        <p:spPr/>
        <p:txBody>
          <a:bodyPr/>
          <a:lstStyle/>
          <a:p>
            <a:pPr lvl="1" eaLnBrk="1" hangingPunct="1"/>
            <a:r>
              <a:rPr lang="en-CA" altLang="en-US" b="1" dirty="0">
                <a:solidFill>
                  <a:srgbClr val="7030A0"/>
                </a:solidFill>
              </a:rPr>
              <a:t>Are M1 and M2 Really Money?</a:t>
            </a:r>
          </a:p>
          <a:p>
            <a:pPr lvl="1" eaLnBrk="1" hangingPunct="1"/>
            <a:r>
              <a:rPr lang="en-CA" altLang="en-US" dirty="0"/>
              <a:t>All the items in M1 are means of payment. They are </a:t>
            </a:r>
            <a:r>
              <a:rPr lang="en-CA" altLang="en-US" i="1" dirty="0"/>
              <a:t>money</a:t>
            </a:r>
            <a:r>
              <a:rPr lang="en-CA" altLang="en-US" dirty="0"/>
              <a:t>. </a:t>
            </a:r>
          </a:p>
          <a:p>
            <a:pPr lvl="1" eaLnBrk="1" hangingPunct="1"/>
            <a:r>
              <a:rPr lang="en-CA" altLang="en-US" dirty="0"/>
              <a:t>Some savings deposits in M2 are not means of payments—they are called liquid assets.</a:t>
            </a:r>
          </a:p>
          <a:p>
            <a:pPr lvl="1" eaLnBrk="1" hangingPunct="1"/>
            <a:r>
              <a:rPr lang="en-CA" altLang="en-US" i="1" dirty="0"/>
              <a:t>Liquidity</a:t>
            </a:r>
            <a:r>
              <a:rPr lang="en-CA" altLang="en-US" dirty="0"/>
              <a:t> is the property of being instantly convertible into a means of payment with little loss of value.</a:t>
            </a:r>
          </a:p>
          <a:p>
            <a:pPr lvl="1" eaLnBrk="1" hangingPunct="1"/>
            <a:r>
              <a:rPr lang="en-CA" altLang="en-US" dirty="0"/>
              <a:t>Deposits are money, but cheques are not—a cheque is an instruction to a bank to transfer money.</a:t>
            </a:r>
          </a:p>
          <a:p>
            <a:pPr lvl="1" eaLnBrk="1" hangingPunct="1"/>
            <a:r>
              <a:rPr lang="en-CA" altLang="en-US" dirty="0"/>
              <a:t>Credit cards are not money. A credit card enables the holder to obtain a loan, but it must be repaid with money.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animEffect transition="in" filter="wipe(left)">
                                      <p:cBhvr>
                                        <p:cTn id="7" dur="1000"/>
                                        <p:tgtEl>
                                          <p:spTgt spid="414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4723">
                                            <p:txEl>
                                              <p:pRg st="2" end="2"/>
                                            </p:txEl>
                                          </p:spTgt>
                                        </p:tgtEl>
                                        <p:attrNameLst>
                                          <p:attrName>style.visibility</p:attrName>
                                        </p:attrNameLst>
                                      </p:cBhvr>
                                      <p:to>
                                        <p:strVal val="visible"/>
                                      </p:to>
                                    </p:set>
                                    <p:animEffect transition="in" filter="wipe(left)">
                                      <p:cBhvr>
                                        <p:cTn id="12" dur="1000"/>
                                        <p:tgtEl>
                                          <p:spTgt spid="4147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4723">
                                            <p:txEl>
                                              <p:pRg st="3" end="3"/>
                                            </p:txEl>
                                          </p:spTgt>
                                        </p:tgtEl>
                                        <p:attrNameLst>
                                          <p:attrName>style.visibility</p:attrName>
                                        </p:attrNameLst>
                                      </p:cBhvr>
                                      <p:to>
                                        <p:strVal val="visible"/>
                                      </p:to>
                                    </p:set>
                                    <p:animEffect transition="in" filter="wipe(left)">
                                      <p:cBhvr>
                                        <p:cTn id="17" dur="1000"/>
                                        <p:tgtEl>
                                          <p:spTgt spid="4147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4723">
                                            <p:txEl>
                                              <p:pRg st="4" end="4"/>
                                            </p:txEl>
                                          </p:spTgt>
                                        </p:tgtEl>
                                        <p:attrNameLst>
                                          <p:attrName>style.visibility</p:attrName>
                                        </p:attrNameLst>
                                      </p:cBhvr>
                                      <p:to>
                                        <p:strVal val="visible"/>
                                      </p:to>
                                    </p:set>
                                    <p:animEffect transition="in" filter="wipe(left)">
                                      <p:cBhvr>
                                        <p:cTn id="22" dur="1000"/>
                                        <p:tgtEl>
                                          <p:spTgt spid="4147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4723">
                                            <p:txEl>
                                              <p:pRg st="5" end="5"/>
                                            </p:txEl>
                                          </p:spTgt>
                                        </p:tgtEl>
                                        <p:attrNameLst>
                                          <p:attrName>style.visibility</p:attrName>
                                        </p:attrNameLst>
                                      </p:cBhvr>
                                      <p:to>
                                        <p:strVal val="visible"/>
                                      </p:to>
                                    </p:set>
                                    <p:animEffect transition="in" filter="wipe(left)">
                                      <p:cBhvr>
                                        <p:cTn id="27" dur="1000"/>
                                        <p:tgtEl>
                                          <p:spTgt spid="414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77C66B2-01FF-4703-BB22-ABC9D2839A6C}"/>
              </a:ext>
            </a:extLst>
          </p:cNvPr>
          <p:cNvSpPr>
            <a:spLocks noGrp="1" noChangeArrowheads="1"/>
          </p:cNvSpPr>
          <p:nvPr>
            <p:ph type="title"/>
          </p:nvPr>
        </p:nvSpPr>
        <p:spPr>
          <a:xfrm>
            <a:off x="990600" y="107950"/>
            <a:ext cx="7696200" cy="1554163"/>
          </a:xfrm>
        </p:spPr>
        <p:txBody>
          <a:bodyPr/>
          <a:lstStyle/>
          <a:p>
            <a:pPr eaLnBrk="1" hangingPunct="1"/>
            <a:r>
              <a:rPr lang="en-CA" altLang="en-US"/>
              <a:t>Depository Institutions</a:t>
            </a:r>
          </a:p>
        </p:txBody>
      </p:sp>
      <p:sp>
        <p:nvSpPr>
          <p:cNvPr id="24579" name="Rectangle 3">
            <a:extLst>
              <a:ext uri="{FF2B5EF4-FFF2-40B4-BE49-F238E27FC236}">
                <a16:creationId xmlns:a16="http://schemas.microsoft.com/office/drawing/2014/main" id="{D463D0D3-97F2-47C3-A14A-5B1A61638FF9}"/>
              </a:ext>
            </a:extLst>
          </p:cNvPr>
          <p:cNvSpPr>
            <a:spLocks noGrp="1" noChangeArrowheads="1"/>
          </p:cNvSpPr>
          <p:nvPr>
            <p:ph idx="1"/>
          </p:nvPr>
        </p:nvSpPr>
        <p:spPr/>
        <p:txBody>
          <a:bodyPr/>
          <a:lstStyle/>
          <a:p>
            <a:pPr marL="108000" lvl="1" eaLnBrk="1" hangingPunct="1">
              <a:defRPr/>
            </a:pPr>
            <a:r>
              <a:rPr lang="en-CA" altLang="en-US" dirty="0"/>
              <a:t>A </a:t>
            </a:r>
            <a:r>
              <a:rPr lang="en-CA" altLang="en-US" b="1" dirty="0"/>
              <a:t>depository institution </a:t>
            </a:r>
            <a:r>
              <a:rPr lang="en-CA" altLang="en-US" dirty="0"/>
              <a:t>is a firm that takes deposits from households and firms and makes loans to other households and firms.</a:t>
            </a:r>
          </a:p>
          <a:p>
            <a:pPr marL="108000" lvl="1" eaLnBrk="1" hangingPunct="1">
              <a:defRPr/>
            </a:pPr>
            <a:r>
              <a:rPr lang="en-CA" altLang="en-US" b="1" dirty="0">
                <a:solidFill>
                  <a:schemeClr val="accent6"/>
                </a:solidFill>
              </a:rPr>
              <a:t>Types of Depository Institutions</a:t>
            </a:r>
            <a:endParaRPr lang="en-CA" altLang="en-US" dirty="0"/>
          </a:p>
          <a:p>
            <a:pPr marL="108000" lvl="1" eaLnBrk="1" hangingPunct="1">
              <a:defRPr/>
            </a:pPr>
            <a:r>
              <a:rPr lang="en-CA" altLang="en-US" dirty="0"/>
              <a:t>Deposits at three institutions make up the nation’s money. They are:</a:t>
            </a:r>
          </a:p>
          <a:p>
            <a:pPr marL="108000" lvl="1" eaLnBrk="1" hangingPunct="1">
              <a:buClr>
                <a:srgbClr val="7030A0"/>
              </a:buClr>
              <a:buSzPct val="120000"/>
              <a:buFont typeface="Wingdings" panose="05000000000000000000" pitchFamily="2" charset="2"/>
              <a:buChar char="§"/>
              <a:defRPr/>
            </a:pPr>
            <a:r>
              <a:rPr lang="en-CA" altLang="en-US" dirty="0"/>
              <a:t> Chartered banks</a:t>
            </a:r>
          </a:p>
          <a:p>
            <a:pPr marL="108000" lvl="1" eaLnBrk="1" hangingPunct="1">
              <a:buClr>
                <a:srgbClr val="7030A0"/>
              </a:buClr>
              <a:buSzPct val="120000"/>
              <a:buFont typeface="Wingdings" panose="05000000000000000000" pitchFamily="2" charset="2"/>
              <a:buChar char="§"/>
              <a:defRPr/>
            </a:pPr>
            <a:r>
              <a:rPr lang="en-CA" altLang="en-US" dirty="0"/>
              <a:t> Credit unions and </a:t>
            </a:r>
            <a:r>
              <a:rPr lang="en-CA" altLang="en-US" dirty="0" err="1"/>
              <a:t>caisses</a:t>
            </a:r>
            <a:r>
              <a:rPr lang="en-CA" altLang="en-US" dirty="0"/>
              <a:t> </a:t>
            </a:r>
            <a:r>
              <a:rPr lang="en-CA" altLang="en-US" dirty="0" err="1"/>
              <a:t>populaires</a:t>
            </a:r>
            <a:endParaRPr lang="en-CA" altLang="en-US" dirty="0"/>
          </a:p>
          <a:p>
            <a:pPr marL="108000" lvl="1" eaLnBrk="1" hangingPunct="1">
              <a:buClr>
                <a:srgbClr val="7030A0"/>
              </a:buClr>
              <a:buSzPct val="120000"/>
              <a:buFont typeface="Wingdings" panose="05000000000000000000" pitchFamily="2" charset="2"/>
              <a:buChar char="§"/>
              <a:defRPr/>
            </a:pPr>
            <a:r>
              <a:rPr lang="en-CA" altLang="en-US" dirty="0"/>
              <a:t> Trust and mortgage loan companies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left)">
                                      <p:cBhvr>
                                        <p:cTn id="7" dur="10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left)">
                                      <p:cBhvr>
                                        <p:cTn id="12" dur="10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wipe(left)">
                                      <p:cBhvr>
                                        <p:cTn id="17" dur="10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wipe(left)">
                                      <p:cBhvr>
                                        <p:cTn id="22" dur="10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wipe(left)">
                                      <p:cBhvr>
                                        <p:cTn id="27" dur="1000"/>
                                        <p:tgtEl>
                                          <p:spTgt spid="245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579">
                                            <p:txEl>
                                              <p:pRg st="5" end="5"/>
                                            </p:txEl>
                                          </p:spTgt>
                                        </p:tgtEl>
                                        <p:attrNameLst>
                                          <p:attrName>style.visibility</p:attrName>
                                        </p:attrNameLst>
                                      </p:cBhvr>
                                      <p:to>
                                        <p:strVal val="visible"/>
                                      </p:to>
                                    </p:set>
                                    <p:animEffect transition="in" filter="wipe(left)">
                                      <p:cBhvr>
                                        <p:cTn id="32" dur="1000"/>
                                        <p:tgtEl>
                                          <p:spTgt spid="24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bldLvl="3"/>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038D846C-7B3D-4CE4-82E9-BE29E1A751F5}"/>
              </a:ext>
            </a:extLst>
          </p:cNvPr>
          <p:cNvSpPr>
            <a:spLocks noGrp="1" noChangeArrowheads="1"/>
          </p:cNvSpPr>
          <p:nvPr>
            <p:ph type="title"/>
          </p:nvPr>
        </p:nvSpPr>
        <p:spPr>
          <a:xfrm>
            <a:off x="990600" y="107950"/>
            <a:ext cx="7696200" cy="1554163"/>
          </a:xfrm>
          <a:noFill/>
        </p:spPr>
        <p:txBody>
          <a:bodyPr/>
          <a:lstStyle/>
          <a:p>
            <a:r>
              <a:rPr lang="en-CA" altLang="en-US"/>
              <a:t>Depository Institutions</a:t>
            </a:r>
          </a:p>
        </p:txBody>
      </p:sp>
      <p:sp>
        <p:nvSpPr>
          <p:cNvPr id="419843" name="Rectangle 3">
            <a:extLst>
              <a:ext uri="{FF2B5EF4-FFF2-40B4-BE49-F238E27FC236}">
                <a16:creationId xmlns:a16="http://schemas.microsoft.com/office/drawing/2014/main" id="{CAC36734-B99B-48A2-BEA8-FA8298982DB7}"/>
              </a:ext>
            </a:extLst>
          </p:cNvPr>
          <p:cNvSpPr>
            <a:spLocks noGrp="1" noChangeArrowheads="1"/>
          </p:cNvSpPr>
          <p:nvPr>
            <p:ph idx="1"/>
          </p:nvPr>
        </p:nvSpPr>
        <p:spPr/>
        <p:txBody>
          <a:bodyPr/>
          <a:lstStyle/>
          <a:p>
            <a:r>
              <a:rPr lang="en-CA" altLang="en-US" dirty="0">
                <a:solidFill>
                  <a:srgbClr val="7030A0"/>
                </a:solidFill>
              </a:rPr>
              <a:t>Chartered Banks</a:t>
            </a:r>
          </a:p>
          <a:p>
            <a:pPr lvl="1"/>
            <a:r>
              <a:rPr lang="en-CA" altLang="en-US" dirty="0"/>
              <a:t>A </a:t>
            </a:r>
            <a:r>
              <a:rPr lang="en-CA" altLang="en-US" b="1" dirty="0"/>
              <a:t>chartered bank</a:t>
            </a:r>
            <a:r>
              <a:rPr lang="en-CA" altLang="en-US" dirty="0"/>
              <a:t> is a </a:t>
            </a:r>
            <a:r>
              <a:rPr lang="en-CA" altLang="en-US"/>
              <a:t>private firm</a:t>
            </a:r>
            <a:r>
              <a:rPr lang="en-CA" altLang="en-US" dirty="0"/>
              <a:t>, chartered under the Bank Act of 1991 to receive deposits and make loans.</a:t>
            </a:r>
          </a:p>
          <a:p>
            <a:r>
              <a:rPr lang="en-CA" altLang="en-US" dirty="0">
                <a:solidFill>
                  <a:srgbClr val="7030A0"/>
                </a:solidFill>
              </a:rPr>
              <a:t>Credit Unions and </a:t>
            </a:r>
            <a:r>
              <a:rPr lang="en-CA" altLang="en-US" dirty="0" err="1">
                <a:solidFill>
                  <a:srgbClr val="7030A0"/>
                </a:solidFill>
              </a:rPr>
              <a:t>Caisses</a:t>
            </a:r>
            <a:r>
              <a:rPr lang="en-CA" altLang="en-US" dirty="0">
                <a:solidFill>
                  <a:srgbClr val="7030A0"/>
                </a:solidFill>
              </a:rPr>
              <a:t> </a:t>
            </a:r>
            <a:r>
              <a:rPr lang="en-CA" altLang="en-US" dirty="0" err="1">
                <a:solidFill>
                  <a:srgbClr val="7030A0"/>
                </a:solidFill>
              </a:rPr>
              <a:t>Populaires</a:t>
            </a:r>
            <a:endParaRPr lang="en-CA" altLang="en-US" dirty="0">
              <a:solidFill>
                <a:srgbClr val="7030A0"/>
              </a:solidFill>
            </a:endParaRPr>
          </a:p>
          <a:p>
            <a:r>
              <a:rPr lang="en-CA" altLang="en-US" b="0" dirty="0">
                <a:solidFill>
                  <a:schemeClr val="tx1"/>
                </a:solidFill>
              </a:rPr>
              <a:t>A </a:t>
            </a:r>
            <a:r>
              <a:rPr lang="en-CA" altLang="en-US" dirty="0">
                <a:solidFill>
                  <a:schemeClr val="tx1"/>
                </a:solidFill>
              </a:rPr>
              <a:t>credit union </a:t>
            </a:r>
            <a:r>
              <a:rPr lang="en-CA" altLang="en-US" b="0" dirty="0">
                <a:solidFill>
                  <a:schemeClr val="tx1"/>
                </a:solidFill>
              </a:rPr>
              <a:t>is a cooperative organization that operates under the Cooperative Credit Association Act of 1991 and that receives deposits</a:t>
            </a:r>
            <a:r>
              <a:rPr lang="en-CA" altLang="en-US" b="0" dirty="0"/>
              <a:t> </a:t>
            </a:r>
            <a:r>
              <a:rPr lang="en-CA" altLang="en-US" b="0" dirty="0">
                <a:solidFill>
                  <a:schemeClr val="tx1"/>
                </a:solidFill>
              </a:rPr>
              <a:t>from and makes loans to its members.</a:t>
            </a:r>
          </a:p>
          <a:p>
            <a:r>
              <a:rPr lang="en-CA" altLang="en-US" b="0" dirty="0">
                <a:solidFill>
                  <a:schemeClr val="tx1"/>
                </a:solidFill>
              </a:rPr>
              <a:t>A </a:t>
            </a:r>
            <a:r>
              <a:rPr lang="en-CA" altLang="en-US" b="0" dirty="0" err="1">
                <a:solidFill>
                  <a:schemeClr val="tx1"/>
                </a:solidFill>
              </a:rPr>
              <a:t>caisse</a:t>
            </a:r>
            <a:r>
              <a:rPr lang="en-CA" altLang="en-US" b="0" dirty="0">
                <a:solidFill>
                  <a:schemeClr val="tx1"/>
                </a:solidFill>
              </a:rPr>
              <a:t> </a:t>
            </a:r>
            <a:r>
              <a:rPr lang="en-CA" altLang="en-US" b="0" dirty="0" err="1">
                <a:solidFill>
                  <a:schemeClr val="tx1"/>
                </a:solidFill>
              </a:rPr>
              <a:t>populaire</a:t>
            </a:r>
            <a:r>
              <a:rPr lang="en-CA" altLang="en-US" b="0" dirty="0">
                <a:solidFill>
                  <a:schemeClr val="tx1"/>
                </a:solidFill>
              </a:rPr>
              <a:t> is a similar type of institution that operates in Quebec.</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Effect transition="in" filter="wipe(left)">
                                      <p:cBhvr>
                                        <p:cTn id="7" dur="1000"/>
                                        <p:tgtEl>
                                          <p:spTgt spid="4198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43">
                                            <p:txEl>
                                              <p:pRg st="2" end="2"/>
                                            </p:txEl>
                                          </p:spTgt>
                                        </p:tgtEl>
                                        <p:attrNameLst>
                                          <p:attrName>style.visibility</p:attrName>
                                        </p:attrNameLst>
                                      </p:cBhvr>
                                      <p:to>
                                        <p:strVal val="visible"/>
                                      </p:to>
                                    </p:set>
                                    <p:animEffect transition="in" filter="wipe(left)">
                                      <p:cBhvr>
                                        <p:cTn id="12" dur="1000"/>
                                        <p:tgtEl>
                                          <p:spTgt spid="419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43">
                                            <p:txEl>
                                              <p:pRg st="3" end="3"/>
                                            </p:txEl>
                                          </p:spTgt>
                                        </p:tgtEl>
                                        <p:attrNameLst>
                                          <p:attrName>style.visibility</p:attrName>
                                        </p:attrNameLst>
                                      </p:cBhvr>
                                      <p:to>
                                        <p:strVal val="visible"/>
                                      </p:to>
                                    </p:set>
                                    <p:animEffect transition="in" filter="wipe(left)">
                                      <p:cBhvr>
                                        <p:cTn id="17" dur="1000"/>
                                        <p:tgtEl>
                                          <p:spTgt spid="4198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843">
                                            <p:txEl>
                                              <p:pRg st="4" end="4"/>
                                            </p:txEl>
                                          </p:spTgt>
                                        </p:tgtEl>
                                        <p:attrNameLst>
                                          <p:attrName>style.visibility</p:attrName>
                                        </p:attrNameLst>
                                      </p:cBhvr>
                                      <p:to>
                                        <p:strVal val="visible"/>
                                      </p:to>
                                    </p:set>
                                    <p:animEffect transition="in" filter="wipe(left)">
                                      <p:cBhvr>
                                        <p:cTn id="22" dur="1000"/>
                                        <p:tgtEl>
                                          <p:spTgt spid="419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3B9A4779-939B-4D9F-9ABF-FFFA712DE22F}"/>
              </a:ext>
            </a:extLst>
          </p:cNvPr>
          <p:cNvSpPr>
            <a:spLocks noGrp="1" noChangeArrowheads="1"/>
          </p:cNvSpPr>
          <p:nvPr>
            <p:ph type="title"/>
          </p:nvPr>
        </p:nvSpPr>
        <p:spPr>
          <a:xfrm>
            <a:off x="990600" y="107950"/>
            <a:ext cx="7696200" cy="1554163"/>
          </a:xfrm>
          <a:noFill/>
        </p:spPr>
        <p:txBody>
          <a:bodyPr/>
          <a:lstStyle/>
          <a:p>
            <a:pPr eaLnBrk="1" hangingPunct="1"/>
            <a:r>
              <a:rPr lang="en-CA" altLang="en-US"/>
              <a:t>Depository Institutions</a:t>
            </a:r>
          </a:p>
        </p:txBody>
      </p:sp>
      <p:sp>
        <p:nvSpPr>
          <p:cNvPr id="985090" name="Rectangle 2">
            <a:extLst>
              <a:ext uri="{FF2B5EF4-FFF2-40B4-BE49-F238E27FC236}">
                <a16:creationId xmlns:a16="http://schemas.microsoft.com/office/drawing/2014/main" id="{AA6C7100-7027-4062-9C7C-C9EC8A863F55}"/>
              </a:ext>
            </a:extLst>
          </p:cNvPr>
          <p:cNvSpPr>
            <a:spLocks noGrp="1" noChangeArrowheads="1"/>
          </p:cNvSpPr>
          <p:nvPr>
            <p:ph idx="1"/>
          </p:nvPr>
        </p:nvSpPr>
        <p:spPr/>
        <p:txBody>
          <a:bodyPr/>
          <a:lstStyle/>
          <a:p>
            <a:pPr marL="108000" eaLnBrk="1" hangingPunct="1">
              <a:tabLst>
                <a:tab pos="461963" algn="l"/>
              </a:tabLst>
              <a:defRPr/>
            </a:pPr>
            <a:r>
              <a:rPr lang="en-CA" altLang="en-US" dirty="0"/>
              <a:t>What Depository Institutions Do</a:t>
            </a:r>
          </a:p>
          <a:p>
            <a:pPr marL="108000" lvl="1" eaLnBrk="1" hangingPunct="1">
              <a:tabLst>
                <a:tab pos="461963" algn="l"/>
              </a:tabLst>
              <a:defRPr/>
            </a:pPr>
            <a:r>
              <a:rPr lang="en-CA" altLang="en-US" dirty="0"/>
              <a:t>To goal of any bank is to maximize the wealth of its owners. </a:t>
            </a:r>
          </a:p>
          <a:p>
            <a:pPr marL="108000" lvl="1" eaLnBrk="1" hangingPunct="1">
              <a:tabLst>
                <a:tab pos="461963" algn="l"/>
              </a:tabLst>
              <a:defRPr/>
            </a:pPr>
            <a:r>
              <a:rPr lang="en-CA" altLang="en-US" dirty="0"/>
              <a:t>To achieve this objective, the interest rate at which it lends exceeds the interest rate it pays on deposits.</a:t>
            </a:r>
          </a:p>
          <a:p>
            <a:pPr marL="108000" lvl="1" eaLnBrk="1" hangingPunct="1">
              <a:tabLst>
                <a:tab pos="461963" algn="l"/>
              </a:tabLst>
              <a:defRPr/>
            </a:pPr>
            <a:r>
              <a:rPr lang="en-CA" altLang="en-US" dirty="0"/>
              <a:t>But the banks must balance profit and prudence: </a:t>
            </a:r>
          </a:p>
          <a:p>
            <a:pPr marL="432000" lvl="1" indent="-216000" eaLnBrk="1" hangingPunct="1">
              <a:buClr>
                <a:schemeClr val="tx1"/>
              </a:buClr>
              <a:buSzPct val="120000"/>
              <a:buFont typeface="Wingdings" panose="05000000000000000000" pitchFamily="2" charset="2"/>
              <a:buChar char="§"/>
              <a:tabLst>
                <a:tab pos="461963" algn="l"/>
              </a:tabLst>
              <a:defRPr/>
            </a:pPr>
            <a:r>
              <a:rPr lang="en-CA" altLang="en-US" dirty="0"/>
              <a:t>Loans generate profit.</a:t>
            </a:r>
          </a:p>
          <a:p>
            <a:pPr marL="432000" lvl="1" indent="-216000" eaLnBrk="1" hangingPunct="1">
              <a:buClr>
                <a:schemeClr val="tx1"/>
              </a:buClr>
              <a:buSzPct val="120000"/>
              <a:buFont typeface="Wingdings" panose="05000000000000000000" pitchFamily="2" charset="2"/>
              <a:buChar char="§"/>
              <a:tabLst>
                <a:tab pos="461963" algn="l"/>
              </a:tabLst>
              <a:defRPr/>
            </a:pPr>
            <a:r>
              <a:rPr lang="en-CA" altLang="en-US" dirty="0"/>
              <a:t>Depositors must be able to obtain their funds when they 	want them.</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5090">
                                            <p:txEl>
                                              <p:pRg st="1" end="1"/>
                                            </p:txEl>
                                          </p:spTgt>
                                        </p:tgtEl>
                                        <p:attrNameLst>
                                          <p:attrName>style.visibility</p:attrName>
                                        </p:attrNameLst>
                                      </p:cBhvr>
                                      <p:to>
                                        <p:strVal val="visible"/>
                                      </p:to>
                                    </p:set>
                                    <p:animEffect transition="in" filter="wipe(left)">
                                      <p:cBhvr>
                                        <p:cTn id="7" dur="1000"/>
                                        <p:tgtEl>
                                          <p:spTgt spid="98509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5090">
                                            <p:txEl>
                                              <p:pRg st="2" end="2"/>
                                            </p:txEl>
                                          </p:spTgt>
                                        </p:tgtEl>
                                        <p:attrNameLst>
                                          <p:attrName>style.visibility</p:attrName>
                                        </p:attrNameLst>
                                      </p:cBhvr>
                                      <p:to>
                                        <p:strVal val="visible"/>
                                      </p:to>
                                    </p:set>
                                    <p:animEffect transition="in" filter="wipe(left)">
                                      <p:cBhvr>
                                        <p:cTn id="12" dur="1000"/>
                                        <p:tgtEl>
                                          <p:spTgt spid="98509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5090">
                                            <p:txEl>
                                              <p:pRg st="3" end="3"/>
                                            </p:txEl>
                                          </p:spTgt>
                                        </p:tgtEl>
                                        <p:attrNameLst>
                                          <p:attrName>style.visibility</p:attrName>
                                        </p:attrNameLst>
                                      </p:cBhvr>
                                      <p:to>
                                        <p:strVal val="visible"/>
                                      </p:to>
                                    </p:set>
                                    <p:animEffect transition="in" filter="wipe(left)">
                                      <p:cBhvr>
                                        <p:cTn id="17" dur="1000"/>
                                        <p:tgtEl>
                                          <p:spTgt spid="98509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85090">
                                            <p:txEl>
                                              <p:pRg st="4" end="4"/>
                                            </p:txEl>
                                          </p:spTgt>
                                        </p:tgtEl>
                                        <p:attrNameLst>
                                          <p:attrName>style.visibility</p:attrName>
                                        </p:attrNameLst>
                                      </p:cBhvr>
                                      <p:to>
                                        <p:strVal val="visible"/>
                                      </p:to>
                                    </p:set>
                                    <p:animEffect transition="in" filter="wipe(left)">
                                      <p:cBhvr>
                                        <p:cTn id="22" dur="1000"/>
                                        <p:tgtEl>
                                          <p:spTgt spid="98509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85090">
                                            <p:txEl>
                                              <p:pRg st="5" end="5"/>
                                            </p:txEl>
                                          </p:spTgt>
                                        </p:tgtEl>
                                        <p:attrNameLst>
                                          <p:attrName>style.visibility</p:attrName>
                                        </p:attrNameLst>
                                      </p:cBhvr>
                                      <p:to>
                                        <p:strVal val="visible"/>
                                      </p:to>
                                    </p:set>
                                    <p:animEffect transition="in" filter="wipe(left)">
                                      <p:cBhvr>
                                        <p:cTn id="27" dur="1000"/>
                                        <p:tgtEl>
                                          <p:spTgt spid="9850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0"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5">
            <a:extLst>
              <a:ext uri="{FF2B5EF4-FFF2-40B4-BE49-F238E27FC236}">
                <a16:creationId xmlns:a16="http://schemas.microsoft.com/office/drawing/2014/main" id="{F56DD8D7-C5E0-47FB-829A-CFCBF1E1C6B1}"/>
              </a:ext>
            </a:extLst>
          </p:cNvPr>
          <p:cNvSpPr>
            <a:spLocks noGrp="1" noChangeArrowheads="1"/>
          </p:cNvSpPr>
          <p:nvPr>
            <p:ph type="title"/>
          </p:nvPr>
        </p:nvSpPr>
        <p:spPr>
          <a:xfrm>
            <a:off x="990600" y="107950"/>
            <a:ext cx="7696200" cy="1554163"/>
          </a:xfrm>
          <a:noFill/>
        </p:spPr>
        <p:txBody>
          <a:bodyPr/>
          <a:lstStyle/>
          <a:p>
            <a:pPr eaLnBrk="1" hangingPunct="1"/>
            <a:r>
              <a:rPr lang="en-CA" altLang="en-US"/>
              <a:t>Depository Institutions</a:t>
            </a:r>
          </a:p>
        </p:txBody>
      </p:sp>
      <p:sp>
        <p:nvSpPr>
          <p:cNvPr id="857091" name="Rectangle 3">
            <a:extLst>
              <a:ext uri="{FF2B5EF4-FFF2-40B4-BE49-F238E27FC236}">
                <a16:creationId xmlns:a16="http://schemas.microsoft.com/office/drawing/2014/main" id="{8826D1D9-5BB5-45E2-BB9F-EA7B601ED5B1}"/>
              </a:ext>
            </a:extLst>
          </p:cNvPr>
          <p:cNvSpPr>
            <a:spLocks noGrp="1" noChangeArrowheads="1"/>
          </p:cNvSpPr>
          <p:nvPr>
            <p:ph idx="1"/>
          </p:nvPr>
        </p:nvSpPr>
        <p:spPr/>
        <p:txBody>
          <a:bodyPr/>
          <a:lstStyle/>
          <a:p>
            <a:pPr lvl="1" defTabSz="461963" eaLnBrk="1" hangingPunct="1">
              <a:defRPr/>
            </a:pPr>
            <a:r>
              <a:rPr lang="en-CA" altLang="en-US" dirty="0"/>
              <a:t>A chartered bank puts the depositors’ funds into four types of assets:</a:t>
            </a:r>
          </a:p>
          <a:p>
            <a:pPr marL="432000" lvl="1" indent="-216000" defTabSz="461963" eaLnBrk="1" hangingPunct="1">
              <a:buClr>
                <a:srgbClr val="7030A0"/>
              </a:buClr>
              <a:buSzPct val="120000"/>
              <a:buFont typeface="Wingdings" panose="05000000000000000000" pitchFamily="2" charset="2"/>
              <a:buChar char="§"/>
              <a:defRPr/>
            </a:pPr>
            <a:r>
              <a:rPr lang="en-CA" altLang="en-US" dirty="0"/>
              <a:t>Reserves—notes and coins in its vault or its deposit at 	the Bank of Canada</a:t>
            </a:r>
          </a:p>
          <a:p>
            <a:pPr marL="432000" lvl="1" indent="-216000" defTabSz="461963" eaLnBrk="1" hangingPunct="1">
              <a:buClr>
                <a:srgbClr val="7030A0"/>
              </a:buClr>
              <a:buSzPct val="120000"/>
              <a:buFont typeface="Wingdings" panose="05000000000000000000" pitchFamily="2" charset="2"/>
              <a:buChar char="§"/>
              <a:defRPr/>
            </a:pPr>
            <a:r>
              <a:rPr lang="en-CA" altLang="en-US" dirty="0"/>
              <a:t>Liquid assets—Canadian government Treasury bills and 	commercial bills</a:t>
            </a:r>
          </a:p>
          <a:p>
            <a:pPr marL="432000" lvl="1" indent="-216000" defTabSz="461963" eaLnBrk="1" hangingPunct="1">
              <a:buClr>
                <a:srgbClr val="7030A0"/>
              </a:buClr>
              <a:buSzPct val="120000"/>
              <a:buFont typeface="Wingdings" panose="05000000000000000000" pitchFamily="2" charset="2"/>
              <a:buChar char="§"/>
              <a:defRPr/>
            </a:pPr>
            <a:r>
              <a:rPr lang="en-CA" altLang="en-US" dirty="0"/>
              <a:t>Securities—longer–term Canadian government bonds 	and other bonds such as mortgage-backed securities</a:t>
            </a:r>
          </a:p>
          <a:p>
            <a:pPr marL="432000" lvl="1" indent="-216000" defTabSz="461963" eaLnBrk="1" hangingPunct="1">
              <a:buClr>
                <a:srgbClr val="7030A0"/>
              </a:buClr>
              <a:buSzPct val="120000"/>
              <a:buFont typeface="Wingdings" panose="05000000000000000000" pitchFamily="2" charset="2"/>
              <a:buChar char="§"/>
              <a:defRPr/>
            </a:pPr>
            <a:r>
              <a:rPr lang="en-CA" altLang="en-US" dirty="0"/>
              <a:t>Loans—commitments of fixed amounts of money for 	agreed-upon periods of time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7091">
                                            <p:txEl>
                                              <p:pRg st="0" end="0"/>
                                            </p:txEl>
                                          </p:spTgt>
                                        </p:tgtEl>
                                        <p:attrNameLst>
                                          <p:attrName>style.visibility</p:attrName>
                                        </p:attrNameLst>
                                      </p:cBhvr>
                                      <p:to>
                                        <p:strVal val="visible"/>
                                      </p:to>
                                    </p:set>
                                    <p:animEffect transition="in" filter="wipe(left)">
                                      <p:cBhvr>
                                        <p:cTn id="7" dur="1000"/>
                                        <p:tgtEl>
                                          <p:spTgt spid="857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7091">
                                            <p:txEl>
                                              <p:pRg st="1" end="1"/>
                                            </p:txEl>
                                          </p:spTgt>
                                        </p:tgtEl>
                                        <p:attrNameLst>
                                          <p:attrName>style.visibility</p:attrName>
                                        </p:attrNameLst>
                                      </p:cBhvr>
                                      <p:to>
                                        <p:strVal val="visible"/>
                                      </p:to>
                                    </p:set>
                                    <p:animEffect transition="in" filter="wipe(left)">
                                      <p:cBhvr>
                                        <p:cTn id="12" dur="1000"/>
                                        <p:tgtEl>
                                          <p:spTgt spid="857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7091">
                                            <p:txEl>
                                              <p:pRg st="2" end="2"/>
                                            </p:txEl>
                                          </p:spTgt>
                                        </p:tgtEl>
                                        <p:attrNameLst>
                                          <p:attrName>style.visibility</p:attrName>
                                        </p:attrNameLst>
                                      </p:cBhvr>
                                      <p:to>
                                        <p:strVal val="visible"/>
                                      </p:to>
                                    </p:set>
                                    <p:animEffect transition="in" filter="wipe(left)">
                                      <p:cBhvr>
                                        <p:cTn id="17" dur="1000"/>
                                        <p:tgtEl>
                                          <p:spTgt spid="857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57091">
                                            <p:txEl>
                                              <p:pRg st="3" end="3"/>
                                            </p:txEl>
                                          </p:spTgt>
                                        </p:tgtEl>
                                        <p:attrNameLst>
                                          <p:attrName>style.visibility</p:attrName>
                                        </p:attrNameLst>
                                      </p:cBhvr>
                                      <p:to>
                                        <p:strVal val="visible"/>
                                      </p:to>
                                    </p:set>
                                    <p:animEffect transition="in" filter="wipe(left)">
                                      <p:cBhvr>
                                        <p:cTn id="22" dur="1000"/>
                                        <p:tgtEl>
                                          <p:spTgt spid="857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57091">
                                            <p:txEl>
                                              <p:pRg st="4" end="4"/>
                                            </p:txEl>
                                          </p:spTgt>
                                        </p:tgtEl>
                                        <p:attrNameLst>
                                          <p:attrName>style.visibility</p:attrName>
                                        </p:attrNameLst>
                                      </p:cBhvr>
                                      <p:to>
                                        <p:strVal val="visible"/>
                                      </p:to>
                                    </p:set>
                                    <p:animEffect transition="in" filter="wipe(left)">
                                      <p:cBhvr>
                                        <p:cTn id="27" dur="1000"/>
                                        <p:tgtEl>
                                          <p:spTgt spid="857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1"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5">
            <a:extLst>
              <a:ext uri="{FF2B5EF4-FFF2-40B4-BE49-F238E27FC236}">
                <a16:creationId xmlns:a16="http://schemas.microsoft.com/office/drawing/2014/main" id="{2FB39BDC-BB9C-40A7-9C58-407B37D5D99A}"/>
              </a:ext>
            </a:extLst>
          </p:cNvPr>
          <p:cNvSpPr>
            <a:spLocks noGrp="1" noChangeArrowheads="1"/>
          </p:cNvSpPr>
          <p:nvPr>
            <p:ph type="title"/>
          </p:nvPr>
        </p:nvSpPr>
        <p:spPr>
          <a:xfrm>
            <a:off x="990600" y="107950"/>
            <a:ext cx="7696200" cy="1554163"/>
          </a:xfrm>
          <a:noFill/>
        </p:spPr>
        <p:txBody>
          <a:bodyPr/>
          <a:lstStyle/>
          <a:p>
            <a:pPr eaLnBrk="1" hangingPunct="1"/>
            <a:r>
              <a:rPr lang="en-CA" altLang="en-US"/>
              <a:t>Depository Institutions</a:t>
            </a:r>
          </a:p>
        </p:txBody>
      </p:sp>
      <p:sp>
        <p:nvSpPr>
          <p:cNvPr id="38915" name="Rectangle 7">
            <a:extLst>
              <a:ext uri="{FF2B5EF4-FFF2-40B4-BE49-F238E27FC236}">
                <a16:creationId xmlns:a16="http://schemas.microsoft.com/office/drawing/2014/main" id="{F85D36AA-AA09-41BB-8327-00535E79B28A}"/>
              </a:ext>
            </a:extLst>
          </p:cNvPr>
          <p:cNvSpPr>
            <a:spLocks noGrp="1" noChangeArrowheads="1"/>
          </p:cNvSpPr>
          <p:nvPr>
            <p:ph idx="1"/>
          </p:nvPr>
        </p:nvSpPr>
        <p:spPr>
          <a:xfrm>
            <a:off x="360363" y="1584325"/>
            <a:ext cx="3830637" cy="4525963"/>
          </a:xfrm>
        </p:spPr>
        <p:txBody>
          <a:bodyPr/>
          <a:lstStyle/>
          <a:p>
            <a:pPr marL="0" eaLnBrk="1" hangingPunct="1"/>
            <a:r>
              <a:rPr lang="en-US" altLang="en-US" b="0" dirty="0">
                <a:solidFill>
                  <a:schemeClr val="tx1"/>
                </a:solidFill>
              </a:rPr>
              <a:t>Table 8.2 shows the sources and uses of funds in all chartered banks in April 2017.</a:t>
            </a:r>
          </a:p>
        </p:txBody>
      </p:sp>
      <p:pic>
        <p:nvPicPr>
          <p:cNvPr id="2" name="Picture 1">
            <a:extLst>
              <a:ext uri="{FF2B5EF4-FFF2-40B4-BE49-F238E27FC236}">
                <a16:creationId xmlns:a16="http://schemas.microsoft.com/office/drawing/2014/main" id="{89C0F189-4CD7-47CA-8FAA-503694485BE7}"/>
              </a:ext>
            </a:extLst>
          </p:cNvPr>
          <p:cNvPicPr>
            <a:picLocks noChangeAspect="1"/>
          </p:cNvPicPr>
          <p:nvPr/>
        </p:nvPicPr>
        <p:blipFill>
          <a:blip r:embed="rId3" cstate="print"/>
          <a:stretch>
            <a:fillRect/>
          </a:stretch>
        </p:blipFill>
        <p:spPr>
          <a:xfrm>
            <a:off x="4495800" y="1665910"/>
            <a:ext cx="3581400" cy="4449140"/>
          </a:xfrm>
          <a:prstGeom prst="rect">
            <a:avLst/>
          </a:prstGeom>
        </p:spPr>
      </p:pic>
      <p:pic>
        <p:nvPicPr>
          <p:cNvPr id="5" name="Picture 7">
            <a:hlinkClick r:id="rId4" action="ppaction://hlinksldjump"/>
            <a:extLst>
              <a:ext uri="{FF2B5EF4-FFF2-40B4-BE49-F238E27FC236}">
                <a16:creationId xmlns:a16="http://schemas.microsoft.com/office/drawing/2014/main" id="{C81C4D35-5BB7-479C-A39C-3F3A986641A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79873" y="6505633"/>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208C82-AEE4-455C-8419-22496AEBEA90}"/>
              </a:ext>
            </a:extLst>
          </p:cNvPr>
          <p:cNvPicPr>
            <a:picLocks noChangeAspect="1"/>
          </p:cNvPicPr>
          <p:nvPr/>
        </p:nvPicPr>
        <p:blipFill>
          <a:blip r:embed="rId3" cstate="print"/>
          <a:stretch>
            <a:fillRect/>
          </a:stretch>
        </p:blipFill>
        <p:spPr>
          <a:xfrm>
            <a:off x="2409825" y="742950"/>
            <a:ext cx="4324350" cy="5372100"/>
          </a:xfrm>
          <a:prstGeom prst="rect">
            <a:avLst/>
          </a:prstGeom>
        </p:spPr>
      </p:pic>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5">
            <a:extLst>
              <a:ext uri="{FF2B5EF4-FFF2-40B4-BE49-F238E27FC236}">
                <a16:creationId xmlns:a16="http://schemas.microsoft.com/office/drawing/2014/main" id="{540E0DC2-B0F4-487A-BD15-07DF478DDF0C}"/>
              </a:ext>
            </a:extLst>
          </p:cNvPr>
          <p:cNvSpPr>
            <a:spLocks noGrp="1" noChangeArrowheads="1"/>
          </p:cNvSpPr>
          <p:nvPr>
            <p:ph type="title"/>
          </p:nvPr>
        </p:nvSpPr>
        <p:spPr>
          <a:xfrm>
            <a:off x="990600" y="107950"/>
            <a:ext cx="7696200" cy="1554163"/>
          </a:xfrm>
          <a:noFill/>
        </p:spPr>
        <p:txBody>
          <a:bodyPr/>
          <a:lstStyle/>
          <a:p>
            <a:pPr eaLnBrk="1" hangingPunct="1"/>
            <a:r>
              <a:rPr lang="en-CA" altLang="en-US"/>
              <a:t>Depository Institutions</a:t>
            </a:r>
          </a:p>
        </p:txBody>
      </p:sp>
      <p:sp>
        <p:nvSpPr>
          <p:cNvPr id="424963" name="Rectangle 3">
            <a:extLst>
              <a:ext uri="{FF2B5EF4-FFF2-40B4-BE49-F238E27FC236}">
                <a16:creationId xmlns:a16="http://schemas.microsoft.com/office/drawing/2014/main" id="{9E05CC29-6476-46E9-8C0B-4DE7EF68BBAD}"/>
              </a:ext>
            </a:extLst>
          </p:cNvPr>
          <p:cNvSpPr>
            <a:spLocks noGrp="1" noChangeArrowheads="1"/>
          </p:cNvSpPr>
          <p:nvPr>
            <p:ph idx="1"/>
          </p:nvPr>
        </p:nvSpPr>
        <p:spPr>
          <a:xfrm>
            <a:off x="360363" y="1584325"/>
            <a:ext cx="8229600" cy="4816475"/>
          </a:xfrm>
        </p:spPr>
        <p:txBody>
          <a:bodyPr/>
          <a:lstStyle/>
          <a:p>
            <a:pPr eaLnBrk="1" hangingPunct="1"/>
            <a:r>
              <a:rPr lang="en-CA" altLang="en-US" dirty="0"/>
              <a:t>Economic Benefits Provided by </a:t>
            </a:r>
            <a:br>
              <a:rPr lang="en-CA" altLang="en-US" dirty="0"/>
            </a:br>
            <a:r>
              <a:rPr lang="en-CA" altLang="en-US" dirty="0"/>
              <a:t>Depository Institutions</a:t>
            </a:r>
          </a:p>
          <a:p>
            <a:pPr lvl="1" eaLnBrk="1" hangingPunct="1"/>
            <a:r>
              <a:rPr lang="en-CA" altLang="en-US" dirty="0"/>
              <a:t>Depository institutions make a profit from the spread between the interest rate they pay on their deposits and the interest rate they charge on their loans. </a:t>
            </a:r>
          </a:p>
          <a:p>
            <a:pPr lvl="1" eaLnBrk="1" hangingPunct="1"/>
            <a:r>
              <a:rPr lang="en-CA" altLang="en-US" dirty="0"/>
              <a:t>Depository institutions provide four benefits:</a:t>
            </a:r>
          </a:p>
          <a:p>
            <a:pPr lvl="1" eaLnBrk="1" hangingPunct="1">
              <a:buClr>
                <a:srgbClr val="7030A0"/>
              </a:buClr>
              <a:buSzPct val="120000"/>
              <a:buFont typeface="Wingdings" panose="05000000000000000000" pitchFamily="2" charset="2"/>
              <a:buChar char="§"/>
            </a:pPr>
            <a:r>
              <a:rPr lang="en-CA" altLang="en-US" dirty="0"/>
              <a:t> Create liquidity</a:t>
            </a:r>
          </a:p>
          <a:p>
            <a:pPr lvl="1" eaLnBrk="1" hangingPunct="1">
              <a:buClr>
                <a:srgbClr val="7030A0"/>
              </a:buClr>
              <a:buSzPct val="120000"/>
              <a:buFont typeface="Wingdings" panose="05000000000000000000" pitchFamily="2" charset="2"/>
              <a:buChar char="§"/>
            </a:pPr>
            <a:r>
              <a:rPr lang="en-CA" altLang="en-US" dirty="0"/>
              <a:t> Pool risk </a:t>
            </a:r>
          </a:p>
          <a:p>
            <a:pPr lvl="1" eaLnBrk="1" hangingPunct="1">
              <a:buClr>
                <a:srgbClr val="7030A0"/>
              </a:buClr>
              <a:buSzPct val="120000"/>
              <a:buFont typeface="Wingdings" panose="05000000000000000000" pitchFamily="2" charset="2"/>
              <a:buChar char="§"/>
            </a:pPr>
            <a:r>
              <a:rPr lang="en-CA" altLang="en-US" dirty="0"/>
              <a:t> Lower the cost of borrowing</a:t>
            </a:r>
          </a:p>
          <a:p>
            <a:pPr lvl="1" eaLnBrk="1" hangingPunct="1">
              <a:buClr>
                <a:srgbClr val="7030A0"/>
              </a:buClr>
              <a:buSzPct val="120000"/>
              <a:buFont typeface="Wingdings" panose="05000000000000000000" pitchFamily="2" charset="2"/>
              <a:buChar char="§"/>
            </a:pPr>
            <a:r>
              <a:rPr lang="en-CA" altLang="en-US" dirty="0"/>
              <a:t> Lower the cost of monitoring borrowers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4963">
                                            <p:txEl>
                                              <p:pRg st="1" end="1"/>
                                            </p:txEl>
                                          </p:spTgt>
                                        </p:tgtEl>
                                        <p:attrNameLst>
                                          <p:attrName>style.visibility</p:attrName>
                                        </p:attrNameLst>
                                      </p:cBhvr>
                                      <p:to>
                                        <p:strVal val="visible"/>
                                      </p:to>
                                    </p:set>
                                    <p:animEffect transition="in" filter="wipe(left)">
                                      <p:cBhvr>
                                        <p:cTn id="7" dur="1000"/>
                                        <p:tgtEl>
                                          <p:spTgt spid="4249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4963">
                                            <p:txEl>
                                              <p:pRg st="2" end="2"/>
                                            </p:txEl>
                                          </p:spTgt>
                                        </p:tgtEl>
                                        <p:attrNameLst>
                                          <p:attrName>style.visibility</p:attrName>
                                        </p:attrNameLst>
                                      </p:cBhvr>
                                      <p:to>
                                        <p:strVal val="visible"/>
                                      </p:to>
                                    </p:set>
                                    <p:animEffect transition="in" filter="wipe(left)">
                                      <p:cBhvr>
                                        <p:cTn id="12" dur="1000"/>
                                        <p:tgtEl>
                                          <p:spTgt spid="4249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4963">
                                            <p:txEl>
                                              <p:pRg st="3" end="3"/>
                                            </p:txEl>
                                          </p:spTgt>
                                        </p:tgtEl>
                                        <p:attrNameLst>
                                          <p:attrName>style.visibility</p:attrName>
                                        </p:attrNameLst>
                                      </p:cBhvr>
                                      <p:to>
                                        <p:strVal val="visible"/>
                                      </p:to>
                                    </p:set>
                                    <p:animEffect transition="in" filter="wipe(left)">
                                      <p:cBhvr>
                                        <p:cTn id="17" dur="1000"/>
                                        <p:tgtEl>
                                          <p:spTgt spid="4249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4963">
                                            <p:txEl>
                                              <p:pRg st="4" end="4"/>
                                            </p:txEl>
                                          </p:spTgt>
                                        </p:tgtEl>
                                        <p:attrNameLst>
                                          <p:attrName>style.visibility</p:attrName>
                                        </p:attrNameLst>
                                      </p:cBhvr>
                                      <p:to>
                                        <p:strVal val="visible"/>
                                      </p:to>
                                    </p:set>
                                    <p:animEffect transition="in" filter="wipe(left)">
                                      <p:cBhvr>
                                        <p:cTn id="22" dur="1000"/>
                                        <p:tgtEl>
                                          <p:spTgt spid="42496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4963">
                                            <p:txEl>
                                              <p:pRg st="5" end="5"/>
                                            </p:txEl>
                                          </p:spTgt>
                                        </p:tgtEl>
                                        <p:attrNameLst>
                                          <p:attrName>style.visibility</p:attrName>
                                        </p:attrNameLst>
                                      </p:cBhvr>
                                      <p:to>
                                        <p:strVal val="visible"/>
                                      </p:to>
                                    </p:set>
                                    <p:animEffect transition="in" filter="wipe(left)">
                                      <p:cBhvr>
                                        <p:cTn id="27" dur="1000"/>
                                        <p:tgtEl>
                                          <p:spTgt spid="42496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24963">
                                            <p:txEl>
                                              <p:pRg st="6" end="6"/>
                                            </p:txEl>
                                          </p:spTgt>
                                        </p:tgtEl>
                                        <p:attrNameLst>
                                          <p:attrName>style.visibility</p:attrName>
                                        </p:attrNameLst>
                                      </p:cBhvr>
                                      <p:to>
                                        <p:strVal val="visible"/>
                                      </p:to>
                                    </p:set>
                                    <p:animEffect transition="in" filter="wipe(left)">
                                      <p:cBhvr>
                                        <p:cTn id="32" dur="1000"/>
                                        <p:tgtEl>
                                          <p:spTgt spid="424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21579A7-A24D-4F38-BCB5-BD39AEF623D0}"/>
              </a:ext>
            </a:extLst>
          </p:cNvPr>
          <p:cNvSpPr txBox="1">
            <a:spLocks/>
          </p:cNvSpPr>
          <p:nvPr/>
        </p:nvSpPr>
        <p:spPr bwMode="auto">
          <a:xfrm>
            <a:off x="609600" y="4572000"/>
            <a:ext cx="2159000"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en-CA" altLang="en-US" sz="13600" dirty="0">
              <a:solidFill>
                <a:srgbClr val="254A8E"/>
              </a:solidFill>
              <a:latin typeface="Futura Std Light" panose="020B0402020204020303" pitchFamily="34" charset="0"/>
            </a:endParaRPr>
          </a:p>
        </p:txBody>
      </p:sp>
      <p:sp>
        <p:nvSpPr>
          <p:cNvPr id="6" name="Title 1">
            <a:extLst>
              <a:ext uri="{FF2B5EF4-FFF2-40B4-BE49-F238E27FC236}">
                <a16:creationId xmlns:a16="http://schemas.microsoft.com/office/drawing/2014/main" id="{ED560AF9-6207-4FAE-A794-EDAD7E083FF4}"/>
              </a:ext>
            </a:extLst>
          </p:cNvPr>
          <p:cNvSpPr txBox="1">
            <a:spLocks/>
          </p:cNvSpPr>
          <p:nvPr/>
        </p:nvSpPr>
        <p:spPr bwMode="auto">
          <a:xfrm>
            <a:off x="360000" y="4724400"/>
            <a:ext cx="1891522" cy="15404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9600" dirty="0">
                <a:solidFill>
                  <a:srgbClr val="9B2590"/>
                </a:solidFill>
                <a:latin typeface="Mundo Sans Std Light" panose="02000302020104020303" pitchFamily="50" charset="0"/>
                <a:ea typeface="MS PGothic" panose="020B0600070205080204" pitchFamily="34" charset="-128"/>
              </a:rPr>
              <a:t>8</a:t>
            </a:r>
          </a:p>
        </p:txBody>
      </p:sp>
      <p:sp>
        <p:nvSpPr>
          <p:cNvPr id="7" name="Subtitle 2">
            <a:extLst>
              <a:ext uri="{FF2B5EF4-FFF2-40B4-BE49-F238E27FC236}">
                <a16:creationId xmlns:a16="http://schemas.microsoft.com/office/drawing/2014/main" id="{3B402CEF-9E8F-448A-BA2A-56FB4A701F03}"/>
              </a:ext>
            </a:extLst>
          </p:cNvPr>
          <p:cNvSpPr txBox="1">
            <a:spLocks/>
          </p:cNvSpPr>
          <p:nvPr/>
        </p:nvSpPr>
        <p:spPr bwMode="auto">
          <a:xfrm>
            <a:off x="2501122" y="5181600"/>
            <a:ext cx="5347478" cy="893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0"/>
              </a:spcBef>
            </a:pPr>
            <a:r>
              <a:rPr lang="en-CA" altLang="en-US" sz="2800" b="1" dirty="0">
                <a:solidFill>
                  <a:srgbClr val="009A82"/>
                </a:solidFill>
                <a:latin typeface="Futura Condensed" pitchFamily="34" charset="0"/>
                <a:ea typeface="MS PGothic" panose="020B0600070205080204" pitchFamily="34" charset="-128"/>
              </a:rPr>
              <a:t>MONEY, THE PRICE LEVEL, </a:t>
            </a:r>
          </a:p>
          <a:p>
            <a:pPr marL="0" indent="0" eaLnBrk="1" hangingPunct="1">
              <a:spcBef>
                <a:spcPts val="0"/>
              </a:spcBef>
            </a:pPr>
            <a:r>
              <a:rPr lang="en-CA" altLang="en-US" sz="2800" b="1" dirty="0">
                <a:solidFill>
                  <a:srgbClr val="009A82"/>
                </a:solidFill>
                <a:latin typeface="Futura Condensed" pitchFamily="34" charset="0"/>
                <a:ea typeface="MS PGothic" panose="020B0600070205080204" pitchFamily="34" charset="-128"/>
              </a:rPr>
              <a:t>AND INFLATION</a:t>
            </a:r>
          </a:p>
        </p:txBody>
      </p:sp>
      <p:pic>
        <p:nvPicPr>
          <p:cNvPr id="8" name="Picture 7">
            <a:extLst>
              <a:ext uri="{FF2B5EF4-FFF2-40B4-BE49-F238E27FC236}">
                <a16:creationId xmlns:a16="http://schemas.microsoft.com/office/drawing/2014/main" id="{12FE7E3C-1606-4876-91F1-C37F28F338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150" y="6075362"/>
            <a:ext cx="6858000" cy="322861"/>
          </a:xfrm>
          <a:prstGeom prst="rect">
            <a:avLst/>
          </a:prstGeom>
        </p:spPr>
      </p:pic>
      <p:pic>
        <p:nvPicPr>
          <p:cNvPr id="9" name="Picture 8">
            <a:extLst>
              <a:ext uri="{FF2B5EF4-FFF2-40B4-BE49-F238E27FC236}">
                <a16:creationId xmlns:a16="http://schemas.microsoft.com/office/drawing/2014/main" id="{7DD2BE0A-319E-4242-BEB9-6992A83701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005" y="0"/>
            <a:ext cx="7189470" cy="4503420"/>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6">
            <a:extLst>
              <a:ext uri="{FF2B5EF4-FFF2-40B4-BE49-F238E27FC236}">
                <a16:creationId xmlns:a16="http://schemas.microsoft.com/office/drawing/2014/main" id="{3138217D-076A-40AC-A89B-F12B5839E5A8}"/>
              </a:ext>
            </a:extLst>
          </p:cNvPr>
          <p:cNvSpPr>
            <a:spLocks noGrp="1" noChangeArrowheads="1"/>
          </p:cNvSpPr>
          <p:nvPr>
            <p:ph type="title"/>
          </p:nvPr>
        </p:nvSpPr>
        <p:spPr>
          <a:xfrm>
            <a:off x="990600" y="107950"/>
            <a:ext cx="7696200" cy="1554163"/>
          </a:xfrm>
          <a:noFill/>
        </p:spPr>
        <p:txBody>
          <a:bodyPr/>
          <a:lstStyle/>
          <a:p>
            <a:pPr eaLnBrk="1" hangingPunct="1"/>
            <a:r>
              <a:rPr lang="en-CA" altLang="en-US"/>
              <a:t>Depository Institutions</a:t>
            </a:r>
          </a:p>
        </p:txBody>
      </p:sp>
      <p:sp>
        <p:nvSpPr>
          <p:cNvPr id="859139" name="Rectangle 3">
            <a:extLst>
              <a:ext uri="{FF2B5EF4-FFF2-40B4-BE49-F238E27FC236}">
                <a16:creationId xmlns:a16="http://schemas.microsoft.com/office/drawing/2014/main" id="{46937C64-20B2-42EB-A423-D27CE02B4AF3}"/>
              </a:ext>
            </a:extLst>
          </p:cNvPr>
          <p:cNvSpPr>
            <a:spLocks noGrp="1" noChangeArrowheads="1"/>
          </p:cNvSpPr>
          <p:nvPr>
            <p:ph idx="1"/>
          </p:nvPr>
        </p:nvSpPr>
        <p:spPr/>
        <p:txBody>
          <a:bodyPr/>
          <a:lstStyle/>
          <a:p>
            <a:pPr eaLnBrk="1" hangingPunct="1">
              <a:defRPr/>
            </a:pPr>
            <a:r>
              <a:rPr lang="en-US" altLang="en-US" dirty="0"/>
              <a:t>How Depository Institutions Are Regulated</a:t>
            </a:r>
          </a:p>
          <a:p>
            <a:pPr lvl="1" eaLnBrk="1" hangingPunct="1">
              <a:defRPr/>
            </a:pPr>
            <a:r>
              <a:rPr dirty="0"/>
              <a:t>Depository institutions engage in risky business.</a:t>
            </a:r>
          </a:p>
          <a:p>
            <a:pPr lvl="1" eaLnBrk="1" hangingPunct="1">
              <a:defRPr/>
            </a:pPr>
            <a:r>
              <a:rPr dirty="0"/>
              <a:t>To make the risk of failure small, depository institutions are required to hold levels of reserves and owners’ capital equal to or that surpass the ratios laid down by regulation.</a:t>
            </a:r>
          </a:p>
          <a:p>
            <a:pPr lvl="1" eaLnBrk="1" hangingPunct="1">
              <a:defRPr/>
            </a:pPr>
            <a:r>
              <a:rPr dirty="0"/>
              <a:t>If a </a:t>
            </a:r>
            <a:r>
              <a:rPr lang="en-CA" dirty="0"/>
              <a:t>Canadian bank </a:t>
            </a:r>
            <a:r>
              <a:rPr dirty="0"/>
              <a:t>fails, deposits are guaranteed up to $</a:t>
            </a:r>
            <a:r>
              <a:rPr lang="en-CA" dirty="0"/>
              <a:t>10</a:t>
            </a:r>
            <a:r>
              <a:rPr dirty="0"/>
              <a:t>0,000 per depositor per bank by the </a:t>
            </a:r>
            <a:r>
              <a:rPr lang="en-CA" dirty="0"/>
              <a:t>Canada </a:t>
            </a:r>
            <a:r>
              <a:rPr dirty="0"/>
              <a:t>Deposit Insurance Corporation.</a:t>
            </a:r>
            <a:endParaRPr lang="en-CA" dirty="0"/>
          </a:p>
          <a:p>
            <a:pPr lvl="1" eaLnBrk="1" hangingPunct="1">
              <a:defRPr/>
            </a:pPr>
            <a:r>
              <a:rPr lang="en-CA" dirty="0"/>
              <a:t> Provincial government agencies regulate credit unions and </a:t>
            </a:r>
            <a:r>
              <a:rPr lang="en-CA" dirty="0" err="1"/>
              <a:t>caisses</a:t>
            </a:r>
            <a:r>
              <a:rPr lang="en-CA" dirty="0"/>
              <a:t> </a:t>
            </a:r>
            <a:r>
              <a:rPr lang="en-CA" dirty="0" err="1"/>
              <a:t>populaires</a:t>
            </a:r>
            <a:r>
              <a:rPr lang="en-CA" dirty="0"/>
              <a:t>.</a:t>
            </a:r>
            <a:endParaRPr dirty="0"/>
          </a:p>
          <a:p>
            <a:pPr marL="0" eaLnBrk="1" hangingPunct="1">
              <a:defRPr/>
            </a:pPr>
            <a:endParaRPr lang="en-US"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9139">
                                            <p:txEl>
                                              <p:pRg st="1" end="1"/>
                                            </p:txEl>
                                          </p:spTgt>
                                        </p:tgtEl>
                                        <p:attrNameLst>
                                          <p:attrName>style.visibility</p:attrName>
                                        </p:attrNameLst>
                                      </p:cBhvr>
                                      <p:to>
                                        <p:strVal val="visible"/>
                                      </p:to>
                                    </p:set>
                                    <p:animEffect transition="in" filter="wipe(left)">
                                      <p:cBhvr>
                                        <p:cTn id="7" dur="1000"/>
                                        <p:tgtEl>
                                          <p:spTgt spid="8591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9139">
                                            <p:txEl>
                                              <p:pRg st="2" end="2"/>
                                            </p:txEl>
                                          </p:spTgt>
                                        </p:tgtEl>
                                        <p:attrNameLst>
                                          <p:attrName>style.visibility</p:attrName>
                                        </p:attrNameLst>
                                      </p:cBhvr>
                                      <p:to>
                                        <p:strVal val="visible"/>
                                      </p:to>
                                    </p:set>
                                    <p:animEffect transition="in" filter="wipe(left)">
                                      <p:cBhvr>
                                        <p:cTn id="12" dur="1000"/>
                                        <p:tgtEl>
                                          <p:spTgt spid="8591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9139">
                                            <p:txEl>
                                              <p:pRg st="3" end="3"/>
                                            </p:txEl>
                                          </p:spTgt>
                                        </p:tgtEl>
                                        <p:attrNameLst>
                                          <p:attrName>style.visibility</p:attrName>
                                        </p:attrNameLst>
                                      </p:cBhvr>
                                      <p:to>
                                        <p:strVal val="visible"/>
                                      </p:to>
                                    </p:set>
                                    <p:animEffect transition="in" filter="wipe(left)">
                                      <p:cBhvr>
                                        <p:cTn id="17" dur="1000"/>
                                        <p:tgtEl>
                                          <p:spTgt spid="8591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59139">
                                            <p:txEl>
                                              <p:pRg st="4" end="4"/>
                                            </p:txEl>
                                          </p:spTgt>
                                        </p:tgtEl>
                                        <p:attrNameLst>
                                          <p:attrName>style.visibility</p:attrName>
                                        </p:attrNameLst>
                                      </p:cBhvr>
                                      <p:to>
                                        <p:strVal val="visible"/>
                                      </p:to>
                                    </p:set>
                                    <p:animEffect transition="in" filter="wipe(left)">
                                      <p:cBhvr>
                                        <p:cTn id="22" dur="1000"/>
                                        <p:tgtEl>
                                          <p:spTgt spid="859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139"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5DD446C3-77DE-450B-A86C-C5E0C2E017DA}"/>
              </a:ext>
            </a:extLst>
          </p:cNvPr>
          <p:cNvSpPr>
            <a:spLocks noGrp="1" noChangeArrowheads="1"/>
          </p:cNvSpPr>
          <p:nvPr>
            <p:ph type="title"/>
          </p:nvPr>
        </p:nvSpPr>
        <p:spPr>
          <a:xfrm>
            <a:off x="990600" y="107950"/>
            <a:ext cx="7696200" cy="1554163"/>
          </a:xfrm>
          <a:noFill/>
        </p:spPr>
        <p:txBody>
          <a:bodyPr/>
          <a:lstStyle/>
          <a:p>
            <a:pPr eaLnBrk="1" hangingPunct="1"/>
            <a:r>
              <a:rPr lang="en-CA" altLang="en-US"/>
              <a:t>Depository Institutions</a:t>
            </a:r>
          </a:p>
        </p:txBody>
      </p:sp>
      <p:sp>
        <p:nvSpPr>
          <p:cNvPr id="996354" name="Rectangle 2">
            <a:extLst>
              <a:ext uri="{FF2B5EF4-FFF2-40B4-BE49-F238E27FC236}">
                <a16:creationId xmlns:a16="http://schemas.microsoft.com/office/drawing/2014/main" id="{DDCCA0B8-B3D6-480C-AB6E-C2D295D0D202}"/>
              </a:ext>
            </a:extLst>
          </p:cNvPr>
          <p:cNvSpPr>
            <a:spLocks noGrp="1" noChangeArrowheads="1"/>
          </p:cNvSpPr>
          <p:nvPr>
            <p:ph idx="1"/>
          </p:nvPr>
        </p:nvSpPr>
        <p:spPr/>
        <p:txBody>
          <a:bodyPr/>
          <a:lstStyle/>
          <a:p>
            <a:pPr eaLnBrk="1" hangingPunct="1">
              <a:defRPr/>
            </a:pPr>
            <a:r>
              <a:rPr lang="en-US" dirty="0"/>
              <a:t>Financial Innovation</a:t>
            </a:r>
          </a:p>
          <a:p>
            <a:pPr lvl="1" eaLnBrk="1" hangingPunct="1">
              <a:defRPr/>
            </a:pPr>
            <a:r>
              <a:rPr dirty="0"/>
              <a:t>The aim of </a:t>
            </a:r>
            <a:r>
              <a:rPr i="1" dirty="0"/>
              <a:t>financial innovation</a:t>
            </a:r>
            <a:r>
              <a:rPr dirty="0"/>
              <a:t>—the development of new financial products—is to lower the cost of deposits or to increase the return from lending. </a:t>
            </a:r>
          </a:p>
          <a:p>
            <a:pPr lvl="1" eaLnBrk="1" hangingPunct="1">
              <a:defRPr/>
            </a:pPr>
            <a:r>
              <a:rPr dirty="0"/>
              <a:t>Two influences on financial innovation are</a:t>
            </a:r>
            <a:r>
              <a:rPr lang="en-CA" dirty="0"/>
              <a:t>:</a:t>
            </a:r>
            <a:endParaRPr dirty="0"/>
          </a:p>
          <a:p>
            <a:pPr lvl="1" eaLnBrk="1" hangingPunct="1">
              <a:buClr>
                <a:schemeClr val="tx1"/>
              </a:buClr>
              <a:buSzPct val="100000"/>
              <a:buFont typeface="+mj-lt"/>
              <a:buAutoNum type="arabicPeriod"/>
              <a:defRPr/>
            </a:pPr>
            <a:r>
              <a:rPr dirty="0"/>
              <a:t> Economic environment</a:t>
            </a:r>
          </a:p>
          <a:p>
            <a:pPr lvl="1" eaLnBrk="1" hangingPunct="1">
              <a:buClr>
                <a:schemeClr val="tx1"/>
              </a:buClr>
              <a:buSzPct val="100000"/>
              <a:buFont typeface="+mj-lt"/>
              <a:buAutoNum type="arabicPeriod"/>
              <a:defRPr/>
            </a:pPr>
            <a:r>
              <a:rPr dirty="0"/>
              <a:t> Technology</a:t>
            </a:r>
          </a:p>
          <a:p>
            <a:pPr marL="0" eaLnBrk="1" hangingPunct="1">
              <a:defRPr/>
            </a:pPr>
            <a:endParaRPr 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6354">
                                            <p:txEl>
                                              <p:pRg st="1" end="1"/>
                                            </p:txEl>
                                          </p:spTgt>
                                        </p:tgtEl>
                                        <p:attrNameLst>
                                          <p:attrName>style.visibility</p:attrName>
                                        </p:attrNameLst>
                                      </p:cBhvr>
                                      <p:to>
                                        <p:strVal val="visible"/>
                                      </p:to>
                                    </p:set>
                                    <p:animEffect transition="in" filter="wipe(left)">
                                      <p:cBhvr>
                                        <p:cTn id="7" dur="1000"/>
                                        <p:tgtEl>
                                          <p:spTgt spid="99635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6354">
                                            <p:txEl>
                                              <p:pRg st="2" end="2"/>
                                            </p:txEl>
                                          </p:spTgt>
                                        </p:tgtEl>
                                        <p:attrNameLst>
                                          <p:attrName>style.visibility</p:attrName>
                                        </p:attrNameLst>
                                      </p:cBhvr>
                                      <p:to>
                                        <p:strVal val="visible"/>
                                      </p:to>
                                    </p:set>
                                    <p:animEffect transition="in" filter="wipe(left)">
                                      <p:cBhvr>
                                        <p:cTn id="12" dur="1000"/>
                                        <p:tgtEl>
                                          <p:spTgt spid="99635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6354">
                                            <p:txEl>
                                              <p:pRg st="3" end="3"/>
                                            </p:txEl>
                                          </p:spTgt>
                                        </p:tgtEl>
                                        <p:attrNameLst>
                                          <p:attrName>style.visibility</p:attrName>
                                        </p:attrNameLst>
                                      </p:cBhvr>
                                      <p:to>
                                        <p:strVal val="visible"/>
                                      </p:to>
                                    </p:set>
                                    <p:animEffect transition="in" filter="wipe(left)">
                                      <p:cBhvr>
                                        <p:cTn id="17" dur="1000"/>
                                        <p:tgtEl>
                                          <p:spTgt spid="99635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96354">
                                            <p:txEl>
                                              <p:pRg st="4" end="4"/>
                                            </p:txEl>
                                          </p:spTgt>
                                        </p:tgtEl>
                                        <p:attrNameLst>
                                          <p:attrName>style.visibility</p:attrName>
                                        </p:attrNameLst>
                                      </p:cBhvr>
                                      <p:to>
                                        <p:strVal val="visible"/>
                                      </p:to>
                                    </p:set>
                                    <p:animEffect transition="in" filter="wipe(left)">
                                      <p:cBhvr>
                                        <p:cTn id="22" dur="1000"/>
                                        <p:tgtEl>
                                          <p:spTgt spid="9963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4" grpId="0" build="p" bldLvl="3"/>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5">
            <a:extLst>
              <a:ext uri="{FF2B5EF4-FFF2-40B4-BE49-F238E27FC236}">
                <a16:creationId xmlns:a16="http://schemas.microsoft.com/office/drawing/2014/main" id="{611DBAA3-D778-455C-A134-9858461273AA}"/>
              </a:ext>
            </a:extLst>
          </p:cNvPr>
          <p:cNvSpPr>
            <a:spLocks noGrp="1" noChangeArrowheads="1"/>
          </p:cNvSpPr>
          <p:nvPr>
            <p:ph type="title"/>
          </p:nvPr>
        </p:nvSpPr>
        <p:spPr>
          <a:xfrm>
            <a:off x="990600" y="107950"/>
            <a:ext cx="7696200" cy="1554163"/>
          </a:xfrm>
        </p:spPr>
        <p:txBody>
          <a:bodyPr/>
          <a:lstStyle/>
          <a:p>
            <a:r>
              <a:rPr lang="en-CA" altLang="en-US"/>
              <a:t>The Bank of Canada</a:t>
            </a:r>
          </a:p>
        </p:txBody>
      </p:sp>
      <p:sp>
        <p:nvSpPr>
          <p:cNvPr id="717827" name="Rectangle 3">
            <a:extLst>
              <a:ext uri="{FF2B5EF4-FFF2-40B4-BE49-F238E27FC236}">
                <a16:creationId xmlns:a16="http://schemas.microsoft.com/office/drawing/2014/main" id="{8F64B6AE-FEA3-42DD-8FFC-41A2252A15BA}"/>
              </a:ext>
            </a:extLst>
          </p:cNvPr>
          <p:cNvSpPr>
            <a:spLocks noGrp="1" noChangeArrowheads="1"/>
          </p:cNvSpPr>
          <p:nvPr>
            <p:ph idx="1"/>
          </p:nvPr>
        </p:nvSpPr>
        <p:spPr/>
        <p:txBody>
          <a:bodyPr/>
          <a:lstStyle/>
          <a:p>
            <a:pPr lvl="1"/>
            <a:r>
              <a:rPr lang="en-CA" altLang="en-US" dirty="0"/>
              <a:t>The </a:t>
            </a:r>
            <a:r>
              <a:rPr lang="en-CA" altLang="en-US" b="1" dirty="0"/>
              <a:t>Bank of Canada</a:t>
            </a:r>
            <a:r>
              <a:rPr lang="en-CA" altLang="en-US" dirty="0"/>
              <a:t> is the central bank of Canada.</a:t>
            </a:r>
          </a:p>
          <a:p>
            <a:pPr lvl="1"/>
            <a:r>
              <a:rPr lang="en-CA" altLang="en-US" dirty="0"/>
              <a:t>A </a:t>
            </a:r>
            <a:r>
              <a:rPr lang="en-CA" altLang="en-US" b="1" dirty="0"/>
              <a:t>central bank</a:t>
            </a:r>
            <a:r>
              <a:rPr lang="en-CA" altLang="en-US" dirty="0"/>
              <a:t> is the public authority that regulates a nation’s depository institutions and control the quantity of money.</a:t>
            </a:r>
          </a:p>
          <a:p>
            <a:pPr lvl="1"/>
            <a:r>
              <a:rPr lang="en-CA" altLang="en-US" dirty="0"/>
              <a:t>The Bank of Canada is:</a:t>
            </a:r>
          </a:p>
          <a:p>
            <a:pPr lvl="1">
              <a:buClr>
                <a:srgbClr val="0070C0"/>
              </a:buClr>
              <a:buSzPct val="75000"/>
              <a:buFont typeface="Webdings" panose="05030102010509060703" pitchFamily="18" charset="2"/>
              <a:buChar char="&lt;"/>
            </a:pPr>
            <a:r>
              <a:rPr lang="en-CA" altLang="en-US" dirty="0"/>
              <a:t> Banker to the banks and government</a:t>
            </a:r>
          </a:p>
          <a:p>
            <a:pPr lvl="1">
              <a:buClr>
                <a:srgbClr val="0070C0"/>
              </a:buClr>
              <a:buSzPct val="75000"/>
              <a:buFont typeface="Webdings" panose="05030102010509060703" pitchFamily="18" charset="2"/>
              <a:buChar char="&lt;"/>
            </a:pPr>
            <a:r>
              <a:rPr lang="en-CA" altLang="en-US" dirty="0"/>
              <a:t> Lender of last resort</a:t>
            </a:r>
          </a:p>
          <a:p>
            <a:pPr lvl="1">
              <a:buClr>
                <a:srgbClr val="0070C0"/>
              </a:buClr>
              <a:buSzPct val="75000"/>
              <a:buFont typeface="Webdings" panose="05030102010509060703" pitchFamily="18" charset="2"/>
              <a:buChar char="&lt;"/>
            </a:pPr>
            <a:r>
              <a:rPr lang="en-CA" altLang="en-US" dirty="0"/>
              <a:t> Sole issuer of bank notes </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827">
                                            <p:txEl>
                                              <p:pRg st="0" end="0"/>
                                            </p:txEl>
                                          </p:spTgt>
                                        </p:tgtEl>
                                        <p:attrNameLst>
                                          <p:attrName>style.visibility</p:attrName>
                                        </p:attrNameLst>
                                      </p:cBhvr>
                                      <p:to>
                                        <p:strVal val="visible"/>
                                      </p:to>
                                    </p:set>
                                    <p:animEffect transition="in" filter="wipe(left)">
                                      <p:cBhvr>
                                        <p:cTn id="7" dur="1000"/>
                                        <p:tgtEl>
                                          <p:spTgt spid="717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827">
                                            <p:txEl>
                                              <p:pRg st="1" end="1"/>
                                            </p:txEl>
                                          </p:spTgt>
                                        </p:tgtEl>
                                        <p:attrNameLst>
                                          <p:attrName>style.visibility</p:attrName>
                                        </p:attrNameLst>
                                      </p:cBhvr>
                                      <p:to>
                                        <p:strVal val="visible"/>
                                      </p:to>
                                    </p:set>
                                    <p:animEffect transition="in" filter="wipe(left)">
                                      <p:cBhvr>
                                        <p:cTn id="12" dur="1000"/>
                                        <p:tgtEl>
                                          <p:spTgt spid="717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7827">
                                            <p:txEl>
                                              <p:pRg st="2" end="2"/>
                                            </p:txEl>
                                          </p:spTgt>
                                        </p:tgtEl>
                                        <p:attrNameLst>
                                          <p:attrName>style.visibility</p:attrName>
                                        </p:attrNameLst>
                                      </p:cBhvr>
                                      <p:to>
                                        <p:strVal val="visible"/>
                                      </p:to>
                                    </p:set>
                                    <p:animEffect transition="in" filter="wipe(left)">
                                      <p:cBhvr>
                                        <p:cTn id="17" dur="500"/>
                                        <p:tgtEl>
                                          <p:spTgt spid="7178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7827">
                                            <p:txEl>
                                              <p:pRg st="3" end="3"/>
                                            </p:txEl>
                                          </p:spTgt>
                                        </p:tgtEl>
                                        <p:attrNameLst>
                                          <p:attrName>style.visibility</p:attrName>
                                        </p:attrNameLst>
                                      </p:cBhvr>
                                      <p:to>
                                        <p:strVal val="visible"/>
                                      </p:to>
                                    </p:set>
                                    <p:animEffect transition="in" filter="wipe(left)">
                                      <p:cBhvr>
                                        <p:cTn id="22" dur="500"/>
                                        <p:tgtEl>
                                          <p:spTgt spid="7178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17827">
                                            <p:txEl>
                                              <p:pRg st="4" end="4"/>
                                            </p:txEl>
                                          </p:spTgt>
                                        </p:tgtEl>
                                        <p:attrNameLst>
                                          <p:attrName>style.visibility</p:attrName>
                                        </p:attrNameLst>
                                      </p:cBhvr>
                                      <p:to>
                                        <p:strVal val="visible"/>
                                      </p:to>
                                    </p:set>
                                    <p:animEffect transition="in" filter="wipe(left)">
                                      <p:cBhvr>
                                        <p:cTn id="27" dur="500"/>
                                        <p:tgtEl>
                                          <p:spTgt spid="7178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17827">
                                            <p:txEl>
                                              <p:pRg st="5" end="5"/>
                                            </p:txEl>
                                          </p:spTgt>
                                        </p:tgtEl>
                                        <p:attrNameLst>
                                          <p:attrName>style.visibility</p:attrName>
                                        </p:attrNameLst>
                                      </p:cBhvr>
                                      <p:to>
                                        <p:strVal val="visible"/>
                                      </p:to>
                                    </p:set>
                                    <p:animEffect transition="in" filter="wipe(left)">
                                      <p:cBhvr>
                                        <p:cTn id="32" dur="500"/>
                                        <p:tgtEl>
                                          <p:spTgt spid="717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7"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1375CB-15D5-4DB2-9315-2140EEF41420}"/>
              </a:ext>
            </a:extLst>
          </p:cNvPr>
          <p:cNvPicPr>
            <a:picLocks noChangeAspect="1"/>
          </p:cNvPicPr>
          <p:nvPr/>
        </p:nvPicPr>
        <p:blipFill>
          <a:blip r:embed="rId3" cstate="print"/>
          <a:stretch>
            <a:fillRect/>
          </a:stretch>
        </p:blipFill>
        <p:spPr>
          <a:xfrm>
            <a:off x="923925" y="690562"/>
            <a:ext cx="7296150" cy="5476875"/>
          </a:xfrm>
          <a:prstGeom prst="rect">
            <a:avLst/>
          </a:prstGeom>
        </p:spPr>
      </p:pic>
    </p:spTree>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5">
            <a:extLst>
              <a:ext uri="{FF2B5EF4-FFF2-40B4-BE49-F238E27FC236}">
                <a16:creationId xmlns:a16="http://schemas.microsoft.com/office/drawing/2014/main" id="{1B924A03-50DB-4BC9-B4B0-CCDEBF90C5C1}"/>
              </a:ext>
            </a:extLst>
          </p:cNvPr>
          <p:cNvSpPr>
            <a:spLocks noGrp="1" noChangeArrowheads="1"/>
          </p:cNvSpPr>
          <p:nvPr>
            <p:ph type="title"/>
          </p:nvPr>
        </p:nvSpPr>
        <p:spPr>
          <a:xfrm>
            <a:off x="990600" y="107950"/>
            <a:ext cx="7696200" cy="1554163"/>
          </a:xfrm>
        </p:spPr>
        <p:txBody>
          <a:bodyPr/>
          <a:lstStyle/>
          <a:p>
            <a:r>
              <a:rPr lang="en-CA" altLang="en-US"/>
              <a:t>The Bank of Canada</a:t>
            </a:r>
          </a:p>
        </p:txBody>
      </p:sp>
      <p:sp>
        <p:nvSpPr>
          <p:cNvPr id="32770" name="Rectangle 3">
            <a:extLst>
              <a:ext uri="{FF2B5EF4-FFF2-40B4-BE49-F238E27FC236}">
                <a16:creationId xmlns:a16="http://schemas.microsoft.com/office/drawing/2014/main" id="{BDBCF86A-7E85-45DD-8DDF-62D6965E8497}"/>
              </a:ext>
            </a:extLst>
          </p:cNvPr>
          <p:cNvSpPr>
            <a:spLocks noGrp="1" noChangeArrowheads="1"/>
          </p:cNvSpPr>
          <p:nvPr>
            <p:ph idx="1"/>
          </p:nvPr>
        </p:nvSpPr>
        <p:spPr/>
        <p:txBody>
          <a:bodyPr/>
          <a:lstStyle/>
          <a:p>
            <a:r>
              <a:rPr lang="en-CA" altLang="en-US" dirty="0"/>
              <a:t>Banker to Banks and Government</a:t>
            </a:r>
          </a:p>
          <a:p>
            <a:pPr lvl="1"/>
            <a:r>
              <a:rPr lang="en-CA" altLang="en-US" dirty="0"/>
              <a:t>The Bank of Canada accepts deposits from depository institutions that make up the payments system and the government of Canada. </a:t>
            </a:r>
          </a:p>
          <a:p>
            <a:pPr lvl="1"/>
            <a:r>
              <a:rPr lang="en-CA" altLang="en-US" b="1" dirty="0">
                <a:solidFill>
                  <a:srgbClr val="0070C0"/>
                </a:solidFill>
              </a:rPr>
              <a:t>Lender of Last Resort </a:t>
            </a:r>
          </a:p>
          <a:p>
            <a:pPr lvl="1"/>
            <a:r>
              <a:rPr lang="en-CA" altLang="en-US" dirty="0"/>
              <a:t>The Bank of Canada is the </a:t>
            </a:r>
            <a:r>
              <a:rPr lang="en-CA" altLang="en-US" b="1" dirty="0"/>
              <a:t>lender of last resort</a:t>
            </a:r>
            <a:r>
              <a:rPr lang="en-CA" altLang="en-US" dirty="0"/>
              <a:t>, which means that it stands ready to make loans when the banking system as a whole is short of reserves.</a:t>
            </a:r>
          </a:p>
          <a:p>
            <a:pPr lvl="1"/>
            <a:r>
              <a:rPr lang="en-CA" altLang="en-US" dirty="0"/>
              <a:t>Banks lend and borrow reserves from other banks in the overnight loans market.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0">
                                            <p:txEl>
                                              <p:pRg st="1" end="1"/>
                                            </p:txEl>
                                          </p:spTgt>
                                        </p:tgtEl>
                                        <p:attrNameLst>
                                          <p:attrName>style.visibility</p:attrName>
                                        </p:attrNameLst>
                                      </p:cBhvr>
                                      <p:to>
                                        <p:strVal val="visible"/>
                                      </p:to>
                                    </p:set>
                                    <p:animEffect transition="in" filter="wipe(left)">
                                      <p:cBhvr>
                                        <p:cTn id="7" dur="1000"/>
                                        <p:tgtEl>
                                          <p:spTgt spid="3277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0">
                                            <p:txEl>
                                              <p:pRg st="2" end="2"/>
                                            </p:txEl>
                                          </p:spTgt>
                                        </p:tgtEl>
                                        <p:attrNameLst>
                                          <p:attrName>style.visibility</p:attrName>
                                        </p:attrNameLst>
                                      </p:cBhvr>
                                      <p:to>
                                        <p:strVal val="visible"/>
                                      </p:to>
                                    </p:set>
                                    <p:animEffect transition="in" filter="wipe(left)">
                                      <p:cBhvr>
                                        <p:cTn id="12" dur="1000"/>
                                        <p:tgtEl>
                                          <p:spTgt spid="3277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0">
                                            <p:txEl>
                                              <p:pRg st="3" end="3"/>
                                            </p:txEl>
                                          </p:spTgt>
                                        </p:tgtEl>
                                        <p:attrNameLst>
                                          <p:attrName>style.visibility</p:attrName>
                                        </p:attrNameLst>
                                      </p:cBhvr>
                                      <p:to>
                                        <p:strVal val="visible"/>
                                      </p:to>
                                    </p:set>
                                    <p:animEffect transition="in" filter="wipe(left)">
                                      <p:cBhvr>
                                        <p:cTn id="17" dur="1000"/>
                                        <p:tgtEl>
                                          <p:spTgt spid="3277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0">
                                            <p:txEl>
                                              <p:pRg st="4" end="4"/>
                                            </p:txEl>
                                          </p:spTgt>
                                        </p:tgtEl>
                                        <p:attrNameLst>
                                          <p:attrName>style.visibility</p:attrName>
                                        </p:attrNameLst>
                                      </p:cBhvr>
                                      <p:to>
                                        <p:strVal val="visible"/>
                                      </p:to>
                                    </p:set>
                                    <p:animEffect transition="in" filter="wipe(left)">
                                      <p:cBhvr>
                                        <p:cTn id="22" dur="1000"/>
                                        <p:tgtEl>
                                          <p:spTgt spid="327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5">
            <a:extLst>
              <a:ext uri="{FF2B5EF4-FFF2-40B4-BE49-F238E27FC236}">
                <a16:creationId xmlns:a16="http://schemas.microsoft.com/office/drawing/2014/main" id="{E35829A4-ED0F-4127-9C2D-E49B8F4F9074}"/>
              </a:ext>
            </a:extLst>
          </p:cNvPr>
          <p:cNvSpPr>
            <a:spLocks noGrp="1" noChangeArrowheads="1"/>
          </p:cNvSpPr>
          <p:nvPr>
            <p:ph type="title"/>
          </p:nvPr>
        </p:nvSpPr>
        <p:spPr>
          <a:xfrm>
            <a:off x="990600" y="107950"/>
            <a:ext cx="7696200" cy="1554163"/>
          </a:xfrm>
        </p:spPr>
        <p:txBody>
          <a:bodyPr/>
          <a:lstStyle/>
          <a:p>
            <a:r>
              <a:rPr lang="en-CA" altLang="en-US"/>
              <a:t>The Bank of Canada</a:t>
            </a:r>
          </a:p>
        </p:txBody>
      </p:sp>
      <p:sp>
        <p:nvSpPr>
          <p:cNvPr id="33794" name="Rectangle 3">
            <a:extLst>
              <a:ext uri="{FF2B5EF4-FFF2-40B4-BE49-F238E27FC236}">
                <a16:creationId xmlns:a16="http://schemas.microsoft.com/office/drawing/2014/main" id="{30D285C3-7C75-4202-9A10-2E3BF9A76A80}"/>
              </a:ext>
            </a:extLst>
          </p:cNvPr>
          <p:cNvSpPr>
            <a:spLocks noGrp="1" noChangeArrowheads="1"/>
          </p:cNvSpPr>
          <p:nvPr>
            <p:ph idx="1"/>
          </p:nvPr>
        </p:nvSpPr>
        <p:spPr/>
        <p:txBody>
          <a:bodyPr/>
          <a:lstStyle/>
          <a:p>
            <a:r>
              <a:rPr lang="en-CA" altLang="en-US" dirty="0"/>
              <a:t>Sole Issuer of Bank Notes</a:t>
            </a:r>
          </a:p>
          <a:p>
            <a:pPr lvl="1"/>
            <a:r>
              <a:rPr lang="en-CA" altLang="en-US" dirty="0"/>
              <a:t>The Bank of Canada is the only bank that is permitted to issue bank notes. The Bank of Canada has a monopoly on this activity. </a:t>
            </a:r>
          </a:p>
          <a:p>
            <a:pPr lvl="1"/>
            <a:r>
              <a:rPr lang="en-CA" altLang="en-US" b="1" dirty="0">
                <a:solidFill>
                  <a:srgbClr val="0070C0"/>
                </a:solidFill>
              </a:rPr>
              <a:t>The Bank of Canada’s Balance Sheet</a:t>
            </a:r>
          </a:p>
          <a:p>
            <a:pPr lvl="1"/>
            <a:r>
              <a:rPr lang="en-CA" altLang="en-US" dirty="0"/>
              <a:t>The Bank of Canada’s assets are government securities and last-resort loans to banks. </a:t>
            </a:r>
          </a:p>
          <a:p>
            <a:pPr lvl="1"/>
            <a:r>
              <a:rPr lang="en-CA" altLang="en-US" dirty="0"/>
              <a:t>Its liabilities are Bank of Canada notes and deposits of banks and the government.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4">
                                            <p:txEl>
                                              <p:pRg st="1" end="1"/>
                                            </p:txEl>
                                          </p:spTgt>
                                        </p:tgtEl>
                                        <p:attrNameLst>
                                          <p:attrName>style.visibility</p:attrName>
                                        </p:attrNameLst>
                                      </p:cBhvr>
                                      <p:to>
                                        <p:strVal val="visible"/>
                                      </p:to>
                                    </p:set>
                                    <p:animEffect transition="in" filter="wipe(left)">
                                      <p:cBhvr>
                                        <p:cTn id="7" dur="1000"/>
                                        <p:tgtEl>
                                          <p:spTgt spid="3379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4">
                                            <p:txEl>
                                              <p:pRg st="2" end="2"/>
                                            </p:txEl>
                                          </p:spTgt>
                                        </p:tgtEl>
                                        <p:attrNameLst>
                                          <p:attrName>style.visibility</p:attrName>
                                        </p:attrNameLst>
                                      </p:cBhvr>
                                      <p:to>
                                        <p:strVal val="visible"/>
                                      </p:to>
                                    </p:set>
                                    <p:animEffect transition="in" filter="wipe(left)">
                                      <p:cBhvr>
                                        <p:cTn id="12" dur="1000"/>
                                        <p:tgtEl>
                                          <p:spTgt spid="3379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4">
                                            <p:txEl>
                                              <p:pRg st="3" end="3"/>
                                            </p:txEl>
                                          </p:spTgt>
                                        </p:tgtEl>
                                        <p:attrNameLst>
                                          <p:attrName>style.visibility</p:attrName>
                                        </p:attrNameLst>
                                      </p:cBhvr>
                                      <p:to>
                                        <p:strVal val="visible"/>
                                      </p:to>
                                    </p:set>
                                    <p:animEffect transition="in" filter="wipe(left)">
                                      <p:cBhvr>
                                        <p:cTn id="17" dur="1000"/>
                                        <p:tgtEl>
                                          <p:spTgt spid="3379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4">
                                            <p:txEl>
                                              <p:pRg st="4" end="4"/>
                                            </p:txEl>
                                          </p:spTgt>
                                        </p:tgtEl>
                                        <p:attrNameLst>
                                          <p:attrName>style.visibility</p:attrName>
                                        </p:attrNameLst>
                                      </p:cBhvr>
                                      <p:to>
                                        <p:strVal val="visible"/>
                                      </p:to>
                                    </p:set>
                                    <p:animEffect transition="in" filter="wipe(left)">
                                      <p:cBhvr>
                                        <p:cTn id="22" dur="1000"/>
                                        <p:tgtEl>
                                          <p:spTgt spid="337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5">
            <a:extLst>
              <a:ext uri="{FF2B5EF4-FFF2-40B4-BE49-F238E27FC236}">
                <a16:creationId xmlns:a16="http://schemas.microsoft.com/office/drawing/2014/main" id="{C57031AA-E7A5-472F-841C-732312811E4A}"/>
              </a:ext>
            </a:extLst>
          </p:cNvPr>
          <p:cNvSpPr>
            <a:spLocks noGrp="1" noChangeArrowheads="1"/>
          </p:cNvSpPr>
          <p:nvPr>
            <p:ph type="title"/>
          </p:nvPr>
        </p:nvSpPr>
        <p:spPr>
          <a:xfrm>
            <a:off x="990600" y="107950"/>
            <a:ext cx="7696200" cy="1554163"/>
          </a:xfrm>
          <a:noFill/>
        </p:spPr>
        <p:txBody>
          <a:bodyPr/>
          <a:lstStyle/>
          <a:p>
            <a:pPr eaLnBrk="1" hangingPunct="1"/>
            <a:r>
              <a:rPr lang="en-CA" altLang="en-US"/>
              <a:t>The Bank of Canada</a:t>
            </a:r>
          </a:p>
        </p:txBody>
      </p:sp>
      <p:sp>
        <p:nvSpPr>
          <p:cNvPr id="881667" name="Rectangle 3">
            <a:extLst>
              <a:ext uri="{FF2B5EF4-FFF2-40B4-BE49-F238E27FC236}">
                <a16:creationId xmlns:a16="http://schemas.microsoft.com/office/drawing/2014/main" id="{197F9F56-2BD1-4C36-9E31-62C3597FCDF0}"/>
              </a:ext>
            </a:extLst>
          </p:cNvPr>
          <p:cNvSpPr>
            <a:spLocks noGrp="1" noChangeArrowheads="1"/>
          </p:cNvSpPr>
          <p:nvPr>
            <p:ph idx="1"/>
          </p:nvPr>
        </p:nvSpPr>
        <p:spPr/>
        <p:txBody>
          <a:bodyPr/>
          <a:lstStyle/>
          <a:p>
            <a:pPr eaLnBrk="1" hangingPunct="1"/>
            <a:r>
              <a:rPr lang="en-US" altLang="en-US"/>
              <a:t>The Bank of Canada’s Balance Sheet</a:t>
            </a:r>
          </a:p>
          <a:p>
            <a:pPr lvl="1" eaLnBrk="1" hangingPunct="1"/>
            <a:r>
              <a:rPr lang="en-US" altLang="en-US"/>
              <a:t>On the Bank’s balance sheet, the largest and most important asset is Canadian government securities.</a:t>
            </a:r>
          </a:p>
          <a:p>
            <a:pPr lvl="1" eaLnBrk="1" hangingPunct="1"/>
            <a:r>
              <a:rPr lang="en-US" altLang="en-US"/>
              <a:t>The most important liabilities are Bank of Canada notes in circulation and banks’ deposits.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1667">
                                            <p:txEl>
                                              <p:pRg st="1" end="1"/>
                                            </p:txEl>
                                          </p:spTgt>
                                        </p:tgtEl>
                                        <p:attrNameLst>
                                          <p:attrName>style.visibility</p:attrName>
                                        </p:attrNameLst>
                                      </p:cBhvr>
                                      <p:to>
                                        <p:strVal val="visible"/>
                                      </p:to>
                                    </p:set>
                                    <p:animEffect transition="in" filter="wipe(left)">
                                      <p:cBhvr>
                                        <p:cTn id="7" dur="1000"/>
                                        <p:tgtEl>
                                          <p:spTgt spid="8816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1667">
                                            <p:txEl>
                                              <p:pRg st="2" end="2"/>
                                            </p:txEl>
                                          </p:spTgt>
                                        </p:tgtEl>
                                        <p:attrNameLst>
                                          <p:attrName>style.visibility</p:attrName>
                                        </p:attrNameLst>
                                      </p:cBhvr>
                                      <p:to>
                                        <p:strVal val="visible"/>
                                      </p:to>
                                    </p:set>
                                    <p:animEffect transition="in" filter="wipe(left)">
                                      <p:cBhvr>
                                        <p:cTn id="12" dur="1000"/>
                                        <p:tgtEl>
                                          <p:spTgt spid="8816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67"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5">
            <a:extLst>
              <a:ext uri="{FF2B5EF4-FFF2-40B4-BE49-F238E27FC236}">
                <a16:creationId xmlns:a16="http://schemas.microsoft.com/office/drawing/2014/main" id="{34BDA269-F96D-4010-B4DA-51D8D2B63F64}"/>
              </a:ext>
            </a:extLst>
          </p:cNvPr>
          <p:cNvSpPr>
            <a:spLocks noGrp="1" noChangeArrowheads="1"/>
          </p:cNvSpPr>
          <p:nvPr>
            <p:ph type="title"/>
          </p:nvPr>
        </p:nvSpPr>
        <p:spPr>
          <a:xfrm>
            <a:off x="990600" y="107950"/>
            <a:ext cx="7696200" cy="1554163"/>
          </a:xfrm>
        </p:spPr>
        <p:txBody>
          <a:bodyPr/>
          <a:lstStyle/>
          <a:p>
            <a:r>
              <a:rPr lang="en-CA" altLang="en-US"/>
              <a:t>The Bank of Canada</a:t>
            </a:r>
          </a:p>
        </p:txBody>
      </p:sp>
      <p:sp>
        <p:nvSpPr>
          <p:cNvPr id="35843" name="Rectangle 3">
            <a:extLst>
              <a:ext uri="{FF2B5EF4-FFF2-40B4-BE49-F238E27FC236}">
                <a16:creationId xmlns:a16="http://schemas.microsoft.com/office/drawing/2014/main" id="{41745409-AECF-4DE4-AF9F-0A3F29257968}"/>
              </a:ext>
            </a:extLst>
          </p:cNvPr>
          <p:cNvSpPr>
            <a:spLocks noGrp="1" noChangeArrowheads="1"/>
          </p:cNvSpPr>
          <p:nvPr>
            <p:ph idx="1"/>
          </p:nvPr>
        </p:nvSpPr>
        <p:spPr/>
        <p:txBody>
          <a:bodyPr/>
          <a:lstStyle/>
          <a:p>
            <a:r>
              <a:rPr lang="en-CA" altLang="en-US" dirty="0">
                <a:solidFill>
                  <a:srgbClr val="7030A0"/>
                </a:solidFill>
              </a:rPr>
              <a:t>Monetary Base</a:t>
            </a:r>
          </a:p>
          <a:p>
            <a:pPr lvl="1"/>
            <a:r>
              <a:rPr lang="en-CA" altLang="en-US" dirty="0"/>
              <a:t>The liabilities of the Bank of Canada (plus coins issued by the Canadian Mint) form the monetary base.</a:t>
            </a:r>
          </a:p>
          <a:p>
            <a:pPr lvl="1"/>
            <a:r>
              <a:rPr lang="en-CA" altLang="en-US" dirty="0"/>
              <a:t>The </a:t>
            </a:r>
            <a:r>
              <a:rPr lang="en-CA" altLang="en-US" b="1" dirty="0"/>
              <a:t>monetary base</a:t>
            </a:r>
            <a:r>
              <a:rPr lang="en-CA" altLang="en-US" dirty="0"/>
              <a:t> is the sum of Bank of Canada notes outside the Bank of Canada, banks’ deposits at the Bank of Canada, and coins held by households, firms, and banks.</a:t>
            </a:r>
          </a:p>
          <a:p>
            <a:pPr lvl="1"/>
            <a:r>
              <a:rPr lang="en-CA" altLang="en-US" dirty="0"/>
              <a:t>To change the monetary base, the Bank of Canada conducts an </a:t>
            </a:r>
            <a:r>
              <a:rPr lang="en-CA" altLang="en-US" b="1" dirty="0"/>
              <a:t>open market operation</a:t>
            </a:r>
            <a:r>
              <a:rPr lang="en-CA" altLang="en-US" dirty="0"/>
              <a:t>, which is the purchase or sale of government of Canada securities by the Bank of Canada in the open market.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Effect transition="in" filter="wipe(left)">
                                      <p:cBhvr>
                                        <p:cTn id="7" dur="1000"/>
                                        <p:tgtEl>
                                          <p:spTgt spid="358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3">
                                            <p:txEl>
                                              <p:pRg st="2" end="2"/>
                                            </p:txEl>
                                          </p:spTgt>
                                        </p:tgtEl>
                                        <p:attrNameLst>
                                          <p:attrName>style.visibility</p:attrName>
                                        </p:attrNameLst>
                                      </p:cBhvr>
                                      <p:to>
                                        <p:strVal val="visible"/>
                                      </p:to>
                                    </p:set>
                                    <p:animEffect transition="in" filter="wipe(left)">
                                      <p:cBhvr>
                                        <p:cTn id="12" dur="1000"/>
                                        <p:tgtEl>
                                          <p:spTgt spid="35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3">
                                            <p:txEl>
                                              <p:pRg st="3" end="3"/>
                                            </p:txEl>
                                          </p:spTgt>
                                        </p:tgtEl>
                                        <p:attrNameLst>
                                          <p:attrName>style.visibility</p:attrName>
                                        </p:attrNameLst>
                                      </p:cBhvr>
                                      <p:to>
                                        <p:strVal val="visible"/>
                                      </p:to>
                                    </p:set>
                                    <p:animEffect transition="in" filter="wipe(left)">
                                      <p:cBhvr>
                                        <p:cTn id="17" dur="1000"/>
                                        <p:tgtEl>
                                          <p:spTgt spid="35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B37703F9-25BA-4181-B73C-4D16ACEBE105}"/>
              </a:ext>
            </a:extLst>
          </p:cNvPr>
          <p:cNvSpPr>
            <a:spLocks noGrp="1" noChangeArrowheads="1"/>
          </p:cNvSpPr>
          <p:nvPr>
            <p:ph type="title"/>
          </p:nvPr>
        </p:nvSpPr>
        <p:spPr>
          <a:xfrm>
            <a:off x="990600" y="107950"/>
            <a:ext cx="7696200" cy="1554163"/>
          </a:xfrm>
          <a:noFill/>
        </p:spPr>
        <p:txBody>
          <a:bodyPr/>
          <a:lstStyle/>
          <a:p>
            <a:pPr eaLnBrk="1" hangingPunct="1"/>
            <a:r>
              <a:rPr lang="en-CA" altLang="en-US"/>
              <a:t>The Bank of Canada</a:t>
            </a:r>
          </a:p>
        </p:txBody>
      </p:sp>
      <p:sp>
        <p:nvSpPr>
          <p:cNvPr id="40962" name="Rectangle 2">
            <a:extLst>
              <a:ext uri="{FF2B5EF4-FFF2-40B4-BE49-F238E27FC236}">
                <a16:creationId xmlns:a16="http://schemas.microsoft.com/office/drawing/2014/main" id="{47458F33-D493-4EBC-882E-8FE07F0F2781}"/>
              </a:ext>
            </a:extLst>
          </p:cNvPr>
          <p:cNvSpPr>
            <a:spLocks noGrp="1" noChangeArrowheads="1"/>
          </p:cNvSpPr>
          <p:nvPr>
            <p:ph idx="1"/>
          </p:nvPr>
        </p:nvSpPr>
        <p:spPr>
          <a:xfrm>
            <a:off x="360363" y="1584325"/>
            <a:ext cx="4140200" cy="4525963"/>
          </a:xfrm>
        </p:spPr>
        <p:txBody>
          <a:bodyPr/>
          <a:lstStyle/>
          <a:p>
            <a:pPr lvl="1" eaLnBrk="1" hangingPunct="1"/>
            <a:r>
              <a:rPr lang="en-US" altLang="en-US" dirty="0"/>
              <a:t>Table 8.3 shows the sources and uses of the monetary base in June 2017.</a:t>
            </a:r>
          </a:p>
          <a:p>
            <a:pPr lvl="1" eaLnBrk="1" hangingPunct="1"/>
            <a:r>
              <a:rPr lang="en-AU" altLang="en-US" dirty="0"/>
              <a:t>The Bank of Canada’s assets are the sources of monetary base.</a:t>
            </a:r>
          </a:p>
          <a:p>
            <a:pPr lvl="1" eaLnBrk="1" hangingPunct="1"/>
            <a:r>
              <a:rPr lang="en-AU" altLang="en-US" dirty="0"/>
              <a:t>The Bank of Canada’s liabilities are its uses of monetary base.</a:t>
            </a:r>
            <a:endParaRPr lang="en-US" altLang="en-US" dirty="0"/>
          </a:p>
        </p:txBody>
      </p:sp>
      <p:pic>
        <p:nvPicPr>
          <p:cNvPr id="2" name="Picture 1">
            <a:extLst>
              <a:ext uri="{FF2B5EF4-FFF2-40B4-BE49-F238E27FC236}">
                <a16:creationId xmlns:a16="http://schemas.microsoft.com/office/drawing/2014/main" id="{5B632826-A4C0-46B7-98FC-16FA9DD64D5D}"/>
              </a:ext>
            </a:extLst>
          </p:cNvPr>
          <p:cNvPicPr>
            <a:picLocks noChangeAspect="1"/>
          </p:cNvPicPr>
          <p:nvPr/>
        </p:nvPicPr>
        <p:blipFill>
          <a:blip r:embed="rId3" cstate="print"/>
          <a:stretch>
            <a:fillRect/>
          </a:stretch>
        </p:blipFill>
        <p:spPr>
          <a:xfrm>
            <a:off x="4385916" y="1752600"/>
            <a:ext cx="4453284" cy="3543300"/>
          </a:xfrm>
          <a:prstGeom prst="rect">
            <a:avLst/>
          </a:prstGeom>
        </p:spPr>
      </p:pic>
      <p:pic>
        <p:nvPicPr>
          <p:cNvPr id="5" name="Picture 7">
            <a:hlinkClick r:id="rId4" action="ppaction://hlinksldjump"/>
            <a:extLst>
              <a:ext uri="{FF2B5EF4-FFF2-40B4-BE49-F238E27FC236}">
                <a16:creationId xmlns:a16="http://schemas.microsoft.com/office/drawing/2014/main" id="{709A120C-4780-49F2-ABC2-957F276CA5C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79873" y="6505633"/>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animEffect transition="in" filter="wipe(left)">
                                      <p:cBhvr>
                                        <p:cTn id="7" dur="500"/>
                                        <p:tgtEl>
                                          <p:spTgt spid="4096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62">
                                            <p:txEl>
                                              <p:pRg st="2" end="2"/>
                                            </p:txEl>
                                          </p:spTgt>
                                        </p:tgtEl>
                                        <p:attrNameLst>
                                          <p:attrName>style.visibility</p:attrName>
                                        </p:attrNameLst>
                                      </p:cBhvr>
                                      <p:to>
                                        <p:strVal val="visible"/>
                                      </p:to>
                                    </p:set>
                                    <p:animEffect transition="in" filter="wipe(left)">
                                      <p:cBhvr>
                                        <p:cTn id="12" dur="500"/>
                                        <p:tgtEl>
                                          <p:spTgt spid="409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C4C566-23C3-44AA-9421-B49022D6623F}"/>
              </a:ext>
            </a:extLst>
          </p:cNvPr>
          <p:cNvPicPr>
            <a:picLocks noChangeAspect="1"/>
          </p:cNvPicPr>
          <p:nvPr/>
        </p:nvPicPr>
        <p:blipFill>
          <a:blip r:embed="rId3" cstate="print"/>
          <a:stretch>
            <a:fillRect/>
          </a:stretch>
        </p:blipFill>
        <p:spPr>
          <a:xfrm>
            <a:off x="1938337" y="1333500"/>
            <a:ext cx="5267325" cy="4191000"/>
          </a:xfrm>
          <a:prstGeom prst="rect">
            <a:avLst/>
          </a:prstGeom>
        </p:spPr>
      </p:pic>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l" eaLnBrk="1" hangingPunct="1"/>
            <a:r>
              <a:rPr lang="en-US" altLang="en-US" sz="2500" b="1" dirty="0">
                <a:solidFill>
                  <a:srgbClr val="B11117"/>
                </a:solidFill>
                <a:cs typeface="Arial" panose="020B0604020202020204" pitchFamily="34" charset="0"/>
              </a:rPr>
              <a:t>After studying this chapter, you will be able to:</a:t>
            </a:r>
            <a:endParaRPr lang="en-US" altLang="en-US" sz="2500" b="1" dirty="0">
              <a:solidFill>
                <a:srgbClr val="B11117"/>
              </a:solidFill>
            </a:endParaRPr>
          </a:p>
        </p:txBody>
      </p:sp>
      <p:sp>
        <p:nvSpPr>
          <p:cNvPr id="386051" name="Rectangle 3"/>
          <p:cNvSpPr>
            <a:spLocks noGrp="1" noChangeArrowheads="1"/>
          </p:cNvSpPr>
          <p:nvPr>
            <p:ph idx="4294967295"/>
          </p:nvPr>
        </p:nvSpPr>
        <p:spPr bwMode="auto">
          <a:xfrm>
            <a:off x="684213" y="1600200"/>
            <a:ext cx="7850187" cy="47466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ts val="1400"/>
              </a:spcBef>
              <a:spcAft>
                <a:spcPts val="600"/>
              </a:spcAft>
              <a:buClr>
                <a:srgbClr val="B11117"/>
              </a:buClr>
              <a:buSzPct val="80000"/>
              <a:buFont typeface="Wingdings" panose="05000000000000000000" pitchFamily="2" charset="2"/>
              <a:buChar char="u"/>
            </a:pPr>
            <a:r>
              <a:rPr lang="en-CA" altLang="en-US" sz="2400" dirty="0">
                <a:cs typeface="Arial" panose="020B0604020202020204" pitchFamily="34" charset="0"/>
              </a:rPr>
              <a:t>Define </a:t>
            </a:r>
            <a:r>
              <a:rPr lang="en-AU" altLang="en-US" sz="2400" dirty="0">
                <a:cs typeface="Arial" panose="020B0604020202020204" pitchFamily="34" charset="0"/>
              </a:rPr>
              <a:t>money and describe its functions</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the economic functions of banks</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Describe the structure and functions of the Bank of Canada</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how the banking system creates money</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what determines the quantity of money and interest rates</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how the quantity of money influences the price level and the inflation rate</a:t>
            </a:r>
          </a:p>
        </p:txBody>
      </p:sp>
      <p:sp>
        <p:nvSpPr>
          <p:cNvPr id="4" name="Text Box 15">
            <a:extLst>
              <a:ext uri="{FF2B5EF4-FFF2-40B4-BE49-F238E27FC236}">
                <a16:creationId xmlns:a16="http://schemas.microsoft.com/office/drawing/2014/main" id="{5C0F10B2-BD8A-454A-9D6E-096156F7B34A}"/>
              </a:ext>
            </a:extLst>
          </p:cNvPr>
          <p:cNvSpPr txBox="1">
            <a:spLocks noChangeArrowheads="1"/>
          </p:cNvSpPr>
          <p:nvPr/>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spTree>
    <p:extLst>
      <p:ext uri="{BB962C8B-B14F-4D97-AF65-F5344CB8AC3E}">
        <p14:creationId xmlns:p14="http://schemas.microsoft.com/office/powerpoint/2010/main" val="28498271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left)">
                                      <p:cBhvr>
                                        <p:cTn id="22" dur="750"/>
                                        <p:tgtEl>
                                          <p:spTgt spid="3860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6051">
                                            <p:txEl>
                                              <p:pRg st="4" end="4"/>
                                            </p:txEl>
                                          </p:spTgt>
                                        </p:tgtEl>
                                        <p:attrNameLst>
                                          <p:attrName>style.visibility</p:attrName>
                                        </p:attrNameLst>
                                      </p:cBhvr>
                                      <p:to>
                                        <p:strVal val="visible"/>
                                      </p:to>
                                    </p:set>
                                    <p:animEffect transition="in" filter="wipe(left)">
                                      <p:cBhvr>
                                        <p:cTn id="27" dur="750"/>
                                        <p:tgtEl>
                                          <p:spTgt spid="3860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86051">
                                            <p:txEl>
                                              <p:pRg st="5" end="5"/>
                                            </p:txEl>
                                          </p:spTgt>
                                        </p:tgtEl>
                                        <p:attrNameLst>
                                          <p:attrName>style.visibility</p:attrName>
                                        </p:attrNameLst>
                                      </p:cBhvr>
                                      <p:to>
                                        <p:strVal val="visible"/>
                                      </p:to>
                                    </p:set>
                                    <p:animEffect transition="in" filter="wipe(left)">
                                      <p:cBhvr>
                                        <p:cTn id="32" dur="750"/>
                                        <p:tgtEl>
                                          <p:spTgt spid="386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3">
            <a:extLst>
              <a:ext uri="{FF2B5EF4-FFF2-40B4-BE49-F238E27FC236}">
                <a16:creationId xmlns:a16="http://schemas.microsoft.com/office/drawing/2014/main" id="{4C115769-BFB7-48F0-80E1-C5FC1F43DCF5}"/>
              </a:ext>
            </a:extLst>
          </p:cNvPr>
          <p:cNvSpPr>
            <a:spLocks noGrp="1" noChangeArrowheads="1"/>
          </p:cNvSpPr>
          <p:nvPr>
            <p:ph type="title"/>
          </p:nvPr>
        </p:nvSpPr>
        <p:spPr>
          <a:xfrm>
            <a:off x="990600" y="107950"/>
            <a:ext cx="7696200" cy="1554163"/>
          </a:xfrm>
          <a:noFill/>
        </p:spPr>
        <p:txBody>
          <a:bodyPr/>
          <a:lstStyle/>
          <a:p>
            <a:pPr eaLnBrk="1" hangingPunct="1"/>
            <a:r>
              <a:rPr lang="en-CA" altLang="en-US"/>
              <a:t>The Bank of Canada</a:t>
            </a:r>
          </a:p>
        </p:txBody>
      </p:sp>
      <p:sp>
        <p:nvSpPr>
          <p:cNvPr id="998402" name="Rectangle 2">
            <a:extLst>
              <a:ext uri="{FF2B5EF4-FFF2-40B4-BE49-F238E27FC236}">
                <a16:creationId xmlns:a16="http://schemas.microsoft.com/office/drawing/2014/main" id="{9E2DB1C9-09DE-40C8-BA9B-CDC78BC0BEF5}"/>
              </a:ext>
            </a:extLst>
          </p:cNvPr>
          <p:cNvSpPr>
            <a:spLocks noGrp="1" noChangeArrowheads="1"/>
          </p:cNvSpPr>
          <p:nvPr>
            <p:ph idx="1"/>
          </p:nvPr>
        </p:nvSpPr>
        <p:spPr/>
        <p:txBody>
          <a:bodyPr/>
          <a:lstStyle/>
          <a:p>
            <a:pPr lvl="1" eaLnBrk="1" hangingPunct="1"/>
            <a:r>
              <a:rPr lang="en-US" altLang="en-US" b="1" dirty="0">
                <a:solidFill>
                  <a:srgbClr val="0070C0"/>
                </a:solidFill>
              </a:rPr>
              <a:t>The </a:t>
            </a:r>
            <a:r>
              <a:rPr lang="en-CA" altLang="en-US" b="1" dirty="0">
                <a:solidFill>
                  <a:srgbClr val="0070C0"/>
                </a:solidFill>
              </a:rPr>
              <a:t>Bank of Canada</a:t>
            </a:r>
            <a:r>
              <a:rPr lang="en-US" altLang="en-US" b="1" dirty="0">
                <a:solidFill>
                  <a:srgbClr val="0070C0"/>
                </a:solidFill>
              </a:rPr>
              <a:t>’s Policy Tools</a:t>
            </a:r>
          </a:p>
          <a:p>
            <a:pPr lvl="1" eaLnBrk="1" hangingPunct="1"/>
            <a:r>
              <a:rPr lang="en-US" altLang="en-US" dirty="0"/>
              <a:t>To achieve its objectives, the Fed uses three main policy tools:</a:t>
            </a:r>
          </a:p>
          <a:p>
            <a:pPr lvl="1" eaLnBrk="1" hangingPunct="1">
              <a:buClr>
                <a:srgbClr val="7030A0"/>
              </a:buClr>
              <a:buSzPct val="120000"/>
              <a:buFont typeface="Wingdings" panose="05000000000000000000" pitchFamily="2" charset="2"/>
              <a:buChar char="§"/>
            </a:pPr>
            <a:r>
              <a:rPr lang="en-US" altLang="en-US" dirty="0"/>
              <a:t> Open market operations</a:t>
            </a:r>
          </a:p>
          <a:p>
            <a:pPr lvl="1" eaLnBrk="1" hangingPunct="1">
              <a:buClr>
                <a:srgbClr val="7030A0"/>
              </a:buClr>
              <a:buSzPct val="120000"/>
              <a:buFont typeface="Wingdings" panose="05000000000000000000" pitchFamily="2" charset="2"/>
              <a:buChar char="§"/>
            </a:pPr>
            <a:r>
              <a:rPr lang="en-US" altLang="en-US" dirty="0"/>
              <a:t> </a:t>
            </a:r>
            <a:r>
              <a:rPr lang="en-CA" altLang="en-US" dirty="0"/>
              <a:t>Bank rate</a:t>
            </a:r>
            <a:endParaRPr lang="en-US"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8402">
                                            <p:txEl>
                                              <p:pRg st="1" end="1"/>
                                            </p:txEl>
                                          </p:spTgt>
                                        </p:tgtEl>
                                        <p:attrNameLst>
                                          <p:attrName>style.visibility</p:attrName>
                                        </p:attrNameLst>
                                      </p:cBhvr>
                                      <p:to>
                                        <p:strVal val="visible"/>
                                      </p:to>
                                    </p:set>
                                    <p:animEffect transition="in" filter="wipe(left)">
                                      <p:cBhvr>
                                        <p:cTn id="7" dur="1000"/>
                                        <p:tgtEl>
                                          <p:spTgt spid="99840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8402">
                                            <p:txEl>
                                              <p:pRg st="2" end="2"/>
                                            </p:txEl>
                                          </p:spTgt>
                                        </p:tgtEl>
                                        <p:attrNameLst>
                                          <p:attrName>style.visibility</p:attrName>
                                        </p:attrNameLst>
                                      </p:cBhvr>
                                      <p:to>
                                        <p:strVal val="visible"/>
                                      </p:to>
                                    </p:set>
                                    <p:animEffect transition="in" filter="wipe(left)">
                                      <p:cBhvr>
                                        <p:cTn id="12" dur="1000"/>
                                        <p:tgtEl>
                                          <p:spTgt spid="99840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8402">
                                            <p:txEl>
                                              <p:pRg st="3" end="3"/>
                                            </p:txEl>
                                          </p:spTgt>
                                        </p:tgtEl>
                                        <p:attrNameLst>
                                          <p:attrName>style.visibility</p:attrName>
                                        </p:attrNameLst>
                                      </p:cBhvr>
                                      <p:to>
                                        <p:strVal val="visible"/>
                                      </p:to>
                                    </p:set>
                                    <p:animEffect transition="in" filter="wipe(left)">
                                      <p:cBhvr>
                                        <p:cTn id="17" dur="1000"/>
                                        <p:tgtEl>
                                          <p:spTgt spid="9984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402" grpId="0" build="p" bldLvl="3"/>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9AD2CB10-545A-4172-8E12-D6D1F5F17080}"/>
              </a:ext>
            </a:extLst>
          </p:cNvPr>
          <p:cNvSpPr>
            <a:spLocks noGrp="1"/>
          </p:cNvSpPr>
          <p:nvPr>
            <p:ph type="title"/>
          </p:nvPr>
        </p:nvSpPr>
        <p:spPr>
          <a:xfrm>
            <a:off x="990600" y="107950"/>
            <a:ext cx="7696200" cy="1554163"/>
          </a:xfrm>
        </p:spPr>
        <p:txBody>
          <a:bodyPr/>
          <a:lstStyle/>
          <a:p>
            <a:r>
              <a:rPr lang="en-CA" altLang="en-US"/>
              <a:t>The Bank of Canada</a:t>
            </a:r>
          </a:p>
        </p:txBody>
      </p:sp>
      <p:sp>
        <p:nvSpPr>
          <p:cNvPr id="611331" name="Rectangle 3">
            <a:extLst>
              <a:ext uri="{FF2B5EF4-FFF2-40B4-BE49-F238E27FC236}">
                <a16:creationId xmlns:a16="http://schemas.microsoft.com/office/drawing/2014/main" id="{165A03E7-70B1-41C5-81E7-CFF70D79F5D1}"/>
              </a:ext>
            </a:extLst>
          </p:cNvPr>
          <p:cNvSpPr>
            <a:spLocks noGrp="1" noChangeArrowheads="1"/>
          </p:cNvSpPr>
          <p:nvPr>
            <p:ph idx="1"/>
          </p:nvPr>
        </p:nvSpPr>
        <p:spPr/>
        <p:txBody>
          <a:bodyPr/>
          <a:lstStyle/>
          <a:p>
            <a:pPr eaLnBrk="1" hangingPunct="1"/>
            <a:r>
              <a:rPr lang="en-AU" altLang="en-US" dirty="0"/>
              <a:t>Open Market Operations</a:t>
            </a:r>
          </a:p>
          <a:p>
            <a:pPr lvl="1" eaLnBrk="1" hangingPunct="1"/>
            <a:r>
              <a:rPr lang="en-AU" altLang="en-US" dirty="0"/>
              <a:t>An </a:t>
            </a:r>
            <a:r>
              <a:rPr lang="en-AU" altLang="en-US" b="1" dirty="0"/>
              <a:t>open market operation</a:t>
            </a:r>
            <a:r>
              <a:rPr lang="en-AU" altLang="en-US" dirty="0"/>
              <a:t> is the purchase or sale of government securities by the Bank of Canada from or to a chartered bank or the public.</a:t>
            </a:r>
          </a:p>
          <a:p>
            <a:pPr lvl="1" eaLnBrk="1" hangingPunct="1"/>
            <a:r>
              <a:rPr lang="en-AU" altLang="en-US" dirty="0"/>
              <a:t>When the Bank of Canada </a:t>
            </a:r>
            <a:r>
              <a:rPr lang="en-AU" altLang="en-US" i="1" dirty="0"/>
              <a:t>buys</a:t>
            </a:r>
            <a:r>
              <a:rPr lang="en-AU" altLang="en-US" dirty="0"/>
              <a:t> securities, it pays for them with newly created reserves held by the banks.</a:t>
            </a:r>
          </a:p>
          <a:p>
            <a:pPr lvl="1" eaLnBrk="1" hangingPunct="1"/>
            <a:r>
              <a:rPr lang="en-AU" altLang="en-US" dirty="0"/>
              <a:t>When the Bank of Canada </a:t>
            </a:r>
            <a:r>
              <a:rPr lang="en-AU" altLang="en-US" i="1" dirty="0"/>
              <a:t>sells</a:t>
            </a:r>
            <a:r>
              <a:rPr lang="en-AU" altLang="en-US" dirty="0"/>
              <a:t> securities, they are paid for with reserves held by banks.</a:t>
            </a:r>
          </a:p>
          <a:p>
            <a:pPr lvl="1" eaLnBrk="1" hangingPunct="1"/>
            <a:r>
              <a:rPr lang="en-AU" altLang="en-US" dirty="0"/>
              <a:t>So open market operations influence banks’ reserves.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1331">
                                            <p:txEl>
                                              <p:pRg st="1" end="1"/>
                                            </p:txEl>
                                          </p:spTgt>
                                        </p:tgtEl>
                                        <p:attrNameLst>
                                          <p:attrName>style.visibility</p:attrName>
                                        </p:attrNameLst>
                                      </p:cBhvr>
                                      <p:to>
                                        <p:strVal val="visible"/>
                                      </p:to>
                                    </p:set>
                                    <p:animEffect transition="in" filter="wipe(left)">
                                      <p:cBhvr>
                                        <p:cTn id="7" dur="1000"/>
                                        <p:tgtEl>
                                          <p:spTgt spid="6113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1331">
                                            <p:txEl>
                                              <p:pRg st="2" end="2"/>
                                            </p:txEl>
                                          </p:spTgt>
                                        </p:tgtEl>
                                        <p:attrNameLst>
                                          <p:attrName>style.visibility</p:attrName>
                                        </p:attrNameLst>
                                      </p:cBhvr>
                                      <p:to>
                                        <p:strVal val="visible"/>
                                      </p:to>
                                    </p:set>
                                    <p:animEffect transition="in" filter="wipe(left)">
                                      <p:cBhvr>
                                        <p:cTn id="12" dur="1000"/>
                                        <p:tgtEl>
                                          <p:spTgt spid="6113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1331">
                                            <p:txEl>
                                              <p:pRg st="3" end="3"/>
                                            </p:txEl>
                                          </p:spTgt>
                                        </p:tgtEl>
                                        <p:attrNameLst>
                                          <p:attrName>style.visibility</p:attrName>
                                        </p:attrNameLst>
                                      </p:cBhvr>
                                      <p:to>
                                        <p:strVal val="visible"/>
                                      </p:to>
                                    </p:set>
                                    <p:animEffect transition="in" filter="wipe(left)">
                                      <p:cBhvr>
                                        <p:cTn id="17" dur="1000"/>
                                        <p:tgtEl>
                                          <p:spTgt spid="6113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1331">
                                            <p:txEl>
                                              <p:pRg st="4" end="4"/>
                                            </p:txEl>
                                          </p:spTgt>
                                        </p:tgtEl>
                                        <p:attrNameLst>
                                          <p:attrName>style.visibility</p:attrName>
                                        </p:attrNameLst>
                                      </p:cBhvr>
                                      <p:to>
                                        <p:strVal val="visible"/>
                                      </p:to>
                                    </p:set>
                                    <p:animEffect transition="in" filter="wipe(left)">
                                      <p:cBhvr>
                                        <p:cTn id="22" dur="1000"/>
                                        <p:tgtEl>
                                          <p:spTgt spid="611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EFEBE7EC-66EB-45D6-BFDA-93A349BACD57}"/>
              </a:ext>
            </a:extLst>
          </p:cNvPr>
          <p:cNvSpPr>
            <a:spLocks noGrp="1" noChangeArrowheads="1"/>
          </p:cNvSpPr>
          <p:nvPr>
            <p:ph type="title"/>
          </p:nvPr>
        </p:nvSpPr>
        <p:spPr>
          <a:xfrm>
            <a:off x="990600" y="107950"/>
            <a:ext cx="7696200" cy="1554163"/>
          </a:xfrm>
          <a:noFill/>
        </p:spPr>
        <p:txBody>
          <a:bodyPr/>
          <a:lstStyle/>
          <a:p>
            <a:pPr eaLnBrk="1" hangingPunct="1"/>
            <a:r>
              <a:rPr lang="en-CA" altLang="en-US"/>
              <a:t>The Bank of Canada</a:t>
            </a:r>
          </a:p>
        </p:txBody>
      </p:sp>
      <p:sp>
        <p:nvSpPr>
          <p:cNvPr id="612355" name="Rectangle 3">
            <a:extLst>
              <a:ext uri="{FF2B5EF4-FFF2-40B4-BE49-F238E27FC236}">
                <a16:creationId xmlns:a16="http://schemas.microsoft.com/office/drawing/2014/main" id="{B7B204A2-1433-45D3-96E2-929C97054064}"/>
              </a:ext>
            </a:extLst>
          </p:cNvPr>
          <p:cNvSpPr>
            <a:spLocks noGrp="1" noChangeArrowheads="1"/>
          </p:cNvSpPr>
          <p:nvPr>
            <p:ph idx="1"/>
          </p:nvPr>
        </p:nvSpPr>
        <p:spPr>
          <a:xfrm>
            <a:off x="360363" y="1584325"/>
            <a:ext cx="4114800" cy="4525963"/>
          </a:xfrm>
        </p:spPr>
        <p:txBody>
          <a:bodyPr/>
          <a:lstStyle/>
          <a:p>
            <a:pPr lvl="1" eaLnBrk="1" hangingPunct="1"/>
            <a:r>
              <a:rPr lang="en-AU" altLang="en-US" b="1" i="1" dirty="0"/>
              <a:t>An Open Market Purchase</a:t>
            </a:r>
          </a:p>
          <a:p>
            <a:pPr lvl="1" eaLnBrk="1" hangingPunct="1"/>
            <a:r>
              <a:rPr lang="en-AU" altLang="en-US" dirty="0"/>
              <a:t>Figure 8.2 shows the effects of an open market </a:t>
            </a:r>
            <a:r>
              <a:rPr lang="en-AU" altLang="en-US" i="1" dirty="0"/>
              <a:t>purchase</a:t>
            </a:r>
            <a:r>
              <a:rPr lang="en-AU" altLang="en-US" dirty="0"/>
              <a:t> on the balance sheets of the Bank of Canada and CIBC.</a:t>
            </a:r>
          </a:p>
          <a:p>
            <a:pPr lvl="1" eaLnBrk="1" hangingPunct="1"/>
            <a:r>
              <a:rPr lang="en-AU" altLang="en-US" dirty="0"/>
              <a:t>The open market purchase </a:t>
            </a:r>
            <a:r>
              <a:rPr lang="en-AU" altLang="en-US" i="1" dirty="0"/>
              <a:t>increases</a:t>
            </a:r>
            <a:r>
              <a:rPr lang="en-AU" altLang="en-US" dirty="0"/>
              <a:t> bank reserves.</a:t>
            </a:r>
          </a:p>
        </p:txBody>
      </p:sp>
      <p:pic>
        <p:nvPicPr>
          <p:cNvPr id="69636" name="Picture 14">
            <a:extLst>
              <a:ext uri="{FF2B5EF4-FFF2-40B4-BE49-F238E27FC236}">
                <a16:creationId xmlns:a16="http://schemas.microsoft.com/office/drawing/2014/main" id="{CBE1B0DC-3740-4698-BB9C-755A775A88D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441825" cy="325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31EA38CF-5FD3-483B-9B07-E76DC0BDB0E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441825" cy="325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a:extLst>
              <a:ext uri="{FF2B5EF4-FFF2-40B4-BE49-F238E27FC236}">
                <a16:creationId xmlns:a16="http://schemas.microsoft.com/office/drawing/2014/main" id="{205FE7EE-F1E5-400A-B226-54F0CE7CE23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441825" cy="325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7">
            <a:hlinkClick r:id="rId6" action="ppaction://hlinksldjump"/>
            <a:extLst>
              <a:ext uri="{FF2B5EF4-FFF2-40B4-BE49-F238E27FC236}">
                <a16:creationId xmlns:a16="http://schemas.microsoft.com/office/drawing/2014/main" id="{DB88D8E4-1BAD-4B97-AF46-B71DD8E13697}"/>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79873" y="6505633"/>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2355">
                                            <p:txEl>
                                              <p:pRg st="1" end="1"/>
                                            </p:txEl>
                                          </p:spTgt>
                                        </p:tgtEl>
                                        <p:attrNameLst>
                                          <p:attrName>style.visibility</p:attrName>
                                        </p:attrNameLst>
                                      </p:cBhvr>
                                      <p:to>
                                        <p:strVal val="visible"/>
                                      </p:to>
                                    </p:set>
                                    <p:animEffect transition="in" filter="wipe(left)">
                                      <p:cBhvr>
                                        <p:cTn id="7" dur="750"/>
                                        <p:tgtEl>
                                          <p:spTgt spid="61235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100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12355">
                                            <p:txEl>
                                              <p:pRg st="2" end="2"/>
                                            </p:txEl>
                                          </p:spTgt>
                                        </p:tgtEl>
                                        <p:attrNameLst>
                                          <p:attrName>style.visibility</p:attrName>
                                        </p:attrNameLst>
                                      </p:cBhvr>
                                      <p:to>
                                        <p:strVal val="visible"/>
                                      </p:to>
                                    </p:set>
                                    <p:animEffect transition="in" filter="wipe(left)">
                                      <p:cBhvr>
                                        <p:cTn id="15" dur="1000"/>
                                        <p:tgtEl>
                                          <p:spTgt spid="612355">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up)">
                                      <p:cBhvr>
                                        <p:cTn id="18"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5"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682" name="Picture 1">
            <a:extLst>
              <a:ext uri="{FF2B5EF4-FFF2-40B4-BE49-F238E27FC236}">
                <a16:creationId xmlns:a16="http://schemas.microsoft.com/office/drawing/2014/main" id="{6A1BB89E-F2C0-4FDA-9148-24446026772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0225" y="1260475"/>
            <a:ext cx="5553075" cy="406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a:extLst>
              <a:ext uri="{FF2B5EF4-FFF2-40B4-BE49-F238E27FC236}">
                <a16:creationId xmlns:a16="http://schemas.microsoft.com/office/drawing/2014/main" id="{9DA11393-7A61-43E2-A331-937F492EEFD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0225" y="1260475"/>
            <a:ext cx="5553075" cy="406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a:extLst>
              <a:ext uri="{FF2B5EF4-FFF2-40B4-BE49-F238E27FC236}">
                <a16:creationId xmlns:a16="http://schemas.microsoft.com/office/drawing/2014/main" id="{9A049EE1-242C-4E15-B7F0-D691F8163CD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0225" y="1260475"/>
            <a:ext cx="5553075" cy="406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3">
            <a:extLst>
              <a:ext uri="{FF2B5EF4-FFF2-40B4-BE49-F238E27FC236}">
                <a16:creationId xmlns:a16="http://schemas.microsoft.com/office/drawing/2014/main" id="{40B23A9A-754C-4795-9593-5BC762C571E6}"/>
              </a:ext>
            </a:extLst>
          </p:cNvPr>
          <p:cNvSpPr>
            <a:spLocks noGrp="1" noChangeArrowheads="1"/>
          </p:cNvSpPr>
          <p:nvPr>
            <p:ph type="title"/>
          </p:nvPr>
        </p:nvSpPr>
        <p:spPr>
          <a:xfrm>
            <a:off x="990600" y="107950"/>
            <a:ext cx="7696200" cy="1554163"/>
          </a:xfrm>
          <a:noFill/>
        </p:spPr>
        <p:txBody>
          <a:bodyPr/>
          <a:lstStyle/>
          <a:p>
            <a:pPr eaLnBrk="1" hangingPunct="1"/>
            <a:r>
              <a:rPr lang="en-CA" altLang="en-US"/>
              <a:t>The Bank of Canada</a:t>
            </a:r>
          </a:p>
        </p:txBody>
      </p:sp>
      <p:sp>
        <p:nvSpPr>
          <p:cNvPr id="613379" name="Rectangle 3">
            <a:extLst>
              <a:ext uri="{FF2B5EF4-FFF2-40B4-BE49-F238E27FC236}">
                <a16:creationId xmlns:a16="http://schemas.microsoft.com/office/drawing/2014/main" id="{719C48C1-A017-4766-9400-23A7F392802B}"/>
              </a:ext>
            </a:extLst>
          </p:cNvPr>
          <p:cNvSpPr>
            <a:spLocks noGrp="1" noChangeArrowheads="1"/>
          </p:cNvSpPr>
          <p:nvPr>
            <p:ph idx="1"/>
          </p:nvPr>
        </p:nvSpPr>
        <p:spPr>
          <a:xfrm>
            <a:off x="360363" y="1584325"/>
            <a:ext cx="4114800" cy="4525963"/>
          </a:xfrm>
        </p:spPr>
        <p:txBody>
          <a:bodyPr/>
          <a:lstStyle/>
          <a:p>
            <a:pPr lvl="1" eaLnBrk="1" hangingPunct="1"/>
            <a:r>
              <a:rPr lang="en-AU" altLang="en-US" b="1" i="1"/>
              <a:t>An Open Market Sale</a:t>
            </a:r>
          </a:p>
          <a:p>
            <a:pPr lvl="1" eaLnBrk="1" hangingPunct="1"/>
            <a:r>
              <a:rPr lang="en-AU" altLang="en-US"/>
              <a:t>This figure shows the effects of an open market </a:t>
            </a:r>
            <a:r>
              <a:rPr lang="en-AU" altLang="en-US" i="1"/>
              <a:t>sale</a:t>
            </a:r>
            <a:r>
              <a:rPr lang="en-AU" altLang="en-US"/>
              <a:t> on the balance sheets of the Bank of Canada and CIBC.</a:t>
            </a:r>
          </a:p>
          <a:p>
            <a:pPr lvl="1" eaLnBrk="1" hangingPunct="1"/>
            <a:r>
              <a:rPr lang="en-AU" altLang="en-US"/>
              <a:t>The open market sale </a:t>
            </a:r>
            <a:r>
              <a:rPr lang="en-AU" altLang="en-US" i="1"/>
              <a:t>decreases</a:t>
            </a:r>
            <a:r>
              <a:rPr lang="en-AU" altLang="en-US"/>
              <a:t> bank reserves.</a:t>
            </a:r>
          </a:p>
        </p:txBody>
      </p:sp>
      <p:pic>
        <p:nvPicPr>
          <p:cNvPr id="73732" name="Picture 9">
            <a:extLst>
              <a:ext uri="{FF2B5EF4-FFF2-40B4-BE49-F238E27FC236}">
                <a16:creationId xmlns:a16="http://schemas.microsoft.com/office/drawing/2014/main" id="{CC36F143-AA59-4697-BEE5-CE55C47D915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441825" cy="325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C886494C-73FD-4FEE-AA93-F095BD50361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441825" cy="325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0C0C8C40-1EBA-4472-9FB4-CA36FD417C3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441825" cy="325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7">
            <a:hlinkClick r:id="rId6" action="ppaction://hlinksldjump"/>
            <a:extLst>
              <a:ext uri="{FF2B5EF4-FFF2-40B4-BE49-F238E27FC236}">
                <a16:creationId xmlns:a16="http://schemas.microsoft.com/office/drawing/2014/main" id="{4BDAC501-EA3C-42E3-88C2-18620F42E4D1}"/>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79873" y="6505633"/>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7">
            <a:hlinkClick r:id="rId6" action="ppaction://hlinksldjump"/>
            <a:extLst>
              <a:ext uri="{FF2B5EF4-FFF2-40B4-BE49-F238E27FC236}">
                <a16:creationId xmlns:a16="http://schemas.microsoft.com/office/drawing/2014/main" id="{353C501A-8A27-4949-96AC-EC7A3D285290}"/>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79873" y="6505633"/>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3379">
                                            <p:txEl>
                                              <p:pRg st="1" end="1"/>
                                            </p:txEl>
                                          </p:spTgt>
                                        </p:tgtEl>
                                        <p:attrNameLst>
                                          <p:attrName>style.visibility</p:attrName>
                                        </p:attrNameLst>
                                      </p:cBhvr>
                                      <p:to>
                                        <p:strVal val="visible"/>
                                      </p:to>
                                    </p:set>
                                    <p:animEffect transition="in" filter="wipe(left)">
                                      <p:cBhvr>
                                        <p:cTn id="7" dur="750"/>
                                        <p:tgtEl>
                                          <p:spTgt spid="613379">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10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13379">
                                            <p:txEl>
                                              <p:pRg st="2" end="2"/>
                                            </p:txEl>
                                          </p:spTgt>
                                        </p:tgtEl>
                                        <p:attrNameLst>
                                          <p:attrName>style.visibility</p:attrName>
                                        </p:attrNameLst>
                                      </p:cBhvr>
                                      <p:to>
                                        <p:strVal val="visible"/>
                                      </p:to>
                                    </p:set>
                                    <p:animEffect transition="in" filter="wipe(left)">
                                      <p:cBhvr>
                                        <p:cTn id="15" dur="1000"/>
                                        <p:tgtEl>
                                          <p:spTgt spid="613379">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9" grpId="0" build="p" bldLvl="3"/>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5778" name="Picture 4">
            <a:extLst>
              <a:ext uri="{FF2B5EF4-FFF2-40B4-BE49-F238E27FC236}">
                <a16:creationId xmlns:a16="http://schemas.microsoft.com/office/drawing/2014/main" id="{ACEF9699-FED7-4EBA-8505-6FF427814FA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0225" y="1260475"/>
            <a:ext cx="5553075" cy="406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extLst>
              <a:ext uri="{FF2B5EF4-FFF2-40B4-BE49-F238E27FC236}">
                <a16:creationId xmlns:a16="http://schemas.microsoft.com/office/drawing/2014/main" id="{7788D40F-9713-4EF4-B6B4-1FD85B977CE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0225" y="1260475"/>
            <a:ext cx="5553075" cy="406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9E9C36A2-F9C8-4F6B-9A80-93F9CEF46B9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0225" y="1260475"/>
            <a:ext cx="5553075" cy="406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3">
            <a:extLst>
              <a:ext uri="{FF2B5EF4-FFF2-40B4-BE49-F238E27FC236}">
                <a16:creationId xmlns:a16="http://schemas.microsoft.com/office/drawing/2014/main" id="{5BF9C9F0-2B22-4A05-B05B-90A15CD7E7A6}"/>
              </a:ext>
            </a:extLst>
          </p:cNvPr>
          <p:cNvSpPr>
            <a:spLocks noGrp="1" noChangeArrowheads="1"/>
          </p:cNvSpPr>
          <p:nvPr>
            <p:ph type="title"/>
          </p:nvPr>
        </p:nvSpPr>
        <p:spPr>
          <a:xfrm>
            <a:off x="990600" y="107950"/>
            <a:ext cx="7696200" cy="1554163"/>
          </a:xfrm>
          <a:noFill/>
        </p:spPr>
        <p:txBody>
          <a:bodyPr/>
          <a:lstStyle/>
          <a:p>
            <a:pPr eaLnBrk="1" hangingPunct="1"/>
            <a:r>
              <a:rPr lang="en-CA" altLang="en-US"/>
              <a:t>The Bank of Canada</a:t>
            </a:r>
          </a:p>
        </p:txBody>
      </p:sp>
      <p:sp>
        <p:nvSpPr>
          <p:cNvPr id="77827" name="Rectangle 2">
            <a:extLst>
              <a:ext uri="{FF2B5EF4-FFF2-40B4-BE49-F238E27FC236}">
                <a16:creationId xmlns:a16="http://schemas.microsoft.com/office/drawing/2014/main" id="{7BD23F03-944E-403A-9C5B-AAC0A55E08A2}"/>
              </a:ext>
            </a:extLst>
          </p:cNvPr>
          <p:cNvSpPr>
            <a:spLocks noGrp="1" noChangeArrowheads="1"/>
          </p:cNvSpPr>
          <p:nvPr>
            <p:ph idx="1"/>
          </p:nvPr>
        </p:nvSpPr>
        <p:spPr/>
        <p:txBody>
          <a:bodyPr/>
          <a:lstStyle/>
          <a:p>
            <a:pPr lvl="1" eaLnBrk="1" hangingPunct="1"/>
            <a:r>
              <a:rPr lang="en-CA" altLang="en-US" b="1" dirty="0">
                <a:solidFill>
                  <a:srgbClr val="7030A0"/>
                </a:solidFill>
              </a:rPr>
              <a:t>Bank Rate</a:t>
            </a:r>
          </a:p>
          <a:p>
            <a:r>
              <a:rPr lang="en-CA" altLang="en-US" b="0" dirty="0">
                <a:solidFill>
                  <a:schemeClr val="tx1"/>
                </a:solidFill>
              </a:rPr>
              <a:t>The Bank of Canada makes short-term loans, typically one-day loans, to major depository institutions when the banking system is short of reserves.</a:t>
            </a:r>
          </a:p>
          <a:p>
            <a:r>
              <a:rPr lang="en-CA" altLang="en-US" b="0" dirty="0">
                <a:solidFill>
                  <a:schemeClr val="tx1"/>
                </a:solidFill>
              </a:rPr>
              <a:t>The interest rate on these loans is called </a:t>
            </a:r>
            <a:r>
              <a:rPr lang="en-CA" altLang="en-US" dirty="0">
                <a:solidFill>
                  <a:schemeClr val="tx1"/>
                </a:solidFill>
              </a:rPr>
              <a:t>bank rate</a:t>
            </a:r>
            <a:r>
              <a:rPr lang="en-CA" altLang="en-US" b="0" dirty="0">
                <a:solidFill>
                  <a:schemeClr val="tx1"/>
                </a:solidFill>
              </a:rPr>
              <a:t>.</a:t>
            </a:r>
          </a:p>
          <a:p>
            <a:r>
              <a:rPr lang="en-CA" altLang="en-US" b="0" dirty="0">
                <a:solidFill>
                  <a:schemeClr val="tx1"/>
                </a:solidFill>
              </a:rPr>
              <a:t>Bank rate acts as an anchor for other short-term interest rates and is closely related to the Bank’s target for the overnight loans rate.</a:t>
            </a:r>
            <a:endParaRPr lang="en-US"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Effect transition="in" filter="wipe(left)">
                                      <p:cBhvr>
                                        <p:cTn id="7" dur="1000"/>
                                        <p:tgtEl>
                                          <p:spTgt spid="778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7">
                                            <p:txEl>
                                              <p:pRg st="2" end="2"/>
                                            </p:txEl>
                                          </p:spTgt>
                                        </p:tgtEl>
                                        <p:attrNameLst>
                                          <p:attrName>style.visibility</p:attrName>
                                        </p:attrNameLst>
                                      </p:cBhvr>
                                      <p:to>
                                        <p:strVal val="visible"/>
                                      </p:to>
                                    </p:set>
                                    <p:animEffect transition="in" filter="wipe(left)">
                                      <p:cBhvr>
                                        <p:cTn id="12" dur="1000"/>
                                        <p:tgtEl>
                                          <p:spTgt spid="778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animEffect transition="in" filter="wipe(left)">
                                      <p:cBhvr>
                                        <p:cTn id="17" dur="1000"/>
                                        <p:tgtEl>
                                          <p:spTgt spid="778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bldLvl="3"/>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CD9EEFCA-FFA0-4DA1-8FBF-E5841B94EB5E}"/>
              </a:ext>
            </a:extLst>
          </p:cNvPr>
          <p:cNvSpPr>
            <a:spLocks noGrp="1" noChangeArrowheads="1"/>
          </p:cNvSpPr>
          <p:nvPr>
            <p:ph type="title"/>
          </p:nvPr>
        </p:nvSpPr>
        <p:spPr>
          <a:xfrm>
            <a:off x="990600" y="107950"/>
            <a:ext cx="7696200" cy="1554163"/>
          </a:xfrm>
        </p:spPr>
        <p:txBody>
          <a:bodyPr/>
          <a:lstStyle/>
          <a:p>
            <a:pPr eaLnBrk="1" hangingPunct="1"/>
            <a:r>
              <a:rPr lang="en-CA" altLang="en-US"/>
              <a:t>How Banks Create Money</a:t>
            </a:r>
          </a:p>
        </p:txBody>
      </p:sp>
      <p:sp>
        <p:nvSpPr>
          <p:cNvPr id="435203" name="Rectangle 3">
            <a:extLst>
              <a:ext uri="{FF2B5EF4-FFF2-40B4-BE49-F238E27FC236}">
                <a16:creationId xmlns:a16="http://schemas.microsoft.com/office/drawing/2014/main" id="{23D292FE-F0C3-4F13-A1A6-AA7798C5002A}"/>
              </a:ext>
            </a:extLst>
          </p:cNvPr>
          <p:cNvSpPr>
            <a:spLocks noGrp="1" noChangeArrowheads="1"/>
          </p:cNvSpPr>
          <p:nvPr>
            <p:ph idx="1"/>
          </p:nvPr>
        </p:nvSpPr>
        <p:spPr/>
        <p:txBody>
          <a:bodyPr/>
          <a:lstStyle/>
          <a:p>
            <a:pPr eaLnBrk="1" hangingPunct="1"/>
            <a:r>
              <a:rPr lang="en-CA" altLang="en-US" dirty="0"/>
              <a:t>Creating Deposits by Making Loans </a:t>
            </a:r>
          </a:p>
          <a:p>
            <a:pPr lvl="1" eaLnBrk="1" hangingPunct="1"/>
            <a:r>
              <a:rPr lang="en-CA" altLang="en-US" dirty="0"/>
              <a:t>Banks create deposits when they make loans and the new deposits created are new money.</a:t>
            </a:r>
          </a:p>
          <a:p>
            <a:pPr lvl="1" eaLnBrk="1" hangingPunct="1"/>
            <a:r>
              <a:rPr lang="en-CA" altLang="en-US" dirty="0"/>
              <a:t>The quantity of deposits that banks can create is limited by three factors:</a:t>
            </a:r>
          </a:p>
          <a:p>
            <a:pPr lvl="1" eaLnBrk="1" hangingPunct="1">
              <a:buClr>
                <a:srgbClr val="7030A0"/>
              </a:buClr>
              <a:buSzPct val="120000"/>
              <a:buFont typeface="Wingdings" panose="05000000000000000000" pitchFamily="2" charset="2"/>
              <a:buChar char="§"/>
            </a:pPr>
            <a:r>
              <a:rPr lang="en-CA" altLang="en-US" dirty="0"/>
              <a:t> The monetary base</a:t>
            </a:r>
          </a:p>
          <a:p>
            <a:pPr lvl="1" eaLnBrk="1" hangingPunct="1">
              <a:buClr>
                <a:srgbClr val="7030A0"/>
              </a:buClr>
              <a:buSzPct val="120000"/>
              <a:buFont typeface="Wingdings" panose="05000000000000000000" pitchFamily="2" charset="2"/>
              <a:buChar char="§"/>
            </a:pPr>
            <a:r>
              <a:rPr lang="en-CA" altLang="en-US" dirty="0"/>
              <a:t> Desired reserves</a:t>
            </a:r>
          </a:p>
          <a:p>
            <a:pPr lvl="1" eaLnBrk="1" hangingPunct="1">
              <a:buClr>
                <a:srgbClr val="7030A0"/>
              </a:buClr>
              <a:buSzPct val="120000"/>
              <a:buFont typeface="Wingdings" panose="05000000000000000000" pitchFamily="2" charset="2"/>
              <a:buChar char="§"/>
            </a:pPr>
            <a:r>
              <a:rPr lang="en-CA" altLang="en-US" dirty="0"/>
              <a:t> Desired currency holding</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5203">
                                            <p:txEl>
                                              <p:pRg st="0" end="0"/>
                                            </p:txEl>
                                          </p:spTgt>
                                        </p:tgtEl>
                                        <p:attrNameLst>
                                          <p:attrName>style.visibility</p:attrName>
                                        </p:attrNameLst>
                                      </p:cBhvr>
                                      <p:to>
                                        <p:strVal val="visible"/>
                                      </p:to>
                                    </p:set>
                                    <p:animEffect transition="in" filter="wipe(left)">
                                      <p:cBhvr>
                                        <p:cTn id="7" dur="500"/>
                                        <p:tgtEl>
                                          <p:spTgt spid="435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5203">
                                            <p:txEl>
                                              <p:pRg st="1" end="1"/>
                                            </p:txEl>
                                          </p:spTgt>
                                        </p:tgtEl>
                                        <p:attrNameLst>
                                          <p:attrName>style.visibility</p:attrName>
                                        </p:attrNameLst>
                                      </p:cBhvr>
                                      <p:to>
                                        <p:strVal val="visible"/>
                                      </p:to>
                                    </p:set>
                                    <p:animEffect transition="in" filter="wipe(left)">
                                      <p:cBhvr>
                                        <p:cTn id="12" dur="1000"/>
                                        <p:tgtEl>
                                          <p:spTgt spid="435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5203">
                                            <p:txEl>
                                              <p:pRg st="2" end="2"/>
                                            </p:txEl>
                                          </p:spTgt>
                                        </p:tgtEl>
                                        <p:attrNameLst>
                                          <p:attrName>style.visibility</p:attrName>
                                        </p:attrNameLst>
                                      </p:cBhvr>
                                      <p:to>
                                        <p:strVal val="visible"/>
                                      </p:to>
                                    </p:set>
                                    <p:animEffect transition="in" filter="wipe(left)">
                                      <p:cBhvr>
                                        <p:cTn id="17" dur="1000"/>
                                        <p:tgtEl>
                                          <p:spTgt spid="435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5203">
                                            <p:txEl>
                                              <p:pRg st="3" end="3"/>
                                            </p:txEl>
                                          </p:spTgt>
                                        </p:tgtEl>
                                        <p:attrNameLst>
                                          <p:attrName>style.visibility</p:attrName>
                                        </p:attrNameLst>
                                      </p:cBhvr>
                                      <p:to>
                                        <p:strVal val="visible"/>
                                      </p:to>
                                    </p:set>
                                    <p:animEffect transition="in" filter="wipe(left)">
                                      <p:cBhvr>
                                        <p:cTn id="22" dur="1000"/>
                                        <p:tgtEl>
                                          <p:spTgt spid="435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5203">
                                            <p:txEl>
                                              <p:pRg st="4" end="4"/>
                                            </p:txEl>
                                          </p:spTgt>
                                        </p:tgtEl>
                                        <p:attrNameLst>
                                          <p:attrName>style.visibility</p:attrName>
                                        </p:attrNameLst>
                                      </p:cBhvr>
                                      <p:to>
                                        <p:strVal val="visible"/>
                                      </p:to>
                                    </p:set>
                                    <p:animEffect transition="in" filter="wipe(left)">
                                      <p:cBhvr>
                                        <p:cTn id="27" dur="1000"/>
                                        <p:tgtEl>
                                          <p:spTgt spid="4352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5203">
                                            <p:txEl>
                                              <p:pRg st="5" end="5"/>
                                            </p:txEl>
                                          </p:spTgt>
                                        </p:tgtEl>
                                        <p:attrNameLst>
                                          <p:attrName>style.visibility</p:attrName>
                                        </p:attrNameLst>
                                      </p:cBhvr>
                                      <p:to>
                                        <p:strVal val="visible"/>
                                      </p:to>
                                    </p:set>
                                    <p:animEffect transition="in" filter="wipe(left)">
                                      <p:cBhvr>
                                        <p:cTn id="32" dur="1000"/>
                                        <p:tgtEl>
                                          <p:spTgt spid="435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uiExpand="1" build="p" bldLvl="3"/>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5">
            <a:extLst>
              <a:ext uri="{FF2B5EF4-FFF2-40B4-BE49-F238E27FC236}">
                <a16:creationId xmlns:a16="http://schemas.microsoft.com/office/drawing/2014/main" id="{05CB1DEE-3641-40B9-83DD-15DB8F826DC7}"/>
              </a:ext>
            </a:extLst>
          </p:cNvPr>
          <p:cNvSpPr>
            <a:spLocks noGrp="1" noChangeArrowheads="1"/>
          </p:cNvSpPr>
          <p:nvPr>
            <p:ph type="title"/>
          </p:nvPr>
        </p:nvSpPr>
        <p:spPr>
          <a:xfrm>
            <a:off x="990600" y="107950"/>
            <a:ext cx="7696200" cy="1554163"/>
          </a:xfrm>
          <a:noFill/>
        </p:spPr>
        <p:txBody>
          <a:bodyPr/>
          <a:lstStyle/>
          <a:p>
            <a:pPr eaLnBrk="1" hangingPunct="1"/>
            <a:r>
              <a:rPr lang="en-CA" altLang="en-US"/>
              <a:t>How Banks Create Money</a:t>
            </a:r>
          </a:p>
        </p:txBody>
      </p:sp>
      <p:sp>
        <p:nvSpPr>
          <p:cNvPr id="765955" name="Rectangle 3">
            <a:extLst>
              <a:ext uri="{FF2B5EF4-FFF2-40B4-BE49-F238E27FC236}">
                <a16:creationId xmlns:a16="http://schemas.microsoft.com/office/drawing/2014/main" id="{B3371A53-9A5C-4FC3-85A1-81F7DD6242D6}"/>
              </a:ext>
            </a:extLst>
          </p:cNvPr>
          <p:cNvSpPr>
            <a:spLocks noGrp="1" noChangeArrowheads="1"/>
          </p:cNvSpPr>
          <p:nvPr>
            <p:ph idx="1"/>
          </p:nvPr>
        </p:nvSpPr>
        <p:spPr/>
        <p:txBody>
          <a:bodyPr/>
          <a:lstStyle/>
          <a:p>
            <a:pPr eaLnBrk="1" hangingPunct="1"/>
            <a:r>
              <a:rPr lang="en-CA" altLang="en-US" dirty="0">
                <a:solidFill>
                  <a:srgbClr val="7030A0"/>
                </a:solidFill>
              </a:rPr>
              <a:t>The Monetary Base</a:t>
            </a:r>
          </a:p>
          <a:p>
            <a:pPr lvl="1" eaLnBrk="1" hangingPunct="1"/>
            <a:r>
              <a:rPr lang="en-CA" altLang="en-US" dirty="0"/>
              <a:t>The </a:t>
            </a:r>
            <a:r>
              <a:rPr lang="en-CA" altLang="en-US" i="1" dirty="0"/>
              <a:t>monetary base</a:t>
            </a:r>
            <a:r>
              <a:rPr lang="en-CA" altLang="en-US" dirty="0"/>
              <a:t> is the sum of Bank of Canada notes, coins, and banks’ deposits at the Bank of Canada.</a:t>
            </a:r>
          </a:p>
          <a:p>
            <a:pPr lvl="1" eaLnBrk="1" hangingPunct="1"/>
            <a:r>
              <a:rPr lang="en-CA" altLang="en-US" dirty="0"/>
              <a:t>The size of the monetary base limits the total quantity of money that the banking system can create because</a:t>
            </a:r>
          </a:p>
          <a:p>
            <a:pPr lvl="1" eaLnBrk="1" hangingPunct="1">
              <a:buClr>
                <a:schemeClr val="tx1"/>
              </a:buClr>
              <a:buFont typeface="Arial" panose="020B0604020202020204" pitchFamily="34" charset="0"/>
              <a:buAutoNum type="arabicPeriod"/>
            </a:pPr>
            <a:r>
              <a:rPr lang="en-CA" altLang="en-US" dirty="0"/>
              <a:t> Banks have desired reserves</a:t>
            </a:r>
          </a:p>
          <a:p>
            <a:pPr lvl="1" eaLnBrk="1" hangingPunct="1">
              <a:buClr>
                <a:schemeClr val="tx1"/>
              </a:buClr>
              <a:buFont typeface="Arial" panose="020B0604020202020204" pitchFamily="34" charset="0"/>
              <a:buAutoNum type="arabicPeriod"/>
            </a:pPr>
            <a:r>
              <a:rPr lang="en-CA" altLang="en-US" dirty="0"/>
              <a:t> Households and firms have desired currency holdings</a:t>
            </a:r>
          </a:p>
          <a:p>
            <a:pPr lvl="1" eaLnBrk="1" hangingPunct="1"/>
            <a:r>
              <a:rPr lang="en-CA" altLang="en-US" dirty="0"/>
              <a:t>And both these desired holdings of monetary base depend on the quantity of money.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5955">
                                            <p:txEl>
                                              <p:pRg st="1" end="1"/>
                                            </p:txEl>
                                          </p:spTgt>
                                        </p:tgtEl>
                                        <p:attrNameLst>
                                          <p:attrName>style.visibility</p:attrName>
                                        </p:attrNameLst>
                                      </p:cBhvr>
                                      <p:to>
                                        <p:strVal val="visible"/>
                                      </p:to>
                                    </p:set>
                                    <p:animEffect transition="in" filter="wipe(left)">
                                      <p:cBhvr>
                                        <p:cTn id="7" dur="1000"/>
                                        <p:tgtEl>
                                          <p:spTgt spid="7659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5955">
                                            <p:txEl>
                                              <p:pRg st="2" end="2"/>
                                            </p:txEl>
                                          </p:spTgt>
                                        </p:tgtEl>
                                        <p:attrNameLst>
                                          <p:attrName>style.visibility</p:attrName>
                                        </p:attrNameLst>
                                      </p:cBhvr>
                                      <p:to>
                                        <p:strVal val="visible"/>
                                      </p:to>
                                    </p:set>
                                    <p:animEffect transition="in" filter="wipe(left)">
                                      <p:cBhvr>
                                        <p:cTn id="12" dur="1000"/>
                                        <p:tgtEl>
                                          <p:spTgt spid="7659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5955">
                                            <p:txEl>
                                              <p:pRg st="3" end="3"/>
                                            </p:txEl>
                                          </p:spTgt>
                                        </p:tgtEl>
                                        <p:attrNameLst>
                                          <p:attrName>style.visibility</p:attrName>
                                        </p:attrNameLst>
                                      </p:cBhvr>
                                      <p:to>
                                        <p:strVal val="visible"/>
                                      </p:to>
                                    </p:set>
                                    <p:animEffect transition="in" filter="wipe(left)">
                                      <p:cBhvr>
                                        <p:cTn id="17" dur="1000"/>
                                        <p:tgtEl>
                                          <p:spTgt spid="7659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5955">
                                            <p:txEl>
                                              <p:pRg st="4" end="4"/>
                                            </p:txEl>
                                          </p:spTgt>
                                        </p:tgtEl>
                                        <p:attrNameLst>
                                          <p:attrName>style.visibility</p:attrName>
                                        </p:attrNameLst>
                                      </p:cBhvr>
                                      <p:to>
                                        <p:strVal val="visible"/>
                                      </p:to>
                                    </p:set>
                                    <p:animEffect transition="in" filter="wipe(left)">
                                      <p:cBhvr>
                                        <p:cTn id="22" dur="1000"/>
                                        <p:tgtEl>
                                          <p:spTgt spid="7659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5955">
                                            <p:txEl>
                                              <p:pRg st="5" end="5"/>
                                            </p:txEl>
                                          </p:spTgt>
                                        </p:tgtEl>
                                        <p:attrNameLst>
                                          <p:attrName>style.visibility</p:attrName>
                                        </p:attrNameLst>
                                      </p:cBhvr>
                                      <p:to>
                                        <p:strVal val="visible"/>
                                      </p:to>
                                    </p:set>
                                    <p:animEffect transition="in" filter="wipe(left)">
                                      <p:cBhvr>
                                        <p:cTn id="27" dur="1000"/>
                                        <p:tgtEl>
                                          <p:spTgt spid="7659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build="p" bldLvl="3"/>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5">
            <a:extLst>
              <a:ext uri="{FF2B5EF4-FFF2-40B4-BE49-F238E27FC236}">
                <a16:creationId xmlns:a16="http://schemas.microsoft.com/office/drawing/2014/main" id="{98C1E43E-C582-497D-83F3-8C7CCF6BAF52}"/>
              </a:ext>
            </a:extLst>
          </p:cNvPr>
          <p:cNvSpPr>
            <a:spLocks noGrp="1" noChangeArrowheads="1"/>
          </p:cNvSpPr>
          <p:nvPr>
            <p:ph type="title"/>
          </p:nvPr>
        </p:nvSpPr>
        <p:spPr>
          <a:xfrm>
            <a:off x="990600" y="107950"/>
            <a:ext cx="7696200" cy="1554163"/>
          </a:xfrm>
          <a:noFill/>
        </p:spPr>
        <p:txBody>
          <a:bodyPr/>
          <a:lstStyle/>
          <a:p>
            <a:pPr eaLnBrk="1" hangingPunct="1"/>
            <a:r>
              <a:rPr lang="en-CA" altLang="en-US"/>
              <a:t>How Banks Create Money</a:t>
            </a:r>
          </a:p>
        </p:txBody>
      </p:sp>
      <p:sp>
        <p:nvSpPr>
          <p:cNvPr id="770051" name="Rectangle 3">
            <a:extLst>
              <a:ext uri="{FF2B5EF4-FFF2-40B4-BE49-F238E27FC236}">
                <a16:creationId xmlns:a16="http://schemas.microsoft.com/office/drawing/2014/main" id="{ABF35575-5C48-4464-B999-41F132435674}"/>
              </a:ext>
            </a:extLst>
          </p:cNvPr>
          <p:cNvSpPr>
            <a:spLocks noGrp="1" noChangeArrowheads="1"/>
          </p:cNvSpPr>
          <p:nvPr>
            <p:ph idx="1"/>
          </p:nvPr>
        </p:nvSpPr>
        <p:spPr/>
        <p:txBody>
          <a:bodyPr/>
          <a:lstStyle/>
          <a:p>
            <a:pPr eaLnBrk="1" hangingPunct="1"/>
            <a:r>
              <a:rPr lang="en-CA" altLang="en-US" dirty="0">
                <a:solidFill>
                  <a:srgbClr val="7030A0"/>
                </a:solidFill>
              </a:rPr>
              <a:t>Desired Reserves</a:t>
            </a:r>
          </a:p>
          <a:p>
            <a:pPr lvl="1" eaLnBrk="1" hangingPunct="1"/>
            <a:r>
              <a:rPr lang="en-CA" altLang="en-US" dirty="0"/>
              <a:t>A bank’s </a:t>
            </a:r>
            <a:r>
              <a:rPr lang="en-CA" altLang="en-US" i="1" dirty="0"/>
              <a:t>actual reserves</a:t>
            </a:r>
            <a:r>
              <a:rPr lang="en-CA" altLang="en-US" dirty="0"/>
              <a:t> consists of notes and coins in its vault and its deposit at the Bank of Canada.</a:t>
            </a:r>
          </a:p>
          <a:p>
            <a:pPr lvl="1" eaLnBrk="1" hangingPunct="1"/>
            <a:r>
              <a:rPr lang="en-CA" altLang="en-US" dirty="0"/>
              <a:t>The </a:t>
            </a:r>
            <a:r>
              <a:rPr lang="en-CA" altLang="en-US" b="1" dirty="0"/>
              <a:t>desired reserve ratio</a:t>
            </a:r>
            <a:r>
              <a:rPr lang="en-CA" altLang="en-US" dirty="0"/>
              <a:t> is the ratio of the bank’s reserves to total deposits that a bank </a:t>
            </a:r>
            <a:r>
              <a:rPr lang="en-CA" altLang="en-US" i="1" dirty="0"/>
              <a:t>plans</a:t>
            </a:r>
            <a:r>
              <a:rPr lang="en-CA" altLang="en-US" dirty="0"/>
              <a:t> to hold. </a:t>
            </a:r>
          </a:p>
          <a:p>
            <a:pPr lvl="1" eaLnBrk="1" hangingPunct="1"/>
            <a:r>
              <a:rPr lang="en-CA" altLang="en-US" dirty="0"/>
              <a:t>The desired reserve ratio exceeds the required reserve ratio by the amount that the bank determines to be prudent for its daily business.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0051">
                                            <p:txEl>
                                              <p:pRg st="1" end="1"/>
                                            </p:txEl>
                                          </p:spTgt>
                                        </p:tgtEl>
                                        <p:attrNameLst>
                                          <p:attrName>style.visibility</p:attrName>
                                        </p:attrNameLst>
                                      </p:cBhvr>
                                      <p:to>
                                        <p:strVal val="visible"/>
                                      </p:to>
                                    </p:set>
                                    <p:animEffect transition="in" filter="wipe(left)">
                                      <p:cBhvr>
                                        <p:cTn id="7" dur="1000"/>
                                        <p:tgtEl>
                                          <p:spTgt spid="7700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0051">
                                            <p:txEl>
                                              <p:pRg st="2" end="2"/>
                                            </p:txEl>
                                          </p:spTgt>
                                        </p:tgtEl>
                                        <p:attrNameLst>
                                          <p:attrName>style.visibility</p:attrName>
                                        </p:attrNameLst>
                                      </p:cBhvr>
                                      <p:to>
                                        <p:strVal val="visible"/>
                                      </p:to>
                                    </p:set>
                                    <p:animEffect transition="in" filter="wipe(left)">
                                      <p:cBhvr>
                                        <p:cTn id="12" dur="1000"/>
                                        <p:tgtEl>
                                          <p:spTgt spid="7700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0051">
                                            <p:txEl>
                                              <p:pRg st="3" end="3"/>
                                            </p:txEl>
                                          </p:spTgt>
                                        </p:tgtEl>
                                        <p:attrNameLst>
                                          <p:attrName>style.visibility</p:attrName>
                                        </p:attrNameLst>
                                      </p:cBhvr>
                                      <p:to>
                                        <p:strVal val="visible"/>
                                      </p:to>
                                    </p:set>
                                    <p:animEffect transition="in" filter="wipe(left)">
                                      <p:cBhvr>
                                        <p:cTn id="17" dur="1000"/>
                                        <p:tgtEl>
                                          <p:spTgt spid="770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30FB4B4-D545-44B9-9ACE-73A90A2301F1}"/>
              </a:ext>
            </a:extLst>
          </p:cNvPr>
          <p:cNvSpPr>
            <a:spLocks noGrp="1" noChangeArrowheads="1"/>
          </p:cNvSpPr>
          <p:nvPr>
            <p:ph type="title"/>
          </p:nvPr>
        </p:nvSpPr>
        <p:spPr>
          <a:xfrm>
            <a:off x="990600" y="107950"/>
            <a:ext cx="7696200" cy="1554163"/>
          </a:xfrm>
        </p:spPr>
        <p:txBody>
          <a:bodyPr/>
          <a:lstStyle/>
          <a:p>
            <a:pPr eaLnBrk="1" hangingPunct="1"/>
            <a:r>
              <a:rPr lang="en-CA" altLang="en-US"/>
              <a:t>What is Money?</a:t>
            </a:r>
          </a:p>
        </p:txBody>
      </p:sp>
      <p:sp>
        <p:nvSpPr>
          <p:cNvPr id="405507" name="Rectangle 3">
            <a:extLst>
              <a:ext uri="{FF2B5EF4-FFF2-40B4-BE49-F238E27FC236}">
                <a16:creationId xmlns:a16="http://schemas.microsoft.com/office/drawing/2014/main" id="{99280726-9890-4D43-8DBC-C210D8413A0E}"/>
              </a:ext>
            </a:extLst>
          </p:cNvPr>
          <p:cNvSpPr>
            <a:spLocks noGrp="1" noChangeArrowheads="1"/>
          </p:cNvSpPr>
          <p:nvPr>
            <p:ph idx="1"/>
          </p:nvPr>
        </p:nvSpPr>
        <p:spPr/>
        <p:txBody>
          <a:bodyPr/>
          <a:lstStyle/>
          <a:p>
            <a:pPr lvl="1" eaLnBrk="1" hangingPunct="1">
              <a:defRPr/>
            </a:pPr>
            <a:r>
              <a:rPr lang="en-CA" altLang="en-US" b="1" dirty="0"/>
              <a:t>Money</a:t>
            </a:r>
            <a:r>
              <a:rPr lang="en-CA" altLang="en-US" dirty="0"/>
              <a:t> is any commodity or token that is generally acceptable as a means of payment. </a:t>
            </a:r>
          </a:p>
          <a:p>
            <a:pPr lvl="1" eaLnBrk="1" hangingPunct="1">
              <a:defRPr/>
            </a:pPr>
            <a:r>
              <a:rPr lang="en-CA" altLang="en-US" dirty="0"/>
              <a:t>A </a:t>
            </a:r>
            <a:r>
              <a:rPr lang="en-CA" altLang="en-US" b="1" dirty="0"/>
              <a:t>means of payment</a:t>
            </a:r>
            <a:r>
              <a:rPr lang="en-CA" altLang="en-US" dirty="0"/>
              <a:t> is a method of settling a debt.</a:t>
            </a:r>
          </a:p>
          <a:p>
            <a:pPr lvl="1" eaLnBrk="1" hangingPunct="1">
              <a:defRPr/>
            </a:pPr>
            <a:r>
              <a:rPr lang="en-CA" altLang="en-US" dirty="0"/>
              <a:t>Money has three other functions:</a:t>
            </a:r>
          </a:p>
          <a:p>
            <a:pPr lvl="1" eaLnBrk="1" hangingPunct="1">
              <a:buClr>
                <a:schemeClr val="accent6"/>
              </a:buClr>
              <a:buSzPct val="120000"/>
              <a:buFont typeface="Wingdings" panose="05000000000000000000" pitchFamily="2" charset="2"/>
              <a:buChar char="§"/>
              <a:defRPr/>
            </a:pPr>
            <a:r>
              <a:rPr lang="en-CA" altLang="en-US" dirty="0"/>
              <a:t> Medium of exchange</a:t>
            </a:r>
          </a:p>
          <a:p>
            <a:pPr lvl="1" eaLnBrk="1" hangingPunct="1">
              <a:buClr>
                <a:schemeClr val="accent6"/>
              </a:buClr>
              <a:buSzPct val="120000"/>
              <a:buFont typeface="Wingdings" panose="05000000000000000000" pitchFamily="2" charset="2"/>
              <a:buChar char="§"/>
              <a:defRPr/>
            </a:pPr>
            <a:r>
              <a:rPr lang="en-CA" altLang="en-US" dirty="0"/>
              <a:t> Unit of account</a:t>
            </a:r>
          </a:p>
          <a:p>
            <a:pPr lvl="1" eaLnBrk="1" hangingPunct="1">
              <a:buClr>
                <a:schemeClr val="accent6"/>
              </a:buClr>
              <a:buSzPct val="120000"/>
              <a:buFont typeface="Wingdings" panose="05000000000000000000" pitchFamily="2" charset="2"/>
              <a:buChar char="§"/>
              <a:defRPr/>
            </a:pPr>
            <a:r>
              <a:rPr lang="en-CA" altLang="en-US" dirty="0"/>
              <a:t> Store of value</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wipe(left)">
                                      <p:cBhvr>
                                        <p:cTn id="7" dur="1000"/>
                                        <p:tgtEl>
                                          <p:spTgt spid="405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5507">
                                            <p:txEl>
                                              <p:pRg st="1" end="1"/>
                                            </p:txEl>
                                          </p:spTgt>
                                        </p:tgtEl>
                                        <p:attrNameLst>
                                          <p:attrName>style.visibility</p:attrName>
                                        </p:attrNameLst>
                                      </p:cBhvr>
                                      <p:to>
                                        <p:strVal val="visible"/>
                                      </p:to>
                                    </p:set>
                                    <p:animEffect transition="in" filter="wipe(left)">
                                      <p:cBhvr>
                                        <p:cTn id="12" dur="1000"/>
                                        <p:tgtEl>
                                          <p:spTgt spid="405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5507">
                                            <p:txEl>
                                              <p:pRg st="2" end="2"/>
                                            </p:txEl>
                                          </p:spTgt>
                                        </p:tgtEl>
                                        <p:attrNameLst>
                                          <p:attrName>style.visibility</p:attrName>
                                        </p:attrNameLst>
                                      </p:cBhvr>
                                      <p:to>
                                        <p:strVal val="visible"/>
                                      </p:to>
                                    </p:set>
                                    <p:animEffect transition="in" filter="wipe(left)">
                                      <p:cBhvr>
                                        <p:cTn id="17" dur="1000"/>
                                        <p:tgtEl>
                                          <p:spTgt spid="405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5507">
                                            <p:txEl>
                                              <p:pRg st="3" end="3"/>
                                            </p:txEl>
                                          </p:spTgt>
                                        </p:tgtEl>
                                        <p:attrNameLst>
                                          <p:attrName>style.visibility</p:attrName>
                                        </p:attrNameLst>
                                      </p:cBhvr>
                                      <p:to>
                                        <p:strVal val="visible"/>
                                      </p:to>
                                    </p:set>
                                    <p:animEffect transition="in" filter="wipe(left)">
                                      <p:cBhvr>
                                        <p:cTn id="22" dur="1000"/>
                                        <p:tgtEl>
                                          <p:spTgt spid="405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5507">
                                            <p:txEl>
                                              <p:pRg st="4" end="4"/>
                                            </p:txEl>
                                          </p:spTgt>
                                        </p:tgtEl>
                                        <p:attrNameLst>
                                          <p:attrName>style.visibility</p:attrName>
                                        </p:attrNameLst>
                                      </p:cBhvr>
                                      <p:to>
                                        <p:strVal val="visible"/>
                                      </p:to>
                                    </p:set>
                                    <p:animEffect transition="in" filter="wipe(left)">
                                      <p:cBhvr>
                                        <p:cTn id="27" dur="1000"/>
                                        <p:tgtEl>
                                          <p:spTgt spid="405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5507">
                                            <p:txEl>
                                              <p:pRg st="5" end="5"/>
                                            </p:txEl>
                                          </p:spTgt>
                                        </p:tgtEl>
                                        <p:attrNameLst>
                                          <p:attrName>style.visibility</p:attrName>
                                        </p:attrNameLst>
                                      </p:cBhvr>
                                      <p:to>
                                        <p:strVal val="visible"/>
                                      </p:to>
                                    </p:set>
                                    <p:animEffect transition="in" filter="wipe(left)">
                                      <p:cBhvr>
                                        <p:cTn id="32" dur="1000"/>
                                        <p:tgtEl>
                                          <p:spTgt spid="405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5">
            <a:extLst>
              <a:ext uri="{FF2B5EF4-FFF2-40B4-BE49-F238E27FC236}">
                <a16:creationId xmlns:a16="http://schemas.microsoft.com/office/drawing/2014/main" id="{1B7F395D-40AF-4416-8FB6-C7BE1521B937}"/>
              </a:ext>
            </a:extLst>
          </p:cNvPr>
          <p:cNvSpPr>
            <a:spLocks noGrp="1" noChangeArrowheads="1"/>
          </p:cNvSpPr>
          <p:nvPr>
            <p:ph type="title"/>
          </p:nvPr>
        </p:nvSpPr>
        <p:spPr>
          <a:xfrm>
            <a:off x="990600" y="107950"/>
            <a:ext cx="7696200" cy="1554163"/>
          </a:xfrm>
          <a:noFill/>
        </p:spPr>
        <p:txBody>
          <a:bodyPr/>
          <a:lstStyle/>
          <a:p>
            <a:pPr eaLnBrk="1" hangingPunct="1"/>
            <a:r>
              <a:rPr lang="en-CA" altLang="en-US"/>
              <a:t>How Banks Create Money</a:t>
            </a:r>
          </a:p>
        </p:txBody>
      </p:sp>
      <p:sp>
        <p:nvSpPr>
          <p:cNvPr id="772099" name="Rectangle 3">
            <a:extLst>
              <a:ext uri="{FF2B5EF4-FFF2-40B4-BE49-F238E27FC236}">
                <a16:creationId xmlns:a16="http://schemas.microsoft.com/office/drawing/2014/main" id="{9A71599E-6172-4A18-ABC5-73FF05DF2E0A}"/>
              </a:ext>
            </a:extLst>
          </p:cNvPr>
          <p:cNvSpPr>
            <a:spLocks noGrp="1" noChangeArrowheads="1"/>
          </p:cNvSpPr>
          <p:nvPr>
            <p:ph idx="1"/>
          </p:nvPr>
        </p:nvSpPr>
        <p:spPr>
          <a:xfrm>
            <a:off x="360363" y="1584325"/>
            <a:ext cx="8229600" cy="4816475"/>
          </a:xfrm>
        </p:spPr>
        <p:txBody>
          <a:bodyPr/>
          <a:lstStyle/>
          <a:p>
            <a:pPr eaLnBrk="1" hangingPunct="1"/>
            <a:r>
              <a:rPr lang="en-CA" altLang="en-US" dirty="0">
                <a:solidFill>
                  <a:srgbClr val="7030A0"/>
                </a:solidFill>
              </a:rPr>
              <a:t>Desired Currency Holding</a:t>
            </a:r>
          </a:p>
          <a:p>
            <a:pPr lvl="1" eaLnBrk="1" hangingPunct="1"/>
            <a:r>
              <a:rPr lang="en-CA" altLang="en-US" dirty="0"/>
              <a:t>People hold some fraction of their money as currency.</a:t>
            </a:r>
          </a:p>
          <a:p>
            <a:pPr lvl="1" eaLnBrk="1" hangingPunct="1"/>
            <a:r>
              <a:rPr lang="en-CA" altLang="en-US" dirty="0"/>
              <a:t>So when the total quantity of money increases, so does the quantity of currency that people plan to hold.</a:t>
            </a:r>
          </a:p>
          <a:p>
            <a:pPr lvl="1" eaLnBrk="1" hangingPunct="1"/>
            <a:r>
              <a:rPr lang="en-CA" altLang="en-US" dirty="0"/>
              <a:t>Because desired currency holding increases when deposits increase, currency leaves the banks when they make loans and increase deposits. </a:t>
            </a:r>
          </a:p>
          <a:p>
            <a:pPr lvl="1" eaLnBrk="1" hangingPunct="1"/>
            <a:r>
              <a:rPr lang="en-CA" altLang="en-US" dirty="0"/>
              <a:t>This leakage of reserves into currency is called the </a:t>
            </a:r>
            <a:r>
              <a:rPr lang="en-CA" altLang="en-US" i="1" dirty="0"/>
              <a:t>currency drain</a:t>
            </a:r>
            <a:r>
              <a:rPr lang="en-CA" altLang="en-US" dirty="0"/>
              <a:t>.</a:t>
            </a:r>
          </a:p>
          <a:p>
            <a:pPr lvl="1" eaLnBrk="1" hangingPunct="1"/>
            <a:r>
              <a:rPr lang="en-CA" altLang="en-US" dirty="0"/>
              <a:t>The ratio of currency to deposits is the </a:t>
            </a:r>
            <a:r>
              <a:rPr lang="en-CA" altLang="en-US" b="1" dirty="0"/>
              <a:t>currency drain ratio</a:t>
            </a:r>
            <a:r>
              <a:rPr lang="en-CA" altLang="en-US" dirty="0"/>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2099">
                                            <p:txEl>
                                              <p:pRg st="1" end="1"/>
                                            </p:txEl>
                                          </p:spTgt>
                                        </p:tgtEl>
                                        <p:attrNameLst>
                                          <p:attrName>style.visibility</p:attrName>
                                        </p:attrNameLst>
                                      </p:cBhvr>
                                      <p:to>
                                        <p:strVal val="visible"/>
                                      </p:to>
                                    </p:set>
                                    <p:animEffect transition="in" filter="wipe(left)">
                                      <p:cBhvr>
                                        <p:cTn id="7" dur="1000"/>
                                        <p:tgtEl>
                                          <p:spTgt spid="7720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2099">
                                            <p:txEl>
                                              <p:pRg st="2" end="2"/>
                                            </p:txEl>
                                          </p:spTgt>
                                        </p:tgtEl>
                                        <p:attrNameLst>
                                          <p:attrName>style.visibility</p:attrName>
                                        </p:attrNameLst>
                                      </p:cBhvr>
                                      <p:to>
                                        <p:strVal val="visible"/>
                                      </p:to>
                                    </p:set>
                                    <p:animEffect transition="in" filter="wipe(left)">
                                      <p:cBhvr>
                                        <p:cTn id="12" dur="1000"/>
                                        <p:tgtEl>
                                          <p:spTgt spid="772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2099">
                                            <p:txEl>
                                              <p:pRg st="3" end="3"/>
                                            </p:txEl>
                                          </p:spTgt>
                                        </p:tgtEl>
                                        <p:attrNameLst>
                                          <p:attrName>style.visibility</p:attrName>
                                        </p:attrNameLst>
                                      </p:cBhvr>
                                      <p:to>
                                        <p:strVal val="visible"/>
                                      </p:to>
                                    </p:set>
                                    <p:animEffect transition="in" filter="wipe(left)">
                                      <p:cBhvr>
                                        <p:cTn id="17" dur="1000"/>
                                        <p:tgtEl>
                                          <p:spTgt spid="7720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2099">
                                            <p:txEl>
                                              <p:pRg st="4" end="4"/>
                                            </p:txEl>
                                          </p:spTgt>
                                        </p:tgtEl>
                                        <p:attrNameLst>
                                          <p:attrName>style.visibility</p:attrName>
                                        </p:attrNameLst>
                                      </p:cBhvr>
                                      <p:to>
                                        <p:strVal val="visible"/>
                                      </p:to>
                                    </p:set>
                                    <p:animEffect transition="in" filter="wipe(left)">
                                      <p:cBhvr>
                                        <p:cTn id="22" dur="1000"/>
                                        <p:tgtEl>
                                          <p:spTgt spid="77209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2099">
                                            <p:txEl>
                                              <p:pRg st="5" end="5"/>
                                            </p:txEl>
                                          </p:spTgt>
                                        </p:tgtEl>
                                        <p:attrNameLst>
                                          <p:attrName>style.visibility</p:attrName>
                                        </p:attrNameLst>
                                      </p:cBhvr>
                                      <p:to>
                                        <p:strVal val="visible"/>
                                      </p:to>
                                    </p:set>
                                    <p:animEffect transition="in" filter="wipe(left)">
                                      <p:cBhvr>
                                        <p:cTn id="27" dur="1000"/>
                                        <p:tgtEl>
                                          <p:spTgt spid="772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bldLvl="3"/>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5">
            <a:extLst>
              <a:ext uri="{FF2B5EF4-FFF2-40B4-BE49-F238E27FC236}">
                <a16:creationId xmlns:a16="http://schemas.microsoft.com/office/drawing/2014/main" id="{44D52FC9-AAB4-4081-8F1D-4C303A0C32BD}"/>
              </a:ext>
            </a:extLst>
          </p:cNvPr>
          <p:cNvSpPr>
            <a:spLocks noGrp="1" noChangeArrowheads="1"/>
          </p:cNvSpPr>
          <p:nvPr>
            <p:ph type="title"/>
          </p:nvPr>
        </p:nvSpPr>
        <p:spPr>
          <a:xfrm>
            <a:off x="990600" y="107950"/>
            <a:ext cx="7696200" cy="1554163"/>
          </a:xfrm>
          <a:noFill/>
        </p:spPr>
        <p:txBody>
          <a:bodyPr/>
          <a:lstStyle/>
          <a:p>
            <a:pPr eaLnBrk="1" hangingPunct="1"/>
            <a:r>
              <a:rPr lang="en-CA" altLang="en-US"/>
              <a:t>How Banks Create Money</a:t>
            </a:r>
          </a:p>
        </p:txBody>
      </p:sp>
      <p:sp>
        <p:nvSpPr>
          <p:cNvPr id="772099" name="Rectangle 3">
            <a:extLst>
              <a:ext uri="{FF2B5EF4-FFF2-40B4-BE49-F238E27FC236}">
                <a16:creationId xmlns:a16="http://schemas.microsoft.com/office/drawing/2014/main" id="{4DC635BF-08AF-4C54-8B9E-2121A776A234}"/>
              </a:ext>
            </a:extLst>
          </p:cNvPr>
          <p:cNvSpPr>
            <a:spLocks noGrp="1" noChangeArrowheads="1"/>
          </p:cNvSpPr>
          <p:nvPr>
            <p:ph idx="1"/>
          </p:nvPr>
        </p:nvSpPr>
        <p:spPr/>
        <p:txBody>
          <a:bodyPr/>
          <a:lstStyle/>
          <a:p>
            <a:pPr eaLnBrk="1" hangingPunct="1"/>
            <a:r>
              <a:rPr lang="en-CA" altLang="en-US" dirty="0"/>
              <a:t>The Money Creation Process</a:t>
            </a:r>
          </a:p>
          <a:p>
            <a:pPr lvl="1" eaLnBrk="1" hangingPunct="1"/>
            <a:r>
              <a:rPr lang="en-CA" altLang="en-US" dirty="0"/>
              <a:t>Money creation process begins with an increase in the monetary base.</a:t>
            </a:r>
          </a:p>
          <a:p>
            <a:pPr lvl="1" eaLnBrk="1" hangingPunct="1"/>
            <a:r>
              <a:rPr lang="en-CA" altLang="en-US" dirty="0"/>
              <a:t>The Bank of Canada conducts an open market operation in which it buys securities from banks.</a:t>
            </a:r>
          </a:p>
          <a:p>
            <a:pPr lvl="1" eaLnBrk="1" hangingPunct="1"/>
            <a:r>
              <a:rPr lang="en-CA" altLang="en-US" dirty="0"/>
              <a:t>The Bank of Canada pays for the securities with newly created bank reserves.</a:t>
            </a:r>
          </a:p>
          <a:p>
            <a:pPr lvl="1" eaLnBrk="1" hangingPunct="1"/>
            <a:r>
              <a:rPr lang="en-CA" altLang="en-US" dirty="0"/>
              <a:t>Banks now have more reserves but the same amount of deposits, so they have excess reserves.</a:t>
            </a:r>
          </a:p>
          <a:p>
            <a:pPr lvl="1" eaLnBrk="1" hangingPunct="1"/>
            <a:r>
              <a:rPr lang="en-CA" altLang="en-US" b="1" dirty="0"/>
              <a:t>Excess reserves </a:t>
            </a:r>
            <a:r>
              <a:rPr lang="en-CA" altLang="en-US" dirty="0"/>
              <a:t>= Actual reserves – desired reserves.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2099">
                                            <p:txEl>
                                              <p:pRg st="1" end="1"/>
                                            </p:txEl>
                                          </p:spTgt>
                                        </p:tgtEl>
                                        <p:attrNameLst>
                                          <p:attrName>style.visibility</p:attrName>
                                        </p:attrNameLst>
                                      </p:cBhvr>
                                      <p:to>
                                        <p:strVal val="visible"/>
                                      </p:to>
                                    </p:set>
                                    <p:animEffect transition="in" filter="wipe(left)">
                                      <p:cBhvr>
                                        <p:cTn id="7" dur="1000"/>
                                        <p:tgtEl>
                                          <p:spTgt spid="7720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2099">
                                            <p:txEl>
                                              <p:pRg st="2" end="2"/>
                                            </p:txEl>
                                          </p:spTgt>
                                        </p:tgtEl>
                                        <p:attrNameLst>
                                          <p:attrName>style.visibility</p:attrName>
                                        </p:attrNameLst>
                                      </p:cBhvr>
                                      <p:to>
                                        <p:strVal val="visible"/>
                                      </p:to>
                                    </p:set>
                                    <p:animEffect transition="in" filter="wipe(left)">
                                      <p:cBhvr>
                                        <p:cTn id="12" dur="1000"/>
                                        <p:tgtEl>
                                          <p:spTgt spid="772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2099">
                                            <p:txEl>
                                              <p:pRg st="3" end="3"/>
                                            </p:txEl>
                                          </p:spTgt>
                                        </p:tgtEl>
                                        <p:attrNameLst>
                                          <p:attrName>style.visibility</p:attrName>
                                        </p:attrNameLst>
                                      </p:cBhvr>
                                      <p:to>
                                        <p:strVal val="visible"/>
                                      </p:to>
                                    </p:set>
                                    <p:animEffect transition="in" filter="wipe(left)">
                                      <p:cBhvr>
                                        <p:cTn id="17" dur="1000"/>
                                        <p:tgtEl>
                                          <p:spTgt spid="7720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2099">
                                            <p:txEl>
                                              <p:pRg st="4" end="4"/>
                                            </p:txEl>
                                          </p:spTgt>
                                        </p:tgtEl>
                                        <p:attrNameLst>
                                          <p:attrName>style.visibility</p:attrName>
                                        </p:attrNameLst>
                                      </p:cBhvr>
                                      <p:to>
                                        <p:strVal val="visible"/>
                                      </p:to>
                                    </p:set>
                                    <p:animEffect transition="in" filter="wipe(left)">
                                      <p:cBhvr>
                                        <p:cTn id="22" dur="1000"/>
                                        <p:tgtEl>
                                          <p:spTgt spid="77209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2099">
                                            <p:txEl>
                                              <p:pRg st="5" end="5"/>
                                            </p:txEl>
                                          </p:spTgt>
                                        </p:tgtEl>
                                        <p:attrNameLst>
                                          <p:attrName>style.visibility</p:attrName>
                                        </p:attrNameLst>
                                      </p:cBhvr>
                                      <p:to>
                                        <p:strVal val="visible"/>
                                      </p:to>
                                    </p:set>
                                    <p:animEffect transition="in" filter="wipe(left)">
                                      <p:cBhvr>
                                        <p:cTn id="27" dur="1000"/>
                                        <p:tgtEl>
                                          <p:spTgt spid="772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bldLvl="3"/>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2">
            <a:extLst>
              <a:ext uri="{FF2B5EF4-FFF2-40B4-BE49-F238E27FC236}">
                <a16:creationId xmlns:a16="http://schemas.microsoft.com/office/drawing/2014/main" id="{135C856E-E200-48A9-ABAD-427D6DA277FE}"/>
              </a:ext>
            </a:extLst>
          </p:cNvPr>
          <p:cNvSpPr>
            <a:spLocks noGrp="1" noChangeArrowheads="1"/>
          </p:cNvSpPr>
          <p:nvPr>
            <p:ph type="title"/>
          </p:nvPr>
        </p:nvSpPr>
        <p:spPr>
          <a:xfrm>
            <a:off x="990600" y="107950"/>
            <a:ext cx="7696200" cy="1554163"/>
          </a:xfrm>
          <a:noFill/>
        </p:spPr>
        <p:txBody>
          <a:bodyPr/>
          <a:lstStyle/>
          <a:p>
            <a:pPr eaLnBrk="1" hangingPunct="1"/>
            <a:r>
              <a:rPr lang="en-CA" altLang="en-US"/>
              <a:t>How Banks Create Money</a:t>
            </a:r>
          </a:p>
        </p:txBody>
      </p:sp>
      <p:sp>
        <p:nvSpPr>
          <p:cNvPr id="90115" name="Rectangle 3">
            <a:extLst>
              <a:ext uri="{FF2B5EF4-FFF2-40B4-BE49-F238E27FC236}">
                <a16:creationId xmlns:a16="http://schemas.microsoft.com/office/drawing/2014/main" id="{D7838BC2-6F74-4BF2-90C0-5D2452D45260}"/>
              </a:ext>
            </a:extLst>
          </p:cNvPr>
          <p:cNvSpPr>
            <a:spLocks noGrp="1" noChangeArrowheads="1"/>
          </p:cNvSpPr>
          <p:nvPr>
            <p:ph idx="1"/>
          </p:nvPr>
        </p:nvSpPr>
        <p:spPr/>
        <p:txBody>
          <a:bodyPr/>
          <a:lstStyle/>
          <a:p>
            <a:pPr lvl="1" eaLnBrk="1" hangingPunct="1"/>
            <a:r>
              <a:rPr lang="en-CA" altLang="en-US" dirty="0"/>
              <a:t>Figure 8.3 illustrates one round in how the banking system creates money by making loans. </a:t>
            </a:r>
          </a:p>
        </p:txBody>
      </p:sp>
      <p:pic>
        <p:nvPicPr>
          <p:cNvPr id="90116" name="Picture 14" descr="fig09">
            <a:extLst>
              <a:ext uri="{FF2B5EF4-FFF2-40B4-BE49-F238E27FC236}">
                <a16:creationId xmlns:a16="http://schemas.microsoft.com/office/drawing/2014/main" id="{5614A2A9-A64A-444C-BB1A-B10EE0941F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 y="2597150"/>
            <a:ext cx="8153400" cy="3725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6511" name="Picture 15" descr="fig09">
            <a:extLst>
              <a:ext uri="{FF2B5EF4-FFF2-40B4-BE49-F238E27FC236}">
                <a16:creationId xmlns:a16="http://schemas.microsoft.com/office/drawing/2014/main" id="{2BD62FD9-B1FB-41E8-83BE-4F0356CC67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 y="2597150"/>
            <a:ext cx="8153400" cy="3725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6512" name="Picture 16" descr="fig09">
            <a:extLst>
              <a:ext uri="{FF2B5EF4-FFF2-40B4-BE49-F238E27FC236}">
                <a16:creationId xmlns:a16="http://schemas.microsoft.com/office/drawing/2014/main" id="{5F10CD38-C48A-4DB9-AD77-D069BA7F8CC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300" y="2593975"/>
            <a:ext cx="8153400"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6513" name="Picture 17" descr="fig09">
            <a:extLst>
              <a:ext uri="{FF2B5EF4-FFF2-40B4-BE49-F238E27FC236}">
                <a16:creationId xmlns:a16="http://schemas.microsoft.com/office/drawing/2014/main" id="{676B1325-044B-49DB-8CA2-20D42C75203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5300" y="2593975"/>
            <a:ext cx="8153400"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6514" name="Picture 18" descr="fig09">
            <a:extLst>
              <a:ext uri="{FF2B5EF4-FFF2-40B4-BE49-F238E27FC236}">
                <a16:creationId xmlns:a16="http://schemas.microsoft.com/office/drawing/2014/main" id="{4A7CD473-F0D3-4A1E-B225-C52530183DE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5300" y="2593975"/>
            <a:ext cx="8153400"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6515" name="Picture 19" descr="fig09">
            <a:extLst>
              <a:ext uri="{FF2B5EF4-FFF2-40B4-BE49-F238E27FC236}">
                <a16:creationId xmlns:a16="http://schemas.microsoft.com/office/drawing/2014/main" id="{3490A9F4-04ED-4BDA-B36F-095473FF390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5300" y="2590800"/>
            <a:ext cx="8153400" cy="3741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6516" name="Picture 20" descr="fig09">
            <a:extLst>
              <a:ext uri="{FF2B5EF4-FFF2-40B4-BE49-F238E27FC236}">
                <a16:creationId xmlns:a16="http://schemas.microsoft.com/office/drawing/2014/main" id="{C45F05C4-6ADD-46A8-9408-7D5223C08F0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5300" y="2590800"/>
            <a:ext cx="8153400" cy="3741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7">
            <a:hlinkClick r:id="rId10" action="ppaction://hlinksldjump"/>
            <a:extLst>
              <a:ext uri="{FF2B5EF4-FFF2-40B4-BE49-F238E27FC236}">
                <a16:creationId xmlns:a16="http://schemas.microsoft.com/office/drawing/2014/main" id="{DE17FD72-E6CE-4585-9D62-34469BB8C7CA}"/>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79873" y="6505633"/>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46511"/>
                                        </p:tgtEl>
                                        <p:attrNameLst>
                                          <p:attrName>style.visibility</p:attrName>
                                        </p:attrNameLst>
                                      </p:cBhvr>
                                      <p:to>
                                        <p:strVal val="visible"/>
                                      </p:to>
                                    </p:set>
                                    <p:animEffect transition="in" filter="wipe(left)">
                                      <p:cBhvr>
                                        <p:cTn id="7" dur="1000"/>
                                        <p:tgtEl>
                                          <p:spTgt spid="7465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46512"/>
                                        </p:tgtEl>
                                        <p:attrNameLst>
                                          <p:attrName>style.visibility</p:attrName>
                                        </p:attrNameLst>
                                      </p:cBhvr>
                                      <p:to>
                                        <p:strVal val="visible"/>
                                      </p:to>
                                    </p:set>
                                    <p:animEffect transition="in" filter="wipe(left)">
                                      <p:cBhvr>
                                        <p:cTn id="12" dur="1000"/>
                                        <p:tgtEl>
                                          <p:spTgt spid="7465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46513"/>
                                        </p:tgtEl>
                                        <p:attrNameLst>
                                          <p:attrName>style.visibility</p:attrName>
                                        </p:attrNameLst>
                                      </p:cBhvr>
                                      <p:to>
                                        <p:strVal val="visible"/>
                                      </p:to>
                                    </p:set>
                                    <p:animEffect transition="in" filter="wipe(left)">
                                      <p:cBhvr>
                                        <p:cTn id="17" dur="1000"/>
                                        <p:tgtEl>
                                          <p:spTgt spid="7465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746514"/>
                                        </p:tgtEl>
                                        <p:attrNameLst>
                                          <p:attrName>style.visibility</p:attrName>
                                        </p:attrNameLst>
                                      </p:cBhvr>
                                      <p:to>
                                        <p:strVal val="visible"/>
                                      </p:to>
                                    </p:set>
                                    <p:animEffect transition="in" filter="wipe(right)">
                                      <p:cBhvr>
                                        <p:cTn id="22" dur="1000"/>
                                        <p:tgtEl>
                                          <p:spTgt spid="7465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746515"/>
                                        </p:tgtEl>
                                        <p:attrNameLst>
                                          <p:attrName>style.visibility</p:attrName>
                                        </p:attrNameLst>
                                      </p:cBhvr>
                                      <p:to>
                                        <p:strVal val="visible"/>
                                      </p:to>
                                    </p:set>
                                    <p:animEffect transition="in" filter="wipe(right)">
                                      <p:cBhvr>
                                        <p:cTn id="27" dur="1000"/>
                                        <p:tgtEl>
                                          <p:spTgt spid="7465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746516"/>
                                        </p:tgtEl>
                                        <p:attrNameLst>
                                          <p:attrName>style.visibility</p:attrName>
                                        </p:attrNameLst>
                                      </p:cBhvr>
                                      <p:to>
                                        <p:strVal val="visible"/>
                                      </p:to>
                                    </p:set>
                                    <p:animEffect transition="in" filter="wipe(right)">
                                      <p:cBhvr>
                                        <p:cTn id="32" dur="1000"/>
                                        <p:tgtEl>
                                          <p:spTgt spid="746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pic>
        <p:nvPicPr>
          <p:cNvPr id="92162" name="Picture 2" descr="fig09">
            <a:extLst>
              <a:ext uri="{FF2B5EF4-FFF2-40B4-BE49-F238E27FC236}">
                <a16:creationId xmlns:a16="http://schemas.microsoft.com/office/drawing/2014/main" id="{838800C5-8068-4A41-9D64-76B8B045D4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850" y="1682750"/>
            <a:ext cx="8624888" cy="394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40387" name="Picture 3" descr="fig09">
            <a:extLst>
              <a:ext uri="{FF2B5EF4-FFF2-40B4-BE49-F238E27FC236}">
                <a16:creationId xmlns:a16="http://schemas.microsoft.com/office/drawing/2014/main" id="{9F7998F4-4407-4894-8EE3-245BED4C98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850" y="1682750"/>
            <a:ext cx="8624888" cy="394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40388" name="Picture 4" descr="fig09">
            <a:extLst>
              <a:ext uri="{FF2B5EF4-FFF2-40B4-BE49-F238E27FC236}">
                <a16:creationId xmlns:a16="http://schemas.microsoft.com/office/drawing/2014/main" id="{FF188ABB-FDF8-4FB5-AB0A-87D1FF5B388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850" y="1679575"/>
            <a:ext cx="8624888" cy="394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40389" name="Picture 5" descr="fig09">
            <a:extLst>
              <a:ext uri="{FF2B5EF4-FFF2-40B4-BE49-F238E27FC236}">
                <a16:creationId xmlns:a16="http://schemas.microsoft.com/office/drawing/2014/main" id="{83EACA19-862E-4DF8-8F96-37B0360CDA0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3850" y="1679575"/>
            <a:ext cx="8624888" cy="394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40390" name="Picture 6" descr="fig09">
            <a:extLst>
              <a:ext uri="{FF2B5EF4-FFF2-40B4-BE49-F238E27FC236}">
                <a16:creationId xmlns:a16="http://schemas.microsoft.com/office/drawing/2014/main" id="{85EC2D68-7262-4B52-886D-CDE000A6F85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3850" y="1679575"/>
            <a:ext cx="8624888" cy="394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40391" name="Picture 7" descr="fig09">
            <a:extLst>
              <a:ext uri="{FF2B5EF4-FFF2-40B4-BE49-F238E27FC236}">
                <a16:creationId xmlns:a16="http://schemas.microsoft.com/office/drawing/2014/main" id="{FFF42B44-D556-4758-BDF6-F793449059D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3850" y="1676400"/>
            <a:ext cx="8624888" cy="395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40392" name="Picture 8" descr="fig09">
            <a:extLst>
              <a:ext uri="{FF2B5EF4-FFF2-40B4-BE49-F238E27FC236}">
                <a16:creationId xmlns:a16="http://schemas.microsoft.com/office/drawing/2014/main" id="{305FBC92-DA04-414E-A409-498897E5B7B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3850" y="1676400"/>
            <a:ext cx="8624888" cy="395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40387"/>
                                        </p:tgtEl>
                                        <p:attrNameLst>
                                          <p:attrName>style.visibility</p:attrName>
                                        </p:attrNameLst>
                                      </p:cBhvr>
                                      <p:to>
                                        <p:strVal val="visible"/>
                                      </p:to>
                                    </p:set>
                                    <p:animEffect transition="in" filter="wipe(left)">
                                      <p:cBhvr>
                                        <p:cTn id="7" dur="1000"/>
                                        <p:tgtEl>
                                          <p:spTgt spid="1040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40388"/>
                                        </p:tgtEl>
                                        <p:attrNameLst>
                                          <p:attrName>style.visibility</p:attrName>
                                        </p:attrNameLst>
                                      </p:cBhvr>
                                      <p:to>
                                        <p:strVal val="visible"/>
                                      </p:to>
                                    </p:set>
                                    <p:animEffect transition="in" filter="wipe(left)">
                                      <p:cBhvr>
                                        <p:cTn id="12" dur="1000"/>
                                        <p:tgtEl>
                                          <p:spTgt spid="10403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40389"/>
                                        </p:tgtEl>
                                        <p:attrNameLst>
                                          <p:attrName>style.visibility</p:attrName>
                                        </p:attrNameLst>
                                      </p:cBhvr>
                                      <p:to>
                                        <p:strVal val="visible"/>
                                      </p:to>
                                    </p:set>
                                    <p:animEffect transition="in" filter="wipe(left)">
                                      <p:cBhvr>
                                        <p:cTn id="17" dur="1000"/>
                                        <p:tgtEl>
                                          <p:spTgt spid="10403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040390"/>
                                        </p:tgtEl>
                                        <p:attrNameLst>
                                          <p:attrName>style.visibility</p:attrName>
                                        </p:attrNameLst>
                                      </p:cBhvr>
                                      <p:to>
                                        <p:strVal val="visible"/>
                                      </p:to>
                                    </p:set>
                                    <p:animEffect transition="in" filter="wipe(right)">
                                      <p:cBhvr>
                                        <p:cTn id="22" dur="1000"/>
                                        <p:tgtEl>
                                          <p:spTgt spid="10403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040391"/>
                                        </p:tgtEl>
                                        <p:attrNameLst>
                                          <p:attrName>style.visibility</p:attrName>
                                        </p:attrNameLst>
                                      </p:cBhvr>
                                      <p:to>
                                        <p:strVal val="visible"/>
                                      </p:to>
                                    </p:set>
                                    <p:animEffect transition="in" filter="wipe(right)">
                                      <p:cBhvr>
                                        <p:cTn id="27" dur="1000"/>
                                        <p:tgtEl>
                                          <p:spTgt spid="10403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040392"/>
                                        </p:tgtEl>
                                        <p:attrNameLst>
                                          <p:attrName>style.visibility</p:attrName>
                                        </p:attrNameLst>
                                      </p:cBhvr>
                                      <p:to>
                                        <p:strVal val="visible"/>
                                      </p:to>
                                    </p:set>
                                    <p:animEffect transition="in" filter="wipe(right)">
                                      <p:cBhvr>
                                        <p:cTn id="32" dur="1000"/>
                                        <p:tgtEl>
                                          <p:spTgt spid="1040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6">
            <a:extLst>
              <a:ext uri="{FF2B5EF4-FFF2-40B4-BE49-F238E27FC236}">
                <a16:creationId xmlns:a16="http://schemas.microsoft.com/office/drawing/2014/main" id="{20A06B95-FC00-4D23-A9A6-63209F513342}"/>
              </a:ext>
            </a:extLst>
          </p:cNvPr>
          <p:cNvSpPr>
            <a:spLocks noGrp="1" noChangeArrowheads="1"/>
          </p:cNvSpPr>
          <p:nvPr>
            <p:ph type="title"/>
          </p:nvPr>
        </p:nvSpPr>
        <p:spPr>
          <a:xfrm>
            <a:off x="990600" y="107950"/>
            <a:ext cx="7696200" cy="1554163"/>
          </a:xfrm>
          <a:noFill/>
        </p:spPr>
        <p:txBody>
          <a:bodyPr/>
          <a:lstStyle/>
          <a:p>
            <a:pPr eaLnBrk="1" hangingPunct="1"/>
            <a:r>
              <a:rPr lang="en-CA" altLang="en-US"/>
              <a:t>How Banks Create Money</a:t>
            </a:r>
          </a:p>
        </p:txBody>
      </p:sp>
      <p:sp>
        <p:nvSpPr>
          <p:cNvPr id="774147" name="Rectangle 3">
            <a:extLst>
              <a:ext uri="{FF2B5EF4-FFF2-40B4-BE49-F238E27FC236}">
                <a16:creationId xmlns:a16="http://schemas.microsoft.com/office/drawing/2014/main" id="{E2B3EFCD-34E1-4544-A848-738F83CD5269}"/>
              </a:ext>
            </a:extLst>
          </p:cNvPr>
          <p:cNvSpPr>
            <a:spLocks noGrp="1" noChangeArrowheads="1"/>
          </p:cNvSpPr>
          <p:nvPr>
            <p:ph idx="1"/>
          </p:nvPr>
        </p:nvSpPr>
        <p:spPr/>
        <p:txBody>
          <a:bodyPr/>
          <a:lstStyle/>
          <a:p>
            <a:pPr eaLnBrk="1" hangingPunct="1"/>
            <a:r>
              <a:rPr lang="en-CA" altLang="en-US"/>
              <a:t>The Money Multiplier</a:t>
            </a:r>
          </a:p>
          <a:p>
            <a:pPr lvl="1" eaLnBrk="1" hangingPunct="1"/>
            <a:r>
              <a:rPr lang="en-CA" altLang="en-US"/>
              <a:t>The </a:t>
            </a:r>
            <a:r>
              <a:rPr lang="en-CA" altLang="en-US" b="1"/>
              <a:t>money multiplier</a:t>
            </a:r>
            <a:r>
              <a:rPr lang="en-CA" altLang="en-US"/>
              <a:t> is the ratio of the change in the quantity of money to the change in the monetary base.</a:t>
            </a:r>
          </a:p>
          <a:p>
            <a:pPr lvl="1" eaLnBrk="1" hangingPunct="1"/>
            <a:r>
              <a:rPr lang="en-CA" altLang="en-US"/>
              <a:t>For example, if the Bank of Canada increases the monetary base by $100,000 and the quantity of money increases by $250,000, the money multiplier is 2.5.</a:t>
            </a:r>
          </a:p>
          <a:p>
            <a:pPr lvl="1" eaLnBrk="1" hangingPunct="1"/>
            <a:r>
              <a:rPr lang="en-CA" altLang="en-US"/>
              <a:t>The quantity of money created depends on the desired reserve ratio and the currency drain ratio.</a:t>
            </a:r>
          </a:p>
          <a:p>
            <a:pPr lvl="1" eaLnBrk="1" hangingPunct="1"/>
            <a:r>
              <a:rPr lang="en-CA" altLang="en-US"/>
              <a:t>The smaller these ratios, the larger is the money multiplier.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4147">
                                            <p:txEl>
                                              <p:pRg st="1" end="1"/>
                                            </p:txEl>
                                          </p:spTgt>
                                        </p:tgtEl>
                                        <p:attrNameLst>
                                          <p:attrName>style.visibility</p:attrName>
                                        </p:attrNameLst>
                                      </p:cBhvr>
                                      <p:to>
                                        <p:strVal val="visible"/>
                                      </p:to>
                                    </p:set>
                                    <p:animEffect transition="in" filter="wipe(left)">
                                      <p:cBhvr>
                                        <p:cTn id="7" dur="1000"/>
                                        <p:tgtEl>
                                          <p:spTgt spid="774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4147">
                                            <p:txEl>
                                              <p:pRg st="2" end="2"/>
                                            </p:txEl>
                                          </p:spTgt>
                                        </p:tgtEl>
                                        <p:attrNameLst>
                                          <p:attrName>style.visibility</p:attrName>
                                        </p:attrNameLst>
                                      </p:cBhvr>
                                      <p:to>
                                        <p:strVal val="visible"/>
                                      </p:to>
                                    </p:set>
                                    <p:animEffect transition="in" filter="wipe(left)">
                                      <p:cBhvr>
                                        <p:cTn id="12" dur="1000"/>
                                        <p:tgtEl>
                                          <p:spTgt spid="774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4147">
                                            <p:txEl>
                                              <p:pRg st="3" end="3"/>
                                            </p:txEl>
                                          </p:spTgt>
                                        </p:tgtEl>
                                        <p:attrNameLst>
                                          <p:attrName>style.visibility</p:attrName>
                                        </p:attrNameLst>
                                      </p:cBhvr>
                                      <p:to>
                                        <p:strVal val="visible"/>
                                      </p:to>
                                    </p:set>
                                    <p:animEffect transition="in" filter="wipe(left)">
                                      <p:cBhvr>
                                        <p:cTn id="17" dur="1000"/>
                                        <p:tgtEl>
                                          <p:spTgt spid="7741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4147">
                                            <p:txEl>
                                              <p:pRg st="4" end="4"/>
                                            </p:txEl>
                                          </p:spTgt>
                                        </p:tgtEl>
                                        <p:attrNameLst>
                                          <p:attrName>style.visibility</p:attrName>
                                        </p:attrNameLst>
                                      </p:cBhvr>
                                      <p:to>
                                        <p:strVal val="visible"/>
                                      </p:to>
                                    </p:set>
                                    <p:animEffect transition="in" filter="wipe(left)">
                                      <p:cBhvr>
                                        <p:cTn id="22" dur="1000"/>
                                        <p:tgtEl>
                                          <p:spTgt spid="774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7" grpId="0" build="p" bldLvl="3"/>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CEF5427A-6024-4A92-B5E7-251B00887F9A}"/>
              </a:ext>
            </a:extLst>
          </p:cNvPr>
          <p:cNvSpPr>
            <a:spLocks noGrp="1" noChangeArrowheads="1"/>
          </p:cNvSpPr>
          <p:nvPr>
            <p:ph type="title"/>
          </p:nvPr>
        </p:nvSpPr>
        <p:spPr>
          <a:xfrm>
            <a:off x="990600" y="107950"/>
            <a:ext cx="7696200" cy="1554163"/>
          </a:xfrm>
        </p:spPr>
        <p:txBody>
          <a:bodyPr/>
          <a:lstStyle/>
          <a:p>
            <a:pPr eaLnBrk="1" hangingPunct="1"/>
            <a:r>
              <a:rPr lang="en-CA" altLang="en-US"/>
              <a:t>The Money Market</a:t>
            </a:r>
          </a:p>
        </p:txBody>
      </p:sp>
      <p:sp>
        <p:nvSpPr>
          <p:cNvPr id="605187" name="Rectangle 3">
            <a:extLst>
              <a:ext uri="{FF2B5EF4-FFF2-40B4-BE49-F238E27FC236}">
                <a16:creationId xmlns:a16="http://schemas.microsoft.com/office/drawing/2014/main" id="{58E6A78C-628C-42D0-872B-8BB140501945}"/>
              </a:ext>
            </a:extLst>
          </p:cNvPr>
          <p:cNvSpPr>
            <a:spLocks noGrp="1" noChangeArrowheads="1"/>
          </p:cNvSpPr>
          <p:nvPr>
            <p:ph idx="1"/>
          </p:nvPr>
        </p:nvSpPr>
        <p:spPr/>
        <p:txBody>
          <a:bodyPr/>
          <a:lstStyle/>
          <a:p>
            <a:pPr eaLnBrk="1" hangingPunct="1"/>
            <a:r>
              <a:rPr lang="en-CA" altLang="en-US" b="0" dirty="0">
                <a:solidFill>
                  <a:schemeClr val="tx1"/>
                </a:solidFill>
              </a:rPr>
              <a:t>How much money do people want to hold?</a:t>
            </a:r>
          </a:p>
          <a:p>
            <a:pPr eaLnBrk="1" hangingPunct="1"/>
            <a:r>
              <a:rPr lang="en-CA" altLang="en-US" dirty="0"/>
              <a:t>The Influences on Money Holding</a:t>
            </a:r>
          </a:p>
          <a:p>
            <a:pPr lvl="1" eaLnBrk="1" hangingPunct="1"/>
            <a:r>
              <a:rPr lang="en-CA" altLang="en-US" dirty="0"/>
              <a:t>The quantity of money that people plan to hold depends on four main factors:</a:t>
            </a:r>
          </a:p>
          <a:p>
            <a:pPr lvl="1" eaLnBrk="1" hangingPunct="1">
              <a:buClr>
                <a:srgbClr val="7030A0"/>
              </a:buClr>
              <a:buSzPct val="120000"/>
              <a:buFont typeface="Wingdings" panose="05000000000000000000" pitchFamily="2" charset="2"/>
              <a:buChar char="§"/>
            </a:pPr>
            <a:r>
              <a:rPr lang="en-CA" altLang="en-US" dirty="0"/>
              <a:t> The price level</a:t>
            </a:r>
          </a:p>
          <a:p>
            <a:pPr lvl="1" eaLnBrk="1" hangingPunct="1">
              <a:buClr>
                <a:srgbClr val="7030A0"/>
              </a:buClr>
              <a:buSzPct val="120000"/>
              <a:buFont typeface="Wingdings" panose="05000000000000000000" pitchFamily="2" charset="2"/>
              <a:buChar char="§"/>
            </a:pPr>
            <a:r>
              <a:rPr lang="en-CA" altLang="en-US" dirty="0"/>
              <a:t> The </a:t>
            </a:r>
            <a:r>
              <a:rPr lang="en-CA" altLang="en-US" i="1" dirty="0"/>
              <a:t>nominal</a:t>
            </a:r>
            <a:r>
              <a:rPr lang="en-CA" altLang="en-US" dirty="0"/>
              <a:t> interest rate</a:t>
            </a:r>
          </a:p>
          <a:p>
            <a:pPr lvl="1" eaLnBrk="1" hangingPunct="1">
              <a:buClr>
                <a:srgbClr val="7030A0"/>
              </a:buClr>
              <a:buSzPct val="120000"/>
              <a:buFont typeface="Wingdings" panose="05000000000000000000" pitchFamily="2" charset="2"/>
              <a:buChar char="§"/>
            </a:pPr>
            <a:r>
              <a:rPr lang="en-CA" altLang="en-US" dirty="0"/>
              <a:t> Real GDP</a:t>
            </a:r>
          </a:p>
          <a:p>
            <a:pPr lvl="1" eaLnBrk="1" hangingPunct="1">
              <a:buClr>
                <a:srgbClr val="7030A0"/>
              </a:buClr>
              <a:buSzPct val="120000"/>
              <a:buFont typeface="Wingdings" panose="05000000000000000000" pitchFamily="2" charset="2"/>
              <a:buChar char="§"/>
            </a:pPr>
            <a:r>
              <a:rPr lang="en-CA" altLang="en-US" dirty="0"/>
              <a:t> Financial innovation</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5187">
                                            <p:txEl>
                                              <p:pRg st="0" end="0"/>
                                            </p:txEl>
                                          </p:spTgt>
                                        </p:tgtEl>
                                        <p:attrNameLst>
                                          <p:attrName>style.visibility</p:attrName>
                                        </p:attrNameLst>
                                      </p:cBhvr>
                                      <p:to>
                                        <p:strVal val="visible"/>
                                      </p:to>
                                    </p:set>
                                    <p:animEffect transition="in" filter="wipe(left)">
                                      <p:cBhvr>
                                        <p:cTn id="7" dur="500"/>
                                        <p:tgtEl>
                                          <p:spTgt spid="605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5187">
                                            <p:txEl>
                                              <p:pRg st="1" end="1"/>
                                            </p:txEl>
                                          </p:spTgt>
                                        </p:tgtEl>
                                        <p:attrNameLst>
                                          <p:attrName>style.visibility</p:attrName>
                                        </p:attrNameLst>
                                      </p:cBhvr>
                                      <p:to>
                                        <p:strVal val="visible"/>
                                      </p:to>
                                    </p:set>
                                    <p:animEffect transition="in" filter="wipe(left)">
                                      <p:cBhvr>
                                        <p:cTn id="12" dur="1000"/>
                                        <p:tgtEl>
                                          <p:spTgt spid="605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5187">
                                            <p:txEl>
                                              <p:pRg st="2" end="2"/>
                                            </p:txEl>
                                          </p:spTgt>
                                        </p:tgtEl>
                                        <p:attrNameLst>
                                          <p:attrName>style.visibility</p:attrName>
                                        </p:attrNameLst>
                                      </p:cBhvr>
                                      <p:to>
                                        <p:strVal val="visible"/>
                                      </p:to>
                                    </p:set>
                                    <p:animEffect transition="in" filter="wipe(left)">
                                      <p:cBhvr>
                                        <p:cTn id="17" dur="1000"/>
                                        <p:tgtEl>
                                          <p:spTgt spid="6051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5187">
                                            <p:txEl>
                                              <p:pRg st="3" end="3"/>
                                            </p:txEl>
                                          </p:spTgt>
                                        </p:tgtEl>
                                        <p:attrNameLst>
                                          <p:attrName>style.visibility</p:attrName>
                                        </p:attrNameLst>
                                      </p:cBhvr>
                                      <p:to>
                                        <p:strVal val="visible"/>
                                      </p:to>
                                    </p:set>
                                    <p:animEffect transition="in" filter="wipe(left)">
                                      <p:cBhvr>
                                        <p:cTn id="22" dur="1000"/>
                                        <p:tgtEl>
                                          <p:spTgt spid="6051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5187">
                                            <p:txEl>
                                              <p:pRg st="4" end="4"/>
                                            </p:txEl>
                                          </p:spTgt>
                                        </p:tgtEl>
                                        <p:attrNameLst>
                                          <p:attrName>style.visibility</p:attrName>
                                        </p:attrNameLst>
                                      </p:cBhvr>
                                      <p:to>
                                        <p:strVal val="visible"/>
                                      </p:to>
                                    </p:set>
                                    <p:animEffect transition="in" filter="wipe(left)">
                                      <p:cBhvr>
                                        <p:cTn id="27" dur="1000"/>
                                        <p:tgtEl>
                                          <p:spTgt spid="6051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05187">
                                            <p:txEl>
                                              <p:pRg st="5" end="5"/>
                                            </p:txEl>
                                          </p:spTgt>
                                        </p:tgtEl>
                                        <p:attrNameLst>
                                          <p:attrName>style.visibility</p:attrName>
                                        </p:attrNameLst>
                                      </p:cBhvr>
                                      <p:to>
                                        <p:strVal val="visible"/>
                                      </p:to>
                                    </p:set>
                                    <p:animEffect transition="in" filter="wipe(left)">
                                      <p:cBhvr>
                                        <p:cTn id="32" dur="1000"/>
                                        <p:tgtEl>
                                          <p:spTgt spid="6051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05187">
                                            <p:txEl>
                                              <p:pRg st="6" end="6"/>
                                            </p:txEl>
                                          </p:spTgt>
                                        </p:tgtEl>
                                        <p:attrNameLst>
                                          <p:attrName>style.visibility</p:attrName>
                                        </p:attrNameLst>
                                      </p:cBhvr>
                                      <p:to>
                                        <p:strVal val="visible"/>
                                      </p:to>
                                    </p:set>
                                    <p:animEffect transition="in" filter="wipe(left)">
                                      <p:cBhvr>
                                        <p:cTn id="37" dur="1000"/>
                                        <p:tgtEl>
                                          <p:spTgt spid="6051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uiExpand="1" build="p" bldLvl="3"/>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9">
            <a:extLst>
              <a:ext uri="{FF2B5EF4-FFF2-40B4-BE49-F238E27FC236}">
                <a16:creationId xmlns:a16="http://schemas.microsoft.com/office/drawing/2014/main" id="{95DAF5E2-6670-40A6-B1D0-3E9112C2A5EA}"/>
              </a:ext>
            </a:extLst>
          </p:cNvPr>
          <p:cNvSpPr>
            <a:spLocks noGrp="1" noChangeArrowheads="1"/>
          </p:cNvSpPr>
          <p:nvPr>
            <p:ph type="title"/>
          </p:nvPr>
        </p:nvSpPr>
        <p:spPr>
          <a:xfrm>
            <a:off x="990600" y="107950"/>
            <a:ext cx="7696200" cy="1554163"/>
          </a:xfrm>
          <a:noFill/>
        </p:spPr>
        <p:txBody>
          <a:bodyPr/>
          <a:lstStyle/>
          <a:p>
            <a:pPr eaLnBrk="1" hangingPunct="1"/>
            <a:r>
              <a:rPr lang="en-CA" altLang="en-US"/>
              <a:t>The Money Market</a:t>
            </a:r>
          </a:p>
        </p:txBody>
      </p:sp>
      <p:sp>
        <p:nvSpPr>
          <p:cNvPr id="607235" name="Rectangle 3">
            <a:extLst>
              <a:ext uri="{FF2B5EF4-FFF2-40B4-BE49-F238E27FC236}">
                <a16:creationId xmlns:a16="http://schemas.microsoft.com/office/drawing/2014/main" id="{3927D52C-A08B-4405-AE33-8CAB5E2C3AE0}"/>
              </a:ext>
            </a:extLst>
          </p:cNvPr>
          <p:cNvSpPr>
            <a:spLocks noGrp="1" noChangeArrowheads="1"/>
          </p:cNvSpPr>
          <p:nvPr>
            <p:ph idx="1"/>
          </p:nvPr>
        </p:nvSpPr>
        <p:spPr/>
        <p:txBody>
          <a:bodyPr/>
          <a:lstStyle/>
          <a:p>
            <a:pPr lvl="1" eaLnBrk="1" hangingPunct="1"/>
            <a:r>
              <a:rPr lang="en-CA" altLang="en-US" b="1" dirty="0">
                <a:solidFill>
                  <a:srgbClr val="7030A0"/>
                </a:solidFill>
              </a:rPr>
              <a:t>The Price Level</a:t>
            </a:r>
          </a:p>
          <a:p>
            <a:pPr lvl="1" eaLnBrk="1" hangingPunct="1"/>
            <a:r>
              <a:rPr lang="en-CA" altLang="en-US" dirty="0"/>
              <a:t>A rise in the price level increases the quantity of </a:t>
            </a:r>
            <a:r>
              <a:rPr lang="en-CA" altLang="en-US" i="1" dirty="0"/>
              <a:t>nominal</a:t>
            </a:r>
            <a:r>
              <a:rPr lang="en-CA" altLang="en-US" dirty="0"/>
              <a:t> money but doesn’t change the quantity of </a:t>
            </a:r>
            <a:r>
              <a:rPr lang="en-CA" altLang="en-US" i="1" dirty="0"/>
              <a:t>real</a:t>
            </a:r>
            <a:r>
              <a:rPr lang="en-CA" altLang="en-US" dirty="0"/>
              <a:t> money that people plan to hold.</a:t>
            </a:r>
          </a:p>
          <a:p>
            <a:pPr lvl="1" eaLnBrk="1" hangingPunct="1"/>
            <a:r>
              <a:rPr lang="en-CA" altLang="en-US" i="1" dirty="0"/>
              <a:t>Nominal money</a:t>
            </a:r>
            <a:r>
              <a:rPr lang="en-CA" altLang="en-US" dirty="0"/>
              <a:t> is the amount of money measured in dollars. </a:t>
            </a:r>
          </a:p>
          <a:p>
            <a:pPr lvl="1" eaLnBrk="1" hangingPunct="1"/>
            <a:r>
              <a:rPr lang="en-CA" altLang="en-US" i="1" dirty="0"/>
              <a:t>Real</a:t>
            </a:r>
            <a:r>
              <a:rPr lang="en-CA" altLang="en-US" dirty="0"/>
              <a:t> money equals Nominal money </a:t>
            </a:r>
            <a:r>
              <a:rPr lang="en-US" altLang="en-US" dirty="0">
                <a:cs typeface="Arial" panose="020B0604020202020204" pitchFamily="34" charset="0"/>
              </a:rPr>
              <a:t>÷ Price level.</a:t>
            </a:r>
          </a:p>
          <a:p>
            <a:pPr lvl="1" eaLnBrk="1" hangingPunct="1"/>
            <a:r>
              <a:rPr lang="en-CA" altLang="en-US" dirty="0"/>
              <a:t>The quantity of nominal money demanded is proportional to the price level—a 10 percent rise in the price level increases the quantity of nominal money demanded by 10 percent.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7235">
                                            <p:txEl>
                                              <p:pRg st="1" end="1"/>
                                            </p:txEl>
                                          </p:spTgt>
                                        </p:tgtEl>
                                        <p:attrNameLst>
                                          <p:attrName>style.visibility</p:attrName>
                                        </p:attrNameLst>
                                      </p:cBhvr>
                                      <p:to>
                                        <p:strVal val="visible"/>
                                      </p:to>
                                    </p:set>
                                    <p:animEffect transition="in" filter="wipe(left)">
                                      <p:cBhvr>
                                        <p:cTn id="7" dur="1000"/>
                                        <p:tgtEl>
                                          <p:spTgt spid="6072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7235">
                                            <p:txEl>
                                              <p:pRg st="2" end="2"/>
                                            </p:txEl>
                                          </p:spTgt>
                                        </p:tgtEl>
                                        <p:attrNameLst>
                                          <p:attrName>style.visibility</p:attrName>
                                        </p:attrNameLst>
                                      </p:cBhvr>
                                      <p:to>
                                        <p:strVal val="visible"/>
                                      </p:to>
                                    </p:set>
                                    <p:animEffect transition="in" filter="wipe(left)">
                                      <p:cBhvr>
                                        <p:cTn id="12" dur="1000"/>
                                        <p:tgtEl>
                                          <p:spTgt spid="6072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7235">
                                            <p:txEl>
                                              <p:pRg st="3" end="3"/>
                                            </p:txEl>
                                          </p:spTgt>
                                        </p:tgtEl>
                                        <p:attrNameLst>
                                          <p:attrName>style.visibility</p:attrName>
                                        </p:attrNameLst>
                                      </p:cBhvr>
                                      <p:to>
                                        <p:strVal val="visible"/>
                                      </p:to>
                                    </p:set>
                                    <p:animEffect transition="in" filter="wipe(left)">
                                      <p:cBhvr>
                                        <p:cTn id="17" dur="1000"/>
                                        <p:tgtEl>
                                          <p:spTgt spid="60723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7235">
                                            <p:txEl>
                                              <p:pRg st="4" end="4"/>
                                            </p:txEl>
                                          </p:spTgt>
                                        </p:tgtEl>
                                        <p:attrNameLst>
                                          <p:attrName>style.visibility</p:attrName>
                                        </p:attrNameLst>
                                      </p:cBhvr>
                                      <p:to>
                                        <p:strVal val="visible"/>
                                      </p:to>
                                    </p:set>
                                    <p:animEffect transition="in" filter="wipe(left)">
                                      <p:cBhvr>
                                        <p:cTn id="22" dur="1000"/>
                                        <p:tgtEl>
                                          <p:spTgt spid="607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5"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5">
            <a:extLst>
              <a:ext uri="{FF2B5EF4-FFF2-40B4-BE49-F238E27FC236}">
                <a16:creationId xmlns:a16="http://schemas.microsoft.com/office/drawing/2014/main" id="{D10ACA38-F110-46EF-8132-4231ADE049BF}"/>
              </a:ext>
            </a:extLst>
          </p:cNvPr>
          <p:cNvSpPr>
            <a:spLocks noGrp="1" noChangeArrowheads="1"/>
          </p:cNvSpPr>
          <p:nvPr>
            <p:ph type="title"/>
          </p:nvPr>
        </p:nvSpPr>
        <p:spPr>
          <a:xfrm>
            <a:off x="990600" y="107950"/>
            <a:ext cx="7696200" cy="1554163"/>
          </a:xfrm>
          <a:noFill/>
        </p:spPr>
        <p:txBody>
          <a:bodyPr/>
          <a:lstStyle/>
          <a:p>
            <a:pPr eaLnBrk="1" hangingPunct="1"/>
            <a:r>
              <a:rPr lang="en-CA" altLang="en-US"/>
              <a:t>The Money Market</a:t>
            </a:r>
          </a:p>
        </p:txBody>
      </p:sp>
      <p:sp>
        <p:nvSpPr>
          <p:cNvPr id="609283" name="Rectangle 3">
            <a:extLst>
              <a:ext uri="{FF2B5EF4-FFF2-40B4-BE49-F238E27FC236}">
                <a16:creationId xmlns:a16="http://schemas.microsoft.com/office/drawing/2014/main" id="{ABCB84B0-11A5-4041-A293-11740C2C18DB}"/>
              </a:ext>
            </a:extLst>
          </p:cNvPr>
          <p:cNvSpPr>
            <a:spLocks noGrp="1" noChangeArrowheads="1"/>
          </p:cNvSpPr>
          <p:nvPr>
            <p:ph idx="1"/>
          </p:nvPr>
        </p:nvSpPr>
        <p:spPr/>
        <p:txBody>
          <a:bodyPr/>
          <a:lstStyle/>
          <a:p>
            <a:pPr lvl="1" eaLnBrk="1" hangingPunct="1"/>
            <a:r>
              <a:rPr lang="en-CA" altLang="en-US" b="1" dirty="0">
                <a:solidFill>
                  <a:srgbClr val="7030A0"/>
                </a:solidFill>
              </a:rPr>
              <a:t>The </a:t>
            </a:r>
            <a:r>
              <a:rPr lang="en-CA" altLang="en-US" b="1" i="1" dirty="0">
                <a:solidFill>
                  <a:srgbClr val="7030A0"/>
                </a:solidFill>
              </a:rPr>
              <a:t>Nominal</a:t>
            </a:r>
            <a:r>
              <a:rPr lang="en-CA" altLang="en-US" b="1" dirty="0">
                <a:solidFill>
                  <a:srgbClr val="7030A0"/>
                </a:solidFill>
              </a:rPr>
              <a:t> Interest Rate </a:t>
            </a:r>
          </a:p>
          <a:p>
            <a:pPr lvl="1" eaLnBrk="1" hangingPunct="1"/>
            <a:r>
              <a:rPr lang="en-CA" altLang="en-US" dirty="0"/>
              <a:t>The nominal interest rate is the opportunity cost of holding wealth in the form of money rather than an interest-bearing asset.</a:t>
            </a:r>
          </a:p>
          <a:p>
            <a:pPr lvl="1" eaLnBrk="1" hangingPunct="1"/>
            <a:r>
              <a:rPr lang="en-CA" altLang="en-US" dirty="0"/>
              <a:t>A rise in the nominal interest rate on other assets decreases the quantity of real money that people plan to hold.</a:t>
            </a:r>
          </a:p>
          <a:p>
            <a:pPr lvl="1" eaLnBrk="1" hangingPunct="1"/>
            <a:r>
              <a:rPr lang="en-CA" altLang="en-US" b="1" dirty="0">
                <a:solidFill>
                  <a:srgbClr val="7030A0"/>
                </a:solidFill>
              </a:rPr>
              <a:t>Real GDP</a:t>
            </a:r>
          </a:p>
          <a:p>
            <a:pPr lvl="1" eaLnBrk="1" hangingPunct="1"/>
            <a:r>
              <a:rPr lang="en-CA" altLang="en-US" dirty="0"/>
              <a:t>An increase in real GDP increases the volume of expenditure, which increases the quantity of real money that people plan to hold.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9283">
                                            <p:txEl>
                                              <p:pRg st="1" end="1"/>
                                            </p:txEl>
                                          </p:spTgt>
                                        </p:tgtEl>
                                        <p:attrNameLst>
                                          <p:attrName>style.visibility</p:attrName>
                                        </p:attrNameLst>
                                      </p:cBhvr>
                                      <p:to>
                                        <p:strVal val="visible"/>
                                      </p:to>
                                    </p:set>
                                    <p:animEffect transition="in" filter="wipe(left)">
                                      <p:cBhvr>
                                        <p:cTn id="7" dur="1000"/>
                                        <p:tgtEl>
                                          <p:spTgt spid="6092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9283">
                                            <p:txEl>
                                              <p:pRg st="2" end="2"/>
                                            </p:txEl>
                                          </p:spTgt>
                                        </p:tgtEl>
                                        <p:attrNameLst>
                                          <p:attrName>style.visibility</p:attrName>
                                        </p:attrNameLst>
                                      </p:cBhvr>
                                      <p:to>
                                        <p:strVal val="visible"/>
                                      </p:to>
                                    </p:set>
                                    <p:animEffect transition="in" filter="wipe(left)">
                                      <p:cBhvr>
                                        <p:cTn id="12" dur="1000"/>
                                        <p:tgtEl>
                                          <p:spTgt spid="6092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9283">
                                            <p:txEl>
                                              <p:pRg st="3" end="3"/>
                                            </p:txEl>
                                          </p:spTgt>
                                        </p:tgtEl>
                                        <p:attrNameLst>
                                          <p:attrName>style.visibility</p:attrName>
                                        </p:attrNameLst>
                                      </p:cBhvr>
                                      <p:to>
                                        <p:strVal val="visible"/>
                                      </p:to>
                                    </p:set>
                                    <p:animEffect transition="in" filter="wipe(left)">
                                      <p:cBhvr>
                                        <p:cTn id="17" dur="500"/>
                                        <p:tgtEl>
                                          <p:spTgt spid="6092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9283">
                                            <p:txEl>
                                              <p:pRg st="4" end="4"/>
                                            </p:txEl>
                                          </p:spTgt>
                                        </p:tgtEl>
                                        <p:attrNameLst>
                                          <p:attrName>style.visibility</p:attrName>
                                        </p:attrNameLst>
                                      </p:cBhvr>
                                      <p:to>
                                        <p:strVal val="visible"/>
                                      </p:to>
                                    </p:set>
                                    <p:animEffect transition="in" filter="wipe(left)">
                                      <p:cBhvr>
                                        <p:cTn id="22" dur="1000"/>
                                        <p:tgtEl>
                                          <p:spTgt spid="609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build="p" bldLvl="3"/>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5">
            <a:extLst>
              <a:ext uri="{FF2B5EF4-FFF2-40B4-BE49-F238E27FC236}">
                <a16:creationId xmlns:a16="http://schemas.microsoft.com/office/drawing/2014/main" id="{097FBC6C-A344-479C-8DD2-C34A0B4132A9}"/>
              </a:ext>
            </a:extLst>
          </p:cNvPr>
          <p:cNvSpPr>
            <a:spLocks noGrp="1" noChangeArrowheads="1"/>
          </p:cNvSpPr>
          <p:nvPr>
            <p:ph type="title"/>
          </p:nvPr>
        </p:nvSpPr>
        <p:spPr>
          <a:xfrm>
            <a:off x="990600" y="107950"/>
            <a:ext cx="7696200" cy="1554163"/>
          </a:xfrm>
          <a:noFill/>
        </p:spPr>
        <p:txBody>
          <a:bodyPr/>
          <a:lstStyle/>
          <a:p>
            <a:pPr eaLnBrk="1" hangingPunct="1"/>
            <a:r>
              <a:rPr lang="en-CA" altLang="en-US"/>
              <a:t>The Money Market</a:t>
            </a:r>
          </a:p>
        </p:txBody>
      </p:sp>
      <p:sp>
        <p:nvSpPr>
          <p:cNvPr id="611331" name="Rectangle 3">
            <a:extLst>
              <a:ext uri="{FF2B5EF4-FFF2-40B4-BE49-F238E27FC236}">
                <a16:creationId xmlns:a16="http://schemas.microsoft.com/office/drawing/2014/main" id="{1319454B-8AAA-49A4-B130-60E006DBB446}"/>
              </a:ext>
            </a:extLst>
          </p:cNvPr>
          <p:cNvSpPr>
            <a:spLocks noGrp="1" noChangeArrowheads="1"/>
          </p:cNvSpPr>
          <p:nvPr>
            <p:ph idx="1"/>
          </p:nvPr>
        </p:nvSpPr>
        <p:spPr/>
        <p:txBody>
          <a:bodyPr/>
          <a:lstStyle/>
          <a:p>
            <a:pPr marL="108000" lvl="1" eaLnBrk="1" hangingPunct="1">
              <a:defRPr/>
            </a:pPr>
            <a:r>
              <a:rPr lang="en-CA" altLang="en-US" b="1" dirty="0">
                <a:solidFill>
                  <a:srgbClr val="7030A0"/>
                </a:solidFill>
              </a:rPr>
              <a:t>Financial Innovation </a:t>
            </a:r>
          </a:p>
          <a:p>
            <a:pPr marL="108000" lvl="1" eaLnBrk="1" hangingPunct="1">
              <a:defRPr/>
            </a:pPr>
            <a:r>
              <a:rPr lang="en-CA" altLang="en-US" dirty="0"/>
              <a:t>Financial innovation that lowers the cost of switching between money and interest-bearing assets decreases the quantity of real money that people plan to hold.</a:t>
            </a:r>
          </a:p>
          <a:p>
            <a:pPr marL="108000" eaLnBrk="1" hangingPunct="1">
              <a:defRPr/>
            </a:pPr>
            <a:r>
              <a:rPr lang="en-CA" altLang="en-US" dirty="0"/>
              <a:t>The Demand for Money</a:t>
            </a:r>
          </a:p>
          <a:p>
            <a:pPr marL="108000" lvl="1" eaLnBrk="1" hangingPunct="1">
              <a:defRPr/>
            </a:pPr>
            <a:r>
              <a:rPr lang="en-CA" altLang="en-US" dirty="0"/>
              <a:t>The </a:t>
            </a:r>
            <a:r>
              <a:rPr lang="en-CA" altLang="en-US" b="1" dirty="0"/>
              <a:t>demand for money</a:t>
            </a:r>
            <a:r>
              <a:rPr lang="en-CA" altLang="en-US" dirty="0"/>
              <a:t> is the relationship between the quantity of real money demanded and the nominal interest rate when all other influences on the amount of money that people wish to hold remain the same.</a:t>
            </a:r>
          </a:p>
          <a:p>
            <a:pPr lvl="1" eaLnBrk="1" hangingPunct="1">
              <a:defRPr/>
            </a:pPr>
            <a:endParaRPr lang="en-CA"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1331">
                                            <p:txEl>
                                              <p:pRg st="1" end="1"/>
                                            </p:txEl>
                                          </p:spTgt>
                                        </p:tgtEl>
                                        <p:attrNameLst>
                                          <p:attrName>style.visibility</p:attrName>
                                        </p:attrNameLst>
                                      </p:cBhvr>
                                      <p:to>
                                        <p:strVal val="visible"/>
                                      </p:to>
                                    </p:set>
                                    <p:animEffect transition="in" filter="wipe(left)">
                                      <p:cBhvr>
                                        <p:cTn id="7" dur="1000"/>
                                        <p:tgtEl>
                                          <p:spTgt spid="6113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1331">
                                            <p:txEl>
                                              <p:pRg st="2" end="2"/>
                                            </p:txEl>
                                          </p:spTgt>
                                        </p:tgtEl>
                                        <p:attrNameLst>
                                          <p:attrName>style.visibility</p:attrName>
                                        </p:attrNameLst>
                                      </p:cBhvr>
                                      <p:to>
                                        <p:strVal val="visible"/>
                                      </p:to>
                                    </p:set>
                                    <p:animEffect transition="in" filter="wipe(left)">
                                      <p:cBhvr>
                                        <p:cTn id="12" dur="500"/>
                                        <p:tgtEl>
                                          <p:spTgt spid="6113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1331">
                                            <p:txEl>
                                              <p:pRg st="3" end="3"/>
                                            </p:txEl>
                                          </p:spTgt>
                                        </p:tgtEl>
                                        <p:attrNameLst>
                                          <p:attrName>style.visibility</p:attrName>
                                        </p:attrNameLst>
                                      </p:cBhvr>
                                      <p:to>
                                        <p:strVal val="visible"/>
                                      </p:to>
                                    </p:set>
                                    <p:animEffect transition="in" filter="wipe(left)">
                                      <p:cBhvr>
                                        <p:cTn id="17" dur="1000"/>
                                        <p:tgtEl>
                                          <p:spTgt spid="611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build="p" bldLvl="3"/>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15">
            <a:extLst>
              <a:ext uri="{FF2B5EF4-FFF2-40B4-BE49-F238E27FC236}">
                <a16:creationId xmlns:a16="http://schemas.microsoft.com/office/drawing/2014/main" id="{09C6E0A6-20E8-427D-9CFC-0C5B9EB56EE9}"/>
              </a:ext>
            </a:extLst>
          </p:cNvPr>
          <p:cNvSpPr>
            <a:spLocks noGrp="1" noChangeArrowheads="1"/>
          </p:cNvSpPr>
          <p:nvPr>
            <p:ph type="title"/>
          </p:nvPr>
        </p:nvSpPr>
        <p:spPr>
          <a:xfrm>
            <a:off x="990600" y="107950"/>
            <a:ext cx="7696200" cy="1554163"/>
          </a:xfrm>
          <a:noFill/>
        </p:spPr>
        <p:txBody>
          <a:bodyPr/>
          <a:lstStyle/>
          <a:p>
            <a:r>
              <a:rPr lang="en-CA" altLang="en-US"/>
              <a:t>The Money Market</a:t>
            </a:r>
          </a:p>
        </p:txBody>
      </p:sp>
      <p:sp>
        <p:nvSpPr>
          <p:cNvPr id="615427" name="Rectangle 3">
            <a:extLst>
              <a:ext uri="{FF2B5EF4-FFF2-40B4-BE49-F238E27FC236}">
                <a16:creationId xmlns:a16="http://schemas.microsoft.com/office/drawing/2014/main" id="{EC1556B6-FA4D-48C0-B868-CBCC4E94BCDE}"/>
              </a:ext>
            </a:extLst>
          </p:cNvPr>
          <p:cNvSpPr>
            <a:spLocks noGrp="1" noChangeArrowheads="1"/>
          </p:cNvSpPr>
          <p:nvPr>
            <p:ph idx="1"/>
          </p:nvPr>
        </p:nvSpPr>
        <p:spPr>
          <a:xfrm>
            <a:off x="360363" y="1584325"/>
            <a:ext cx="4114800" cy="4525963"/>
          </a:xfrm>
        </p:spPr>
        <p:txBody>
          <a:bodyPr/>
          <a:lstStyle/>
          <a:p>
            <a:pPr lvl="1"/>
            <a:r>
              <a:rPr lang="en-CA" altLang="en-US" dirty="0"/>
              <a:t>Figure 8.4 illustrates the demand for money curve.</a:t>
            </a:r>
          </a:p>
          <a:p>
            <a:pPr lvl="1"/>
            <a:r>
              <a:rPr lang="en-CA" altLang="en-US" dirty="0"/>
              <a:t>A rise in the interest rate brings a decrease in the quantity of real money demanded.</a:t>
            </a:r>
          </a:p>
          <a:p>
            <a:pPr lvl="1"/>
            <a:r>
              <a:rPr lang="en-US" altLang="en-US" dirty="0"/>
              <a:t>A fall in the interest rate brings an increase in the quantity of real money demanded.</a:t>
            </a:r>
            <a:endParaRPr lang="en-CA" altLang="en-US" dirty="0"/>
          </a:p>
        </p:txBody>
      </p:sp>
      <p:pic>
        <p:nvPicPr>
          <p:cNvPr id="104452" name="Picture 1">
            <a:extLst>
              <a:ext uri="{FF2B5EF4-FFF2-40B4-BE49-F238E27FC236}">
                <a16:creationId xmlns:a16="http://schemas.microsoft.com/office/drawing/2014/main" id="{96F3CFF3-B6AE-4F63-A2F6-3EA59AEFB5E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197350" cy="396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extLst>
              <a:ext uri="{FF2B5EF4-FFF2-40B4-BE49-F238E27FC236}">
                <a16:creationId xmlns:a16="http://schemas.microsoft.com/office/drawing/2014/main" id="{794EE8E9-C99E-40E4-90CC-8B87AB04A08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197350" cy="396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CDA23E27-D4B4-41D5-A34F-98B72CA7734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197350" cy="396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a:hlinkClick r:id="rId6" action="ppaction://hlinksldjump"/>
            <a:extLst>
              <a:ext uri="{FF2B5EF4-FFF2-40B4-BE49-F238E27FC236}">
                <a16:creationId xmlns:a16="http://schemas.microsoft.com/office/drawing/2014/main" id="{98524F78-F676-4B40-B652-533E4EB552DE}"/>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79872" y="6492356"/>
            <a:ext cx="235527" cy="2355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427">
                                            <p:txEl>
                                              <p:pRg st="1" end="1"/>
                                            </p:txEl>
                                          </p:spTgt>
                                        </p:tgtEl>
                                        <p:attrNameLst>
                                          <p:attrName>style.visibility</p:attrName>
                                        </p:attrNameLst>
                                      </p:cBhvr>
                                      <p:to>
                                        <p:strVal val="visible"/>
                                      </p:to>
                                    </p:set>
                                    <p:animEffect transition="in" filter="wipe(left)">
                                      <p:cBhvr>
                                        <p:cTn id="7" dur="1000"/>
                                        <p:tgtEl>
                                          <p:spTgt spid="615427">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75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15427">
                                            <p:txEl>
                                              <p:pRg st="2" end="2"/>
                                            </p:txEl>
                                          </p:spTgt>
                                        </p:tgtEl>
                                        <p:attrNameLst>
                                          <p:attrName>style.visibility</p:attrName>
                                        </p:attrNameLst>
                                      </p:cBhvr>
                                      <p:to>
                                        <p:strVal val="visible"/>
                                      </p:to>
                                    </p:set>
                                    <p:animEffect transition="in" filter="wipe(left)">
                                      <p:cBhvr>
                                        <p:cTn id="15" dur="1000"/>
                                        <p:tgtEl>
                                          <p:spTgt spid="615427">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7"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5">
            <a:extLst>
              <a:ext uri="{FF2B5EF4-FFF2-40B4-BE49-F238E27FC236}">
                <a16:creationId xmlns:a16="http://schemas.microsoft.com/office/drawing/2014/main" id="{ED9FEA96-0DE6-4AEC-8C0B-28488D5B5F95}"/>
              </a:ext>
            </a:extLst>
          </p:cNvPr>
          <p:cNvSpPr>
            <a:spLocks noGrp="1" noChangeArrowheads="1"/>
          </p:cNvSpPr>
          <p:nvPr>
            <p:ph type="title"/>
          </p:nvPr>
        </p:nvSpPr>
        <p:spPr>
          <a:xfrm>
            <a:off x="990600" y="107950"/>
            <a:ext cx="7696200" cy="1554163"/>
          </a:xfrm>
          <a:noFill/>
        </p:spPr>
        <p:txBody>
          <a:bodyPr/>
          <a:lstStyle/>
          <a:p>
            <a:pPr eaLnBrk="1" hangingPunct="1"/>
            <a:r>
              <a:rPr lang="en-CA" altLang="en-US"/>
              <a:t>What is Money?</a:t>
            </a:r>
          </a:p>
        </p:txBody>
      </p:sp>
      <p:sp>
        <p:nvSpPr>
          <p:cNvPr id="410627" name="Rectangle 3">
            <a:extLst>
              <a:ext uri="{FF2B5EF4-FFF2-40B4-BE49-F238E27FC236}">
                <a16:creationId xmlns:a16="http://schemas.microsoft.com/office/drawing/2014/main" id="{5340B12C-3065-437B-999D-62893AA542AE}"/>
              </a:ext>
            </a:extLst>
          </p:cNvPr>
          <p:cNvSpPr>
            <a:spLocks noGrp="1" noChangeArrowheads="1"/>
          </p:cNvSpPr>
          <p:nvPr>
            <p:ph idx="1"/>
          </p:nvPr>
        </p:nvSpPr>
        <p:spPr/>
        <p:txBody>
          <a:bodyPr/>
          <a:lstStyle/>
          <a:p>
            <a:pPr eaLnBrk="1" hangingPunct="1"/>
            <a:r>
              <a:rPr lang="en-CA" altLang="en-US"/>
              <a:t>Medium of Exchange</a:t>
            </a:r>
          </a:p>
          <a:p>
            <a:pPr lvl="1" eaLnBrk="1" hangingPunct="1"/>
            <a:r>
              <a:rPr lang="en-CA" altLang="en-US"/>
              <a:t>A </a:t>
            </a:r>
            <a:r>
              <a:rPr lang="en-CA" altLang="en-US" i="1"/>
              <a:t>medium of exchange</a:t>
            </a:r>
            <a:r>
              <a:rPr lang="en-CA" altLang="en-US"/>
              <a:t> is an object that is generally accepted in exchange for goods and services.</a:t>
            </a:r>
          </a:p>
          <a:p>
            <a:pPr lvl="1" eaLnBrk="1" hangingPunct="1"/>
            <a:r>
              <a:rPr lang="en-CA" altLang="en-US"/>
              <a:t>In the absence of money, people would need to exchange goods and services directly, which is called </a:t>
            </a:r>
            <a:r>
              <a:rPr lang="en-CA" altLang="en-US" b="1"/>
              <a:t>barter</a:t>
            </a:r>
            <a:r>
              <a:rPr lang="en-CA" altLang="en-US"/>
              <a:t>.</a:t>
            </a:r>
          </a:p>
          <a:p>
            <a:pPr lvl="1" eaLnBrk="1" hangingPunct="1"/>
            <a:r>
              <a:rPr lang="en-CA" altLang="en-US"/>
              <a:t>Barter requires a double coincidence of wants, which is rare, so barter is costly.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animEffect transition="in" filter="wipe(left)">
                                      <p:cBhvr>
                                        <p:cTn id="7" dur="1000"/>
                                        <p:tgtEl>
                                          <p:spTgt spid="4106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627">
                                            <p:txEl>
                                              <p:pRg st="2" end="2"/>
                                            </p:txEl>
                                          </p:spTgt>
                                        </p:tgtEl>
                                        <p:attrNameLst>
                                          <p:attrName>style.visibility</p:attrName>
                                        </p:attrNameLst>
                                      </p:cBhvr>
                                      <p:to>
                                        <p:strVal val="visible"/>
                                      </p:to>
                                    </p:set>
                                    <p:animEffect transition="in" filter="wipe(left)">
                                      <p:cBhvr>
                                        <p:cTn id="12" dur="1000"/>
                                        <p:tgtEl>
                                          <p:spTgt spid="4106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0627">
                                            <p:txEl>
                                              <p:pRg st="3" end="3"/>
                                            </p:txEl>
                                          </p:spTgt>
                                        </p:tgtEl>
                                        <p:attrNameLst>
                                          <p:attrName>style.visibility</p:attrName>
                                        </p:attrNameLst>
                                      </p:cBhvr>
                                      <p:to>
                                        <p:strVal val="visible"/>
                                      </p:to>
                                    </p:set>
                                    <p:animEffect transition="in" filter="wipe(left)">
                                      <p:cBhvr>
                                        <p:cTn id="17" dur="1000"/>
                                        <p:tgtEl>
                                          <p:spTgt spid="410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bldLvl="3"/>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6498" name="Picture 1">
            <a:extLst>
              <a:ext uri="{FF2B5EF4-FFF2-40B4-BE49-F238E27FC236}">
                <a16:creationId xmlns:a16="http://schemas.microsoft.com/office/drawing/2014/main" id="{8439607E-44E6-4A5F-A97B-817CA25562F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900113"/>
            <a:ext cx="5248275"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a:extLst>
              <a:ext uri="{FF2B5EF4-FFF2-40B4-BE49-F238E27FC236}">
                <a16:creationId xmlns:a16="http://schemas.microsoft.com/office/drawing/2014/main" id="{B62B8A43-2134-4210-B142-B87A6BF5802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613" y="900113"/>
            <a:ext cx="5248275"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8E2DF05C-A5F0-43DB-A305-C3A0E47A6D7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613" y="900113"/>
            <a:ext cx="5248275"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75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14">
            <a:extLst>
              <a:ext uri="{FF2B5EF4-FFF2-40B4-BE49-F238E27FC236}">
                <a16:creationId xmlns:a16="http://schemas.microsoft.com/office/drawing/2014/main" id="{531BAA68-82DE-49DA-BC88-5B167FF0BDF7}"/>
              </a:ext>
            </a:extLst>
          </p:cNvPr>
          <p:cNvSpPr>
            <a:spLocks noGrp="1" noChangeArrowheads="1"/>
          </p:cNvSpPr>
          <p:nvPr>
            <p:ph type="title"/>
          </p:nvPr>
        </p:nvSpPr>
        <p:spPr>
          <a:xfrm>
            <a:off x="990600" y="107950"/>
            <a:ext cx="7696200" cy="1554163"/>
          </a:xfrm>
          <a:noFill/>
        </p:spPr>
        <p:txBody>
          <a:bodyPr/>
          <a:lstStyle/>
          <a:p>
            <a:r>
              <a:rPr lang="en-CA" altLang="en-US"/>
              <a:t>The Money Market</a:t>
            </a:r>
          </a:p>
        </p:txBody>
      </p:sp>
      <p:sp>
        <p:nvSpPr>
          <p:cNvPr id="619523" name="Rectangle 3">
            <a:extLst>
              <a:ext uri="{FF2B5EF4-FFF2-40B4-BE49-F238E27FC236}">
                <a16:creationId xmlns:a16="http://schemas.microsoft.com/office/drawing/2014/main" id="{CEE0B2AA-7472-4E93-983F-090629567DBA}"/>
              </a:ext>
            </a:extLst>
          </p:cNvPr>
          <p:cNvSpPr>
            <a:spLocks noGrp="1" noChangeArrowheads="1"/>
          </p:cNvSpPr>
          <p:nvPr>
            <p:ph idx="1"/>
          </p:nvPr>
        </p:nvSpPr>
        <p:spPr>
          <a:xfrm>
            <a:off x="360363" y="1584325"/>
            <a:ext cx="4114800" cy="4816475"/>
          </a:xfrm>
        </p:spPr>
        <p:txBody>
          <a:bodyPr/>
          <a:lstStyle/>
          <a:p>
            <a:pPr lvl="1"/>
            <a:r>
              <a:rPr lang="en-CA" altLang="en-US" b="1" dirty="0">
                <a:solidFill>
                  <a:srgbClr val="0070C0"/>
                </a:solidFill>
              </a:rPr>
              <a:t>Shifts in the Demand for Money Curve</a:t>
            </a:r>
            <a:endParaRPr lang="en-CA" altLang="en-US" dirty="0">
              <a:solidFill>
                <a:srgbClr val="0070C0"/>
              </a:solidFill>
            </a:endParaRPr>
          </a:p>
          <a:p>
            <a:pPr lvl="1"/>
            <a:r>
              <a:rPr lang="en-CA" altLang="en-US" dirty="0"/>
              <a:t>Figure 8.5 shows that a decrease in real GDP or a financial innovation decreases the demand for money and shifts the demand curve leftward.</a:t>
            </a:r>
          </a:p>
          <a:p>
            <a:pPr lvl="1"/>
            <a:r>
              <a:rPr lang="en-CA" altLang="en-US" dirty="0"/>
              <a:t>An increase in real GDP increases the demand for money and shifts the demand curve rightward.</a:t>
            </a:r>
          </a:p>
        </p:txBody>
      </p:sp>
      <p:pic>
        <p:nvPicPr>
          <p:cNvPr id="108548" name="Picture 1">
            <a:extLst>
              <a:ext uri="{FF2B5EF4-FFF2-40B4-BE49-F238E27FC236}">
                <a16:creationId xmlns:a16="http://schemas.microsoft.com/office/drawing/2014/main" id="{01B9BAD0-FCB2-4393-9AC6-327AB930284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229100" cy="3916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extLst>
              <a:ext uri="{FF2B5EF4-FFF2-40B4-BE49-F238E27FC236}">
                <a16:creationId xmlns:a16="http://schemas.microsoft.com/office/drawing/2014/main" id="{5089B1B1-6A66-411D-A632-861060430E4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229100" cy="3916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1F9DCAE4-9BFB-43FB-87E2-0FAFE39FEED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229100" cy="3916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a:hlinkClick r:id="rId6" action="ppaction://hlinksldjump"/>
            <a:extLst>
              <a:ext uri="{FF2B5EF4-FFF2-40B4-BE49-F238E27FC236}">
                <a16:creationId xmlns:a16="http://schemas.microsoft.com/office/drawing/2014/main" id="{374ACF1D-E573-429E-8DBD-6598AD72091C}"/>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79872" y="6477000"/>
            <a:ext cx="250883" cy="2508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9523">
                                            <p:txEl>
                                              <p:pRg st="1" end="1"/>
                                            </p:txEl>
                                          </p:spTgt>
                                        </p:tgtEl>
                                        <p:attrNameLst>
                                          <p:attrName>style.visibility</p:attrName>
                                        </p:attrNameLst>
                                      </p:cBhvr>
                                      <p:to>
                                        <p:strVal val="visible"/>
                                      </p:to>
                                    </p:set>
                                    <p:animEffect transition="in" filter="wipe(left)">
                                      <p:cBhvr>
                                        <p:cTn id="7" dur="1000"/>
                                        <p:tgtEl>
                                          <p:spTgt spid="619523">
                                            <p:txEl>
                                              <p:pRg st="1" end="1"/>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75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19523">
                                            <p:txEl>
                                              <p:pRg st="2" end="2"/>
                                            </p:txEl>
                                          </p:spTgt>
                                        </p:tgtEl>
                                        <p:attrNameLst>
                                          <p:attrName>style.visibility</p:attrName>
                                        </p:attrNameLst>
                                      </p:cBhvr>
                                      <p:to>
                                        <p:strVal val="visible"/>
                                      </p:to>
                                    </p:set>
                                    <p:animEffect transition="in" filter="wipe(left)">
                                      <p:cBhvr>
                                        <p:cTn id="15" dur="1000"/>
                                        <p:tgtEl>
                                          <p:spTgt spid="61952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3" grpId="0" build="p" bldLvl="3"/>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0594" name="Picture 1">
            <a:extLst>
              <a:ext uri="{FF2B5EF4-FFF2-40B4-BE49-F238E27FC236}">
                <a16:creationId xmlns:a16="http://schemas.microsoft.com/office/drawing/2014/main" id="{1C7D5D0C-E969-4D07-B70C-8AA16718164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900113"/>
            <a:ext cx="5286375"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a:extLst>
              <a:ext uri="{FF2B5EF4-FFF2-40B4-BE49-F238E27FC236}">
                <a16:creationId xmlns:a16="http://schemas.microsoft.com/office/drawing/2014/main" id="{E904B64E-ECC6-4EEC-98CB-E113715115F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613" y="900113"/>
            <a:ext cx="5286375"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4276ABB7-BC57-4CD4-9687-2E8F4E2CF90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613" y="900113"/>
            <a:ext cx="5286375"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75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6">
            <a:extLst>
              <a:ext uri="{FF2B5EF4-FFF2-40B4-BE49-F238E27FC236}">
                <a16:creationId xmlns:a16="http://schemas.microsoft.com/office/drawing/2014/main" id="{DBA83A81-2D57-4629-B3F0-B7B212294862}"/>
              </a:ext>
            </a:extLst>
          </p:cNvPr>
          <p:cNvSpPr>
            <a:spLocks noGrp="1" noChangeArrowheads="1"/>
          </p:cNvSpPr>
          <p:nvPr>
            <p:ph type="title"/>
          </p:nvPr>
        </p:nvSpPr>
        <p:spPr>
          <a:xfrm>
            <a:off x="990600" y="107950"/>
            <a:ext cx="7696200" cy="1554163"/>
          </a:xfrm>
          <a:noFill/>
        </p:spPr>
        <p:txBody>
          <a:bodyPr/>
          <a:lstStyle/>
          <a:p>
            <a:r>
              <a:rPr lang="en-CA" altLang="en-US"/>
              <a:t>The Money Market</a:t>
            </a:r>
          </a:p>
        </p:txBody>
      </p:sp>
      <p:sp>
        <p:nvSpPr>
          <p:cNvPr id="627715" name="Rectangle 3">
            <a:extLst>
              <a:ext uri="{FF2B5EF4-FFF2-40B4-BE49-F238E27FC236}">
                <a16:creationId xmlns:a16="http://schemas.microsoft.com/office/drawing/2014/main" id="{59D36117-F742-432A-9514-0B7DE88D2427}"/>
              </a:ext>
            </a:extLst>
          </p:cNvPr>
          <p:cNvSpPr>
            <a:spLocks noGrp="1" noChangeArrowheads="1"/>
          </p:cNvSpPr>
          <p:nvPr>
            <p:ph idx="1"/>
          </p:nvPr>
        </p:nvSpPr>
        <p:spPr/>
        <p:txBody>
          <a:bodyPr/>
          <a:lstStyle/>
          <a:p>
            <a:r>
              <a:rPr lang="en-CA" altLang="en-US"/>
              <a:t>Money Market Equilibrium</a:t>
            </a:r>
          </a:p>
          <a:p>
            <a:pPr lvl="1"/>
            <a:r>
              <a:rPr lang="en-CA" altLang="en-US"/>
              <a:t>Money market equilibrium occurs when the quantity of money demanded equals the quantity of money supplied. </a:t>
            </a:r>
          </a:p>
          <a:p>
            <a:pPr lvl="1"/>
            <a:r>
              <a:rPr lang="en-CA" altLang="en-US"/>
              <a:t>Adjustments that occur to bring about money market equilibrium are fundamentally different in the short run and the long run.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7715">
                                            <p:txEl>
                                              <p:pRg st="1" end="1"/>
                                            </p:txEl>
                                          </p:spTgt>
                                        </p:tgtEl>
                                        <p:attrNameLst>
                                          <p:attrName>style.visibility</p:attrName>
                                        </p:attrNameLst>
                                      </p:cBhvr>
                                      <p:to>
                                        <p:strVal val="visible"/>
                                      </p:to>
                                    </p:set>
                                    <p:animEffect transition="in" filter="wipe(left)">
                                      <p:cBhvr>
                                        <p:cTn id="7" dur="1000"/>
                                        <p:tgtEl>
                                          <p:spTgt spid="627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7715">
                                            <p:txEl>
                                              <p:pRg st="2" end="2"/>
                                            </p:txEl>
                                          </p:spTgt>
                                        </p:tgtEl>
                                        <p:attrNameLst>
                                          <p:attrName>style.visibility</p:attrName>
                                        </p:attrNameLst>
                                      </p:cBhvr>
                                      <p:to>
                                        <p:strVal val="visible"/>
                                      </p:to>
                                    </p:set>
                                    <p:animEffect transition="in" filter="wipe(left)">
                                      <p:cBhvr>
                                        <p:cTn id="12" dur="1000"/>
                                        <p:tgtEl>
                                          <p:spTgt spid="6277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build="p" bldLvl="3"/>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14">
            <a:extLst>
              <a:ext uri="{FF2B5EF4-FFF2-40B4-BE49-F238E27FC236}">
                <a16:creationId xmlns:a16="http://schemas.microsoft.com/office/drawing/2014/main" id="{74A90A9A-44E4-4550-8F3C-3D607B0B77C3}"/>
              </a:ext>
            </a:extLst>
          </p:cNvPr>
          <p:cNvSpPr>
            <a:spLocks noGrp="1" noChangeArrowheads="1"/>
          </p:cNvSpPr>
          <p:nvPr>
            <p:ph type="title"/>
          </p:nvPr>
        </p:nvSpPr>
        <p:spPr>
          <a:xfrm>
            <a:off x="990600" y="107950"/>
            <a:ext cx="7696200" cy="1554163"/>
          </a:xfrm>
          <a:noFill/>
        </p:spPr>
        <p:txBody>
          <a:bodyPr/>
          <a:lstStyle/>
          <a:p>
            <a:r>
              <a:rPr lang="en-CA" altLang="en-US"/>
              <a:t>The Money Market</a:t>
            </a:r>
          </a:p>
        </p:txBody>
      </p:sp>
      <p:sp>
        <p:nvSpPr>
          <p:cNvPr id="784387" name="Rectangle 3">
            <a:extLst>
              <a:ext uri="{FF2B5EF4-FFF2-40B4-BE49-F238E27FC236}">
                <a16:creationId xmlns:a16="http://schemas.microsoft.com/office/drawing/2014/main" id="{E09414E8-C440-4202-9891-042FA4350F29}"/>
              </a:ext>
            </a:extLst>
          </p:cNvPr>
          <p:cNvSpPr>
            <a:spLocks noGrp="1" noChangeArrowheads="1"/>
          </p:cNvSpPr>
          <p:nvPr>
            <p:ph idx="1"/>
          </p:nvPr>
        </p:nvSpPr>
        <p:spPr>
          <a:xfrm>
            <a:off x="360363" y="1584325"/>
            <a:ext cx="4114800" cy="4525963"/>
          </a:xfrm>
        </p:spPr>
        <p:txBody>
          <a:bodyPr/>
          <a:lstStyle/>
          <a:p>
            <a:r>
              <a:rPr lang="en-CA" altLang="en-US" dirty="0">
                <a:solidFill>
                  <a:srgbClr val="7030A0"/>
                </a:solidFill>
              </a:rPr>
              <a:t>Short-Run Equilibrium </a:t>
            </a:r>
          </a:p>
          <a:p>
            <a:r>
              <a:rPr lang="en-CA" altLang="en-US" b="0" dirty="0">
                <a:solidFill>
                  <a:schemeClr val="tx1"/>
                </a:solidFill>
              </a:rPr>
              <a:t>Figure 8.6 shows the demand for money.</a:t>
            </a:r>
          </a:p>
          <a:p>
            <a:r>
              <a:rPr lang="en-CA" altLang="en-US" b="0" dirty="0">
                <a:solidFill>
                  <a:schemeClr val="tx1"/>
                </a:solidFill>
              </a:rPr>
              <a:t>Suppose that the Bank of Canada wants the interest rate to be 5 percent a year.</a:t>
            </a:r>
          </a:p>
          <a:p>
            <a:r>
              <a:rPr lang="en-CA" altLang="en-US" b="0" dirty="0">
                <a:solidFill>
                  <a:schemeClr val="tx1"/>
                </a:solidFill>
              </a:rPr>
              <a:t>The Bank adjusts the quantity of money each day so that the quantity of real money is $800 billion.</a:t>
            </a:r>
          </a:p>
        </p:txBody>
      </p:sp>
      <p:pic>
        <p:nvPicPr>
          <p:cNvPr id="114692" name="Picture 1">
            <a:extLst>
              <a:ext uri="{FF2B5EF4-FFF2-40B4-BE49-F238E27FC236}">
                <a16:creationId xmlns:a16="http://schemas.microsoft.com/office/drawing/2014/main" id="{344055AE-A721-44D1-921A-1FBBB772656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243387" cy="410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B1610358-6C68-403B-81F3-63A135C77FD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243387" cy="410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7">
            <a:hlinkClick r:id="rId5" action="ppaction://hlinksldjump"/>
            <a:extLst>
              <a:ext uri="{FF2B5EF4-FFF2-40B4-BE49-F238E27FC236}">
                <a16:creationId xmlns:a16="http://schemas.microsoft.com/office/drawing/2014/main" id="{7CA2D43B-8372-465F-9577-4E9FFE24EC95}"/>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9873" y="6505633"/>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4387">
                                            <p:txEl>
                                              <p:pRg st="1" end="1"/>
                                            </p:txEl>
                                          </p:spTgt>
                                        </p:tgtEl>
                                        <p:attrNameLst>
                                          <p:attrName>style.visibility</p:attrName>
                                        </p:attrNameLst>
                                      </p:cBhvr>
                                      <p:to>
                                        <p:strVal val="visible"/>
                                      </p:to>
                                    </p:set>
                                    <p:animEffect transition="in" filter="wipe(left)">
                                      <p:cBhvr>
                                        <p:cTn id="7" dur="1000"/>
                                        <p:tgtEl>
                                          <p:spTgt spid="784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4387">
                                            <p:txEl>
                                              <p:pRg st="2" end="2"/>
                                            </p:txEl>
                                          </p:spTgt>
                                        </p:tgtEl>
                                        <p:attrNameLst>
                                          <p:attrName>style.visibility</p:attrName>
                                        </p:attrNameLst>
                                      </p:cBhvr>
                                      <p:to>
                                        <p:strVal val="visible"/>
                                      </p:to>
                                    </p:set>
                                    <p:animEffect transition="in" filter="wipe(left)">
                                      <p:cBhvr>
                                        <p:cTn id="12" dur="1000"/>
                                        <p:tgtEl>
                                          <p:spTgt spid="784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4387">
                                            <p:txEl>
                                              <p:pRg st="3" end="3"/>
                                            </p:txEl>
                                          </p:spTgt>
                                        </p:tgtEl>
                                        <p:attrNameLst>
                                          <p:attrName>style.visibility</p:attrName>
                                        </p:attrNameLst>
                                      </p:cBhvr>
                                      <p:to>
                                        <p:strVal val="visible"/>
                                      </p:to>
                                    </p:set>
                                    <p:animEffect transition="in" filter="wipe(left)">
                                      <p:cBhvr>
                                        <p:cTn id="17" dur="1000"/>
                                        <p:tgtEl>
                                          <p:spTgt spid="784387">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bldLvl="3"/>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6738" name="Picture 1">
            <a:extLst>
              <a:ext uri="{FF2B5EF4-FFF2-40B4-BE49-F238E27FC236}">
                <a16:creationId xmlns:a16="http://schemas.microsoft.com/office/drawing/2014/main" id="{9F74E0B3-ADE3-4210-A49F-080A65E95D6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900113"/>
            <a:ext cx="5305425" cy="513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extLst>
              <a:ext uri="{FF2B5EF4-FFF2-40B4-BE49-F238E27FC236}">
                <a16:creationId xmlns:a16="http://schemas.microsoft.com/office/drawing/2014/main" id="{A90FD800-0930-450B-9173-1962995CB40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613" y="900113"/>
            <a:ext cx="5305425" cy="513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5F742D5B-1EA5-4EF6-B052-DCB1885D7B6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613" y="900113"/>
            <a:ext cx="5305425" cy="513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id="{67A1C3B6-DC77-4B71-BF83-EA72E03BDCB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9613" y="900113"/>
            <a:ext cx="5305425" cy="513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007934EA-82B5-4760-B472-3E4EAEE1BE3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79613" y="862012"/>
            <a:ext cx="5305425" cy="513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75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75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75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12">
            <a:extLst>
              <a:ext uri="{FF2B5EF4-FFF2-40B4-BE49-F238E27FC236}">
                <a16:creationId xmlns:a16="http://schemas.microsoft.com/office/drawing/2014/main" id="{303E7D02-7B64-4484-AD67-0B6ADFE6112A}"/>
              </a:ext>
            </a:extLst>
          </p:cNvPr>
          <p:cNvSpPr>
            <a:spLocks noGrp="1" noChangeArrowheads="1"/>
          </p:cNvSpPr>
          <p:nvPr>
            <p:ph type="title"/>
          </p:nvPr>
        </p:nvSpPr>
        <p:spPr>
          <a:xfrm>
            <a:off x="990600" y="107950"/>
            <a:ext cx="7696200" cy="1554163"/>
          </a:xfrm>
          <a:noFill/>
        </p:spPr>
        <p:txBody>
          <a:bodyPr/>
          <a:lstStyle/>
          <a:p>
            <a:r>
              <a:rPr lang="en-CA" altLang="en-US"/>
              <a:t>The Money Market</a:t>
            </a:r>
          </a:p>
        </p:txBody>
      </p:sp>
      <p:sp>
        <p:nvSpPr>
          <p:cNvPr id="778243" name="Rectangle 3">
            <a:extLst>
              <a:ext uri="{FF2B5EF4-FFF2-40B4-BE49-F238E27FC236}">
                <a16:creationId xmlns:a16="http://schemas.microsoft.com/office/drawing/2014/main" id="{12DE02C8-D43A-4EE9-A79E-7D5ED5B26E64}"/>
              </a:ext>
            </a:extLst>
          </p:cNvPr>
          <p:cNvSpPr>
            <a:spLocks noGrp="1" noChangeArrowheads="1"/>
          </p:cNvSpPr>
          <p:nvPr>
            <p:ph idx="1"/>
          </p:nvPr>
        </p:nvSpPr>
        <p:spPr>
          <a:xfrm>
            <a:off x="360363" y="1584325"/>
            <a:ext cx="4114800" cy="4525963"/>
          </a:xfrm>
        </p:spPr>
        <p:txBody>
          <a:bodyPr/>
          <a:lstStyle/>
          <a:p>
            <a:pPr lvl="1"/>
            <a:r>
              <a:rPr lang="en-CA" altLang="en-US"/>
              <a:t>If the interest rate exceeds the 5 percent a year, …</a:t>
            </a:r>
          </a:p>
          <a:p>
            <a:pPr lvl="1"/>
            <a:r>
              <a:rPr lang="en-CA" altLang="en-US"/>
              <a:t>the quantity of money that people are willing to hold is less than the quantity supplied.</a:t>
            </a:r>
          </a:p>
          <a:p>
            <a:pPr lvl="1"/>
            <a:r>
              <a:rPr lang="en-CA" altLang="en-US"/>
              <a:t>They try to get rid of their “excess” money they are holding by buying bonds.</a:t>
            </a:r>
          </a:p>
          <a:p>
            <a:pPr lvl="1"/>
            <a:r>
              <a:rPr lang="en-CA" altLang="en-US"/>
              <a:t>This action lowers the interest rate.</a:t>
            </a:r>
          </a:p>
        </p:txBody>
      </p:sp>
      <p:pic>
        <p:nvPicPr>
          <p:cNvPr id="118788" name="Picture 1">
            <a:extLst>
              <a:ext uri="{FF2B5EF4-FFF2-40B4-BE49-F238E27FC236}">
                <a16:creationId xmlns:a16="http://schemas.microsoft.com/office/drawing/2014/main" id="{189BCC60-3366-4EF8-BEDB-5B2FCF4DF45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243387" cy="410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8789" name="Picture 7">
            <a:extLst>
              <a:ext uri="{FF2B5EF4-FFF2-40B4-BE49-F238E27FC236}">
                <a16:creationId xmlns:a16="http://schemas.microsoft.com/office/drawing/2014/main" id="{E30C381B-BAF7-4D48-AC92-9247E046DCB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243387" cy="410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33F6746D-EF32-470C-B15E-BCDBAE6576F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243387" cy="410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5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78243">
                                            <p:txEl>
                                              <p:pRg st="1" end="1"/>
                                            </p:txEl>
                                          </p:spTgt>
                                        </p:tgtEl>
                                        <p:attrNameLst>
                                          <p:attrName>style.visibility</p:attrName>
                                        </p:attrNameLst>
                                      </p:cBhvr>
                                      <p:to>
                                        <p:strVal val="visible"/>
                                      </p:to>
                                    </p:set>
                                    <p:animEffect transition="in" filter="wipe(left)">
                                      <p:cBhvr>
                                        <p:cTn id="12" dur="1000"/>
                                        <p:tgtEl>
                                          <p:spTgt spid="778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243">
                                            <p:txEl>
                                              <p:pRg st="2" end="2"/>
                                            </p:txEl>
                                          </p:spTgt>
                                        </p:tgtEl>
                                        <p:attrNameLst>
                                          <p:attrName>style.visibility</p:attrName>
                                        </p:attrNameLst>
                                      </p:cBhvr>
                                      <p:to>
                                        <p:strVal val="visible"/>
                                      </p:to>
                                    </p:set>
                                    <p:animEffect transition="in" filter="wipe(left)">
                                      <p:cBhvr>
                                        <p:cTn id="17" dur="1000"/>
                                        <p:tgtEl>
                                          <p:spTgt spid="778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243">
                                            <p:txEl>
                                              <p:pRg st="3" end="3"/>
                                            </p:txEl>
                                          </p:spTgt>
                                        </p:tgtEl>
                                        <p:attrNameLst>
                                          <p:attrName>style.visibility</p:attrName>
                                        </p:attrNameLst>
                                      </p:cBhvr>
                                      <p:to>
                                        <p:strVal val="visible"/>
                                      </p:to>
                                    </p:set>
                                    <p:animEffect transition="in" filter="wipe(left)">
                                      <p:cBhvr>
                                        <p:cTn id="22" dur="1000"/>
                                        <p:tgtEl>
                                          <p:spTgt spid="778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bldLvl="3"/>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16">
            <a:extLst>
              <a:ext uri="{FF2B5EF4-FFF2-40B4-BE49-F238E27FC236}">
                <a16:creationId xmlns:a16="http://schemas.microsoft.com/office/drawing/2014/main" id="{2454EE0A-8845-4740-89F9-7DC1C7B58F67}"/>
              </a:ext>
            </a:extLst>
          </p:cNvPr>
          <p:cNvSpPr>
            <a:spLocks noGrp="1" noChangeArrowheads="1"/>
          </p:cNvSpPr>
          <p:nvPr>
            <p:ph type="title"/>
          </p:nvPr>
        </p:nvSpPr>
        <p:spPr>
          <a:xfrm>
            <a:off x="990600" y="107950"/>
            <a:ext cx="7696200" cy="1554163"/>
          </a:xfrm>
          <a:noFill/>
        </p:spPr>
        <p:txBody>
          <a:bodyPr/>
          <a:lstStyle/>
          <a:p>
            <a:r>
              <a:rPr lang="en-CA" altLang="en-US"/>
              <a:t>The Money Market</a:t>
            </a:r>
          </a:p>
        </p:txBody>
      </p:sp>
      <p:sp>
        <p:nvSpPr>
          <p:cNvPr id="633859" name="Rectangle 3">
            <a:extLst>
              <a:ext uri="{FF2B5EF4-FFF2-40B4-BE49-F238E27FC236}">
                <a16:creationId xmlns:a16="http://schemas.microsoft.com/office/drawing/2014/main" id="{2F706D53-4F64-4F6F-84A4-97DE3C9106F7}"/>
              </a:ext>
            </a:extLst>
          </p:cNvPr>
          <p:cNvSpPr>
            <a:spLocks noGrp="1" noChangeArrowheads="1"/>
          </p:cNvSpPr>
          <p:nvPr>
            <p:ph idx="1"/>
          </p:nvPr>
        </p:nvSpPr>
        <p:spPr>
          <a:xfrm>
            <a:off x="360363" y="1584325"/>
            <a:ext cx="4114800" cy="4525963"/>
          </a:xfrm>
        </p:spPr>
        <p:txBody>
          <a:bodyPr/>
          <a:lstStyle/>
          <a:p>
            <a:pPr lvl="1"/>
            <a:r>
              <a:rPr lang="en-CA" altLang="en-US"/>
              <a:t>If the interest rate is below 5 percent a year, … </a:t>
            </a:r>
          </a:p>
          <a:p>
            <a:pPr lvl="1"/>
            <a:r>
              <a:rPr lang="en-CA" altLang="en-US"/>
              <a:t>the quantity of money that people want to hold exceeds the quantity supplied.</a:t>
            </a:r>
          </a:p>
          <a:p>
            <a:pPr lvl="1"/>
            <a:r>
              <a:rPr lang="en-CA" altLang="en-US"/>
              <a:t>They try to get more money by selling bonds.</a:t>
            </a:r>
          </a:p>
          <a:p>
            <a:pPr lvl="1"/>
            <a:r>
              <a:rPr lang="en-CA" altLang="en-US"/>
              <a:t>This action raises the interest rate.</a:t>
            </a:r>
          </a:p>
        </p:txBody>
      </p:sp>
      <p:pic>
        <p:nvPicPr>
          <p:cNvPr id="120836" name="Picture 1">
            <a:extLst>
              <a:ext uri="{FF2B5EF4-FFF2-40B4-BE49-F238E27FC236}">
                <a16:creationId xmlns:a16="http://schemas.microsoft.com/office/drawing/2014/main" id="{A77BD9BE-11A0-49E1-A418-1E3F491640E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243387" cy="410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0837" name="Picture 9">
            <a:extLst>
              <a:ext uri="{FF2B5EF4-FFF2-40B4-BE49-F238E27FC236}">
                <a16:creationId xmlns:a16="http://schemas.microsoft.com/office/drawing/2014/main" id="{4473B56B-6220-4287-B4E1-02B27A4B544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243387" cy="410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0838" name="Picture 10">
            <a:extLst>
              <a:ext uri="{FF2B5EF4-FFF2-40B4-BE49-F238E27FC236}">
                <a16:creationId xmlns:a16="http://schemas.microsoft.com/office/drawing/2014/main" id="{9CA83A6D-2332-47A4-AF9F-EA70577F490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243387" cy="410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F1BF6F52-A7E8-4572-8F35-84E84A75569E}"/>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0563" y="1655763"/>
            <a:ext cx="4243387" cy="410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F7F9B3D-76E5-4114-ADA7-02227645D2A9}"/>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00563" y="1655763"/>
            <a:ext cx="4243387" cy="410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75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3859">
                                            <p:txEl>
                                              <p:pRg st="1" end="1"/>
                                            </p:txEl>
                                          </p:spTgt>
                                        </p:tgtEl>
                                        <p:attrNameLst>
                                          <p:attrName>style.visibility</p:attrName>
                                        </p:attrNameLst>
                                      </p:cBhvr>
                                      <p:to>
                                        <p:strVal val="visible"/>
                                      </p:to>
                                    </p:set>
                                    <p:animEffect transition="in" filter="wipe(left)">
                                      <p:cBhvr>
                                        <p:cTn id="12" dur="1000"/>
                                        <p:tgtEl>
                                          <p:spTgt spid="633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3859">
                                            <p:txEl>
                                              <p:pRg st="2" end="2"/>
                                            </p:txEl>
                                          </p:spTgt>
                                        </p:tgtEl>
                                        <p:attrNameLst>
                                          <p:attrName>style.visibility</p:attrName>
                                        </p:attrNameLst>
                                      </p:cBhvr>
                                      <p:to>
                                        <p:strVal val="visible"/>
                                      </p:to>
                                    </p:set>
                                    <p:animEffect transition="in" filter="wipe(left)">
                                      <p:cBhvr>
                                        <p:cTn id="17" dur="1000"/>
                                        <p:tgtEl>
                                          <p:spTgt spid="633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3859">
                                            <p:txEl>
                                              <p:pRg st="3" end="3"/>
                                            </p:txEl>
                                          </p:spTgt>
                                        </p:tgtEl>
                                        <p:attrNameLst>
                                          <p:attrName>style.visibility</p:attrName>
                                        </p:attrNameLst>
                                      </p:cBhvr>
                                      <p:to>
                                        <p:strVal val="visible"/>
                                      </p:to>
                                    </p:set>
                                    <p:animEffect transition="in" filter="wipe(left)">
                                      <p:cBhvr>
                                        <p:cTn id="22" dur="1000"/>
                                        <p:tgtEl>
                                          <p:spTgt spid="6338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9" grpId="0" build="p" bldLvl="3"/>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5">
            <a:extLst>
              <a:ext uri="{FF2B5EF4-FFF2-40B4-BE49-F238E27FC236}">
                <a16:creationId xmlns:a16="http://schemas.microsoft.com/office/drawing/2014/main" id="{0F089FD0-8FBA-4108-8C43-F974E5908DE4}"/>
              </a:ext>
            </a:extLst>
          </p:cNvPr>
          <p:cNvSpPr>
            <a:spLocks noGrp="1" noChangeArrowheads="1"/>
          </p:cNvSpPr>
          <p:nvPr>
            <p:ph type="title"/>
          </p:nvPr>
        </p:nvSpPr>
        <p:spPr>
          <a:xfrm>
            <a:off x="990600" y="107950"/>
            <a:ext cx="7696200" cy="1554163"/>
          </a:xfrm>
          <a:noFill/>
        </p:spPr>
        <p:txBody>
          <a:bodyPr/>
          <a:lstStyle/>
          <a:p>
            <a:pPr eaLnBrk="1" hangingPunct="1"/>
            <a:r>
              <a:rPr lang="en-CA" altLang="en-US"/>
              <a:t>The Money Market</a:t>
            </a:r>
          </a:p>
        </p:txBody>
      </p:sp>
      <p:sp>
        <p:nvSpPr>
          <p:cNvPr id="126979" name="Rectangle 3">
            <a:extLst>
              <a:ext uri="{FF2B5EF4-FFF2-40B4-BE49-F238E27FC236}">
                <a16:creationId xmlns:a16="http://schemas.microsoft.com/office/drawing/2014/main" id="{70DA3E0A-D94B-4529-89B3-C2C0F699B2C4}"/>
              </a:ext>
            </a:extLst>
          </p:cNvPr>
          <p:cNvSpPr>
            <a:spLocks noGrp="1" noChangeArrowheads="1"/>
          </p:cNvSpPr>
          <p:nvPr>
            <p:ph idx="1"/>
          </p:nvPr>
        </p:nvSpPr>
        <p:spPr>
          <a:xfrm>
            <a:off x="360363" y="1239839"/>
            <a:ext cx="3924877" cy="4283075"/>
          </a:xfrm>
        </p:spPr>
        <p:txBody>
          <a:bodyPr/>
          <a:lstStyle/>
          <a:p>
            <a:pPr eaLnBrk="1" hangingPunct="1">
              <a:spcBef>
                <a:spcPts val="500"/>
              </a:spcBef>
              <a:spcAft>
                <a:spcPts val="500"/>
              </a:spcAft>
              <a:buClr>
                <a:srgbClr val="3399FF"/>
              </a:buClr>
              <a:buFont typeface="Wingdings" panose="05000000000000000000" pitchFamily="2" charset="2"/>
              <a:buNone/>
            </a:pPr>
            <a:r>
              <a:rPr lang="en-CA" altLang="en-US" dirty="0">
                <a:solidFill>
                  <a:srgbClr val="7030A0"/>
                </a:solidFill>
              </a:rPr>
              <a:t>The Short-Run Effect of a Change in the Quantity of Money</a:t>
            </a:r>
          </a:p>
          <a:p>
            <a:pPr eaLnBrk="1" hangingPunct="1">
              <a:spcBef>
                <a:spcPts val="500"/>
              </a:spcBef>
              <a:spcAft>
                <a:spcPts val="500"/>
              </a:spcAft>
              <a:buClr>
                <a:srgbClr val="3399FF"/>
              </a:buClr>
              <a:buFont typeface="Wingdings" panose="05000000000000000000" pitchFamily="2" charset="2"/>
              <a:buNone/>
            </a:pPr>
            <a:r>
              <a:rPr lang="en-CA" altLang="en-US" b="0" dirty="0">
                <a:solidFill>
                  <a:schemeClr val="tx1"/>
                </a:solidFill>
              </a:rPr>
              <a:t>Initially, the interest rate is </a:t>
            </a:r>
            <a:br>
              <a:rPr lang="en-CA" altLang="en-US" b="0" dirty="0">
                <a:solidFill>
                  <a:schemeClr val="tx1"/>
                </a:solidFill>
              </a:rPr>
            </a:br>
            <a:r>
              <a:rPr lang="en-CA" altLang="en-US" b="0" dirty="0">
                <a:solidFill>
                  <a:schemeClr val="tx1"/>
                </a:solidFill>
              </a:rPr>
              <a:t>5 percent a year.</a:t>
            </a:r>
          </a:p>
          <a:p>
            <a:pPr eaLnBrk="1" hangingPunct="1">
              <a:spcBef>
                <a:spcPts val="500"/>
              </a:spcBef>
              <a:spcAft>
                <a:spcPts val="500"/>
              </a:spcAft>
              <a:buClr>
                <a:srgbClr val="3399FF"/>
              </a:buClr>
              <a:buFont typeface="Wingdings" panose="05000000000000000000" pitchFamily="2" charset="2"/>
              <a:buNone/>
            </a:pPr>
            <a:r>
              <a:rPr lang="en-CA" altLang="en-US" b="0" dirty="0">
                <a:solidFill>
                  <a:schemeClr val="tx1"/>
                </a:solidFill>
              </a:rPr>
              <a:t>If the Bank increases the quantity of money, people will be holding </a:t>
            </a:r>
            <a:r>
              <a:rPr lang="en-CA" altLang="en-US" b="0" i="1" dirty="0">
                <a:solidFill>
                  <a:schemeClr val="tx1"/>
                </a:solidFill>
              </a:rPr>
              <a:t>more</a:t>
            </a:r>
            <a:r>
              <a:rPr lang="en-CA" altLang="en-US" b="0" dirty="0">
                <a:solidFill>
                  <a:schemeClr val="tx1"/>
                </a:solidFill>
              </a:rPr>
              <a:t> money than the quantity demanded.</a:t>
            </a:r>
          </a:p>
          <a:p>
            <a:pPr eaLnBrk="1" hangingPunct="1">
              <a:spcBef>
                <a:spcPts val="500"/>
              </a:spcBef>
              <a:spcAft>
                <a:spcPts val="500"/>
              </a:spcAft>
              <a:buClr>
                <a:srgbClr val="3399FF"/>
              </a:buClr>
              <a:buFont typeface="Wingdings" panose="05000000000000000000" pitchFamily="2" charset="2"/>
              <a:buNone/>
            </a:pPr>
            <a:r>
              <a:rPr lang="en-CA" altLang="en-US" b="0" dirty="0">
                <a:solidFill>
                  <a:schemeClr val="tx1"/>
                </a:solidFill>
              </a:rPr>
              <a:t>So they buy some bonds.</a:t>
            </a:r>
          </a:p>
        </p:txBody>
      </p:sp>
      <p:pic>
        <p:nvPicPr>
          <p:cNvPr id="122884" name="Picture 1">
            <a:extLst>
              <a:ext uri="{FF2B5EF4-FFF2-40B4-BE49-F238E27FC236}">
                <a16:creationId xmlns:a16="http://schemas.microsoft.com/office/drawing/2014/main" id="{B6347BDB-55AF-417E-9B80-DC63DA5E4EB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144962" cy="3802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A1E435F3-3948-4FE6-8C79-FD701FF1AA2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144962" cy="3802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id="{C46AC971-D8B2-462B-AB6D-8D3C1D9DC29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144962" cy="3802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3">
            <a:extLst>
              <a:ext uri="{FF2B5EF4-FFF2-40B4-BE49-F238E27FC236}">
                <a16:creationId xmlns:a16="http://schemas.microsoft.com/office/drawing/2014/main" id="{B9D18B76-8710-4B1F-A714-3ABEB8AC0FF1}"/>
              </a:ext>
            </a:extLst>
          </p:cNvPr>
          <p:cNvSpPr txBox="1">
            <a:spLocks noChangeArrowheads="1"/>
          </p:cNvSpPr>
          <p:nvPr/>
        </p:nvSpPr>
        <p:spPr bwMode="auto">
          <a:xfrm>
            <a:off x="360363" y="5675088"/>
            <a:ext cx="8326437" cy="7692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07950" algn="l" rtl="0" eaLnBrk="0" fontAlgn="base" hangingPunct="0">
              <a:spcBef>
                <a:spcPts val="600"/>
              </a:spcBef>
              <a:spcAft>
                <a:spcPts val="600"/>
              </a:spcAft>
              <a:defRPr sz="2400" b="1">
                <a:solidFill>
                  <a:srgbClr val="7030A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a:lstStyle>
          <a:p>
            <a:pPr marL="108000" eaLnBrk="1" hangingPunct="1">
              <a:buClr>
                <a:srgbClr val="3399FF"/>
              </a:buClr>
              <a:buFont typeface="Wingdings" panose="05000000000000000000" pitchFamily="2" charset="2"/>
              <a:buNone/>
              <a:defRPr/>
            </a:pPr>
            <a:r>
              <a:rPr lang="en-CA" altLang="en-US" b="0" kern="0" dirty="0">
                <a:solidFill>
                  <a:schemeClr val="tx1"/>
                </a:solidFill>
              </a:rPr>
              <a:t>The increased demand for bonds raises the bond price and lowers the interest rate.</a:t>
            </a:r>
            <a:endParaRPr lang="en-CA" altLang="en-US" kern="0" dirty="0">
              <a:solidFill>
                <a:srgbClr val="F2615F"/>
              </a:solidFill>
            </a:endParaRPr>
          </a:p>
        </p:txBody>
      </p:sp>
      <p:pic>
        <p:nvPicPr>
          <p:cNvPr id="11" name="Picture 7">
            <a:hlinkClick r:id="rId6" action="ppaction://hlinksldjump"/>
            <a:extLst>
              <a:ext uri="{FF2B5EF4-FFF2-40B4-BE49-F238E27FC236}">
                <a16:creationId xmlns:a16="http://schemas.microsoft.com/office/drawing/2014/main" id="{721BE01E-3E39-4D5D-8D2E-EADED66C268F}"/>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79873" y="6505633"/>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6979">
                                            <p:txEl>
                                              <p:pRg st="1" end="1"/>
                                            </p:txEl>
                                          </p:spTgt>
                                        </p:tgtEl>
                                        <p:attrNameLst>
                                          <p:attrName>style.visibility</p:attrName>
                                        </p:attrNameLst>
                                      </p:cBhvr>
                                      <p:to>
                                        <p:strVal val="visible"/>
                                      </p:to>
                                    </p:set>
                                    <p:animEffect transition="in" filter="wipe(left)">
                                      <p:cBhvr>
                                        <p:cTn id="7" dur="750"/>
                                        <p:tgtEl>
                                          <p:spTgt spid="1269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6979">
                                            <p:txEl>
                                              <p:pRg st="2" end="2"/>
                                            </p:txEl>
                                          </p:spTgt>
                                        </p:tgtEl>
                                        <p:attrNameLst>
                                          <p:attrName>style.visibility</p:attrName>
                                        </p:attrNameLst>
                                      </p:cBhvr>
                                      <p:to>
                                        <p:strVal val="visible"/>
                                      </p:to>
                                    </p:set>
                                    <p:animEffect transition="in" filter="wipe(left)">
                                      <p:cBhvr>
                                        <p:cTn id="12" dur="750"/>
                                        <p:tgtEl>
                                          <p:spTgt spid="126979">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75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26979">
                                            <p:txEl>
                                              <p:pRg st="3" end="3"/>
                                            </p:txEl>
                                          </p:spTgt>
                                        </p:tgtEl>
                                        <p:attrNameLst>
                                          <p:attrName>style.visibility</p:attrName>
                                        </p:attrNameLst>
                                      </p:cBhvr>
                                      <p:to>
                                        <p:strVal val="visible"/>
                                      </p:to>
                                    </p:set>
                                    <p:animEffect transition="in" filter="wipe(left)">
                                      <p:cBhvr>
                                        <p:cTn id="20" dur="750"/>
                                        <p:tgtEl>
                                          <p:spTgt spid="12697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wipe(left)">
                                      <p:cBhvr>
                                        <p:cTn id="25" dur="750"/>
                                        <p:tgtEl>
                                          <p:spTgt spid="8">
                                            <p:txEl>
                                              <p:pRg st="0" end="0"/>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4930" name="Picture 1">
            <a:extLst>
              <a:ext uri="{FF2B5EF4-FFF2-40B4-BE49-F238E27FC236}">
                <a16:creationId xmlns:a16="http://schemas.microsoft.com/office/drawing/2014/main" id="{4E058BD3-98EE-4760-AF7D-560C0C23EFD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900113"/>
            <a:ext cx="5181600" cy="4752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extLst>
              <a:ext uri="{FF2B5EF4-FFF2-40B4-BE49-F238E27FC236}">
                <a16:creationId xmlns:a16="http://schemas.microsoft.com/office/drawing/2014/main" id="{33EBCF4C-C360-4A2C-AE6D-ED21F31B85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613" y="900113"/>
            <a:ext cx="5181600" cy="4752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EA342B22-D81A-415C-A2AB-C840C01F52E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613" y="900113"/>
            <a:ext cx="5181600" cy="4752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id="{48F40A6F-4181-4DFC-9383-C632A561DC3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9613" y="900113"/>
            <a:ext cx="5181600" cy="4752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31A7742F-813A-415E-895D-2365493CF02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79613" y="900113"/>
            <a:ext cx="5181600" cy="4752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5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75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75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2F59B7C3-6C9F-478E-B7CB-BFA849C27C60}"/>
              </a:ext>
            </a:extLst>
          </p:cNvPr>
          <p:cNvSpPr>
            <a:spLocks noGrp="1" noChangeArrowheads="1"/>
          </p:cNvSpPr>
          <p:nvPr>
            <p:ph type="title"/>
          </p:nvPr>
        </p:nvSpPr>
        <p:spPr>
          <a:xfrm>
            <a:off x="990600" y="107950"/>
            <a:ext cx="7696200" cy="1554163"/>
          </a:xfrm>
          <a:noFill/>
        </p:spPr>
        <p:txBody>
          <a:bodyPr/>
          <a:lstStyle/>
          <a:p>
            <a:pPr eaLnBrk="1" hangingPunct="1"/>
            <a:r>
              <a:rPr lang="en-CA" altLang="en-US"/>
              <a:t>What is Money?</a:t>
            </a:r>
          </a:p>
        </p:txBody>
      </p:sp>
      <p:sp>
        <p:nvSpPr>
          <p:cNvPr id="983042" name="Rectangle 2">
            <a:extLst>
              <a:ext uri="{FF2B5EF4-FFF2-40B4-BE49-F238E27FC236}">
                <a16:creationId xmlns:a16="http://schemas.microsoft.com/office/drawing/2014/main" id="{5891962E-D5FB-484E-B410-9605911BABCA}"/>
              </a:ext>
            </a:extLst>
          </p:cNvPr>
          <p:cNvSpPr>
            <a:spLocks noGrp="1" noChangeArrowheads="1"/>
          </p:cNvSpPr>
          <p:nvPr>
            <p:ph idx="1"/>
          </p:nvPr>
        </p:nvSpPr>
        <p:spPr>
          <a:xfrm>
            <a:off x="360363" y="1584325"/>
            <a:ext cx="4287837" cy="3902075"/>
          </a:xfrm>
        </p:spPr>
        <p:txBody>
          <a:bodyPr/>
          <a:lstStyle/>
          <a:p>
            <a:pPr eaLnBrk="1" hangingPunct="1"/>
            <a:r>
              <a:rPr lang="en-CA" altLang="en-US" dirty="0">
                <a:solidFill>
                  <a:srgbClr val="0070C0"/>
                </a:solidFill>
              </a:rPr>
              <a:t>Unit of Account</a:t>
            </a:r>
          </a:p>
          <a:p>
            <a:pPr lvl="1" eaLnBrk="1" hangingPunct="1"/>
            <a:r>
              <a:rPr lang="en-CA" altLang="en-US" dirty="0"/>
              <a:t>A </a:t>
            </a:r>
            <a:r>
              <a:rPr lang="en-CA" altLang="en-US" i="1" dirty="0"/>
              <a:t>unit of account</a:t>
            </a:r>
            <a:r>
              <a:rPr lang="en-CA" altLang="en-US" dirty="0"/>
              <a:t> is an agreed measure for stating the prices of goods and services. </a:t>
            </a:r>
          </a:p>
          <a:p>
            <a:pPr lvl="1" eaLnBrk="1" hangingPunct="1"/>
            <a:r>
              <a:rPr lang="en-CA" altLang="en-US" dirty="0"/>
              <a:t>Table 8.1 illustrates how money simplifies comparisons. </a:t>
            </a:r>
          </a:p>
          <a:p>
            <a:pPr eaLnBrk="1" hangingPunct="1"/>
            <a:r>
              <a:rPr lang="en-CA" altLang="en-US" dirty="0">
                <a:solidFill>
                  <a:srgbClr val="0070C0"/>
                </a:solidFill>
              </a:rPr>
              <a:t>Store of Value</a:t>
            </a:r>
          </a:p>
        </p:txBody>
      </p:sp>
      <p:pic>
        <p:nvPicPr>
          <p:cNvPr id="16388" name="Picture 1">
            <a:extLst>
              <a:ext uri="{FF2B5EF4-FFF2-40B4-BE49-F238E27FC236}">
                <a16:creationId xmlns:a16="http://schemas.microsoft.com/office/drawing/2014/main" id="{ECE569C3-42FE-483C-87D1-158B1CEBD72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3434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2">
            <a:extLst>
              <a:ext uri="{FF2B5EF4-FFF2-40B4-BE49-F238E27FC236}">
                <a16:creationId xmlns:a16="http://schemas.microsoft.com/office/drawing/2014/main" id="{F7F3B8A5-2158-4800-92E8-E847950B11A7}"/>
              </a:ext>
            </a:extLst>
          </p:cNvPr>
          <p:cNvSpPr txBox="1">
            <a:spLocks noChangeArrowheads="1"/>
          </p:cNvSpPr>
          <p:nvPr/>
        </p:nvSpPr>
        <p:spPr bwMode="auto">
          <a:xfrm>
            <a:off x="360363" y="5435600"/>
            <a:ext cx="8326437" cy="1081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07950" algn="l" rtl="0" eaLnBrk="0" fontAlgn="base" hangingPunct="0">
              <a:spcBef>
                <a:spcPts val="600"/>
              </a:spcBef>
              <a:spcAft>
                <a:spcPts val="600"/>
              </a:spcAft>
              <a:defRPr sz="2400" b="1">
                <a:solidFill>
                  <a:srgbClr val="7030A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a:lstStyle>
          <a:p>
            <a:pPr marL="108000" lvl="1" eaLnBrk="1" hangingPunct="1">
              <a:defRPr/>
            </a:pPr>
            <a:r>
              <a:rPr lang="en-CA" altLang="en-US" kern="0" dirty="0"/>
              <a:t>As a </a:t>
            </a:r>
            <a:r>
              <a:rPr lang="en-CA" altLang="en-US" i="1" kern="0" dirty="0"/>
              <a:t>store of value</a:t>
            </a:r>
            <a:r>
              <a:rPr lang="en-CA" altLang="en-US" kern="0" dirty="0"/>
              <a:t>, money can be held for a time and later exchanged for goods and services.</a:t>
            </a:r>
          </a:p>
          <a:p>
            <a:pPr lvl="1" eaLnBrk="1" hangingPunct="1">
              <a:defRPr/>
            </a:pPr>
            <a:endParaRPr lang="en-CA" altLang="en-US" kern="0" dirty="0"/>
          </a:p>
        </p:txBody>
      </p:sp>
      <p:pic>
        <p:nvPicPr>
          <p:cNvPr id="7" name="Picture 7">
            <a:hlinkClick r:id="rId4" action="ppaction://hlinksldjump"/>
            <a:extLst>
              <a:ext uri="{FF2B5EF4-FFF2-40B4-BE49-F238E27FC236}">
                <a16:creationId xmlns:a16="http://schemas.microsoft.com/office/drawing/2014/main" id="{62C5E8C8-1C61-433C-B7B9-CC1B4FD1AB4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79873" y="6505633"/>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042">
                                            <p:txEl>
                                              <p:pRg st="1" end="1"/>
                                            </p:txEl>
                                          </p:spTgt>
                                        </p:tgtEl>
                                        <p:attrNameLst>
                                          <p:attrName>style.visibility</p:attrName>
                                        </p:attrNameLst>
                                      </p:cBhvr>
                                      <p:to>
                                        <p:strVal val="visible"/>
                                      </p:to>
                                    </p:set>
                                    <p:animEffect transition="in" filter="wipe(left)">
                                      <p:cBhvr>
                                        <p:cTn id="7" dur="1000"/>
                                        <p:tgtEl>
                                          <p:spTgt spid="98304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3042">
                                            <p:txEl>
                                              <p:pRg st="2" end="2"/>
                                            </p:txEl>
                                          </p:spTgt>
                                        </p:tgtEl>
                                        <p:attrNameLst>
                                          <p:attrName>style.visibility</p:attrName>
                                        </p:attrNameLst>
                                      </p:cBhvr>
                                      <p:to>
                                        <p:strVal val="visible"/>
                                      </p:to>
                                    </p:set>
                                    <p:animEffect transition="in" filter="wipe(left)">
                                      <p:cBhvr>
                                        <p:cTn id="12" dur="1000"/>
                                        <p:tgtEl>
                                          <p:spTgt spid="98304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3042">
                                            <p:txEl>
                                              <p:pRg st="3" end="3"/>
                                            </p:txEl>
                                          </p:spTgt>
                                        </p:tgtEl>
                                        <p:attrNameLst>
                                          <p:attrName>style.visibility</p:attrName>
                                        </p:attrNameLst>
                                      </p:cBhvr>
                                      <p:to>
                                        <p:strVal val="visible"/>
                                      </p:to>
                                    </p:set>
                                    <p:animEffect transition="in" filter="wipe(left)">
                                      <p:cBhvr>
                                        <p:cTn id="17" dur="1000"/>
                                        <p:tgtEl>
                                          <p:spTgt spid="98304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2" grpId="0" build="p" bldLvl="3"/>
      <p:bldP spid="6" grpId="0" build="p" bldLvl="3"/>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5">
            <a:extLst>
              <a:ext uri="{FF2B5EF4-FFF2-40B4-BE49-F238E27FC236}">
                <a16:creationId xmlns:a16="http://schemas.microsoft.com/office/drawing/2014/main" id="{AE2D70B9-4775-4B4E-8AFD-922789BCC869}"/>
              </a:ext>
            </a:extLst>
          </p:cNvPr>
          <p:cNvSpPr>
            <a:spLocks noGrp="1" noChangeArrowheads="1"/>
          </p:cNvSpPr>
          <p:nvPr>
            <p:ph type="title"/>
          </p:nvPr>
        </p:nvSpPr>
        <p:spPr>
          <a:xfrm>
            <a:off x="990600" y="107950"/>
            <a:ext cx="7696200" cy="1554163"/>
          </a:xfrm>
          <a:noFill/>
        </p:spPr>
        <p:txBody>
          <a:bodyPr/>
          <a:lstStyle/>
          <a:p>
            <a:pPr eaLnBrk="1" hangingPunct="1"/>
            <a:r>
              <a:rPr lang="en-CA" altLang="en-US"/>
              <a:t>The Money Market</a:t>
            </a:r>
          </a:p>
        </p:txBody>
      </p:sp>
      <p:sp>
        <p:nvSpPr>
          <p:cNvPr id="2" name="Content Placeholder 1">
            <a:extLst>
              <a:ext uri="{FF2B5EF4-FFF2-40B4-BE49-F238E27FC236}">
                <a16:creationId xmlns:a16="http://schemas.microsoft.com/office/drawing/2014/main" id="{7C177351-5A1E-4D5A-AC13-D00239632A73}"/>
              </a:ext>
            </a:extLst>
          </p:cNvPr>
          <p:cNvSpPr>
            <a:spLocks noGrp="1"/>
          </p:cNvSpPr>
          <p:nvPr>
            <p:ph idx="1"/>
          </p:nvPr>
        </p:nvSpPr>
        <p:spPr>
          <a:xfrm>
            <a:off x="360363" y="1584325"/>
            <a:ext cx="3983037" cy="4525963"/>
          </a:xfrm>
        </p:spPr>
        <p:txBody>
          <a:bodyPr/>
          <a:lstStyle/>
          <a:p>
            <a:pPr eaLnBrk="1" hangingPunct="1">
              <a:buClr>
                <a:srgbClr val="3399FF"/>
              </a:buClr>
              <a:buFont typeface="Wingdings" panose="05000000000000000000" pitchFamily="2" charset="2"/>
              <a:buNone/>
            </a:pPr>
            <a:r>
              <a:rPr lang="en-CA" altLang="en-US" b="0">
                <a:solidFill>
                  <a:schemeClr val="tx1"/>
                </a:solidFill>
              </a:rPr>
              <a:t>Initially, the interest rate is 5 percent a year.</a:t>
            </a:r>
          </a:p>
          <a:p>
            <a:pPr eaLnBrk="1" hangingPunct="1">
              <a:buClr>
                <a:srgbClr val="3399FF"/>
              </a:buClr>
              <a:buFont typeface="Wingdings" panose="05000000000000000000" pitchFamily="2" charset="2"/>
              <a:buNone/>
            </a:pPr>
            <a:r>
              <a:rPr lang="en-CA" altLang="en-US" b="0">
                <a:solidFill>
                  <a:schemeClr val="tx1"/>
                </a:solidFill>
              </a:rPr>
              <a:t>If the Bank decreases the quantity of money, people will be holding </a:t>
            </a:r>
            <a:r>
              <a:rPr lang="en-CA" altLang="en-US" b="0" i="1">
                <a:solidFill>
                  <a:schemeClr val="tx1"/>
                </a:solidFill>
              </a:rPr>
              <a:t>less</a:t>
            </a:r>
            <a:r>
              <a:rPr lang="en-CA" altLang="en-US" b="0">
                <a:solidFill>
                  <a:schemeClr val="tx1"/>
                </a:solidFill>
              </a:rPr>
              <a:t> money than the quantity demanded.</a:t>
            </a:r>
          </a:p>
          <a:p>
            <a:pPr eaLnBrk="1" hangingPunct="1">
              <a:buClr>
                <a:srgbClr val="3399FF"/>
              </a:buClr>
              <a:buFont typeface="Wingdings" panose="05000000000000000000" pitchFamily="2" charset="2"/>
              <a:buNone/>
            </a:pPr>
            <a:r>
              <a:rPr lang="en-CA" altLang="en-US" b="0">
                <a:solidFill>
                  <a:schemeClr val="tx1"/>
                </a:solidFill>
              </a:rPr>
              <a:t>So they sell bonds.</a:t>
            </a:r>
          </a:p>
          <a:p>
            <a:pPr eaLnBrk="1" hangingPunct="1">
              <a:buClr>
                <a:srgbClr val="3399FF"/>
              </a:buClr>
              <a:buFont typeface="Wingdings" panose="05000000000000000000" pitchFamily="2" charset="2"/>
              <a:buNone/>
            </a:pPr>
            <a:r>
              <a:rPr lang="en-CA" altLang="en-US" b="0">
                <a:solidFill>
                  <a:schemeClr val="tx1"/>
                </a:solidFill>
              </a:rPr>
              <a:t>The increased supply of bonds lowers the bond price and raises the interest rate.</a:t>
            </a:r>
          </a:p>
        </p:txBody>
      </p:sp>
      <p:pic>
        <p:nvPicPr>
          <p:cNvPr id="126980" name="Picture 1">
            <a:extLst>
              <a:ext uri="{FF2B5EF4-FFF2-40B4-BE49-F238E27FC236}">
                <a16:creationId xmlns:a16="http://schemas.microsoft.com/office/drawing/2014/main" id="{AADC43E5-D175-42FE-ACD2-A79ECF4FA3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144962" cy="3802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6981" name="Picture 7">
            <a:extLst>
              <a:ext uri="{FF2B5EF4-FFF2-40B4-BE49-F238E27FC236}">
                <a16:creationId xmlns:a16="http://schemas.microsoft.com/office/drawing/2014/main" id="{A0B04880-27B4-4318-8BF3-F91BCBCC06C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144962" cy="3802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6982" name="Picture 8">
            <a:extLst>
              <a:ext uri="{FF2B5EF4-FFF2-40B4-BE49-F238E27FC236}">
                <a16:creationId xmlns:a16="http://schemas.microsoft.com/office/drawing/2014/main" id="{33C750BA-8374-49BD-B8F1-BBE6AB2F4F3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144962" cy="3802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F5A8F179-266B-4EF6-BBE5-A4EB762FD005}"/>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0563" y="1655763"/>
            <a:ext cx="4144962" cy="3802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2CC36EB3-433E-47D7-A8CF-781F1A5D241A}"/>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00563" y="1655763"/>
            <a:ext cx="4144962" cy="3802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750"/>
                                        <p:tgtEl>
                                          <p:spTgt spid="2">
                                            <p:txEl>
                                              <p:pRg st="1" end="1"/>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75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750"/>
                                        <p:tgtEl>
                                          <p:spTgt spid="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left)">
                                      <p:cBhvr>
                                        <p:cTn id="20" dur="750"/>
                                        <p:tgtEl>
                                          <p:spTgt spid="2">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5">
            <a:extLst>
              <a:ext uri="{FF2B5EF4-FFF2-40B4-BE49-F238E27FC236}">
                <a16:creationId xmlns:a16="http://schemas.microsoft.com/office/drawing/2014/main" id="{9ED898F8-B65B-4041-BAA4-461785849AC7}"/>
              </a:ext>
            </a:extLst>
          </p:cNvPr>
          <p:cNvSpPr>
            <a:spLocks noGrp="1" noChangeArrowheads="1"/>
          </p:cNvSpPr>
          <p:nvPr>
            <p:ph type="title"/>
          </p:nvPr>
        </p:nvSpPr>
        <p:spPr>
          <a:xfrm>
            <a:off x="990600" y="107950"/>
            <a:ext cx="7696200" cy="1554163"/>
          </a:xfrm>
          <a:noFill/>
        </p:spPr>
        <p:txBody>
          <a:bodyPr/>
          <a:lstStyle/>
          <a:p>
            <a:pPr eaLnBrk="1" hangingPunct="1"/>
            <a:r>
              <a:rPr lang="en-CA" altLang="en-US"/>
              <a:t>The Money Market</a:t>
            </a:r>
          </a:p>
        </p:txBody>
      </p:sp>
      <p:sp>
        <p:nvSpPr>
          <p:cNvPr id="908291" name="Rectangle 3">
            <a:extLst>
              <a:ext uri="{FF2B5EF4-FFF2-40B4-BE49-F238E27FC236}">
                <a16:creationId xmlns:a16="http://schemas.microsoft.com/office/drawing/2014/main" id="{F569FB4B-9655-433E-9791-4D0DA41C49CF}"/>
              </a:ext>
            </a:extLst>
          </p:cNvPr>
          <p:cNvSpPr>
            <a:spLocks noGrp="1" noChangeArrowheads="1"/>
          </p:cNvSpPr>
          <p:nvPr>
            <p:ph idx="1"/>
          </p:nvPr>
        </p:nvSpPr>
        <p:spPr/>
        <p:txBody>
          <a:bodyPr/>
          <a:lstStyle/>
          <a:p>
            <a:pPr eaLnBrk="1" hangingPunct="1">
              <a:buClr>
                <a:srgbClr val="3399FF"/>
              </a:buClr>
              <a:buFont typeface="Wingdings" panose="05000000000000000000" pitchFamily="2" charset="2"/>
              <a:buNone/>
            </a:pPr>
            <a:r>
              <a:rPr lang="en-CA" altLang="en-US" dirty="0">
                <a:solidFill>
                  <a:srgbClr val="7030A0"/>
                </a:solidFill>
              </a:rPr>
              <a:t>Long-Run Equilibrium</a:t>
            </a:r>
          </a:p>
          <a:p>
            <a:pPr eaLnBrk="1" hangingPunct="1"/>
            <a:r>
              <a:rPr lang="en-CA" altLang="en-US" b="0" dirty="0">
                <a:solidFill>
                  <a:schemeClr val="tx1"/>
                </a:solidFill>
              </a:rPr>
              <a:t>In the long run, the loanable funds market determines the real interest rate.</a:t>
            </a:r>
          </a:p>
          <a:p>
            <a:pPr eaLnBrk="1" hangingPunct="1"/>
            <a:r>
              <a:rPr lang="en-CA" altLang="en-US" b="0" dirty="0">
                <a:solidFill>
                  <a:schemeClr val="tx1"/>
                </a:solidFill>
              </a:rPr>
              <a:t>Nominal interest rate equals the equilibrium real interest rate plus the expected inflation rate.</a:t>
            </a:r>
          </a:p>
          <a:p>
            <a:pPr eaLnBrk="1" hangingPunct="1"/>
            <a:r>
              <a:rPr lang="en-CA" altLang="en-US" b="0" dirty="0">
                <a:solidFill>
                  <a:schemeClr val="tx1"/>
                </a:solidFill>
              </a:rPr>
              <a:t>In the long run, real GDP equals potential GDP, so the only variable left to adjust in the long run is the </a:t>
            </a:r>
            <a:r>
              <a:rPr lang="en-CA" altLang="en-US" b="0" i="1" dirty="0">
                <a:solidFill>
                  <a:schemeClr val="tx1"/>
                </a:solidFill>
              </a:rPr>
              <a:t>price level</a:t>
            </a:r>
            <a:r>
              <a:rPr lang="en-CA" altLang="en-US" b="0" dirty="0">
                <a:solidFill>
                  <a:schemeClr val="tx1"/>
                </a:solidFill>
              </a:rPr>
              <a:t>.</a:t>
            </a:r>
            <a:endParaRPr lang="en-CA" altLang="en-US" dirty="0">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8291">
                                            <p:txEl>
                                              <p:pRg st="1" end="1"/>
                                            </p:txEl>
                                          </p:spTgt>
                                        </p:tgtEl>
                                        <p:attrNameLst>
                                          <p:attrName>style.visibility</p:attrName>
                                        </p:attrNameLst>
                                      </p:cBhvr>
                                      <p:to>
                                        <p:strVal val="visible"/>
                                      </p:to>
                                    </p:set>
                                    <p:animEffect transition="in" filter="wipe(left)">
                                      <p:cBhvr>
                                        <p:cTn id="7" dur="1000"/>
                                        <p:tgtEl>
                                          <p:spTgt spid="908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8291">
                                            <p:txEl>
                                              <p:pRg st="2" end="2"/>
                                            </p:txEl>
                                          </p:spTgt>
                                        </p:tgtEl>
                                        <p:attrNameLst>
                                          <p:attrName>style.visibility</p:attrName>
                                        </p:attrNameLst>
                                      </p:cBhvr>
                                      <p:to>
                                        <p:strVal val="visible"/>
                                      </p:to>
                                    </p:set>
                                    <p:animEffect transition="in" filter="wipe(left)">
                                      <p:cBhvr>
                                        <p:cTn id="12" dur="1000"/>
                                        <p:tgtEl>
                                          <p:spTgt spid="908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8291">
                                            <p:txEl>
                                              <p:pRg st="3" end="3"/>
                                            </p:txEl>
                                          </p:spTgt>
                                        </p:tgtEl>
                                        <p:attrNameLst>
                                          <p:attrName>style.visibility</p:attrName>
                                        </p:attrNameLst>
                                      </p:cBhvr>
                                      <p:to>
                                        <p:strVal val="visible"/>
                                      </p:to>
                                    </p:set>
                                    <p:animEffect transition="in" filter="wipe(left)">
                                      <p:cBhvr>
                                        <p:cTn id="17" dur="1000"/>
                                        <p:tgtEl>
                                          <p:spTgt spid="908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1" grpId="0" build="p" bldLvl="3"/>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5">
            <a:extLst>
              <a:ext uri="{FF2B5EF4-FFF2-40B4-BE49-F238E27FC236}">
                <a16:creationId xmlns:a16="http://schemas.microsoft.com/office/drawing/2014/main" id="{D1AD67FD-6D41-4786-BA4D-F5E2266AB225}"/>
              </a:ext>
            </a:extLst>
          </p:cNvPr>
          <p:cNvSpPr>
            <a:spLocks noGrp="1" noChangeArrowheads="1"/>
          </p:cNvSpPr>
          <p:nvPr>
            <p:ph type="title"/>
          </p:nvPr>
        </p:nvSpPr>
        <p:spPr>
          <a:xfrm>
            <a:off x="990600" y="107950"/>
            <a:ext cx="7696200" cy="1554163"/>
          </a:xfrm>
          <a:noFill/>
        </p:spPr>
        <p:txBody>
          <a:bodyPr/>
          <a:lstStyle/>
          <a:p>
            <a:pPr eaLnBrk="1" hangingPunct="1"/>
            <a:r>
              <a:rPr lang="en-CA" altLang="en-US"/>
              <a:t>The Money Market</a:t>
            </a:r>
          </a:p>
        </p:txBody>
      </p:sp>
      <p:sp>
        <p:nvSpPr>
          <p:cNvPr id="69634" name="Rectangle 3">
            <a:extLst>
              <a:ext uri="{FF2B5EF4-FFF2-40B4-BE49-F238E27FC236}">
                <a16:creationId xmlns:a16="http://schemas.microsoft.com/office/drawing/2014/main" id="{FA9131E5-79E1-4BAA-8776-05C9C65AF9FD}"/>
              </a:ext>
            </a:extLst>
          </p:cNvPr>
          <p:cNvSpPr>
            <a:spLocks noGrp="1" noChangeArrowheads="1"/>
          </p:cNvSpPr>
          <p:nvPr>
            <p:ph idx="1"/>
          </p:nvPr>
        </p:nvSpPr>
        <p:spPr/>
        <p:txBody>
          <a:bodyPr/>
          <a:lstStyle/>
          <a:p>
            <a:pPr eaLnBrk="1" hangingPunct="1"/>
            <a:r>
              <a:rPr lang="en-CA" altLang="en-US" b="0">
                <a:solidFill>
                  <a:schemeClr val="tx1"/>
                </a:solidFill>
              </a:rPr>
              <a:t>The price level adjusts to make the quantity of real money supplied equal to the quantity demanded.</a:t>
            </a:r>
          </a:p>
          <a:p>
            <a:pPr eaLnBrk="1" hangingPunct="1"/>
            <a:r>
              <a:rPr lang="en-CA" altLang="en-US" b="0">
                <a:solidFill>
                  <a:schemeClr val="tx1"/>
                </a:solidFill>
              </a:rPr>
              <a:t>If in long-run equilibrium, the Bank of Canada increases the quantity of money, the price level changes to move the money market to a new long-run equilibrium.</a:t>
            </a:r>
          </a:p>
          <a:p>
            <a:pPr eaLnBrk="1" hangingPunct="1"/>
            <a:r>
              <a:rPr lang="en-CA" altLang="en-US" b="0">
                <a:solidFill>
                  <a:schemeClr val="tx1"/>
                </a:solidFill>
              </a:rPr>
              <a:t>In the long run, nothing </a:t>
            </a:r>
            <a:r>
              <a:rPr lang="en-CA" altLang="en-US" b="0" i="1">
                <a:solidFill>
                  <a:schemeClr val="tx1"/>
                </a:solidFill>
              </a:rPr>
              <a:t>real </a:t>
            </a:r>
            <a:r>
              <a:rPr lang="en-CA" altLang="en-US" b="0">
                <a:solidFill>
                  <a:schemeClr val="tx1"/>
                </a:solidFill>
              </a:rPr>
              <a:t>has changed.</a:t>
            </a:r>
          </a:p>
          <a:p>
            <a:pPr eaLnBrk="1" hangingPunct="1"/>
            <a:r>
              <a:rPr lang="en-CA" altLang="en-US" b="0">
                <a:solidFill>
                  <a:schemeClr val="tx1"/>
                </a:solidFill>
              </a:rPr>
              <a:t>Real GDP, employment, quantity of real money, and the real interest rate are unchanged.</a:t>
            </a:r>
          </a:p>
          <a:p>
            <a:pPr eaLnBrk="1" hangingPunct="1"/>
            <a:r>
              <a:rPr lang="en-CA" altLang="en-US" b="0">
                <a:solidFill>
                  <a:schemeClr val="tx1"/>
                </a:solidFill>
              </a:rPr>
              <a:t>In the long run, the price level rises by the same percentage as the increase in the quantity of money.</a:t>
            </a:r>
            <a:endParaRPr lang="en-CA" altLang="en-US">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4">
                                            <p:txEl>
                                              <p:pRg st="1" end="1"/>
                                            </p:txEl>
                                          </p:spTgt>
                                        </p:tgtEl>
                                        <p:attrNameLst>
                                          <p:attrName>style.visibility</p:attrName>
                                        </p:attrNameLst>
                                      </p:cBhvr>
                                      <p:to>
                                        <p:strVal val="visible"/>
                                      </p:to>
                                    </p:set>
                                    <p:animEffect transition="in" filter="wipe(left)">
                                      <p:cBhvr>
                                        <p:cTn id="7" dur="1000"/>
                                        <p:tgtEl>
                                          <p:spTgt spid="6963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4">
                                            <p:txEl>
                                              <p:pRg st="2" end="2"/>
                                            </p:txEl>
                                          </p:spTgt>
                                        </p:tgtEl>
                                        <p:attrNameLst>
                                          <p:attrName>style.visibility</p:attrName>
                                        </p:attrNameLst>
                                      </p:cBhvr>
                                      <p:to>
                                        <p:strVal val="visible"/>
                                      </p:to>
                                    </p:set>
                                    <p:animEffect transition="in" filter="wipe(left)">
                                      <p:cBhvr>
                                        <p:cTn id="12" dur="1000"/>
                                        <p:tgtEl>
                                          <p:spTgt spid="6963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4">
                                            <p:txEl>
                                              <p:pRg st="3" end="3"/>
                                            </p:txEl>
                                          </p:spTgt>
                                        </p:tgtEl>
                                        <p:attrNameLst>
                                          <p:attrName>style.visibility</p:attrName>
                                        </p:attrNameLst>
                                      </p:cBhvr>
                                      <p:to>
                                        <p:strVal val="visible"/>
                                      </p:to>
                                    </p:set>
                                    <p:animEffect transition="in" filter="wipe(left)">
                                      <p:cBhvr>
                                        <p:cTn id="17" dur="1000"/>
                                        <p:tgtEl>
                                          <p:spTgt spid="6963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34">
                                            <p:txEl>
                                              <p:pRg st="4" end="4"/>
                                            </p:txEl>
                                          </p:spTgt>
                                        </p:tgtEl>
                                        <p:attrNameLst>
                                          <p:attrName>style.visibility</p:attrName>
                                        </p:attrNameLst>
                                      </p:cBhvr>
                                      <p:to>
                                        <p:strVal val="visible"/>
                                      </p:to>
                                    </p:set>
                                    <p:animEffect transition="in" filter="wipe(left)">
                                      <p:cBhvr>
                                        <p:cTn id="22" dur="1000"/>
                                        <p:tgtEl>
                                          <p:spTgt spid="696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bldLvl="3"/>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5">
            <a:extLst>
              <a:ext uri="{FF2B5EF4-FFF2-40B4-BE49-F238E27FC236}">
                <a16:creationId xmlns:a16="http://schemas.microsoft.com/office/drawing/2014/main" id="{AB388D6D-2C9D-4389-BE98-FC45378DEF14}"/>
              </a:ext>
            </a:extLst>
          </p:cNvPr>
          <p:cNvSpPr>
            <a:spLocks noGrp="1" noChangeArrowheads="1"/>
          </p:cNvSpPr>
          <p:nvPr>
            <p:ph type="title"/>
          </p:nvPr>
        </p:nvSpPr>
        <p:spPr>
          <a:xfrm>
            <a:off x="990600" y="107950"/>
            <a:ext cx="7696200" cy="1554163"/>
          </a:xfrm>
          <a:noFill/>
        </p:spPr>
        <p:txBody>
          <a:bodyPr/>
          <a:lstStyle/>
          <a:p>
            <a:pPr eaLnBrk="1" hangingPunct="1"/>
            <a:r>
              <a:rPr lang="en-CA" altLang="en-US"/>
              <a:t>The Money Market</a:t>
            </a:r>
          </a:p>
        </p:txBody>
      </p:sp>
      <p:sp>
        <p:nvSpPr>
          <p:cNvPr id="908291" name="Rectangle 3">
            <a:extLst>
              <a:ext uri="{FF2B5EF4-FFF2-40B4-BE49-F238E27FC236}">
                <a16:creationId xmlns:a16="http://schemas.microsoft.com/office/drawing/2014/main" id="{2E15D541-0AEC-4854-90D1-918A4BA68204}"/>
              </a:ext>
            </a:extLst>
          </p:cNvPr>
          <p:cNvSpPr>
            <a:spLocks noGrp="1" noChangeArrowheads="1"/>
          </p:cNvSpPr>
          <p:nvPr>
            <p:ph idx="1"/>
          </p:nvPr>
        </p:nvSpPr>
        <p:spPr/>
        <p:txBody>
          <a:bodyPr/>
          <a:lstStyle/>
          <a:p>
            <a:pPr eaLnBrk="1" hangingPunct="1">
              <a:buClr>
                <a:srgbClr val="3399FF"/>
              </a:buClr>
              <a:buFont typeface="Wingdings" panose="05000000000000000000" pitchFamily="2" charset="2"/>
              <a:buNone/>
            </a:pPr>
            <a:r>
              <a:rPr lang="en-CA" altLang="en-US" dirty="0">
                <a:solidFill>
                  <a:srgbClr val="7030A0"/>
                </a:solidFill>
              </a:rPr>
              <a:t>The Transition from the Short Run to the Long Run </a:t>
            </a:r>
          </a:p>
          <a:p>
            <a:pPr eaLnBrk="1" hangingPunct="1">
              <a:buClr>
                <a:srgbClr val="3399FF"/>
              </a:buClr>
              <a:buFont typeface="Wingdings" panose="05000000000000000000" pitchFamily="2" charset="2"/>
              <a:buNone/>
            </a:pPr>
            <a:r>
              <a:rPr lang="en-CA" altLang="en-US" b="0" dirty="0">
                <a:solidFill>
                  <a:schemeClr val="tx1"/>
                </a:solidFill>
              </a:rPr>
              <a:t>Start in full-employment equilibrium:</a:t>
            </a:r>
          </a:p>
          <a:p>
            <a:pPr eaLnBrk="1" hangingPunct="1">
              <a:buClr>
                <a:srgbClr val="3399FF"/>
              </a:buClr>
              <a:buFont typeface="Wingdings" panose="05000000000000000000" pitchFamily="2" charset="2"/>
              <a:buNone/>
            </a:pPr>
            <a:r>
              <a:rPr lang="en-CA" altLang="en-US" b="0" dirty="0">
                <a:solidFill>
                  <a:schemeClr val="tx1"/>
                </a:solidFill>
              </a:rPr>
              <a:t>If the Bank of Canada increases the quantity of money by 10 percent, the nominal interest rate falls. </a:t>
            </a:r>
          </a:p>
          <a:p>
            <a:pPr eaLnBrk="1" hangingPunct="1">
              <a:buClr>
                <a:srgbClr val="3399FF"/>
              </a:buClr>
              <a:buFont typeface="Wingdings" panose="05000000000000000000" pitchFamily="2" charset="2"/>
              <a:buNone/>
            </a:pPr>
            <a:r>
              <a:rPr lang="en-CA" altLang="en-US" b="0" dirty="0">
                <a:solidFill>
                  <a:schemeClr val="tx1"/>
                </a:solidFill>
              </a:rPr>
              <a:t>As people buy bonds, the real interest rate falls.</a:t>
            </a:r>
          </a:p>
          <a:p>
            <a:pPr eaLnBrk="1" hangingPunct="1"/>
            <a:r>
              <a:rPr lang="en-CA" altLang="en-US" b="0" dirty="0">
                <a:solidFill>
                  <a:schemeClr val="tx1"/>
                </a:solidFill>
              </a:rPr>
              <a:t>As the real interest rate falls, consumption expenditure and investment increase. Aggregate demand increases.</a:t>
            </a:r>
          </a:p>
          <a:p>
            <a:pPr eaLnBrk="1" hangingPunct="1"/>
            <a:r>
              <a:rPr lang="en-CA" altLang="en-US" b="0" dirty="0">
                <a:solidFill>
                  <a:schemeClr val="tx1"/>
                </a:solidFill>
              </a:rPr>
              <a:t>With the economy at full employment, the price level rises.</a:t>
            </a:r>
            <a:endParaRPr lang="en-CA" altLang="en-US" dirty="0">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8291">
                                            <p:txEl>
                                              <p:pRg st="1" end="1"/>
                                            </p:txEl>
                                          </p:spTgt>
                                        </p:tgtEl>
                                        <p:attrNameLst>
                                          <p:attrName>style.visibility</p:attrName>
                                        </p:attrNameLst>
                                      </p:cBhvr>
                                      <p:to>
                                        <p:strVal val="visible"/>
                                      </p:to>
                                    </p:set>
                                    <p:animEffect transition="in" filter="wipe(left)">
                                      <p:cBhvr>
                                        <p:cTn id="7" dur="500"/>
                                        <p:tgtEl>
                                          <p:spTgt spid="908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8291">
                                            <p:txEl>
                                              <p:pRg st="2" end="2"/>
                                            </p:txEl>
                                          </p:spTgt>
                                        </p:tgtEl>
                                        <p:attrNameLst>
                                          <p:attrName>style.visibility</p:attrName>
                                        </p:attrNameLst>
                                      </p:cBhvr>
                                      <p:to>
                                        <p:strVal val="visible"/>
                                      </p:to>
                                    </p:set>
                                    <p:animEffect transition="in" filter="wipe(left)">
                                      <p:cBhvr>
                                        <p:cTn id="12" dur="500"/>
                                        <p:tgtEl>
                                          <p:spTgt spid="908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8291">
                                            <p:txEl>
                                              <p:pRg st="3" end="3"/>
                                            </p:txEl>
                                          </p:spTgt>
                                        </p:tgtEl>
                                        <p:attrNameLst>
                                          <p:attrName>style.visibility</p:attrName>
                                        </p:attrNameLst>
                                      </p:cBhvr>
                                      <p:to>
                                        <p:strVal val="visible"/>
                                      </p:to>
                                    </p:set>
                                    <p:animEffect transition="in" filter="wipe(left)">
                                      <p:cBhvr>
                                        <p:cTn id="17" dur="500"/>
                                        <p:tgtEl>
                                          <p:spTgt spid="9082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8291">
                                            <p:txEl>
                                              <p:pRg st="4" end="4"/>
                                            </p:txEl>
                                          </p:spTgt>
                                        </p:tgtEl>
                                        <p:attrNameLst>
                                          <p:attrName>style.visibility</p:attrName>
                                        </p:attrNameLst>
                                      </p:cBhvr>
                                      <p:to>
                                        <p:strVal val="visible"/>
                                      </p:to>
                                    </p:set>
                                    <p:animEffect transition="in" filter="wipe(left)">
                                      <p:cBhvr>
                                        <p:cTn id="22" dur="500"/>
                                        <p:tgtEl>
                                          <p:spTgt spid="90829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8291">
                                            <p:txEl>
                                              <p:pRg st="5" end="5"/>
                                            </p:txEl>
                                          </p:spTgt>
                                        </p:tgtEl>
                                        <p:attrNameLst>
                                          <p:attrName>style.visibility</p:attrName>
                                        </p:attrNameLst>
                                      </p:cBhvr>
                                      <p:to>
                                        <p:strVal val="visible"/>
                                      </p:to>
                                    </p:set>
                                    <p:animEffect transition="in" filter="wipe(left)">
                                      <p:cBhvr>
                                        <p:cTn id="27" dur="500"/>
                                        <p:tgtEl>
                                          <p:spTgt spid="908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1"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5">
            <a:extLst>
              <a:ext uri="{FF2B5EF4-FFF2-40B4-BE49-F238E27FC236}">
                <a16:creationId xmlns:a16="http://schemas.microsoft.com/office/drawing/2014/main" id="{67693372-343B-4ADD-B24F-33DCD6EBB9EE}"/>
              </a:ext>
            </a:extLst>
          </p:cNvPr>
          <p:cNvSpPr>
            <a:spLocks noGrp="1" noChangeArrowheads="1"/>
          </p:cNvSpPr>
          <p:nvPr>
            <p:ph type="title"/>
          </p:nvPr>
        </p:nvSpPr>
        <p:spPr>
          <a:xfrm>
            <a:off x="990600" y="107950"/>
            <a:ext cx="7696200" cy="1554163"/>
          </a:xfrm>
          <a:noFill/>
        </p:spPr>
        <p:txBody>
          <a:bodyPr/>
          <a:lstStyle/>
          <a:p>
            <a:pPr eaLnBrk="1" hangingPunct="1"/>
            <a:r>
              <a:rPr lang="en-CA" altLang="en-US"/>
              <a:t>The Money Market</a:t>
            </a:r>
          </a:p>
        </p:txBody>
      </p:sp>
      <p:sp>
        <p:nvSpPr>
          <p:cNvPr id="908291" name="Rectangle 3">
            <a:extLst>
              <a:ext uri="{FF2B5EF4-FFF2-40B4-BE49-F238E27FC236}">
                <a16:creationId xmlns:a16="http://schemas.microsoft.com/office/drawing/2014/main" id="{2BAC7032-04AA-4683-AF1B-59D8DC707B23}"/>
              </a:ext>
            </a:extLst>
          </p:cNvPr>
          <p:cNvSpPr>
            <a:spLocks noGrp="1" noChangeArrowheads="1"/>
          </p:cNvSpPr>
          <p:nvPr>
            <p:ph idx="1"/>
          </p:nvPr>
        </p:nvSpPr>
        <p:spPr/>
        <p:txBody>
          <a:bodyPr/>
          <a:lstStyle/>
          <a:p>
            <a:pPr eaLnBrk="1" hangingPunct="1">
              <a:buClr>
                <a:srgbClr val="3399FF"/>
              </a:buClr>
              <a:buFont typeface="Wingdings" panose="05000000000000000000" pitchFamily="2" charset="2"/>
              <a:buNone/>
            </a:pPr>
            <a:r>
              <a:rPr lang="en-CA" altLang="en-US" b="0">
                <a:solidFill>
                  <a:schemeClr val="tx1"/>
                </a:solidFill>
              </a:rPr>
              <a:t>As the price level rises, the quantity of real money decreases.</a:t>
            </a:r>
          </a:p>
          <a:p>
            <a:pPr eaLnBrk="1" hangingPunct="1">
              <a:buClr>
                <a:srgbClr val="3399FF"/>
              </a:buClr>
              <a:buFont typeface="Wingdings" panose="05000000000000000000" pitchFamily="2" charset="2"/>
              <a:buNone/>
            </a:pPr>
            <a:r>
              <a:rPr lang="en-CA" altLang="en-US" b="0">
                <a:solidFill>
                  <a:schemeClr val="tx1"/>
                </a:solidFill>
              </a:rPr>
              <a:t>The nominal interest rate and the real interest rate rise. </a:t>
            </a:r>
          </a:p>
          <a:p>
            <a:pPr eaLnBrk="1" hangingPunct="1"/>
            <a:r>
              <a:rPr lang="en-CA" altLang="en-US" b="0">
                <a:solidFill>
                  <a:schemeClr val="tx1"/>
                </a:solidFill>
              </a:rPr>
              <a:t>As the real interest rate rises, expenditure plans are cut back and eventually the original full-employment equilibrium is restored.</a:t>
            </a:r>
          </a:p>
          <a:p>
            <a:pPr eaLnBrk="1" hangingPunct="1"/>
            <a:r>
              <a:rPr lang="en-CA" altLang="en-US" b="0">
                <a:solidFill>
                  <a:schemeClr val="tx1"/>
                </a:solidFill>
              </a:rPr>
              <a:t>In the new long-run equilibrium, the price level has risen 10 percent but nothing real has changed.</a:t>
            </a:r>
            <a:endParaRPr lang="en-CA" altLang="en-US">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08291">
                                            <p:txEl>
                                              <p:pRg st="1" end="1"/>
                                            </p:txEl>
                                          </p:spTgt>
                                        </p:tgtEl>
                                        <p:attrNameLst>
                                          <p:attrName>style.visibility</p:attrName>
                                        </p:attrNameLst>
                                      </p:cBhvr>
                                      <p:to>
                                        <p:strVal val="visible"/>
                                      </p:to>
                                    </p:set>
                                    <p:animEffect transition="in" filter="wipe(left)">
                                      <p:cBhvr>
                                        <p:cTn id="7" dur="500"/>
                                        <p:tgtEl>
                                          <p:spTgt spid="908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8291">
                                            <p:txEl>
                                              <p:pRg st="2" end="2"/>
                                            </p:txEl>
                                          </p:spTgt>
                                        </p:tgtEl>
                                        <p:attrNameLst>
                                          <p:attrName>style.visibility</p:attrName>
                                        </p:attrNameLst>
                                      </p:cBhvr>
                                      <p:to>
                                        <p:strVal val="visible"/>
                                      </p:to>
                                    </p:set>
                                    <p:animEffect transition="in" filter="wipe(left)">
                                      <p:cBhvr>
                                        <p:cTn id="12" dur="1000"/>
                                        <p:tgtEl>
                                          <p:spTgt spid="908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8291">
                                            <p:txEl>
                                              <p:pRg st="3" end="3"/>
                                            </p:txEl>
                                          </p:spTgt>
                                        </p:tgtEl>
                                        <p:attrNameLst>
                                          <p:attrName>style.visibility</p:attrName>
                                        </p:attrNameLst>
                                      </p:cBhvr>
                                      <p:to>
                                        <p:strVal val="visible"/>
                                      </p:to>
                                    </p:set>
                                    <p:animEffect transition="in" filter="wipe(left)">
                                      <p:cBhvr>
                                        <p:cTn id="17" dur="1000"/>
                                        <p:tgtEl>
                                          <p:spTgt spid="908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1" grpId="0" build="p" bldLvl="3"/>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374A73E0-CDAB-4AE5-80EE-722680A7AE08}"/>
              </a:ext>
            </a:extLst>
          </p:cNvPr>
          <p:cNvSpPr>
            <a:spLocks noGrp="1" noChangeArrowheads="1"/>
          </p:cNvSpPr>
          <p:nvPr>
            <p:ph type="title"/>
          </p:nvPr>
        </p:nvSpPr>
        <p:spPr>
          <a:xfrm>
            <a:off x="990600" y="107950"/>
            <a:ext cx="7696200" cy="1554163"/>
          </a:xfrm>
        </p:spPr>
        <p:txBody>
          <a:bodyPr/>
          <a:lstStyle/>
          <a:p>
            <a:pPr eaLnBrk="1" hangingPunct="1"/>
            <a:r>
              <a:rPr lang="en-CA" altLang="en-US"/>
              <a:t>The Quantity Theory of Money</a:t>
            </a:r>
          </a:p>
        </p:txBody>
      </p:sp>
      <p:sp>
        <p:nvSpPr>
          <p:cNvPr id="71683" name="Rectangle 3">
            <a:extLst>
              <a:ext uri="{FF2B5EF4-FFF2-40B4-BE49-F238E27FC236}">
                <a16:creationId xmlns:a16="http://schemas.microsoft.com/office/drawing/2014/main" id="{85C27171-B6D3-4571-BF92-61B7BC899A35}"/>
              </a:ext>
            </a:extLst>
          </p:cNvPr>
          <p:cNvSpPr>
            <a:spLocks noGrp="1" noChangeArrowheads="1"/>
          </p:cNvSpPr>
          <p:nvPr>
            <p:ph idx="1"/>
          </p:nvPr>
        </p:nvSpPr>
        <p:spPr/>
        <p:txBody>
          <a:bodyPr/>
          <a:lstStyle/>
          <a:p>
            <a:pPr lvl="1" eaLnBrk="1" hangingPunct="1"/>
            <a:r>
              <a:rPr lang="en-CA" altLang="en-US"/>
              <a:t>The </a:t>
            </a:r>
            <a:r>
              <a:rPr lang="en-CA" altLang="en-US" b="1"/>
              <a:t>quantity theory of money</a:t>
            </a:r>
            <a:r>
              <a:rPr lang="en-CA" altLang="en-US"/>
              <a:t> is the proposition that, in the long run, an increase in the quantity of money brings an equal percentage increase in the price level.</a:t>
            </a:r>
          </a:p>
          <a:p>
            <a:pPr lvl="1" eaLnBrk="1" hangingPunct="1"/>
            <a:r>
              <a:rPr lang="en-CA" altLang="en-US"/>
              <a:t>The quantity theory of money is based on the </a:t>
            </a:r>
            <a:r>
              <a:rPr lang="en-CA" altLang="en-US" i="1"/>
              <a:t>velocity of circulation</a:t>
            </a:r>
            <a:r>
              <a:rPr lang="en-CA" altLang="en-US"/>
              <a:t> and the </a:t>
            </a:r>
            <a:r>
              <a:rPr lang="en-CA" altLang="en-US" i="1"/>
              <a:t>equation of exchange</a:t>
            </a:r>
            <a:r>
              <a:rPr lang="en-CA" altLang="en-US"/>
              <a:t>.</a:t>
            </a:r>
          </a:p>
          <a:p>
            <a:pPr lvl="1" eaLnBrk="1" hangingPunct="1"/>
            <a:r>
              <a:rPr lang="en-CA" altLang="en-US"/>
              <a:t>The </a:t>
            </a:r>
            <a:r>
              <a:rPr lang="en-CA" altLang="en-US" b="1"/>
              <a:t>velocity of circulation</a:t>
            </a:r>
            <a:r>
              <a:rPr lang="en-CA" altLang="en-US"/>
              <a:t> is the average number of times in a year a dollar is used to purchase goods and services in GDP.</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left)">
                                      <p:cBhvr>
                                        <p:cTn id="7" dur="10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wipe(left)">
                                      <p:cBhvr>
                                        <p:cTn id="12" dur="1000"/>
                                        <p:tgtEl>
                                          <p:spTgt spid="71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Effect transition="in" filter="wipe(left)">
                                      <p:cBhvr>
                                        <p:cTn id="17" dur="1000"/>
                                        <p:tgtEl>
                                          <p:spTgt spid="71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bldLvl="3"/>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5">
            <a:extLst>
              <a:ext uri="{FF2B5EF4-FFF2-40B4-BE49-F238E27FC236}">
                <a16:creationId xmlns:a16="http://schemas.microsoft.com/office/drawing/2014/main" id="{D442F6AF-886A-4FB0-9D61-022430750534}"/>
              </a:ext>
            </a:extLst>
          </p:cNvPr>
          <p:cNvSpPr>
            <a:spLocks noGrp="1" noChangeArrowheads="1"/>
          </p:cNvSpPr>
          <p:nvPr>
            <p:ph type="title"/>
          </p:nvPr>
        </p:nvSpPr>
        <p:spPr>
          <a:xfrm>
            <a:off x="990600" y="107950"/>
            <a:ext cx="7696200" cy="1554163"/>
          </a:xfrm>
          <a:noFill/>
        </p:spPr>
        <p:txBody>
          <a:bodyPr/>
          <a:lstStyle/>
          <a:p>
            <a:pPr eaLnBrk="1" hangingPunct="1"/>
            <a:r>
              <a:rPr lang="en-CA" altLang="en-US"/>
              <a:t>The Quantity Theory of Money</a:t>
            </a:r>
          </a:p>
        </p:txBody>
      </p:sp>
      <p:sp>
        <p:nvSpPr>
          <p:cNvPr id="139267" name="Rectangle 3">
            <a:extLst>
              <a:ext uri="{FF2B5EF4-FFF2-40B4-BE49-F238E27FC236}">
                <a16:creationId xmlns:a16="http://schemas.microsoft.com/office/drawing/2014/main" id="{3B41B893-E263-44C8-BBBB-6B5D22C57B4B}"/>
              </a:ext>
            </a:extLst>
          </p:cNvPr>
          <p:cNvSpPr>
            <a:spLocks noGrp="1" noChangeArrowheads="1"/>
          </p:cNvSpPr>
          <p:nvPr>
            <p:ph idx="1"/>
          </p:nvPr>
        </p:nvSpPr>
        <p:spPr/>
        <p:txBody>
          <a:bodyPr/>
          <a:lstStyle/>
          <a:p>
            <a:pPr lvl="1" indent="-1588" eaLnBrk="1" hangingPunct="1"/>
            <a:r>
              <a:rPr lang="en-CA" altLang="en-US"/>
              <a:t>Calling the velocity of circulation </a:t>
            </a:r>
            <a:r>
              <a:rPr lang="en-CA" altLang="en-US" i="1"/>
              <a:t>V</a:t>
            </a:r>
            <a:r>
              <a:rPr lang="en-CA" altLang="en-US"/>
              <a:t>, the price level </a:t>
            </a:r>
            <a:r>
              <a:rPr lang="en-CA" altLang="en-US" i="1"/>
              <a:t>P</a:t>
            </a:r>
            <a:r>
              <a:rPr lang="en-CA" altLang="en-US"/>
              <a:t>, real GDP </a:t>
            </a:r>
            <a:r>
              <a:rPr lang="en-CA" altLang="en-US" i="1"/>
              <a:t>Y,</a:t>
            </a:r>
            <a:r>
              <a:rPr lang="en-CA" altLang="en-US"/>
              <a:t> and the quantity of money </a:t>
            </a:r>
            <a:r>
              <a:rPr lang="en-CA" altLang="en-US" i="1"/>
              <a:t>M:</a:t>
            </a:r>
            <a:endParaRPr lang="en-CA" altLang="en-US"/>
          </a:p>
          <a:p>
            <a:pPr lvl="1" indent="-1588" algn="ctr" eaLnBrk="1" hangingPunct="1"/>
            <a:r>
              <a:rPr lang="en-CA" altLang="en-US" i="1"/>
              <a:t>V</a:t>
            </a:r>
            <a:r>
              <a:rPr lang="en-CA" altLang="en-US"/>
              <a:t> = </a:t>
            </a:r>
            <a:r>
              <a:rPr lang="en-CA" altLang="en-US" i="1"/>
              <a:t>PY </a:t>
            </a:r>
            <a:r>
              <a:rPr lang="en-CA" altLang="en-US">
                <a:cs typeface="Arial" panose="020B0604020202020204" pitchFamily="34" charset="0"/>
              </a:rPr>
              <a:t>÷ </a:t>
            </a:r>
            <a:r>
              <a:rPr lang="en-CA" altLang="en-US" i="1"/>
              <a:t>M.</a:t>
            </a:r>
          </a:p>
          <a:p>
            <a:pPr lvl="1" indent="-1588" eaLnBrk="1" hangingPunct="1"/>
            <a:r>
              <a:rPr lang="en-CA" altLang="en-US"/>
              <a:t>The </a:t>
            </a:r>
            <a:r>
              <a:rPr lang="en-CA" altLang="en-US" i="1"/>
              <a:t>equation of exchange</a:t>
            </a:r>
            <a:r>
              <a:rPr lang="en-CA" altLang="en-US"/>
              <a:t> states that</a:t>
            </a:r>
          </a:p>
          <a:p>
            <a:pPr lvl="1" indent="-1588" algn="ctr" eaLnBrk="1" hangingPunct="1"/>
            <a:r>
              <a:rPr lang="en-CA" altLang="en-US" i="1"/>
              <a:t>MV</a:t>
            </a:r>
            <a:r>
              <a:rPr lang="en-CA" altLang="en-US"/>
              <a:t> = </a:t>
            </a:r>
            <a:r>
              <a:rPr lang="en-CA" altLang="en-US" i="1"/>
              <a:t>PY.</a:t>
            </a:r>
            <a:endParaRPr lang="en-CA" altLang="en-US"/>
          </a:p>
          <a:p>
            <a:pPr lvl="1" indent="-1588" eaLnBrk="1" hangingPunct="1"/>
            <a:r>
              <a:rPr lang="en-CA" altLang="en-US"/>
              <a:t>The equation of exchange becomes the quantity theory of money if </a:t>
            </a:r>
            <a:r>
              <a:rPr lang="en-CA" altLang="en-US" i="1"/>
              <a:t>M</a:t>
            </a:r>
            <a:r>
              <a:rPr lang="en-CA" altLang="en-US"/>
              <a:t> does not influence </a:t>
            </a:r>
            <a:r>
              <a:rPr lang="en-CA" altLang="en-US" i="1"/>
              <a:t>V</a:t>
            </a:r>
            <a:r>
              <a:rPr lang="en-CA" altLang="en-US"/>
              <a:t> or </a:t>
            </a:r>
            <a:r>
              <a:rPr lang="en-CA" altLang="en-US" i="1"/>
              <a:t>Y.</a:t>
            </a:r>
          </a:p>
          <a:p>
            <a:pPr lvl="1" indent="-1588" eaLnBrk="1" hangingPunct="1">
              <a:buClr>
                <a:schemeClr val="tx1"/>
              </a:buClr>
            </a:pPr>
            <a:r>
              <a:rPr lang="en-CA" altLang="en-US"/>
              <a:t>So in the long run, the change in </a:t>
            </a:r>
            <a:r>
              <a:rPr lang="en-CA" altLang="en-US" i="1"/>
              <a:t>P</a:t>
            </a:r>
            <a:r>
              <a:rPr lang="en-CA" altLang="en-US"/>
              <a:t> is proportional to the change in </a:t>
            </a:r>
            <a:r>
              <a:rPr lang="en-CA" altLang="en-US" i="1"/>
              <a:t>M</a:t>
            </a:r>
            <a:r>
              <a:rPr lang="en-CA" altLang="en-US"/>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wipe(left)">
                                      <p:cBhvr>
                                        <p:cTn id="7" dur="1000"/>
                                        <p:tgtEl>
                                          <p:spTgt spid="139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wipe(left)">
                                      <p:cBhvr>
                                        <p:cTn id="12" dur="1000"/>
                                        <p:tgtEl>
                                          <p:spTgt spid="139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Effect transition="in" filter="wipe(left)">
                                      <p:cBhvr>
                                        <p:cTn id="17" dur="1000"/>
                                        <p:tgtEl>
                                          <p:spTgt spid="139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9267">
                                            <p:txEl>
                                              <p:pRg st="3" end="3"/>
                                            </p:txEl>
                                          </p:spTgt>
                                        </p:tgtEl>
                                        <p:attrNameLst>
                                          <p:attrName>style.visibility</p:attrName>
                                        </p:attrNameLst>
                                      </p:cBhvr>
                                      <p:to>
                                        <p:strVal val="visible"/>
                                      </p:to>
                                    </p:set>
                                    <p:animEffect transition="in" filter="wipe(left)">
                                      <p:cBhvr>
                                        <p:cTn id="22" dur="1000"/>
                                        <p:tgtEl>
                                          <p:spTgt spid="139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9267">
                                            <p:txEl>
                                              <p:pRg st="4" end="4"/>
                                            </p:txEl>
                                          </p:spTgt>
                                        </p:tgtEl>
                                        <p:attrNameLst>
                                          <p:attrName>style.visibility</p:attrName>
                                        </p:attrNameLst>
                                      </p:cBhvr>
                                      <p:to>
                                        <p:strVal val="visible"/>
                                      </p:to>
                                    </p:set>
                                    <p:animEffect transition="in" filter="wipe(left)">
                                      <p:cBhvr>
                                        <p:cTn id="27" dur="1000"/>
                                        <p:tgtEl>
                                          <p:spTgt spid="139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9267">
                                            <p:txEl>
                                              <p:pRg st="5" end="5"/>
                                            </p:txEl>
                                          </p:spTgt>
                                        </p:tgtEl>
                                        <p:attrNameLst>
                                          <p:attrName>style.visibility</p:attrName>
                                        </p:attrNameLst>
                                      </p:cBhvr>
                                      <p:to>
                                        <p:strVal val="visible"/>
                                      </p:to>
                                    </p:set>
                                    <p:animEffect transition="in" filter="wipe(left)">
                                      <p:cBhvr>
                                        <p:cTn id="32" dur="1000"/>
                                        <p:tgtEl>
                                          <p:spTgt spid="139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uiExpand="1" build="p" bldLvl="3"/>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5">
            <a:extLst>
              <a:ext uri="{FF2B5EF4-FFF2-40B4-BE49-F238E27FC236}">
                <a16:creationId xmlns:a16="http://schemas.microsoft.com/office/drawing/2014/main" id="{34471A37-1235-4E9B-BD58-86ACCC2F3550}"/>
              </a:ext>
            </a:extLst>
          </p:cNvPr>
          <p:cNvSpPr>
            <a:spLocks noGrp="1" noChangeArrowheads="1"/>
          </p:cNvSpPr>
          <p:nvPr>
            <p:ph type="title"/>
          </p:nvPr>
        </p:nvSpPr>
        <p:spPr>
          <a:xfrm>
            <a:off x="990600" y="107950"/>
            <a:ext cx="7696200" cy="1554163"/>
          </a:xfrm>
          <a:noFill/>
        </p:spPr>
        <p:txBody>
          <a:bodyPr/>
          <a:lstStyle/>
          <a:p>
            <a:pPr eaLnBrk="1" hangingPunct="1"/>
            <a:r>
              <a:rPr lang="en-CA" altLang="en-US"/>
              <a:t>The Quantity Theory of Money</a:t>
            </a:r>
          </a:p>
        </p:txBody>
      </p:sp>
      <p:sp>
        <p:nvSpPr>
          <p:cNvPr id="916483" name="Rectangle 3">
            <a:extLst>
              <a:ext uri="{FF2B5EF4-FFF2-40B4-BE49-F238E27FC236}">
                <a16:creationId xmlns:a16="http://schemas.microsoft.com/office/drawing/2014/main" id="{D7769498-C8AA-4E29-B7B8-731AF70F98C9}"/>
              </a:ext>
            </a:extLst>
          </p:cNvPr>
          <p:cNvSpPr>
            <a:spLocks noGrp="1" noChangeArrowheads="1"/>
          </p:cNvSpPr>
          <p:nvPr>
            <p:ph idx="1"/>
          </p:nvPr>
        </p:nvSpPr>
        <p:spPr>
          <a:xfrm>
            <a:off x="360362" y="1584325"/>
            <a:ext cx="8631237" cy="4525963"/>
          </a:xfrm>
        </p:spPr>
        <p:txBody>
          <a:bodyPr/>
          <a:lstStyle/>
          <a:p>
            <a:pPr lvl="1" eaLnBrk="1" hangingPunct="1"/>
            <a:r>
              <a:rPr lang="en-CA" altLang="en-US" dirty="0"/>
              <a:t>Expressing the equation of exchange in growth rates:</a:t>
            </a:r>
          </a:p>
          <a:p>
            <a:pPr lvl="1" eaLnBrk="1" hangingPunct="1"/>
            <a:r>
              <a:rPr lang="en-CA" altLang="en-US" dirty="0"/>
              <a:t>Money growth rate + 	= 	Inflation rate  +		Rate of velocity change 		Real GDP growth</a:t>
            </a:r>
          </a:p>
          <a:p>
            <a:pPr lvl="1" eaLnBrk="1" hangingPunct="1"/>
            <a:r>
              <a:rPr lang="en-CA" altLang="en-US" dirty="0"/>
              <a:t>Rearranging:</a:t>
            </a:r>
          </a:p>
          <a:p>
            <a:pPr lvl="1" eaLnBrk="1" hangingPunct="1"/>
            <a:r>
              <a:rPr lang="en-CA" altLang="en-US" dirty="0"/>
              <a:t>Inflation rate = Money growth rate + Rate of velocity change 			</a:t>
            </a:r>
            <a:r>
              <a:rPr lang="en-CA" altLang="en-US" b="1" dirty="0">
                <a:sym typeface="Symbol" panose="05050102010706020507" pitchFamily="18" charset="2"/>
              </a:rPr>
              <a:t></a:t>
            </a:r>
            <a:r>
              <a:rPr lang="en-CA" altLang="en-US" dirty="0"/>
              <a:t> Real GDP growth</a:t>
            </a:r>
          </a:p>
          <a:p>
            <a:pPr lvl="1" eaLnBrk="1" hangingPunct="1"/>
            <a:r>
              <a:rPr lang="en-CA" altLang="en-US" dirty="0"/>
              <a:t>In the long run, velocity does not change, so</a:t>
            </a:r>
          </a:p>
          <a:p>
            <a:pPr lvl="1" eaLnBrk="1" hangingPunct="1"/>
            <a:r>
              <a:rPr lang="en-CA" altLang="en-US" dirty="0"/>
              <a:t>Inflation rate = Money growth rate </a:t>
            </a:r>
            <a:r>
              <a:rPr lang="en-CA" altLang="en-US" b="1" dirty="0">
                <a:sym typeface="Symbol" panose="05050102010706020507" pitchFamily="18" charset="2"/>
              </a:rPr>
              <a:t></a:t>
            </a:r>
            <a:r>
              <a:rPr lang="en-CA" altLang="en-US" dirty="0"/>
              <a:t> Real GDP growth</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6483">
                                            <p:txEl>
                                              <p:pRg st="1" end="1"/>
                                            </p:txEl>
                                          </p:spTgt>
                                        </p:tgtEl>
                                        <p:attrNameLst>
                                          <p:attrName>style.visibility</p:attrName>
                                        </p:attrNameLst>
                                      </p:cBhvr>
                                      <p:to>
                                        <p:strVal val="visible"/>
                                      </p:to>
                                    </p:set>
                                    <p:animEffect transition="in" filter="wipe(left)">
                                      <p:cBhvr>
                                        <p:cTn id="7" dur="1000"/>
                                        <p:tgtEl>
                                          <p:spTgt spid="9164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6483">
                                            <p:txEl>
                                              <p:pRg st="2" end="2"/>
                                            </p:txEl>
                                          </p:spTgt>
                                        </p:tgtEl>
                                        <p:attrNameLst>
                                          <p:attrName>style.visibility</p:attrName>
                                        </p:attrNameLst>
                                      </p:cBhvr>
                                      <p:to>
                                        <p:strVal val="visible"/>
                                      </p:to>
                                    </p:set>
                                    <p:animEffect transition="in" filter="wipe(left)">
                                      <p:cBhvr>
                                        <p:cTn id="12" dur="1000"/>
                                        <p:tgtEl>
                                          <p:spTgt spid="9164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6483">
                                            <p:txEl>
                                              <p:pRg st="3" end="3"/>
                                            </p:txEl>
                                          </p:spTgt>
                                        </p:tgtEl>
                                        <p:attrNameLst>
                                          <p:attrName>style.visibility</p:attrName>
                                        </p:attrNameLst>
                                      </p:cBhvr>
                                      <p:to>
                                        <p:strVal val="visible"/>
                                      </p:to>
                                    </p:set>
                                    <p:animEffect transition="in" filter="wipe(left)">
                                      <p:cBhvr>
                                        <p:cTn id="17" dur="1000"/>
                                        <p:tgtEl>
                                          <p:spTgt spid="9164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6483">
                                            <p:txEl>
                                              <p:pRg st="4" end="4"/>
                                            </p:txEl>
                                          </p:spTgt>
                                        </p:tgtEl>
                                        <p:attrNameLst>
                                          <p:attrName>style.visibility</p:attrName>
                                        </p:attrNameLst>
                                      </p:cBhvr>
                                      <p:to>
                                        <p:strVal val="visible"/>
                                      </p:to>
                                    </p:set>
                                    <p:animEffect transition="in" filter="wipe(left)">
                                      <p:cBhvr>
                                        <p:cTn id="22" dur="1000"/>
                                        <p:tgtEl>
                                          <p:spTgt spid="91648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16483">
                                            <p:txEl>
                                              <p:pRg st="5" end="5"/>
                                            </p:txEl>
                                          </p:spTgt>
                                        </p:tgtEl>
                                        <p:attrNameLst>
                                          <p:attrName>style.visibility</p:attrName>
                                        </p:attrNameLst>
                                      </p:cBhvr>
                                      <p:to>
                                        <p:strVal val="visible"/>
                                      </p:to>
                                    </p:set>
                                    <p:animEffect transition="in" filter="wipe(left)">
                                      <p:cBhvr>
                                        <p:cTn id="27" dur="1000"/>
                                        <p:tgtEl>
                                          <p:spTgt spid="916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3" grpId="0" build="p" bldLvl="3"/>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3">
            <a:extLst>
              <a:ext uri="{FF2B5EF4-FFF2-40B4-BE49-F238E27FC236}">
                <a16:creationId xmlns:a16="http://schemas.microsoft.com/office/drawing/2014/main" id="{C8505B3A-0B1B-41F0-B54E-A301A8872FE3}"/>
              </a:ext>
            </a:extLst>
          </p:cNvPr>
          <p:cNvSpPr>
            <a:spLocks noGrp="1" noChangeArrowheads="1"/>
          </p:cNvSpPr>
          <p:nvPr>
            <p:ph type="title"/>
          </p:nvPr>
        </p:nvSpPr>
        <p:spPr>
          <a:xfrm>
            <a:off x="990600" y="107950"/>
            <a:ext cx="7696200" cy="1554163"/>
          </a:xfrm>
          <a:noFill/>
        </p:spPr>
        <p:txBody>
          <a:bodyPr/>
          <a:lstStyle/>
          <a:p>
            <a:pPr eaLnBrk="1" hangingPunct="1"/>
            <a:r>
              <a:rPr lang="en-CA" altLang="en-US" sz="3000" dirty="0">
                <a:solidFill>
                  <a:srgbClr val="0070C0"/>
                </a:solidFill>
              </a:rPr>
              <a:t>Mathematical Note: The Money Multiplier</a:t>
            </a:r>
          </a:p>
        </p:txBody>
      </p:sp>
      <p:sp>
        <p:nvSpPr>
          <p:cNvPr id="1004546" name="Rectangle 2">
            <a:extLst>
              <a:ext uri="{FF2B5EF4-FFF2-40B4-BE49-F238E27FC236}">
                <a16:creationId xmlns:a16="http://schemas.microsoft.com/office/drawing/2014/main" id="{6BCFFC53-0913-41B7-B2A7-8874732708B0}"/>
              </a:ext>
            </a:extLst>
          </p:cNvPr>
          <p:cNvSpPr>
            <a:spLocks noGrp="1" noChangeArrowheads="1"/>
          </p:cNvSpPr>
          <p:nvPr>
            <p:ph idx="1"/>
          </p:nvPr>
        </p:nvSpPr>
        <p:spPr/>
        <p:txBody>
          <a:bodyPr/>
          <a:lstStyle/>
          <a:p>
            <a:pPr eaLnBrk="1" hangingPunct="1"/>
            <a:r>
              <a:rPr lang="en-CA" altLang="en-US" b="0">
                <a:solidFill>
                  <a:schemeClr val="tx1"/>
                </a:solidFill>
              </a:rPr>
              <a:t>To see how the process of money creation works, suppose that the desired reserve ratio is 10 percent and the currency drain ratio is 50 percent of deposits.</a:t>
            </a:r>
          </a:p>
          <a:p>
            <a:pPr eaLnBrk="1" hangingPunct="1"/>
            <a:r>
              <a:rPr lang="en-CA" altLang="en-US" b="0">
                <a:solidFill>
                  <a:schemeClr val="tx1"/>
                </a:solidFill>
              </a:rPr>
              <a:t>The process starts when all banks have zero excess reserves and the Bank of Canada increases the monetary base by  $100,000.</a:t>
            </a:r>
          </a:p>
          <a:p>
            <a:pPr eaLnBrk="1" hangingPunct="1"/>
            <a:r>
              <a:rPr lang="en-CA" altLang="en-US" b="0">
                <a:solidFill>
                  <a:schemeClr val="tx1"/>
                </a:solidFill>
              </a:rPr>
              <a:t>The figure in the next slide illustrates the process and keeps track of the numbers.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4546">
                                            <p:txEl>
                                              <p:pRg st="0" end="0"/>
                                            </p:txEl>
                                          </p:spTgt>
                                        </p:tgtEl>
                                        <p:attrNameLst>
                                          <p:attrName>style.visibility</p:attrName>
                                        </p:attrNameLst>
                                      </p:cBhvr>
                                      <p:to>
                                        <p:strVal val="visible"/>
                                      </p:to>
                                    </p:set>
                                    <p:animEffect transition="in" filter="wipe(left)">
                                      <p:cBhvr>
                                        <p:cTn id="7" dur="1000"/>
                                        <p:tgtEl>
                                          <p:spTgt spid="10045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04546">
                                            <p:txEl>
                                              <p:pRg st="1" end="1"/>
                                            </p:txEl>
                                          </p:spTgt>
                                        </p:tgtEl>
                                        <p:attrNameLst>
                                          <p:attrName>style.visibility</p:attrName>
                                        </p:attrNameLst>
                                      </p:cBhvr>
                                      <p:to>
                                        <p:strVal val="visible"/>
                                      </p:to>
                                    </p:set>
                                    <p:animEffect transition="in" filter="wipe(left)">
                                      <p:cBhvr>
                                        <p:cTn id="12" dur="500"/>
                                        <p:tgtEl>
                                          <p:spTgt spid="10045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4546">
                                            <p:txEl>
                                              <p:pRg st="2" end="2"/>
                                            </p:txEl>
                                          </p:spTgt>
                                        </p:tgtEl>
                                        <p:attrNameLst>
                                          <p:attrName>style.visibility</p:attrName>
                                        </p:attrNameLst>
                                      </p:cBhvr>
                                      <p:to>
                                        <p:strVal val="visible"/>
                                      </p:to>
                                    </p:set>
                                    <p:animEffect transition="in" filter="wipe(left)">
                                      <p:cBhvr>
                                        <p:cTn id="17" dur="1000"/>
                                        <p:tgtEl>
                                          <p:spTgt spid="10045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6" grpId="0" build="p" bldLvl="3"/>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3">
            <a:extLst>
              <a:ext uri="{FF2B5EF4-FFF2-40B4-BE49-F238E27FC236}">
                <a16:creationId xmlns:a16="http://schemas.microsoft.com/office/drawing/2014/main" id="{6CF89B1F-B940-42F8-9EB4-E380892219E4}"/>
              </a:ext>
            </a:extLst>
          </p:cNvPr>
          <p:cNvSpPr>
            <a:spLocks noGrp="1" noChangeArrowheads="1"/>
          </p:cNvSpPr>
          <p:nvPr>
            <p:ph type="title"/>
          </p:nvPr>
        </p:nvSpPr>
        <p:spPr>
          <a:xfrm>
            <a:off x="990600" y="107950"/>
            <a:ext cx="7696200" cy="1554163"/>
          </a:xfrm>
          <a:noFill/>
        </p:spPr>
        <p:txBody>
          <a:bodyPr/>
          <a:lstStyle/>
          <a:p>
            <a:pPr eaLnBrk="1" hangingPunct="1"/>
            <a:r>
              <a:rPr lang="en-CA" altLang="en-US" sz="3000" dirty="0">
                <a:solidFill>
                  <a:srgbClr val="0070C0"/>
                </a:solidFill>
              </a:rPr>
              <a:t>Mathematical Note: The Money Multiplier</a:t>
            </a:r>
          </a:p>
        </p:txBody>
      </p:sp>
      <p:sp>
        <p:nvSpPr>
          <p:cNvPr id="1006594" name="Rectangle 2">
            <a:extLst>
              <a:ext uri="{FF2B5EF4-FFF2-40B4-BE49-F238E27FC236}">
                <a16:creationId xmlns:a16="http://schemas.microsoft.com/office/drawing/2014/main" id="{F7F80280-9E29-484B-9756-8E16F679B4F5}"/>
              </a:ext>
            </a:extLst>
          </p:cNvPr>
          <p:cNvSpPr>
            <a:spLocks noGrp="1" noChangeArrowheads="1"/>
          </p:cNvSpPr>
          <p:nvPr>
            <p:ph idx="1"/>
          </p:nvPr>
        </p:nvSpPr>
        <p:spPr>
          <a:xfrm>
            <a:off x="360363" y="1584325"/>
            <a:ext cx="3471862" cy="4525963"/>
          </a:xfrm>
        </p:spPr>
        <p:txBody>
          <a:bodyPr/>
          <a:lstStyle/>
          <a:p>
            <a:pPr eaLnBrk="1" hangingPunct="1"/>
            <a:r>
              <a:rPr lang="en-CA" altLang="en-US" b="0">
                <a:solidFill>
                  <a:schemeClr val="tx1"/>
                </a:solidFill>
              </a:rPr>
              <a:t>The bank with excess reserves of $100,000 loans them.</a:t>
            </a:r>
          </a:p>
          <a:p>
            <a:pPr eaLnBrk="1" hangingPunct="1"/>
            <a:r>
              <a:rPr lang="en-CA" altLang="en-US" b="0">
                <a:solidFill>
                  <a:schemeClr val="tx1"/>
                </a:solidFill>
              </a:rPr>
              <a:t>Of the amount loaned, $33,333 drains from the bank as currency and $66,667 remains on deposit.</a:t>
            </a:r>
          </a:p>
          <a:p>
            <a:pPr eaLnBrk="1" hangingPunct="1"/>
            <a:r>
              <a:rPr lang="en-CA" altLang="en-US" b="0">
                <a:solidFill>
                  <a:schemeClr val="tx1"/>
                </a:solidFill>
              </a:rPr>
              <a:t>Currency drain is 50 percent of deposits.	</a:t>
            </a:r>
          </a:p>
        </p:txBody>
      </p:sp>
      <p:pic>
        <p:nvPicPr>
          <p:cNvPr id="145412" name="Picture 10">
            <a:extLst>
              <a:ext uri="{FF2B5EF4-FFF2-40B4-BE49-F238E27FC236}">
                <a16:creationId xmlns:a16="http://schemas.microsoft.com/office/drawing/2014/main" id="{033B05FC-33A3-4737-9C19-FFB9F1709F7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A16BA071-F6F6-46B9-9638-58D4101799F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99A7B718-FAC6-4F4A-A786-28B3D2DE1D3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a:extLst>
              <a:ext uri="{FF2B5EF4-FFF2-40B4-BE49-F238E27FC236}">
                <a16:creationId xmlns:a16="http://schemas.microsoft.com/office/drawing/2014/main" id="{E9F58C09-D8E2-4151-85D0-FB67B6D7EAF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a:extLst>
              <a:ext uri="{FF2B5EF4-FFF2-40B4-BE49-F238E27FC236}">
                <a16:creationId xmlns:a16="http://schemas.microsoft.com/office/drawing/2014/main" id="{B7613ECC-6D8F-48B7-AB87-5637E12095D5}"/>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7">
            <a:hlinkClick r:id="rId8" action="ppaction://hlinksldjump"/>
            <a:extLst>
              <a:ext uri="{FF2B5EF4-FFF2-40B4-BE49-F238E27FC236}">
                <a16:creationId xmlns:a16="http://schemas.microsoft.com/office/drawing/2014/main" id="{AE90F457-B7B0-4D60-B56C-4EBC48D13C8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79873" y="6505633"/>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06594">
                                            <p:txEl>
                                              <p:pRg st="0" end="0"/>
                                            </p:txEl>
                                          </p:spTgt>
                                        </p:tgtEl>
                                        <p:attrNameLst>
                                          <p:attrName>style.visibility</p:attrName>
                                        </p:attrNameLst>
                                      </p:cBhvr>
                                      <p:to>
                                        <p:strVal val="visible"/>
                                      </p:to>
                                    </p:set>
                                    <p:animEffect transition="in" filter="wipe(left)">
                                      <p:cBhvr>
                                        <p:cTn id="7" dur="1000"/>
                                        <p:tgtEl>
                                          <p:spTgt spid="1006594">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1000"/>
                                        <p:tgtEl>
                                          <p:spTgt spid="15"/>
                                        </p:tgtEl>
                                      </p:cBhvr>
                                    </p:animEffect>
                                  </p:childTnLst>
                                </p:cTn>
                              </p:par>
                              <p:par>
                                <p:cTn id="11" presetID="22" presetClass="entr" presetSubtype="1" fill="hold" nodeType="withEffect">
                                  <p:stCondLst>
                                    <p:cond delay="150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1000"/>
                                        <p:tgtEl>
                                          <p:spTgt spid="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06594">
                                            <p:txEl>
                                              <p:pRg st="1" end="1"/>
                                            </p:txEl>
                                          </p:spTgt>
                                        </p:tgtEl>
                                        <p:attrNameLst>
                                          <p:attrName>style.visibility</p:attrName>
                                        </p:attrNameLst>
                                      </p:cBhvr>
                                      <p:to>
                                        <p:strVal val="visible"/>
                                      </p:to>
                                    </p:set>
                                    <p:animEffect transition="in" filter="wipe(left)">
                                      <p:cBhvr>
                                        <p:cTn id="18" dur="1000"/>
                                        <p:tgtEl>
                                          <p:spTgt spid="1006594">
                                            <p:txEl>
                                              <p:pRg st="1" end="1"/>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1000"/>
                                        <p:tgtEl>
                                          <p:spTgt spid="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06594">
                                            <p:txEl>
                                              <p:pRg st="2" end="2"/>
                                            </p:txEl>
                                          </p:spTgt>
                                        </p:tgtEl>
                                        <p:attrNameLst>
                                          <p:attrName>style.visibility</p:attrName>
                                        </p:attrNameLst>
                                      </p:cBhvr>
                                      <p:to>
                                        <p:strVal val="visible"/>
                                      </p:to>
                                    </p:set>
                                    <p:animEffect transition="in" filter="wipe(left)">
                                      <p:cBhvr>
                                        <p:cTn id="26" dur="1000"/>
                                        <p:tgtEl>
                                          <p:spTgt spid="1006594">
                                            <p:txEl>
                                              <p:pRg st="2" end="2"/>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4"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434" name="Picture 1">
            <a:extLst>
              <a:ext uri="{FF2B5EF4-FFF2-40B4-BE49-F238E27FC236}">
                <a16:creationId xmlns:a16="http://schemas.microsoft.com/office/drawing/2014/main" id="{E7815E6D-E9C5-4A3B-A456-1622F777874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7375" y="1285875"/>
            <a:ext cx="5429250" cy="428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7458" name="Picture 12">
            <a:extLst>
              <a:ext uri="{FF2B5EF4-FFF2-40B4-BE49-F238E27FC236}">
                <a16:creationId xmlns:a16="http://schemas.microsoft.com/office/drawing/2014/main" id="{C88427A0-EF00-4F7D-92CA-D7E587015A5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609600"/>
            <a:ext cx="6934200" cy="545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23">
            <a:extLst>
              <a:ext uri="{FF2B5EF4-FFF2-40B4-BE49-F238E27FC236}">
                <a16:creationId xmlns:a16="http://schemas.microsoft.com/office/drawing/2014/main" id="{C5F709B3-C97A-4993-973C-B23D8A48A7F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609600"/>
            <a:ext cx="6934200" cy="545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24">
            <a:extLst>
              <a:ext uri="{FF2B5EF4-FFF2-40B4-BE49-F238E27FC236}">
                <a16:creationId xmlns:a16="http://schemas.microsoft.com/office/drawing/2014/main" id="{861BBA5A-34B6-455B-9928-3135FF1578E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6800" y="609600"/>
            <a:ext cx="6934200" cy="545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 name="Picture 25">
            <a:extLst>
              <a:ext uri="{FF2B5EF4-FFF2-40B4-BE49-F238E27FC236}">
                <a16:creationId xmlns:a16="http://schemas.microsoft.com/office/drawing/2014/main" id="{D2672264-2737-4926-AD5B-80C2E7DDE8F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6800" y="609600"/>
            <a:ext cx="6934200" cy="545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26">
            <a:extLst>
              <a:ext uri="{FF2B5EF4-FFF2-40B4-BE49-F238E27FC236}">
                <a16:creationId xmlns:a16="http://schemas.microsoft.com/office/drawing/2014/main" id="{4438B378-5339-4AC4-8F03-DAC213D60FE2}"/>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6800" y="609600"/>
            <a:ext cx="6934200" cy="545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Picture 27">
            <a:extLst>
              <a:ext uri="{FF2B5EF4-FFF2-40B4-BE49-F238E27FC236}">
                <a16:creationId xmlns:a16="http://schemas.microsoft.com/office/drawing/2014/main" id="{B7AAD406-20B7-4FEB-9A95-A9F73DF5BCA4}"/>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6800" y="609600"/>
            <a:ext cx="6934200" cy="545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Picture 28">
            <a:extLst>
              <a:ext uri="{FF2B5EF4-FFF2-40B4-BE49-F238E27FC236}">
                <a16:creationId xmlns:a16="http://schemas.microsoft.com/office/drawing/2014/main" id="{8022D755-0B84-4081-AB1B-8938DB8D16C1}"/>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66800" y="609600"/>
            <a:ext cx="6934200" cy="545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 name="Picture 29">
            <a:extLst>
              <a:ext uri="{FF2B5EF4-FFF2-40B4-BE49-F238E27FC236}">
                <a16:creationId xmlns:a16="http://schemas.microsoft.com/office/drawing/2014/main" id="{22FA1473-F3D2-40F7-BF54-FEBDECFC218C}"/>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66800" y="609600"/>
            <a:ext cx="6934200" cy="545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 name="Picture 30">
            <a:extLst>
              <a:ext uri="{FF2B5EF4-FFF2-40B4-BE49-F238E27FC236}">
                <a16:creationId xmlns:a16="http://schemas.microsoft.com/office/drawing/2014/main" id="{F054D8DF-C3D0-4377-8B81-DA6F5B65A9F9}"/>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6800" y="609600"/>
            <a:ext cx="6934200" cy="545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Picture 31">
            <a:extLst>
              <a:ext uri="{FF2B5EF4-FFF2-40B4-BE49-F238E27FC236}">
                <a16:creationId xmlns:a16="http://schemas.microsoft.com/office/drawing/2014/main" id="{545A0BD1-7697-4238-9625-82BC0097F6BD}"/>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66800" y="609600"/>
            <a:ext cx="6934200" cy="545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 name="Picture 32">
            <a:extLst>
              <a:ext uri="{FF2B5EF4-FFF2-40B4-BE49-F238E27FC236}">
                <a16:creationId xmlns:a16="http://schemas.microsoft.com/office/drawing/2014/main" id="{A21CE1F5-B114-4D09-8FE9-3C2C953DC1A5}"/>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66800" y="609600"/>
            <a:ext cx="6934200" cy="545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10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1000"/>
                                        <p:tgtEl>
                                          <p:spTgt spid="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1000"/>
                                        <p:tgtEl>
                                          <p:spTgt spid="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1000"/>
                                        <p:tgtEl>
                                          <p:spTgt spid="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1000"/>
                                        <p:tgtEl>
                                          <p:spTgt spid="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1000"/>
                                        <p:tgtEl>
                                          <p:spTgt spid="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up)">
                                      <p:cBhvr>
                                        <p:cTn id="37" dur="1000"/>
                                        <p:tgtEl>
                                          <p:spTgt spid="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1000"/>
                                        <p:tgtEl>
                                          <p:spTgt spid="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up)">
                                      <p:cBhvr>
                                        <p:cTn id="47" dur="1000"/>
                                        <p:tgtEl>
                                          <p:spTgt spid="3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3">
            <a:extLst>
              <a:ext uri="{FF2B5EF4-FFF2-40B4-BE49-F238E27FC236}">
                <a16:creationId xmlns:a16="http://schemas.microsoft.com/office/drawing/2014/main" id="{D95C639E-CA5F-45C5-831A-BBB8AED1F3AB}"/>
              </a:ext>
            </a:extLst>
          </p:cNvPr>
          <p:cNvSpPr>
            <a:spLocks noGrp="1" noChangeArrowheads="1"/>
          </p:cNvSpPr>
          <p:nvPr>
            <p:ph type="title"/>
          </p:nvPr>
        </p:nvSpPr>
        <p:spPr>
          <a:xfrm>
            <a:off x="990600" y="107950"/>
            <a:ext cx="7696200" cy="1554163"/>
          </a:xfrm>
          <a:noFill/>
        </p:spPr>
        <p:txBody>
          <a:bodyPr/>
          <a:lstStyle/>
          <a:p>
            <a:pPr eaLnBrk="1" hangingPunct="1"/>
            <a:r>
              <a:rPr lang="en-CA" altLang="en-US" sz="3000" dirty="0">
                <a:solidFill>
                  <a:srgbClr val="0070C0"/>
                </a:solidFill>
              </a:rPr>
              <a:t>Mathematical Note: The Money Multiplier</a:t>
            </a:r>
          </a:p>
        </p:txBody>
      </p:sp>
      <p:sp>
        <p:nvSpPr>
          <p:cNvPr id="1010690" name="Rectangle 2">
            <a:extLst>
              <a:ext uri="{FF2B5EF4-FFF2-40B4-BE49-F238E27FC236}">
                <a16:creationId xmlns:a16="http://schemas.microsoft.com/office/drawing/2014/main" id="{3F299556-F548-4047-B5D6-D21BDD2AFFFA}"/>
              </a:ext>
            </a:extLst>
          </p:cNvPr>
          <p:cNvSpPr>
            <a:spLocks noGrp="1" noChangeArrowheads="1"/>
          </p:cNvSpPr>
          <p:nvPr>
            <p:ph idx="1"/>
          </p:nvPr>
        </p:nvSpPr>
        <p:spPr>
          <a:xfrm>
            <a:off x="360363" y="1584325"/>
            <a:ext cx="3471862" cy="4525963"/>
          </a:xfrm>
        </p:spPr>
        <p:txBody>
          <a:bodyPr/>
          <a:lstStyle/>
          <a:p>
            <a:pPr eaLnBrk="1" hangingPunct="1"/>
            <a:r>
              <a:rPr lang="en-CA" altLang="en-US" b="0">
                <a:solidFill>
                  <a:schemeClr val="tx1"/>
                </a:solidFill>
              </a:rPr>
              <a:t>The bank’s reserves and deposits have increased by $66,667, </a:t>
            </a:r>
          </a:p>
          <a:p>
            <a:pPr eaLnBrk="1" hangingPunct="1"/>
            <a:r>
              <a:rPr lang="en-CA" altLang="en-US" b="0">
                <a:solidFill>
                  <a:schemeClr val="tx1"/>
                </a:solidFill>
              </a:rPr>
              <a:t>so the bank keeps $6,667 (10 percent of deposits) as reserves and loans out $60,000.</a:t>
            </a:r>
            <a:r>
              <a:rPr lang="en-CA" altLang="en-US" sz="1800" b="0">
                <a:solidFill>
                  <a:schemeClr val="tx1"/>
                </a:solidFill>
              </a:rPr>
              <a:t>  </a:t>
            </a:r>
          </a:p>
        </p:txBody>
      </p:sp>
      <p:pic>
        <p:nvPicPr>
          <p:cNvPr id="149508" name="Picture 11">
            <a:extLst>
              <a:ext uri="{FF2B5EF4-FFF2-40B4-BE49-F238E27FC236}">
                <a16:creationId xmlns:a16="http://schemas.microsoft.com/office/drawing/2014/main" id="{2F431216-32E5-4C8D-96EF-7EDE27EB51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9509" name="Picture 12">
            <a:extLst>
              <a:ext uri="{FF2B5EF4-FFF2-40B4-BE49-F238E27FC236}">
                <a16:creationId xmlns:a16="http://schemas.microsoft.com/office/drawing/2014/main" id="{B13AE467-53F0-48B9-B6C0-4D474DED30E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9510" name="Picture 13">
            <a:extLst>
              <a:ext uri="{FF2B5EF4-FFF2-40B4-BE49-F238E27FC236}">
                <a16:creationId xmlns:a16="http://schemas.microsoft.com/office/drawing/2014/main" id="{00BEF521-505D-406D-83BF-108EE83E2B2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9511" name="Picture 14">
            <a:extLst>
              <a:ext uri="{FF2B5EF4-FFF2-40B4-BE49-F238E27FC236}">
                <a16:creationId xmlns:a16="http://schemas.microsoft.com/office/drawing/2014/main" id="{6FA6298B-8351-4D67-A231-57E8164FD92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9512" name="Picture 15">
            <a:extLst>
              <a:ext uri="{FF2B5EF4-FFF2-40B4-BE49-F238E27FC236}">
                <a16:creationId xmlns:a16="http://schemas.microsoft.com/office/drawing/2014/main" id="{181F3295-09DC-4BCD-897C-D5D9CC46C6D6}"/>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a:extLst>
              <a:ext uri="{FF2B5EF4-FFF2-40B4-BE49-F238E27FC236}">
                <a16:creationId xmlns:a16="http://schemas.microsoft.com/office/drawing/2014/main" id="{9D725B1A-C672-4AA7-8454-4AECA8A17A7F}"/>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0690">
                                            <p:txEl>
                                              <p:pRg st="1" end="1"/>
                                            </p:txEl>
                                          </p:spTgt>
                                        </p:tgtEl>
                                        <p:attrNameLst>
                                          <p:attrName>style.visibility</p:attrName>
                                        </p:attrNameLst>
                                      </p:cBhvr>
                                      <p:to>
                                        <p:strVal val="visible"/>
                                      </p:to>
                                    </p:set>
                                    <p:animEffect transition="in" filter="wipe(left)">
                                      <p:cBhvr>
                                        <p:cTn id="7" dur="1000"/>
                                        <p:tgtEl>
                                          <p:spTgt spid="1010690">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0" grpId="0" build="p" bldLvl="3"/>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3">
            <a:extLst>
              <a:ext uri="{FF2B5EF4-FFF2-40B4-BE49-F238E27FC236}">
                <a16:creationId xmlns:a16="http://schemas.microsoft.com/office/drawing/2014/main" id="{36D9A856-50C1-4E52-B5D3-8CAF1802F1B3}"/>
              </a:ext>
            </a:extLst>
          </p:cNvPr>
          <p:cNvSpPr>
            <a:spLocks noGrp="1" noChangeArrowheads="1"/>
          </p:cNvSpPr>
          <p:nvPr>
            <p:ph type="title"/>
          </p:nvPr>
        </p:nvSpPr>
        <p:spPr>
          <a:xfrm>
            <a:off x="990600" y="107950"/>
            <a:ext cx="7696200" cy="1554163"/>
          </a:xfrm>
          <a:noFill/>
        </p:spPr>
        <p:txBody>
          <a:bodyPr/>
          <a:lstStyle/>
          <a:p>
            <a:pPr eaLnBrk="1" hangingPunct="1"/>
            <a:r>
              <a:rPr lang="en-CA" altLang="en-US" sz="3000" dirty="0">
                <a:solidFill>
                  <a:srgbClr val="0070C0"/>
                </a:solidFill>
              </a:rPr>
              <a:t>Mathematical Note: The Money Multiplier</a:t>
            </a:r>
          </a:p>
        </p:txBody>
      </p:sp>
      <p:sp>
        <p:nvSpPr>
          <p:cNvPr id="82947" name="Rectangle 2">
            <a:extLst>
              <a:ext uri="{FF2B5EF4-FFF2-40B4-BE49-F238E27FC236}">
                <a16:creationId xmlns:a16="http://schemas.microsoft.com/office/drawing/2014/main" id="{00BA2984-399E-44B4-9332-BB590E25EDB5}"/>
              </a:ext>
            </a:extLst>
          </p:cNvPr>
          <p:cNvSpPr>
            <a:spLocks noGrp="1" noChangeArrowheads="1"/>
          </p:cNvSpPr>
          <p:nvPr>
            <p:ph idx="1"/>
          </p:nvPr>
        </p:nvSpPr>
        <p:spPr>
          <a:xfrm>
            <a:off x="360363" y="1584325"/>
            <a:ext cx="3468687" cy="4525963"/>
          </a:xfrm>
        </p:spPr>
        <p:txBody>
          <a:bodyPr/>
          <a:lstStyle/>
          <a:p>
            <a:pPr eaLnBrk="1" hangingPunct="1"/>
            <a:r>
              <a:rPr lang="en-CA" altLang="en-US" b="0">
                <a:solidFill>
                  <a:schemeClr val="tx1"/>
                </a:solidFill>
              </a:rPr>
              <a:t>$20,000 drains off as currency and $40,000 remains on deposit.</a:t>
            </a:r>
          </a:p>
          <a:p>
            <a:pPr eaLnBrk="1" hangingPunct="1"/>
            <a:r>
              <a:rPr lang="en-CA" altLang="en-US" b="0">
                <a:solidFill>
                  <a:schemeClr val="tx1"/>
                </a:solidFill>
              </a:rPr>
              <a:t>Again, the currency drain is 50 percent of deposits. </a:t>
            </a:r>
          </a:p>
        </p:txBody>
      </p:sp>
      <p:pic>
        <p:nvPicPr>
          <p:cNvPr id="151556" name="Picture 14">
            <a:extLst>
              <a:ext uri="{FF2B5EF4-FFF2-40B4-BE49-F238E27FC236}">
                <a16:creationId xmlns:a16="http://schemas.microsoft.com/office/drawing/2014/main" id="{1B55B12F-B4D6-4E08-8D82-A362ABD822E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1557" name="Picture 15">
            <a:extLst>
              <a:ext uri="{FF2B5EF4-FFF2-40B4-BE49-F238E27FC236}">
                <a16:creationId xmlns:a16="http://schemas.microsoft.com/office/drawing/2014/main" id="{71D932DC-17E5-4EC4-A368-AA7B24DBF36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1558" name="Picture 16">
            <a:extLst>
              <a:ext uri="{FF2B5EF4-FFF2-40B4-BE49-F238E27FC236}">
                <a16:creationId xmlns:a16="http://schemas.microsoft.com/office/drawing/2014/main" id="{90CB2978-7DD5-4A78-924D-F74260DCF30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1559" name="Picture 17">
            <a:extLst>
              <a:ext uri="{FF2B5EF4-FFF2-40B4-BE49-F238E27FC236}">
                <a16:creationId xmlns:a16="http://schemas.microsoft.com/office/drawing/2014/main" id="{FEEAE65E-E335-4A3B-90FA-093ED365341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1560" name="Picture 18">
            <a:extLst>
              <a:ext uri="{FF2B5EF4-FFF2-40B4-BE49-F238E27FC236}">
                <a16:creationId xmlns:a16="http://schemas.microsoft.com/office/drawing/2014/main" id="{B5E8AFA4-3CC7-4789-989C-06B2D32E0080}"/>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1561" name="Picture 19">
            <a:extLst>
              <a:ext uri="{FF2B5EF4-FFF2-40B4-BE49-F238E27FC236}">
                <a16:creationId xmlns:a16="http://schemas.microsoft.com/office/drawing/2014/main" id="{68EE928D-58B2-4086-B6B1-A860F126102E}"/>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1562" name="Picture 22">
            <a:extLst>
              <a:ext uri="{FF2B5EF4-FFF2-40B4-BE49-F238E27FC236}">
                <a16:creationId xmlns:a16="http://schemas.microsoft.com/office/drawing/2014/main" id="{95199D59-9DE5-4E0D-8B6C-6E251318E016}"/>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23">
            <a:extLst>
              <a:ext uri="{FF2B5EF4-FFF2-40B4-BE49-F238E27FC236}">
                <a16:creationId xmlns:a16="http://schemas.microsoft.com/office/drawing/2014/main" id="{DA83F07A-4A6F-4852-84E9-E72E801E002A}"/>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Picture 27">
            <a:extLst>
              <a:ext uri="{FF2B5EF4-FFF2-40B4-BE49-F238E27FC236}">
                <a16:creationId xmlns:a16="http://schemas.microsoft.com/office/drawing/2014/main" id="{2D784475-03E3-4833-A1D6-1812FC8CF090}"/>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59225" y="1655763"/>
            <a:ext cx="4852988"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10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wipe(left)">
                                      <p:cBhvr>
                                        <p:cTn id="12" dur="500"/>
                                        <p:tgtEl>
                                          <p:spTgt spid="82947">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3">
            <a:extLst>
              <a:ext uri="{FF2B5EF4-FFF2-40B4-BE49-F238E27FC236}">
                <a16:creationId xmlns:a16="http://schemas.microsoft.com/office/drawing/2014/main" id="{6010C9BB-77C9-42CF-AD26-3F4C4BAB6658}"/>
              </a:ext>
            </a:extLst>
          </p:cNvPr>
          <p:cNvSpPr>
            <a:spLocks noGrp="1" noChangeArrowheads="1"/>
          </p:cNvSpPr>
          <p:nvPr>
            <p:ph type="title"/>
          </p:nvPr>
        </p:nvSpPr>
        <p:spPr>
          <a:xfrm>
            <a:off x="990600" y="107950"/>
            <a:ext cx="7696200" cy="1554163"/>
          </a:xfrm>
          <a:noFill/>
        </p:spPr>
        <p:txBody>
          <a:bodyPr/>
          <a:lstStyle/>
          <a:p>
            <a:pPr eaLnBrk="1" hangingPunct="1"/>
            <a:r>
              <a:rPr lang="en-CA" altLang="en-US" sz="3000" dirty="0">
                <a:solidFill>
                  <a:srgbClr val="0070C0"/>
                </a:solidFill>
              </a:rPr>
              <a:t>Mathematical Note: The Money Multiplier</a:t>
            </a:r>
          </a:p>
        </p:txBody>
      </p:sp>
      <p:sp>
        <p:nvSpPr>
          <p:cNvPr id="1014786" name="Rectangle 2">
            <a:extLst>
              <a:ext uri="{FF2B5EF4-FFF2-40B4-BE49-F238E27FC236}">
                <a16:creationId xmlns:a16="http://schemas.microsoft.com/office/drawing/2014/main" id="{3B656F69-2866-493F-AB65-D96784160332}"/>
              </a:ext>
            </a:extLst>
          </p:cNvPr>
          <p:cNvSpPr>
            <a:spLocks noGrp="1" noChangeArrowheads="1"/>
          </p:cNvSpPr>
          <p:nvPr>
            <p:ph idx="1"/>
          </p:nvPr>
        </p:nvSpPr>
        <p:spPr>
          <a:xfrm>
            <a:off x="360363" y="1584325"/>
            <a:ext cx="3471862" cy="4525963"/>
          </a:xfrm>
        </p:spPr>
        <p:txBody>
          <a:bodyPr/>
          <a:lstStyle/>
          <a:p>
            <a:pPr eaLnBrk="1" hangingPunct="1"/>
            <a:r>
              <a:rPr lang="en-CA" altLang="en-US" b="0">
                <a:solidFill>
                  <a:schemeClr val="tx1"/>
                </a:solidFill>
              </a:rPr>
              <a:t>The process repeats until the banks have created enough deposits to eliminate the excess reserves.</a:t>
            </a:r>
          </a:p>
          <a:p>
            <a:pPr eaLnBrk="1" hangingPunct="1"/>
            <a:r>
              <a:rPr lang="en-CA" altLang="en-US" b="0">
                <a:solidFill>
                  <a:schemeClr val="tx1"/>
                </a:solidFill>
              </a:rPr>
              <a:t>The $100,000 increase in monetary base has created $250,000 of money. </a:t>
            </a:r>
          </a:p>
        </p:txBody>
      </p:sp>
      <p:pic>
        <p:nvPicPr>
          <p:cNvPr id="153604" name="Picture 16">
            <a:extLst>
              <a:ext uri="{FF2B5EF4-FFF2-40B4-BE49-F238E27FC236}">
                <a16:creationId xmlns:a16="http://schemas.microsoft.com/office/drawing/2014/main" id="{3BEC77E9-7D90-4657-9C85-9297D25B91F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05" name="Picture 17">
            <a:extLst>
              <a:ext uri="{FF2B5EF4-FFF2-40B4-BE49-F238E27FC236}">
                <a16:creationId xmlns:a16="http://schemas.microsoft.com/office/drawing/2014/main" id="{90BDA048-739D-4894-9103-FA1EF0021A4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06" name="Picture 18">
            <a:extLst>
              <a:ext uri="{FF2B5EF4-FFF2-40B4-BE49-F238E27FC236}">
                <a16:creationId xmlns:a16="http://schemas.microsoft.com/office/drawing/2014/main" id="{E31BC30B-7F14-48CF-9BFB-CD218FBD5D6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07" name="Picture 19">
            <a:extLst>
              <a:ext uri="{FF2B5EF4-FFF2-40B4-BE49-F238E27FC236}">
                <a16:creationId xmlns:a16="http://schemas.microsoft.com/office/drawing/2014/main" id="{5E0A9526-2BF0-4AF5-B9F9-1224FE2A31C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08" name="Picture 20">
            <a:extLst>
              <a:ext uri="{FF2B5EF4-FFF2-40B4-BE49-F238E27FC236}">
                <a16:creationId xmlns:a16="http://schemas.microsoft.com/office/drawing/2014/main" id="{E0D73847-9020-48EC-8D3D-11743ACC64E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09" name="Picture 21">
            <a:extLst>
              <a:ext uri="{FF2B5EF4-FFF2-40B4-BE49-F238E27FC236}">
                <a16:creationId xmlns:a16="http://schemas.microsoft.com/office/drawing/2014/main" id="{48FA8BAE-B9BE-40F5-8968-138F6E80728F}"/>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10" name="Picture 22">
            <a:extLst>
              <a:ext uri="{FF2B5EF4-FFF2-40B4-BE49-F238E27FC236}">
                <a16:creationId xmlns:a16="http://schemas.microsoft.com/office/drawing/2014/main" id="{C59E73EC-576F-4489-8318-20D703940C04}"/>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11" name="Picture 23">
            <a:extLst>
              <a:ext uri="{FF2B5EF4-FFF2-40B4-BE49-F238E27FC236}">
                <a16:creationId xmlns:a16="http://schemas.microsoft.com/office/drawing/2014/main" id="{DC2160B7-58BB-4E6A-8357-2E2F4F55834E}"/>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12" name="Picture 26">
            <a:extLst>
              <a:ext uri="{FF2B5EF4-FFF2-40B4-BE49-F238E27FC236}">
                <a16:creationId xmlns:a16="http://schemas.microsoft.com/office/drawing/2014/main" id="{CD4611DF-6F61-4E19-BAEF-1E66C73B0257}"/>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Picture 27">
            <a:extLst>
              <a:ext uri="{FF2B5EF4-FFF2-40B4-BE49-F238E27FC236}">
                <a16:creationId xmlns:a16="http://schemas.microsoft.com/office/drawing/2014/main" id="{D9422555-68C9-40F1-93E7-3AF71D84C160}"/>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Picture 28">
            <a:extLst>
              <a:ext uri="{FF2B5EF4-FFF2-40B4-BE49-F238E27FC236}">
                <a16:creationId xmlns:a16="http://schemas.microsoft.com/office/drawing/2014/main" id="{B0A9B322-958D-4B2D-8C18-6C0BC584ADBB}"/>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59225" y="1655763"/>
            <a:ext cx="4854575" cy="382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1000"/>
                                        <p:tgtEl>
                                          <p:spTgt spid="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14786">
                                            <p:txEl>
                                              <p:pRg st="1" end="1"/>
                                            </p:txEl>
                                          </p:spTgt>
                                        </p:tgtEl>
                                        <p:attrNameLst>
                                          <p:attrName>style.visibility</p:attrName>
                                        </p:attrNameLst>
                                      </p:cBhvr>
                                      <p:to>
                                        <p:strVal val="visible"/>
                                      </p:to>
                                    </p:set>
                                    <p:animEffect transition="in" filter="wipe(left)">
                                      <p:cBhvr>
                                        <p:cTn id="12" dur="500"/>
                                        <p:tgtEl>
                                          <p:spTgt spid="1014786">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5">
            <a:extLst>
              <a:ext uri="{FF2B5EF4-FFF2-40B4-BE49-F238E27FC236}">
                <a16:creationId xmlns:a16="http://schemas.microsoft.com/office/drawing/2014/main" id="{7AD85BEA-DBD9-4DA2-8903-383C602FA29D}"/>
              </a:ext>
            </a:extLst>
          </p:cNvPr>
          <p:cNvSpPr>
            <a:spLocks noGrp="1" noChangeArrowheads="1"/>
          </p:cNvSpPr>
          <p:nvPr>
            <p:ph type="title"/>
          </p:nvPr>
        </p:nvSpPr>
        <p:spPr>
          <a:xfrm>
            <a:off x="990600" y="107950"/>
            <a:ext cx="7696200" cy="1554163"/>
          </a:xfrm>
          <a:noFill/>
        </p:spPr>
        <p:txBody>
          <a:bodyPr/>
          <a:lstStyle/>
          <a:p>
            <a:pPr eaLnBrk="1" hangingPunct="1"/>
            <a:r>
              <a:rPr lang="en-CA" altLang="en-US" sz="3000" dirty="0">
                <a:solidFill>
                  <a:srgbClr val="0070C0"/>
                </a:solidFill>
              </a:rPr>
              <a:t>Mathematical Note: The Money Multiplier</a:t>
            </a:r>
          </a:p>
        </p:txBody>
      </p:sp>
      <p:sp>
        <p:nvSpPr>
          <p:cNvPr id="1016834" name="Rectangle 2">
            <a:extLst>
              <a:ext uri="{FF2B5EF4-FFF2-40B4-BE49-F238E27FC236}">
                <a16:creationId xmlns:a16="http://schemas.microsoft.com/office/drawing/2014/main" id="{BEF581C8-73F9-485C-BAC8-143332BE0D78}"/>
              </a:ext>
            </a:extLst>
          </p:cNvPr>
          <p:cNvSpPr>
            <a:spLocks noGrp="1" noChangeArrowheads="1"/>
          </p:cNvSpPr>
          <p:nvPr>
            <p:ph idx="1"/>
          </p:nvPr>
        </p:nvSpPr>
        <p:spPr/>
        <p:txBody>
          <a:bodyPr/>
          <a:lstStyle/>
          <a:p>
            <a:pPr lvl="1" defTabSz="514350" eaLnBrk="1" hangingPunct="1"/>
            <a:r>
              <a:rPr lang="en-CA" altLang="en-US"/>
              <a:t>The size of the money multiplier depends on</a:t>
            </a:r>
          </a:p>
          <a:p>
            <a:pPr lvl="1" defTabSz="514350" eaLnBrk="1" hangingPunct="1">
              <a:buClr>
                <a:schemeClr val="tx1"/>
              </a:buClr>
              <a:buSzPct val="75000"/>
              <a:buFont typeface="Webdings" panose="05030102010509060703" pitchFamily="18" charset="2"/>
              <a:buChar char="&lt;"/>
            </a:pPr>
            <a:r>
              <a:rPr lang="en-CA" altLang="en-US"/>
              <a:t> The currency drain ratio (</a:t>
            </a:r>
            <a:r>
              <a:rPr lang="en-CA" altLang="en-US" i="1"/>
              <a:t>C/D</a:t>
            </a:r>
            <a:r>
              <a:rPr lang="en-CA" altLang="en-US"/>
              <a:t>)</a:t>
            </a:r>
          </a:p>
          <a:p>
            <a:pPr lvl="1" defTabSz="514350" eaLnBrk="1" hangingPunct="1">
              <a:buClr>
                <a:schemeClr val="tx1"/>
              </a:buClr>
              <a:buSzPct val="75000"/>
              <a:buFont typeface="Webdings" panose="05030102010509060703" pitchFamily="18" charset="2"/>
              <a:buChar char="&lt;"/>
            </a:pPr>
            <a:r>
              <a:rPr lang="en-CA" altLang="en-US"/>
              <a:t> The desired reserve ratio (</a:t>
            </a:r>
            <a:r>
              <a:rPr lang="en-CA" altLang="en-US" i="1"/>
              <a:t>R/D</a:t>
            </a:r>
            <a:r>
              <a:rPr lang="en-CA" altLang="en-US"/>
              <a:t>)</a:t>
            </a:r>
          </a:p>
          <a:p>
            <a:pPr lvl="1" defTabSz="514350" eaLnBrk="1" hangingPunct="1"/>
            <a:r>
              <a:rPr lang="en-CA" altLang="en-US"/>
              <a:t>Money multiplier = (1 + </a:t>
            </a:r>
            <a:r>
              <a:rPr lang="en-CA" altLang="en-US" i="1"/>
              <a:t>C/D</a:t>
            </a:r>
            <a:r>
              <a:rPr lang="en-CA" altLang="en-US"/>
              <a:t>)/(</a:t>
            </a:r>
            <a:r>
              <a:rPr lang="en-CA" altLang="en-US" i="1"/>
              <a:t>C/D</a:t>
            </a:r>
            <a:r>
              <a:rPr lang="en-CA" altLang="en-US"/>
              <a:t> + </a:t>
            </a:r>
            <a:r>
              <a:rPr lang="en-CA" altLang="en-US" i="1"/>
              <a:t>R/D</a:t>
            </a:r>
            <a:r>
              <a:rPr lang="en-CA" altLang="en-US"/>
              <a:t>)</a:t>
            </a:r>
          </a:p>
          <a:p>
            <a:pPr lvl="1" defTabSz="514350" eaLnBrk="1" hangingPunct="1"/>
            <a:r>
              <a:rPr lang="en-CA" altLang="en-US"/>
              <a:t>In our example, </a:t>
            </a:r>
            <a:r>
              <a:rPr lang="en-CA" altLang="en-US" i="1"/>
              <a:t>C/D</a:t>
            </a:r>
            <a:r>
              <a:rPr lang="en-CA" altLang="en-US"/>
              <a:t> is 0.5 and </a:t>
            </a:r>
            <a:r>
              <a:rPr lang="en-CA" altLang="en-US" i="1"/>
              <a:t>R/D</a:t>
            </a:r>
            <a:r>
              <a:rPr lang="en-CA" altLang="en-US"/>
              <a:t> is 0.1, so </a:t>
            </a:r>
          </a:p>
          <a:p>
            <a:pPr lvl="1" defTabSz="514350" eaLnBrk="1" hangingPunct="1"/>
            <a:r>
              <a:rPr lang="en-CA" altLang="en-US"/>
              <a:t>Money multiplier = (1 + 0.5)/(0.1 + 0.5) </a:t>
            </a:r>
          </a:p>
          <a:p>
            <a:pPr lvl="1" defTabSz="514350" eaLnBrk="1" hangingPunct="1"/>
            <a:r>
              <a:rPr lang="en-CA" altLang="en-US"/>
              <a:t>				    = (1.5)/(0.6) </a:t>
            </a:r>
          </a:p>
          <a:p>
            <a:pPr lvl="1" defTabSz="514350" eaLnBrk="1" hangingPunct="1"/>
            <a:r>
              <a:rPr lang="en-CA" altLang="en-US"/>
              <a:t>				    = 2.5</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6834">
                                            <p:txEl>
                                              <p:pRg st="1" end="1"/>
                                            </p:txEl>
                                          </p:spTgt>
                                        </p:tgtEl>
                                        <p:attrNameLst>
                                          <p:attrName>style.visibility</p:attrName>
                                        </p:attrNameLst>
                                      </p:cBhvr>
                                      <p:to>
                                        <p:strVal val="visible"/>
                                      </p:to>
                                    </p:set>
                                    <p:animEffect transition="in" filter="wipe(left)">
                                      <p:cBhvr>
                                        <p:cTn id="7" dur="1000"/>
                                        <p:tgtEl>
                                          <p:spTgt spid="101683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6834">
                                            <p:txEl>
                                              <p:pRg st="2" end="2"/>
                                            </p:txEl>
                                          </p:spTgt>
                                        </p:tgtEl>
                                        <p:attrNameLst>
                                          <p:attrName>style.visibility</p:attrName>
                                        </p:attrNameLst>
                                      </p:cBhvr>
                                      <p:to>
                                        <p:strVal val="visible"/>
                                      </p:to>
                                    </p:set>
                                    <p:animEffect transition="in" filter="wipe(left)">
                                      <p:cBhvr>
                                        <p:cTn id="12" dur="1000"/>
                                        <p:tgtEl>
                                          <p:spTgt spid="101683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6834">
                                            <p:txEl>
                                              <p:pRg st="3" end="3"/>
                                            </p:txEl>
                                          </p:spTgt>
                                        </p:tgtEl>
                                        <p:attrNameLst>
                                          <p:attrName>style.visibility</p:attrName>
                                        </p:attrNameLst>
                                      </p:cBhvr>
                                      <p:to>
                                        <p:strVal val="visible"/>
                                      </p:to>
                                    </p:set>
                                    <p:animEffect transition="in" filter="wipe(left)">
                                      <p:cBhvr>
                                        <p:cTn id="17" dur="1000"/>
                                        <p:tgtEl>
                                          <p:spTgt spid="101683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6834">
                                            <p:txEl>
                                              <p:pRg st="4" end="4"/>
                                            </p:txEl>
                                          </p:spTgt>
                                        </p:tgtEl>
                                        <p:attrNameLst>
                                          <p:attrName>style.visibility</p:attrName>
                                        </p:attrNameLst>
                                      </p:cBhvr>
                                      <p:to>
                                        <p:strVal val="visible"/>
                                      </p:to>
                                    </p:set>
                                    <p:animEffect transition="in" filter="wipe(left)">
                                      <p:cBhvr>
                                        <p:cTn id="22" dur="1000"/>
                                        <p:tgtEl>
                                          <p:spTgt spid="101683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16834">
                                            <p:txEl>
                                              <p:pRg st="5" end="5"/>
                                            </p:txEl>
                                          </p:spTgt>
                                        </p:tgtEl>
                                        <p:attrNameLst>
                                          <p:attrName>style.visibility</p:attrName>
                                        </p:attrNameLst>
                                      </p:cBhvr>
                                      <p:to>
                                        <p:strVal val="visible"/>
                                      </p:to>
                                    </p:set>
                                    <p:animEffect transition="in" filter="wipe(left)">
                                      <p:cBhvr>
                                        <p:cTn id="27" dur="1000"/>
                                        <p:tgtEl>
                                          <p:spTgt spid="101683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16834">
                                            <p:txEl>
                                              <p:pRg st="6" end="6"/>
                                            </p:txEl>
                                          </p:spTgt>
                                        </p:tgtEl>
                                        <p:attrNameLst>
                                          <p:attrName>style.visibility</p:attrName>
                                        </p:attrNameLst>
                                      </p:cBhvr>
                                      <p:to>
                                        <p:strVal val="visible"/>
                                      </p:to>
                                    </p:set>
                                    <p:animEffect transition="in" filter="wipe(left)">
                                      <p:cBhvr>
                                        <p:cTn id="32" dur="1000"/>
                                        <p:tgtEl>
                                          <p:spTgt spid="101683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16834">
                                            <p:txEl>
                                              <p:pRg st="7" end="7"/>
                                            </p:txEl>
                                          </p:spTgt>
                                        </p:tgtEl>
                                        <p:attrNameLst>
                                          <p:attrName>style.visibility</p:attrName>
                                        </p:attrNameLst>
                                      </p:cBhvr>
                                      <p:to>
                                        <p:strVal val="visible"/>
                                      </p:to>
                                    </p:set>
                                    <p:animEffect transition="in" filter="wipe(left)">
                                      <p:cBhvr>
                                        <p:cTn id="37" dur="1000"/>
                                        <p:tgtEl>
                                          <p:spTgt spid="10168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4"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5">
            <a:extLst>
              <a:ext uri="{FF2B5EF4-FFF2-40B4-BE49-F238E27FC236}">
                <a16:creationId xmlns:a16="http://schemas.microsoft.com/office/drawing/2014/main" id="{C89FF93A-A999-4720-83B7-6745BFE2D0D4}"/>
              </a:ext>
            </a:extLst>
          </p:cNvPr>
          <p:cNvSpPr>
            <a:spLocks noGrp="1" noChangeArrowheads="1"/>
          </p:cNvSpPr>
          <p:nvPr>
            <p:ph type="title"/>
          </p:nvPr>
        </p:nvSpPr>
        <p:spPr>
          <a:xfrm>
            <a:off x="990600" y="107950"/>
            <a:ext cx="7696200" cy="1554163"/>
          </a:xfrm>
          <a:noFill/>
        </p:spPr>
        <p:txBody>
          <a:bodyPr/>
          <a:lstStyle/>
          <a:p>
            <a:pPr eaLnBrk="1" hangingPunct="1"/>
            <a:r>
              <a:rPr lang="en-CA" altLang="en-US"/>
              <a:t>What is Money?</a:t>
            </a:r>
          </a:p>
        </p:txBody>
      </p:sp>
      <p:sp>
        <p:nvSpPr>
          <p:cNvPr id="411651" name="Rectangle 3">
            <a:extLst>
              <a:ext uri="{FF2B5EF4-FFF2-40B4-BE49-F238E27FC236}">
                <a16:creationId xmlns:a16="http://schemas.microsoft.com/office/drawing/2014/main" id="{E9CDDA63-81E6-4973-9BB5-40C4B2DED21C}"/>
              </a:ext>
            </a:extLst>
          </p:cNvPr>
          <p:cNvSpPr>
            <a:spLocks noGrp="1" noChangeArrowheads="1"/>
          </p:cNvSpPr>
          <p:nvPr>
            <p:ph idx="1"/>
          </p:nvPr>
        </p:nvSpPr>
        <p:spPr/>
        <p:txBody>
          <a:bodyPr/>
          <a:lstStyle/>
          <a:p>
            <a:pPr eaLnBrk="1" hangingPunct="1"/>
            <a:r>
              <a:rPr lang="en-CA" altLang="en-US" dirty="0"/>
              <a:t>Money in Canada Today</a:t>
            </a:r>
          </a:p>
          <a:p>
            <a:pPr lvl="1" eaLnBrk="1" hangingPunct="1"/>
            <a:r>
              <a:rPr lang="en-CA" altLang="en-US" dirty="0"/>
              <a:t>Money in Canada consists of</a:t>
            </a:r>
          </a:p>
          <a:p>
            <a:pPr lvl="1" eaLnBrk="1" hangingPunct="1">
              <a:buClr>
                <a:srgbClr val="7030A0"/>
              </a:buClr>
              <a:buSzPct val="120000"/>
              <a:buFont typeface="Wingdings" panose="05000000000000000000" pitchFamily="2" charset="2"/>
              <a:buChar char="§"/>
            </a:pPr>
            <a:r>
              <a:rPr lang="en-CA" altLang="en-US" dirty="0"/>
              <a:t> Currency</a:t>
            </a:r>
          </a:p>
          <a:p>
            <a:pPr lvl="1" eaLnBrk="1" hangingPunct="1">
              <a:buClr>
                <a:srgbClr val="7030A0"/>
              </a:buClr>
              <a:buSzPct val="120000"/>
              <a:buFont typeface="Wingdings" panose="05000000000000000000" pitchFamily="2" charset="2"/>
              <a:buChar char="§"/>
            </a:pPr>
            <a:r>
              <a:rPr lang="en-CA" altLang="en-US" dirty="0"/>
              <a:t> Deposits at banks and other depository institutions</a:t>
            </a:r>
          </a:p>
          <a:p>
            <a:pPr lvl="1" eaLnBrk="1" hangingPunct="1"/>
            <a:r>
              <a:rPr lang="en-CA" altLang="en-US" b="1" dirty="0"/>
              <a:t>Currency</a:t>
            </a:r>
            <a:r>
              <a:rPr lang="en-CA" altLang="en-US" dirty="0"/>
              <a:t> is the notes and coins held by individuals and businesses.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animEffect transition="in" filter="wipe(left)">
                                      <p:cBhvr>
                                        <p:cTn id="7" dur="1000"/>
                                        <p:tgtEl>
                                          <p:spTgt spid="4116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1651">
                                            <p:txEl>
                                              <p:pRg st="2" end="2"/>
                                            </p:txEl>
                                          </p:spTgt>
                                        </p:tgtEl>
                                        <p:attrNameLst>
                                          <p:attrName>style.visibility</p:attrName>
                                        </p:attrNameLst>
                                      </p:cBhvr>
                                      <p:to>
                                        <p:strVal val="visible"/>
                                      </p:to>
                                    </p:set>
                                    <p:animEffect transition="in" filter="wipe(left)">
                                      <p:cBhvr>
                                        <p:cTn id="12" dur="1000"/>
                                        <p:tgtEl>
                                          <p:spTgt spid="4116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1651">
                                            <p:txEl>
                                              <p:pRg st="3" end="3"/>
                                            </p:txEl>
                                          </p:spTgt>
                                        </p:tgtEl>
                                        <p:attrNameLst>
                                          <p:attrName>style.visibility</p:attrName>
                                        </p:attrNameLst>
                                      </p:cBhvr>
                                      <p:to>
                                        <p:strVal val="visible"/>
                                      </p:to>
                                    </p:set>
                                    <p:animEffect transition="in" filter="wipe(left)">
                                      <p:cBhvr>
                                        <p:cTn id="17" dur="1000"/>
                                        <p:tgtEl>
                                          <p:spTgt spid="4116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1651">
                                            <p:txEl>
                                              <p:pRg st="4" end="4"/>
                                            </p:txEl>
                                          </p:spTgt>
                                        </p:tgtEl>
                                        <p:attrNameLst>
                                          <p:attrName>style.visibility</p:attrName>
                                        </p:attrNameLst>
                                      </p:cBhvr>
                                      <p:to>
                                        <p:strVal val="visible"/>
                                      </p:to>
                                    </p:set>
                                    <p:animEffect transition="in" filter="wipe(left)">
                                      <p:cBhvr>
                                        <p:cTn id="22" dur="1000"/>
                                        <p:tgtEl>
                                          <p:spTgt spid="411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5">
            <a:extLst>
              <a:ext uri="{FF2B5EF4-FFF2-40B4-BE49-F238E27FC236}">
                <a16:creationId xmlns:a16="http://schemas.microsoft.com/office/drawing/2014/main" id="{2BB46A9E-80D8-4065-A7E6-D46819F65C3F}"/>
              </a:ext>
            </a:extLst>
          </p:cNvPr>
          <p:cNvSpPr>
            <a:spLocks noGrp="1" noChangeArrowheads="1"/>
          </p:cNvSpPr>
          <p:nvPr>
            <p:ph type="title"/>
          </p:nvPr>
        </p:nvSpPr>
        <p:spPr>
          <a:xfrm>
            <a:off x="990600" y="107950"/>
            <a:ext cx="7696200" cy="1554163"/>
          </a:xfrm>
          <a:noFill/>
        </p:spPr>
        <p:txBody>
          <a:bodyPr/>
          <a:lstStyle/>
          <a:p>
            <a:pPr eaLnBrk="1" hangingPunct="1"/>
            <a:r>
              <a:rPr lang="en-CA" altLang="en-US"/>
              <a:t>What is Money?</a:t>
            </a:r>
          </a:p>
        </p:txBody>
      </p:sp>
      <p:sp>
        <p:nvSpPr>
          <p:cNvPr id="412675" name="Rectangle 3">
            <a:extLst>
              <a:ext uri="{FF2B5EF4-FFF2-40B4-BE49-F238E27FC236}">
                <a16:creationId xmlns:a16="http://schemas.microsoft.com/office/drawing/2014/main" id="{E4344128-29DB-4C73-AB32-37342DC701C4}"/>
              </a:ext>
            </a:extLst>
          </p:cNvPr>
          <p:cNvSpPr>
            <a:spLocks noGrp="1" noChangeArrowheads="1"/>
          </p:cNvSpPr>
          <p:nvPr>
            <p:ph idx="1"/>
          </p:nvPr>
        </p:nvSpPr>
        <p:spPr/>
        <p:txBody>
          <a:bodyPr/>
          <a:lstStyle/>
          <a:p>
            <a:pPr eaLnBrk="1" hangingPunct="1"/>
            <a:r>
              <a:rPr lang="en-CA" altLang="en-US" dirty="0">
                <a:solidFill>
                  <a:srgbClr val="7030A0"/>
                </a:solidFill>
              </a:rPr>
              <a:t>Official Measures of Money</a:t>
            </a:r>
            <a:endParaRPr lang="en-CA" altLang="en-US" b="0" dirty="0">
              <a:solidFill>
                <a:srgbClr val="7030A0"/>
              </a:solidFill>
            </a:endParaRPr>
          </a:p>
          <a:p>
            <a:pPr lvl="1" eaLnBrk="1" hangingPunct="1"/>
            <a:r>
              <a:rPr lang="en-CA" altLang="en-US" dirty="0"/>
              <a:t>The two main official measures of money in Canada are M1 and M2.</a:t>
            </a:r>
          </a:p>
          <a:p>
            <a:pPr lvl="1" eaLnBrk="1" hangingPunct="1"/>
            <a:r>
              <a:rPr lang="en-CA" altLang="en-US" b="1" dirty="0"/>
              <a:t>M1</a:t>
            </a:r>
            <a:r>
              <a:rPr lang="en-CA" altLang="en-US" dirty="0"/>
              <a:t> consists of currency held by individuals and businesses plus </a:t>
            </a:r>
            <a:r>
              <a:rPr lang="en-CA" altLang="en-US" dirty="0" err="1"/>
              <a:t>chequable</a:t>
            </a:r>
            <a:r>
              <a:rPr lang="en-CA" altLang="en-US" dirty="0"/>
              <a:t> deposits owned by individuals and businesses.</a:t>
            </a:r>
          </a:p>
          <a:p>
            <a:pPr lvl="1" eaLnBrk="1" hangingPunct="1"/>
            <a:r>
              <a:rPr lang="en-CA" altLang="en-US" b="1" dirty="0"/>
              <a:t>M2</a:t>
            </a:r>
            <a:r>
              <a:rPr lang="en-CA" altLang="en-US" dirty="0"/>
              <a:t> consists of M1 plus all other </a:t>
            </a:r>
            <a:r>
              <a:rPr lang="en-CA" altLang="en-US" dirty="0" err="1"/>
              <a:t>deposits─non-chequable</a:t>
            </a:r>
            <a:r>
              <a:rPr lang="en-CA" altLang="en-US" dirty="0"/>
              <a:t> deposits and fixed term deposits.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2675">
                                            <p:txEl>
                                              <p:pRg st="1" end="1"/>
                                            </p:txEl>
                                          </p:spTgt>
                                        </p:tgtEl>
                                        <p:attrNameLst>
                                          <p:attrName>style.visibility</p:attrName>
                                        </p:attrNameLst>
                                      </p:cBhvr>
                                      <p:to>
                                        <p:strVal val="visible"/>
                                      </p:to>
                                    </p:set>
                                    <p:animEffect transition="in" filter="wipe(left)">
                                      <p:cBhvr>
                                        <p:cTn id="7" dur="1000"/>
                                        <p:tgtEl>
                                          <p:spTgt spid="412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2675">
                                            <p:txEl>
                                              <p:pRg st="2" end="2"/>
                                            </p:txEl>
                                          </p:spTgt>
                                        </p:tgtEl>
                                        <p:attrNameLst>
                                          <p:attrName>style.visibility</p:attrName>
                                        </p:attrNameLst>
                                      </p:cBhvr>
                                      <p:to>
                                        <p:strVal val="visible"/>
                                      </p:to>
                                    </p:set>
                                    <p:animEffect transition="in" filter="wipe(left)">
                                      <p:cBhvr>
                                        <p:cTn id="12" dur="1000"/>
                                        <p:tgtEl>
                                          <p:spTgt spid="412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2675">
                                            <p:txEl>
                                              <p:pRg st="3" end="3"/>
                                            </p:txEl>
                                          </p:spTgt>
                                        </p:tgtEl>
                                        <p:attrNameLst>
                                          <p:attrName>style.visibility</p:attrName>
                                        </p:attrNameLst>
                                      </p:cBhvr>
                                      <p:to>
                                        <p:strVal val="visible"/>
                                      </p:to>
                                    </p:set>
                                    <p:animEffect transition="in" filter="wipe(left)">
                                      <p:cBhvr>
                                        <p:cTn id="17" dur="1000"/>
                                        <p:tgtEl>
                                          <p:spTgt spid="412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bldLvl="3"/>
    </p:bldLst>
  </p:timing>
</p:sld>
</file>

<file path=ppt/theme/theme1.xml><?xml version="1.0" encoding="utf-8"?>
<a:theme xmlns:a="http://schemas.openxmlformats.org/drawingml/2006/main" name="6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6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8580</TotalTime>
  <Words>6230</Words>
  <Application>Microsoft Office PowerPoint</Application>
  <PresentationFormat>On-screen Show (4:3)</PresentationFormat>
  <Paragraphs>440</Paragraphs>
  <Slides>74</Slides>
  <Notes>74</Notes>
  <HiddenSlides>12</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74</vt:i4>
      </vt:variant>
    </vt:vector>
  </HeadingPairs>
  <TitlesOfParts>
    <vt:vector size="87" baseType="lpstr">
      <vt:lpstr>Futura Condensed</vt:lpstr>
      <vt:lpstr>Futura Std Light</vt:lpstr>
      <vt:lpstr>Mundo Sans Std Light</vt:lpstr>
      <vt:lpstr>Arial</vt:lpstr>
      <vt:lpstr>Calibri</vt:lpstr>
      <vt:lpstr>Gill Sans MT</vt:lpstr>
      <vt:lpstr>Webdings</vt:lpstr>
      <vt:lpstr>Wingdings</vt:lpstr>
      <vt:lpstr>6_US6e</vt:lpstr>
      <vt:lpstr>2_US6e</vt:lpstr>
      <vt:lpstr>1_Custom Design</vt:lpstr>
      <vt:lpstr>Office Theme</vt:lpstr>
      <vt:lpstr>6_Custom Design</vt:lpstr>
      <vt:lpstr>PowerPoint Presentation</vt:lpstr>
      <vt:lpstr>PowerPoint Presentation</vt:lpstr>
      <vt:lpstr>After studying this chapter, you will be able to:</vt:lpstr>
      <vt:lpstr>What is Money?</vt:lpstr>
      <vt:lpstr>What is Money?</vt:lpstr>
      <vt:lpstr>What is Money?</vt:lpstr>
      <vt:lpstr>PowerPoint Presentation</vt:lpstr>
      <vt:lpstr>What is Money?</vt:lpstr>
      <vt:lpstr>What is Money?</vt:lpstr>
      <vt:lpstr>What is Money?</vt:lpstr>
      <vt:lpstr>PowerPoint Presentation</vt:lpstr>
      <vt:lpstr>What is Money?</vt:lpstr>
      <vt:lpstr>Depository Institutions</vt:lpstr>
      <vt:lpstr>Depository Institutions</vt:lpstr>
      <vt:lpstr>Depository Institutions</vt:lpstr>
      <vt:lpstr>Depository Institutions</vt:lpstr>
      <vt:lpstr>Depository Institutions</vt:lpstr>
      <vt:lpstr>PowerPoint Presentation</vt:lpstr>
      <vt:lpstr>Depository Institutions</vt:lpstr>
      <vt:lpstr>Depository Institutions</vt:lpstr>
      <vt:lpstr>Depository Institutions</vt:lpstr>
      <vt:lpstr>The Bank of Canada</vt:lpstr>
      <vt:lpstr>PowerPoint Presentation</vt:lpstr>
      <vt:lpstr>The Bank of Canada</vt:lpstr>
      <vt:lpstr>The Bank of Canada</vt:lpstr>
      <vt:lpstr>The Bank of Canada</vt:lpstr>
      <vt:lpstr>The Bank of Canada</vt:lpstr>
      <vt:lpstr>The Bank of Canada</vt:lpstr>
      <vt:lpstr>PowerPoint Presentation</vt:lpstr>
      <vt:lpstr>The Bank of Canada</vt:lpstr>
      <vt:lpstr>The Bank of Canada</vt:lpstr>
      <vt:lpstr>The Bank of Canada</vt:lpstr>
      <vt:lpstr>PowerPoint Presentation</vt:lpstr>
      <vt:lpstr>The Bank of Canada</vt:lpstr>
      <vt:lpstr>PowerPoint Presentation</vt:lpstr>
      <vt:lpstr>The Bank of Canada</vt:lpstr>
      <vt:lpstr>How Banks Create Money</vt:lpstr>
      <vt:lpstr>How Banks Create Money</vt:lpstr>
      <vt:lpstr>How Banks Create Money</vt:lpstr>
      <vt:lpstr>How Banks Create Money</vt:lpstr>
      <vt:lpstr>How Banks Create Money</vt:lpstr>
      <vt:lpstr>How Banks Create Money</vt:lpstr>
      <vt:lpstr>PowerPoint Presentation</vt:lpstr>
      <vt:lpstr>How Banks Create Money</vt:lpstr>
      <vt:lpstr>The Money Market</vt:lpstr>
      <vt:lpstr>The Money Market</vt:lpstr>
      <vt:lpstr>The Money Market</vt:lpstr>
      <vt:lpstr>The Money Market</vt:lpstr>
      <vt:lpstr>The Money Market</vt:lpstr>
      <vt:lpstr>PowerPoint Presentation</vt:lpstr>
      <vt:lpstr>The Money Market</vt:lpstr>
      <vt:lpstr>PowerPoint Presentation</vt:lpstr>
      <vt:lpstr>The Money Market</vt:lpstr>
      <vt:lpstr>The Money Market</vt:lpstr>
      <vt:lpstr>PowerPoint Presentation</vt:lpstr>
      <vt:lpstr>The Money Market</vt:lpstr>
      <vt:lpstr>The Money Market</vt:lpstr>
      <vt:lpstr>The Money Market</vt:lpstr>
      <vt:lpstr>PowerPoint Presentation</vt:lpstr>
      <vt:lpstr>The Money Market</vt:lpstr>
      <vt:lpstr>The Money Market</vt:lpstr>
      <vt:lpstr>The Money Market</vt:lpstr>
      <vt:lpstr>The Money Market</vt:lpstr>
      <vt:lpstr>The Money Market</vt:lpstr>
      <vt:lpstr>The Quantity Theory of Money</vt:lpstr>
      <vt:lpstr>The Quantity Theory of Money</vt:lpstr>
      <vt:lpstr>The Quantity Theory of Money</vt:lpstr>
      <vt:lpstr>Mathematical Note: The Money Multiplier</vt:lpstr>
      <vt:lpstr>Mathematical Note: The Money Multiplier</vt:lpstr>
      <vt:lpstr>PowerPoint Presentation</vt:lpstr>
      <vt:lpstr>Mathematical Note: The Money Multiplier</vt:lpstr>
      <vt:lpstr>Mathematical Note: The Money Multiplier</vt:lpstr>
      <vt:lpstr>Mathematical Note: The Money Multiplier</vt:lpstr>
      <vt:lpstr>Mathematical Note: The Money Multiplier</vt:lpstr>
    </vt:vector>
  </TitlesOfParts>
  <Company>Pearson Education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Parkin-Bade Chapter 25</dc:title>
  <dc:creator>Robin Bade and Michael Parkin</dc:creator>
  <cp:lastModifiedBy>冯 语伦</cp:lastModifiedBy>
  <cp:revision>174</cp:revision>
  <dcterms:created xsi:type="dcterms:W3CDTF">2002-06-09T00:26:05Z</dcterms:created>
  <dcterms:modified xsi:type="dcterms:W3CDTF">2020-03-27T14:37:11Z</dcterms:modified>
</cp:coreProperties>
</file>