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3" r:id="rId2"/>
    <p:sldId id="285" r:id="rId3"/>
    <p:sldId id="256" r:id="rId4"/>
    <p:sldId id="286" r:id="rId5"/>
    <p:sldId id="258" r:id="rId6"/>
    <p:sldId id="287" r:id="rId7"/>
    <p:sldId id="288" r:id="rId8"/>
    <p:sldId id="284" r:id="rId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960" y="7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89E77-62A5-4E92-9B83-992C8EAC57E0}" type="datetimeFigureOut">
              <a:rPr lang="en-CA" smtClean="0"/>
              <a:pPr/>
              <a:t>2020-01-06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693B-0FD9-48D5-9A3F-984978E17B3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3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12" y="395461"/>
            <a:ext cx="9072000" cy="1262160"/>
          </a:xfrm>
        </p:spPr>
        <p:txBody>
          <a:bodyPr/>
          <a:lstStyle/>
          <a:p>
            <a:r>
              <a:rPr lang="en-CA" sz="4000" dirty="0">
                <a:solidFill>
                  <a:srgbClr val="0070C0"/>
                </a:solidFill>
                <a:latin typeface="+mn-lt"/>
              </a:rPr>
              <a:t>The need for Programming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47824" y="1763613"/>
            <a:ext cx="8424936" cy="4384080"/>
          </a:xfrm>
        </p:spPr>
        <p:txBody>
          <a:bodyPr/>
          <a:lstStyle/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latin typeface="+mn-lt"/>
              </a:rPr>
              <a:t>Computers are very simple devices that only “understand” a handful of simple commands, like adding two numbers or reading a value from memory.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latin typeface="+mn-lt"/>
              </a:rPr>
              <a:t>The set of commands understood by a computer is called </a:t>
            </a:r>
            <a:r>
              <a:rPr lang="en-CA" sz="3200" i="1" dirty="0">
                <a:latin typeface="+mn-lt"/>
              </a:rPr>
              <a:t>machine code</a:t>
            </a:r>
            <a:r>
              <a:rPr lang="en-CA" sz="320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977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107429"/>
            <a:ext cx="9072000" cy="1262160"/>
          </a:xfrm>
        </p:spPr>
        <p:txBody>
          <a:bodyPr/>
          <a:lstStyle/>
          <a:p>
            <a:r>
              <a:rPr lang="en-CA" sz="3600" dirty="0">
                <a:solidFill>
                  <a:srgbClr val="0070C0"/>
                </a:solidFill>
                <a:latin typeface="+mn-lt"/>
              </a:rPr>
              <a:t>The need for </a:t>
            </a:r>
            <a:r>
              <a:rPr lang="en-CA" sz="4000" dirty="0">
                <a:solidFill>
                  <a:srgbClr val="0070C0"/>
                </a:solidFill>
                <a:latin typeface="+mn-lt"/>
              </a:rPr>
              <a:t>Programming</a:t>
            </a:r>
            <a:r>
              <a:rPr lang="en-CA" sz="3600" dirty="0">
                <a:solidFill>
                  <a:srgbClr val="0070C0"/>
                </a:solidFill>
                <a:latin typeface="+mn-lt"/>
              </a:rPr>
              <a:t>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47824" y="1763613"/>
            <a:ext cx="8856984" cy="4384080"/>
          </a:xfrm>
        </p:spPr>
        <p:txBody>
          <a:bodyPr/>
          <a:lstStyle/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latin typeface="+mn-lt"/>
              </a:rPr>
              <a:t>The </a:t>
            </a:r>
            <a:r>
              <a:rPr lang="en-CA" sz="3200" i="1" dirty="0">
                <a:latin typeface="+mn-lt"/>
              </a:rPr>
              <a:t>processor</a:t>
            </a:r>
            <a:r>
              <a:rPr lang="en-CA" sz="2800" dirty="0">
                <a:latin typeface="+mn-lt"/>
              </a:rPr>
              <a:t> is the component of a computer that executes the commands in a program. Each processor has its own machine code.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2800" dirty="0">
                <a:latin typeface="+mn-lt"/>
              </a:rPr>
              <a:t>A program needs to be stored in the memory of the computer, so it can be executed. Information is stored in a computer in binary format, </a:t>
            </a:r>
            <a:r>
              <a:rPr lang="en-CA" sz="2800" dirty="0" err="1">
                <a:latin typeface="+mn-lt"/>
              </a:rPr>
              <a:t>i.e</a:t>
            </a:r>
            <a:r>
              <a:rPr lang="en-CA" sz="2800" dirty="0">
                <a:latin typeface="+mn-lt"/>
              </a:rPr>
              <a:t>, information is encoded as a sequence of 0’s and 1’s.</a:t>
            </a:r>
          </a:p>
        </p:txBody>
      </p:sp>
    </p:spTree>
    <p:extLst>
      <p:ext uri="{BB962C8B-B14F-4D97-AF65-F5344CB8AC3E}">
        <p14:creationId xmlns:p14="http://schemas.microsoft.com/office/powerpoint/2010/main" val="422544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Shape 1"/>
          <p:cNvSpPr txBox="1"/>
          <p:nvPr/>
        </p:nvSpPr>
        <p:spPr>
          <a:xfrm>
            <a:off x="504312" y="1763613"/>
            <a:ext cx="9072000" cy="475219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/>
            <a:r>
              <a:rPr lang="en-CA" sz="2800" dirty="0">
                <a:latin typeface="Arial"/>
              </a:rPr>
              <a:t>Below is a binary </a:t>
            </a:r>
            <a:r>
              <a:rPr lang="en-CA" sz="2800" dirty="0"/>
              <a:t>program in machine code for a processor called 8086. This program prints the word “hello” on the screen.</a:t>
            </a:r>
          </a:p>
          <a:p>
            <a:r>
              <a:rPr lang="en-CA" sz="2800" dirty="0">
                <a:solidFill>
                  <a:srgbClr val="0000FF"/>
                </a:solidFill>
                <a:latin typeface="Arial"/>
              </a:rPr>
              <a:t> </a:t>
            </a:r>
            <a:r>
              <a:rPr lang="en-CA" sz="2800" dirty="0">
                <a:latin typeface="Arial"/>
              </a:rPr>
              <a:t>
1011101000001100000000011011010000001001110011010010000110111000000000000100110011001101001000010100100001100101011011000110110001101111001011000010000001010111101101111011100100110110001100100000100001000011010000110001101111</a:t>
            </a:r>
          </a:p>
          <a:p>
            <a:endParaRPr lang="en-CA" sz="2800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66264-A264-4C79-B0A7-D738C28ACFD0}"/>
              </a:ext>
            </a:extLst>
          </p:cNvPr>
          <p:cNvSpPr txBox="1"/>
          <p:nvPr/>
        </p:nvSpPr>
        <p:spPr>
          <a:xfrm>
            <a:off x="3096096" y="611485"/>
            <a:ext cx="3007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chemeClr val="accent1"/>
                </a:solidFill>
              </a:rPr>
              <a:t>Binary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Shape 1"/>
          <p:cNvSpPr txBox="1"/>
          <p:nvPr/>
        </p:nvSpPr>
        <p:spPr>
          <a:xfrm>
            <a:off x="359792" y="1547589"/>
            <a:ext cx="9072000" cy="460817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/>
            <a:r>
              <a:rPr lang="en-CA" sz="2800" dirty="0">
                <a:latin typeface="Arial"/>
              </a:rPr>
              <a:t>
</a:t>
            </a:r>
            <a:r>
              <a:rPr lang="en-CA" sz="3200" dirty="0">
                <a:latin typeface="Arial"/>
              </a:rPr>
              <a:t>1011101000001100000000011011010000001001110011010010000110111000000000000100110011001101001000010100100001100101011011000110110001101111001011000010000001010111101101111011100100110110001100100000100001000011010000110001101111</a:t>
            </a:r>
          </a:p>
          <a:p>
            <a:endParaRPr lang="en-CA" sz="2800" dirty="0">
              <a:latin typeface="Arial"/>
            </a:endParaRPr>
          </a:p>
          <a:p>
            <a:pPr algn="just"/>
            <a:r>
              <a:rPr lang="en-CA" sz="2800" dirty="0">
                <a:latin typeface="Arial"/>
              </a:rPr>
              <a:t>Binary code is hard for humans to understand, as a sequence of 0’s and 1’s has no meaning to us.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7311D-C872-48F5-8060-33B835BE8BB8}"/>
              </a:ext>
            </a:extLst>
          </p:cNvPr>
          <p:cNvSpPr txBox="1"/>
          <p:nvPr/>
        </p:nvSpPr>
        <p:spPr>
          <a:xfrm>
            <a:off x="3096096" y="611485"/>
            <a:ext cx="3007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chemeClr val="accent1"/>
                </a:solidFill>
              </a:rPr>
              <a:t>Binary Code</a:t>
            </a:r>
          </a:p>
        </p:txBody>
      </p:sp>
    </p:spTree>
    <p:extLst>
      <p:ext uri="{BB962C8B-B14F-4D97-AF65-F5344CB8AC3E}">
        <p14:creationId xmlns:p14="http://schemas.microsoft.com/office/powerpoint/2010/main" val="83542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2"/>
          <p:cNvSpPr txBox="1"/>
          <p:nvPr/>
        </p:nvSpPr>
        <p:spPr>
          <a:xfrm>
            <a:off x="791840" y="1691605"/>
            <a:ext cx="8712968" cy="5040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/>
            <a:r>
              <a:rPr lang="en-CA" sz="3200" dirty="0">
                <a:latin typeface="Arial"/>
              </a:rPr>
              <a:t>Compare the above binary program with the following equivalent python program </a:t>
            </a:r>
          </a:p>
          <a:p>
            <a:endParaRPr lang="en-CA" sz="3200" dirty="0">
              <a:latin typeface="Arial"/>
            </a:endParaRPr>
          </a:p>
          <a:p>
            <a:r>
              <a:rPr lang="en-CA" sz="3200" dirty="0">
                <a:latin typeface="Arial"/>
              </a:rPr>
              <a:t>	</a:t>
            </a:r>
            <a:r>
              <a:rPr lang="en-CA" sz="3200" dirty="0">
                <a:solidFill>
                  <a:schemeClr val="accent1"/>
                </a:solidFill>
                <a:latin typeface="Arial"/>
              </a:rPr>
              <a:t>print (“hello”)</a:t>
            </a:r>
          </a:p>
          <a:p>
            <a:endParaRPr lang="en-CA" sz="3200" dirty="0">
              <a:solidFill>
                <a:schemeClr val="accent1"/>
              </a:solidFill>
              <a:latin typeface="Arial"/>
            </a:endParaRPr>
          </a:p>
          <a:p>
            <a:pPr algn="just"/>
            <a:r>
              <a:rPr lang="en-CA" sz="3200" dirty="0">
                <a:latin typeface="Arial"/>
              </a:rPr>
              <a:t>Python is called a </a:t>
            </a:r>
            <a:r>
              <a:rPr lang="en-CA" sz="3200" i="1" dirty="0">
                <a:latin typeface="Arial"/>
              </a:rPr>
              <a:t>high level </a:t>
            </a:r>
            <a:r>
              <a:rPr lang="en-CA" sz="3200" dirty="0">
                <a:latin typeface="Arial"/>
              </a:rPr>
              <a:t>programming language and it was designed to make computer programs readable to humans.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489FA-ECB4-48F2-9F8F-932A3EE1E336}"/>
              </a:ext>
            </a:extLst>
          </p:cNvPr>
          <p:cNvSpPr txBox="1"/>
          <p:nvPr/>
        </p:nvSpPr>
        <p:spPr>
          <a:xfrm>
            <a:off x="1799952" y="407656"/>
            <a:ext cx="5947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chemeClr val="accent1"/>
                </a:solidFill>
              </a:rPr>
              <a:t>Programming Languages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2"/>
          <p:cNvSpPr txBox="1"/>
          <p:nvPr/>
        </p:nvSpPr>
        <p:spPr>
          <a:xfrm>
            <a:off x="683828" y="2843733"/>
            <a:ext cx="8712968" cy="5760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3200" dirty="0">
                <a:latin typeface="Arial"/>
              </a:rPr>
              <a:t>However, a computer does not understand </a:t>
            </a:r>
            <a:r>
              <a:rPr lang="en-CA" sz="3200" dirty="0" err="1">
                <a:latin typeface="Arial"/>
              </a:rPr>
              <a:t>python,Java</a:t>
            </a:r>
            <a:r>
              <a:rPr lang="en-CA" sz="3200" dirty="0">
                <a:latin typeface="Arial"/>
              </a:rPr>
              <a:t>, C++, or any other high level programming language.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3200" dirty="0">
                <a:latin typeface="Arial"/>
              </a:rPr>
              <a:t>A </a:t>
            </a:r>
            <a:r>
              <a:rPr lang="en-CA" sz="3200" i="1" dirty="0">
                <a:latin typeface="Arial"/>
              </a:rPr>
              <a:t>compiler</a:t>
            </a:r>
            <a:r>
              <a:rPr lang="en-CA" sz="3200" dirty="0">
                <a:latin typeface="Arial"/>
              </a:rPr>
              <a:t> is a program that translates from a programming language to machine code that the computer can understand.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FB0DF-B4CE-4358-B4C6-4F4F6D1C9602}"/>
              </a:ext>
            </a:extLst>
          </p:cNvPr>
          <p:cNvSpPr txBox="1"/>
          <p:nvPr/>
        </p:nvSpPr>
        <p:spPr>
          <a:xfrm>
            <a:off x="683828" y="827509"/>
            <a:ext cx="8513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chemeClr val="accent1"/>
                </a:solidFill>
              </a:rPr>
              <a:t>High Level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03333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816" y="2267669"/>
            <a:ext cx="892899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800" dirty="0"/>
              <a:t>In this course we will be writing programs in Java.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800" dirty="0"/>
              <a:t>A Java program must be stored in a file with the extension </a:t>
            </a:r>
            <a:r>
              <a:rPr lang="en-CA" sz="2800" dirty="0">
                <a:solidFill>
                  <a:schemeClr val="accent1"/>
                </a:solidFill>
              </a:rPr>
              <a:t>.java</a:t>
            </a:r>
            <a:r>
              <a:rPr lang="en-CA" sz="2800" dirty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800" dirty="0"/>
              <a:t>A Java compiler does not directly produce machine code, but it translates the Java program into another language called </a:t>
            </a:r>
            <a:r>
              <a:rPr lang="en-CA" sz="2800" i="1" dirty="0"/>
              <a:t>Java bytecode</a:t>
            </a:r>
            <a:r>
              <a:rPr lang="en-CA" sz="2800" dirty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800" dirty="0"/>
              <a:t>Java bytecode is a type of </a:t>
            </a:r>
            <a:r>
              <a:rPr lang="en-CA" sz="2800" i="1" dirty="0"/>
              <a:t>intermediate language</a:t>
            </a:r>
            <a:r>
              <a:rPr lang="en-CA" sz="2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7A93B-F389-422F-A95D-3C3DCE76B045}"/>
              </a:ext>
            </a:extLst>
          </p:cNvPr>
          <p:cNvSpPr txBox="1"/>
          <p:nvPr/>
        </p:nvSpPr>
        <p:spPr>
          <a:xfrm>
            <a:off x="3960192" y="755501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chemeClr val="accent1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4314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816" y="1772608"/>
            <a:ext cx="892899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200" dirty="0"/>
              <a:t>Java bytecode is stored in files with the extension </a:t>
            </a:r>
            <a:r>
              <a:rPr lang="en-CA" sz="3200" dirty="0">
                <a:solidFill>
                  <a:schemeClr val="accent1"/>
                </a:solidFill>
              </a:rPr>
              <a:t>.class</a:t>
            </a:r>
            <a:r>
              <a:rPr lang="en-CA" sz="3200" dirty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200" dirty="0"/>
              <a:t>A java </a:t>
            </a:r>
            <a:r>
              <a:rPr lang="en-CA" sz="3200" i="1" dirty="0"/>
              <a:t>interpreter</a:t>
            </a:r>
            <a:r>
              <a:rPr lang="en-CA" sz="3200" dirty="0"/>
              <a:t> or </a:t>
            </a:r>
            <a:r>
              <a:rPr lang="en-CA" sz="3200" i="1" dirty="0"/>
              <a:t>virtual machine </a:t>
            </a:r>
            <a:r>
              <a:rPr lang="en-CA" sz="3200" dirty="0"/>
              <a:t>can</a:t>
            </a:r>
            <a:r>
              <a:rPr lang="en-CA" sz="3200" i="1" dirty="0"/>
              <a:t> </a:t>
            </a:r>
            <a:r>
              <a:rPr lang="en-CA" sz="3200" dirty="0"/>
              <a:t>execute the java bytecode.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200" dirty="0"/>
              <a:t>Eclipse has an integrated java compiler that runs as you type your program.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200" dirty="0"/>
              <a:t>If you want to compile your Java program for a terminal or command window, the name of the Java compiler is </a:t>
            </a:r>
            <a:r>
              <a:rPr lang="en-CA" sz="3200" dirty="0" err="1">
                <a:solidFill>
                  <a:schemeClr val="tx2"/>
                </a:solidFill>
              </a:rPr>
              <a:t>javac</a:t>
            </a:r>
            <a:r>
              <a:rPr lang="en-CA" sz="3200" dirty="0"/>
              <a:t> and the name of the Java interpreter is </a:t>
            </a:r>
            <a:r>
              <a:rPr lang="en-CA" sz="3200" dirty="0">
                <a:solidFill>
                  <a:schemeClr val="tx2"/>
                </a:solidFill>
              </a:rPr>
              <a:t>java</a:t>
            </a:r>
            <a:r>
              <a:rPr lang="en-CA" sz="3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F6985-FB58-422D-AB9F-39C274ACAEFD}"/>
              </a:ext>
            </a:extLst>
          </p:cNvPr>
          <p:cNvSpPr txBox="1"/>
          <p:nvPr/>
        </p:nvSpPr>
        <p:spPr>
          <a:xfrm>
            <a:off x="4320232" y="539477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chemeClr val="accent1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56414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338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StarSymbol</vt:lpstr>
      <vt:lpstr>Office Theme</vt:lpstr>
      <vt:lpstr>The need for Programming Languages</vt:lpstr>
      <vt:lpstr>The need for Programming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solis</dc:creator>
  <cp:lastModifiedBy>roberto solis</cp:lastModifiedBy>
  <cp:revision>81</cp:revision>
  <dcterms:modified xsi:type="dcterms:W3CDTF">2020-01-06T17:43:04Z</dcterms:modified>
</cp:coreProperties>
</file>