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55"/>
  </p:notesMasterIdLst>
  <p:handoutMasterIdLst>
    <p:handoutMasterId r:id="rId56"/>
  </p:handoutMasterIdLst>
  <p:sldIdLst>
    <p:sldId id="262" r:id="rId2"/>
    <p:sldId id="263" r:id="rId3"/>
    <p:sldId id="264" r:id="rId4"/>
    <p:sldId id="265" r:id="rId5"/>
    <p:sldId id="267" r:id="rId6"/>
    <p:sldId id="271" r:id="rId7"/>
    <p:sldId id="257" r:id="rId8"/>
    <p:sldId id="268" r:id="rId9"/>
    <p:sldId id="258" r:id="rId10"/>
    <p:sldId id="259" r:id="rId11"/>
    <p:sldId id="313" r:id="rId12"/>
    <p:sldId id="320" r:id="rId13"/>
    <p:sldId id="321" r:id="rId14"/>
    <p:sldId id="322" r:id="rId15"/>
    <p:sldId id="323" r:id="rId16"/>
    <p:sldId id="324" r:id="rId17"/>
    <p:sldId id="325" r:id="rId18"/>
    <p:sldId id="276" r:id="rId19"/>
    <p:sldId id="314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15" r:id="rId30"/>
    <p:sldId id="261" r:id="rId31"/>
    <p:sldId id="288" r:id="rId32"/>
    <p:sldId id="289" r:id="rId33"/>
    <p:sldId id="290" r:id="rId34"/>
    <p:sldId id="291" r:id="rId35"/>
    <p:sldId id="292" r:id="rId36"/>
    <p:sldId id="316" r:id="rId37"/>
    <p:sldId id="294" r:id="rId38"/>
    <p:sldId id="295" r:id="rId39"/>
    <p:sldId id="296" r:id="rId40"/>
    <p:sldId id="273" r:id="rId41"/>
    <p:sldId id="299" r:id="rId42"/>
    <p:sldId id="300" r:id="rId43"/>
    <p:sldId id="301" r:id="rId44"/>
    <p:sldId id="310" r:id="rId45"/>
    <p:sldId id="304" r:id="rId46"/>
    <p:sldId id="306" r:id="rId47"/>
    <p:sldId id="305" r:id="rId48"/>
    <p:sldId id="311" r:id="rId49"/>
    <p:sldId id="351" r:id="rId50"/>
    <p:sldId id="318" r:id="rId51"/>
    <p:sldId id="319" r:id="rId52"/>
    <p:sldId id="347" r:id="rId53"/>
    <p:sldId id="317" r:id="rId5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56" autoAdjust="0"/>
  </p:normalViewPr>
  <p:slideViewPr>
    <p:cSldViewPr>
      <p:cViewPr varScale="1">
        <p:scale>
          <a:sx n="97" d="100"/>
          <a:sy n="97" d="100"/>
        </p:scale>
        <p:origin x="7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C3FDBB-08F0-4E50-ABFB-5A62F7D78E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6T20:09:35.612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35583E87-84F1-42D2-8995-D79C77517ED5}" emma:medium="tactile" emma:mode="ink">
          <msink:context xmlns:msink="http://schemas.microsoft.com/ink/2010/main" type="writingRegion" rotatedBoundingBox="14341,3386 14612,3386 14612,3452 14341,3452"/>
        </emma:interpretation>
      </emma:emma>
    </inkml:annotationXML>
    <inkml:traceGroup>
      <inkml:annotationXML>
        <emma:emma xmlns:emma="http://www.w3.org/2003/04/emma" version="1.0">
          <emma:interpretation id="{59571655-DB72-45ED-8AAD-825CB8427F48}" emma:medium="tactile" emma:mode="ink">
            <msink:context xmlns:msink="http://schemas.microsoft.com/ink/2010/main" type="paragraph" rotatedBoundingBox="14341,3386 14612,3386 14612,3452 14341,34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FCD4BF-53EA-4927-953E-762D31DBF5BC}" emma:medium="tactile" emma:mode="ink">
              <msink:context xmlns:msink="http://schemas.microsoft.com/ink/2010/main" type="line" rotatedBoundingBox="14341,3386 14612,3386 14612,3452 14341,3452"/>
            </emma:interpretation>
          </emma:emma>
        </inkml:annotationXML>
        <inkml:traceGroup>
          <inkml:annotationXML>
            <emma:emma xmlns:emma="http://www.w3.org/2003/04/emma" version="1.0">
              <emma:interpretation id="{C2EA20FE-7505-49E7-9727-852A298ADF25}" emma:medium="tactile" emma:mode="ink">
                <msink:context xmlns:msink="http://schemas.microsoft.com/ink/2010/main" type="inkWord" rotatedBoundingBox="14341,3437 14367,3437 14367,3452 14341,3452"/>
              </emma:interpretation>
              <emma:one-of disjunction-type="recognition" id="oneOf0">
                <emma:interpretation id="interp0" emma:lang="en-CA" emma:confidence="0">
                  <emma:literal>_</emma:literal>
                </emma:interpretation>
                <emma:interpretation id="interp1" emma:lang="en-CA" emma:confidence="0">
                  <emma:literal>-</emma:literal>
                </emma:interpretation>
                <emma:interpretation id="interp2" emma:lang="en-CA" emma:confidence="0">
                  <emma:literal>&gt;</emma:literal>
                </emma:interpretation>
                <emma:interpretation id="interp3" emma:lang="en-CA" emma:confidence="0">
                  <emma:literal>I</emma:literal>
                </emma:interpretation>
                <emma:interpretation id="interp4" emma:lang="en-CA" emma:confidence="0">
                  <emma:literal>3</emma:literal>
                </emma:interpretation>
              </emma:one-of>
            </emma:emma>
          </inkml:annotationXML>
          <inkml:trace contextRef="#ctx0" brushRef="#br0">-255 51 7815,'0'0'3812,"0"0"-2755,0 0-128,0 0-32,26 0-449,-26 0-192,0 0-192,0 0-32,0 0-32,0 0-64,0 0-384,0 0-417,0 0-1057,0 0-1825,-26 0-2467</inkml:trace>
        </inkml:traceGroup>
        <inkml:traceGroup>
          <inkml:annotationXML>
            <emma:emma xmlns:emma="http://www.w3.org/2003/04/emma" version="1.0">
              <emma:interpretation id="{C60A9EBE-5A0F-4AC9-91F5-D1FAE4CBCA8D}" emma:medium="tactile" emma:mode="ink">
                <msink:context xmlns:msink="http://schemas.microsoft.com/ink/2010/main" type="inkWord" rotatedBoundingBox="14597,3386 14612,3386 14612,3401 14597,3401"/>
              </emma:interpretation>
              <emma:one-of disjunction-type="recognition" id="oneOf1">
                <emma:interpretation id="interp5" emma:lang="en-CA" emma:confidence="0">
                  <emma:literal>.</emma:literal>
                </emma:interpretation>
                <emma:interpretation id="interp6" emma:lang="en-CA" emma:confidence="0">
                  <emma:literal>v</emma:literal>
                </emma:interpretation>
                <emma:interpretation id="interp7" emma:lang="en-CA" emma:confidence="0">
                  <emma:literal>}</emma:literal>
                </emma:interpretation>
                <emma:interpretation id="interp8" emma:lang="en-CA" emma:confidence="0">
                  <emma:literal>w</emma:literal>
                </emma:interpretation>
                <emma:interpretation id="interp9" emma:lang="en-CA" emma:confidence="0">
                  <emma:literal>3</emma:literal>
                </emma:interpretation>
              </emma:one-of>
            </emma:emma>
          </inkml:annotationXML>
          <inkml:trace contextRef="#ctx0" brushRef="#br0" timeOffset="-5422">1 0 2338,'0'0'2082,"0"0"-1313,0 0-64,0 0 288,0 0 128,0 0-161,0 0-287,0 0-128,0 0-65,0 0 1,0 0-65,0 0-160,0 0-160,0 0 0,0 0-64,0 0-32,0 0 0,0 0-224,0 0-705,0 0-448,0 0-737,0 0-1826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2C67BDBE-48D2-4F82-AD31-5C3827ABFF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6AB03-0228-445C-9F60-9B3D80BF1755}" type="slidenum">
              <a:rPr lang="en-US"/>
              <a:pPr/>
              <a:t>8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1A08E-86E1-47C5-83DB-1FE4DBB5DEEA}" type="slidenum">
              <a:rPr lang="en-US"/>
              <a:pPr/>
              <a:t>25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r>
              <a:rPr lang="en-US"/>
              <a:t>queue is empty: count =0, front=rear=null</a:t>
            </a:r>
          </a:p>
          <a:p>
            <a:r>
              <a:rPr lang="en-US"/>
              <a:t>only 1 element: front = rear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83047-4051-4A98-9CAB-178AAAFF49B0}" type="slidenum">
              <a:rPr lang="en-US"/>
              <a:pPr/>
              <a:t>43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r>
              <a:rPr lang="en-US"/>
              <a:t>Yes, so it may need enlarging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83047-4051-4A98-9CAB-178AAAFF49B0}" type="slidenum">
              <a:rPr lang="en-US"/>
              <a:pPr/>
              <a:t>50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r>
              <a:rPr lang="en-US"/>
              <a:t>Yes, so it may need enlarging</a:t>
            </a:r>
          </a:p>
        </p:txBody>
      </p:sp>
    </p:spTree>
    <p:extLst>
      <p:ext uri="{BB962C8B-B14F-4D97-AF65-F5344CB8AC3E}">
        <p14:creationId xmlns:p14="http://schemas.microsoft.com/office/powerpoint/2010/main" val="202352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83047-4051-4A98-9CAB-178AAAFF49B0}" type="slidenum">
              <a:rPr lang="en-US"/>
              <a:pPr/>
              <a:t>51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r>
              <a:rPr lang="en-US"/>
              <a:t>Yes, so it may need enlarging</a:t>
            </a:r>
          </a:p>
        </p:txBody>
      </p:sp>
    </p:spTree>
    <p:extLst>
      <p:ext uri="{BB962C8B-B14F-4D97-AF65-F5344CB8AC3E}">
        <p14:creationId xmlns:p14="http://schemas.microsoft.com/office/powerpoint/2010/main" val="2273533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83047-4051-4A98-9CAB-178AAAFF49B0}" type="slidenum">
              <a:rPr lang="en-US"/>
              <a:pPr/>
              <a:t>53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r>
              <a:rPr lang="en-US"/>
              <a:t>Yes, so it may need enlarging</a:t>
            </a:r>
          </a:p>
        </p:txBody>
      </p:sp>
    </p:spTree>
    <p:extLst>
      <p:ext uri="{BB962C8B-B14F-4D97-AF65-F5344CB8AC3E}">
        <p14:creationId xmlns:p14="http://schemas.microsoft.com/office/powerpoint/2010/main" val="203459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0780338C-AE80-4F11-8E1F-8D3B31B99D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E094A01B-0130-499E-AAEF-D006C64E50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05231482-92F2-44C0-83A5-B5E8D5967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5C1150F2-7ED7-4622-92E0-588ABA9795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82012934-9C3A-47FB-9EEC-D52D46410F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BC108A19-1577-43BF-B58D-2D0D800589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09EBF5C0-8D3E-47E5-B236-F500C6A9EB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C7C403DE-349E-4161-A438-CD8FE3A95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95BD1BE3-2940-44E7-9ED2-05AFC67123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20655CE6-0BC0-47A5-AF06-0C05F0CABE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3A3B9712-3044-4C30-A9A3-4F9441A267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E42DEC11-32CC-45F5-B71A-9CA3581528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6-</a:t>
            </a:r>
            <a:fld id="{FB956CA3-E12E-4505-8EE3-916123BFA3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1844824"/>
            <a:ext cx="6400800" cy="1752600"/>
          </a:xfrm>
        </p:spPr>
        <p:txBody>
          <a:bodyPr/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Queue </a:t>
            </a:r>
            <a:r>
              <a:rPr lang="en-US" sz="54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ADT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614E8ED8-8185-4466-B22E-8AFE515EB037}" type="slidenum">
              <a:rPr lang="en-US"/>
              <a:pPr/>
              <a:t>10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r>
              <a:rPr lang="en-US" b="1" i="1" dirty="0">
                <a:solidFill>
                  <a:schemeClr val="hlink"/>
                </a:solidFill>
              </a:rPr>
              <a:t>Modern version</a:t>
            </a:r>
            <a:r>
              <a:rPr lang="en-US" dirty="0"/>
              <a:t>: ROT13</a:t>
            </a:r>
          </a:p>
          <a:p>
            <a:pPr lvl="1"/>
            <a:r>
              <a:rPr lang="en-US" sz="3200" dirty="0"/>
              <a:t>Each letter is shifted by 13</a:t>
            </a:r>
          </a:p>
          <a:p>
            <a:pPr lvl="1"/>
            <a:r>
              <a:rPr lang="en-US" sz="3200" dirty="0"/>
              <a:t>“used in online forums as a means of hiding spoilers, </a:t>
            </a:r>
            <a:r>
              <a:rPr lang="en-US" sz="3200" dirty="0" err="1"/>
              <a:t>punchlines</a:t>
            </a:r>
            <a:r>
              <a:rPr lang="en-US" sz="3200" dirty="0"/>
              <a:t>, puzzle solutions, and offensive materials from the casual glance” </a:t>
            </a:r>
            <a:r>
              <a:rPr lang="en-US" sz="3200" i="1" dirty="0"/>
              <a:t>(</a:t>
            </a:r>
            <a:r>
              <a:rPr lang="en-US" sz="3200" b="1" i="1" dirty="0">
                <a:solidFill>
                  <a:schemeClr val="hlink"/>
                </a:solidFill>
              </a:rPr>
              <a:t>Wikipedia</a:t>
            </a:r>
            <a:r>
              <a:rPr lang="en-US" sz="3200" i="1" dirty="0"/>
              <a:t>)</a:t>
            </a:r>
            <a:endParaRPr lang="en-US" sz="32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52475" y="381000"/>
            <a:ext cx="7640638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Using Queues: Coded Messages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5966C12-E464-4386-9CC8-ACB3286AB232}" type="slidenum">
              <a:rPr lang="en-US"/>
              <a:pPr/>
              <a:t>11</a:t>
            </a:fld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Queues: Coded Messages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pPr marL="609600" indent="-609600"/>
            <a:r>
              <a:rPr lang="en-US" sz="2800" b="1" i="1" dirty="0">
                <a:solidFill>
                  <a:schemeClr val="hlink"/>
                </a:solidFill>
              </a:rPr>
              <a:t>An improvement</a:t>
            </a:r>
            <a:r>
              <a:rPr lang="en-US" sz="2800" dirty="0"/>
              <a:t>: change how much a letter is shifted depending on where the letter is in the message</a:t>
            </a:r>
          </a:p>
          <a:p>
            <a:pPr marL="609600" indent="-609600"/>
            <a:r>
              <a:rPr lang="en-US" sz="2800" dirty="0"/>
              <a:t>A </a:t>
            </a:r>
            <a:r>
              <a:rPr lang="en-US" sz="2800" b="1" i="1" dirty="0">
                <a:solidFill>
                  <a:schemeClr val="accent2"/>
                </a:solidFill>
              </a:rPr>
              <a:t>repeating key</a:t>
            </a:r>
            <a:r>
              <a:rPr lang="en-US" sz="2800" dirty="0"/>
              <a:t> is a sequence of integers that determine how much each character is shifted</a:t>
            </a:r>
          </a:p>
          <a:p>
            <a:pPr marL="990600" lvl="1" indent="-533400"/>
            <a:r>
              <a:rPr lang="en-US" sz="2400" dirty="0"/>
              <a:t>Example: consider the repeating key</a:t>
            </a:r>
            <a:br>
              <a:rPr lang="en-US" sz="2400" dirty="0"/>
            </a:br>
            <a:r>
              <a:rPr lang="en-US" sz="2400" dirty="0"/>
              <a:t>                 </a:t>
            </a:r>
            <a:r>
              <a:rPr lang="en-US" sz="2400" dirty="0">
                <a:solidFill>
                  <a:schemeClr val="accent2"/>
                </a:solidFill>
              </a:rPr>
              <a:t>3  1  7  4  2  5</a:t>
            </a:r>
          </a:p>
          <a:p>
            <a:pPr marL="990600" lvl="1" indent="-533400"/>
            <a:r>
              <a:rPr lang="en-US" sz="2400" dirty="0"/>
              <a:t>The first character in the message is shifted by 3, the next by 1, the next by 7, and so on</a:t>
            </a:r>
          </a:p>
          <a:p>
            <a:pPr marL="990600" lvl="1" indent="-533400"/>
            <a:r>
              <a:rPr lang="en-US" sz="2400" dirty="0"/>
              <a:t>When the key is exhausted, start over at the beginning of the key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5966C12-E464-4386-9CC8-ACB3286AB232}" type="slidenum">
              <a:rPr lang="en-US"/>
              <a:pPr/>
              <a:t>12</a:t>
            </a:fld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Queues: Coded Messages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pPr marL="609600" indent="0">
              <a:buNone/>
            </a:pPr>
            <a:r>
              <a:rPr lang="en-US" sz="2800" dirty="0"/>
              <a:t>A </a:t>
            </a:r>
            <a:r>
              <a:rPr lang="en-US" sz="2800" b="1" i="1" dirty="0">
                <a:solidFill>
                  <a:schemeClr val="accent2"/>
                </a:solidFill>
              </a:rPr>
              <a:t>repeating key</a:t>
            </a:r>
            <a:r>
              <a:rPr lang="en-US" sz="2800" dirty="0"/>
              <a:t> is a sequence of integers that determine by how much each character in a message is shifted. Consider the repeating key</a:t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3  1  7  4  2  5</a:t>
            </a:r>
          </a:p>
          <a:p>
            <a:pPr marL="990600" lvl="1" indent="-533400"/>
            <a:endParaRPr lang="en-US" dirty="0">
              <a:solidFill>
                <a:schemeClr val="accent2"/>
              </a:solidFill>
            </a:endParaRPr>
          </a:p>
          <a:p>
            <a:pPr marL="990600" lvl="1" indent="-53340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990600" lvl="1" indent="-533400">
              <a:buNone/>
            </a:pPr>
            <a:r>
              <a:rPr lang="en-US" dirty="0"/>
              <a:t>message: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knowledge</a:t>
            </a:r>
          </a:p>
          <a:p>
            <a:pPr marL="990600" lvl="1" indent="-533400">
              <a:buNone/>
            </a:pPr>
            <a:r>
              <a:rPr lang="en-US" dirty="0"/>
              <a:t>encoded</a:t>
            </a:r>
          </a:p>
          <a:p>
            <a:pPr marL="990600" lvl="1" indent="-533400">
              <a:buNone/>
            </a:pPr>
            <a:r>
              <a:rPr lang="en-US" dirty="0"/>
              <a:t>message: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25766" y="3225832"/>
          <a:ext cx="8892468" cy="442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4201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3563888" y="5805264"/>
            <a:ext cx="4392488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63888" y="6381328"/>
            <a:ext cx="4392488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923928" y="5805264"/>
            <a:ext cx="387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3     1     7     4     2     5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23728" y="594928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queue: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5966C12-E464-4386-9CC8-ACB3286AB232}" type="slidenum">
              <a:rPr lang="en-US"/>
              <a:pPr/>
              <a:t>13</a:t>
            </a:fld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Queues: Coded Messages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pPr marL="609600" indent="0">
              <a:buNone/>
            </a:pPr>
            <a:r>
              <a:rPr lang="en-US" sz="2800" dirty="0"/>
              <a:t>A </a:t>
            </a:r>
            <a:r>
              <a:rPr lang="en-US" sz="2800" b="1" i="1" dirty="0">
                <a:solidFill>
                  <a:schemeClr val="accent2"/>
                </a:solidFill>
              </a:rPr>
              <a:t>repeating key</a:t>
            </a:r>
            <a:r>
              <a:rPr lang="en-US" sz="2800" dirty="0"/>
              <a:t> is a sequence of integers that determine by how much each character in a message is shifted. Consider the repeating key</a:t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3  1  7  4  2  5</a:t>
            </a:r>
          </a:p>
          <a:p>
            <a:pPr marL="990600" lvl="1" indent="-533400"/>
            <a:endParaRPr lang="en-US" dirty="0">
              <a:solidFill>
                <a:schemeClr val="accent2"/>
              </a:solidFill>
            </a:endParaRPr>
          </a:p>
          <a:p>
            <a:pPr marL="990600" lvl="1" indent="-53340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990600" lvl="1" indent="-533400">
              <a:buNone/>
            </a:pPr>
            <a:r>
              <a:rPr lang="en-US" dirty="0"/>
              <a:t>message: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nowledge</a:t>
            </a:r>
          </a:p>
          <a:p>
            <a:pPr marL="990600" lvl="1" indent="-533400">
              <a:buNone/>
            </a:pPr>
            <a:r>
              <a:rPr lang="en-US" dirty="0"/>
              <a:t>encoded</a:t>
            </a:r>
          </a:p>
          <a:p>
            <a:pPr marL="990600" lvl="1" indent="-533400">
              <a:buNone/>
            </a:pPr>
            <a:r>
              <a:rPr lang="en-US" dirty="0"/>
              <a:t>message: </a:t>
            </a:r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51520" y="3284984"/>
          <a:ext cx="87129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3563888" y="5805264"/>
            <a:ext cx="4392488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63888" y="6381328"/>
            <a:ext cx="4392488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923928" y="5805264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1     7     4     2     5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23728" y="594928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queue: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8064" y="515719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dequeued</a:t>
            </a:r>
            <a:r>
              <a:rPr lang="en-CA" sz="2800" dirty="0"/>
              <a:t>: </a:t>
            </a:r>
            <a:r>
              <a:rPr lang="en-CA" sz="2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3779912" y="3140968"/>
            <a:ext cx="504056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283968" y="3140968"/>
            <a:ext cx="504056" cy="216024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5966C12-E464-4386-9CC8-ACB3286AB232}" type="slidenum">
              <a:rPr lang="en-US"/>
              <a:pPr/>
              <a:t>14</a:t>
            </a:fld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Queues: Coded Messages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pPr marL="609600" indent="0">
              <a:buNone/>
            </a:pPr>
            <a:r>
              <a:rPr lang="en-US" sz="2800" dirty="0"/>
              <a:t>A </a:t>
            </a:r>
            <a:r>
              <a:rPr lang="en-US" sz="2800" b="1" i="1" dirty="0">
                <a:solidFill>
                  <a:schemeClr val="accent2"/>
                </a:solidFill>
              </a:rPr>
              <a:t>repeating key</a:t>
            </a:r>
            <a:r>
              <a:rPr lang="en-US" sz="2800" dirty="0"/>
              <a:t> is a sequence of integers that determine by how much each character in a message is shifted. Consider the repeating key</a:t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3  1  7  4  2  5</a:t>
            </a:r>
          </a:p>
          <a:p>
            <a:pPr marL="990600" lvl="1" indent="-533400"/>
            <a:endParaRPr lang="en-US" dirty="0">
              <a:solidFill>
                <a:schemeClr val="accent2"/>
              </a:solidFill>
            </a:endParaRPr>
          </a:p>
          <a:p>
            <a:pPr marL="990600" lvl="1" indent="-53340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990600" lvl="1" indent="-533400">
              <a:buNone/>
            </a:pPr>
            <a:r>
              <a:rPr lang="en-US" dirty="0"/>
              <a:t>message: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nowledge</a:t>
            </a:r>
          </a:p>
          <a:p>
            <a:pPr marL="990600" lvl="1" indent="-533400">
              <a:buNone/>
            </a:pPr>
            <a:r>
              <a:rPr lang="en-US" dirty="0"/>
              <a:t>encoded</a:t>
            </a:r>
          </a:p>
          <a:p>
            <a:pPr marL="990600" lvl="1" indent="-533400">
              <a:buNone/>
            </a:pPr>
            <a:r>
              <a:rPr lang="en-US" dirty="0"/>
              <a:t>message: </a:t>
            </a:r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51520" y="3284984"/>
          <a:ext cx="87129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3563888" y="5805264"/>
            <a:ext cx="4392488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63888" y="6381328"/>
            <a:ext cx="4392488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923928" y="5805264"/>
            <a:ext cx="3970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1     7     4     2     5      </a:t>
            </a:r>
            <a:r>
              <a:rPr lang="en-CA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23728" y="594928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queue: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3779912" y="3140968"/>
            <a:ext cx="504056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283968" y="3140968"/>
            <a:ext cx="504056" cy="216024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5966C12-E464-4386-9CC8-ACB3286AB232}" type="slidenum">
              <a:rPr lang="en-US"/>
              <a:pPr/>
              <a:t>15</a:t>
            </a:fld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Queues: Coded Messages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pPr marL="609600" indent="0">
              <a:buNone/>
            </a:pPr>
            <a:r>
              <a:rPr lang="en-US" sz="2800" dirty="0"/>
              <a:t>A </a:t>
            </a:r>
            <a:r>
              <a:rPr lang="en-US" sz="2800" b="1" i="1" dirty="0">
                <a:solidFill>
                  <a:schemeClr val="accent2"/>
                </a:solidFill>
              </a:rPr>
              <a:t>repeating key</a:t>
            </a:r>
            <a:r>
              <a:rPr lang="en-US" sz="2800" dirty="0"/>
              <a:t> is a sequence of integers that determine by how much each character in a message is shifted. Consider the repeating key</a:t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3  1  7  4  2  5</a:t>
            </a:r>
          </a:p>
          <a:p>
            <a:pPr marL="990600" lvl="1" indent="-533400"/>
            <a:endParaRPr lang="en-US" dirty="0">
              <a:solidFill>
                <a:schemeClr val="accent2"/>
              </a:solidFill>
            </a:endParaRPr>
          </a:p>
          <a:p>
            <a:pPr marL="990600" lvl="1" indent="-53340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990600" lvl="1" indent="-533400">
              <a:buNone/>
            </a:pPr>
            <a:r>
              <a:rPr lang="en-US" dirty="0"/>
              <a:t>message: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owledge</a:t>
            </a:r>
          </a:p>
          <a:p>
            <a:pPr marL="990600" lvl="1" indent="-533400">
              <a:buNone/>
            </a:pPr>
            <a:r>
              <a:rPr lang="en-US" dirty="0"/>
              <a:t>encoded</a:t>
            </a:r>
          </a:p>
          <a:p>
            <a:pPr marL="990600" lvl="1" indent="-533400">
              <a:buNone/>
            </a:pPr>
            <a:r>
              <a:rPr lang="en-US" dirty="0"/>
              <a:t>message: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o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51520" y="3284984"/>
          <a:ext cx="87129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3563888" y="5805264"/>
            <a:ext cx="4392488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63888" y="6381328"/>
            <a:ext cx="4392488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923928" y="5805264"/>
            <a:ext cx="327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7     4     2     5      3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23728" y="594928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queue: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8064" y="515719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dequeued</a:t>
            </a:r>
            <a:r>
              <a:rPr lang="en-CA" sz="2800" dirty="0"/>
              <a:t>: </a:t>
            </a:r>
            <a:r>
              <a:rPr lang="en-CA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4788024" y="3068960"/>
            <a:ext cx="216024" cy="288032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004048" y="3068960"/>
            <a:ext cx="144016" cy="288032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5966C12-E464-4386-9CC8-ACB3286AB232}" type="slidenum">
              <a:rPr lang="en-US"/>
              <a:pPr/>
              <a:t>16</a:t>
            </a:fld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Queues: Coded Messages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pPr marL="609600" indent="0">
              <a:buNone/>
            </a:pPr>
            <a:r>
              <a:rPr lang="en-US" sz="2800" dirty="0"/>
              <a:t>A </a:t>
            </a:r>
            <a:r>
              <a:rPr lang="en-US" sz="2800" b="1" i="1" dirty="0">
                <a:solidFill>
                  <a:schemeClr val="accent2"/>
                </a:solidFill>
              </a:rPr>
              <a:t>repeating key</a:t>
            </a:r>
            <a:r>
              <a:rPr lang="en-US" sz="2800" dirty="0"/>
              <a:t> is a sequence of integers that determine by how much each character in a message is shifted. Consider the repeating key</a:t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3  1  7  4  2  5</a:t>
            </a:r>
          </a:p>
          <a:p>
            <a:pPr marL="990600" lvl="1" indent="-533400"/>
            <a:endParaRPr lang="en-US" dirty="0">
              <a:solidFill>
                <a:schemeClr val="accent2"/>
              </a:solidFill>
            </a:endParaRPr>
          </a:p>
          <a:p>
            <a:pPr marL="990600" lvl="1" indent="-53340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990600" lvl="1" indent="-533400">
              <a:buNone/>
            </a:pPr>
            <a:r>
              <a:rPr lang="en-US" dirty="0"/>
              <a:t>message: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knowledge</a:t>
            </a:r>
          </a:p>
          <a:p>
            <a:pPr marL="990600" lvl="1" indent="-533400">
              <a:buNone/>
            </a:pPr>
            <a:r>
              <a:rPr lang="en-US" dirty="0"/>
              <a:t>encoded</a:t>
            </a:r>
          </a:p>
          <a:p>
            <a:pPr marL="990600" lvl="1" indent="-533400">
              <a:buNone/>
            </a:pPr>
            <a:r>
              <a:rPr lang="en-US" dirty="0"/>
              <a:t>message: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o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51520" y="3284984"/>
          <a:ext cx="87129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3563888" y="5805264"/>
            <a:ext cx="4392488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63888" y="6381328"/>
            <a:ext cx="4392488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923928" y="5805264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7     4     2     5      3</a:t>
            </a:r>
            <a:r>
              <a:rPr lang="en-CA" sz="2800" dirty="0">
                <a:solidFill>
                  <a:srgbClr val="FF0000"/>
                </a:solidFill>
              </a:rPr>
              <a:t>     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23728" y="594928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queue: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5966C12-E464-4386-9CC8-ACB3286AB232}" type="slidenum">
              <a:rPr lang="en-US"/>
              <a:pPr/>
              <a:t>17</a:t>
            </a:fld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Queues: Coded Messages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pPr marL="609600" indent="0">
              <a:buNone/>
            </a:pPr>
            <a:r>
              <a:rPr lang="en-US" sz="2800" dirty="0"/>
              <a:t>A </a:t>
            </a:r>
            <a:r>
              <a:rPr lang="en-US" sz="2800" b="1" i="1" dirty="0">
                <a:solidFill>
                  <a:schemeClr val="accent2"/>
                </a:solidFill>
              </a:rPr>
              <a:t>repeating key</a:t>
            </a:r>
            <a:r>
              <a:rPr lang="en-US" sz="2800" dirty="0"/>
              <a:t> is a sequence of integers that determine by how much each character in a message is shifted. Consider the repeating key</a:t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3  1  7  4  2  5</a:t>
            </a:r>
          </a:p>
          <a:p>
            <a:pPr marL="990600" lvl="1" indent="-533400"/>
            <a:endParaRPr lang="en-US" dirty="0">
              <a:solidFill>
                <a:schemeClr val="accent2"/>
              </a:solidFill>
            </a:endParaRPr>
          </a:p>
          <a:p>
            <a:pPr marL="990600" lvl="1" indent="-53340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990600" lvl="1" indent="-533400">
              <a:buNone/>
            </a:pPr>
            <a:r>
              <a:rPr lang="en-US" dirty="0"/>
              <a:t>message: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knowledg</a:t>
            </a:r>
            <a:r>
              <a:rPr lang="en-US" dirty="0">
                <a:solidFill>
                  <a:srgbClr val="FF0000"/>
                </a:solidFill>
              </a:rPr>
              <a:t>e</a:t>
            </a:r>
          </a:p>
          <a:p>
            <a:pPr marL="990600" lvl="1" indent="-533400">
              <a:buNone/>
            </a:pPr>
            <a:r>
              <a:rPr lang="en-US" dirty="0"/>
              <a:t>encoded</a:t>
            </a:r>
          </a:p>
          <a:p>
            <a:pPr marL="990600" lvl="1" indent="-533400">
              <a:buNone/>
            </a:pPr>
            <a:r>
              <a:rPr lang="en-US" dirty="0"/>
              <a:t>message: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novangjh</a:t>
            </a:r>
            <a:r>
              <a:rPr lang="en-US" dirty="0" err="1">
                <a:solidFill>
                  <a:srgbClr val="FF0000"/>
                </a:solidFill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51520" y="3284984"/>
          <a:ext cx="871296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511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3563888" y="5805264"/>
            <a:ext cx="4392488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563888" y="6381328"/>
            <a:ext cx="4392488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923928" y="5805264"/>
            <a:ext cx="4169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4     2     5      3</a:t>
            </a:r>
            <a:r>
              <a:rPr lang="en-CA" sz="2800" dirty="0">
                <a:solidFill>
                  <a:srgbClr val="FF0000"/>
                </a:solidFill>
              </a:rPr>
              <a:t>     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     </a:t>
            </a:r>
            <a:r>
              <a:rPr lang="en-CA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23728" y="594928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queue: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768F8181-59A6-4734-B809-F4DEAA7B689A}" type="slidenum">
              <a:rPr lang="en-US"/>
              <a:pPr/>
              <a:t>18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r>
              <a:rPr lang="en-US"/>
              <a:t>We can use a queue to store the values of the key</a:t>
            </a:r>
          </a:p>
          <a:p>
            <a:pPr lvl="1"/>
            <a:r>
              <a:rPr lang="en-US" sz="3200" b="1" i="1">
                <a:solidFill>
                  <a:schemeClr val="accent2"/>
                </a:solidFill>
              </a:rPr>
              <a:t>dequeue</a:t>
            </a:r>
            <a:r>
              <a:rPr lang="en-US" sz="3200"/>
              <a:t> a key value when needed</a:t>
            </a:r>
          </a:p>
          <a:p>
            <a:pPr lvl="1"/>
            <a:r>
              <a:rPr lang="en-US" sz="3200"/>
              <a:t>After using it, </a:t>
            </a:r>
            <a:r>
              <a:rPr lang="en-US" sz="3200" b="1" i="1">
                <a:solidFill>
                  <a:schemeClr val="accent2"/>
                </a:solidFill>
              </a:rPr>
              <a:t>enqueue</a:t>
            </a:r>
            <a:r>
              <a:rPr lang="en-US" sz="3200"/>
              <a:t> it back onto the end of the queue</a:t>
            </a:r>
          </a:p>
          <a:p>
            <a:pPr lvl="1">
              <a:buFontTx/>
              <a:buNone/>
            </a:pPr>
            <a:endParaRPr lang="en-US" sz="1800"/>
          </a:p>
          <a:p>
            <a:r>
              <a:rPr lang="en-US"/>
              <a:t>So, the queue represents the constantly cycling values in the key</a:t>
            </a:r>
          </a:p>
          <a:p>
            <a:pPr>
              <a:buFontTx/>
              <a:buNone/>
            </a:pPr>
            <a:endParaRPr lang="en-US" sz="16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9600" y="304800"/>
            <a:ext cx="7640638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Using Queues: Coded Messages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5A8DF7B-8A47-4F0E-B9EF-1DD0F4F908EB}" type="slidenum">
              <a:rPr lang="en-US"/>
              <a:pPr/>
              <a:t>19</a:t>
            </a:fld>
            <a:endParaRPr lang="en-US"/>
          </a:p>
        </p:txBody>
      </p:sp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Queues: Coded Messages</a:t>
            </a: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b="1" i="1" dirty="0">
                <a:solidFill>
                  <a:schemeClr val="hlink"/>
                </a:solidFill>
              </a:rPr>
              <a:t>Codes.java </a:t>
            </a:r>
            <a:r>
              <a:rPr lang="en-US" dirty="0"/>
              <a:t>in the sample code page of the course’s website</a:t>
            </a:r>
          </a:p>
          <a:p>
            <a:pPr lvl="1"/>
            <a:r>
              <a:rPr lang="en-US" dirty="0"/>
              <a:t>Note that there are </a:t>
            </a:r>
            <a:r>
              <a:rPr lang="en-US" i="1" dirty="0"/>
              <a:t>two</a:t>
            </a:r>
            <a:r>
              <a:rPr lang="en-US" dirty="0"/>
              <a:t> copies of the key, stored in two separate queues</a:t>
            </a:r>
          </a:p>
          <a:p>
            <a:pPr lvl="2"/>
            <a:r>
              <a:rPr lang="en-US" sz="2800" dirty="0"/>
              <a:t>The encoder has one copy</a:t>
            </a:r>
          </a:p>
          <a:p>
            <a:pPr lvl="2"/>
            <a:r>
              <a:rPr lang="en-US" sz="2800" dirty="0"/>
              <a:t>The decoder has a separate copy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Why?</a:t>
            </a:r>
          </a:p>
          <a:p>
            <a:pPr lvl="2"/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3E00EA3-1B8B-4521-A795-A623B5ABEF7F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queue ADT</a:t>
            </a:r>
          </a:p>
          <a:p>
            <a:r>
              <a:rPr lang="en-US" dirty="0"/>
              <a:t>Show how a queue can be used to solve problems</a:t>
            </a:r>
          </a:p>
          <a:p>
            <a:r>
              <a:rPr lang="en-US" dirty="0"/>
              <a:t>Examine various queue implementations</a:t>
            </a:r>
          </a:p>
          <a:p>
            <a:r>
              <a:rPr lang="en-US" dirty="0"/>
              <a:t>Compare queue implementations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D47EF28-67F7-4712-9593-279A09A51349}" type="slidenum">
              <a:rPr lang="en-US"/>
              <a:pPr/>
              <a:t>20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Queues:</a:t>
            </a:r>
            <a:br>
              <a:rPr lang="en-US"/>
            </a:br>
            <a:r>
              <a:rPr lang="en-US"/>
              <a:t>	Ticket Counter Simulation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r>
              <a:rPr lang="en-US" sz="2800" dirty="0"/>
              <a:t>Simulate the waiting line at a movie theatre:</a:t>
            </a:r>
          </a:p>
          <a:p>
            <a:pPr lvl="1"/>
            <a:r>
              <a:rPr lang="en-US" dirty="0"/>
              <a:t>Determine how many cashiers are needed to keep the customer wait time under 7 minutes</a:t>
            </a:r>
          </a:p>
          <a:p>
            <a:r>
              <a:rPr lang="en-US" sz="2800" b="1" i="1" dirty="0">
                <a:solidFill>
                  <a:schemeClr val="hlink"/>
                </a:solidFill>
              </a:rPr>
              <a:t>Assume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Customers arrive on average every 15 seconds</a:t>
            </a:r>
          </a:p>
          <a:p>
            <a:pPr lvl="1"/>
            <a:r>
              <a:rPr lang="en-US" dirty="0"/>
              <a:t>Processing a request takes two minutes once a customer reaches a cashier</a:t>
            </a:r>
          </a:p>
          <a:p>
            <a:r>
              <a:rPr lang="en-US" sz="2800" dirty="0"/>
              <a:t>See </a:t>
            </a:r>
            <a:r>
              <a:rPr lang="en-US" sz="2800" b="1" i="1" dirty="0">
                <a:solidFill>
                  <a:schemeClr val="hlink"/>
                </a:solidFill>
              </a:rPr>
              <a:t>Customer.java, TicketCounter.java </a:t>
            </a:r>
            <a:r>
              <a:rPr lang="en-US" sz="2800" dirty="0"/>
              <a:t>in the sample code page of the course’s website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9F5B40A-D0FB-41F7-A4E9-298A33894DE3}" type="slidenum">
              <a:rPr lang="en-US"/>
              <a:pPr/>
              <a:t>21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of Ticket Counter Simulation</a:t>
            </a:r>
          </a:p>
        </p:txBody>
      </p:sp>
      <p:graphicFrame>
        <p:nvGraphicFramePr>
          <p:cNvPr id="39985" name="Group 49"/>
          <p:cNvGraphicFramePr>
            <a:graphicFrameLocks noGrp="1"/>
          </p:cNvGraphicFramePr>
          <p:nvPr>
            <p:ph type="tbl" idx="1"/>
          </p:nvPr>
        </p:nvGraphicFramePr>
        <p:xfrm>
          <a:off x="838200" y="2971800"/>
          <a:ext cx="7827963" cy="152400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609600" y="1752600"/>
            <a:ext cx="16764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 of Cashiers</a:t>
            </a:r>
          </a:p>
        </p:txBody>
      </p:sp>
      <p:sp>
        <p:nvSpPr>
          <p:cNvPr id="39987" name="Text Box 51"/>
          <p:cNvSpPr txBox="1">
            <a:spLocks noChangeArrowheads="1"/>
          </p:cNvSpPr>
          <p:nvPr/>
        </p:nvSpPr>
        <p:spPr bwMode="auto">
          <a:xfrm>
            <a:off x="609600" y="5029200"/>
            <a:ext cx="19050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Average time (in seconds)</a:t>
            </a:r>
          </a:p>
        </p:txBody>
      </p:sp>
      <p:sp>
        <p:nvSpPr>
          <p:cNvPr id="39988" name="Freeform 52"/>
          <p:cNvSpPr>
            <a:spLocks/>
          </p:cNvSpPr>
          <p:nvPr/>
        </p:nvSpPr>
        <p:spPr bwMode="auto">
          <a:xfrm>
            <a:off x="368300" y="2438400"/>
            <a:ext cx="469900" cy="8382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8" y="192"/>
              </a:cxn>
              <a:cxn ang="0">
                <a:pos x="296" y="528"/>
              </a:cxn>
            </a:cxnLst>
            <a:rect l="0" t="0" r="r" b="b"/>
            <a:pathLst>
              <a:path w="296" h="528">
                <a:moveTo>
                  <a:pt x="248" y="0"/>
                </a:moveTo>
                <a:cubicBezTo>
                  <a:pt x="124" y="52"/>
                  <a:pt x="0" y="104"/>
                  <a:pt x="8" y="192"/>
                </a:cubicBezTo>
                <a:cubicBezTo>
                  <a:pt x="16" y="280"/>
                  <a:pt x="156" y="404"/>
                  <a:pt x="296" y="52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9990" name="Freeform 54"/>
          <p:cNvSpPr>
            <a:spLocks/>
          </p:cNvSpPr>
          <p:nvPr/>
        </p:nvSpPr>
        <p:spPr bwMode="auto">
          <a:xfrm>
            <a:off x="381000" y="4191000"/>
            <a:ext cx="558800" cy="838200"/>
          </a:xfrm>
          <a:custGeom>
            <a:avLst/>
            <a:gdLst/>
            <a:ahLst/>
            <a:cxnLst>
              <a:cxn ang="0">
                <a:pos x="352" y="480"/>
              </a:cxn>
              <a:cxn ang="0">
                <a:pos x="16" y="288"/>
              </a:cxn>
              <a:cxn ang="0">
                <a:pos x="256" y="0"/>
              </a:cxn>
            </a:cxnLst>
            <a:rect l="0" t="0" r="r" b="b"/>
            <a:pathLst>
              <a:path w="352" h="480">
                <a:moveTo>
                  <a:pt x="352" y="480"/>
                </a:moveTo>
                <a:cubicBezTo>
                  <a:pt x="192" y="424"/>
                  <a:pt x="32" y="368"/>
                  <a:pt x="16" y="288"/>
                </a:cubicBezTo>
                <a:cubicBezTo>
                  <a:pt x="0" y="208"/>
                  <a:pt x="128" y="104"/>
                  <a:pt x="25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FF035B1-9220-4EBC-97BC-6D85DED89B5F}" type="slidenum">
              <a:rPr lang="en-US"/>
              <a:pPr/>
              <a:t>22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 Issues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495800"/>
          </a:xfrm>
        </p:spPr>
        <p:txBody>
          <a:bodyPr/>
          <a:lstStyle/>
          <a:p>
            <a:r>
              <a:rPr lang="en-US" dirty="0"/>
              <a:t>What do we need to implement a queue?</a:t>
            </a:r>
          </a:p>
          <a:p>
            <a:pPr lvl="1"/>
            <a:r>
              <a:rPr lang="en-US" sz="3200" dirty="0"/>
              <a:t>A data structure (</a:t>
            </a:r>
            <a:r>
              <a:rPr lang="en-US" sz="3200" b="1" i="1" dirty="0">
                <a:solidFill>
                  <a:schemeClr val="accent2"/>
                </a:solidFill>
              </a:rPr>
              <a:t>container</a:t>
            </a:r>
            <a:r>
              <a:rPr lang="en-US" sz="3200" dirty="0"/>
              <a:t>) to hold the data elements</a:t>
            </a:r>
          </a:p>
          <a:p>
            <a:pPr lvl="1"/>
            <a:r>
              <a:rPr lang="en-US" sz="3200" dirty="0"/>
              <a:t>A variable to indicate the </a:t>
            </a:r>
            <a:r>
              <a:rPr lang="en-US" sz="3200" b="1" i="1" dirty="0">
                <a:solidFill>
                  <a:schemeClr val="accent2"/>
                </a:solidFill>
              </a:rPr>
              <a:t>front</a:t>
            </a:r>
            <a:r>
              <a:rPr lang="en-US" sz="3200" dirty="0"/>
              <a:t> of the queue</a:t>
            </a:r>
          </a:p>
          <a:p>
            <a:pPr lvl="1"/>
            <a:r>
              <a:rPr lang="en-US" sz="3200" dirty="0"/>
              <a:t>A variable to indicate the </a:t>
            </a:r>
            <a:r>
              <a:rPr lang="en-US" sz="3200" b="1" i="1" dirty="0">
                <a:solidFill>
                  <a:schemeClr val="accent2"/>
                </a:solidFill>
              </a:rPr>
              <a:t>rear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of the queue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0031969-7786-4A0D-8709-0E691E9C33CA}" type="slidenum">
              <a:rPr lang="en-US"/>
              <a:pPr/>
              <a:t>23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01000" cy="1219200"/>
          </a:xfrm>
        </p:spPr>
        <p:txBody>
          <a:bodyPr/>
          <a:lstStyle/>
          <a:p>
            <a:r>
              <a:rPr lang="en-US"/>
              <a:t>Queue Implementation</a:t>
            </a:r>
            <a:br>
              <a:rPr lang="en-US"/>
            </a:br>
            <a:r>
              <a:rPr lang="en-US"/>
              <a:t>    Using a Linked List</a:t>
            </a:r>
            <a:br>
              <a:rPr lang="en-US"/>
            </a:b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queue can be represented as a </a:t>
            </a:r>
            <a:r>
              <a:rPr lang="en-US" sz="2800" b="1" i="1" dirty="0">
                <a:solidFill>
                  <a:schemeClr val="accent2"/>
                </a:solidFill>
              </a:rPr>
              <a:t>linked list of nodes</a:t>
            </a:r>
            <a:r>
              <a:rPr lang="en-US" sz="2800" i="1" dirty="0"/>
              <a:t>, </a:t>
            </a:r>
            <a:r>
              <a:rPr lang="en-US" sz="2800" dirty="0"/>
              <a:t>with each node containing a data item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need </a:t>
            </a:r>
            <a:r>
              <a:rPr lang="en-US" sz="2800" i="1" dirty="0"/>
              <a:t>two</a:t>
            </a:r>
            <a:r>
              <a:rPr lang="en-US" sz="2800" dirty="0"/>
              <a:t> pointers for the linked list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pointer to the beginning of the linked list (</a:t>
            </a:r>
            <a:r>
              <a:rPr lang="en-US" b="1" i="1" dirty="0">
                <a:solidFill>
                  <a:schemeClr val="accent2"/>
                </a:solidFill>
              </a:rPr>
              <a:t>front</a:t>
            </a:r>
            <a:r>
              <a:rPr lang="en-US" dirty="0"/>
              <a:t> of queue)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pointer to the end of the linked list (</a:t>
            </a:r>
            <a:r>
              <a:rPr lang="en-US" b="1" i="1" dirty="0">
                <a:solidFill>
                  <a:schemeClr val="accent2"/>
                </a:solidFill>
              </a:rPr>
              <a:t>rear</a:t>
            </a:r>
            <a:r>
              <a:rPr lang="en-US" dirty="0"/>
              <a:t> of queue)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will also have a </a:t>
            </a:r>
            <a:r>
              <a:rPr lang="en-US" sz="2800" b="1" i="1" dirty="0">
                <a:solidFill>
                  <a:schemeClr val="accent2"/>
                </a:solidFill>
              </a:rPr>
              <a:t>count</a:t>
            </a:r>
            <a:r>
              <a:rPr lang="en-US" sz="2800" dirty="0"/>
              <a:t> of the number of items in the queue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AC0A887-2D94-4918-9AC6-B7339AD97AAE}" type="slidenum">
              <a:rPr lang="en-US"/>
              <a:pPr/>
              <a:t>24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Implementation of a Queue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09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133600" y="5257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286000" y="4876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905000" y="2895600"/>
            <a:ext cx="1143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133600" y="35052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2098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133600" y="43434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22098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6576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37338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40386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8862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2438400" y="41148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7244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0292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48768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57150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60198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58674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41148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5181600" y="41148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6629400" y="4648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67056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>
            <a:off x="70104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6172200" y="41148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68580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53" name="Freeform 45"/>
          <p:cNvSpPr>
            <a:spLocks/>
          </p:cNvSpPr>
          <p:nvPr/>
        </p:nvSpPr>
        <p:spPr bwMode="auto">
          <a:xfrm>
            <a:off x="2438400" y="3162300"/>
            <a:ext cx="4419600" cy="8001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2208" y="72"/>
              </a:cxn>
              <a:cxn ang="0">
                <a:pos x="2784" y="504"/>
              </a:cxn>
            </a:cxnLst>
            <a:rect l="0" t="0" r="r" b="b"/>
            <a:pathLst>
              <a:path w="2784" h="504">
                <a:moveTo>
                  <a:pt x="0" y="72"/>
                </a:moveTo>
                <a:cubicBezTo>
                  <a:pt x="872" y="36"/>
                  <a:pt x="1744" y="0"/>
                  <a:pt x="2208" y="72"/>
                </a:cubicBezTo>
                <a:cubicBezTo>
                  <a:pt x="2672" y="144"/>
                  <a:pt x="2728" y="324"/>
                  <a:pt x="2784" y="504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1905000" y="1752600"/>
            <a:ext cx="51054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queue </a:t>
            </a:r>
            <a:r>
              <a:rPr lang="en-US">
                <a:solidFill>
                  <a:schemeClr val="accent2"/>
                </a:solidFill>
              </a:rPr>
              <a:t>q</a:t>
            </a:r>
            <a:r>
              <a:rPr lang="en-US"/>
              <a:t> containing four elements</a:t>
            </a:r>
          </a:p>
        </p:txBody>
      </p:sp>
      <p:sp>
        <p:nvSpPr>
          <p:cNvPr id="43055" name="Text Box 47"/>
          <p:cNvSpPr txBox="1">
            <a:spLocks noChangeArrowheads="1"/>
          </p:cNvSpPr>
          <p:nvPr/>
        </p:nvSpPr>
        <p:spPr bwMode="auto">
          <a:xfrm>
            <a:off x="900113" y="3860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1204913" y="3860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57" name="Line 49"/>
          <p:cNvSpPr>
            <a:spLocks noChangeShapeType="1"/>
          </p:cNvSpPr>
          <p:nvPr/>
        </p:nvSpPr>
        <p:spPr bwMode="auto">
          <a:xfrm>
            <a:off x="1433513" y="40894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7236296" y="4149080"/>
            <a:ext cx="504056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740352" y="4149080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596336" y="4365104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5ABEA74-6D63-421F-9849-7FD992671AB1}" type="slidenum">
              <a:rPr lang="en-US"/>
              <a:pPr/>
              <a:t>25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values of front and rear if the queue is empty?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What are their values if there is only 1 element?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905000" y="304800"/>
            <a:ext cx="4110038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Discussion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85932B3-4F05-4A28-99E8-E66570E57C9D}" type="slidenum">
              <a:rPr lang="en-US"/>
              <a:pPr/>
              <a:t>26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After Adding Element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209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133600" y="5181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286000" y="4800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905000" y="2819400"/>
            <a:ext cx="1143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1336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2098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133600" y="42672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2209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36576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7338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40386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8862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2438400" y="40386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4648200" y="4572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4724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029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48768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638800" y="4572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715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60198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58674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1910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51816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66294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67056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7010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61722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68580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8001000" y="457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7696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8001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>
            <a:off x="7162800" y="40386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>
            <a:off x="78486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22" name="Freeform 42"/>
          <p:cNvSpPr>
            <a:spLocks/>
          </p:cNvSpPr>
          <p:nvPr/>
        </p:nvSpPr>
        <p:spPr bwMode="auto">
          <a:xfrm>
            <a:off x="2438400" y="3086100"/>
            <a:ext cx="5410200" cy="8001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2640" y="72"/>
              </a:cxn>
              <a:cxn ang="0">
                <a:pos x="3408" y="504"/>
              </a:cxn>
            </a:cxnLst>
            <a:rect l="0" t="0" r="r" b="b"/>
            <a:pathLst>
              <a:path w="3408" h="504">
                <a:moveTo>
                  <a:pt x="0" y="72"/>
                </a:moveTo>
                <a:cubicBezTo>
                  <a:pt x="1036" y="36"/>
                  <a:pt x="2072" y="0"/>
                  <a:pt x="2640" y="72"/>
                </a:cubicBezTo>
                <a:cubicBezTo>
                  <a:pt x="3208" y="144"/>
                  <a:pt x="3308" y="324"/>
                  <a:pt x="3408" y="50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1295400" y="1676400"/>
            <a:ext cx="68580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element is added in a node at the end of the list, </a:t>
            </a:r>
            <a:r>
              <a:rPr lang="en-US">
                <a:solidFill>
                  <a:schemeClr val="accent2"/>
                </a:solidFill>
              </a:rPr>
              <a:t>rear</a:t>
            </a:r>
            <a:r>
              <a:rPr lang="en-US"/>
              <a:t> points to the new node, and </a:t>
            </a:r>
            <a:r>
              <a:rPr lang="en-US">
                <a:solidFill>
                  <a:schemeClr val="accent2"/>
                </a:solidFill>
              </a:rPr>
              <a:t>count</a:t>
            </a:r>
            <a:r>
              <a:rPr lang="en-US"/>
              <a:t> is incremented</a:t>
            </a:r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900113" y="3860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1204913" y="3860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1433513" y="40894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8100392" y="4077072"/>
            <a:ext cx="504056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8604448" y="4077072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8460432" y="429309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A243428-582C-4F67-9AA2-ABAA1FFC1F92}" type="slidenum">
              <a:rPr lang="en-US"/>
              <a:pPr/>
              <a:t>27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After a </a:t>
            </a:r>
            <a:r>
              <a:rPr lang="en-US" b="1">
                <a:solidFill>
                  <a:schemeClr val="accent2"/>
                </a:solidFill>
              </a:rPr>
              <a:t>dequeue</a:t>
            </a:r>
            <a:r>
              <a:rPr lang="en-US"/>
              <a:t> Operation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209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133600" y="5181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286000" y="4800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905000" y="2819400"/>
            <a:ext cx="1143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1336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2098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133600" y="42672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2209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2438400" y="4038600"/>
            <a:ext cx="2286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4648200" y="4572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4724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5029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48768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5638800" y="4572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5715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60198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58674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51816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66294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67056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7010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61722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68580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1066800" y="1676400"/>
            <a:ext cx="76962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Node containing         is removed from the front of the list (see previous slide), </a:t>
            </a:r>
            <a:r>
              <a:rPr lang="en-US">
                <a:solidFill>
                  <a:schemeClr val="accent2"/>
                </a:solidFill>
              </a:rPr>
              <a:t>front</a:t>
            </a:r>
            <a:r>
              <a:rPr lang="en-US"/>
              <a:t> now points to the node that was formerly second, and </a:t>
            </a:r>
            <a:r>
              <a:rPr lang="en-US">
                <a:solidFill>
                  <a:schemeClr val="accent2"/>
                </a:solidFill>
              </a:rPr>
              <a:t>count</a:t>
            </a:r>
            <a:r>
              <a:rPr lang="en-US"/>
              <a:t> has been decremented.</a:t>
            </a:r>
          </a:p>
        </p:txBody>
      </p:sp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7696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8001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>
            <a:off x="71628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78486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44" name="Freeform 40"/>
          <p:cNvSpPr>
            <a:spLocks/>
          </p:cNvSpPr>
          <p:nvPr/>
        </p:nvSpPr>
        <p:spPr bwMode="auto">
          <a:xfrm>
            <a:off x="2438400" y="3086100"/>
            <a:ext cx="5410200" cy="8001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2640" y="72"/>
              </a:cxn>
              <a:cxn ang="0">
                <a:pos x="3408" y="504"/>
              </a:cxn>
            </a:cxnLst>
            <a:rect l="0" t="0" r="r" b="b"/>
            <a:pathLst>
              <a:path w="3408" h="504">
                <a:moveTo>
                  <a:pt x="0" y="72"/>
                </a:moveTo>
                <a:cubicBezTo>
                  <a:pt x="1036" y="36"/>
                  <a:pt x="2072" y="0"/>
                  <a:pt x="2640" y="72"/>
                </a:cubicBezTo>
                <a:cubicBezTo>
                  <a:pt x="3208" y="144"/>
                  <a:pt x="3308" y="324"/>
                  <a:pt x="3408" y="50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3200400" y="1524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900113" y="3860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1204913" y="3860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>
            <a:off x="1433513" y="40894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8100392" y="4077072"/>
            <a:ext cx="504056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8604448" y="4077072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8460432" y="429309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98AC171-569B-45DB-99FF-DD77EC01CECC}" type="slidenum">
              <a:rPr lang="en-US"/>
              <a:pPr/>
              <a:t>28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Implementation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r>
              <a:rPr lang="en-US"/>
              <a:t>The queue is represented as a linked list of nodes:</a:t>
            </a:r>
          </a:p>
          <a:p>
            <a:pPr lvl="1"/>
            <a:r>
              <a:rPr lang="en-US"/>
              <a:t>We will again use the </a:t>
            </a:r>
            <a:r>
              <a:rPr lang="en-US" b="1">
                <a:solidFill>
                  <a:schemeClr val="accent2"/>
                </a:solidFill>
              </a:rPr>
              <a:t>LinearNode</a:t>
            </a:r>
            <a:r>
              <a:rPr lang="en-US"/>
              <a:t> class</a:t>
            </a:r>
          </a:p>
          <a:p>
            <a:pPr lvl="1"/>
            <a:r>
              <a:rPr lang="en-US" b="1">
                <a:solidFill>
                  <a:schemeClr val="accent2"/>
                </a:solidFill>
              </a:rPr>
              <a:t>front</a:t>
            </a:r>
            <a:r>
              <a:rPr lang="en-US"/>
              <a:t> is a reference to the head of the queue (beginning of the linked list)</a:t>
            </a:r>
          </a:p>
          <a:p>
            <a:pPr lvl="1"/>
            <a:r>
              <a:rPr lang="en-US" b="1">
                <a:solidFill>
                  <a:schemeClr val="accent2"/>
                </a:solidFill>
              </a:rPr>
              <a:t>rear</a:t>
            </a:r>
            <a:r>
              <a:rPr lang="en-US"/>
              <a:t> is a reference to the tail of the queue (end of the linked list)</a:t>
            </a:r>
          </a:p>
          <a:p>
            <a:pPr lvl="1"/>
            <a:r>
              <a:rPr lang="en-US"/>
              <a:t>The integer </a:t>
            </a:r>
            <a:r>
              <a:rPr lang="en-US" b="1">
                <a:solidFill>
                  <a:schemeClr val="accent2"/>
                </a:solidFill>
              </a:rPr>
              <a:t>count</a:t>
            </a:r>
            <a:r>
              <a:rPr lang="en-US"/>
              <a:t> is the number of nodes in the queue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2427400-29DE-40CF-ABE1-90943254A66A}" type="slidenum">
              <a:rPr lang="en-US"/>
              <a:pPr/>
              <a:t>29</a:t>
            </a:fld>
            <a:endParaRPr lang="en-US"/>
          </a:p>
        </p:txBody>
      </p:sp>
      <p:sp>
        <p:nvSpPr>
          <p:cNvPr id="83970" name="Rectangle 1026"/>
          <p:cNvSpPr>
            <a:spLocks noChangeArrowheads="1"/>
          </p:cNvSpPr>
          <p:nvPr/>
        </p:nvSpPr>
        <p:spPr bwMode="auto">
          <a:xfrm>
            <a:off x="381000" y="381000"/>
            <a:ext cx="8077200" cy="6019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dirty="0"/>
              <a:t>public class </a:t>
            </a:r>
            <a:r>
              <a:rPr lang="en-US" sz="2400" b="0" dirty="0" err="1"/>
              <a:t>LinkedQueue</a:t>
            </a:r>
            <a:r>
              <a:rPr lang="en-US" sz="2400" b="0" dirty="0"/>
              <a:t>&lt;T&gt; </a:t>
            </a:r>
            <a:r>
              <a:rPr lang="en-US" sz="2400" b="0" dirty="0">
                <a:solidFill>
                  <a:schemeClr val="accent2"/>
                </a:solidFill>
              </a:rPr>
              <a:t>implements </a:t>
            </a:r>
            <a:r>
              <a:rPr lang="en-US" sz="2400" b="0" dirty="0" err="1"/>
              <a:t>QueueADT</a:t>
            </a:r>
            <a:r>
              <a:rPr lang="en-US" sz="2400" b="0" dirty="0"/>
              <a:t>&lt;T&gt; {</a:t>
            </a:r>
          </a:p>
          <a:p>
            <a:pPr eaLnBrk="0" hangingPunct="0"/>
            <a:r>
              <a:rPr lang="en-US" sz="2400" b="0" dirty="0"/>
              <a:t>   /**</a:t>
            </a:r>
          </a:p>
          <a:p>
            <a:pPr eaLnBrk="0" hangingPunct="0"/>
            <a:r>
              <a:rPr lang="en-US" sz="2400" b="0" dirty="0"/>
              <a:t>    * Attributes</a:t>
            </a:r>
          </a:p>
          <a:p>
            <a:pPr eaLnBrk="0" hangingPunct="0"/>
            <a:r>
              <a:rPr lang="en-US" sz="2400" b="0" dirty="0"/>
              <a:t>    */</a:t>
            </a:r>
          </a:p>
          <a:p>
            <a:pPr eaLnBrk="0" hangingPunct="0"/>
            <a:r>
              <a:rPr lang="en-US" sz="2400" b="0" dirty="0"/>
              <a:t>   private </a:t>
            </a:r>
            <a:r>
              <a:rPr lang="en-US" sz="2400" b="0" dirty="0" err="1"/>
              <a:t>int</a:t>
            </a:r>
            <a:r>
              <a:rPr lang="en-US" sz="2400" b="0" dirty="0"/>
              <a:t> count;</a:t>
            </a:r>
          </a:p>
          <a:p>
            <a:pPr eaLnBrk="0" hangingPunct="0"/>
            <a:r>
              <a:rPr lang="en-US" sz="2400" b="0" dirty="0"/>
              <a:t>   private </a:t>
            </a:r>
            <a:r>
              <a:rPr lang="en-US" sz="2400" b="0" dirty="0" err="1"/>
              <a:t>LinearNode</a:t>
            </a:r>
            <a:r>
              <a:rPr lang="en-US" sz="2400" b="0" dirty="0"/>
              <a:t>&lt;T&gt; front, rear;</a:t>
            </a:r>
          </a:p>
          <a:p>
            <a:pPr eaLnBrk="0" hangingPunct="0"/>
            <a:endParaRPr lang="en-US" sz="2400" b="0" dirty="0"/>
          </a:p>
          <a:p>
            <a:pPr eaLnBrk="0" hangingPunct="0"/>
            <a:r>
              <a:rPr lang="en-US" sz="2400" b="0" dirty="0"/>
              <a:t>   /**</a:t>
            </a:r>
          </a:p>
          <a:p>
            <a:pPr eaLnBrk="0" hangingPunct="0"/>
            <a:r>
              <a:rPr lang="en-US" sz="2400" b="0" dirty="0"/>
              <a:t>    * Creates an empty queue.</a:t>
            </a:r>
          </a:p>
          <a:p>
            <a:pPr eaLnBrk="0" hangingPunct="0"/>
            <a:r>
              <a:rPr lang="en-US" sz="2400" b="0" dirty="0"/>
              <a:t>    */</a:t>
            </a:r>
          </a:p>
          <a:p>
            <a:pPr eaLnBrk="0" hangingPunct="0"/>
            <a:r>
              <a:rPr lang="en-US" sz="2400" b="0" dirty="0"/>
              <a:t>   public </a:t>
            </a:r>
            <a:r>
              <a:rPr lang="en-US" sz="2400" b="0" dirty="0" err="1"/>
              <a:t>LinkedQueue</a:t>
            </a:r>
            <a:r>
              <a:rPr lang="en-US" sz="2400" b="0" dirty="0"/>
              <a:t>() {</a:t>
            </a:r>
          </a:p>
          <a:p>
            <a:pPr eaLnBrk="0" hangingPunct="0"/>
            <a:r>
              <a:rPr lang="en-US" sz="2400" b="0" dirty="0"/>
              <a:t>      count = 0;</a:t>
            </a:r>
          </a:p>
          <a:p>
            <a:pPr eaLnBrk="0" hangingPunct="0"/>
            <a:r>
              <a:rPr lang="en-US" sz="2400" b="0" dirty="0"/>
              <a:t>      front = rear = null;</a:t>
            </a:r>
          </a:p>
          <a:p>
            <a:pPr eaLnBrk="0" hangingPunct="0"/>
            <a:r>
              <a:rPr lang="en-US" sz="2400" b="0" dirty="0"/>
              <a:t> 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69EAEC9-B117-4DF2-90AE-82156883F5D1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Queue</a:t>
            </a:r>
            <a:r>
              <a:rPr lang="en-US" dirty="0"/>
              <a:t>: a linear collection whose elements are added at one end (the </a:t>
            </a:r>
            <a:r>
              <a:rPr lang="en-US" b="1" i="1" dirty="0">
                <a:solidFill>
                  <a:schemeClr val="accent2"/>
                </a:solidFill>
              </a:rPr>
              <a:t>rear</a:t>
            </a:r>
            <a:r>
              <a:rPr lang="en-US" dirty="0"/>
              <a:t> or </a:t>
            </a:r>
            <a:r>
              <a:rPr lang="en-US" b="1" i="1" dirty="0">
                <a:solidFill>
                  <a:schemeClr val="accent2"/>
                </a:solidFill>
              </a:rPr>
              <a:t>tail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of the queue) and removed from the other end (the </a:t>
            </a:r>
            <a:r>
              <a:rPr lang="en-US" b="1" i="1" dirty="0">
                <a:solidFill>
                  <a:schemeClr val="accent2"/>
                </a:solidFill>
              </a:rPr>
              <a:t>front</a:t>
            </a:r>
            <a:r>
              <a:rPr lang="en-US" dirty="0"/>
              <a:t> or </a:t>
            </a:r>
            <a:r>
              <a:rPr lang="en-US" b="1" i="1" dirty="0">
                <a:solidFill>
                  <a:schemeClr val="accent2"/>
                </a:solidFill>
              </a:rPr>
              <a:t>head</a:t>
            </a:r>
            <a:r>
              <a:rPr lang="en-US" dirty="0"/>
              <a:t> of the queue)</a:t>
            </a:r>
          </a:p>
          <a:p>
            <a:pPr>
              <a:lnSpc>
                <a:spcPct val="90000"/>
              </a:lnSpc>
            </a:pPr>
            <a:r>
              <a:rPr lang="en-US" dirty="0"/>
              <a:t>A queue is a </a:t>
            </a:r>
            <a:r>
              <a:rPr lang="en-US" b="1" i="1" dirty="0">
                <a:solidFill>
                  <a:schemeClr val="accent2"/>
                </a:solidFill>
              </a:rPr>
              <a:t>FIFO</a:t>
            </a:r>
            <a:r>
              <a:rPr lang="en-US" dirty="0"/>
              <a:t> (first in, first out) data structure</a:t>
            </a:r>
          </a:p>
          <a:p>
            <a:pPr>
              <a:lnSpc>
                <a:spcPct val="90000"/>
              </a:lnSpc>
            </a:pPr>
            <a:r>
              <a:rPr lang="en-US" dirty="0"/>
              <a:t>Any waiting line is a queue: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The check-out line at a grocery store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The cars at a stop light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An assembly line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02F6BCE-290A-4D41-90E1-C16D158E3760}" type="slidenum">
              <a:rPr lang="en-US"/>
              <a:pPr/>
              <a:t>30</a:t>
            </a:fld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838200"/>
            <a:ext cx="7772400" cy="55626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eaLnBrk="0" hangingPunct="0"/>
            <a:r>
              <a:rPr lang="en-US" b="0" dirty="0">
                <a:solidFill>
                  <a:schemeClr val="hlink"/>
                </a:solidFill>
              </a:rPr>
              <a:t>//  Adds the specified element to the rear of the queue.</a:t>
            </a:r>
          </a:p>
          <a:p>
            <a:pPr eaLnBrk="0" hangingPunct="0"/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eaLnBrk="0" hangingPunct="0"/>
            <a:r>
              <a:rPr lang="en-US" b="0" dirty="0"/>
              <a:t>public void enqueue (T element) {</a:t>
            </a:r>
          </a:p>
          <a:p>
            <a:pPr eaLnBrk="0" hangingPunct="0"/>
            <a:r>
              <a:rPr lang="en-US" b="0" dirty="0"/>
              <a:t>   </a:t>
            </a:r>
            <a:r>
              <a:rPr lang="en-US" b="0" dirty="0" err="1"/>
              <a:t>LinearNode</a:t>
            </a:r>
            <a:r>
              <a:rPr lang="en-US" b="0" dirty="0"/>
              <a:t>&lt;T&gt; node = new </a:t>
            </a:r>
            <a:r>
              <a:rPr lang="en-US" b="0" dirty="0" err="1"/>
              <a:t>LinearNode</a:t>
            </a:r>
            <a:r>
              <a:rPr lang="en-US" b="0" dirty="0"/>
              <a:t>&lt;T&gt; (element);</a:t>
            </a:r>
          </a:p>
          <a:p>
            <a:pPr eaLnBrk="0" hangingPunct="0"/>
            <a:endParaRPr lang="en-US" b="0" dirty="0"/>
          </a:p>
          <a:p>
            <a:pPr eaLnBrk="0" hangingPunct="0"/>
            <a:r>
              <a:rPr lang="en-US" b="0" dirty="0"/>
              <a:t>   if (</a:t>
            </a:r>
            <a:r>
              <a:rPr lang="en-US" b="0" dirty="0" err="1"/>
              <a:t>isEmpty</a:t>
            </a:r>
            <a:r>
              <a:rPr lang="en-US" b="0" dirty="0"/>
              <a:t>( ))</a:t>
            </a:r>
          </a:p>
          <a:p>
            <a:pPr eaLnBrk="0" hangingPunct="0"/>
            <a:r>
              <a:rPr lang="en-US" b="0" dirty="0"/>
              <a:t>      front = node;</a:t>
            </a:r>
          </a:p>
          <a:p>
            <a:pPr eaLnBrk="0" hangingPunct="0"/>
            <a:r>
              <a:rPr lang="en-US" b="0" dirty="0"/>
              <a:t>   else</a:t>
            </a:r>
          </a:p>
          <a:p>
            <a:pPr eaLnBrk="0" hangingPunct="0"/>
            <a:r>
              <a:rPr lang="en-US" b="0" dirty="0"/>
              <a:t>      </a:t>
            </a:r>
            <a:r>
              <a:rPr lang="en-US" b="0" dirty="0" err="1"/>
              <a:t>rear.setNext</a:t>
            </a:r>
            <a:r>
              <a:rPr lang="en-US" b="0" dirty="0"/>
              <a:t> (node);</a:t>
            </a:r>
          </a:p>
          <a:p>
            <a:pPr eaLnBrk="0" hangingPunct="0"/>
            <a:endParaRPr lang="en-US" b="0" dirty="0"/>
          </a:p>
          <a:p>
            <a:pPr eaLnBrk="0" hangingPunct="0"/>
            <a:r>
              <a:rPr lang="en-US" b="0" dirty="0"/>
              <a:t>   rear = node;</a:t>
            </a:r>
          </a:p>
          <a:p>
            <a:pPr eaLnBrk="0" hangingPunct="0"/>
            <a:r>
              <a:rPr lang="en-US" b="0" dirty="0"/>
              <a:t>   count++;</a:t>
            </a:r>
          </a:p>
          <a:p>
            <a:pPr eaLnBrk="0" hangingPunct="0"/>
            <a:r>
              <a:rPr lang="en-US" b="0" dirty="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5F984F6-3B46-4ED9-AB4C-041655B88F18}" type="slidenum">
              <a:rPr lang="en-US"/>
              <a:pPr/>
              <a:t>31</a:t>
            </a:fld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19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Removes the element at the front of the queue and returns a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reference to it. Throws an </a:t>
            </a:r>
            <a:r>
              <a:rPr lang="en-US" b="0" dirty="0" err="1">
                <a:solidFill>
                  <a:schemeClr val="hlink"/>
                </a:solidFill>
              </a:rPr>
              <a:t>EmptyCollectionException</a:t>
            </a:r>
            <a:r>
              <a:rPr lang="en-US" b="0" dirty="0">
                <a:solidFill>
                  <a:schemeClr val="hlink"/>
                </a:solidFill>
              </a:rPr>
              <a:t> if the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queue is empty.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T dequeue ( ) throws </a:t>
            </a:r>
            <a:r>
              <a:rPr lang="en-US" b="0" dirty="0" err="1"/>
              <a:t>EmptyCollectionException</a:t>
            </a:r>
            <a:r>
              <a:rPr lang="en-US" b="0" dirty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if (</a:t>
            </a:r>
            <a:r>
              <a:rPr lang="en-US" b="0" dirty="0" err="1"/>
              <a:t>isEmpty</a:t>
            </a:r>
            <a:r>
              <a:rPr lang="en-US" b="0" dirty="0"/>
              <a:t>( ))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throw new </a:t>
            </a:r>
            <a:r>
              <a:rPr lang="en-US" b="0" dirty="0" err="1"/>
              <a:t>EmptyCollectionException</a:t>
            </a:r>
            <a:r>
              <a:rPr lang="en-US" b="0" dirty="0"/>
              <a:t> ("queue");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T result = </a:t>
            </a:r>
            <a:r>
              <a:rPr lang="en-US" b="0" dirty="0" err="1"/>
              <a:t>front.getElement</a:t>
            </a:r>
            <a:r>
              <a:rPr lang="en-US" b="0" dirty="0"/>
              <a:t>( 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front = </a:t>
            </a:r>
            <a:r>
              <a:rPr lang="en-US" b="0" dirty="0" err="1"/>
              <a:t>front.getNext</a:t>
            </a:r>
            <a:r>
              <a:rPr lang="en-US" b="0" dirty="0"/>
              <a:t>( 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count--;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if (</a:t>
            </a:r>
            <a:r>
              <a:rPr lang="en-US" b="0" dirty="0" err="1"/>
              <a:t>isEmpty</a:t>
            </a:r>
            <a:r>
              <a:rPr lang="en-US" b="0" dirty="0"/>
              <a:t>( ))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rear = null;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return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}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FBDF5DA-6887-4D51-A741-2B3C2E3BF784}" type="slidenum">
              <a:rPr lang="en-US"/>
              <a:pPr/>
              <a:t>32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295400"/>
          </a:xfrm>
        </p:spPr>
        <p:txBody>
          <a:bodyPr/>
          <a:lstStyle/>
          <a:p>
            <a:r>
              <a:rPr lang="en-US"/>
              <a:t>Array Implementation of  a Queue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343400"/>
          </a:xfrm>
        </p:spPr>
        <p:txBody>
          <a:bodyPr/>
          <a:lstStyle/>
          <a:p>
            <a:r>
              <a:rPr lang="en-US" b="1" i="1" dirty="0">
                <a:solidFill>
                  <a:schemeClr val="hlink"/>
                </a:solidFill>
              </a:rPr>
              <a:t>First Approach</a:t>
            </a:r>
            <a:r>
              <a:rPr lang="en-US" dirty="0">
                <a:solidFill>
                  <a:srgbClr val="00357F"/>
                </a:solidFill>
              </a:rPr>
              <a:t>:</a:t>
            </a:r>
          </a:p>
          <a:p>
            <a:pPr lvl="1"/>
            <a:r>
              <a:rPr lang="en-US" dirty="0"/>
              <a:t>Use an array in which </a:t>
            </a:r>
            <a:r>
              <a:rPr lang="en-US" dirty="0">
                <a:solidFill>
                  <a:schemeClr val="tx2"/>
                </a:solidFill>
              </a:rPr>
              <a:t>index 0</a:t>
            </a:r>
            <a:r>
              <a:rPr lang="en-US" dirty="0"/>
              <a:t> represents one end of the queue (the </a:t>
            </a:r>
            <a:r>
              <a:rPr lang="en-US" i="1" dirty="0">
                <a:solidFill>
                  <a:schemeClr val="tx2"/>
                </a:solidFill>
              </a:rPr>
              <a:t>front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Integer value </a:t>
            </a:r>
            <a:r>
              <a:rPr lang="en-US" b="1" i="1" dirty="0">
                <a:solidFill>
                  <a:schemeClr val="accent2"/>
                </a:solidFill>
              </a:rPr>
              <a:t>count</a:t>
            </a:r>
            <a:r>
              <a:rPr lang="en-US" dirty="0"/>
              <a:t> represents the number of elements in the array (so the element at the rear of the queue is in position count - 1)</a:t>
            </a:r>
          </a:p>
          <a:p>
            <a:r>
              <a:rPr lang="en-US" b="1" i="1" dirty="0">
                <a:solidFill>
                  <a:schemeClr val="hlink"/>
                </a:solidFill>
              </a:rPr>
              <a:t>Discussion</a:t>
            </a:r>
            <a:r>
              <a:rPr lang="en-US" dirty="0"/>
              <a:t>: What is the challenge with this approach?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E638A70-0F1D-4375-AA23-0C8F6B593799}" type="slidenum">
              <a:rPr lang="en-US"/>
              <a:pPr/>
              <a:t>33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Array Implementation of a Queue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752600" y="3962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676400" y="4419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count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828800" y="4038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524000" y="35052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7526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1371600" y="2895600"/>
            <a:ext cx="121920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2766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4267200" y="3886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5257800" y="3886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6248400" y="3886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2971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69342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59436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49530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39624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3276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7315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6324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52578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4267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>
            <a:off x="1981200" y="32766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35052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64770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54864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44958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7924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8229600" y="2895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1828800" y="1752600"/>
            <a:ext cx="51054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queue </a:t>
            </a:r>
            <a:r>
              <a:rPr lang="en-US">
                <a:solidFill>
                  <a:schemeClr val="accent2"/>
                </a:solidFill>
              </a:rPr>
              <a:t>aq</a:t>
            </a:r>
            <a:r>
              <a:rPr lang="en-US"/>
              <a:t> containing four elements</a:t>
            </a:r>
          </a:p>
        </p:txBody>
      </p: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179388" y="3644900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aq</a:t>
            </a: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701675" y="3644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>
            <a:off x="930275" y="38735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3048000" y="2297113"/>
            <a:ext cx="903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>
                <a:solidFill>
                  <a:schemeClr val="hlink"/>
                </a:solidFill>
              </a:rPr>
              <a:t>front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6847E0CF-7E3D-4C3C-9A03-9E15ED0ACCD4}" type="slidenum">
              <a:rPr lang="en-US"/>
              <a:pPr/>
              <a:t>34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After Adding an Element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752600" y="3962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676400" y="4419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count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828800" y="4038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524000" y="35052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7526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371600" y="2895600"/>
            <a:ext cx="121920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2766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4267200" y="3886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5257800" y="3886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6248400" y="3886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2971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69342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59436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49530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39624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276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315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6324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52578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4267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1981200" y="32766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35052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64770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54864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44958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7924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8229600" y="2895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1905000" y="1752600"/>
            <a:ext cx="6705600" cy="707886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element is added at the array location given by the value of </a:t>
            </a:r>
            <a:r>
              <a:rPr lang="en-US" dirty="0">
                <a:solidFill>
                  <a:schemeClr val="accent2"/>
                </a:solidFill>
              </a:rPr>
              <a:t>count </a:t>
            </a:r>
            <a:r>
              <a:rPr lang="en-US" dirty="0"/>
              <a:t>and then count is increased by 1.</a:t>
            </a: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7239000" y="3886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8382000" y="457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74676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179388" y="3644900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aq</a:t>
            </a:r>
          </a:p>
        </p:txBody>
      </p:sp>
      <p:sp>
        <p:nvSpPr>
          <p:cNvPr id="54309" name="Rectangle 37"/>
          <p:cNvSpPr>
            <a:spLocks noChangeArrowheads="1"/>
          </p:cNvSpPr>
          <p:nvPr/>
        </p:nvSpPr>
        <p:spPr bwMode="auto">
          <a:xfrm>
            <a:off x="701675" y="3644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930275" y="38735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805E8F64-FEA7-40A2-B551-F897682C1525}" type="slidenum">
              <a:rPr lang="en-US"/>
              <a:pPr/>
              <a:t>35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/>
              <a:t>Queue After Removing an Element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752600" y="3962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676400" y="4419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count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828800" y="4038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524000" y="35052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17526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371600" y="2895600"/>
            <a:ext cx="121920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3276600" y="3886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267200" y="3886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5257800" y="3886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6248400" y="3886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971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9342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59436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49530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39624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3276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315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6324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52578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267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1981200" y="32766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35052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64770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54864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44958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7924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8229600" y="2895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1905000" y="1524000"/>
            <a:ext cx="67056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Element          is removed from array location 0, remaining elements are shifted forward one position in the array, and then count is decremented.</a:t>
            </a: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3124200" y="137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32" name="Text Box 36"/>
          <p:cNvSpPr txBox="1">
            <a:spLocks noChangeArrowheads="1"/>
          </p:cNvSpPr>
          <p:nvPr/>
        </p:nvSpPr>
        <p:spPr bwMode="auto">
          <a:xfrm>
            <a:off x="179388" y="3644900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aq</a:t>
            </a:r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701675" y="3644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930275" y="38735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3494969-E723-4ACF-A249-1FCA2D3B38D3}" type="slidenum">
              <a:rPr lang="en-US"/>
              <a:pPr/>
              <a:t>36</a:t>
            </a:fld>
            <a:endParaRPr lang="en-U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533400" y="381000"/>
            <a:ext cx="8001000" cy="60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/>
              <a:t>public class </a:t>
            </a:r>
            <a:r>
              <a:rPr lang="en-US" b="0" dirty="0" err="1"/>
              <a:t>ArrayQueue</a:t>
            </a:r>
            <a:r>
              <a:rPr lang="en-US" b="0" dirty="0"/>
              <a:t>&lt;T&gt; implements </a:t>
            </a:r>
            <a:r>
              <a:rPr lang="en-US" b="0" dirty="0" err="1"/>
              <a:t>QueueADT</a:t>
            </a:r>
            <a:r>
              <a:rPr lang="en-US" b="0" dirty="0"/>
              <a:t>&lt;T&gt;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private final </a:t>
            </a:r>
            <a:r>
              <a:rPr lang="en-US" b="0" dirty="0" err="1"/>
              <a:t>int</a:t>
            </a:r>
            <a:r>
              <a:rPr lang="en-US" b="0" dirty="0"/>
              <a:t> DEFAULT_CAPACITY = 100;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private </a:t>
            </a:r>
            <a:r>
              <a:rPr lang="en-US" b="0" dirty="0" err="1"/>
              <a:t>int</a:t>
            </a:r>
            <a:r>
              <a:rPr lang="en-US" b="0" dirty="0"/>
              <a:t> count;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private T[] queue; </a:t>
            </a:r>
          </a:p>
          <a:p>
            <a:pPr marL="342900" indent="-342900">
              <a:spcBef>
                <a:spcPct val="20000"/>
              </a:spcBef>
            </a:pPr>
            <a:endParaRPr lang="en-US" b="0" dirty="0"/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</a:t>
            </a:r>
            <a:r>
              <a:rPr lang="en-US" b="0" dirty="0" err="1"/>
              <a:t>ArrayQueue</a:t>
            </a:r>
            <a:r>
              <a:rPr lang="en-US" b="0" dirty="0"/>
              <a:t>()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count = 0;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queue = (T[])(new Object[DEFAULT_CAPACITY]);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}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</a:t>
            </a:r>
            <a:r>
              <a:rPr lang="en-US" b="0" dirty="0" err="1"/>
              <a:t>ArrayQueue</a:t>
            </a:r>
            <a:r>
              <a:rPr lang="en-US" b="0" dirty="0"/>
              <a:t> (</a:t>
            </a:r>
            <a:r>
              <a:rPr lang="en-US" b="0" dirty="0" err="1"/>
              <a:t>int</a:t>
            </a:r>
            <a:r>
              <a:rPr lang="en-US" b="0" dirty="0"/>
              <a:t> </a:t>
            </a:r>
            <a:r>
              <a:rPr lang="en-US" b="0" dirty="0" err="1"/>
              <a:t>initialCapacity</a:t>
            </a:r>
            <a:r>
              <a:rPr lang="en-US" b="0" dirty="0"/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count = 0;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queue = (T[])(new Object[</a:t>
            </a:r>
            <a:r>
              <a:rPr lang="en-US" b="0" dirty="0" err="1"/>
              <a:t>initialCapacity</a:t>
            </a:r>
            <a:r>
              <a:rPr lang="en-US" b="0" dirty="0"/>
              <a:t>]);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}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2C79CC6-4359-4FC4-B3FF-434FCCA40F6A}" type="slidenum">
              <a:rPr lang="en-US"/>
              <a:pPr/>
              <a:t>37</a:t>
            </a:fld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066800" y="914400"/>
            <a:ext cx="6934200" cy="48006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Adds the specified element to the rear of the queue, 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expanding the capacity of the queue array if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necessary.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void enqueue (T element)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if (size() == </a:t>
            </a:r>
            <a:r>
              <a:rPr lang="en-US" b="0" dirty="0" err="1"/>
              <a:t>queue.length</a:t>
            </a:r>
            <a:r>
              <a:rPr lang="en-US" b="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</a:t>
            </a:r>
            <a:r>
              <a:rPr lang="en-US" b="0" dirty="0" err="1"/>
              <a:t>expandCapacity</a:t>
            </a:r>
            <a:r>
              <a:rPr lang="en-US" b="0" dirty="0"/>
              <a:t>( );</a:t>
            </a:r>
          </a:p>
          <a:p>
            <a:pPr marL="342900" indent="-342900">
              <a:spcBef>
                <a:spcPct val="20000"/>
              </a:spcBef>
            </a:pPr>
            <a:endParaRPr lang="en-US" b="0" dirty="0"/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queue[count] = element;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count++;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}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66EF99F-BD1D-4524-91AD-9A92DA238806}" type="slidenum">
              <a:rPr lang="en-US"/>
              <a:pPr/>
              <a:t>38</a:t>
            </a:fld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33400" y="228600"/>
            <a:ext cx="7848600" cy="63246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Removes the element at the front of the queue and returns 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a reference to it. Throws </a:t>
            </a:r>
            <a:r>
              <a:rPr lang="en-US" b="0" dirty="0" err="1">
                <a:solidFill>
                  <a:schemeClr val="hlink"/>
                </a:solidFill>
              </a:rPr>
              <a:t>anEmptyCollectionException</a:t>
            </a:r>
            <a:r>
              <a:rPr lang="en-US" b="0" dirty="0">
                <a:solidFill>
                  <a:schemeClr val="hlink"/>
                </a:solidFill>
              </a:rPr>
              <a:t> if the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queue is empty.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T dequeue ( ) throws </a:t>
            </a:r>
            <a:r>
              <a:rPr lang="en-US" b="0" dirty="0" err="1"/>
              <a:t>EmptyCollectionException</a:t>
            </a:r>
            <a:r>
              <a:rPr lang="en-US" b="0" dirty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if (</a:t>
            </a:r>
            <a:r>
              <a:rPr lang="en-US" b="0" dirty="0" err="1"/>
              <a:t>isEmpty</a:t>
            </a:r>
            <a:r>
              <a:rPr lang="en-US" b="0" dirty="0"/>
              <a:t>( ))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throw new </a:t>
            </a:r>
            <a:r>
              <a:rPr lang="en-US" b="0" dirty="0" err="1"/>
              <a:t>EmptyCollectionException</a:t>
            </a:r>
            <a:r>
              <a:rPr lang="en-US" b="0" dirty="0"/>
              <a:t> (“Empty queue");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T result = queue[0];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count--;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   </a:t>
            </a:r>
            <a:r>
              <a:rPr lang="en-US" b="0" dirty="0">
                <a:solidFill>
                  <a:schemeClr val="accent2"/>
                </a:solidFill>
              </a:rPr>
              <a:t>// shift the elements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for (</a:t>
            </a:r>
            <a:r>
              <a:rPr lang="en-US" b="0" dirty="0" err="1"/>
              <a:t>int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= 0; </a:t>
            </a:r>
            <a:r>
              <a:rPr lang="en-US" b="0" dirty="0" err="1"/>
              <a:t>i</a:t>
            </a:r>
            <a:r>
              <a:rPr lang="en-US" b="0" dirty="0"/>
              <a:t> &lt; count; </a:t>
            </a:r>
            <a:r>
              <a:rPr lang="en-US" b="0" dirty="0" err="1"/>
              <a:t>i</a:t>
            </a:r>
            <a:r>
              <a:rPr lang="en-US" b="0" dirty="0"/>
              <a:t>++)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queue[</a:t>
            </a:r>
            <a:r>
              <a:rPr lang="en-US" b="0" dirty="0" err="1"/>
              <a:t>i</a:t>
            </a:r>
            <a:r>
              <a:rPr lang="en-US" b="0" dirty="0"/>
              <a:t>] = queue[i+1];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queue[count] = null;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return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}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83B8FBB-1EE6-4F17-94E1-66768DCFBD78}" type="slidenum">
              <a:rPr lang="en-US"/>
              <a:pPr/>
              <a:t>39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620000" cy="1219200"/>
          </a:xfrm>
        </p:spPr>
        <p:txBody>
          <a:bodyPr/>
          <a:lstStyle/>
          <a:p>
            <a:r>
              <a:rPr lang="en-US" sz="3600"/>
              <a:t>Second Approach: Queue as a </a:t>
            </a:r>
            <a:r>
              <a:rPr lang="en-US" sz="3600">
                <a:latin typeface="Arial Unicode MS" pitchFamily="34" charset="-128"/>
              </a:rPr>
              <a:t>Circular Array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r>
              <a:rPr lang="en-US" sz="2600" dirty="0"/>
              <a:t>If  we do not fix one end of the queue at index 0, we will not have to shift elements</a:t>
            </a:r>
          </a:p>
          <a:p>
            <a:r>
              <a:rPr lang="en-US" sz="2600" b="1" i="1" dirty="0">
                <a:solidFill>
                  <a:srgbClr val="CC0000"/>
                </a:solidFill>
              </a:rPr>
              <a:t>Circular array</a:t>
            </a:r>
            <a:r>
              <a:rPr lang="en-US" sz="2600" b="1" dirty="0"/>
              <a:t> </a:t>
            </a:r>
            <a:r>
              <a:rPr lang="en-US" sz="2600" dirty="0"/>
              <a:t>is</a:t>
            </a:r>
            <a:r>
              <a:rPr lang="en-US" sz="2600" b="1" i="1" dirty="0"/>
              <a:t> </a:t>
            </a:r>
            <a:r>
              <a:rPr lang="en-US" sz="2600" dirty="0"/>
              <a:t>an array that conceptually loops around on itself</a:t>
            </a:r>
          </a:p>
          <a:p>
            <a:pPr lvl="1"/>
            <a:r>
              <a:rPr lang="en-US" sz="2600" dirty="0"/>
              <a:t>The last index is thought to “</a:t>
            </a:r>
            <a:r>
              <a:rPr lang="en-US" sz="2600" b="1" i="1" dirty="0">
                <a:solidFill>
                  <a:schemeClr val="hlink"/>
                </a:solidFill>
              </a:rPr>
              <a:t>precede</a:t>
            </a:r>
            <a:r>
              <a:rPr lang="en-US" sz="2600" dirty="0"/>
              <a:t>” index 0</a:t>
            </a:r>
          </a:p>
          <a:p>
            <a:pPr lvl="1"/>
            <a:r>
              <a:rPr lang="en-US" sz="2600" dirty="0"/>
              <a:t>In an array whose last index is </a:t>
            </a:r>
            <a:r>
              <a:rPr lang="en-US" sz="2600" b="1" dirty="0">
                <a:solidFill>
                  <a:schemeClr val="accent2"/>
                </a:solidFill>
              </a:rPr>
              <a:t>n</a:t>
            </a:r>
            <a:r>
              <a:rPr lang="en-US" sz="2600" dirty="0"/>
              <a:t>, the location “</a:t>
            </a:r>
            <a:r>
              <a:rPr lang="en-US" sz="2600" b="1" i="1" dirty="0">
                <a:solidFill>
                  <a:schemeClr val="hlink"/>
                </a:solidFill>
              </a:rPr>
              <a:t>before</a:t>
            </a:r>
            <a:r>
              <a:rPr lang="en-US" sz="2600" dirty="0"/>
              <a:t>” index </a:t>
            </a:r>
            <a:r>
              <a:rPr lang="en-US" sz="2600" b="1" dirty="0">
                <a:solidFill>
                  <a:schemeClr val="accent2"/>
                </a:solidFill>
              </a:rPr>
              <a:t>0</a:t>
            </a:r>
            <a:r>
              <a:rPr lang="en-US" sz="2600" dirty="0"/>
              <a:t> is index </a:t>
            </a:r>
            <a:r>
              <a:rPr lang="en-US" sz="2600" b="1" dirty="0">
                <a:solidFill>
                  <a:schemeClr val="accent2"/>
                </a:solidFill>
              </a:rPr>
              <a:t>n</a:t>
            </a:r>
            <a:r>
              <a:rPr lang="en-US" sz="2600" dirty="0"/>
              <a:t>; the location “</a:t>
            </a:r>
            <a:r>
              <a:rPr lang="en-US" sz="2600" b="1" i="1" dirty="0">
                <a:solidFill>
                  <a:schemeClr val="hlink"/>
                </a:solidFill>
              </a:rPr>
              <a:t>after</a:t>
            </a:r>
            <a:r>
              <a:rPr lang="en-US" sz="2600" dirty="0"/>
              <a:t>” index </a:t>
            </a:r>
            <a:r>
              <a:rPr lang="en-US" sz="2600" b="1" dirty="0">
                <a:solidFill>
                  <a:schemeClr val="accent2"/>
                </a:solidFill>
              </a:rPr>
              <a:t>n</a:t>
            </a:r>
            <a:r>
              <a:rPr lang="en-US" sz="2600" dirty="0"/>
              <a:t> is index </a:t>
            </a:r>
            <a:r>
              <a:rPr lang="en-US" sz="2600" b="1" dirty="0">
                <a:solidFill>
                  <a:schemeClr val="accent2"/>
                </a:solidFill>
              </a:rPr>
              <a:t>0</a:t>
            </a:r>
          </a:p>
          <a:p>
            <a:r>
              <a:rPr lang="en-US" sz="2600" dirty="0"/>
              <a:t>We need to keep track of where the </a:t>
            </a:r>
            <a:r>
              <a:rPr lang="en-US" sz="2600" b="1" i="1" dirty="0">
                <a:solidFill>
                  <a:schemeClr val="accent2"/>
                </a:solidFill>
              </a:rPr>
              <a:t>front</a:t>
            </a:r>
            <a:r>
              <a:rPr lang="en-US" sz="2600" i="1" dirty="0"/>
              <a:t> </a:t>
            </a:r>
            <a:r>
              <a:rPr lang="en-US" sz="2600" dirty="0"/>
              <a:t>as well as the</a:t>
            </a:r>
            <a:r>
              <a:rPr lang="en-US" sz="2600" i="1" dirty="0"/>
              <a:t> </a:t>
            </a:r>
            <a:r>
              <a:rPr lang="en-US" sz="2600" b="1" i="1" dirty="0">
                <a:solidFill>
                  <a:schemeClr val="accent2"/>
                </a:solidFill>
              </a:rPr>
              <a:t>rear</a:t>
            </a:r>
            <a:r>
              <a:rPr lang="en-US" sz="2600" dirty="0"/>
              <a:t> of the queue are at any given time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56E6888-3EBC-4263-8D02-3F35EF067ADB}" type="slidenum">
              <a:rPr lang="en-US"/>
              <a:pPr/>
              <a:t>4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View of a Queue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2362200" y="34290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514600" y="38100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2286000" y="48006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590800" y="48006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 flipV="1">
            <a:off x="2133600" y="57150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 flipV="1">
            <a:off x="2590800" y="57150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2286000" y="41148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2590800" y="4114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2743200" y="44196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3200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3352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3124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429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2971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3429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>
            <a:off x="3124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3429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H="1">
            <a:off x="3581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3962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57" name="Line 53"/>
          <p:cNvSpPr>
            <a:spLocks noChangeShapeType="1"/>
          </p:cNvSpPr>
          <p:nvPr/>
        </p:nvSpPr>
        <p:spPr bwMode="auto">
          <a:xfrm>
            <a:off x="4114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8" name="Line 54"/>
          <p:cNvSpPr>
            <a:spLocks noChangeShapeType="1"/>
          </p:cNvSpPr>
          <p:nvPr/>
        </p:nvSpPr>
        <p:spPr bwMode="auto">
          <a:xfrm flipH="1">
            <a:off x="3886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>
            <a:off x="4191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0" name="Line 56"/>
          <p:cNvSpPr>
            <a:spLocks noChangeShapeType="1"/>
          </p:cNvSpPr>
          <p:nvPr/>
        </p:nvSpPr>
        <p:spPr bwMode="auto">
          <a:xfrm flipH="1" flipV="1">
            <a:off x="3733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2" name="Line 58"/>
          <p:cNvSpPr>
            <a:spLocks noChangeShapeType="1"/>
          </p:cNvSpPr>
          <p:nvPr/>
        </p:nvSpPr>
        <p:spPr bwMode="auto">
          <a:xfrm flipH="1">
            <a:off x="3886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3" name="Line 59"/>
          <p:cNvSpPr>
            <a:spLocks noChangeShapeType="1"/>
          </p:cNvSpPr>
          <p:nvPr/>
        </p:nvSpPr>
        <p:spPr bwMode="auto">
          <a:xfrm>
            <a:off x="4191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4" name="Line 60"/>
          <p:cNvSpPr>
            <a:spLocks noChangeShapeType="1"/>
          </p:cNvSpPr>
          <p:nvPr/>
        </p:nvSpPr>
        <p:spPr bwMode="auto">
          <a:xfrm flipH="1">
            <a:off x="4343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5" name="Oval 61"/>
          <p:cNvSpPr>
            <a:spLocks noChangeArrowheads="1"/>
          </p:cNvSpPr>
          <p:nvPr/>
        </p:nvSpPr>
        <p:spPr bwMode="auto">
          <a:xfrm>
            <a:off x="4724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66" name="Line 62"/>
          <p:cNvSpPr>
            <a:spLocks noChangeShapeType="1"/>
          </p:cNvSpPr>
          <p:nvPr/>
        </p:nvSpPr>
        <p:spPr bwMode="auto">
          <a:xfrm>
            <a:off x="4876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7" name="Line 63"/>
          <p:cNvSpPr>
            <a:spLocks noChangeShapeType="1"/>
          </p:cNvSpPr>
          <p:nvPr/>
        </p:nvSpPr>
        <p:spPr bwMode="auto">
          <a:xfrm flipH="1">
            <a:off x="4648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8" name="Line 64"/>
          <p:cNvSpPr>
            <a:spLocks noChangeShapeType="1"/>
          </p:cNvSpPr>
          <p:nvPr/>
        </p:nvSpPr>
        <p:spPr bwMode="auto">
          <a:xfrm>
            <a:off x="4953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9" name="Line 65"/>
          <p:cNvSpPr>
            <a:spLocks noChangeShapeType="1"/>
          </p:cNvSpPr>
          <p:nvPr/>
        </p:nvSpPr>
        <p:spPr bwMode="auto">
          <a:xfrm flipH="1" flipV="1">
            <a:off x="4495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0" name="Line 66"/>
          <p:cNvSpPr>
            <a:spLocks noChangeShapeType="1"/>
          </p:cNvSpPr>
          <p:nvPr/>
        </p:nvSpPr>
        <p:spPr bwMode="auto">
          <a:xfrm flipH="1" flipV="1">
            <a:off x="4953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1" name="Line 67"/>
          <p:cNvSpPr>
            <a:spLocks noChangeShapeType="1"/>
          </p:cNvSpPr>
          <p:nvPr/>
        </p:nvSpPr>
        <p:spPr bwMode="auto">
          <a:xfrm flipH="1">
            <a:off x="4648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2" name="Line 68"/>
          <p:cNvSpPr>
            <a:spLocks noChangeShapeType="1"/>
          </p:cNvSpPr>
          <p:nvPr/>
        </p:nvSpPr>
        <p:spPr bwMode="auto">
          <a:xfrm>
            <a:off x="4953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3" name="Line 69"/>
          <p:cNvSpPr>
            <a:spLocks noChangeShapeType="1"/>
          </p:cNvSpPr>
          <p:nvPr/>
        </p:nvSpPr>
        <p:spPr bwMode="auto">
          <a:xfrm flipH="1">
            <a:off x="5105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4" name="Oval 70"/>
          <p:cNvSpPr>
            <a:spLocks noChangeArrowheads="1"/>
          </p:cNvSpPr>
          <p:nvPr/>
        </p:nvSpPr>
        <p:spPr bwMode="auto">
          <a:xfrm>
            <a:off x="5486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75" name="Line 71"/>
          <p:cNvSpPr>
            <a:spLocks noChangeShapeType="1"/>
          </p:cNvSpPr>
          <p:nvPr/>
        </p:nvSpPr>
        <p:spPr bwMode="auto">
          <a:xfrm>
            <a:off x="5638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6" name="Line 72"/>
          <p:cNvSpPr>
            <a:spLocks noChangeShapeType="1"/>
          </p:cNvSpPr>
          <p:nvPr/>
        </p:nvSpPr>
        <p:spPr bwMode="auto">
          <a:xfrm flipH="1">
            <a:off x="5410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7" name="Line 73"/>
          <p:cNvSpPr>
            <a:spLocks noChangeShapeType="1"/>
          </p:cNvSpPr>
          <p:nvPr/>
        </p:nvSpPr>
        <p:spPr bwMode="auto">
          <a:xfrm>
            <a:off x="5715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8" name="Line 74"/>
          <p:cNvSpPr>
            <a:spLocks noChangeShapeType="1"/>
          </p:cNvSpPr>
          <p:nvPr/>
        </p:nvSpPr>
        <p:spPr bwMode="auto">
          <a:xfrm flipH="1" flipV="1">
            <a:off x="5257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9" name="Line 75"/>
          <p:cNvSpPr>
            <a:spLocks noChangeShapeType="1"/>
          </p:cNvSpPr>
          <p:nvPr/>
        </p:nvSpPr>
        <p:spPr bwMode="auto">
          <a:xfrm flipH="1" flipV="1">
            <a:off x="5715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0" name="Line 76"/>
          <p:cNvSpPr>
            <a:spLocks noChangeShapeType="1"/>
          </p:cNvSpPr>
          <p:nvPr/>
        </p:nvSpPr>
        <p:spPr bwMode="auto">
          <a:xfrm flipH="1">
            <a:off x="5410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1" name="Line 77"/>
          <p:cNvSpPr>
            <a:spLocks noChangeShapeType="1"/>
          </p:cNvSpPr>
          <p:nvPr/>
        </p:nvSpPr>
        <p:spPr bwMode="auto">
          <a:xfrm>
            <a:off x="5715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2" name="Line 78"/>
          <p:cNvSpPr>
            <a:spLocks noChangeShapeType="1"/>
          </p:cNvSpPr>
          <p:nvPr/>
        </p:nvSpPr>
        <p:spPr bwMode="auto">
          <a:xfrm flipH="1">
            <a:off x="5867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3" name="Oval 79"/>
          <p:cNvSpPr>
            <a:spLocks noChangeArrowheads="1"/>
          </p:cNvSpPr>
          <p:nvPr/>
        </p:nvSpPr>
        <p:spPr bwMode="auto">
          <a:xfrm>
            <a:off x="7772400" y="23622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84" name="Line 80"/>
          <p:cNvSpPr>
            <a:spLocks noChangeShapeType="1"/>
          </p:cNvSpPr>
          <p:nvPr/>
        </p:nvSpPr>
        <p:spPr bwMode="auto">
          <a:xfrm>
            <a:off x="7924800" y="27432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5" name="Line 81"/>
          <p:cNvSpPr>
            <a:spLocks noChangeShapeType="1"/>
          </p:cNvSpPr>
          <p:nvPr/>
        </p:nvSpPr>
        <p:spPr bwMode="auto">
          <a:xfrm flipH="1">
            <a:off x="7696200" y="37338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6" name="Line 82"/>
          <p:cNvSpPr>
            <a:spLocks noChangeShapeType="1"/>
          </p:cNvSpPr>
          <p:nvPr/>
        </p:nvSpPr>
        <p:spPr bwMode="auto">
          <a:xfrm>
            <a:off x="8001000" y="37338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7" name="Line 83"/>
          <p:cNvSpPr>
            <a:spLocks noChangeShapeType="1"/>
          </p:cNvSpPr>
          <p:nvPr/>
        </p:nvSpPr>
        <p:spPr bwMode="auto">
          <a:xfrm flipH="1" flipV="1">
            <a:off x="7543800" y="46482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8" name="Line 84"/>
          <p:cNvSpPr>
            <a:spLocks noChangeShapeType="1"/>
          </p:cNvSpPr>
          <p:nvPr/>
        </p:nvSpPr>
        <p:spPr bwMode="auto">
          <a:xfrm flipH="1" flipV="1">
            <a:off x="8001000" y="46482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9" name="Line 85"/>
          <p:cNvSpPr>
            <a:spLocks noChangeShapeType="1"/>
          </p:cNvSpPr>
          <p:nvPr/>
        </p:nvSpPr>
        <p:spPr bwMode="auto">
          <a:xfrm flipH="1">
            <a:off x="7696200" y="30480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0" name="Line 86"/>
          <p:cNvSpPr>
            <a:spLocks noChangeShapeType="1"/>
          </p:cNvSpPr>
          <p:nvPr/>
        </p:nvSpPr>
        <p:spPr bwMode="auto">
          <a:xfrm>
            <a:off x="8001000" y="30480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1" name="Line 87"/>
          <p:cNvSpPr>
            <a:spLocks noChangeShapeType="1"/>
          </p:cNvSpPr>
          <p:nvPr/>
        </p:nvSpPr>
        <p:spPr bwMode="auto">
          <a:xfrm flipH="1">
            <a:off x="8153400" y="33528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2" name="Text Box 88"/>
          <p:cNvSpPr txBox="1">
            <a:spLocks noChangeArrowheads="1"/>
          </p:cNvSpPr>
          <p:nvPr/>
        </p:nvSpPr>
        <p:spPr bwMode="auto">
          <a:xfrm>
            <a:off x="2057400" y="2286000"/>
            <a:ext cx="20574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 of queue</a:t>
            </a:r>
          </a:p>
        </p:txBody>
      </p:sp>
      <p:sp>
        <p:nvSpPr>
          <p:cNvPr id="21593" name="Text Box 89"/>
          <p:cNvSpPr txBox="1">
            <a:spLocks noChangeArrowheads="1"/>
          </p:cNvSpPr>
          <p:nvPr/>
        </p:nvSpPr>
        <p:spPr bwMode="auto">
          <a:xfrm>
            <a:off x="1371600" y="1219200"/>
            <a:ext cx="3505200" cy="557213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Adding an element</a:t>
            </a:r>
          </a:p>
        </p:txBody>
      </p:sp>
      <p:sp>
        <p:nvSpPr>
          <p:cNvPr id="21594" name="Line 90"/>
          <p:cNvSpPr>
            <a:spLocks noChangeShapeType="1"/>
          </p:cNvSpPr>
          <p:nvPr/>
        </p:nvSpPr>
        <p:spPr bwMode="auto">
          <a:xfrm>
            <a:off x="2514600" y="26670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5" name="Line 91"/>
          <p:cNvSpPr>
            <a:spLocks noChangeShapeType="1"/>
          </p:cNvSpPr>
          <p:nvPr/>
        </p:nvSpPr>
        <p:spPr bwMode="auto">
          <a:xfrm flipH="1">
            <a:off x="6172200" y="3276600"/>
            <a:ext cx="1371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6" name="Text Box 92"/>
          <p:cNvSpPr txBox="1">
            <a:spLocks noChangeArrowheads="1"/>
          </p:cNvSpPr>
          <p:nvPr/>
        </p:nvSpPr>
        <p:spPr bwMode="auto">
          <a:xfrm>
            <a:off x="6400800" y="4876800"/>
            <a:ext cx="24384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element is added to the rear of the queue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A2A2D11-DC67-4716-9EB3-860D8F479924}" type="slidenum">
              <a:rPr lang="en-US"/>
              <a:pPr/>
              <a:t>40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Array Implementation of a Queue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3429000" y="1905000"/>
            <a:ext cx="4419600" cy="41148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191000" y="2514600"/>
            <a:ext cx="2971800" cy="2819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3429000" y="3886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7162800" y="3886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638800" y="1905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5638800" y="5334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4191000" y="2438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6781800" y="48768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>
            <a:off x="4038600" y="48768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6629400" y="23622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876800" y="20574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6248400" y="52578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57600" y="31242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7086600" y="44196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>
            <a:off x="6172200" y="2057400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flipH="1">
            <a:off x="7010400" y="30480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V="1">
            <a:off x="3581400" y="44196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1543050" y="33305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1390650" y="378777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1466850" y="287337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1547813" y="2420938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1258888" y="2286000"/>
            <a:ext cx="1865312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2438400" y="3429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2209800" y="2895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2362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2209800" y="3810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1619250" y="34067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2590800" y="2667000"/>
            <a:ext cx="1219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1619250" y="24923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4495800" y="3048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4800600" y="2743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2829" name="Text Box 61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830" name="Text Box 62"/>
          <p:cNvSpPr txBox="1">
            <a:spLocks noChangeArrowheads="1"/>
          </p:cNvSpPr>
          <p:nvPr/>
        </p:nvSpPr>
        <p:spPr bwMode="auto">
          <a:xfrm>
            <a:off x="5638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2831" name="Text Box 63"/>
          <p:cNvSpPr txBox="1">
            <a:spLocks noChangeArrowheads="1"/>
          </p:cNvSpPr>
          <p:nvPr/>
        </p:nvSpPr>
        <p:spPr bwMode="auto">
          <a:xfrm>
            <a:off x="60960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2832" name="Text Box 64"/>
          <p:cNvSpPr txBox="1">
            <a:spLocks noChangeArrowheads="1"/>
          </p:cNvSpPr>
          <p:nvPr/>
        </p:nvSpPr>
        <p:spPr bwMode="auto">
          <a:xfrm>
            <a:off x="6477000" y="2971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2833" name="Text Box 65"/>
          <p:cNvSpPr txBox="1">
            <a:spLocks noChangeArrowheads="1"/>
          </p:cNvSpPr>
          <p:nvPr/>
        </p:nvSpPr>
        <p:spPr bwMode="auto">
          <a:xfrm>
            <a:off x="6781800" y="3429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2834" name="Text Box 66"/>
          <p:cNvSpPr txBox="1">
            <a:spLocks noChangeArrowheads="1"/>
          </p:cNvSpPr>
          <p:nvPr/>
        </p:nvSpPr>
        <p:spPr bwMode="auto">
          <a:xfrm>
            <a:off x="6781800" y="3886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2835" name="Text Box 67"/>
          <p:cNvSpPr txBox="1">
            <a:spLocks noChangeArrowheads="1"/>
          </p:cNvSpPr>
          <p:nvPr/>
        </p:nvSpPr>
        <p:spPr bwMode="auto">
          <a:xfrm>
            <a:off x="6553200" y="4343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2836" name="Text Box 68"/>
          <p:cNvSpPr txBox="1">
            <a:spLocks noChangeArrowheads="1"/>
          </p:cNvSpPr>
          <p:nvPr/>
        </p:nvSpPr>
        <p:spPr bwMode="auto">
          <a:xfrm>
            <a:off x="6248400" y="4648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2837" name="Text Box 69"/>
          <p:cNvSpPr txBox="1">
            <a:spLocks noChangeArrowheads="1"/>
          </p:cNvSpPr>
          <p:nvPr/>
        </p:nvSpPr>
        <p:spPr bwMode="auto">
          <a:xfrm>
            <a:off x="5715000" y="4800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32838" name="Text Box 70"/>
          <p:cNvSpPr txBox="1">
            <a:spLocks noChangeArrowheads="1"/>
          </p:cNvSpPr>
          <p:nvPr/>
        </p:nvSpPr>
        <p:spPr bwMode="auto">
          <a:xfrm>
            <a:off x="4267200" y="3505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n-1</a:t>
            </a:r>
          </a:p>
        </p:txBody>
      </p:sp>
      <p:sp>
        <p:nvSpPr>
          <p:cNvPr id="32839" name="Text Box 71"/>
          <p:cNvSpPr txBox="1">
            <a:spLocks noChangeArrowheads="1"/>
          </p:cNvSpPr>
          <p:nvPr/>
        </p:nvSpPr>
        <p:spPr bwMode="auto">
          <a:xfrm>
            <a:off x="4267200" y="3886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n-2</a:t>
            </a:r>
          </a:p>
        </p:txBody>
      </p:sp>
      <p:sp>
        <p:nvSpPr>
          <p:cNvPr id="32840" name="Text Box 72"/>
          <p:cNvSpPr txBox="1">
            <a:spLocks noChangeArrowheads="1"/>
          </p:cNvSpPr>
          <p:nvPr/>
        </p:nvSpPr>
        <p:spPr bwMode="auto">
          <a:xfrm>
            <a:off x="4495800" y="4343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n-3</a:t>
            </a:r>
          </a:p>
        </p:txBody>
      </p:sp>
      <p:sp>
        <p:nvSpPr>
          <p:cNvPr id="32841" name="Text Box 73"/>
          <p:cNvSpPr txBox="1">
            <a:spLocks noChangeArrowheads="1"/>
          </p:cNvSpPr>
          <p:nvPr/>
        </p:nvSpPr>
        <p:spPr bwMode="auto">
          <a:xfrm>
            <a:off x="4495800" y="46482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32842" name="Text Box 74"/>
          <p:cNvSpPr txBox="1">
            <a:spLocks noChangeArrowheads="1"/>
          </p:cNvSpPr>
          <p:nvPr/>
        </p:nvSpPr>
        <p:spPr bwMode="auto">
          <a:xfrm>
            <a:off x="5105400" y="48768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32843" name="Text Box 75"/>
          <p:cNvSpPr txBox="1">
            <a:spLocks noChangeArrowheads="1"/>
          </p:cNvSpPr>
          <p:nvPr/>
        </p:nvSpPr>
        <p:spPr bwMode="auto">
          <a:xfrm>
            <a:off x="4800600" y="48006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32844" name="Rectangle 76"/>
          <p:cNvSpPr>
            <a:spLocks noChangeArrowheads="1"/>
          </p:cNvSpPr>
          <p:nvPr/>
        </p:nvSpPr>
        <p:spPr bwMode="auto">
          <a:xfrm>
            <a:off x="5867400" y="12954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45" name="Rectangle 77"/>
          <p:cNvSpPr>
            <a:spLocks noChangeArrowheads="1"/>
          </p:cNvSpPr>
          <p:nvPr/>
        </p:nvSpPr>
        <p:spPr bwMode="auto">
          <a:xfrm>
            <a:off x="6858000" y="1524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46" name="Rectangle 78"/>
          <p:cNvSpPr>
            <a:spLocks noChangeArrowheads="1"/>
          </p:cNvSpPr>
          <p:nvPr/>
        </p:nvSpPr>
        <p:spPr bwMode="auto">
          <a:xfrm>
            <a:off x="7696200" y="21336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47" name="Rectangle 79"/>
          <p:cNvSpPr>
            <a:spLocks noChangeArrowheads="1"/>
          </p:cNvSpPr>
          <p:nvPr/>
        </p:nvSpPr>
        <p:spPr bwMode="auto">
          <a:xfrm>
            <a:off x="8153400" y="32004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48" name="Line 80"/>
          <p:cNvSpPr>
            <a:spLocks noChangeShapeType="1"/>
          </p:cNvSpPr>
          <p:nvPr/>
        </p:nvSpPr>
        <p:spPr bwMode="auto">
          <a:xfrm flipV="1">
            <a:off x="5943600" y="1752600"/>
            <a:ext cx="1524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49" name="Line 81"/>
          <p:cNvSpPr>
            <a:spLocks noChangeShapeType="1"/>
          </p:cNvSpPr>
          <p:nvPr/>
        </p:nvSpPr>
        <p:spPr bwMode="auto">
          <a:xfrm flipV="1">
            <a:off x="6629400" y="1981200"/>
            <a:ext cx="381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50" name="Line 82"/>
          <p:cNvSpPr>
            <a:spLocks noChangeShapeType="1"/>
          </p:cNvSpPr>
          <p:nvPr/>
        </p:nvSpPr>
        <p:spPr bwMode="auto">
          <a:xfrm flipV="1">
            <a:off x="7086600" y="2438400"/>
            <a:ext cx="609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51" name="Line 83"/>
          <p:cNvSpPr>
            <a:spLocks noChangeShapeType="1"/>
          </p:cNvSpPr>
          <p:nvPr/>
        </p:nvSpPr>
        <p:spPr bwMode="auto">
          <a:xfrm flipV="1">
            <a:off x="7543800" y="3429000"/>
            <a:ext cx="6096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53" name="Rectangle 85"/>
          <p:cNvSpPr>
            <a:spLocks noChangeArrowheads="1"/>
          </p:cNvSpPr>
          <p:nvPr/>
        </p:nvSpPr>
        <p:spPr bwMode="auto">
          <a:xfrm>
            <a:off x="8077200" y="4114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54" name="Line 86"/>
          <p:cNvSpPr>
            <a:spLocks noChangeShapeType="1"/>
          </p:cNvSpPr>
          <p:nvPr/>
        </p:nvSpPr>
        <p:spPr bwMode="auto">
          <a:xfrm>
            <a:off x="7467600" y="4191000"/>
            <a:ext cx="6096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55" name="Text Box 87"/>
          <p:cNvSpPr txBox="1">
            <a:spLocks noChangeArrowheads="1"/>
          </p:cNvSpPr>
          <p:nvPr/>
        </p:nvSpPr>
        <p:spPr bwMode="auto">
          <a:xfrm>
            <a:off x="179388" y="3068638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32856" name="Rectangle 88"/>
          <p:cNvSpPr>
            <a:spLocks noChangeArrowheads="1"/>
          </p:cNvSpPr>
          <p:nvPr/>
        </p:nvSpPr>
        <p:spPr bwMode="auto">
          <a:xfrm>
            <a:off x="611188" y="30686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57" name="Line 89"/>
          <p:cNvSpPr>
            <a:spLocks noChangeShapeType="1"/>
          </p:cNvSpPr>
          <p:nvPr/>
        </p:nvSpPr>
        <p:spPr bwMode="auto">
          <a:xfrm>
            <a:off x="809625" y="3284538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2DAA42F-0805-46AE-B661-1C0F35EBB02C}" type="slidenum">
              <a:rPr lang="en-US"/>
              <a:pPr/>
              <a:t>41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Queue Straddling the End of a Circular Array</a:t>
            </a:r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4006850" y="1879600"/>
            <a:ext cx="4419600" cy="41148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4768850" y="2489200"/>
            <a:ext cx="2971800" cy="2819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H="1">
            <a:off x="4006850" y="386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7740650" y="3860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6216650" y="1879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6216650" y="5308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4768850" y="24130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7359650" y="48514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 flipH="1">
            <a:off x="4616450" y="48514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 flipH="1">
            <a:off x="7207250" y="23368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5454650" y="20320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6826250" y="52324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4235450" y="30988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7664450" y="43942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 flipH="1">
            <a:off x="6750050" y="2032000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 flipH="1">
            <a:off x="7588250" y="30226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 flipV="1">
            <a:off x="4159250" y="43942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1693863" y="33321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1549400" y="376396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549400" y="289877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1693863" y="2395538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1404938" y="2260600"/>
            <a:ext cx="1839912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2482850" y="332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2559050" y="3403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2330450" y="28702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62493" name="Rectangle 29"/>
          <p:cNvSpPr>
            <a:spLocks noChangeArrowheads="1"/>
          </p:cNvSpPr>
          <p:nvPr/>
        </p:nvSpPr>
        <p:spPr bwMode="auto">
          <a:xfrm>
            <a:off x="2482850" y="241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330450" y="3784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1765300" y="3403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>
            <a:off x="2711450" y="2641600"/>
            <a:ext cx="16002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1693863" y="246697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5073650" y="3022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5378450" y="271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5759450" y="2565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6216650" y="2565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6673850" y="2641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7054850" y="2946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7359650" y="3403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7359650" y="386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7131050" y="4318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6826250" y="4622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6292850" y="4775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4845050" y="3479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4845050" y="3860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62511" name="Text Box 47"/>
          <p:cNvSpPr txBox="1">
            <a:spLocks noChangeArrowheads="1"/>
          </p:cNvSpPr>
          <p:nvPr/>
        </p:nvSpPr>
        <p:spPr bwMode="auto">
          <a:xfrm>
            <a:off x="5073650" y="4318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97</a:t>
            </a:r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5073650" y="46228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5683250" y="48514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5378450" y="47752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62515" name="Rectangle 51"/>
          <p:cNvSpPr>
            <a:spLocks noChangeArrowheads="1"/>
          </p:cNvSpPr>
          <p:nvPr/>
        </p:nvSpPr>
        <p:spPr bwMode="auto">
          <a:xfrm>
            <a:off x="3397250" y="30988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16" name="Rectangle 52"/>
          <p:cNvSpPr>
            <a:spLocks noChangeArrowheads="1"/>
          </p:cNvSpPr>
          <p:nvPr/>
        </p:nvSpPr>
        <p:spPr bwMode="auto">
          <a:xfrm>
            <a:off x="3321050" y="4241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17" name="Rectangle 53"/>
          <p:cNvSpPr>
            <a:spLocks noChangeArrowheads="1"/>
          </p:cNvSpPr>
          <p:nvPr/>
        </p:nvSpPr>
        <p:spPr bwMode="auto">
          <a:xfrm>
            <a:off x="4692650" y="1422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18" name="Rectangle 54"/>
          <p:cNvSpPr>
            <a:spLocks noChangeArrowheads="1"/>
          </p:cNvSpPr>
          <p:nvPr/>
        </p:nvSpPr>
        <p:spPr bwMode="auto">
          <a:xfrm>
            <a:off x="3778250" y="2032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23" name="Line 59"/>
          <p:cNvSpPr>
            <a:spLocks noChangeShapeType="1"/>
          </p:cNvSpPr>
          <p:nvPr/>
        </p:nvSpPr>
        <p:spPr bwMode="auto">
          <a:xfrm flipH="1">
            <a:off x="3778250" y="4165600"/>
            <a:ext cx="6858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 flipH="1" flipV="1">
            <a:off x="3854450" y="3327400"/>
            <a:ext cx="533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 flipH="1" flipV="1">
            <a:off x="4235450" y="2336800"/>
            <a:ext cx="533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 flipH="1" flipV="1">
            <a:off x="4921250" y="1879600"/>
            <a:ext cx="3048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250825" y="3068638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62528" name="Rectangle 64"/>
          <p:cNvSpPr>
            <a:spLocks noChangeArrowheads="1"/>
          </p:cNvSpPr>
          <p:nvPr/>
        </p:nvSpPr>
        <p:spPr bwMode="auto">
          <a:xfrm>
            <a:off x="755650" y="30686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29" name="Line 65"/>
          <p:cNvSpPr>
            <a:spLocks noChangeShapeType="1"/>
          </p:cNvSpPr>
          <p:nvPr/>
        </p:nvSpPr>
        <p:spPr bwMode="auto">
          <a:xfrm>
            <a:off x="971550" y="3284538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6642532-8CEC-4A2E-95C6-1A3620995CFF}" type="slidenum">
              <a:rPr lang="en-US"/>
              <a:pPr/>
              <a:t>42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Queue Drawn Linearly</a:t>
            </a: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1403350" y="29400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330325" y="337343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330325" y="243681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1403350" y="200501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1258888" y="1844675"/>
            <a:ext cx="169545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2192338" y="29114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2268538" y="2987675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2039938" y="245427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2192338" y="19970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039938" y="336867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1474788" y="3013075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2484438" y="2205038"/>
            <a:ext cx="868362" cy="995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1403350" y="207645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63552" name="Text Box 64"/>
          <p:cNvSpPr txBox="1">
            <a:spLocks noChangeArrowheads="1"/>
          </p:cNvSpPr>
          <p:nvPr/>
        </p:nvSpPr>
        <p:spPr bwMode="auto">
          <a:xfrm>
            <a:off x="3352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3553" name="Text Box 65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3554" name="Text Box 66"/>
          <p:cNvSpPr txBox="1">
            <a:spLocks noChangeArrowheads="1"/>
          </p:cNvSpPr>
          <p:nvPr/>
        </p:nvSpPr>
        <p:spPr bwMode="auto">
          <a:xfrm>
            <a:off x="4724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3555" name="Text Box 67"/>
          <p:cNvSpPr txBox="1">
            <a:spLocks noChangeArrowheads="1"/>
          </p:cNvSpPr>
          <p:nvPr/>
        </p:nvSpPr>
        <p:spPr bwMode="auto">
          <a:xfrm>
            <a:off x="4267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3556" name="Text Box 68"/>
          <p:cNvSpPr txBox="1">
            <a:spLocks noChangeArrowheads="1"/>
          </p:cNvSpPr>
          <p:nvPr/>
        </p:nvSpPr>
        <p:spPr bwMode="auto">
          <a:xfrm>
            <a:off x="3810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3560" name="Rectangle 72"/>
          <p:cNvSpPr>
            <a:spLocks noChangeArrowheads="1"/>
          </p:cNvSpPr>
          <p:nvPr/>
        </p:nvSpPr>
        <p:spPr bwMode="auto">
          <a:xfrm>
            <a:off x="33528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1" name="Rectangle 73"/>
          <p:cNvSpPr>
            <a:spLocks noChangeArrowheads="1"/>
          </p:cNvSpPr>
          <p:nvPr/>
        </p:nvSpPr>
        <p:spPr bwMode="auto">
          <a:xfrm>
            <a:off x="38100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2" name="Rectangle 74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3" name="Rectangle 75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4" name="Rectangle 76"/>
          <p:cNvSpPr>
            <a:spLocks noChangeArrowheads="1"/>
          </p:cNvSpPr>
          <p:nvPr/>
        </p:nvSpPr>
        <p:spPr bwMode="auto">
          <a:xfrm>
            <a:off x="51816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5" name="Rectangle 77"/>
          <p:cNvSpPr>
            <a:spLocks noChangeArrowheads="1"/>
          </p:cNvSpPr>
          <p:nvPr/>
        </p:nvSpPr>
        <p:spPr bwMode="auto">
          <a:xfrm>
            <a:off x="6553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6" name="Rectangle 78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7" name="Rectangle 79"/>
          <p:cNvSpPr>
            <a:spLocks noChangeArrowheads="1"/>
          </p:cNvSpPr>
          <p:nvPr/>
        </p:nvSpPr>
        <p:spPr bwMode="auto">
          <a:xfrm>
            <a:off x="74676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8" name="Rectangle 80"/>
          <p:cNvSpPr>
            <a:spLocks noChangeArrowheads="1"/>
          </p:cNvSpPr>
          <p:nvPr/>
        </p:nvSpPr>
        <p:spPr bwMode="auto">
          <a:xfrm>
            <a:off x="79248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9" name="Line 81"/>
          <p:cNvSpPr>
            <a:spLocks noChangeShapeType="1"/>
          </p:cNvSpPr>
          <p:nvPr/>
        </p:nvSpPr>
        <p:spPr bwMode="auto">
          <a:xfrm>
            <a:off x="56388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70" name="Line 82"/>
          <p:cNvSpPr>
            <a:spLocks noChangeShapeType="1"/>
          </p:cNvSpPr>
          <p:nvPr/>
        </p:nvSpPr>
        <p:spPr bwMode="auto">
          <a:xfrm>
            <a:off x="56388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71" name="Text Box 83"/>
          <p:cNvSpPr txBox="1">
            <a:spLocks noChangeArrowheads="1"/>
          </p:cNvSpPr>
          <p:nvPr/>
        </p:nvSpPr>
        <p:spPr bwMode="auto">
          <a:xfrm>
            <a:off x="6553200" y="2590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96</a:t>
            </a:r>
          </a:p>
        </p:txBody>
      </p:sp>
      <p:sp>
        <p:nvSpPr>
          <p:cNvPr id="63572" name="Text Box 84"/>
          <p:cNvSpPr txBox="1">
            <a:spLocks noChangeArrowheads="1"/>
          </p:cNvSpPr>
          <p:nvPr/>
        </p:nvSpPr>
        <p:spPr bwMode="auto">
          <a:xfrm>
            <a:off x="7010400" y="2590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97</a:t>
            </a:r>
          </a:p>
        </p:txBody>
      </p:sp>
      <p:sp>
        <p:nvSpPr>
          <p:cNvPr id="63573" name="Text Box 85"/>
          <p:cNvSpPr txBox="1">
            <a:spLocks noChangeArrowheads="1"/>
          </p:cNvSpPr>
          <p:nvPr/>
        </p:nvSpPr>
        <p:spPr bwMode="auto">
          <a:xfrm>
            <a:off x="7467600" y="2590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63574" name="Text Box 86"/>
          <p:cNvSpPr txBox="1">
            <a:spLocks noChangeArrowheads="1"/>
          </p:cNvSpPr>
          <p:nvPr/>
        </p:nvSpPr>
        <p:spPr bwMode="auto">
          <a:xfrm>
            <a:off x="7924800" y="2590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3575" name="Text Box 87"/>
          <p:cNvSpPr txBox="1">
            <a:spLocks noChangeArrowheads="1"/>
          </p:cNvSpPr>
          <p:nvPr/>
        </p:nvSpPr>
        <p:spPr bwMode="auto">
          <a:xfrm>
            <a:off x="5715000" y="2667000"/>
            <a:ext cx="83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 b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63576" name="Rectangle 88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77" name="Rectangle 89"/>
          <p:cNvSpPr>
            <a:spLocks noChangeArrowheads="1"/>
          </p:cNvSpPr>
          <p:nvPr/>
        </p:nvSpPr>
        <p:spPr bwMode="auto">
          <a:xfrm>
            <a:off x="79248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78" name="Rectangle 90"/>
          <p:cNvSpPr>
            <a:spLocks noChangeArrowheads="1"/>
          </p:cNvSpPr>
          <p:nvPr/>
        </p:nvSpPr>
        <p:spPr bwMode="auto">
          <a:xfrm>
            <a:off x="3352800" y="3733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79" name="Rectangle 91"/>
          <p:cNvSpPr>
            <a:spLocks noChangeArrowheads="1"/>
          </p:cNvSpPr>
          <p:nvPr/>
        </p:nvSpPr>
        <p:spPr bwMode="auto">
          <a:xfrm>
            <a:off x="38100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81" name="Line 93"/>
          <p:cNvSpPr>
            <a:spLocks noChangeShapeType="1"/>
          </p:cNvSpPr>
          <p:nvPr/>
        </p:nvSpPr>
        <p:spPr bwMode="auto">
          <a:xfrm>
            <a:off x="35814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82" name="Line 94"/>
          <p:cNvSpPr>
            <a:spLocks noChangeShapeType="1"/>
          </p:cNvSpPr>
          <p:nvPr/>
        </p:nvSpPr>
        <p:spPr bwMode="auto">
          <a:xfrm>
            <a:off x="40386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83" name="Line 95"/>
          <p:cNvSpPr>
            <a:spLocks noChangeShapeType="1"/>
          </p:cNvSpPr>
          <p:nvPr/>
        </p:nvSpPr>
        <p:spPr bwMode="auto">
          <a:xfrm>
            <a:off x="81534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84" name="Line 96"/>
          <p:cNvSpPr>
            <a:spLocks noChangeShapeType="1"/>
          </p:cNvSpPr>
          <p:nvPr/>
        </p:nvSpPr>
        <p:spPr bwMode="auto">
          <a:xfrm>
            <a:off x="76962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85" name="Text Box 97"/>
          <p:cNvSpPr txBox="1">
            <a:spLocks noChangeArrowheads="1"/>
          </p:cNvSpPr>
          <p:nvPr/>
        </p:nvSpPr>
        <p:spPr bwMode="auto">
          <a:xfrm>
            <a:off x="3962400" y="1295400"/>
            <a:ext cx="35052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Queue from previous slide</a:t>
            </a:r>
          </a:p>
        </p:txBody>
      </p:sp>
      <p:sp>
        <p:nvSpPr>
          <p:cNvPr id="63586" name="Text Box 98"/>
          <p:cNvSpPr txBox="1">
            <a:spLocks noChangeArrowheads="1"/>
          </p:cNvSpPr>
          <p:nvPr/>
        </p:nvSpPr>
        <p:spPr bwMode="auto">
          <a:xfrm>
            <a:off x="179388" y="249237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63587" name="Rectangle 99"/>
          <p:cNvSpPr>
            <a:spLocks noChangeArrowheads="1"/>
          </p:cNvSpPr>
          <p:nvPr/>
        </p:nvSpPr>
        <p:spPr bwMode="auto">
          <a:xfrm>
            <a:off x="611188" y="24923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88" name="Line 100"/>
          <p:cNvSpPr>
            <a:spLocks noChangeShapeType="1"/>
          </p:cNvSpPr>
          <p:nvPr/>
        </p:nvSpPr>
        <p:spPr bwMode="auto">
          <a:xfrm>
            <a:off x="827088" y="270827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6EDA150-667F-408C-ACA1-D5EE56EB3568}" type="slidenum">
              <a:rPr lang="en-US"/>
              <a:pPr/>
              <a:t>43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Array Implementation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4648200"/>
          </a:xfrm>
        </p:spPr>
        <p:txBody>
          <a:bodyPr/>
          <a:lstStyle/>
          <a:p>
            <a:r>
              <a:rPr lang="en-US"/>
              <a:t>When an element is enqueued, the value of </a:t>
            </a:r>
            <a:r>
              <a:rPr lang="en-US" b="1">
                <a:solidFill>
                  <a:schemeClr val="accent2"/>
                </a:solidFill>
              </a:rPr>
              <a:t>rear</a:t>
            </a:r>
            <a:r>
              <a:rPr lang="en-US"/>
              <a:t> is incremented</a:t>
            </a:r>
          </a:p>
          <a:p>
            <a:r>
              <a:rPr lang="en-US"/>
              <a:t>But it must take into account the need to loop back to index 0:</a:t>
            </a:r>
          </a:p>
          <a:p>
            <a:pPr algn="ctr">
              <a:spcBef>
                <a:spcPct val="70000"/>
              </a:spcBef>
              <a:spcAft>
                <a:spcPct val="70000"/>
              </a:spcAft>
              <a:buFontTx/>
              <a:buNone/>
            </a:pPr>
            <a:r>
              <a:rPr lang="en-US" b="1">
                <a:solidFill>
                  <a:schemeClr val="accent2"/>
                </a:solidFill>
              </a:rPr>
              <a:t>rear = (rear+1) % queue.length;</a:t>
            </a:r>
          </a:p>
          <a:p>
            <a:r>
              <a:rPr lang="en-US"/>
              <a:t>Can this array implementation also reach capacity? </a:t>
            </a:r>
          </a:p>
          <a:p>
            <a:endParaRPr 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32967DD-2EED-43A2-B830-01E0877A54E9}" type="slidenum">
              <a:rPr lang="en-US"/>
              <a:pPr/>
              <a:t>44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array of length 4</a:t>
            </a:r>
            <a:br>
              <a:rPr lang="en-US" sz="3600"/>
            </a:br>
            <a:r>
              <a:rPr lang="en-US" sz="3600"/>
              <a:t>What  happens?</a:t>
            </a:r>
            <a:r>
              <a:rPr lang="en-US"/>
              <a:t> 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68413" y="2755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187450" y="32131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192213" y="22987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1268413" y="1841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1116013" y="1676400"/>
            <a:ext cx="16271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1981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2057400" y="2819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1828800" y="228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1981200" y="1828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1828800" y="3200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1344613" y="2832100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2209800" y="2057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1331913" y="191611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33528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47244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42672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38100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33528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3810000" y="1828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2" name="Line 24"/>
          <p:cNvSpPr>
            <a:spLocks noChangeShapeType="1"/>
          </p:cNvSpPr>
          <p:nvPr/>
        </p:nvSpPr>
        <p:spPr bwMode="auto">
          <a:xfrm>
            <a:off x="3581400" y="2057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2672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7244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4267200" y="2590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>
            <a:off x="4953000" y="2057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>
            <a:off x="4495800" y="2057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1263650" y="55419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1" name="Text Box 33"/>
          <p:cNvSpPr txBox="1">
            <a:spLocks noChangeArrowheads="1"/>
          </p:cNvSpPr>
          <p:nvPr/>
        </p:nvSpPr>
        <p:spPr bwMode="auto">
          <a:xfrm>
            <a:off x="1187450" y="602138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8882" name="Text Box 34"/>
          <p:cNvSpPr txBox="1">
            <a:spLocks noChangeArrowheads="1"/>
          </p:cNvSpPr>
          <p:nvPr/>
        </p:nvSpPr>
        <p:spPr bwMode="auto">
          <a:xfrm>
            <a:off x="1187450" y="508476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1263650" y="462756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1116013" y="4495800"/>
            <a:ext cx="16271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19812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2051050" y="55895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1828800" y="5105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1828800" y="6019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>
            <a:off x="1339850" y="5618163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91" name="Line 43"/>
          <p:cNvSpPr>
            <a:spLocks noChangeShapeType="1"/>
          </p:cNvSpPr>
          <p:nvPr/>
        </p:nvSpPr>
        <p:spPr bwMode="auto">
          <a:xfrm>
            <a:off x="2209800" y="48768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92" name="Text Box 44"/>
          <p:cNvSpPr txBox="1">
            <a:spLocks noChangeArrowheads="1"/>
          </p:cNvSpPr>
          <p:nvPr/>
        </p:nvSpPr>
        <p:spPr bwMode="auto">
          <a:xfrm>
            <a:off x="1331913" y="465296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33528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47244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42672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96" name="Text Box 48"/>
          <p:cNvSpPr txBox="1">
            <a:spLocks noChangeArrowheads="1"/>
          </p:cNvSpPr>
          <p:nvPr/>
        </p:nvSpPr>
        <p:spPr bwMode="auto">
          <a:xfrm>
            <a:off x="38100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8897" name="Rectangle 49"/>
          <p:cNvSpPr>
            <a:spLocks noChangeArrowheads="1"/>
          </p:cNvSpPr>
          <p:nvPr/>
        </p:nvSpPr>
        <p:spPr bwMode="auto">
          <a:xfrm>
            <a:off x="33528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98" name="Rectangle 50"/>
          <p:cNvSpPr>
            <a:spLocks noChangeArrowheads="1"/>
          </p:cNvSpPr>
          <p:nvPr/>
        </p:nvSpPr>
        <p:spPr bwMode="auto">
          <a:xfrm>
            <a:off x="38100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99" name="Rectangle 51"/>
          <p:cNvSpPr>
            <a:spLocks noChangeArrowheads="1"/>
          </p:cNvSpPr>
          <p:nvPr/>
        </p:nvSpPr>
        <p:spPr bwMode="auto">
          <a:xfrm>
            <a:off x="3352800" y="5410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0" name="Rectangle 52"/>
          <p:cNvSpPr>
            <a:spLocks noChangeArrowheads="1"/>
          </p:cNvSpPr>
          <p:nvPr/>
        </p:nvSpPr>
        <p:spPr bwMode="auto">
          <a:xfrm>
            <a:off x="3810000" y="6248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1" name="Line 53"/>
          <p:cNvSpPr>
            <a:spLocks noChangeShapeType="1"/>
          </p:cNvSpPr>
          <p:nvPr/>
        </p:nvSpPr>
        <p:spPr bwMode="auto">
          <a:xfrm>
            <a:off x="35814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02" name="Line 54"/>
          <p:cNvSpPr>
            <a:spLocks noChangeShapeType="1"/>
          </p:cNvSpPr>
          <p:nvPr/>
        </p:nvSpPr>
        <p:spPr bwMode="auto">
          <a:xfrm>
            <a:off x="4038600" y="48768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03" name="Rectangle 55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4" name="Rectangle 56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5" name="Rectangle 57"/>
          <p:cNvSpPr>
            <a:spLocks noChangeArrowheads="1"/>
          </p:cNvSpPr>
          <p:nvPr/>
        </p:nvSpPr>
        <p:spPr bwMode="auto">
          <a:xfrm>
            <a:off x="4267200" y="5410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6" name="Rectangle 58"/>
          <p:cNvSpPr>
            <a:spLocks noChangeArrowheads="1"/>
          </p:cNvSpPr>
          <p:nvPr/>
        </p:nvSpPr>
        <p:spPr bwMode="auto">
          <a:xfrm>
            <a:off x="4724400" y="62484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7" name="Line 59"/>
          <p:cNvSpPr>
            <a:spLocks noChangeShapeType="1"/>
          </p:cNvSpPr>
          <p:nvPr/>
        </p:nvSpPr>
        <p:spPr bwMode="auto">
          <a:xfrm>
            <a:off x="4953000" y="48768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08" name="Line 60"/>
          <p:cNvSpPr>
            <a:spLocks noChangeShapeType="1"/>
          </p:cNvSpPr>
          <p:nvPr/>
        </p:nvSpPr>
        <p:spPr bwMode="auto">
          <a:xfrm>
            <a:off x="44958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17" name="Text Box 69"/>
          <p:cNvSpPr txBox="1">
            <a:spLocks noChangeArrowheads="1"/>
          </p:cNvSpPr>
          <p:nvPr/>
        </p:nvSpPr>
        <p:spPr bwMode="auto">
          <a:xfrm>
            <a:off x="5715000" y="2667000"/>
            <a:ext cx="3124200" cy="13112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Suppose we try to add one more item to a queue implemented by an array of length 4</a:t>
            </a:r>
          </a:p>
        </p:txBody>
      </p:sp>
      <p:sp>
        <p:nvSpPr>
          <p:cNvPr id="78921" name="Text Box 73"/>
          <p:cNvSpPr txBox="1">
            <a:spLocks noChangeArrowheads="1"/>
          </p:cNvSpPr>
          <p:nvPr/>
        </p:nvSpPr>
        <p:spPr bwMode="auto">
          <a:xfrm>
            <a:off x="0" y="522922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8922" name="Rectangle 74"/>
          <p:cNvSpPr>
            <a:spLocks noChangeArrowheads="1"/>
          </p:cNvSpPr>
          <p:nvPr/>
        </p:nvSpPr>
        <p:spPr bwMode="auto">
          <a:xfrm>
            <a:off x="431800" y="52292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23" name="Line 75"/>
          <p:cNvSpPr>
            <a:spLocks noChangeShapeType="1"/>
          </p:cNvSpPr>
          <p:nvPr/>
        </p:nvSpPr>
        <p:spPr bwMode="auto">
          <a:xfrm>
            <a:off x="647700" y="544512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0" y="249237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8925" name="Rectangle 77"/>
          <p:cNvSpPr>
            <a:spLocks noChangeArrowheads="1"/>
          </p:cNvSpPr>
          <p:nvPr/>
        </p:nvSpPr>
        <p:spPr bwMode="auto">
          <a:xfrm>
            <a:off x="431800" y="24923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26" name="Line 78"/>
          <p:cNvSpPr>
            <a:spLocks noChangeShapeType="1"/>
          </p:cNvSpPr>
          <p:nvPr/>
        </p:nvSpPr>
        <p:spPr bwMode="auto">
          <a:xfrm>
            <a:off x="647700" y="270827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27" name="Text Box 79"/>
          <p:cNvSpPr txBox="1">
            <a:spLocks noChangeArrowheads="1"/>
          </p:cNvSpPr>
          <p:nvPr/>
        </p:nvSpPr>
        <p:spPr bwMode="auto">
          <a:xfrm>
            <a:off x="5791200" y="4581525"/>
            <a:ext cx="3040063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queue is now full. How can you tell?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7790F1FB-411F-4EAD-AE33-6C2D093E75DD}" type="slidenum">
              <a:rPr lang="en-US"/>
              <a:pPr/>
              <a:t>45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another item!</a:t>
            </a:r>
            <a:br>
              <a:rPr lang="en-US"/>
            </a:br>
            <a:r>
              <a:rPr lang="en-US"/>
              <a:t>Need to expand capacity…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268413" y="2755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187450" y="32131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192213" y="22987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268413" y="1841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116013" y="1676400"/>
            <a:ext cx="16271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981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057400" y="2819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828800" y="228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1981200" y="1828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828800" y="3200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344613" y="2832100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2209800" y="2057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331913" y="191611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33528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47244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42672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38100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33528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38100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72" name="Rectangle 40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73" name="Rectangle 41"/>
          <p:cNvSpPr>
            <a:spLocks noChangeArrowheads="1"/>
          </p:cNvSpPr>
          <p:nvPr/>
        </p:nvSpPr>
        <p:spPr bwMode="auto">
          <a:xfrm>
            <a:off x="3810000" y="3429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>
            <a:off x="3581400" y="2057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>
            <a:off x="4038600" y="2057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79" name="Rectangle 47"/>
          <p:cNvSpPr>
            <a:spLocks noChangeArrowheads="1"/>
          </p:cNvSpPr>
          <p:nvPr/>
        </p:nvSpPr>
        <p:spPr bwMode="auto">
          <a:xfrm>
            <a:off x="42672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0" name="Rectangle 48"/>
          <p:cNvSpPr>
            <a:spLocks noChangeArrowheads="1"/>
          </p:cNvSpPr>
          <p:nvPr/>
        </p:nvSpPr>
        <p:spPr bwMode="auto">
          <a:xfrm>
            <a:off x="47244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1" name="Rectangle 49"/>
          <p:cNvSpPr>
            <a:spLocks noChangeArrowheads="1"/>
          </p:cNvSpPr>
          <p:nvPr/>
        </p:nvSpPr>
        <p:spPr bwMode="auto">
          <a:xfrm>
            <a:off x="4267200" y="2590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2" name="Rectangle 50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3" name="Line 51"/>
          <p:cNvSpPr>
            <a:spLocks noChangeShapeType="1"/>
          </p:cNvSpPr>
          <p:nvPr/>
        </p:nvSpPr>
        <p:spPr bwMode="auto">
          <a:xfrm>
            <a:off x="4953000" y="2057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84" name="Line 52"/>
          <p:cNvSpPr>
            <a:spLocks noChangeShapeType="1"/>
          </p:cNvSpPr>
          <p:nvPr/>
        </p:nvSpPr>
        <p:spPr bwMode="auto">
          <a:xfrm>
            <a:off x="4495800" y="2057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85" name="Rectangle 53"/>
          <p:cNvSpPr>
            <a:spLocks noChangeArrowheads="1"/>
          </p:cNvSpPr>
          <p:nvPr/>
        </p:nvSpPr>
        <p:spPr bwMode="auto">
          <a:xfrm>
            <a:off x="1263650" y="55419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6" name="Text Box 54"/>
          <p:cNvSpPr txBox="1">
            <a:spLocks noChangeArrowheads="1"/>
          </p:cNvSpPr>
          <p:nvPr/>
        </p:nvSpPr>
        <p:spPr bwMode="auto">
          <a:xfrm>
            <a:off x="1187450" y="602138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9687" name="Text Box 55"/>
          <p:cNvSpPr txBox="1">
            <a:spLocks noChangeArrowheads="1"/>
          </p:cNvSpPr>
          <p:nvPr/>
        </p:nvSpPr>
        <p:spPr bwMode="auto">
          <a:xfrm>
            <a:off x="1187450" y="508476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9688" name="Rectangle 56"/>
          <p:cNvSpPr>
            <a:spLocks noChangeArrowheads="1"/>
          </p:cNvSpPr>
          <p:nvPr/>
        </p:nvSpPr>
        <p:spPr bwMode="auto">
          <a:xfrm>
            <a:off x="1263650" y="462756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9" name="Rectangle 57"/>
          <p:cNvSpPr>
            <a:spLocks noChangeArrowheads="1"/>
          </p:cNvSpPr>
          <p:nvPr/>
        </p:nvSpPr>
        <p:spPr bwMode="auto">
          <a:xfrm>
            <a:off x="1116013" y="4495800"/>
            <a:ext cx="16271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91" name="Rectangle 59"/>
          <p:cNvSpPr>
            <a:spLocks noChangeArrowheads="1"/>
          </p:cNvSpPr>
          <p:nvPr/>
        </p:nvSpPr>
        <p:spPr bwMode="auto">
          <a:xfrm>
            <a:off x="19812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92" name="Text Box 60"/>
          <p:cNvSpPr txBox="1">
            <a:spLocks noChangeArrowheads="1"/>
          </p:cNvSpPr>
          <p:nvPr/>
        </p:nvSpPr>
        <p:spPr bwMode="auto">
          <a:xfrm>
            <a:off x="2051050" y="55895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9693" name="Text Box 61"/>
          <p:cNvSpPr txBox="1">
            <a:spLocks noChangeArrowheads="1"/>
          </p:cNvSpPr>
          <p:nvPr/>
        </p:nvSpPr>
        <p:spPr bwMode="auto">
          <a:xfrm>
            <a:off x="1828800" y="5105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69694" name="Rectangle 62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95" name="Text Box 63"/>
          <p:cNvSpPr txBox="1">
            <a:spLocks noChangeArrowheads="1"/>
          </p:cNvSpPr>
          <p:nvPr/>
        </p:nvSpPr>
        <p:spPr bwMode="auto">
          <a:xfrm>
            <a:off x="1828800" y="6019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69696" name="Text Box 64"/>
          <p:cNvSpPr txBox="1">
            <a:spLocks noChangeArrowheads="1"/>
          </p:cNvSpPr>
          <p:nvPr/>
        </p:nvSpPr>
        <p:spPr bwMode="auto">
          <a:xfrm>
            <a:off x="1339850" y="5618163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97" name="Line 65"/>
          <p:cNvSpPr>
            <a:spLocks noChangeShapeType="1"/>
          </p:cNvSpPr>
          <p:nvPr/>
        </p:nvSpPr>
        <p:spPr bwMode="auto">
          <a:xfrm>
            <a:off x="2209800" y="48768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98" name="Text Box 66"/>
          <p:cNvSpPr txBox="1">
            <a:spLocks noChangeArrowheads="1"/>
          </p:cNvSpPr>
          <p:nvPr/>
        </p:nvSpPr>
        <p:spPr bwMode="auto">
          <a:xfrm>
            <a:off x="1331913" y="465296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99" name="Text Box 67"/>
          <p:cNvSpPr txBox="1">
            <a:spLocks noChangeArrowheads="1"/>
          </p:cNvSpPr>
          <p:nvPr/>
        </p:nvSpPr>
        <p:spPr bwMode="auto">
          <a:xfrm>
            <a:off x="33528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9700" name="Text Box 68"/>
          <p:cNvSpPr txBox="1">
            <a:spLocks noChangeArrowheads="1"/>
          </p:cNvSpPr>
          <p:nvPr/>
        </p:nvSpPr>
        <p:spPr bwMode="auto">
          <a:xfrm>
            <a:off x="47244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9701" name="Text Box 69"/>
          <p:cNvSpPr txBox="1">
            <a:spLocks noChangeArrowheads="1"/>
          </p:cNvSpPr>
          <p:nvPr/>
        </p:nvSpPr>
        <p:spPr bwMode="auto">
          <a:xfrm>
            <a:off x="42672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702" name="Text Box 70"/>
          <p:cNvSpPr txBox="1">
            <a:spLocks noChangeArrowheads="1"/>
          </p:cNvSpPr>
          <p:nvPr/>
        </p:nvSpPr>
        <p:spPr bwMode="auto">
          <a:xfrm>
            <a:off x="38100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9703" name="Rectangle 71"/>
          <p:cNvSpPr>
            <a:spLocks noChangeArrowheads="1"/>
          </p:cNvSpPr>
          <p:nvPr/>
        </p:nvSpPr>
        <p:spPr bwMode="auto">
          <a:xfrm>
            <a:off x="33528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04" name="Rectangle 72"/>
          <p:cNvSpPr>
            <a:spLocks noChangeArrowheads="1"/>
          </p:cNvSpPr>
          <p:nvPr/>
        </p:nvSpPr>
        <p:spPr bwMode="auto">
          <a:xfrm>
            <a:off x="38100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05" name="Rectangle 73"/>
          <p:cNvSpPr>
            <a:spLocks noChangeArrowheads="1"/>
          </p:cNvSpPr>
          <p:nvPr/>
        </p:nvSpPr>
        <p:spPr bwMode="auto">
          <a:xfrm>
            <a:off x="3352800" y="5410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06" name="Rectangle 74"/>
          <p:cNvSpPr>
            <a:spLocks noChangeArrowheads="1"/>
          </p:cNvSpPr>
          <p:nvPr/>
        </p:nvSpPr>
        <p:spPr bwMode="auto">
          <a:xfrm>
            <a:off x="3810000" y="6248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07" name="Line 75"/>
          <p:cNvSpPr>
            <a:spLocks noChangeShapeType="1"/>
          </p:cNvSpPr>
          <p:nvPr/>
        </p:nvSpPr>
        <p:spPr bwMode="auto">
          <a:xfrm>
            <a:off x="35814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08" name="Line 76"/>
          <p:cNvSpPr>
            <a:spLocks noChangeShapeType="1"/>
          </p:cNvSpPr>
          <p:nvPr/>
        </p:nvSpPr>
        <p:spPr bwMode="auto">
          <a:xfrm>
            <a:off x="4038600" y="48768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09" name="Rectangle 77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4267200" y="5410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2" name="Rectangle 80"/>
          <p:cNvSpPr>
            <a:spLocks noChangeArrowheads="1"/>
          </p:cNvSpPr>
          <p:nvPr/>
        </p:nvSpPr>
        <p:spPr bwMode="auto">
          <a:xfrm>
            <a:off x="4724400" y="62484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953000" y="48768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14" name="Line 82"/>
          <p:cNvSpPr>
            <a:spLocks noChangeShapeType="1"/>
          </p:cNvSpPr>
          <p:nvPr/>
        </p:nvSpPr>
        <p:spPr bwMode="auto">
          <a:xfrm>
            <a:off x="44958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15" name="Rectangle 8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7" name="Rectangle 85"/>
          <p:cNvSpPr>
            <a:spLocks noChangeArrowheads="1"/>
          </p:cNvSpPr>
          <p:nvPr/>
        </p:nvSpPr>
        <p:spPr bwMode="auto">
          <a:xfrm>
            <a:off x="6096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8" name="Rectangle 86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23" name="Text Box 91"/>
          <p:cNvSpPr txBox="1">
            <a:spLocks noChangeArrowheads="1"/>
          </p:cNvSpPr>
          <p:nvPr/>
        </p:nvSpPr>
        <p:spPr bwMode="auto">
          <a:xfrm>
            <a:off x="51816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9724" name="Text Box 92"/>
          <p:cNvSpPr txBox="1">
            <a:spLocks noChangeArrowheads="1"/>
          </p:cNvSpPr>
          <p:nvPr/>
        </p:nvSpPr>
        <p:spPr bwMode="auto">
          <a:xfrm>
            <a:off x="65532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69725" name="Text Box 93"/>
          <p:cNvSpPr txBox="1">
            <a:spLocks noChangeArrowheads="1"/>
          </p:cNvSpPr>
          <p:nvPr/>
        </p:nvSpPr>
        <p:spPr bwMode="auto">
          <a:xfrm>
            <a:off x="60960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69726" name="Text Box 94"/>
          <p:cNvSpPr txBox="1">
            <a:spLocks noChangeArrowheads="1"/>
          </p:cNvSpPr>
          <p:nvPr/>
        </p:nvSpPr>
        <p:spPr bwMode="auto">
          <a:xfrm>
            <a:off x="56388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5868144" y="1772816"/>
            <a:ext cx="2819400" cy="2246769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can’t just double the size of the array and copy values to the same positions as before: circular properties of the queue will be lost</a:t>
            </a:r>
          </a:p>
        </p:txBody>
      </p:sp>
      <p:sp>
        <p:nvSpPr>
          <p:cNvPr id="69728" name="Text Box 96"/>
          <p:cNvSpPr txBox="1">
            <a:spLocks noChangeArrowheads="1"/>
          </p:cNvSpPr>
          <p:nvPr/>
        </p:nvSpPr>
        <p:spPr bwMode="auto">
          <a:xfrm>
            <a:off x="5791200" y="5715000"/>
            <a:ext cx="24384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These locations should be in use</a:t>
            </a:r>
          </a:p>
        </p:txBody>
      </p:sp>
      <p:sp>
        <p:nvSpPr>
          <p:cNvPr id="69729" name="Line 97"/>
          <p:cNvSpPr>
            <a:spLocks noChangeShapeType="1"/>
          </p:cNvSpPr>
          <p:nvPr/>
        </p:nvSpPr>
        <p:spPr bwMode="auto">
          <a:xfrm flipH="1" flipV="1">
            <a:off x="5486400" y="51816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30" name="Line 98"/>
          <p:cNvSpPr>
            <a:spLocks noChangeShapeType="1"/>
          </p:cNvSpPr>
          <p:nvPr/>
        </p:nvSpPr>
        <p:spPr bwMode="auto">
          <a:xfrm flipH="1" flipV="1">
            <a:off x="5943600" y="51816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0" y="522922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431800" y="52292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33" name="Line 101"/>
          <p:cNvSpPr>
            <a:spLocks noChangeShapeType="1"/>
          </p:cNvSpPr>
          <p:nvPr/>
        </p:nvSpPr>
        <p:spPr bwMode="auto">
          <a:xfrm>
            <a:off x="647700" y="544512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34" name="Text Box 102"/>
          <p:cNvSpPr txBox="1">
            <a:spLocks noChangeArrowheads="1"/>
          </p:cNvSpPr>
          <p:nvPr/>
        </p:nvSpPr>
        <p:spPr bwMode="auto">
          <a:xfrm>
            <a:off x="0" y="249237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69735" name="Rectangle 103"/>
          <p:cNvSpPr>
            <a:spLocks noChangeArrowheads="1"/>
          </p:cNvSpPr>
          <p:nvPr/>
        </p:nvSpPr>
        <p:spPr bwMode="auto">
          <a:xfrm>
            <a:off x="431800" y="24923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36" name="Line 104"/>
          <p:cNvSpPr>
            <a:spLocks noChangeShapeType="1"/>
          </p:cNvSpPr>
          <p:nvPr/>
        </p:nvSpPr>
        <p:spPr bwMode="auto">
          <a:xfrm>
            <a:off x="647700" y="270827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94F8D3B-9333-45FE-BA24-6F98D953506C}" type="slidenum">
              <a:rPr lang="en-US"/>
              <a:pPr/>
              <a:t>46</a:t>
            </a:fld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5240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4343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4478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5240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331913" y="2819400"/>
            <a:ext cx="18684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5146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286000" y="3429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2438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286000" y="4343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16002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2667000" y="3200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1524000" y="30480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3810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4724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4267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38100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60960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51816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54102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>
            <a:off x="49530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56388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11" name="Rectangle 31"/>
          <p:cNvSpPr>
            <a:spLocks noChangeArrowheads="1"/>
          </p:cNvSpPr>
          <p:nvPr/>
        </p:nvSpPr>
        <p:spPr bwMode="auto">
          <a:xfrm>
            <a:off x="60960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12" name="Rectangle 32"/>
          <p:cNvSpPr>
            <a:spLocks noChangeArrowheads="1"/>
          </p:cNvSpPr>
          <p:nvPr/>
        </p:nvSpPr>
        <p:spPr bwMode="auto">
          <a:xfrm>
            <a:off x="6553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13" name="Rectangle 33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5638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7010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6553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6096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685800" y="1143000"/>
            <a:ext cx="75438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 </a:t>
            </a:r>
            <a:r>
              <a:rPr lang="en-US" i="1"/>
              <a:t>could</a:t>
            </a:r>
            <a:r>
              <a:rPr lang="en-US"/>
              <a:t> build the new array, and copy the queue elements into contiguous locations beginning at location </a:t>
            </a:r>
            <a:r>
              <a:rPr lang="en-US">
                <a:solidFill>
                  <a:schemeClr val="accent2"/>
                </a:solidFill>
              </a:rPr>
              <a:t>front</a:t>
            </a:r>
            <a:r>
              <a:rPr lang="en-US"/>
              <a:t>:</a:t>
            </a:r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58674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20" name="Line 40"/>
          <p:cNvSpPr>
            <a:spLocks noChangeShapeType="1"/>
          </p:cNvSpPr>
          <p:nvPr/>
        </p:nvSpPr>
        <p:spPr bwMode="auto">
          <a:xfrm>
            <a:off x="63246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21" name="Text Box 41"/>
          <p:cNvSpPr txBox="1">
            <a:spLocks noChangeArrowheads="1"/>
          </p:cNvSpPr>
          <p:nvPr/>
        </p:nvSpPr>
        <p:spPr bwMode="auto">
          <a:xfrm>
            <a:off x="250825" y="357346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1722" name="Rectangle 42"/>
          <p:cNvSpPr>
            <a:spLocks noChangeArrowheads="1"/>
          </p:cNvSpPr>
          <p:nvPr/>
        </p:nvSpPr>
        <p:spPr bwMode="auto">
          <a:xfrm>
            <a:off x="682625" y="3573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23" name="Line 43"/>
          <p:cNvSpPr>
            <a:spLocks noChangeShapeType="1"/>
          </p:cNvSpPr>
          <p:nvPr/>
        </p:nvSpPr>
        <p:spPr bwMode="auto">
          <a:xfrm>
            <a:off x="898525" y="3789363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2A7CC659-36A3-43C8-AEF1-E843AD5DF7D8}" type="slidenum">
              <a:rPr lang="en-US"/>
              <a:pPr/>
              <a:t>47</a:t>
            </a:fld>
            <a:endParaRPr lang="en-US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5240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71600" y="4343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4478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5240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1331913" y="2819400"/>
            <a:ext cx="18684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5146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286000" y="3429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2438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286000" y="4343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16002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2667000" y="3200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1619250" y="2997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3810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4724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4267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38100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51816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810000" y="3733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4495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87" name="Line 31"/>
          <p:cNvSpPr>
            <a:spLocks noChangeShapeType="1"/>
          </p:cNvSpPr>
          <p:nvPr/>
        </p:nvSpPr>
        <p:spPr bwMode="auto">
          <a:xfrm>
            <a:off x="40386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56388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60960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6553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5638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7010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6553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6096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5800" y="1143000"/>
            <a:ext cx="72390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Or, we could copy the queue elements in order to the </a:t>
            </a:r>
            <a:r>
              <a:rPr lang="en-US" i="1" dirty="0"/>
              <a:t>beginning</a:t>
            </a:r>
            <a:r>
              <a:rPr lang="en-US" dirty="0"/>
              <a:t> of the new array</a:t>
            </a:r>
          </a:p>
        </p:txBody>
      </p:sp>
      <p:sp>
        <p:nvSpPr>
          <p:cNvPr id="70697" name="Line 41"/>
          <p:cNvSpPr>
            <a:spLocks noChangeShapeType="1"/>
          </p:cNvSpPr>
          <p:nvPr/>
        </p:nvSpPr>
        <p:spPr bwMode="auto">
          <a:xfrm>
            <a:off x="49530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54102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250825" y="357346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0700" name="Rectangle 44"/>
          <p:cNvSpPr>
            <a:spLocks noChangeArrowheads="1"/>
          </p:cNvSpPr>
          <p:nvPr/>
        </p:nvSpPr>
        <p:spPr bwMode="auto">
          <a:xfrm>
            <a:off x="682625" y="3573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701" name="Line 45"/>
          <p:cNvSpPr>
            <a:spLocks noChangeShapeType="1"/>
          </p:cNvSpPr>
          <p:nvPr/>
        </p:nvSpPr>
        <p:spPr bwMode="auto">
          <a:xfrm>
            <a:off x="898525" y="3789363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6405EEE-4F70-4EFE-B4DE-12CCA165EA5A}" type="slidenum">
              <a:rPr lang="en-US"/>
              <a:pPr/>
              <a:t>48</a:t>
            </a:fld>
            <a:endParaRPr 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5240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371600" y="4343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4478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5240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331913" y="2819400"/>
            <a:ext cx="18684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25146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2286000" y="3429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2438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2286000" y="4343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16002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2667000" y="3200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1619250" y="2997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3810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4724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4267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38100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3" name="Rectangle 21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51816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3810000" y="3733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>
            <a:off x="4495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>
            <a:off x="40386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56388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60960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6553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5638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7010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6553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6096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685800" y="1143000"/>
            <a:ext cx="7558088" cy="8540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element is added at </a:t>
            </a:r>
            <a:r>
              <a:rPr lang="en-US">
                <a:solidFill>
                  <a:schemeClr val="accent2"/>
                </a:solidFill>
              </a:rPr>
              <a:t>rear = (rear+1) % queue.length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See </a:t>
            </a:r>
            <a:r>
              <a:rPr lang="en-US" i="1">
                <a:solidFill>
                  <a:schemeClr val="hlink"/>
                </a:solidFill>
              </a:rPr>
              <a:t>expandCapacity()</a:t>
            </a:r>
            <a:r>
              <a:rPr lang="en-US"/>
              <a:t> in </a:t>
            </a:r>
            <a:r>
              <a:rPr lang="en-US" i="1">
                <a:solidFill>
                  <a:schemeClr val="hlink"/>
                </a:solidFill>
              </a:rPr>
              <a:t>CircularArrayQueue.java</a:t>
            </a:r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>
            <a:off x="49530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11" name="Line 39"/>
          <p:cNvSpPr>
            <a:spLocks noChangeShapeType="1"/>
          </p:cNvSpPr>
          <p:nvPr/>
        </p:nvSpPr>
        <p:spPr bwMode="auto">
          <a:xfrm>
            <a:off x="54102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250825" y="357346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>
            <a:off x="682625" y="3573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14" name="Line 42"/>
          <p:cNvSpPr>
            <a:spLocks noChangeShapeType="1"/>
          </p:cNvSpPr>
          <p:nvPr/>
        </p:nvSpPr>
        <p:spPr bwMode="auto">
          <a:xfrm>
            <a:off x="898525" y="3789363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5651500" y="3716338"/>
            <a:ext cx="457200" cy="4572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16" name="Line 44"/>
          <p:cNvSpPr>
            <a:spLocks noChangeShapeType="1"/>
          </p:cNvSpPr>
          <p:nvPr/>
        </p:nvSpPr>
        <p:spPr bwMode="auto">
          <a:xfrm>
            <a:off x="5880100" y="3182938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20655CE6-0BC0-47A5-AF06-0C05F0CABE7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7858" y="1163653"/>
            <a:ext cx="675697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Algorithm</a:t>
            </a:r>
            <a:r>
              <a:rPr lang="en-CA" sz="1800" b="0" dirty="0"/>
              <a:t> enqueue(element) </a:t>
            </a:r>
          </a:p>
          <a:p>
            <a:r>
              <a:rPr lang="en-CA" sz="1800" b="0" dirty="0"/>
              <a:t>    </a:t>
            </a:r>
            <a:r>
              <a:rPr lang="en-CA" sz="1800" dirty="0"/>
              <a:t>if</a:t>
            </a:r>
            <a:r>
              <a:rPr lang="en-CA" sz="1800" b="0" dirty="0"/>
              <a:t> queue is full </a:t>
            </a:r>
            <a:r>
              <a:rPr lang="en-CA" sz="1800" dirty="0"/>
              <a:t>then</a:t>
            </a:r>
            <a:r>
              <a:rPr lang="en-CA" sz="1800" b="0" dirty="0"/>
              <a:t> </a:t>
            </a:r>
            <a:r>
              <a:rPr lang="en-CA" sz="1800" b="0" dirty="0" err="1"/>
              <a:t>expandQueue</a:t>
            </a:r>
            <a:r>
              <a:rPr lang="en-CA" sz="1800" b="0" dirty="0"/>
              <a:t>()</a:t>
            </a:r>
          </a:p>
          <a:p>
            <a:r>
              <a:rPr lang="en-CA" sz="1800" b="0" dirty="0"/>
              <a:t>    rear = (rear + 1) mod size of queue</a:t>
            </a:r>
          </a:p>
          <a:p>
            <a:r>
              <a:rPr lang="en-CA" sz="1800" b="0" dirty="0"/>
              <a:t>    queue[rear] = element</a:t>
            </a:r>
          </a:p>
          <a:p>
            <a:r>
              <a:rPr lang="en-CA" sz="1800" b="0" dirty="0"/>
              <a:t>    ++count</a:t>
            </a:r>
          </a:p>
          <a:p>
            <a:endParaRPr lang="en-CA" sz="1800" b="0" dirty="0"/>
          </a:p>
          <a:p>
            <a:r>
              <a:rPr lang="en-CA" sz="1800" dirty="0"/>
              <a:t>Algorithm</a:t>
            </a:r>
            <a:r>
              <a:rPr lang="en-CA" sz="1800" b="0" dirty="0"/>
              <a:t> </a:t>
            </a:r>
            <a:r>
              <a:rPr lang="en-CA" sz="1800" b="0" dirty="0" err="1"/>
              <a:t>expandQueue</a:t>
            </a:r>
            <a:r>
              <a:rPr lang="en-CA" sz="1800" b="0" dirty="0"/>
              <a:t>()</a:t>
            </a:r>
          </a:p>
          <a:p>
            <a:r>
              <a:rPr lang="en-CA" sz="1800" b="0" dirty="0"/>
              <a:t>        q  = new array of size 2 * size of queue</a:t>
            </a:r>
          </a:p>
          <a:p>
            <a:r>
              <a:rPr lang="en-CA" sz="1800" b="0" dirty="0"/>
              <a:t>        copied = 0  // number of elements copied to the larger array</a:t>
            </a:r>
          </a:p>
          <a:p>
            <a:r>
              <a:rPr lang="en-CA" sz="1800" b="0" dirty="0"/>
              <a:t>        </a:t>
            </a:r>
            <a:r>
              <a:rPr lang="en-CA" sz="1800" b="0" dirty="0" err="1"/>
              <a:t>i</a:t>
            </a:r>
            <a:r>
              <a:rPr lang="en-CA" sz="1800" b="0" dirty="0"/>
              <a:t> = 0       // index of next entry in array q  </a:t>
            </a:r>
          </a:p>
          <a:p>
            <a:r>
              <a:rPr lang="en-CA" sz="1800" b="0" dirty="0"/>
              <a:t>        j = front  // index of next entry in array queue</a:t>
            </a:r>
          </a:p>
          <a:p>
            <a:r>
              <a:rPr lang="en-CA" sz="1800" b="0" dirty="0"/>
              <a:t>        </a:t>
            </a:r>
            <a:r>
              <a:rPr lang="en-CA" sz="1800" dirty="0"/>
              <a:t>while</a:t>
            </a:r>
            <a:r>
              <a:rPr lang="en-CA" sz="1800" b="0" dirty="0"/>
              <a:t> copied &lt; count </a:t>
            </a:r>
            <a:r>
              <a:rPr lang="en-CA" sz="1800" dirty="0"/>
              <a:t>do</a:t>
            </a:r>
            <a:r>
              <a:rPr lang="en-CA" sz="1800" b="0" dirty="0"/>
              <a:t> { // copy data to new array</a:t>
            </a:r>
          </a:p>
          <a:p>
            <a:r>
              <a:rPr lang="en-CA" sz="1800" b="0" dirty="0"/>
              <a:t>            q[</a:t>
            </a:r>
            <a:r>
              <a:rPr lang="en-CA" sz="1800" b="0" dirty="0" err="1"/>
              <a:t>i</a:t>
            </a:r>
            <a:r>
              <a:rPr lang="en-CA" sz="1800" b="0" dirty="0"/>
              <a:t>] = queue[j]</a:t>
            </a:r>
          </a:p>
          <a:p>
            <a:r>
              <a:rPr lang="en-CA" sz="1800" b="0" dirty="0"/>
              <a:t>            ++</a:t>
            </a:r>
            <a:r>
              <a:rPr lang="en-CA" sz="1800" b="0" dirty="0" err="1"/>
              <a:t>i</a:t>
            </a:r>
            <a:endParaRPr lang="en-CA" sz="1800" b="0" dirty="0"/>
          </a:p>
          <a:p>
            <a:r>
              <a:rPr lang="en-CA" sz="1800" b="0" dirty="0"/>
              <a:t>            j = (j + 1) mod size of queue</a:t>
            </a:r>
          </a:p>
          <a:p>
            <a:r>
              <a:rPr lang="en-CA" sz="1800" b="0" dirty="0"/>
              <a:t>            ++ copied</a:t>
            </a:r>
          </a:p>
          <a:p>
            <a:r>
              <a:rPr lang="en-CA" sz="1800" b="0" dirty="0"/>
              <a:t>        }</a:t>
            </a:r>
          </a:p>
          <a:p>
            <a:r>
              <a:rPr lang="en-CA" sz="1800" b="0" dirty="0"/>
              <a:t>        rear = count – 1  // position of last element in the queue</a:t>
            </a:r>
          </a:p>
          <a:p>
            <a:r>
              <a:rPr lang="en-CA" sz="1800" b="0" dirty="0"/>
              <a:t>        front = 0</a:t>
            </a:r>
          </a:p>
          <a:p>
            <a:r>
              <a:rPr lang="en-CA" sz="1800" b="0" dirty="0"/>
              <a:t>        queue = 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A30B0-0FD6-4998-B699-FD88D11EA7F4}"/>
              </a:ext>
            </a:extLst>
          </p:cNvPr>
          <p:cNvSpPr txBox="1"/>
          <p:nvPr/>
        </p:nvSpPr>
        <p:spPr>
          <a:xfrm>
            <a:off x="547858" y="242292"/>
            <a:ext cx="8253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Pseudocode for the Enqueue Operation Using a Circular Array Implementation of a Queue</a:t>
            </a:r>
          </a:p>
        </p:txBody>
      </p:sp>
    </p:spTree>
    <p:extLst>
      <p:ext uri="{BB962C8B-B14F-4D97-AF65-F5344CB8AC3E}">
        <p14:creationId xmlns:p14="http://schemas.microsoft.com/office/powerpoint/2010/main" val="89510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E93255E-697D-49FC-A88F-EE35165BB093}" type="slidenum">
              <a:rPr lang="en-US"/>
              <a:pPr/>
              <a:t>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View of a Queue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3200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3352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3124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429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 flipV="1">
            <a:off x="2971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3429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>
            <a:off x="3124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3429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3581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962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4114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3886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4191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3733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3886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4191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4343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>
            <a:off x="4724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4876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H="1">
            <a:off x="4648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953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4495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H="1" flipV="1">
            <a:off x="4953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>
            <a:off x="4648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4953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H="1">
            <a:off x="5105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5486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5638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 flipH="1">
            <a:off x="5410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>
            <a:off x="5715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 flipH="1" flipV="1">
            <a:off x="5257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 flipV="1">
            <a:off x="5715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 flipH="1">
            <a:off x="5410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5715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 flipH="1">
            <a:off x="5867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0" name="Oval 48"/>
          <p:cNvSpPr>
            <a:spLocks noChangeArrowheads="1"/>
          </p:cNvSpPr>
          <p:nvPr/>
        </p:nvSpPr>
        <p:spPr bwMode="auto">
          <a:xfrm>
            <a:off x="6248400" y="34290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6400800" y="38100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 flipH="1">
            <a:off x="6172200" y="48006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>
            <a:off x="6477000" y="48006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 flipH="1" flipV="1">
            <a:off x="60198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5" name="Line 53"/>
          <p:cNvSpPr>
            <a:spLocks noChangeShapeType="1"/>
          </p:cNvSpPr>
          <p:nvPr/>
        </p:nvSpPr>
        <p:spPr bwMode="auto">
          <a:xfrm flipH="1" flipV="1">
            <a:off x="64770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 flipH="1">
            <a:off x="6172200" y="41148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>
            <a:off x="6477000" y="41148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8" name="Line 56"/>
          <p:cNvSpPr>
            <a:spLocks noChangeShapeType="1"/>
          </p:cNvSpPr>
          <p:nvPr/>
        </p:nvSpPr>
        <p:spPr bwMode="auto">
          <a:xfrm flipH="1">
            <a:off x="6629400" y="44196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1371600" y="1219200"/>
            <a:ext cx="4114800" cy="557213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Removing an element</a:t>
            </a:r>
          </a:p>
        </p:txBody>
      </p:sp>
      <p:sp>
        <p:nvSpPr>
          <p:cNvPr id="23614" name="Oval 62"/>
          <p:cNvSpPr>
            <a:spLocks noChangeArrowheads="1"/>
          </p:cNvSpPr>
          <p:nvPr/>
        </p:nvSpPr>
        <p:spPr bwMode="auto">
          <a:xfrm>
            <a:off x="685800" y="23622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615" name="Line 63"/>
          <p:cNvSpPr>
            <a:spLocks noChangeShapeType="1"/>
          </p:cNvSpPr>
          <p:nvPr/>
        </p:nvSpPr>
        <p:spPr bwMode="auto">
          <a:xfrm>
            <a:off x="838200" y="27432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 flipH="1">
            <a:off x="609600" y="37338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914400" y="37338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 flipH="1" flipV="1">
            <a:off x="4572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9" name="Line 67"/>
          <p:cNvSpPr>
            <a:spLocks noChangeShapeType="1"/>
          </p:cNvSpPr>
          <p:nvPr/>
        </p:nvSpPr>
        <p:spPr bwMode="auto">
          <a:xfrm flipH="1" flipV="1">
            <a:off x="9144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H="1">
            <a:off x="609600" y="30480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1" name="Line 69"/>
          <p:cNvSpPr>
            <a:spLocks noChangeShapeType="1"/>
          </p:cNvSpPr>
          <p:nvPr/>
        </p:nvSpPr>
        <p:spPr bwMode="auto">
          <a:xfrm>
            <a:off x="914400" y="30480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2" name="Line 70"/>
          <p:cNvSpPr>
            <a:spLocks noChangeShapeType="1"/>
          </p:cNvSpPr>
          <p:nvPr/>
        </p:nvSpPr>
        <p:spPr bwMode="auto">
          <a:xfrm flipH="1">
            <a:off x="1066800" y="33528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3" name="Line 71"/>
          <p:cNvSpPr>
            <a:spLocks noChangeShapeType="1"/>
          </p:cNvSpPr>
          <p:nvPr/>
        </p:nvSpPr>
        <p:spPr bwMode="auto">
          <a:xfrm flipH="1" flipV="1">
            <a:off x="1447800" y="4038600"/>
            <a:ext cx="13716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4" name="Text Box 72"/>
          <p:cNvSpPr txBox="1">
            <a:spLocks noChangeArrowheads="1"/>
          </p:cNvSpPr>
          <p:nvPr/>
        </p:nvSpPr>
        <p:spPr bwMode="auto">
          <a:xfrm>
            <a:off x="2057400" y="2286000"/>
            <a:ext cx="38100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front element of queue</a:t>
            </a:r>
          </a:p>
        </p:txBody>
      </p:sp>
      <p:sp>
        <p:nvSpPr>
          <p:cNvPr id="23625" name="Line 73"/>
          <p:cNvSpPr>
            <a:spLocks noChangeShapeType="1"/>
          </p:cNvSpPr>
          <p:nvPr/>
        </p:nvSpPr>
        <p:spPr bwMode="auto">
          <a:xfrm>
            <a:off x="3352800" y="26670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381000" y="5334000"/>
            <a:ext cx="24384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Element is removed from the front of the queue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6EDA150-667F-408C-ACA1-D5EE56EB3568}" type="slidenum">
              <a:rPr lang="en-US"/>
              <a:pPr/>
              <a:t>50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2800" dirty="0"/>
              <a:t>Enqueue Operation in Java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public void enqueue (T element) {</a:t>
            </a:r>
          </a:p>
          <a:p>
            <a:pPr marL="0" indent="0">
              <a:buNone/>
            </a:pPr>
            <a:r>
              <a:rPr lang="en-US" sz="2800" dirty="0"/>
              <a:t>	if (count == </a:t>
            </a:r>
            <a:r>
              <a:rPr lang="en-US" sz="2800" dirty="0" err="1"/>
              <a:t>queue.length</a:t>
            </a:r>
            <a:r>
              <a:rPr lang="en-US" sz="2800" dirty="0"/>
              <a:t>) </a:t>
            </a:r>
            <a:r>
              <a:rPr lang="en-US" sz="2800" dirty="0" err="1"/>
              <a:t>expandQueue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	rear = (rear + 1) % </a:t>
            </a:r>
            <a:r>
              <a:rPr lang="en-US" sz="2800" dirty="0" err="1"/>
              <a:t>queue.length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	queue[rear] = element;</a:t>
            </a:r>
          </a:p>
          <a:p>
            <a:pPr marL="0" indent="0">
              <a:buNone/>
            </a:pPr>
            <a:r>
              <a:rPr lang="en-US" sz="2800" dirty="0"/>
              <a:t>	++count;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654715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6EDA150-667F-408C-ACA1-D5EE56EB3568}" type="slidenum">
              <a:rPr lang="en-US"/>
              <a:pPr/>
              <a:t>51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2800" dirty="0"/>
              <a:t>Enqueue Operation in Java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736"/>
            <a:ext cx="83820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public void </a:t>
            </a:r>
            <a:r>
              <a:rPr lang="en-US" sz="2000" dirty="0" err="1"/>
              <a:t>expandQueue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	T[] q = (T[]) new Object[2*</a:t>
            </a:r>
            <a:r>
              <a:rPr lang="en-US" sz="2000" dirty="0" err="1"/>
              <a:t>queue.length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r>
              <a:rPr lang="en-US" sz="2000" dirty="0"/>
              <a:t>	copied = 0; // number of data items copied to larger array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</a:t>
            </a:r>
            <a:r>
              <a:rPr lang="en-US" sz="2000" dirty="0"/>
              <a:t> = 0;    // index of next entry in array q</a:t>
            </a:r>
          </a:p>
          <a:p>
            <a:pPr marL="0" indent="0">
              <a:buNone/>
            </a:pPr>
            <a:r>
              <a:rPr lang="en-US" sz="2000" dirty="0"/>
              <a:t>	j = front; // index of next entry in array queue </a:t>
            </a:r>
          </a:p>
          <a:p>
            <a:pPr marL="0" indent="0">
              <a:buNone/>
            </a:pPr>
            <a:r>
              <a:rPr lang="en-US" sz="2000" dirty="0"/>
              <a:t>	while (copied &lt; count) {</a:t>
            </a:r>
          </a:p>
          <a:p>
            <a:pPr marL="0" indent="0">
              <a:buNone/>
            </a:pPr>
            <a:r>
              <a:rPr lang="en-US" sz="2000" dirty="0"/>
              <a:t>		q[</a:t>
            </a:r>
            <a:r>
              <a:rPr lang="en-US" sz="2000" dirty="0" err="1"/>
              <a:t>i</a:t>
            </a:r>
            <a:r>
              <a:rPr lang="en-US" sz="2000" dirty="0"/>
              <a:t>] = queue[j];</a:t>
            </a:r>
          </a:p>
          <a:p>
            <a:pPr marL="0" indent="0">
              <a:buNone/>
            </a:pPr>
            <a:r>
              <a:rPr lang="en-US" sz="2000" dirty="0"/>
              <a:t>		++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j = (j + 1) % </a:t>
            </a:r>
            <a:r>
              <a:rPr lang="en-US" sz="2000" dirty="0" err="1"/>
              <a:t>queue.lengtht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++copied;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rear = count – 1;</a:t>
            </a:r>
          </a:p>
          <a:p>
            <a:pPr marL="0" indent="0">
              <a:buNone/>
            </a:pPr>
            <a:r>
              <a:rPr lang="en-US" sz="2000" dirty="0"/>
              <a:t>	front = 0;</a:t>
            </a:r>
          </a:p>
          <a:p>
            <a:pPr marL="0" indent="0">
              <a:buNone/>
            </a:pPr>
            <a:r>
              <a:rPr lang="en-US" sz="2000" dirty="0"/>
              <a:t>	queue = q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13688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20655CE6-0BC0-47A5-AF06-0C05F0CABE7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741192"/>
            <a:ext cx="713208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Algorithm</a:t>
            </a:r>
            <a:r>
              <a:rPr lang="en-CA" sz="2400" b="0" dirty="0"/>
              <a:t> </a:t>
            </a:r>
            <a:r>
              <a:rPr lang="en-CA" sz="2400" b="0" dirty="0" err="1"/>
              <a:t>dequeue</a:t>
            </a:r>
            <a:r>
              <a:rPr lang="en-CA" sz="2400" b="0" dirty="0"/>
              <a:t>() {</a:t>
            </a:r>
          </a:p>
          <a:p>
            <a:r>
              <a:rPr lang="en-CA" sz="2400" dirty="0"/>
              <a:t>	if</a:t>
            </a:r>
            <a:r>
              <a:rPr lang="en-CA" sz="2400" b="0" dirty="0"/>
              <a:t> queue is empty </a:t>
            </a:r>
            <a:r>
              <a:rPr lang="en-CA" sz="2400" dirty="0"/>
              <a:t>then</a:t>
            </a:r>
            <a:r>
              <a:rPr lang="en-CA" sz="2400" b="0" dirty="0"/>
              <a:t> ERROR</a:t>
            </a:r>
          </a:p>
          <a:p>
            <a:r>
              <a:rPr lang="en-CA" sz="2400" b="0" dirty="0"/>
              <a:t>	result = queue[front]</a:t>
            </a:r>
          </a:p>
          <a:p>
            <a:r>
              <a:rPr lang="en-CA" sz="2400" b="0" dirty="0"/>
              <a:t>	count = count – 1</a:t>
            </a:r>
          </a:p>
          <a:p>
            <a:r>
              <a:rPr lang="en-CA" sz="2400" b="0" dirty="0"/>
              <a:t>	front = (front + 1) </a:t>
            </a:r>
            <a:r>
              <a:rPr lang="en-CA" sz="2400" dirty="0"/>
              <a:t>mod</a:t>
            </a:r>
            <a:r>
              <a:rPr lang="en-CA" sz="2400" b="0" dirty="0"/>
              <a:t> (size of array queue)</a:t>
            </a:r>
          </a:p>
          <a:p>
            <a:r>
              <a:rPr lang="en-CA" sz="2400" dirty="0"/>
              <a:t>	return</a:t>
            </a:r>
            <a:r>
              <a:rPr lang="en-CA" sz="2400" b="0" dirty="0"/>
              <a:t> result</a:t>
            </a:r>
          </a:p>
          <a:p>
            <a:r>
              <a:rPr lang="en-CA" sz="2400" b="0" dirty="0"/>
              <a:t>}</a:t>
            </a:r>
          </a:p>
          <a:p>
            <a:endParaRPr lang="en-CA" sz="2400" b="0" dirty="0"/>
          </a:p>
          <a:p>
            <a:r>
              <a:rPr lang="en-CA" sz="2400" b="0" dirty="0"/>
              <a:t>Where </a:t>
            </a:r>
            <a:r>
              <a:rPr lang="en-CA" sz="2400" dirty="0"/>
              <a:t>mod</a:t>
            </a:r>
            <a:r>
              <a:rPr lang="en-CA" sz="2400" b="0" dirty="0"/>
              <a:t> is the modulo operator (or modulus or </a:t>
            </a:r>
          </a:p>
          <a:p>
            <a:r>
              <a:rPr lang="en-CA" sz="2400" b="0" dirty="0"/>
              <a:t>remainder), denoted % in Java.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32656"/>
            <a:ext cx="85266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 in Pseudocode for the Dequeue Operation</a:t>
            </a:r>
          </a:p>
          <a:p>
            <a:r>
              <a:rPr lang="en-CA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a Circular Array Representation of a Queue</a:t>
            </a:r>
          </a:p>
        </p:txBody>
      </p:sp>
    </p:spTree>
    <p:extLst>
      <p:ext uri="{BB962C8B-B14F-4D97-AF65-F5344CB8AC3E}">
        <p14:creationId xmlns:p14="http://schemas.microsoft.com/office/powerpoint/2010/main" val="1790797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6EDA150-667F-408C-ACA1-D5EE56EB3568}" type="slidenum">
              <a:rPr lang="en-US"/>
              <a:pPr/>
              <a:t>53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2800" dirty="0"/>
              <a:t>Dequeue Operation in Java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public T dequeue() {</a:t>
            </a:r>
          </a:p>
          <a:p>
            <a:pPr marL="0" indent="0">
              <a:buNone/>
            </a:pPr>
            <a:r>
              <a:rPr lang="en-US" sz="2800" dirty="0"/>
              <a:t>	if (</a:t>
            </a:r>
            <a:r>
              <a:rPr lang="en-US" sz="2800" dirty="0" err="1"/>
              <a:t>isEmpty</a:t>
            </a:r>
            <a:r>
              <a:rPr lang="en-US" sz="2800" dirty="0"/>
              <a:t>())</a:t>
            </a:r>
          </a:p>
          <a:p>
            <a:pPr marL="0" indent="0">
              <a:buNone/>
            </a:pPr>
            <a:r>
              <a:rPr lang="en-US" sz="2800" dirty="0"/>
              <a:t>		throw new </a:t>
            </a:r>
            <a:r>
              <a:rPr lang="en-US" sz="2800" dirty="0" err="1"/>
              <a:t>EmptyQueueException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	result = queue[front];</a:t>
            </a:r>
          </a:p>
          <a:p>
            <a:pPr marL="0" indent="0">
              <a:buNone/>
            </a:pPr>
            <a:r>
              <a:rPr lang="en-US" sz="2800" dirty="0"/>
              <a:t>	count = count -1;</a:t>
            </a:r>
          </a:p>
          <a:p>
            <a:pPr marL="0" indent="0">
              <a:buNone/>
            </a:pPr>
            <a:r>
              <a:rPr lang="en-US" sz="2800" dirty="0"/>
              <a:t>	front = (front + 1) % </a:t>
            </a:r>
            <a:r>
              <a:rPr lang="en-US" sz="2800" dirty="0" err="1"/>
              <a:t>queue.length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	return result;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92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03DBDD3-E152-4FC9-A40D-78ADFE660E3E}" type="slidenum">
              <a:rPr lang="en-US"/>
              <a:pPr/>
              <a:t>6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a Queue</a:t>
            </a:r>
          </a:p>
        </p:txBody>
      </p:sp>
      <p:graphicFrame>
        <p:nvGraphicFramePr>
          <p:cNvPr id="30043" name="Group 34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60538651"/>
              </p:ext>
            </p:extLst>
          </p:nvPr>
        </p:nvGraphicFramePr>
        <p:xfrm>
          <a:off x="685800" y="1447800"/>
          <a:ext cx="7772400" cy="4784091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an element from the front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Adds an element to the rear of the queue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Examines the element at the front of the queue without removing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Determines whether the queue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Determines the number of elements in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a string representation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3B9B790-9DE5-499A-BE19-820EEDED53A6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Interface to a Queue in Java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800600"/>
          </a:xfrm>
          <a:solidFill>
            <a:schemeClr val="bg2"/>
          </a:solidFill>
          <a:ln w="38100">
            <a:solidFill>
              <a:schemeClr val="bg2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public interface </a:t>
            </a:r>
            <a:r>
              <a:rPr lang="en-US" sz="2000" dirty="0" err="1"/>
              <a:t>QueueADT</a:t>
            </a:r>
            <a:r>
              <a:rPr lang="en-US" sz="2000" dirty="0"/>
              <a:t>&lt;T&gt;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Adds one element to the rear of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void enqueue (T element);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Removes and returns the element at the front of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T dequeue( ) throws </a:t>
            </a:r>
            <a:r>
              <a:rPr lang="en-US" sz="2000" dirty="0" err="1"/>
              <a:t>EmptyCollectionE</a:t>
            </a:r>
            <a:r>
              <a:rPr lang="en-US" sz="2000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Returns without removing the element at the front of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T first( ) throws </a:t>
            </a:r>
            <a:r>
              <a:rPr lang="en-US" sz="2000" dirty="0" err="1"/>
              <a:t>EmptyCollectionE</a:t>
            </a:r>
            <a:r>
              <a:rPr lang="en-US" sz="2000" dirty="0"/>
              <a:t>;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Returns true if the queue contains no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isEmpty</a:t>
            </a:r>
            <a:r>
              <a:rPr lang="en-US" sz="2000" dirty="0"/>
              <a:t>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Returns the number of elements in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</a:t>
            </a:r>
            <a:r>
              <a:rPr lang="en-US" sz="2000" dirty="0" err="1"/>
              <a:t>int</a:t>
            </a:r>
            <a:r>
              <a:rPr lang="en-US" sz="2000" dirty="0"/>
              <a:t> size(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Returns a string representation of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8000"/>
                </a:solidFill>
              </a:rPr>
              <a:t>   </a:t>
            </a:r>
            <a:r>
              <a:rPr lang="en-US" sz="2000" dirty="0"/>
              <a:t>public String </a:t>
            </a:r>
            <a:r>
              <a:rPr lang="en-US" sz="2000" dirty="0" err="1"/>
              <a:t>toString</a:t>
            </a:r>
            <a:r>
              <a:rPr lang="en-US" sz="2000" dirty="0"/>
              <a:t>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74FF53-925A-48D3-9658-D19924A18540}"/>
                  </a:ext>
                </a:extLst>
              </p14:cNvPr>
              <p14:cNvContentPartPr/>
              <p14:nvPr/>
            </p14:nvContentPartPr>
            <p14:xfrm>
              <a:off x="5163018" y="1219149"/>
              <a:ext cx="92520" cy="18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74FF53-925A-48D3-9658-D19924A18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4018" y="1210149"/>
                <a:ext cx="110160" cy="3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9EAB945-C2B6-4955-8B31-B2C5335BF2DA}" type="slidenum">
              <a:rPr lang="en-US"/>
              <a:pPr/>
              <a:t>8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Queues in Computing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28788"/>
            <a:ext cx="7772400" cy="4367212"/>
          </a:xfrm>
        </p:spPr>
        <p:txBody>
          <a:bodyPr/>
          <a:lstStyle/>
          <a:p>
            <a:r>
              <a:rPr lang="en-US" dirty="0"/>
              <a:t>Printer queue </a:t>
            </a:r>
          </a:p>
          <a:p>
            <a:r>
              <a:rPr lang="en-US" dirty="0"/>
              <a:t>Keyboard input buffer</a:t>
            </a:r>
          </a:p>
          <a:p>
            <a:r>
              <a:rPr lang="en-US" dirty="0"/>
              <a:t>GUI event queue (click on buttons, menu items)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89844E9-F152-4613-A60C-B6DEB7053307}" type="slidenum">
              <a:rPr lang="en-US"/>
              <a:pPr/>
              <a:t>9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Queues: Coded Messages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chemeClr val="accent2"/>
                </a:solidFill>
              </a:rPr>
              <a:t>Caesar cipher</a:t>
            </a:r>
            <a:r>
              <a:rPr lang="en-US" dirty="0"/>
              <a:t> is a </a:t>
            </a:r>
            <a:r>
              <a:rPr lang="en-US" b="1" i="1" dirty="0">
                <a:solidFill>
                  <a:schemeClr val="accent2"/>
                </a:solidFill>
              </a:rPr>
              <a:t>substitution code</a:t>
            </a:r>
            <a:r>
              <a:rPr lang="en-US" dirty="0"/>
              <a:t> that encodes a message by shifting each letter in a message by a constant amount </a:t>
            </a:r>
            <a:r>
              <a:rPr lang="en-US" b="1" dirty="0">
                <a:solidFill>
                  <a:schemeClr val="accent2"/>
                </a:solidFill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If </a:t>
            </a:r>
            <a:r>
              <a:rPr lang="en-US" sz="3200" b="1" dirty="0">
                <a:solidFill>
                  <a:schemeClr val="accent2"/>
                </a:solidFill>
              </a:rPr>
              <a:t>k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accent2"/>
                </a:solidFill>
              </a:rPr>
              <a:t>5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hlink"/>
                </a:solidFill>
              </a:rPr>
              <a:t>a</a:t>
            </a:r>
            <a:r>
              <a:rPr lang="en-US" sz="3200" dirty="0"/>
              <a:t> becomes </a:t>
            </a:r>
            <a:r>
              <a:rPr lang="en-US" sz="3200" b="1" dirty="0">
                <a:solidFill>
                  <a:schemeClr val="hlink"/>
                </a:solidFill>
              </a:rPr>
              <a:t>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hlink"/>
                </a:solidFill>
              </a:rPr>
              <a:t>b</a:t>
            </a:r>
            <a:r>
              <a:rPr lang="en-US" sz="3200" dirty="0"/>
              <a:t> becomes </a:t>
            </a:r>
            <a:r>
              <a:rPr lang="en-US" sz="3200" b="1" dirty="0">
                <a:solidFill>
                  <a:schemeClr val="hlink"/>
                </a:solidFill>
              </a:rPr>
              <a:t>g</a:t>
            </a:r>
            <a:r>
              <a:rPr lang="en-US" sz="3200" dirty="0"/>
              <a:t>, etc.</a:t>
            </a:r>
          </a:p>
          <a:p>
            <a:pPr lvl="2">
              <a:lnSpc>
                <a:spcPct val="90000"/>
              </a:lnSpc>
            </a:pPr>
            <a:r>
              <a:rPr lang="en-US" sz="3200" b="1" i="1" dirty="0"/>
              <a:t>Example</a:t>
            </a:r>
            <a:r>
              <a:rPr lang="en-US" sz="3200" dirty="0"/>
              <a:t>: </a:t>
            </a:r>
            <a:r>
              <a:rPr lang="en-US" sz="3200" b="1" i="1" dirty="0">
                <a:solidFill>
                  <a:schemeClr val="hlink"/>
                </a:solidFill>
              </a:rPr>
              <a:t>n </a:t>
            </a:r>
            <a:r>
              <a:rPr lang="en-US" sz="3200" b="1" i="1" dirty="0" err="1">
                <a:solidFill>
                  <a:schemeClr val="hlink"/>
                </a:solidFill>
              </a:rPr>
              <a:t>qtaj</a:t>
            </a:r>
            <a:r>
              <a:rPr lang="en-US" sz="3200" b="1" i="1" dirty="0">
                <a:solidFill>
                  <a:schemeClr val="hlink"/>
                </a:solidFill>
              </a:rPr>
              <a:t> </a:t>
            </a:r>
            <a:r>
              <a:rPr lang="en-US" sz="3200" b="1" i="1" dirty="0" err="1">
                <a:solidFill>
                  <a:schemeClr val="hlink"/>
                </a:solidFill>
              </a:rPr>
              <a:t>ofaf</a:t>
            </a:r>
            <a:endParaRPr lang="en-US" sz="3200" b="1" i="1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200" dirty="0"/>
              <a:t>Used by Julius Caesar to encode military messages for his generals (around 50 BC)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This code is fairly easy to break.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oteTemplate04">
  <a:themeElements>
    <a:clrScheme name="noteTemplate04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CC33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B92D00"/>
      </a:accent6>
      <a:hlink>
        <a:srgbClr val="339966"/>
      </a:hlink>
      <a:folHlink>
        <a:srgbClr val="B2B2B2"/>
      </a:folHlink>
    </a:clrScheme>
    <a:fontScheme name="noteTemplate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2D00"/>
        </a:accent6>
        <a:hlink>
          <a:srgbClr val="3399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X:\27b07\notes\noteTemplate04.pot</Template>
  <TotalTime>6252</TotalTime>
  <Words>2811</Words>
  <Application>Microsoft Office PowerPoint</Application>
  <PresentationFormat>On-screen Show (4:3)</PresentationFormat>
  <Paragraphs>816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Arial Unicode MS</vt:lpstr>
      <vt:lpstr>Times</vt:lpstr>
      <vt:lpstr>Times New Roman</vt:lpstr>
      <vt:lpstr>noteTemplate04</vt:lpstr>
      <vt:lpstr>PowerPoint Presentation</vt:lpstr>
      <vt:lpstr>Objectives</vt:lpstr>
      <vt:lpstr>Queues</vt:lpstr>
      <vt:lpstr>Conceptual View of a Queue</vt:lpstr>
      <vt:lpstr>Conceptual View of a Queue</vt:lpstr>
      <vt:lpstr>Operations on a Queue</vt:lpstr>
      <vt:lpstr>Interface to a Queue in Java</vt:lpstr>
      <vt:lpstr>Uses of Queues in Computing</vt:lpstr>
      <vt:lpstr>Using Queues: Coded Messages</vt:lpstr>
      <vt:lpstr>PowerPoint Presentation</vt:lpstr>
      <vt:lpstr>Using Queues: Coded Messages</vt:lpstr>
      <vt:lpstr>Using Queues: Coded Messages</vt:lpstr>
      <vt:lpstr>Using Queues: Coded Messages</vt:lpstr>
      <vt:lpstr>Using Queues: Coded Messages</vt:lpstr>
      <vt:lpstr>Using Queues: Coded Messages</vt:lpstr>
      <vt:lpstr>Using Queues: Coded Messages</vt:lpstr>
      <vt:lpstr>Using Queues: Coded Messages</vt:lpstr>
      <vt:lpstr>PowerPoint Presentation</vt:lpstr>
      <vt:lpstr>Using Queues: Coded Messages</vt:lpstr>
      <vt:lpstr>Using Queues:  Ticket Counter Simulation</vt:lpstr>
      <vt:lpstr>Results of Ticket Counter Simulation</vt:lpstr>
      <vt:lpstr>Queue Implementation Issues</vt:lpstr>
      <vt:lpstr>Queue Implementation     Using a Linked List </vt:lpstr>
      <vt:lpstr>Linked Implementation of a Queue</vt:lpstr>
      <vt:lpstr>PowerPoint Presentation</vt:lpstr>
      <vt:lpstr>Queue After Adding Element</vt:lpstr>
      <vt:lpstr>Queue After a dequeue Operation</vt:lpstr>
      <vt:lpstr>Java Implementation</vt:lpstr>
      <vt:lpstr>PowerPoint Presentation</vt:lpstr>
      <vt:lpstr>PowerPoint Presentation</vt:lpstr>
      <vt:lpstr>PowerPoint Presentation</vt:lpstr>
      <vt:lpstr>Array Implementation of  a Queue</vt:lpstr>
      <vt:lpstr>An Array Implementation of a Queue</vt:lpstr>
      <vt:lpstr>Queue After Adding an Element</vt:lpstr>
      <vt:lpstr>Queue After Removing an Element</vt:lpstr>
      <vt:lpstr>PowerPoint Presentation</vt:lpstr>
      <vt:lpstr>PowerPoint Presentation</vt:lpstr>
      <vt:lpstr>PowerPoint Presentation</vt:lpstr>
      <vt:lpstr>Second Approach: Queue as a Circular Array</vt:lpstr>
      <vt:lpstr>Circular Array Implementation of a Queue</vt:lpstr>
      <vt:lpstr>A Queue Straddling the End of a Circular Array</vt:lpstr>
      <vt:lpstr>Circular Queue Drawn Linearly</vt:lpstr>
      <vt:lpstr>Circular Array Implementation</vt:lpstr>
      <vt:lpstr>Example: array of length 4 What  happens? </vt:lpstr>
      <vt:lpstr>Add another item! Need to expand capacity…</vt:lpstr>
      <vt:lpstr>PowerPoint Presentation</vt:lpstr>
      <vt:lpstr>PowerPoint Presentation</vt:lpstr>
      <vt:lpstr>PowerPoint Presentation</vt:lpstr>
      <vt:lpstr>PowerPoint Presentation</vt:lpstr>
      <vt:lpstr>Enqueue Operation in Java</vt:lpstr>
      <vt:lpstr>Enqueue Operation in Java</vt:lpstr>
      <vt:lpstr>PowerPoint Presentation</vt:lpstr>
      <vt:lpstr>Dequeue Operation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solis</dc:creator>
  <cp:lastModifiedBy>Roberto Solis-Oba</cp:lastModifiedBy>
  <cp:revision>78</cp:revision>
  <dcterms:created xsi:type="dcterms:W3CDTF">1601-01-01T00:00:00Z</dcterms:created>
  <dcterms:modified xsi:type="dcterms:W3CDTF">2020-03-02T18:53:35Z</dcterms:modified>
</cp:coreProperties>
</file>