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308" r:id="rId4"/>
    <p:sldId id="312" r:id="rId5"/>
    <p:sldId id="275" r:id="rId6"/>
    <p:sldId id="300" r:id="rId7"/>
    <p:sldId id="313" r:id="rId8"/>
    <p:sldId id="310" r:id="rId9"/>
    <p:sldId id="302" r:id="rId10"/>
    <p:sldId id="303" r:id="rId11"/>
    <p:sldId id="304" r:id="rId12"/>
    <p:sldId id="305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34" autoAdjust="0"/>
    <p:restoredTop sz="90929"/>
  </p:normalViewPr>
  <p:slideViewPr>
    <p:cSldViewPr>
      <p:cViewPr varScale="1">
        <p:scale>
          <a:sx n="93" d="100"/>
          <a:sy n="93" d="100"/>
        </p:scale>
        <p:origin x="3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AFA4E884-5F65-483E-85BC-7C6FCCF4897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85211F03-FB9D-4409-8278-DAD9D88B7AE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5FE6309C-7242-4C2C-9C34-7932530E1DD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82542DFF-48F6-443D-AA7A-A4A15A75847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F735E9E-C72E-4C93-B398-F9EEA9DE920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AD439A1-8A62-4CC1-B9B8-EB679AF88C8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60632C2-6284-425A-9EE1-A75D7882667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EFB0369C-52B6-44E9-A487-0C37A4534048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09732652-970B-418B-ADF9-4F9694EB81C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74467BF-E93F-4497-B870-5208296248F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F87529D6-5CF2-4A46-A279-25F8124556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Times New Roman" panose="02020603050405020304" pitchFamily="18" charset="0"/>
              </a:defRPr>
            </a:lvl1pPr>
          </a:lstStyle>
          <a:p>
            <a:fld id="{9DAC5E58-88DF-4624-A1BB-1AC533B05C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3F6A65-6181-45ED-9313-80DFE635CB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F1AB1BE-7461-432C-8740-8BD386ED38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71870A-F424-441F-A561-F514804210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2114E148-EFC9-4455-9FB6-99FBA1C8EC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141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4F7107-6192-4806-BCBE-EC927D87AD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C670F9-DF0F-4A02-A037-592F66F534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DF0B1A-9F35-4FC1-8CE7-21D31833FF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FE935E35-34D8-4446-B7A2-8D4B1BEAA5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263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EA1268-0147-4DF6-8131-AD8920DE64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162D23-B76F-4850-8CA3-39B18E9FD1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65DC67-D77C-454D-A64E-EC4B42A8B2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2A4733D6-8560-47A8-BE1D-D65DC327DF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58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511C4F-5ED1-42CA-807B-4C8BCE7770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4AD4D0D-F3B3-446A-AF7D-91C20F6DEB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3E2ADE-10ED-455D-893E-DA30A2A257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222A9BD9-ABA9-4126-8FDC-7C70465EE2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802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B990F9-7FBD-4EEB-B9C4-61D07F3A6F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6C3F60-89BD-4A74-ABA9-CCC4239F37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0CE334-2D61-4AA5-8493-89922F7B4B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07BF1762-B010-4915-B3FB-DBBEF35E2D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046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BAFBF7-D34D-4B14-9358-67D1C07314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7AA4C3-38EB-4B8C-95F5-571C46BA83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578D7F-C8BD-4E2F-A09C-36D50E86C5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589E2445-C45C-4FC2-B537-034059E3FE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18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95DC9B9-7EA6-427A-A975-AED65C78E5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2C2BA76-5C57-4E21-ABA2-7372D74EFB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541E9DA-9D5D-413F-BDDE-2B0FF8C3BB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A4E4477A-A9B3-46F1-9F44-CF3E5F2A3A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20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053DB71-9C16-4981-B81A-DC2ED8FDC5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C855D30-ED0E-4558-A000-57F505521B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6B9C394-861F-467F-BF93-5817E72104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0F660E38-B95F-40D2-A9A6-B384F5E4BF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03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2DD2DB7-8722-4C90-9C9E-C6D9E6E524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A101DBB-DEFF-4919-B47C-B9F94CC360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F96FDD6-9515-4F68-BE58-65F3A2E222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ABBC00E6-FC28-43FF-85CA-A6D6F62C7B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158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3E37AB-FCD1-4EFD-8708-18D9EA81FC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35513A-E1AA-4C63-AB3D-31FAF67F77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3DC52E-8104-494C-BC3A-B13D7B760F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6F1BE236-49AD-4D0B-A902-C5EDB8C28D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18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AFE69C-EB69-4198-9135-5AB80C9FCD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4243D9-00DD-4CC6-A15B-C512A030E0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81AC8-84BA-41A0-A5F2-119F5FE5AB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A4597675-4774-4ABF-BF9D-C0AA80004B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21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79D8932-1E2F-418E-90FA-C893AA2C0A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B416362-D6E6-4E68-9109-CC5396A1AA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7EA2D5AA-2C35-4D87-B779-F62D88627B0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D31D4D66-1639-467D-BA34-B2299E967E8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AE35A5B7-9773-409B-A24E-B5E97483DE5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altLang="en-US"/>
              <a:t>5-</a:t>
            </a:r>
            <a:fld id="{152C48EF-B13D-46A9-85A4-E60E03CEC85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3A770383-FF8D-4E4E-A8ED-5BE4302C0E0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7450" y="2205038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 Implementation</a:t>
            </a:r>
          </a:p>
          <a:p>
            <a:pPr eaLnBrk="1" hangingPunct="1">
              <a:defRPr/>
            </a:pPr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Stacks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97C2F75F-25A8-4CB1-B65C-DF6F48B7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0"/>
              <a:t>5-</a:t>
            </a:r>
            <a:fld id="{F3F2325B-5778-41D1-B365-F233D93299AC}" type="slidenum">
              <a:rPr lang="en-US" altLang="en-US" sz="1400" b="0"/>
              <a:pPr eaLnBrk="1" hangingPunct="1"/>
              <a:t>10</a:t>
            </a:fld>
            <a:endParaRPr lang="en-US" altLang="en-US" sz="1400" b="0"/>
          </a:p>
        </p:txBody>
      </p:sp>
      <p:sp>
        <p:nvSpPr>
          <p:cNvPr id="12291" name="Rectangle 1027">
            <a:extLst>
              <a:ext uri="{FF2B5EF4-FFF2-40B4-BE49-F238E27FC236}">
                <a16:creationId xmlns:a16="http://schemas.microsoft.com/office/drawing/2014/main" id="{41975780-475C-40DD-95FE-167E791E7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81000"/>
            <a:ext cx="7543800" cy="5257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>
                <a:solidFill>
                  <a:schemeClr val="accent2"/>
                </a:solidFill>
              </a:rPr>
              <a:t>//-----------------------------------------------------------------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solidFill>
                  <a:schemeClr val="accent2"/>
                </a:solidFill>
              </a:rPr>
              <a:t>//  Removes the element at the top of the stack and returns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solidFill>
                  <a:schemeClr val="accent2"/>
                </a:solidFill>
              </a:rPr>
              <a:t>//  a reference to it. Throws an EmptyCollectionException if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solidFill>
                  <a:schemeClr val="accent2"/>
                </a:solidFill>
              </a:rPr>
              <a:t>//  the stack is empty.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solidFill>
                  <a:schemeClr val="accent2"/>
                </a:solidFill>
              </a:rPr>
              <a:t>//-----------------------------------------------------------------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/>
              <a:t>public T pop( ) throws EmptyCollectionException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/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/>
              <a:t>   if (isEmpty( ))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/>
              <a:t>      throw new EmptyCollectionException(“Stack” 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/>
              <a:t>   T result = top.getElement( 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/>
              <a:t>   top = top.getNext( 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/>
              <a:t>   count--;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/>
              <a:t>   return result;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/>
              <a:t>}</a:t>
            </a:r>
          </a:p>
        </p:txBody>
      </p:sp>
      <p:sp>
        <p:nvSpPr>
          <p:cNvPr id="12292" name="Text Box 1028">
            <a:extLst>
              <a:ext uri="{FF2B5EF4-FFF2-40B4-BE49-F238E27FC236}">
                <a16:creationId xmlns:a16="http://schemas.microsoft.com/office/drawing/2014/main" id="{936020D1-D3F9-4061-90A3-F9F52C9B1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791200"/>
            <a:ext cx="7543800" cy="49530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0"/>
              <a:t>From where in the linked list is the element removed?</a:t>
            </a:r>
          </a:p>
        </p:txBody>
      </p:sp>
      <p:sp>
        <p:nvSpPr>
          <p:cNvPr id="12293" name="Text Box 1030">
            <a:extLst>
              <a:ext uri="{FF2B5EF4-FFF2-40B4-BE49-F238E27FC236}">
                <a16:creationId xmlns:a16="http://schemas.microsoft.com/office/drawing/2014/main" id="{6677CAC1-5ADA-4715-BA34-16B8CEDDA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2895600" cy="122872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solidFill>
                  <a:schemeClr val="tx2"/>
                </a:solidFill>
              </a:rPr>
              <a:t>The</a:t>
            </a:r>
            <a:r>
              <a:rPr lang="en-US" altLang="en-US" sz="3600"/>
              <a:t> </a:t>
            </a:r>
            <a:r>
              <a:rPr lang="en-US" altLang="en-US" sz="3600">
                <a:solidFill>
                  <a:schemeClr val="hlink"/>
                </a:solidFill>
              </a:rPr>
              <a:t>pop( )</a:t>
            </a:r>
            <a:r>
              <a:rPr lang="en-US" altLang="en-US" sz="3600"/>
              <a:t> </a:t>
            </a:r>
            <a:r>
              <a:rPr lang="en-US" altLang="en-US" sz="3600">
                <a:solidFill>
                  <a:schemeClr val="tx2"/>
                </a:solidFill>
              </a:rPr>
              <a:t>operation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0E7BAF27-56F4-430C-923D-DDD246F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0"/>
              <a:t>5-</a:t>
            </a:r>
            <a:fld id="{0E23CAE1-076C-40E5-B294-AED57CBE06F5}" type="slidenum">
              <a:rPr lang="en-US" altLang="en-US" sz="1400" b="0"/>
              <a:pPr eaLnBrk="1" hangingPunct="1"/>
              <a:t>11</a:t>
            </a:fld>
            <a:endParaRPr lang="en-US" altLang="en-US" sz="1400" b="0"/>
          </a:p>
        </p:txBody>
      </p:sp>
      <p:sp>
        <p:nvSpPr>
          <p:cNvPr id="13315" name="Rectangle 1026">
            <a:extLst>
              <a:ext uri="{FF2B5EF4-FFF2-40B4-BE49-F238E27FC236}">
                <a16:creationId xmlns:a16="http://schemas.microsoft.com/office/drawing/2014/main" id="{03F7BD63-1D9C-40F7-8E29-7986C53A5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The Other Operations</a:t>
            </a:r>
          </a:p>
        </p:txBody>
      </p:sp>
      <p:sp>
        <p:nvSpPr>
          <p:cNvPr id="13316" name="Rectangle 1027">
            <a:extLst>
              <a:ext uri="{FF2B5EF4-FFF2-40B4-BE49-F238E27FC236}">
                <a16:creationId xmlns:a16="http://schemas.microsoft.com/office/drawing/2014/main" id="{FBD1C9C6-80F3-41C8-9F64-613C2458F7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14475"/>
            <a:ext cx="7543800" cy="4008438"/>
          </a:xfrm>
        </p:spPr>
        <p:txBody>
          <a:bodyPr/>
          <a:lstStyle/>
          <a:p>
            <a:pPr eaLnBrk="1" hangingPunct="1"/>
            <a:r>
              <a:rPr lang="en-US" altLang="en-US"/>
              <a:t>Write the code for the methods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 b="1" i="1">
                <a:solidFill>
                  <a:schemeClr val="hlink"/>
                </a:solidFill>
              </a:rPr>
              <a:t>peek</a:t>
            </a:r>
          </a:p>
          <a:p>
            <a:pPr lvl="1" eaLnBrk="1" hangingPunct="1"/>
            <a:r>
              <a:rPr lang="en-US" altLang="en-US" b="1" i="1">
                <a:solidFill>
                  <a:schemeClr val="hlink"/>
                </a:solidFill>
              </a:rPr>
              <a:t>isEmpty</a:t>
            </a:r>
          </a:p>
          <a:p>
            <a:pPr lvl="1" eaLnBrk="1" hangingPunct="1"/>
            <a:r>
              <a:rPr lang="en-US" altLang="en-US" b="1" i="1">
                <a:solidFill>
                  <a:schemeClr val="hlink"/>
                </a:solidFill>
              </a:rPr>
              <a:t>size</a:t>
            </a:r>
          </a:p>
          <a:p>
            <a:pPr lvl="1" eaLnBrk="1" hangingPunct="1"/>
            <a:r>
              <a:rPr lang="en-US" altLang="en-US" b="1" i="1">
                <a:solidFill>
                  <a:schemeClr val="hlink"/>
                </a:solidFill>
              </a:rPr>
              <a:t>toString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D573364B-FB34-4FB9-A94C-60E70813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0"/>
              <a:t>5-</a:t>
            </a:r>
            <a:fld id="{84497FA6-B5CE-471C-B271-AF5A2DF573E8}" type="slidenum">
              <a:rPr lang="en-US" altLang="en-US" sz="1400" b="0"/>
              <a:pPr eaLnBrk="1" hangingPunct="1"/>
              <a:t>12</a:t>
            </a:fld>
            <a:endParaRPr lang="en-US" altLang="en-US" sz="1400" b="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23569EF5-3F5E-465B-85EF-C6E0D89866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Discussion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6CC77EB-E52F-4F9C-BDF7-8602961624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</a:t>
            </a:r>
            <a:r>
              <a:rPr lang="en-US" altLang="en-US" dirty="0"/>
              <a:t>happens when the stack is empty?</a:t>
            </a:r>
          </a:p>
          <a:p>
            <a:pPr eaLnBrk="1" hangingPunct="1"/>
            <a:r>
              <a:rPr lang="en-US" altLang="en-US" dirty="0"/>
              <a:t>Can the stack be full?</a:t>
            </a: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>
            <a:extLst>
              <a:ext uri="{FF2B5EF4-FFF2-40B4-BE49-F238E27FC236}">
                <a16:creationId xmlns:a16="http://schemas.microsoft.com/office/drawing/2014/main" id="{176603BE-5F2A-4B98-94A2-05FFDF97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0"/>
              <a:t>5-</a:t>
            </a:r>
            <a:fld id="{0D807349-C5FB-4051-8D41-B32ED485BAD4}" type="slidenum">
              <a:rPr lang="en-US" altLang="en-US" sz="1400" b="0"/>
              <a:pPr eaLnBrk="1" hangingPunct="1"/>
              <a:t>2</a:t>
            </a:fld>
            <a:endParaRPr lang="en-US" altLang="en-US" sz="1400" b="0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71AF61F3-FAA8-45ED-86EC-DAD06C4263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8D501069-6BDB-436F-89EE-B135FEECF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Examine a linked list implementation of the Stack ADT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F13DC15F-61A7-4D07-B927-9726CB4B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0"/>
              <a:t>5-</a:t>
            </a:r>
            <a:fld id="{330D7375-4EC4-4166-B760-89B6A661F6B0}" type="slidenum">
              <a:rPr lang="en-US" altLang="en-US" sz="1400" b="0"/>
              <a:pPr eaLnBrk="1" hangingPunct="1"/>
              <a:t>3</a:t>
            </a:fld>
            <a:endParaRPr lang="en-US" altLang="en-US" sz="1400" b="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CE19B296-E8E0-49DB-B6A2-428EEE7317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Another Stack Implementation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B403FFEA-33B2-4E70-9874-A058178540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altLang="en-US" dirty="0"/>
              <a:t>We will now explore a </a:t>
            </a:r>
            <a:r>
              <a:rPr lang="en-CA" altLang="en-US" b="1" i="1" dirty="0">
                <a:solidFill>
                  <a:schemeClr val="hlink"/>
                </a:solidFill>
              </a:rPr>
              <a:t>linked list implementation</a:t>
            </a:r>
            <a:r>
              <a:rPr lang="en-CA" altLang="en-US" dirty="0"/>
              <a:t> of the Stack ADT</a:t>
            </a:r>
          </a:p>
          <a:p>
            <a:pPr lvl="1" eaLnBrk="1" hangingPunct="1"/>
            <a:r>
              <a:rPr lang="en-US" altLang="en-US" sz="3200" dirty="0"/>
              <a:t>The data items of the stack are stored in the nodes</a:t>
            </a:r>
            <a:r>
              <a:rPr lang="en-US" altLang="en-US" sz="3200" i="1" dirty="0"/>
              <a:t> </a:t>
            </a:r>
            <a:r>
              <a:rPr lang="en-US" altLang="en-US" sz="3200" dirty="0"/>
              <a:t>of a linked list</a:t>
            </a:r>
            <a:endParaRPr lang="en-CA" altLang="en-US" dirty="0"/>
          </a:p>
          <a:p>
            <a:pPr eaLnBrk="1" hangingPunct="1"/>
            <a:r>
              <a:rPr lang="en-CA" altLang="en-US" dirty="0"/>
              <a:t>This linked list implementation will implement the same interface (</a:t>
            </a:r>
            <a:r>
              <a:rPr lang="en-CA" altLang="en-US" dirty="0">
                <a:solidFill>
                  <a:schemeClr val="hlink"/>
                </a:solidFill>
              </a:rPr>
              <a:t>Stack ADT</a:t>
            </a:r>
            <a:r>
              <a:rPr lang="en-CA" altLang="en-US" dirty="0"/>
              <a:t>) as the array-based implementation; only the underlying data structure changes.</a:t>
            </a:r>
          </a:p>
          <a:p>
            <a:pPr eaLnBrk="1" hangingPunct="1">
              <a:buFontTx/>
              <a:buNone/>
            </a:pPr>
            <a:endParaRPr lang="en-CA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78B22C0E-6CC8-4B69-B0E1-E897313B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0"/>
              <a:t>5-</a:t>
            </a:r>
            <a:fld id="{52A3833A-3CED-4E2F-9248-EF83FFFD8575}" type="slidenum">
              <a:rPr lang="en-US" altLang="en-US" sz="1400" b="0"/>
              <a:pPr eaLnBrk="1" hangingPunct="1"/>
              <a:t>4</a:t>
            </a:fld>
            <a:endParaRPr lang="en-US" altLang="en-US" sz="1400" b="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EC27B6C-C439-4F97-91E3-6BD7D8B77B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Implementation of a Stack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0AB95348-367A-4359-8B36-8575B3F66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772400" cy="53340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Recall that we need a </a:t>
            </a:r>
            <a:r>
              <a:rPr lang="en-US" altLang="en-US" sz="2800" dirty="0">
                <a:solidFill>
                  <a:schemeClr val="tx2"/>
                </a:solidFill>
              </a:rPr>
              <a:t>container</a:t>
            </a:r>
            <a:r>
              <a:rPr lang="en-US" altLang="en-US" sz="2800" dirty="0"/>
              <a:t> to hold the data items and a variable to indicate the </a:t>
            </a:r>
            <a:r>
              <a:rPr lang="en-US" altLang="en-US" sz="2800" dirty="0">
                <a:solidFill>
                  <a:schemeClr val="tx2"/>
                </a:solidFill>
              </a:rPr>
              <a:t>top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chemeClr val="tx2"/>
                </a:solidFill>
              </a:rPr>
              <a:t>of the stack.</a:t>
            </a:r>
          </a:p>
          <a:p>
            <a:pPr eaLnBrk="1" hangingPunct="1"/>
            <a:r>
              <a:rPr lang="en-US" altLang="en-US" sz="2800" dirty="0"/>
              <a:t>Our </a:t>
            </a:r>
            <a:r>
              <a:rPr lang="en-US" altLang="en-US" sz="2800" i="1" dirty="0">
                <a:solidFill>
                  <a:schemeClr val="tx2"/>
                </a:solidFill>
              </a:rPr>
              <a:t>container</a:t>
            </a:r>
            <a:r>
              <a:rPr lang="en-US" altLang="en-US" sz="2800" dirty="0"/>
              <a:t> will be a </a:t>
            </a:r>
            <a:r>
              <a:rPr lang="en-US" altLang="en-US" sz="2800" b="1" i="1" dirty="0">
                <a:solidFill>
                  <a:schemeClr val="hlink"/>
                </a:solidFill>
              </a:rPr>
              <a:t>linked list</a:t>
            </a:r>
            <a:r>
              <a:rPr lang="en-US" altLang="en-US" sz="2800" b="1" dirty="0">
                <a:solidFill>
                  <a:schemeClr val="hlink"/>
                </a:solidFill>
              </a:rPr>
              <a:t> </a:t>
            </a:r>
            <a:r>
              <a:rPr lang="en-US" altLang="en-US" sz="2800" b="1" dirty="0"/>
              <a:t>of</a:t>
            </a:r>
            <a:r>
              <a:rPr lang="en-US" altLang="en-US" sz="2800" b="1" dirty="0">
                <a:solidFill>
                  <a:schemeClr val="hlink"/>
                </a:solidFill>
              </a:rPr>
              <a:t> </a:t>
            </a:r>
            <a:r>
              <a:rPr lang="en-US" altLang="en-US" sz="2800" b="1" i="1" dirty="0">
                <a:solidFill>
                  <a:schemeClr val="hlink"/>
                </a:solidFill>
              </a:rPr>
              <a:t>nodes</a:t>
            </a:r>
            <a:r>
              <a:rPr lang="en-US" altLang="en-US" sz="2800" dirty="0"/>
              <a:t>, with each node containing a data item.</a:t>
            </a:r>
          </a:p>
          <a:p>
            <a:pPr eaLnBrk="1" hangingPunct="1"/>
            <a:r>
              <a:rPr lang="en-US" altLang="en-US" sz="2800" dirty="0"/>
              <a:t>The </a:t>
            </a:r>
            <a:r>
              <a:rPr lang="en-US" altLang="en-US" sz="2800" i="1" dirty="0">
                <a:solidFill>
                  <a:schemeClr val="tx2"/>
                </a:solidFill>
              </a:rPr>
              <a:t>top of the stack</a:t>
            </a:r>
            <a:r>
              <a:rPr lang="en-US" altLang="en-US" sz="2800" dirty="0"/>
              <a:t> will be the </a:t>
            </a:r>
            <a:r>
              <a:rPr lang="en-US" altLang="en-US" sz="2800" i="1" dirty="0">
                <a:solidFill>
                  <a:schemeClr val="tx2"/>
                </a:solidFill>
              </a:rPr>
              <a:t>first node</a:t>
            </a:r>
            <a:r>
              <a:rPr lang="en-US" altLang="en-US" sz="2800" dirty="0"/>
              <a:t> of the linked list.</a:t>
            </a:r>
          </a:p>
          <a:p>
            <a:pPr lvl="1" eaLnBrk="1" hangingPunct="1"/>
            <a:r>
              <a:rPr lang="en-US" altLang="en-US" sz="2400" dirty="0"/>
              <a:t>So, a reference to the </a:t>
            </a:r>
            <a:r>
              <a:rPr lang="en-US" altLang="en-US" sz="2400" i="1" dirty="0"/>
              <a:t>first node</a:t>
            </a:r>
            <a:r>
              <a:rPr lang="en-US" altLang="en-US" sz="2400" dirty="0"/>
              <a:t> of the linked list (</a:t>
            </a:r>
            <a:r>
              <a:rPr lang="en-US" altLang="en-US" sz="2400" b="1" i="1" dirty="0">
                <a:solidFill>
                  <a:schemeClr val="hlink"/>
                </a:solidFill>
              </a:rPr>
              <a:t>top</a:t>
            </a:r>
            <a:r>
              <a:rPr lang="en-US" altLang="en-US" sz="2400" dirty="0"/>
              <a:t>) is also the reference to the whole linked list</a:t>
            </a:r>
          </a:p>
          <a:p>
            <a:pPr eaLnBrk="1" hangingPunct="1"/>
            <a:r>
              <a:rPr lang="en-US" altLang="en-US" sz="2800" dirty="0"/>
              <a:t>We will also keep track of the number of elements in the stack (</a:t>
            </a:r>
            <a:r>
              <a:rPr lang="en-US" altLang="en-US" sz="2800" b="1" i="1" dirty="0">
                <a:solidFill>
                  <a:schemeClr val="hlink"/>
                </a:solidFill>
              </a:rPr>
              <a:t>count</a:t>
            </a:r>
            <a:r>
              <a:rPr lang="en-US" altLang="en-US" sz="2800" dirty="0"/>
              <a:t>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5049FFC7-A7A1-48E9-B62E-ED780BAD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0"/>
              <a:t>5-</a:t>
            </a:r>
            <a:fld id="{09AB5773-FB2D-42D3-AF0C-111C554B39FD}" type="slidenum">
              <a:rPr lang="en-US" altLang="en-US" sz="1400" b="0"/>
              <a:pPr eaLnBrk="1" hangingPunct="1"/>
              <a:t>5</a:t>
            </a:fld>
            <a:endParaRPr lang="en-US" altLang="en-US" sz="1400" b="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92308C3-46A9-4BDF-A585-808623E8A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Implementation of a Stack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05F04D7-6764-4816-9E0B-622592FEA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0DD3CEAE-A73C-401B-BC69-DB0C331F7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2766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/>
              <a:t>count</a:t>
            </a:r>
          </a:p>
        </p:txBody>
      </p:sp>
      <p:sp>
        <p:nvSpPr>
          <p:cNvPr id="6150" name="Text Box 6">
            <a:extLst>
              <a:ext uri="{FF2B5EF4-FFF2-40B4-BE49-F238E27FC236}">
                <a16:creationId xmlns:a16="http://schemas.microsoft.com/office/drawing/2014/main" id="{6B7EB0CD-2B89-4A65-896D-D994E9E29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8956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6151" name="Text Box 7">
            <a:extLst>
              <a:ext uri="{FF2B5EF4-FFF2-40B4-BE49-F238E27FC236}">
                <a16:creationId xmlns:a16="http://schemas.microsoft.com/office/drawing/2014/main" id="{227BBA60-4BD7-4DD3-A517-9D7936C12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438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/>
              <a:t>top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FA84665C-B487-4C43-B247-26D285C78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882CD1D-4D8A-4E16-9C81-1B1FA4B8F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828800"/>
            <a:ext cx="1143000" cy="18288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6154" name="Line 10">
            <a:extLst>
              <a:ext uri="{FF2B5EF4-FFF2-40B4-BE49-F238E27FC236}">
                <a16:creationId xmlns:a16="http://schemas.microsoft.com/office/drawing/2014/main" id="{2063E4F6-21BE-4E98-9A25-E77DC7D715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209800"/>
            <a:ext cx="762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0171FF9D-01CF-4B44-9B42-FDE1FA227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981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86927033-453E-4985-A07C-3AD7B0CD1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981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E2250ECB-D838-4D52-AEEE-DD988D3B1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981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6158" name="Rectangle 14">
            <a:extLst>
              <a:ext uri="{FF2B5EF4-FFF2-40B4-BE49-F238E27FC236}">
                <a16:creationId xmlns:a16="http://schemas.microsoft.com/office/drawing/2014/main" id="{82AD01A6-1868-4671-AF14-9ED294994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81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6159" name="Line 15">
            <a:extLst>
              <a:ext uri="{FF2B5EF4-FFF2-40B4-BE49-F238E27FC236}">
                <a16:creationId xmlns:a16="http://schemas.microsoft.com/office/drawing/2014/main" id="{4291445B-50BB-4CCF-A071-7CCAB871F8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209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160" name="Line 16">
            <a:extLst>
              <a:ext uri="{FF2B5EF4-FFF2-40B4-BE49-F238E27FC236}">
                <a16:creationId xmlns:a16="http://schemas.microsoft.com/office/drawing/2014/main" id="{BC5FD691-CA2B-43D9-9F6A-1302CD58DD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2209800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161" name="Rectangle 17">
            <a:extLst>
              <a:ext uri="{FF2B5EF4-FFF2-40B4-BE49-F238E27FC236}">
                <a16:creationId xmlns:a16="http://schemas.microsoft.com/office/drawing/2014/main" id="{D960FC77-838C-44D8-B004-A4AF36073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981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6162" name="Rectangle 18">
            <a:extLst>
              <a:ext uri="{FF2B5EF4-FFF2-40B4-BE49-F238E27FC236}">
                <a16:creationId xmlns:a16="http://schemas.microsoft.com/office/drawing/2014/main" id="{A96D637F-704D-43C4-AA57-10BC3E00D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981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6163" name="Line 19">
            <a:extLst>
              <a:ext uri="{FF2B5EF4-FFF2-40B4-BE49-F238E27FC236}">
                <a16:creationId xmlns:a16="http://schemas.microsoft.com/office/drawing/2014/main" id="{D2FD6001-1982-4FA2-AB8B-B4E523EBC1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2209800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164" name="Rectangle 20">
            <a:extLst>
              <a:ext uri="{FF2B5EF4-FFF2-40B4-BE49-F238E27FC236}">
                <a16:creationId xmlns:a16="http://schemas.microsoft.com/office/drawing/2014/main" id="{ABEB4BF9-F78E-4B52-9B07-7B23911B2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6165" name="Rectangle 21">
            <a:extLst>
              <a:ext uri="{FF2B5EF4-FFF2-40B4-BE49-F238E27FC236}">
                <a16:creationId xmlns:a16="http://schemas.microsoft.com/office/drawing/2014/main" id="{80A70E8C-AE88-4812-B9A5-6D77EDCB0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981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6166" name="Line 22">
            <a:extLst>
              <a:ext uri="{FF2B5EF4-FFF2-40B4-BE49-F238E27FC236}">
                <a16:creationId xmlns:a16="http://schemas.microsoft.com/office/drawing/2014/main" id="{B5E53D55-49CF-4EA4-ADCC-11B94D0FE3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2209800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167" name="Line 23">
            <a:extLst>
              <a:ext uri="{FF2B5EF4-FFF2-40B4-BE49-F238E27FC236}">
                <a16:creationId xmlns:a16="http://schemas.microsoft.com/office/drawing/2014/main" id="{E610FEFC-6973-481A-AE7F-8439CAC4D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209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168" name="Line 24">
            <a:extLst>
              <a:ext uri="{FF2B5EF4-FFF2-40B4-BE49-F238E27FC236}">
                <a16:creationId xmlns:a16="http://schemas.microsoft.com/office/drawing/2014/main" id="{13085166-FD30-4F50-BA36-E25F773582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209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169" name="Line 25">
            <a:extLst>
              <a:ext uri="{FF2B5EF4-FFF2-40B4-BE49-F238E27FC236}">
                <a16:creationId xmlns:a16="http://schemas.microsoft.com/office/drawing/2014/main" id="{54ACA03C-E388-4516-A579-D2E8F1ECFD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209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170" name="Rectangle 26">
            <a:extLst>
              <a:ext uri="{FF2B5EF4-FFF2-40B4-BE49-F238E27FC236}">
                <a16:creationId xmlns:a16="http://schemas.microsoft.com/office/drawing/2014/main" id="{301C528C-4B3C-4793-B08A-0CA4501B6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6670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6171" name="Rectangle 30">
            <a:extLst>
              <a:ext uri="{FF2B5EF4-FFF2-40B4-BE49-F238E27FC236}">
                <a16:creationId xmlns:a16="http://schemas.microsoft.com/office/drawing/2014/main" id="{2C40D0BC-F21F-49E8-9538-9AD0C0BEF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667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6172" name="Rectangle 34">
            <a:extLst>
              <a:ext uri="{FF2B5EF4-FFF2-40B4-BE49-F238E27FC236}">
                <a16:creationId xmlns:a16="http://schemas.microsoft.com/office/drawing/2014/main" id="{BFC648A6-17F7-43D5-8CBE-60AC27626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667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6173" name="Rectangle 38">
            <a:extLst>
              <a:ext uri="{FF2B5EF4-FFF2-40B4-BE49-F238E27FC236}">
                <a16:creationId xmlns:a16="http://schemas.microsoft.com/office/drawing/2014/main" id="{22555F37-626B-4A55-8EF7-A997A0E0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6670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6174" name="Text Box 40">
            <a:extLst>
              <a:ext uri="{FF2B5EF4-FFF2-40B4-BE49-F238E27FC236}">
                <a16:creationId xmlns:a16="http://schemas.microsoft.com/office/drawing/2014/main" id="{5566EBA7-F784-43AD-9933-5BE66BEB7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6670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CA" altLang="en-US">
              <a:solidFill>
                <a:schemeClr val="hlink"/>
              </a:solidFill>
            </a:endParaRPr>
          </a:p>
        </p:txBody>
      </p:sp>
      <p:sp>
        <p:nvSpPr>
          <p:cNvPr id="6175" name="Text Box 44">
            <a:extLst>
              <a:ext uri="{FF2B5EF4-FFF2-40B4-BE49-F238E27FC236}">
                <a16:creationId xmlns:a16="http://schemas.microsoft.com/office/drawing/2014/main" id="{354351CB-BC2A-4AF4-9428-11B55A21D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143000"/>
            <a:ext cx="3276600" cy="3968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 stack </a:t>
            </a:r>
            <a:r>
              <a:rPr lang="en-US" altLang="en-US">
                <a:solidFill>
                  <a:schemeClr val="hlink"/>
                </a:solidFill>
              </a:rPr>
              <a:t>s</a:t>
            </a:r>
            <a:r>
              <a:rPr lang="en-US" altLang="en-US"/>
              <a:t> with </a:t>
            </a:r>
            <a:r>
              <a:rPr lang="en-US" altLang="en-US">
                <a:solidFill>
                  <a:schemeClr val="hlink"/>
                </a:solidFill>
              </a:rPr>
              <a:t>4</a:t>
            </a:r>
            <a:r>
              <a:rPr lang="en-US" altLang="en-US"/>
              <a:t> elements</a:t>
            </a:r>
          </a:p>
        </p:txBody>
      </p:sp>
      <p:sp>
        <p:nvSpPr>
          <p:cNvPr id="6176" name="Text Box 46">
            <a:extLst>
              <a:ext uri="{FF2B5EF4-FFF2-40B4-BE49-F238E27FC236}">
                <a16:creationId xmlns:a16="http://schemas.microsoft.com/office/drawing/2014/main" id="{DB0701E1-DB02-41A5-9FD2-607DA3571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62400"/>
            <a:ext cx="4648200" cy="3968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After pushing a fifth element</a:t>
            </a:r>
          </a:p>
        </p:txBody>
      </p:sp>
      <p:sp>
        <p:nvSpPr>
          <p:cNvPr id="6177" name="Rectangle 47">
            <a:extLst>
              <a:ext uri="{FF2B5EF4-FFF2-40B4-BE49-F238E27FC236}">
                <a16:creationId xmlns:a16="http://schemas.microsoft.com/office/drawing/2014/main" id="{A7AEF0F6-A218-4CA7-A777-7DFA566F0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486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6178" name="Text Box 48">
            <a:extLst>
              <a:ext uri="{FF2B5EF4-FFF2-40B4-BE49-F238E27FC236}">
                <a16:creationId xmlns:a16="http://schemas.microsoft.com/office/drawing/2014/main" id="{F0C4A273-ADB7-441A-AF5A-3A4FFC981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9436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/>
              <a:t>count</a:t>
            </a:r>
          </a:p>
        </p:txBody>
      </p:sp>
      <p:sp>
        <p:nvSpPr>
          <p:cNvPr id="6179" name="Text Box 49">
            <a:extLst>
              <a:ext uri="{FF2B5EF4-FFF2-40B4-BE49-F238E27FC236}">
                <a16:creationId xmlns:a16="http://schemas.microsoft.com/office/drawing/2014/main" id="{E4606348-B9D4-4369-B3DE-11E381A94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5626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6180" name="Text Box 50">
            <a:extLst>
              <a:ext uri="{FF2B5EF4-FFF2-40B4-BE49-F238E27FC236}">
                <a16:creationId xmlns:a16="http://schemas.microsoft.com/office/drawing/2014/main" id="{7AFBDDC5-DEEC-4A6A-9103-D74CB3EB3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105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/>
              <a:t>top</a:t>
            </a:r>
          </a:p>
        </p:txBody>
      </p:sp>
      <p:sp>
        <p:nvSpPr>
          <p:cNvPr id="6181" name="Rectangle 51">
            <a:extLst>
              <a:ext uri="{FF2B5EF4-FFF2-40B4-BE49-F238E27FC236}">
                <a16:creationId xmlns:a16="http://schemas.microsoft.com/office/drawing/2014/main" id="{3935FB06-84F9-4E68-BC86-373FAD96D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648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6182" name="Rectangle 52">
            <a:extLst>
              <a:ext uri="{FF2B5EF4-FFF2-40B4-BE49-F238E27FC236}">
                <a16:creationId xmlns:a16="http://schemas.microsoft.com/office/drawing/2014/main" id="{E7851382-CFB8-4D1A-BA59-D576C40A4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495800"/>
            <a:ext cx="1143000" cy="18288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6183" name="Line 53">
            <a:extLst>
              <a:ext uri="{FF2B5EF4-FFF2-40B4-BE49-F238E27FC236}">
                <a16:creationId xmlns:a16="http://schemas.microsoft.com/office/drawing/2014/main" id="{EDCFBDBC-A217-4EB9-A861-222BA3F45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876800"/>
            <a:ext cx="762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184" name="Rectangle 54">
            <a:extLst>
              <a:ext uri="{FF2B5EF4-FFF2-40B4-BE49-F238E27FC236}">
                <a16:creationId xmlns:a16="http://schemas.microsoft.com/office/drawing/2014/main" id="{35721AC7-7466-4680-9644-A46583C70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648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6185" name="Rectangle 55">
            <a:extLst>
              <a:ext uri="{FF2B5EF4-FFF2-40B4-BE49-F238E27FC236}">
                <a16:creationId xmlns:a16="http://schemas.microsoft.com/office/drawing/2014/main" id="{B5828875-2CC1-4788-94FD-8E6CC33A1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648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6186" name="Rectangle 56">
            <a:extLst>
              <a:ext uri="{FF2B5EF4-FFF2-40B4-BE49-F238E27FC236}">
                <a16:creationId xmlns:a16="http://schemas.microsoft.com/office/drawing/2014/main" id="{8A3B9946-B396-4006-96F5-4F1F8F3AA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648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6187" name="Rectangle 57">
            <a:extLst>
              <a:ext uri="{FF2B5EF4-FFF2-40B4-BE49-F238E27FC236}">
                <a16:creationId xmlns:a16="http://schemas.microsoft.com/office/drawing/2014/main" id="{39358D4F-4BA0-4610-975C-C9591D378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648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6188" name="Line 58">
            <a:extLst>
              <a:ext uri="{FF2B5EF4-FFF2-40B4-BE49-F238E27FC236}">
                <a16:creationId xmlns:a16="http://schemas.microsoft.com/office/drawing/2014/main" id="{2E45666B-43D7-481D-ADEA-1091169BD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876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189" name="Line 59">
            <a:extLst>
              <a:ext uri="{FF2B5EF4-FFF2-40B4-BE49-F238E27FC236}">
                <a16:creationId xmlns:a16="http://schemas.microsoft.com/office/drawing/2014/main" id="{8A5611F6-0F02-4221-9B47-BCA663D36E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4876800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190" name="Rectangle 60">
            <a:extLst>
              <a:ext uri="{FF2B5EF4-FFF2-40B4-BE49-F238E27FC236}">
                <a16:creationId xmlns:a16="http://schemas.microsoft.com/office/drawing/2014/main" id="{9A738541-007D-4CE5-A643-C51BB447B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6191" name="Rectangle 61">
            <a:extLst>
              <a:ext uri="{FF2B5EF4-FFF2-40B4-BE49-F238E27FC236}">
                <a16:creationId xmlns:a16="http://schemas.microsoft.com/office/drawing/2014/main" id="{98EABBA8-10B5-4B7E-91F2-F31E0B022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648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6192" name="Line 62">
            <a:extLst>
              <a:ext uri="{FF2B5EF4-FFF2-40B4-BE49-F238E27FC236}">
                <a16:creationId xmlns:a16="http://schemas.microsoft.com/office/drawing/2014/main" id="{6A04826F-204C-48FD-9B3A-036357D936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4876800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193" name="Rectangle 63">
            <a:extLst>
              <a:ext uri="{FF2B5EF4-FFF2-40B4-BE49-F238E27FC236}">
                <a16:creationId xmlns:a16="http://schemas.microsoft.com/office/drawing/2014/main" id="{03A3EB88-C9F2-4A1C-B281-B16EA74AE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648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6194" name="Rectangle 64">
            <a:extLst>
              <a:ext uri="{FF2B5EF4-FFF2-40B4-BE49-F238E27FC236}">
                <a16:creationId xmlns:a16="http://schemas.microsoft.com/office/drawing/2014/main" id="{DDF08E16-454F-4578-99EA-C7317F844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648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6195" name="Line 65">
            <a:extLst>
              <a:ext uri="{FF2B5EF4-FFF2-40B4-BE49-F238E27FC236}">
                <a16:creationId xmlns:a16="http://schemas.microsoft.com/office/drawing/2014/main" id="{81E8D900-67C4-4817-A4F9-932158DF3B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876800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196" name="Line 66">
            <a:extLst>
              <a:ext uri="{FF2B5EF4-FFF2-40B4-BE49-F238E27FC236}">
                <a16:creationId xmlns:a16="http://schemas.microsoft.com/office/drawing/2014/main" id="{808E6D64-9EA4-4FDA-A3F2-4E000CB2D3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876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197" name="Line 67">
            <a:extLst>
              <a:ext uri="{FF2B5EF4-FFF2-40B4-BE49-F238E27FC236}">
                <a16:creationId xmlns:a16="http://schemas.microsoft.com/office/drawing/2014/main" id="{F8D3D65C-E427-4365-BB2C-0ADEC360C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876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198" name="Line 68">
            <a:extLst>
              <a:ext uri="{FF2B5EF4-FFF2-40B4-BE49-F238E27FC236}">
                <a16:creationId xmlns:a16="http://schemas.microsoft.com/office/drawing/2014/main" id="{C3E65F84-CD19-4C28-9604-E889BF780E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876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199" name="Rectangle 69">
            <a:extLst>
              <a:ext uri="{FF2B5EF4-FFF2-40B4-BE49-F238E27FC236}">
                <a16:creationId xmlns:a16="http://schemas.microsoft.com/office/drawing/2014/main" id="{7D6EA6CB-7436-4777-97E7-F6380648B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334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6200" name="Rectangle 70">
            <a:extLst>
              <a:ext uri="{FF2B5EF4-FFF2-40B4-BE49-F238E27FC236}">
                <a16:creationId xmlns:a16="http://schemas.microsoft.com/office/drawing/2014/main" id="{A1F3EDFF-4BFF-42C7-A8AD-F4EEEF1A6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334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6201" name="Rectangle 71">
            <a:extLst>
              <a:ext uri="{FF2B5EF4-FFF2-40B4-BE49-F238E27FC236}">
                <a16:creationId xmlns:a16="http://schemas.microsoft.com/office/drawing/2014/main" id="{80131C21-7CB8-4A0C-B474-DF22524F4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334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6202" name="Rectangle 72">
            <a:extLst>
              <a:ext uri="{FF2B5EF4-FFF2-40B4-BE49-F238E27FC236}">
                <a16:creationId xmlns:a16="http://schemas.microsoft.com/office/drawing/2014/main" id="{943A541B-35D2-40C5-AE09-A28BCDEE2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3340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6203" name="Text Box 73">
            <a:extLst>
              <a:ext uri="{FF2B5EF4-FFF2-40B4-BE49-F238E27FC236}">
                <a16:creationId xmlns:a16="http://schemas.microsoft.com/office/drawing/2014/main" id="{B30B81C7-518B-4AEB-84B6-BD295221E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3340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CA" altLang="en-US">
              <a:solidFill>
                <a:schemeClr val="hlink"/>
              </a:solidFill>
            </a:endParaRPr>
          </a:p>
        </p:txBody>
      </p:sp>
      <p:sp>
        <p:nvSpPr>
          <p:cNvPr id="6204" name="Rectangle 77">
            <a:extLst>
              <a:ext uri="{FF2B5EF4-FFF2-40B4-BE49-F238E27FC236}">
                <a16:creationId xmlns:a16="http://schemas.microsoft.com/office/drawing/2014/main" id="{BCD82787-D6ED-4D61-BB6A-10D893615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810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6205" name="Rectangle 78">
            <a:extLst>
              <a:ext uri="{FF2B5EF4-FFF2-40B4-BE49-F238E27FC236}">
                <a16:creationId xmlns:a16="http://schemas.microsoft.com/office/drawing/2014/main" id="{62CEAF15-C2EB-4136-B0D6-3BFD1CEE2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648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6206" name="Rectangle 79">
            <a:extLst>
              <a:ext uri="{FF2B5EF4-FFF2-40B4-BE49-F238E27FC236}">
                <a16:creationId xmlns:a16="http://schemas.microsoft.com/office/drawing/2014/main" id="{7BE39E46-86EF-4D4C-86AA-E83570CE8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648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6207" name="Line 80">
            <a:extLst>
              <a:ext uri="{FF2B5EF4-FFF2-40B4-BE49-F238E27FC236}">
                <a16:creationId xmlns:a16="http://schemas.microsoft.com/office/drawing/2014/main" id="{3CDFF04E-C3DD-4646-937A-10BC9AD1B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876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208" name="Rectangle 81">
            <a:extLst>
              <a:ext uri="{FF2B5EF4-FFF2-40B4-BE49-F238E27FC236}">
                <a16:creationId xmlns:a16="http://schemas.microsoft.com/office/drawing/2014/main" id="{93B66A99-A790-4A8A-A6AA-A1E6F0673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3340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6209" name="Line 82">
            <a:extLst>
              <a:ext uri="{FF2B5EF4-FFF2-40B4-BE49-F238E27FC236}">
                <a16:creationId xmlns:a16="http://schemas.microsoft.com/office/drawing/2014/main" id="{86F5F136-DD80-4C4C-8531-F16E8FFDDD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48768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210" name="Text Box 83">
            <a:extLst>
              <a:ext uri="{FF2B5EF4-FFF2-40B4-BE49-F238E27FC236}">
                <a16:creationId xmlns:a16="http://schemas.microsoft.com/office/drawing/2014/main" id="{CD894A7C-5A01-48EC-B181-93AAE4EFE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25654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s</a:t>
            </a:r>
          </a:p>
        </p:txBody>
      </p:sp>
      <p:sp>
        <p:nvSpPr>
          <p:cNvPr id="6211" name="Rectangle 84">
            <a:extLst>
              <a:ext uri="{FF2B5EF4-FFF2-40B4-BE49-F238E27FC236}">
                <a16:creationId xmlns:a16="http://schemas.microsoft.com/office/drawing/2014/main" id="{EA6B42CC-45B1-411D-9D27-1C7709C88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56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6212" name="Line 85">
            <a:extLst>
              <a:ext uri="{FF2B5EF4-FFF2-40B4-BE49-F238E27FC236}">
                <a16:creationId xmlns:a16="http://schemas.microsoft.com/office/drawing/2014/main" id="{116295A0-BADF-4858-9FFC-E8903852A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7850" y="2794000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213" name="Text Box 86">
            <a:extLst>
              <a:ext uri="{FF2B5EF4-FFF2-40B4-BE49-F238E27FC236}">
                <a16:creationId xmlns:a16="http://schemas.microsoft.com/office/drawing/2014/main" id="{C2B5926A-8313-4969-A874-72A7B42DF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52292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s</a:t>
            </a:r>
          </a:p>
        </p:txBody>
      </p:sp>
      <p:sp>
        <p:nvSpPr>
          <p:cNvPr id="6214" name="Rectangle 87">
            <a:extLst>
              <a:ext uri="{FF2B5EF4-FFF2-40B4-BE49-F238E27FC236}">
                <a16:creationId xmlns:a16="http://schemas.microsoft.com/office/drawing/2014/main" id="{47AEA3FB-8B75-4D65-B565-7B1A97B92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50" y="52292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6215" name="Line 88">
            <a:extLst>
              <a:ext uri="{FF2B5EF4-FFF2-40B4-BE49-F238E27FC236}">
                <a16:creationId xmlns:a16="http://schemas.microsoft.com/office/drawing/2014/main" id="{3AF0D2F7-D8B6-4F52-B7C2-62688F64F6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0" y="5457825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cxnSp>
        <p:nvCxnSpPr>
          <p:cNvPr id="6216" name="Straight Connector 76">
            <a:extLst>
              <a:ext uri="{FF2B5EF4-FFF2-40B4-BE49-F238E27FC236}">
                <a16:creationId xmlns:a16="http://schemas.microsoft.com/office/drawing/2014/main" id="{6997D737-C61E-4D9B-93B3-B3BED8F954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32588" y="2205038"/>
            <a:ext cx="431800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17" name="Straight Connector 78">
            <a:extLst>
              <a:ext uri="{FF2B5EF4-FFF2-40B4-BE49-F238E27FC236}">
                <a16:creationId xmlns:a16="http://schemas.microsoft.com/office/drawing/2014/main" id="{CD6E516D-876F-4F04-8507-B62F273AA8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64388" y="2205038"/>
            <a:ext cx="0" cy="21590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18" name="Straight Connector 80">
            <a:extLst>
              <a:ext uri="{FF2B5EF4-FFF2-40B4-BE49-F238E27FC236}">
                <a16:creationId xmlns:a16="http://schemas.microsoft.com/office/drawing/2014/main" id="{97BE681F-32C2-4491-997D-1190876F50C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19925" y="2420938"/>
            <a:ext cx="288925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19" name="Straight Connector 82">
            <a:extLst>
              <a:ext uri="{FF2B5EF4-FFF2-40B4-BE49-F238E27FC236}">
                <a16:creationId xmlns:a16="http://schemas.microsoft.com/office/drawing/2014/main" id="{BE126FF5-410D-4D04-A1C0-248CC23E52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96188" y="4868863"/>
            <a:ext cx="431800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20" name="Straight Connector 83">
            <a:extLst>
              <a:ext uri="{FF2B5EF4-FFF2-40B4-BE49-F238E27FC236}">
                <a16:creationId xmlns:a16="http://schemas.microsoft.com/office/drawing/2014/main" id="{0E1AABE6-72F3-407E-B7DE-E490CE03D42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7988" y="4868863"/>
            <a:ext cx="0" cy="21590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21" name="Straight Connector 84">
            <a:extLst>
              <a:ext uri="{FF2B5EF4-FFF2-40B4-BE49-F238E27FC236}">
                <a16:creationId xmlns:a16="http://schemas.microsoft.com/office/drawing/2014/main" id="{08073AF3-CEFA-4930-BB53-52B06B63AC1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85113" y="5084763"/>
            <a:ext cx="287337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F7DAB964-6609-4E22-BF50-0785BADD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0"/>
              <a:t>5-</a:t>
            </a:r>
            <a:fld id="{544C1486-F3EA-4352-9487-E28CB84B1279}" type="slidenum">
              <a:rPr lang="en-US" altLang="en-US" sz="1400" b="0"/>
              <a:pPr eaLnBrk="1" hangingPunct="1"/>
              <a:t>6</a:t>
            </a:fld>
            <a:endParaRPr lang="en-US" altLang="en-US" sz="1400" b="0"/>
          </a:p>
        </p:txBody>
      </p:sp>
      <p:sp>
        <p:nvSpPr>
          <p:cNvPr id="8195" name="Rectangle 1027">
            <a:extLst>
              <a:ext uri="{FF2B5EF4-FFF2-40B4-BE49-F238E27FC236}">
                <a16:creationId xmlns:a16="http://schemas.microsoft.com/office/drawing/2014/main" id="{A88B5A54-40BF-44CF-9403-F97AC23C1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819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8196" name="Text Box 1028">
            <a:extLst>
              <a:ext uri="{FF2B5EF4-FFF2-40B4-BE49-F238E27FC236}">
                <a16:creationId xmlns:a16="http://schemas.microsoft.com/office/drawing/2014/main" id="{28A14592-FD98-41C0-B5D5-0CD93713D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2766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/>
              <a:t>count</a:t>
            </a:r>
          </a:p>
        </p:txBody>
      </p:sp>
      <p:sp>
        <p:nvSpPr>
          <p:cNvPr id="8197" name="Text Box 1029">
            <a:extLst>
              <a:ext uri="{FF2B5EF4-FFF2-40B4-BE49-F238E27FC236}">
                <a16:creationId xmlns:a16="http://schemas.microsoft.com/office/drawing/2014/main" id="{C46851A1-07A1-4B35-90EE-6B39D26E9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8956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8198" name="Text Box 1030">
            <a:extLst>
              <a:ext uri="{FF2B5EF4-FFF2-40B4-BE49-F238E27FC236}">
                <a16:creationId xmlns:a16="http://schemas.microsoft.com/office/drawing/2014/main" id="{51049176-0F9B-4B21-AA9B-60338B37C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438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/>
              <a:t>top</a:t>
            </a:r>
          </a:p>
        </p:txBody>
      </p:sp>
      <p:sp>
        <p:nvSpPr>
          <p:cNvPr id="8199" name="Rectangle 1031">
            <a:extLst>
              <a:ext uri="{FF2B5EF4-FFF2-40B4-BE49-F238E27FC236}">
                <a16:creationId xmlns:a16="http://schemas.microsoft.com/office/drawing/2014/main" id="{F93DA750-FAFC-41DB-A06A-61B6EC87D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981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8200" name="Rectangle 1032">
            <a:extLst>
              <a:ext uri="{FF2B5EF4-FFF2-40B4-BE49-F238E27FC236}">
                <a16:creationId xmlns:a16="http://schemas.microsoft.com/office/drawing/2014/main" id="{327DF57E-B565-4890-8155-1E2CE6A48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828800"/>
            <a:ext cx="1143000" cy="18288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8201" name="Line 1033">
            <a:extLst>
              <a:ext uri="{FF2B5EF4-FFF2-40B4-BE49-F238E27FC236}">
                <a16:creationId xmlns:a16="http://schemas.microsoft.com/office/drawing/2014/main" id="{5F5E47C4-FBC1-484E-BF0A-EEC50C1C5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209800"/>
            <a:ext cx="762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2" name="Rectangle 1034">
            <a:extLst>
              <a:ext uri="{FF2B5EF4-FFF2-40B4-BE49-F238E27FC236}">
                <a16:creationId xmlns:a16="http://schemas.microsoft.com/office/drawing/2014/main" id="{05DC3FBB-F4A6-49B6-97A6-0AAB99414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981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8203" name="Rectangle 1035">
            <a:extLst>
              <a:ext uri="{FF2B5EF4-FFF2-40B4-BE49-F238E27FC236}">
                <a16:creationId xmlns:a16="http://schemas.microsoft.com/office/drawing/2014/main" id="{EB324500-ADF0-43DE-8585-8908E4770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981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8204" name="Rectangle 1036">
            <a:extLst>
              <a:ext uri="{FF2B5EF4-FFF2-40B4-BE49-F238E27FC236}">
                <a16:creationId xmlns:a16="http://schemas.microsoft.com/office/drawing/2014/main" id="{A1625560-CF39-4022-97F4-239BF384D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981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8205" name="Rectangle 1037">
            <a:extLst>
              <a:ext uri="{FF2B5EF4-FFF2-40B4-BE49-F238E27FC236}">
                <a16:creationId xmlns:a16="http://schemas.microsoft.com/office/drawing/2014/main" id="{6629DB17-4D11-4888-AEB9-AD905E4E8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81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8206" name="Line 1038">
            <a:extLst>
              <a:ext uri="{FF2B5EF4-FFF2-40B4-BE49-F238E27FC236}">
                <a16:creationId xmlns:a16="http://schemas.microsoft.com/office/drawing/2014/main" id="{78076748-89BD-4472-B489-434D734D5B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209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7" name="Line 1039">
            <a:extLst>
              <a:ext uri="{FF2B5EF4-FFF2-40B4-BE49-F238E27FC236}">
                <a16:creationId xmlns:a16="http://schemas.microsoft.com/office/drawing/2014/main" id="{1E2BFAAC-4327-43CD-8B81-088FEAA13F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2209800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8" name="Rectangle 1040">
            <a:extLst>
              <a:ext uri="{FF2B5EF4-FFF2-40B4-BE49-F238E27FC236}">
                <a16:creationId xmlns:a16="http://schemas.microsoft.com/office/drawing/2014/main" id="{875541B0-D053-47AF-83AB-DA7D3CC31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981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8209" name="Rectangle 1041">
            <a:extLst>
              <a:ext uri="{FF2B5EF4-FFF2-40B4-BE49-F238E27FC236}">
                <a16:creationId xmlns:a16="http://schemas.microsoft.com/office/drawing/2014/main" id="{98493464-8C36-42E5-BEC5-3506B3B51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981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8210" name="Line 1042">
            <a:extLst>
              <a:ext uri="{FF2B5EF4-FFF2-40B4-BE49-F238E27FC236}">
                <a16:creationId xmlns:a16="http://schemas.microsoft.com/office/drawing/2014/main" id="{BE676479-C733-4C29-A5A0-2854BE4EE4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2209800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1" name="Rectangle 1043">
            <a:extLst>
              <a:ext uri="{FF2B5EF4-FFF2-40B4-BE49-F238E27FC236}">
                <a16:creationId xmlns:a16="http://schemas.microsoft.com/office/drawing/2014/main" id="{7221FA7B-262C-4F35-98FF-BA70D9843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8212" name="Rectangle 1044">
            <a:extLst>
              <a:ext uri="{FF2B5EF4-FFF2-40B4-BE49-F238E27FC236}">
                <a16:creationId xmlns:a16="http://schemas.microsoft.com/office/drawing/2014/main" id="{31A842F0-B54B-45AB-95BA-815B6BDC3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981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8213" name="Line 1045">
            <a:extLst>
              <a:ext uri="{FF2B5EF4-FFF2-40B4-BE49-F238E27FC236}">
                <a16:creationId xmlns:a16="http://schemas.microsoft.com/office/drawing/2014/main" id="{B9419C98-483F-4D25-91AD-93357DD594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2209800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4" name="Line 1046">
            <a:extLst>
              <a:ext uri="{FF2B5EF4-FFF2-40B4-BE49-F238E27FC236}">
                <a16:creationId xmlns:a16="http://schemas.microsoft.com/office/drawing/2014/main" id="{F967AF98-818B-4D53-91D3-D2AFE2276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209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5" name="Line 1047">
            <a:extLst>
              <a:ext uri="{FF2B5EF4-FFF2-40B4-BE49-F238E27FC236}">
                <a16:creationId xmlns:a16="http://schemas.microsoft.com/office/drawing/2014/main" id="{25C6F40C-53CA-4DE2-B0D7-F94201DD82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209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6" name="Line 1048">
            <a:extLst>
              <a:ext uri="{FF2B5EF4-FFF2-40B4-BE49-F238E27FC236}">
                <a16:creationId xmlns:a16="http://schemas.microsoft.com/office/drawing/2014/main" id="{C8C17758-F2DC-49B6-9A78-5FBBEC388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209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7" name="Rectangle 1049">
            <a:extLst>
              <a:ext uri="{FF2B5EF4-FFF2-40B4-BE49-F238E27FC236}">
                <a16:creationId xmlns:a16="http://schemas.microsoft.com/office/drawing/2014/main" id="{9F00B0FF-CB91-44F4-B431-AA100D932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6670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8218" name="Rectangle 1050">
            <a:extLst>
              <a:ext uri="{FF2B5EF4-FFF2-40B4-BE49-F238E27FC236}">
                <a16:creationId xmlns:a16="http://schemas.microsoft.com/office/drawing/2014/main" id="{2AB45D48-11DE-44F5-9DFF-FA7021952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667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8219" name="Rectangle 1051">
            <a:extLst>
              <a:ext uri="{FF2B5EF4-FFF2-40B4-BE49-F238E27FC236}">
                <a16:creationId xmlns:a16="http://schemas.microsoft.com/office/drawing/2014/main" id="{8110C8B3-86FE-4A90-BB47-B967500A2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667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8220" name="Rectangle 1052">
            <a:extLst>
              <a:ext uri="{FF2B5EF4-FFF2-40B4-BE49-F238E27FC236}">
                <a16:creationId xmlns:a16="http://schemas.microsoft.com/office/drawing/2014/main" id="{3FAA3F65-FE84-404C-8CCF-C633D7324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6670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8221" name="Text Box 1053">
            <a:extLst>
              <a:ext uri="{FF2B5EF4-FFF2-40B4-BE49-F238E27FC236}">
                <a16:creationId xmlns:a16="http://schemas.microsoft.com/office/drawing/2014/main" id="{17B6B293-36B9-4706-970D-FA516CED9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6670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CA" altLang="en-US">
              <a:solidFill>
                <a:schemeClr val="hlink"/>
              </a:solidFill>
            </a:endParaRPr>
          </a:p>
        </p:txBody>
      </p:sp>
      <p:sp>
        <p:nvSpPr>
          <p:cNvPr id="8222" name="Text Box 1056">
            <a:extLst>
              <a:ext uri="{FF2B5EF4-FFF2-40B4-BE49-F238E27FC236}">
                <a16:creationId xmlns:a16="http://schemas.microsoft.com/office/drawing/2014/main" id="{257CD506-514A-4F67-B32A-A73575601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143000"/>
            <a:ext cx="3276600" cy="3968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After popping an element</a:t>
            </a:r>
          </a:p>
        </p:txBody>
      </p:sp>
      <p:sp>
        <p:nvSpPr>
          <p:cNvPr id="8223" name="Text Box 1057">
            <a:extLst>
              <a:ext uri="{FF2B5EF4-FFF2-40B4-BE49-F238E27FC236}">
                <a16:creationId xmlns:a16="http://schemas.microsoft.com/office/drawing/2014/main" id="{45D0C25A-6D82-4C12-80F9-D1BB1E892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62400"/>
            <a:ext cx="4191000" cy="3968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After popping another element</a:t>
            </a:r>
          </a:p>
        </p:txBody>
      </p:sp>
      <p:sp>
        <p:nvSpPr>
          <p:cNvPr id="8224" name="Rectangle 1058">
            <a:extLst>
              <a:ext uri="{FF2B5EF4-FFF2-40B4-BE49-F238E27FC236}">
                <a16:creationId xmlns:a16="http://schemas.microsoft.com/office/drawing/2014/main" id="{C8AFAE0B-285D-4E37-8C55-4BD1493B9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486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8225" name="Text Box 1059">
            <a:extLst>
              <a:ext uri="{FF2B5EF4-FFF2-40B4-BE49-F238E27FC236}">
                <a16:creationId xmlns:a16="http://schemas.microsoft.com/office/drawing/2014/main" id="{8DC04490-1AEF-4C5E-9390-9B7552D78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9436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/>
              <a:t>count</a:t>
            </a:r>
          </a:p>
        </p:txBody>
      </p:sp>
      <p:sp>
        <p:nvSpPr>
          <p:cNvPr id="8226" name="Text Box 1060">
            <a:extLst>
              <a:ext uri="{FF2B5EF4-FFF2-40B4-BE49-F238E27FC236}">
                <a16:creationId xmlns:a16="http://schemas.microsoft.com/office/drawing/2014/main" id="{3A4F6C93-12A2-4F52-A90C-E10AAF9EB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5626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8227" name="Text Box 1061">
            <a:extLst>
              <a:ext uri="{FF2B5EF4-FFF2-40B4-BE49-F238E27FC236}">
                <a16:creationId xmlns:a16="http://schemas.microsoft.com/office/drawing/2014/main" id="{1FD547C8-8AE4-4150-A17E-CEDB28E04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105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/>
              <a:t>top</a:t>
            </a:r>
          </a:p>
        </p:txBody>
      </p:sp>
      <p:sp>
        <p:nvSpPr>
          <p:cNvPr id="8228" name="Rectangle 1062">
            <a:extLst>
              <a:ext uri="{FF2B5EF4-FFF2-40B4-BE49-F238E27FC236}">
                <a16:creationId xmlns:a16="http://schemas.microsoft.com/office/drawing/2014/main" id="{8AE327F5-2843-4E13-8EB7-48048C0D6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648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8229" name="Rectangle 1063">
            <a:extLst>
              <a:ext uri="{FF2B5EF4-FFF2-40B4-BE49-F238E27FC236}">
                <a16:creationId xmlns:a16="http://schemas.microsoft.com/office/drawing/2014/main" id="{2A543BC8-1AE5-4096-8429-4D9D860BC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495800"/>
            <a:ext cx="1143000" cy="18288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8230" name="Line 1064">
            <a:extLst>
              <a:ext uri="{FF2B5EF4-FFF2-40B4-BE49-F238E27FC236}">
                <a16:creationId xmlns:a16="http://schemas.microsoft.com/office/drawing/2014/main" id="{692F8DED-E8B1-4DCA-B09B-B38A3EF1A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876800"/>
            <a:ext cx="762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31" name="Rectangle 1065">
            <a:extLst>
              <a:ext uri="{FF2B5EF4-FFF2-40B4-BE49-F238E27FC236}">
                <a16:creationId xmlns:a16="http://schemas.microsoft.com/office/drawing/2014/main" id="{66A06E2E-ACE6-4997-AE3B-59D7B25F0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8232" name="Rectangle 1066">
            <a:extLst>
              <a:ext uri="{FF2B5EF4-FFF2-40B4-BE49-F238E27FC236}">
                <a16:creationId xmlns:a16="http://schemas.microsoft.com/office/drawing/2014/main" id="{7DC94691-D4A2-4FEE-AD17-34130E304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648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8233" name="Rectangle 1071">
            <a:extLst>
              <a:ext uri="{FF2B5EF4-FFF2-40B4-BE49-F238E27FC236}">
                <a16:creationId xmlns:a16="http://schemas.microsoft.com/office/drawing/2014/main" id="{07C6C483-5C51-417C-A1F8-B3308A711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648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8234" name="Rectangle 1072">
            <a:extLst>
              <a:ext uri="{FF2B5EF4-FFF2-40B4-BE49-F238E27FC236}">
                <a16:creationId xmlns:a16="http://schemas.microsoft.com/office/drawing/2014/main" id="{31522918-17C4-4115-9F98-907BEEC9A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648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8235" name="Line 1073">
            <a:extLst>
              <a:ext uri="{FF2B5EF4-FFF2-40B4-BE49-F238E27FC236}">
                <a16:creationId xmlns:a16="http://schemas.microsoft.com/office/drawing/2014/main" id="{7FDEE126-772F-4700-AD39-08C39D0B50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4876800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36" name="Rectangle 1074">
            <a:extLst>
              <a:ext uri="{FF2B5EF4-FFF2-40B4-BE49-F238E27FC236}">
                <a16:creationId xmlns:a16="http://schemas.microsoft.com/office/drawing/2014/main" id="{9021BEE4-8F32-4E90-A169-91F8D691F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648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8237" name="Rectangle 1075">
            <a:extLst>
              <a:ext uri="{FF2B5EF4-FFF2-40B4-BE49-F238E27FC236}">
                <a16:creationId xmlns:a16="http://schemas.microsoft.com/office/drawing/2014/main" id="{13E81312-ED93-49BC-96B6-9DF002246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648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8238" name="Line 1076">
            <a:extLst>
              <a:ext uri="{FF2B5EF4-FFF2-40B4-BE49-F238E27FC236}">
                <a16:creationId xmlns:a16="http://schemas.microsoft.com/office/drawing/2014/main" id="{6E541491-73CC-475B-829E-3DFE51FFBE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4876800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39" name="Line 1077">
            <a:extLst>
              <a:ext uri="{FF2B5EF4-FFF2-40B4-BE49-F238E27FC236}">
                <a16:creationId xmlns:a16="http://schemas.microsoft.com/office/drawing/2014/main" id="{60C8C47C-832F-4C0B-8DFD-FFE015154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876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40" name="Line 1078">
            <a:extLst>
              <a:ext uri="{FF2B5EF4-FFF2-40B4-BE49-F238E27FC236}">
                <a16:creationId xmlns:a16="http://schemas.microsoft.com/office/drawing/2014/main" id="{F09C9CD5-E6A2-47A4-B8E0-671E65FBE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876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41" name="Line 1079">
            <a:extLst>
              <a:ext uri="{FF2B5EF4-FFF2-40B4-BE49-F238E27FC236}">
                <a16:creationId xmlns:a16="http://schemas.microsoft.com/office/drawing/2014/main" id="{D0B79BD3-F9AE-4A37-B10D-B2BCD276C4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876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42" name="Rectangle 1081">
            <a:extLst>
              <a:ext uri="{FF2B5EF4-FFF2-40B4-BE49-F238E27FC236}">
                <a16:creationId xmlns:a16="http://schemas.microsoft.com/office/drawing/2014/main" id="{EBD00198-899E-42A8-96C3-56A30807C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334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8243" name="Rectangle 1082">
            <a:extLst>
              <a:ext uri="{FF2B5EF4-FFF2-40B4-BE49-F238E27FC236}">
                <a16:creationId xmlns:a16="http://schemas.microsoft.com/office/drawing/2014/main" id="{8300189D-2650-4E82-87B7-F6EC6ADBF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334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8244" name="Rectangle 1083">
            <a:extLst>
              <a:ext uri="{FF2B5EF4-FFF2-40B4-BE49-F238E27FC236}">
                <a16:creationId xmlns:a16="http://schemas.microsoft.com/office/drawing/2014/main" id="{BDC2BC03-71E4-4BBE-BF19-AF7B0BC75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3340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8245" name="Text Box 1084">
            <a:extLst>
              <a:ext uri="{FF2B5EF4-FFF2-40B4-BE49-F238E27FC236}">
                <a16:creationId xmlns:a16="http://schemas.microsoft.com/office/drawing/2014/main" id="{DAEB3D36-BE03-48C7-BA26-01A2E89D0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3340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CA" altLang="en-US">
              <a:solidFill>
                <a:schemeClr val="hlink"/>
              </a:solidFill>
            </a:endParaRPr>
          </a:p>
        </p:txBody>
      </p:sp>
      <p:sp>
        <p:nvSpPr>
          <p:cNvPr id="8246" name="Text Box 1095">
            <a:extLst>
              <a:ext uri="{FF2B5EF4-FFF2-40B4-BE49-F238E27FC236}">
                <a16:creationId xmlns:a16="http://schemas.microsoft.com/office/drawing/2014/main" id="{052D4974-8811-4586-806E-20330F03B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25654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s</a:t>
            </a:r>
          </a:p>
        </p:txBody>
      </p:sp>
      <p:sp>
        <p:nvSpPr>
          <p:cNvPr id="8247" name="Rectangle 1096">
            <a:extLst>
              <a:ext uri="{FF2B5EF4-FFF2-40B4-BE49-F238E27FC236}">
                <a16:creationId xmlns:a16="http://schemas.microsoft.com/office/drawing/2014/main" id="{CFC584EA-7CFA-4D34-B56F-1F7CE0337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56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8248" name="Line 1097">
            <a:extLst>
              <a:ext uri="{FF2B5EF4-FFF2-40B4-BE49-F238E27FC236}">
                <a16:creationId xmlns:a16="http://schemas.microsoft.com/office/drawing/2014/main" id="{39C93B7C-7C71-498F-B401-644DE08A9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7850" y="2794000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49" name="Text Box 1098">
            <a:extLst>
              <a:ext uri="{FF2B5EF4-FFF2-40B4-BE49-F238E27FC236}">
                <a16:creationId xmlns:a16="http://schemas.microsoft.com/office/drawing/2014/main" id="{DBD22177-B43B-41E4-9509-3F2F79D24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51577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s</a:t>
            </a:r>
          </a:p>
        </p:txBody>
      </p:sp>
      <p:sp>
        <p:nvSpPr>
          <p:cNvPr id="8250" name="Rectangle 1099">
            <a:extLst>
              <a:ext uri="{FF2B5EF4-FFF2-40B4-BE49-F238E27FC236}">
                <a16:creationId xmlns:a16="http://schemas.microsoft.com/office/drawing/2014/main" id="{A9063F23-18EA-49A7-A230-2CDAEA76A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50" y="51577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8251" name="Line 1100">
            <a:extLst>
              <a:ext uri="{FF2B5EF4-FFF2-40B4-BE49-F238E27FC236}">
                <a16:creationId xmlns:a16="http://schemas.microsoft.com/office/drawing/2014/main" id="{D3C962A0-1ED7-410F-9287-180825E67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0" y="5386388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52" name="Rectangle 1101">
            <a:extLst>
              <a:ext uri="{FF2B5EF4-FFF2-40B4-BE49-F238E27FC236}">
                <a16:creationId xmlns:a16="http://schemas.microsoft.com/office/drawing/2014/main" id="{EC79C145-FC3A-44B1-8A4C-ECCCA9CF5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60350"/>
            <a:ext cx="7632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 b="0">
                <a:solidFill>
                  <a:schemeClr val="tx2"/>
                </a:solidFill>
              </a:rPr>
              <a:t>Linked Implementation of a Stack</a:t>
            </a:r>
            <a:endParaRPr lang="en-CA" altLang="en-US" sz="3600" b="0">
              <a:solidFill>
                <a:schemeClr val="tx2"/>
              </a:solidFill>
            </a:endParaRPr>
          </a:p>
        </p:txBody>
      </p:sp>
      <p:cxnSp>
        <p:nvCxnSpPr>
          <p:cNvPr id="8253" name="Straight Connector 64">
            <a:extLst>
              <a:ext uri="{FF2B5EF4-FFF2-40B4-BE49-F238E27FC236}">
                <a16:creationId xmlns:a16="http://schemas.microsoft.com/office/drawing/2014/main" id="{410CB7C6-0237-4319-BE6E-63C8F4ABAA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32588" y="2205038"/>
            <a:ext cx="431800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4" name="Straight Connector 65">
            <a:extLst>
              <a:ext uri="{FF2B5EF4-FFF2-40B4-BE49-F238E27FC236}">
                <a16:creationId xmlns:a16="http://schemas.microsoft.com/office/drawing/2014/main" id="{3549A180-C4BD-4315-BD43-592C2F7E1C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64388" y="2205038"/>
            <a:ext cx="0" cy="21590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5" name="Straight Connector 66">
            <a:extLst>
              <a:ext uri="{FF2B5EF4-FFF2-40B4-BE49-F238E27FC236}">
                <a16:creationId xmlns:a16="http://schemas.microsoft.com/office/drawing/2014/main" id="{BDDF2766-909A-4CE5-91D2-4400522775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19925" y="2420938"/>
            <a:ext cx="288925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6" name="Straight Connector 67">
            <a:extLst>
              <a:ext uri="{FF2B5EF4-FFF2-40B4-BE49-F238E27FC236}">
                <a16:creationId xmlns:a16="http://schemas.microsoft.com/office/drawing/2014/main" id="{1E4CA2D4-B76F-43ED-9799-530A51C0B27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40425" y="4941888"/>
            <a:ext cx="431800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7" name="Straight Connector 68">
            <a:extLst>
              <a:ext uri="{FF2B5EF4-FFF2-40B4-BE49-F238E27FC236}">
                <a16:creationId xmlns:a16="http://schemas.microsoft.com/office/drawing/2014/main" id="{8BFF426D-E73B-4EC6-8FA2-222E93B7A94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72225" y="4941888"/>
            <a:ext cx="0" cy="21590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8" name="Straight Connector 69">
            <a:extLst>
              <a:ext uri="{FF2B5EF4-FFF2-40B4-BE49-F238E27FC236}">
                <a16:creationId xmlns:a16="http://schemas.microsoft.com/office/drawing/2014/main" id="{F194485A-3E2D-4C4F-BB81-3248816D4F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27763" y="5157788"/>
            <a:ext cx="288925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158F150E-E06A-4F37-A076-36786A15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0"/>
              <a:t>5-</a:t>
            </a:r>
            <a:fld id="{47979166-0C16-40C0-B2E5-50510F4FC6E1}" type="slidenum">
              <a:rPr lang="en-US" altLang="en-US" sz="1400" b="0"/>
              <a:pPr eaLnBrk="1" hangingPunct="1"/>
              <a:t>7</a:t>
            </a:fld>
            <a:endParaRPr lang="en-US" altLang="en-US" sz="1400" b="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30C18EC-9F72-4450-810F-5DD00C2AA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b="1">
                <a:solidFill>
                  <a:schemeClr val="hlink"/>
                </a:solidFill>
              </a:rPr>
              <a:t>LinkedStack</a:t>
            </a:r>
            <a:r>
              <a:rPr lang="en-US" altLang="en-US"/>
              <a:t> Class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C50A7692-0E36-4F91-B99C-4232EBA062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67544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Note that this class is called “</a:t>
            </a:r>
            <a:r>
              <a:rPr lang="en-US" altLang="en-US" sz="2400" dirty="0">
                <a:solidFill>
                  <a:schemeClr val="accent2"/>
                </a:solidFill>
              </a:rPr>
              <a:t>LinkedStack.java</a:t>
            </a:r>
            <a:r>
              <a:rPr lang="en-US" altLang="en-US" sz="2400" dirty="0"/>
              <a:t>” only to differentiate it s from the array implementation “</a:t>
            </a:r>
            <a:r>
              <a:rPr lang="en-US" altLang="en-US" sz="2400" dirty="0">
                <a:solidFill>
                  <a:schemeClr val="accent2"/>
                </a:solidFill>
              </a:rPr>
              <a:t>ArrayStack.java</a:t>
            </a:r>
            <a:r>
              <a:rPr lang="en-US" altLang="en-US" sz="2400" dirty="0"/>
              <a:t>”</a:t>
            </a:r>
          </a:p>
          <a:p>
            <a:pPr eaLnBrk="1" hangingPunct="1"/>
            <a:r>
              <a:rPr lang="en-US" altLang="en-US" sz="2400" dirty="0"/>
              <a:t>The nodes in the linked list are represented by the </a:t>
            </a:r>
            <a:r>
              <a:rPr lang="en-US" altLang="en-US" sz="2400" dirty="0" err="1">
                <a:solidFill>
                  <a:schemeClr val="accent2"/>
                </a:solidFill>
              </a:rPr>
              <a:t>LinearNode</a:t>
            </a:r>
            <a:r>
              <a:rPr lang="en-US" altLang="en-US" sz="2400" dirty="0">
                <a:solidFill>
                  <a:schemeClr val="accent2"/>
                </a:solidFill>
              </a:rPr>
              <a:t> </a:t>
            </a:r>
            <a:r>
              <a:rPr lang="en-US" altLang="en-US" sz="2400" dirty="0"/>
              <a:t>class.</a:t>
            </a:r>
          </a:p>
          <a:p>
            <a:pPr eaLnBrk="1" hangingPunct="1"/>
            <a:r>
              <a:rPr lang="en-US" altLang="en-US" sz="2400" dirty="0"/>
              <a:t>The attributes (instance variables) are:</a:t>
            </a:r>
          </a:p>
          <a:p>
            <a:pPr lvl="1" eaLnBrk="1" hangingPunct="1"/>
            <a:r>
              <a:rPr lang="en-US" altLang="en-US" sz="2400" b="1" dirty="0">
                <a:solidFill>
                  <a:schemeClr val="hlink"/>
                </a:solidFill>
              </a:rPr>
              <a:t>top</a:t>
            </a:r>
            <a:r>
              <a:rPr lang="en-US" altLang="en-US" sz="2400" dirty="0">
                <a:latin typeface="Courier New" panose="02070309020205020404" pitchFamily="49" charset="0"/>
              </a:rPr>
              <a:t>: </a:t>
            </a:r>
            <a:r>
              <a:rPr lang="en-US" altLang="en-US" sz="2400" dirty="0"/>
              <a:t>a reference to the first node (i.e. a reference to  the linked list)</a:t>
            </a:r>
          </a:p>
          <a:p>
            <a:pPr lvl="2" eaLnBrk="1" hangingPunct="1"/>
            <a:r>
              <a:rPr lang="en-US" altLang="en-US" sz="2400" dirty="0"/>
              <a:t>So it is of type </a:t>
            </a:r>
            <a:r>
              <a:rPr lang="en-US" altLang="en-US" sz="2400" dirty="0" err="1">
                <a:solidFill>
                  <a:schemeClr val="accent2"/>
                </a:solidFill>
              </a:rPr>
              <a:t>LinearNode</a:t>
            </a:r>
            <a:r>
              <a:rPr lang="en-US" altLang="en-US" sz="2400" dirty="0">
                <a:solidFill>
                  <a:schemeClr val="accent2"/>
                </a:solidFill>
              </a:rPr>
              <a:t>&lt;T&gt;</a:t>
            </a:r>
          </a:p>
          <a:p>
            <a:pPr lvl="1" eaLnBrk="1" hangingPunct="1"/>
            <a:r>
              <a:rPr lang="en-US" altLang="en-US" sz="2400" b="1" dirty="0">
                <a:solidFill>
                  <a:schemeClr val="hlink"/>
                </a:solidFill>
              </a:rPr>
              <a:t>count</a:t>
            </a:r>
            <a:r>
              <a:rPr lang="en-US" altLang="en-US" sz="2400" dirty="0">
                <a:latin typeface="Courier New" panose="02070309020205020404" pitchFamily="49" charset="0"/>
              </a:rPr>
              <a:t>: </a:t>
            </a:r>
            <a:r>
              <a:rPr lang="en-US" altLang="en-US" sz="2400" dirty="0">
                <a:latin typeface="Arial Unicode MS" pitchFamily="34" charset="-128"/>
              </a:rPr>
              <a:t>a count of the current number of</a:t>
            </a:r>
            <a:r>
              <a:rPr lang="en-US" altLang="en-US" sz="2400" dirty="0"/>
              <a:t> data items in the stack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D0BD5B97-22A0-44E0-B0BD-B89F322CE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0"/>
              <a:t>5-</a:t>
            </a:r>
            <a:fld id="{5132628D-DDC6-4B44-A065-4C49B9344BF4}" type="slidenum">
              <a:rPr lang="en-US" altLang="en-US" sz="1400" b="0"/>
              <a:pPr eaLnBrk="1" hangingPunct="1"/>
              <a:t>8</a:t>
            </a:fld>
            <a:endParaRPr lang="en-US" altLang="en-US" sz="1400" b="0"/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id="{39DCE06F-8BA7-4ACE-924D-6A44E8368A6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4213" y="1341438"/>
            <a:ext cx="7772400" cy="3535362"/>
          </a:xfr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</a:rPr>
              <a:t>//-----------------------------------------------------------------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</a:rPr>
              <a:t>//  Creates an empty stack.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</a:rPr>
              <a:t>//-----------------------------------------------------------------</a:t>
            </a:r>
            <a:r>
              <a:rPr lang="en-US" altLang="en-US" sz="2400" b="1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/>
              <a:t>public LinkedStack 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/>
              <a:t>	top = null;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/>
              <a:t>	count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/>
              <a:t>}</a:t>
            </a:r>
          </a:p>
        </p:txBody>
      </p:sp>
      <p:sp>
        <p:nvSpPr>
          <p:cNvPr id="10244" name="Text Box 5">
            <a:extLst>
              <a:ext uri="{FF2B5EF4-FFF2-40B4-BE49-F238E27FC236}">
                <a16:creationId xmlns:a16="http://schemas.microsoft.com/office/drawing/2014/main" id="{A0656A02-7AE2-4EEC-9EC1-65E89F104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3357563"/>
            <a:ext cx="3111500" cy="1778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solidFill>
                  <a:schemeClr val="tx2"/>
                </a:solidFill>
              </a:rPr>
              <a:t>The </a:t>
            </a:r>
            <a:r>
              <a:rPr lang="en-US" altLang="en-US" sz="3600">
                <a:solidFill>
                  <a:schemeClr val="hlink"/>
                </a:solidFill>
              </a:rPr>
              <a:t>LinkedStack</a:t>
            </a:r>
            <a:r>
              <a:rPr lang="en-US" altLang="en-US" sz="3600">
                <a:solidFill>
                  <a:schemeClr val="tx2"/>
                </a:solidFill>
              </a:rPr>
              <a:t> constructor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79294F51-8249-49EE-8554-F05404A2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0"/>
              <a:t>5-</a:t>
            </a:r>
            <a:fld id="{307C0AF0-ACD1-4FC5-BA06-8E70393CBB7D}" type="slidenum">
              <a:rPr lang="en-US" altLang="en-US" sz="1400" b="0"/>
              <a:pPr eaLnBrk="1" hangingPunct="1"/>
              <a:t>9</a:t>
            </a:fld>
            <a:endParaRPr lang="en-US" altLang="en-US" sz="1400" b="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167192B-D14C-4119-8739-DF7A6EF54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836613"/>
            <a:ext cx="7162800" cy="411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>
                <a:solidFill>
                  <a:schemeClr val="accent2"/>
                </a:solidFill>
              </a:rPr>
              <a:t>//-----------------------------------------------------------------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solidFill>
                  <a:schemeClr val="accent2"/>
                </a:solidFill>
              </a:rPr>
              <a:t>//  Adds the specified element to the top of the stack.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solidFill>
                  <a:schemeClr val="accent2"/>
                </a:solidFill>
              </a:rPr>
              <a:t>//-----------------------------------------------------------------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/>
              <a:t>public void push (T element)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/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/>
              <a:t>   LinearNode&lt;T&gt; temp = new LinearNode&lt;T&gt; (element);</a:t>
            </a:r>
          </a:p>
          <a:p>
            <a:pPr eaLnBrk="1" hangingPunct="1">
              <a:spcBef>
                <a:spcPct val="20000"/>
              </a:spcBef>
            </a:pPr>
            <a:endParaRPr lang="en-US" altLang="en-US"/>
          </a:p>
          <a:p>
            <a:pPr eaLnBrk="1" hangingPunct="1">
              <a:spcBef>
                <a:spcPct val="20000"/>
              </a:spcBef>
            </a:pPr>
            <a:r>
              <a:rPr lang="en-US" altLang="en-US"/>
              <a:t>   temp.setNext(top);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/>
              <a:t>   top = temp;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/>
              <a:t>   count++;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/>
              <a:t>}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B61346D9-C96E-44AF-A68C-1587F7B8E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334000"/>
            <a:ext cx="7162800" cy="49530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0"/>
              <a:t>   Where in the linked list is  the element added?</a:t>
            </a:r>
          </a:p>
        </p:txBody>
      </p:sp>
      <p:sp>
        <p:nvSpPr>
          <p:cNvPr id="11269" name="Text Box 6">
            <a:extLst>
              <a:ext uri="{FF2B5EF4-FFF2-40B4-BE49-F238E27FC236}">
                <a16:creationId xmlns:a16="http://schemas.microsoft.com/office/drawing/2014/main" id="{7A475D9A-6C77-485D-B49C-B8A6E484A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3357563"/>
            <a:ext cx="2895600" cy="122872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solidFill>
                  <a:schemeClr val="tx2"/>
                </a:solidFill>
              </a:rPr>
              <a:t>The</a:t>
            </a:r>
            <a:r>
              <a:rPr lang="en-US" altLang="en-US" sz="3600"/>
              <a:t> </a:t>
            </a:r>
            <a:r>
              <a:rPr lang="en-US" altLang="en-US" sz="3600">
                <a:solidFill>
                  <a:schemeClr val="hlink"/>
                </a:solidFill>
              </a:rPr>
              <a:t>push( )</a:t>
            </a:r>
            <a:r>
              <a:rPr lang="en-US" altLang="en-US" sz="3600"/>
              <a:t> </a:t>
            </a:r>
            <a:r>
              <a:rPr lang="en-US" altLang="en-US" sz="3600">
                <a:solidFill>
                  <a:schemeClr val="tx2"/>
                </a:solidFill>
              </a:rPr>
              <a:t>operation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oteTemplate05">
  <a:themeElements>
    <a:clrScheme name="noteTemplate05 8">
      <a:dk1>
        <a:srgbClr val="000000"/>
      </a:dk1>
      <a:lt1>
        <a:srgbClr val="FFFFFF"/>
      </a:lt1>
      <a:dk2>
        <a:srgbClr val="000099"/>
      </a:dk2>
      <a:lt2>
        <a:srgbClr val="FFFFDF"/>
      </a:lt2>
      <a:accent1>
        <a:srgbClr val="FFFF99"/>
      </a:accent1>
      <a:accent2>
        <a:srgbClr val="339966"/>
      </a:accent2>
      <a:accent3>
        <a:srgbClr val="FFFFFF"/>
      </a:accent3>
      <a:accent4>
        <a:srgbClr val="000000"/>
      </a:accent4>
      <a:accent5>
        <a:srgbClr val="FFFFCA"/>
      </a:accent5>
      <a:accent6>
        <a:srgbClr val="2D8A5C"/>
      </a:accent6>
      <a:hlink>
        <a:srgbClr val="CC3300"/>
      </a:hlink>
      <a:folHlink>
        <a:srgbClr val="B2B2B2"/>
      </a:folHlink>
    </a:clrScheme>
    <a:fontScheme name="noteTemplate0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oteTemplate0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teTemplate0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8">
        <a:dk1>
          <a:srgbClr val="000000"/>
        </a:dk1>
        <a:lt1>
          <a:srgbClr val="FFFFFF"/>
        </a:lt1>
        <a:dk2>
          <a:srgbClr val="000099"/>
        </a:dk2>
        <a:lt2>
          <a:srgbClr val="FFFFDF"/>
        </a:lt2>
        <a:accent1>
          <a:srgbClr val="FFFF99"/>
        </a:accent1>
        <a:accent2>
          <a:srgbClr val="339966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2D8A5C"/>
        </a:accent6>
        <a:hlink>
          <a:srgbClr val="CC33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Settings\doug.GAUL\Application Data\Microsoft\Templates\noteTemplate05.pot</Template>
  <TotalTime>2300</TotalTime>
  <Words>518</Words>
  <Application>Microsoft Office PowerPoint</Application>
  <PresentationFormat>On-screen Show (4:3)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Courier New</vt:lpstr>
      <vt:lpstr>Arial Unicode MS</vt:lpstr>
      <vt:lpstr>noteTemplate05</vt:lpstr>
      <vt:lpstr>PowerPoint Presentation</vt:lpstr>
      <vt:lpstr>Objectives</vt:lpstr>
      <vt:lpstr>Another Stack Implementation</vt:lpstr>
      <vt:lpstr>Linked Implementation of a Stack</vt:lpstr>
      <vt:lpstr>Linked Implementation of a Stack</vt:lpstr>
      <vt:lpstr>PowerPoint Presentation</vt:lpstr>
      <vt:lpstr>The LinkedStack Class</vt:lpstr>
      <vt:lpstr>PowerPoint Presentation</vt:lpstr>
      <vt:lpstr>PowerPoint Presentation</vt:lpstr>
      <vt:lpstr>PowerPoint Presentation</vt:lpstr>
      <vt:lpstr>The Other Operations</vt:lpstr>
      <vt:lpstr>Discussion</vt:lpstr>
    </vt:vector>
  </TitlesOfParts>
  <Company>University of Western Ontario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5</dc:title>
  <dc:creator>doug vancise</dc:creator>
  <cp:lastModifiedBy>Roberto Solis-Oba</cp:lastModifiedBy>
  <cp:revision>57</cp:revision>
  <dcterms:created xsi:type="dcterms:W3CDTF">2007-06-04T21:16:31Z</dcterms:created>
  <dcterms:modified xsi:type="dcterms:W3CDTF">2020-03-02T18:02:55Z</dcterms:modified>
</cp:coreProperties>
</file>