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2" r:id="rId3"/>
    <p:sldId id="293" r:id="rId4"/>
    <p:sldId id="314" r:id="rId5"/>
    <p:sldId id="294" r:id="rId6"/>
    <p:sldId id="295" r:id="rId7"/>
    <p:sldId id="297" r:id="rId8"/>
    <p:sldId id="296" r:id="rId9"/>
    <p:sldId id="298" r:id="rId10"/>
    <p:sldId id="299" r:id="rId11"/>
    <p:sldId id="300" r:id="rId12"/>
    <p:sldId id="303" r:id="rId13"/>
    <p:sldId id="304" r:id="rId14"/>
    <p:sldId id="317" r:id="rId15"/>
    <p:sldId id="315" r:id="rId16"/>
    <p:sldId id="316" r:id="rId17"/>
    <p:sldId id="301" r:id="rId18"/>
    <p:sldId id="305" r:id="rId19"/>
    <p:sldId id="306" r:id="rId20"/>
    <p:sldId id="302" r:id="rId21"/>
    <p:sldId id="307" r:id="rId22"/>
    <p:sldId id="308" r:id="rId23"/>
    <p:sldId id="319" r:id="rId24"/>
    <p:sldId id="309" r:id="rId25"/>
    <p:sldId id="322" r:id="rId26"/>
    <p:sldId id="323" r:id="rId27"/>
    <p:sldId id="310" r:id="rId28"/>
    <p:sldId id="311" r:id="rId29"/>
    <p:sldId id="313" r:id="rId30"/>
    <p:sldId id="320" r:id="rId31"/>
    <p:sldId id="32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91AC33-568C-42AE-8078-27DF3F63509A}">
          <p14:sldIdLst>
            <p14:sldId id="256"/>
            <p14:sldId id="292"/>
            <p14:sldId id="293"/>
            <p14:sldId id="314"/>
            <p14:sldId id="294"/>
            <p14:sldId id="295"/>
            <p14:sldId id="297"/>
            <p14:sldId id="296"/>
            <p14:sldId id="298"/>
            <p14:sldId id="299"/>
            <p14:sldId id="300"/>
            <p14:sldId id="303"/>
            <p14:sldId id="304"/>
            <p14:sldId id="317"/>
            <p14:sldId id="315"/>
            <p14:sldId id="316"/>
            <p14:sldId id="301"/>
            <p14:sldId id="305"/>
            <p14:sldId id="306"/>
            <p14:sldId id="302"/>
            <p14:sldId id="307"/>
            <p14:sldId id="308"/>
            <p14:sldId id="319"/>
            <p14:sldId id="309"/>
            <p14:sldId id="322"/>
            <p14:sldId id="323"/>
            <p14:sldId id="310"/>
            <p14:sldId id="311"/>
            <p14:sldId id="313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8B7F5-D6D8-4428-A621-B9AE9692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70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74CC3-D011-4B7D-952E-49768D2C496F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17B75-218E-4046-B3F7-6100ED8C5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108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7BC8-4FC5-46CB-86D0-4F1967589C6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8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7A1B-F20E-4FC6-A990-EA6FF95265B6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2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D953-D6BA-4C71-9A66-26FBEE82BC7F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64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5722-00D2-47D9-9B40-A7C6072A993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8027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613A-A5F7-4E74-96EC-A64124948EAC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53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C1B0-140B-42AE-98C0-DD0BE716FC2D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2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FDE-08A5-4F38-A073-87553ADECBF2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1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16D4-592F-4E70-8968-FA3C7E88F05B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17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D4EB-06DF-4391-B8B1-F8E3FFFE049B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7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9286-4121-42C1-A2A2-EDE72A28586C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4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8575-05F9-4096-917B-5BC7543C9A07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3FEC-08D8-4564-80C1-4154AF019C14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8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2E90-5F24-4EA2-AF69-47BB667D9846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8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8676-671F-4699-85CC-C3BD597F0F8A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9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B4D2-8F82-4AB1-B4B7-1A404F45EF24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6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63EE-F10B-4019-9F5F-2ED05015B56F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5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4212-7F2F-4A37-9CA7-93152B648EAA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6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BCDBF7-9E31-4887-9253-BCDEAA0A690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26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themes.com/airi-demo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c.com/shows/the-walking-dead" TargetMode="External"/><Relationship Id="rId2" Type="http://schemas.openxmlformats.org/officeDocument/2006/relationships/hyperlink" Target="https://www.thewaltdisneycompan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ocialbowl.ca/" TargetMode="External"/><Relationship Id="rId4" Type="http://schemas.openxmlformats.org/officeDocument/2006/relationships/hyperlink" Target="http://snoopdogg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064029"/>
            <a:ext cx="6620968" cy="3713353"/>
          </a:xfrm>
        </p:spPr>
        <p:txBody>
          <a:bodyPr/>
          <a:lstStyle/>
          <a:p>
            <a:r>
              <a:rPr lang="en-US" sz="5400" dirty="0"/>
              <a:t>CS 2033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Multimedia &amp; Communications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10 </a:t>
            </a:r>
            <a:r>
              <a:rPr lang="en-US" dirty="0"/>
              <a:t>– CMS AND E-COMMERCE WEBSITES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F935F-6ACA-4317-BA71-E0912A8A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CMS platforms:</a:t>
            </a:r>
          </a:p>
          <a:p>
            <a:pPr lvl="1"/>
            <a:r>
              <a:rPr lang="en-US" sz="2400" dirty="0"/>
              <a:t>WordPress (most popular one)</a:t>
            </a:r>
          </a:p>
          <a:p>
            <a:pPr lvl="1"/>
            <a:r>
              <a:rPr lang="en-US" sz="2400" dirty="0"/>
              <a:t>Joomla!</a:t>
            </a:r>
          </a:p>
          <a:p>
            <a:pPr lvl="1"/>
            <a:r>
              <a:rPr lang="en-US" sz="2400" dirty="0"/>
              <a:t>Drupal</a:t>
            </a:r>
          </a:p>
          <a:p>
            <a:pPr lvl="1"/>
            <a:r>
              <a:rPr lang="en-US" sz="2400" dirty="0"/>
              <a:t>Cascade (UWO uses this one)</a:t>
            </a:r>
          </a:p>
          <a:p>
            <a:endParaRPr lang="en-US" sz="2600" dirty="0"/>
          </a:p>
          <a:p>
            <a:r>
              <a:rPr lang="en-US" sz="2600" dirty="0"/>
              <a:t>Big companies may create their own CMS instead of using one of these.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WordPress is free and easy to use.</a:t>
            </a:r>
          </a:p>
          <a:p>
            <a:r>
              <a:rPr lang="en-US" sz="2800" dirty="0"/>
              <a:t>After registering, they provide you with an online control panel, shortened to </a:t>
            </a:r>
            <a:r>
              <a:rPr lang="en-US" sz="2800" dirty="0">
                <a:solidFill>
                  <a:srgbClr val="92D050"/>
                </a:solidFill>
              </a:rPr>
              <a:t>cPanel</a:t>
            </a:r>
            <a:r>
              <a:rPr lang="en-US" sz="2800" dirty="0"/>
              <a:t>.</a:t>
            </a:r>
          </a:p>
          <a:p>
            <a:pPr lvl="1"/>
            <a:r>
              <a:rPr lang="en-US" sz="2600" dirty="0"/>
              <a:t>cPanel is used by other platforms as well as WordPress.</a:t>
            </a:r>
          </a:p>
          <a:p>
            <a:r>
              <a:rPr lang="en-US" sz="2800" dirty="0"/>
              <a:t>cPanel is the main hub for editing the site without touching code.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Posts vs. Pages</a:t>
            </a:r>
          </a:p>
          <a:p>
            <a:pPr lvl="1"/>
            <a:r>
              <a:rPr lang="en-US" sz="2400" dirty="0"/>
              <a:t>Posts are for articles, news items, products, etc.</a:t>
            </a:r>
          </a:p>
          <a:p>
            <a:pPr lvl="1"/>
            <a:r>
              <a:rPr lang="en-US" sz="2400" dirty="0"/>
              <a:t>Pages are whole webpages</a:t>
            </a:r>
          </a:p>
          <a:p>
            <a:pPr lvl="1"/>
            <a:r>
              <a:rPr lang="en-US" sz="2400" dirty="0"/>
              <a:t>Posts generally don't have a fixed web location, which is unlike webpages</a:t>
            </a:r>
          </a:p>
          <a:p>
            <a:pPr lvl="1"/>
            <a:r>
              <a:rPr lang="en-US" sz="2400" dirty="0"/>
              <a:t>Blog pages usually contain one or more posts</a:t>
            </a:r>
          </a:p>
          <a:p>
            <a:pPr lvl="1"/>
            <a:r>
              <a:rPr lang="en-US" sz="2400" dirty="0"/>
              <a:t>WordPress allows you to create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5" y="1750921"/>
            <a:ext cx="7300497" cy="611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Adding a page in the WordPress cPanel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5FE64-72AD-48C8-B55A-337E0792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81" y="2540746"/>
            <a:ext cx="8553437" cy="33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750921"/>
            <a:ext cx="7033750" cy="611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Adding a post in the WordPress cPanel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B0780-A7ED-4BD1-B02F-0B63C5A7E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88" y="2343588"/>
            <a:ext cx="7033751" cy="2661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C9A90C-3412-4856-BAA5-C2CDB5899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88" y="5129256"/>
            <a:ext cx="2422740" cy="1489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4B5C7-8925-465B-BBEE-89A86A3BF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935" y="5129256"/>
            <a:ext cx="6066878" cy="148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4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WordPress themes:</a:t>
            </a:r>
          </a:p>
          <a:p>
            <a:pPr lvl="1"/>
            <a:r>
              <a:rPr lang="en-US" sz="2400" dirty="0"/>
              <a:t>Pre-made templates that are customizable</a:t>
            </a:r>
          </a:p>
          <a:p>
            <a:pPr lvl="1"/>
            <a:r>
              <a:rPr lang="en-US" sz="2400" dirty="0"/>
              <a:t>Comes as a folder of many code files (PHP, CSS, etc.)</a:t>
            </a:r>
          </a:p>
          <a:p>
            <a:pPr lvl="1"/>
            <a:r>
              <a:rPr lang="en-US" sz="2400" dirty="0"/>
              <a:t>Free or purchasable</a:t>
            </a:r>
          </a:p>
          <a:p>
            <a:pPr lvl="1"/>
            <a:r>
              <a:rPr lang="en-US" sz="2400" dirty="0"/>
              <a:t>Great examples:</a:t>
            </a:r>
          </a:p>
          <a:p>
            <a:pPr lvl="2"/>
            <a:r>
              <a:rPr lang="en-US" sz="2200" dirty="0">
                <a:hlinkClick r:id="rId2"/>
              </a:rPr>
              <a:t>https://athemes.com/airi-demos/</a:t>
            </a:r>
            <a:endParaRPr lang="en-US" sz="22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Who actually uses WordPress?</a:t>
            </a:r>
          </a:p>
          <a:p>
            <a:pPr lvl="1"/>
            <a:r>
              <a:rPr lang="en-US" sz="2400" dirty="0">
                <a:hlinkClick r:id="rId2"/>
              </a:rPr>
              <a:t>The Walt Disney Company</a:t>
            </a:r>
            <a:endParaRPr lang="en-US" sz="2400" dirty="0"/>
          </a:p>
          <a:p>
            <a:pPr lvl="1"/>
            <a:r>
              <a:rPr lang="en-US" sz="2400" dirty="0">
                <a:hlinkClick r:id="rId3"/>
              </a:rPr>
              <a:t>Walking Dead</a:t>
            </a:r>
            <a:endParaRPr lang="en-US" sz="2400" dirty="0"/>
          </a:p>
          <a:p>
            <a:pPr lvl="1"/>
            <a:r>
              <a:rPr lang="en-US" sz="2400" dirty="0">
                <a:hlinkClick r:id="rId4"/>
              </a:rPr>
              <a:t>Snoop Dogg</a:t>
            </a:r>
            <a:endParaRPr lang="en-US" sz="2400" dirty="0"/>
          </a:p>
          <a:p>
            <a:pPr lvl="1"/>
            <a:r>
              <a:rPr lang="en-US" sz="2400" dirty="0">
                <a:hlinkClick r:id="rId5"/>
              </a:rPr>
              <a:t>Palasad</a:t>
            </a:r>
            <a:endParaRPr lang="en-US" sz="2400" dirty="0"/>
          </a:p>
          <a:p>
            <a:pPr lvl="1"/>
            <a:r>
              <a:rPr lang="en-CA" sz="2400" dirty="0"/>
              <a:t>Many </a:t>
            </a:r>
            <a:r>
              <a:rPr lang="en-CA" sz="2400" dirty="0" err="1"/>
              <a:t>many</a:t>
            </a:r>
            <a:r>
              <a:rPr lang="en-CA" sz="2400" dirty="0"/>
              <a:t> others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a wiki?</a:t>
            </a:r>
          </a:p>
          <a:p>
            <a:pPr lvl="1"/>
            <a:r>
              <a:rPr lang="en-US" sz="2600" dirty="0"/>
              <a:t>To help answer this, think about Wikipedia.</a:t>
            </a:r>
          </a:p>
          <a:p>
            <a:endParaRPr lang="en-US" sz="2800" dirty="0"/>
          </a:p>
          <a:p>
            <a:r>
              <a:rPr lang="en-US" sz="2800" dirty="0"/>
              <a:t>What is a unique feature of Wikipedia?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Wikis are special kinds of CMSs.</a:t>
            </a:r>
          </a:p>
          <a:p>
            <a:r>
              <a:rPr lang="en-US" sz="2800" dirty="0"/>
              <a:t>Collaboration is key with wikis.</a:t>
            </a:r>
          </a:p>
          <a:p>
            <a:r>
              <a:rPr lang="en-US" sz="2800" dirty="0"/>
              <a:t>Many users contribute to the website's content.</a:t>
            </a:r>
          </a:p>
          <a:p>
            <a:r>
              <a:rPr lang="en-US" sz="2800" dirty="0"/>
              <a:t>Wiki means "quick" in Hawaiian.</a:t>
            </a:r>
          </a:p>
          <a:p>
            <a:r>
              <a:rPr lang="en-US" sz="2800" dirty="0"/>
              <a:t>They are seen as quick and simple because the content is added by a community rather than one person.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Wikipedia is the most popular wiki.</a:t>
            </a:r>
          </a:p>
          <a:p>
            <a:r>
              <a:rPr lang="en-US" sz="2800" dirty="0"/>
              <a:t>This is a public wiki, meaning anyone can edit it.</a:t>
            </a:r>
          </a:p>
          <a:p>
            <a:r>
              <a:rPr lang="en-US" sz="2800" dirty="0"/>
              <a:t>Some wikis are private so only select communities or user groups have access to view or edit them.</a:t>
            </a:r>
          </a:p>
          <a:p>
            <a:r>
              <a:rPr lang="en-US" sz="2800" dirty="0"/>
              <a:t>OWL is an example of a special, private wiki!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Content Management Systems (CMS) are useful website platforms.</a:t>
            </a:r>
          </a:p>
          <a:p>
            <a:r>
              <a:rPr lang="en-US" sz="2800" dirty="0">
                <a:sym typeface="Wingdings" panose="05000000000000000000" pitchFamily="2" charset="2"/>
              </a:rPr>
              <a:t>They make it easy to create and maintain websites without having to know any code.</a:t>
            </a:r>
          </a:p>
          <a:p>
            <a:r>
              <a:rPr lang="en-US" sz="2800" dirty="0">
                <a:sym typeface="Wingdings" panose="05000000000000000000" pitchFamily="2" charset="2"/>
              </a:rPr>
              <a:t>The content is separated from the code so website content can be updated in a visual interface.</a:t>
            </a:r>
            <a:endParaRPr lang="en-US" sz="26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7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e-commerce (also written as eCommerce) is online vending.</a:t>
            </a:r>
          </a:p>
          <a:p>
            <a:r>
              <a:rPr lang="en-US" sz="2800" dirty="0"/>
              <a:t>Selling or purchasing anything online counts as e-commerce.</a:t>
            </a:r>
          </a:p>
          <a:p>
            <a:r>
              <a:rPr lang="en-US" sz="2800" dirty="0"/>
              <a:t>This includes ordering a pizza from the Pizza </a:t>
            </a:r>
            <a:r>
              <a:rPr lang="en-US" sz="2800" dirty="0" err="1"/>
              <a:t>Pizza</a:t>
            </a:r>
            <a:r>
              <a:rPr lang="en-US" sz="2800" dirty="0"/>
              <a:t> website/app or a meal through Uber Eats or </a:t>
            </a:r>
            <a:r>
              <a:rPr lang="en-US" sz="2800" dirty="0" smtClean="0"/>
              <a:t>Skip Th</a:t>
            </a:r>
            <a:r>
              <a:rPr lang="en-US" sz="2800" dirty="0" smtClean="0"/>
              <a:t>e Dishes</a:t>
            </a:r>
            <a:r>
              <a:rPr lang="en-US" sz="2800" dirty="0" smtClean="0"/>
              <a:t>.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5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Shopping </a:t>
            </a:r>
            <a:r>
              <a:rPr lang="en-US" sz="2800" dirty="0"/>
              <a:t>for clothes, electronics, books, games, </a:t>
            </a:r>
            <a:r>
              <a:rPr lang="en-US" sz="2800" dirty="0" smtClean="0"/>
              <a:t>food, and </a:t>
            </a:r>
            <a:r>
              <a:rPr lang="en-US" sz="2800" dirty="0"/>
              <a:t>virtually all other products.</a:t>
            </a:r>
          </a:p>
          <a:p>
            <a:r>
              <a:rPr lang="en-US" sz="2800" dirty="0"/>
              <a:t>Examples of e-commerce websites:</a:t>
            </a:r>
          </a:p>
          <a:p>
            <a:pPr lvl="1"/>
            <a:r>
              <a:rPr lang="en-US" sz="2600" dirty="0"/>
              <a:t>Amazon</a:t>
            </a:r>
          </a:p>
          <a:p>
            <a:pPr lvl="1"/>
            <a:r>
              <a:rPr lang="en-US" sz="2600" dirty="0"/>
              <a:t>Walmart</a:t>
            </a:r>
          </a:p>
          <a:p>
            <a:pPr lvl="1"/>
            <a:r>
              <a:rPr lang="en-US" sz="2600" dirty="0"/>
              <a:t>Best Buy</a:t>
            </a:r>
          </a:p>
          <a:p>
            <a:pPr lvl="1"/>
            <a:r>
              <a:rPr lang="en-US" sz="2600" dirty="0"/>
              <a:t>Uber Eats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eBay and Amazon were the main pioneers for e-commerce, and now many businesses use it in some way.</a:t>
            </a:r>
          </a:p>
          <a:p>
            <a:r>
              <a:rPr lang="en-US" sz="2800" dirty="0"/>
              <a:t>Amazon began with Jeff Bezos selling a book from his garage over the Internet. That started a revolutionary company that now generates hundreds of billions of dollars through global purchases.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Advantages for the consumer:</a:t>
            </a:r>
          </a:p>
          <a:p>
            <a:pPr lvl="1"/>
            <a:r>
              <a:rPr lang="en-US" sz="2400" dirty="0"/>
              <a:t>No need to go out of the house</a:t>
            </a:r>
          </a:p>
          <a:p>
            <a:pPr lvl="1"/>
            <a:r>
              <a:rPr lang="en-US" sz="2400" dirty="0"/>
              <a:t>Quick and easy to do</a:t>
            </a:r>
          </a:p>
          <a:p>
            <a:pPr lvl="1"/>
            <a:r>
              <a:rPr lang="en-US" sz="2400" dirty="0"/>
              <a:t>Comparison shopping</a:t>
            </a:r>
          </a:p>
          <a:p>
            <a:pPr lvl="1"/>
            <a:r>
              <a:rPr lang="en-US" sz="2400" dirty="0"/>
              <a:t>Look at reviews before buying</a:t>
            </a:r>
          </a:p>
          <a:p>
            <a:pPr lvl="1"/>
            <a:r>
              <a:rPr lang="en-US" sz="2400" dirty="0"/>
              <a:t>No time or geographical restrictions</a:t>
            </a:r>
          </a:p>
          <a:p>
            <a:pPr lvl="1"/>
            <a:r>
              <a:rPr lang="en-US" sz="2400" dirty="0"/>
              <a:t>No waiting in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Advantages for the business:</a:t>
            </a:r>
          </a:p>
          <a:p>
            <a:pPr lvl="1"/>
            <a:r>
              <a:rPr lang="en-US" sz="2400" dirty="0"/>
              <a:t>No/less geographic limitations</a:t>
            </a:r>
          </a:p>
          <a:p>
            <a:pPr lvl="1"/>
            <a:r>
              <a:rPr lang="en-US" sz="2400" dirty="0"/>
              <a:t>No need for retail space</a:t>
            </a:r>
          </a:p>
          <a:p>
            <a:pPr lvl="1"/>
            <a:r>
              <a:rPr lang="en-US" sz="2400" dirty="0"/>
              <a:t>Lower number of employees</a:t>
            </a:r>
          </a:p>
          <a:p>
            <a:pPr lvl="1"/>
            <a:r>
              <a:rPr lang="en-US" sz="2400" dirty="0"/>
              <a:t>Easy to track inventory, payments, demographics, user trends, etc.</a:t>
            </a:r>
          </a:p>
          <a:p>
            <a:pPr lvl="1"/>
            <a:r>
              <a:rPr lang="en-US" sz="2400" dirty="0"/>
              <a:t>Easy to use such information to create targeted specials, recommended products,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Market basket analysis</a:t>
            </a:r>
          </a:p>
          <a:p>
            <a:pPr lvl="1"/>
            <a:r>
              <a:rPr lang="en-CA" sz="2200" dirty="0"/>
              <a:t>Find items that are purchased together</a:t>
            </a:r>
          </a:p>
          <a:p>
            <a:pPr lvl="1"/>
            <a:r>
              <a:rPr lang="en-CA" sz="2200" dirty="0"/>
              <a:t>i.e. many people who buy peanut butter also buy jam at the same time</a:t>
            </a:r>
          </a:p>
          <a:p>
            <a:pPr lvl="1"/>
            <a:r>
              <a:rPr lang="en-CA" sz="2200" dirty="0"/>
              <a:t>Businesses can then sell these items together or make recommendations</a:t>
            </a:r>
          </a:p>
          <a:p>
            <a:pPr lvl="1"/>
            <a:r>
              <a:rPr lang="en-CA" sz="2200" dirty="0"/>
              <a:t>i.e. when you are buying a PC on an e-commerce site, they recommend buying a printer with it</a:t>
            </a:r>
          </a:p>
          <a:p>
            <a:pPr lvl="1"/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5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06" y="1704104"/>
            <a:ext cx="3965207" cy="45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e-commerce CMSs:</a:t>
            </a:r>
          </a:p>
          <a:p>
            <a:pPr lvl="1"/>
            <a:r>
              <a:rPr lang="en-US" sz="2400" dirty="0"/>
              <a:t>Shopify (Canadian </a:t>
            </a:r>
            <a:r>
              <a:rPr lang="en-US" sz="2400" dirty="0">
                <a:sym typeface="Wingdings" panose="05000000000000000000" pitchFamily="2" charset="2"/>
              </a:rPr>
              <a:t>)</a:t>
            </a:r>
          </a:p>
          <a:p>
            <a:pPr lvl="1"/>
            <a:r>
              <a:rPr lang="en-US" sz="2400" dirty="0" err="1">
                <a:sym typeface="Wingdings" panose="05000000000000000000" pitchFamily="2" charset="2"/>
              </a:rPr>
              <a:t>Volusion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Magento</a:t>
            </a:r>
          </a:p>
          <a:p>
            <a:r>
              <a:rPr lang="en-US" sz="2600" dirty="0">
                <a:sym typeface="Wingdings" panose="05000000000000000000" pitchFamily="2" charset="2"/>
              </a:rPr>
              <a:t>There are also ways to incorporate payments directly into your site: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PayPal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Stripe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Cart abandonment</a:t>
            </a:r>
            <a:r>
              <a:rPr lang="en-US" sz="2800" dirty="0"/>
              <a:t> is an issue that e-commerce vendors hate!</a:t>
            </a:r>
          </a:p>
          <a:p>
            <a:r>
              <a:rPr lang="en-US" sz="2800" dirty="0"/>
              <a:t>This is when users begin adding items to their cart and then leave the site without placing an order.</a:t>
            </a:r>
          </a:p>
          <a:p>
            <a:r>
              <a:rPr lang="en-US" sz="2800" dirty="0"/>
              <a:t>There are marketing articles written about how to avoid the dreaded "abandoned cart" dilemma.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9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option for incorporating commerce into a website is PayPal.</a:t>
            </a:r>
          </a:p>
          <a:p>
            <a:r>
              <a:rPr lang="en-US" sz="2800" dirty="0"/>
              <a:t>Set up an account that links to your bank account.</a:t>
            </a:r>
          </a:p>
          <a:p>
            <a:r>
              <a:rPr lang="en-US" sz="2800" dirty="0"/>
              <a:t>Insert "Add to cart" buttons in the site and PayPal manages the cart.</a:t>
            </a:r>
          </a:p>
          <a:p>
            <a:r>
              <a:rPr lang="en-US" sz="2800" dirty="0"/>
              <a:t>Checkout will also use a PayPal module to handle the payment.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Consider a large website like Wikipedia.org or msn.com.</a:t>
            </a:r>
          </a:p>
          <a:p>
            <a:r>
              <a:rPr lang="en-US" sz="2800" dirty="0"/>
              <a:t>Imagine how time consuming and complicated it would be to update content if it was within the code.</a:t>
            </a:r>
          </a:p>
          <a:p>
            <a:r>
              <a:rPr lang="en-US" sz="2800" dirty="0"/>
              <a:t>Instead, the code and content are split up into separate components.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8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PayPal </a:t>
            </a:r>
            <a:r>
              <a:rPr lang="en-US" sz="2800" dirty="0" smtClean="0"/>
              <a:t>was </a:t>
            </a:r>
            <a:r>
              <a:rPr lang="en-US" sz="2800" dirty="0"/>
              <a:t>a popular method before because they handle and process the payments.</a:t>
            </a:r>
          </a:p>
          <a:p>
            <a:r>
              <a:rPr lang="en-US" sz="2800" dirty="0"/>
              <a:t>They also take a cut of the transactions though.</a:t>
            </a:r>
          </a:p>
          <a:p>
            <a:r>
              <a:rPr lang="en-US" sz="2800" dirty="0"/>
              <a:t>The processing of a transaction is called a </a:t>
            </a:r>
            <a:r>
              <a:rPr lang="en-US" sz="2800" dirty="0">
                <a:solidFill>
                  <a:srgbClr val="92D050"/>
                </a:solidFill>
              </a:rPr>
              <a:t>payment gateway</a:t>
            </a:r>
            <a:r>
              <a:rPr lang="en-US" sz="2800" dirty="0"/>
              <a:t>. This is not specific to PayPal.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e-commerce platforms like Shopify also include payment gateways.</a:t>
            </a:r>
          </a:p>
          <a:p>
            <a:r>
              <a:rPr lang="en-US" sz="2800" dirty="0"/>
              <a:t>Another option is to use a third-party platform like Stripe which allows you to embed a payment system in your own site.</a:t>
            </a:r>
          </a:p>
          <a:p>
            <a:pPr lvl="1"/>
            <a:r>
              <a:rPr lang="en-US" sz="2400" dirty="0"/>
              <a:t>However, they also take a cut from the transactions. </a:t>
            </a:r>
            <a:r>
              <a:rPr lang="en-US" sz="2400" dirty="0">
                <a:sym typeface="Wingdings" panose="05000000000000000000" pitchFamily="2" charset="2"/>
              </a:rPr>
              <a:t>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6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Main advantages of using a CMS:</a:t>
            </a:r>
          </a:p>
          <a:p>
            <a:pPr lvl="1"/>
            <a:r>
              <a:rPr lang="en-US" sz="2600" dirty="0"/>
              <a:t>Split content from code</a:t>
            </a:r>
          </a:p>
          <a:p>
            <a:pPr lvl="1"/>
            <a:r>
              <a:rPr lang="en-US" sz="2600" dirty="0"/>
              <a:t>Keep job roles separate</a:t>
            </a:r>
          </a:p>
          <a:p>
            <a:pPr lvl="1"/>
            <a:r>
              <a:rPr lang="en-US" sz="2600" dirty="0"/>
              <a:t>Keep the site more organized</a:t>
            </a:r>
          </a:p>
          <a:p>
            <a:pPr lvl="1"/>
            <a:r>
              <a:rPr lang="en-US" sz="2600" dirty="0"/>
              <a:t>Pre-made themes</a:t>
            </a:r>
          </a:p>
          <a:p>
            <a:pPr lvl="1"/>
            <a:r>
              <a:rPr lang="en-US" sz="2600" dirty="0"/>
              <a:t>Many easy-to-add modules</a:t>
            </a:r>
          </a:p>
          <a:p>
            <a:pPr lvl="1"/>
            <a:r>
              <a:rPr lang="en-US" sz="2600" dirty="0"/>
              <a:t>Built-in SEO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How does this work?</a:t>
            </a:r>
          </a:p>
          <a:p>
            <a:pPr lvl="1"/>
            <a:r>
              <a:rPr lang="en-US" sz="2600" dirty="0"/>
              <a:t>Content is typically saved into a database or external files.</a:t>
            </a:r>
          </a:p>
          <a:p>
            <a:pPr lvl="1"/>
            <a:r>
              <a:rPr lang="en-US" sz="2600" dirty="0"/>
              <a:t>The code is used for the website layout and template.</a:t>
            </a:r>
          </a:p>
          <a:p>
            <a:pPr lvl="1"/>
            <a:r>
              <a:rPr lang="en-US" sz="2600" dirty="0"/>
              <a:t>The code also loads the content from the database.</a:t>
            </a:r>
          </a:p>
          <a:p>
            <a:pPr lvl="1"/>
            <a:r>
              <a:rPr lang="en-US" sz="2600" dirty="0"/>
              <a:t>Note that HTML cannot load from a file or database; use PHP or ASP.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F7C03E-0F38-4767-A56D-3B47444BD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484" y="1998021"/>
            <a:ext cx="6141162" cy="42134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6EA750-E357-43B6-B90B-A04D3A735CA2}"/>
              </a:ext>
            </a:extLst>
          </p:cNvPr>
          <p:cNvSpPr txBox="1"/>
          <p:nvPr/>
        </p:nvSpPr>
        <p:spPr>
          <a:xfrm>
            <a:off x="1432484" y="1628689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92D050"/>
                </a:solidFill>
              </a:rPr>
              <a:t>Content within code</a:t>
            </a:r>
          </a:p>
        </p:txBody>
      </p:sp>
    </p:spTree>
    <p:extLst>
      <p:ext uri="{BB962C8B-B14F-4D97-AF65-F5344CB8AC3E}">
        <p14:creationId xmlns:p14="http://schemas.microsoft.com/office/powerpoint/2010/main" val="34793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978F9-0B0D-4BC8-B72D-A31D8AB6B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629883"/>
            <a:ext cx="4271658" cy="2016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CE757-5A9C-46E5-8813-1DAFEB6E39E5}"/>
              </a:ext>
            </a:extLst>
          </p:cNvPr>
          <p:cNvSpPr txBox="1"/>
          <p:nvPr/>
        </p:nvSpPr>
        <p:spPr>
          <a:xfrm>
            <a:off x="4572000" y="4645907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92D050"/>
                </a:solidFill>
              </a:rPr>
              <a:t>Database</a:t>
            </a:r>
            <a:endParaRPr lang="en-CA" dirty="0">
              <a:solidFill>
                <a:srgbClr val="92D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2245C6-1619-4AF0-8985-4B5A49482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76" y="1920993"/>
            <a:ext cx="4087290" cy="4484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66CB69-8669-4E66-8857-0D044728A161}"/>
              </a:ext>
            </a:extLst>
          </p:cNvPr>
          <p:cNvSpPr txBox="1"/>
          <p:nvPr/>
        </p:nvSpPr>
        <p:spPr>
          <a:xfrm>
            <a:off x="355812" y="1551661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92D050"/>
                </a:solidFill>
              </a:rPr>
              <a:t>Code without content</a:t>
            </a:r>
          </a:p>
        </p:txBody>
      </p:sp>
    </p:spTree>
    <p:extLst>
      <p:ext uri="{BB962C8B-B14F-4D97-AF65-F5344CB8AC3E}">
        <p14:creationId xmlns:p14="http://schemas.microsoft.com/office/powerpoint/2010/main" val="38329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splitting up the code and content, these websites can have distinct team members.</a:t>
            </a:r>
          </a:p>
          <a:p>
            <a:pPr lvl="1"/>
            <a:r>
              <a:rPr lang="en-US" sz="2400" dirty="0"/>
              <a:t>Editors – writing/creating content only.</a:t>
            </a:r>
          </a:p>
          <a:p>
            <a:pPr lvl="1"/>
            <a:r>
              <a:rPr lang="en-US" sz="2400" dirty="0"/>
              <a:t>Programmers – making the layout and handling other functional modules.</a:t>
            </a:r>
          </a:p>
          <a:p>
            <a:pPr lvl="1"/>
            <a:r>
              <a:rPr lang="en-US" sz="2400" dirty="0"/>
              <a:t>Neither one has to deal with the other since they are completely separated.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is not only used for large, complex websites.</a:t>
            </a:r>
          </a:p>
          <a:p>
            <a:r>
              <a:rPr lang="en-US" sz="2800" dirty="0"/>
              <a:t>Many websites now use CMSs.</a:t>
            </a:r>
          </a:p>
          <a:p>
            <a:pPr lvl="1"/>
            <a:r>
              <a:rPr lang="en-US" sz="2200" dirty="0"/>
              <a:t>News sites</a:t>
            </a:r>
          </a:p>
          <a:p>
            <a:pPr lvl="1"/>
            <a:r>
              <a:rPr lang="en-US" sz="2200" dirty="0"/>
              <a:t>Blogs</a:t>
            </a:r>
          </a:p>
          <a:p>
            <a:pPr lvl="1"/>
            <a:r>
              <a:rPr lang="en-US" sz="2200" dirty="0"/>
              <a:t>Sites with articles</a:t>
            </a:r>
          </a:p>
          <a:p>
            <a:pPr lvl="1"/>
            <a:r>
              <a:rPr lang="en-US" sz="2200" dirty="0"/>
              <a:t>Sites with changing content</a:t>
            </a:r>
          </a:p>
          <a:p>
            <a:pPr lvl="1"/>
            <a:r>
              <a:rPr lang="en-US" sz="2200" dirty="0"/>
              <a:t>Wikis (more on wikis shortly…)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3A5-BAF6-4DEA-AAE6-71CED147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20113</TotalTime>
  <Words>1135</Words>
  <Application>Microsoft Office PowerPoint</Application>
  <PresentationFormat>On-screen Show (4:3)</PresentationFormat>
  <Paragraphs>188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Wingdings</vt:lpstr>
      <vt:lpstr>Wingdings 3</vt:lpstr>
      <vt:lpstr>Ion</vt:lpstr>
      <vt:lpstr>CS 2033  Multimedia &amp; Communications II</vt:lpstr>
      <vt:lpstr>What is a CMS?</vt:lpstr>
      <vt:lpstr>What is a CMS?</vt:lpstr>
      <vt:lpstr>What is a CMS?</vt:lpstr>
      <vt:lpstr>What is a CMS?</vt:lpstr>
      <vt:lpstr>What is a CMS?</vt:lpstr>
      <vt:lpstr>What is a CMS?</vt:lpstr>
      <vt:lpstr>What is a CMS?</vt:lpstr>
      <vt:lpstr>CMS</vt:lpstr>
      <vt:lpstr>CMS</vt:lpstr>
      <vt:lpstr>WordPress</vt:lpstr>
      <vt:lpstr>WordPress</vt:lpstr>
      <vt:lpstr>WordPress</vt:lpstr>
      <vt:lpstr>WordPress</vt:lpstr>
      <vt:lpstr>WordPress</vt:lpstr>
      <vt:lpstr>WordPress</vt:lpstr>
      <vt:lpstr>Wiki</vt:lpstr>
      <vt:lpstr>Wiki</vt:lpstr>
      <vt:lpstr>Wiki</vt:lpstr>
      <vt:lpstr>e-commerce</vt:lpstr>
      <vt:lpstr>e-commerce</vt:lpstr>
      <vt:lpstr>e-commerce</vt:lpstr>
      <vt:lpstr>e-commerce</vt:lpstr>
      <vt:lpstr>e-commerce</vt:lpstr>
      <vt:lpstr>e-commerce</vt:lpstr>
      <vt:lpstr>e-commerce</vt:lpstr>
      <vt:lpstr>e-commerce</vt:lpstr>
      <vt:lpstr>e-commerce</vt:lpstr>
      <vt:lpstr>e-commerce</vt:lpstr>
      <vt:lpstr>e-commerce</vt:lpstr>
      <vt:lpstr>e-commerce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2033  Multimedia &amp; Communications</dc:title>
  <dc:creator>Bryan Sarlo</dc:creator>
  <cp:lastModifiedBy>Bryan Sarlo</cp:lastModifiedBy>
  <cp:revision>202</cp:revision>
  <dcterms:created xsi:type="dcterms:W3CDTF">2018-12-05T20:08:33Z</dcterms:created>
  <dcterms:modified xsi:type="dcterms:W3CDTF">2021-03-15T19:27:09Z</dcterms:modified>
</cp:coreProperties>
</file>