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notesMasterIdLst>
    <p:notesMasterId r:id="rId54"/>
  </p:notesMasterIdLst>
  <p:handoutMasterIdLst>
    <p:handoutMasterId r:id="rId55"/>
  </p:handout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9" r:id="rId9"/>
    <p:sldId id="291" r:id="rId10"/>
    <p:sldId id="290" r:id="rId11"/>
    <p:sldId id="292" r:id="rId12"/>
    <p:sldId id="271" r:id="rId13"/>
    <p:sldId id="287" r:id="rId14"/>
    <p:sldId id="293" r:id="rId15"/>
    <p:sldId id="294" r:id="rId16"/>
    <p:sldId id="288" r:id="rId17"/>
    <p:sldId id="328" r:id="rId18"/>
    <p:sldId id="272" r:id="rId19"/>
    <p:sldId id="273" r:id="rId20"/>
    <p:sldId id="274" r:id="rId21"/>
    <p:sldId id="295" r:id="rId22"/>
    <p:sldId id="296" r:id="rId23"/>
    <p:sldId id="281" r:id="rId24"/>
    <p:sldId id="319" r:id="rId25"/>
    <p:sldId id="283" r:id="rId26"/>
    <p:sldId id="282" r:id="rId27"/>
    <p:sldId id="320" r:id="rId28"/>
    <p:sldId id="322" r:id="rId29"/>
    <p:sldId id="321" r:id="rId30"/>
    <p:sldId id="326" r:id="rId31"/>
    <p:sldId id="285" r:id="rId32"/>
    <p:sldId id="286" r:id="rId33"/>
    <p:sldId id="297" r:id="rId34"/>
    <p:sldId id="298" r:id="rId35"/>
    <p:sldId id="299" r:id="rId36"/>
    <p:sldId id="300" r:id="rId37"/>
    <p:sldId id="301" r:id="rId38"/>
    <p:sldId id="317" r:id="rId39"/>
    <p:sldId id="303" r:id="rId40"/>
    <p:sldId id="304" r:id="rId41"/>
    <p:sldId id="305" r:id="rId42"/>
    <p:sldId id="306" r:id="rId43"/>
    <p:sldId id="307" r:id="rId44"/>
    <p:sldId id="310" r:id="rId45"/>
    <p:sldId id="311" r:id="rId46"/>
    <p:sldId id="312" r:id="rId47"/>
    <p:sldId id="313" r:id="rId48"/>
    <p:sldId id="314" r:id="rId49"/>
    <p:sldId id="315" r:id="rId50"/>
    <p:sldId id="316" r:id="rId51"/>
    <p:sldId id="327" r:id="rId52"/>
    <p:sldId id="318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091AC33-568C-42AE-8078-27DF3F63509A}">
          <p14:sldIdLst>
            <p14:sldId id="256"/>
            <p14:sldId id="262"/>
            <p14:sldId id="263"/>
            <p14:sldId id="264"/>
            <p14:sldId id="265"/>
            <p14:sldId id="266"/>
            <p14:sldId id="267"/>
            <p14:sldId id="269"/>
            <p14:sldId id="291"/>
            <p14:sldId id="290"/>
            <p14:sldId id="292"/>
            <p14:sldId id="271"/>
            <p14:sldId id="287"/>
            <p14:sldId id="293"/>
            <p14:sldId id="294"/>
            <p14:sldId id="288"/>
            <p14:sldId id="328"/>
            <p14:sldId id="272"/>
            <p14:sldId id="273"/>
            <p14:sldId id="274"/>
            <p14:sldId id="295"/>
            <p14:sldId id="296"/>
            <p14:sldId id="281"/>
            <p14:sldId id="319"/>
            <p14:sldId id="283"/>
            <p14:sldId id="282"/>
            <p14:sldId id="320"/>
            <p14:sldId id="322"/>
            <p14:sldId id="321"/>
            <p14:sldId id="326"/>
            <p14:sldId id="285"/>
            <p14:sldId id="286"/>
            <p14:sldId id="297"/>
            <p14:sldId id="298"/>
            <p14:sldId id="299"/>
            <p14:sldId id="300"/>
            <p14:sldId id="301"/>
            <p14:sldId id="317"/>
            <p14:sldId id="303"/>
            <p14:sldId id="304"/>
            <p14:sldId id="305"/>
            <p14:sldId id="306"/>
            <p14:sldId id="307"/>
            <p14:sldId id="310"/>
            <p14:sldId id="311"/>
            <p14:sldId id="312"/>
            <p14:sldId id="313"/>
            <p14:sldId id="314"/>
            <p14:sldId id="315"/>
            <p14:sldId id="316"/>
            <p14:sldId id="327"/>
            <p14:sldId id="31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3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6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8AEA5-15B1-4091-92C7-127EA266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10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F84AAA-9AF3-4130-B9DF-DA0C776E06BC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4BFE1-04D0-48B4-AE23-33822E06C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310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5F791-9F21-428F-8BEA-8FD3F3400769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587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65ED-F116-4433-AAFA-2C5372A09B20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822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64381-A41B-474B-9147-4EEA4C3C366D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064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54530" y="3765449"/>
            <a:ext cx="5449871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005D-0E22-4616-9900-BE66CC13864E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8027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87FC9-DAB9-47A1-9D00-DB6B4E099B7F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253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8BAA-F497-4A05-939E-20DD6499B1D5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42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82B80-15FA-408E-9A39-0C1C22297D3D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7174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AAA79-1ED0-4559-8389-91909AFC9FF4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117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DB4-F810-4687-BE6E-9B5B18449475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676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C512-F370-441C-8837-10F4A79097C2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547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F0A23-8278-4495-88C5-4D47A3780F2B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24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1F50-6365-4311-839B-0F5CB10BFADF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082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9A2F-9BC5-4109-8457-5C2A54B743CE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980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EB9E9-54D2-46DB-9960-2EB5AF7BAF14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390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0EFB-EE56-421B-9E68-4874BF48C6A7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564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21372-4EE0-4713-868F-89C92887E3B3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556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519CF-FE5E-401A-9A5A-100B0B77E599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16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E7A875B-C4B4-4022-9CAC-EF79E2CFBA08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6264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d.uwo.ca/courses/CS2033b/samples/lec9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d.uwo.ca/courses/CS2033b/samples/lec9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web/fundamentals/performance/why-performance-matters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kyzone.com/ca-toronto" TargetMode="External"/><Relationship Id="rId2" Type="http://schemas.openxmlformats.org/officeDocument/2006/relationships/hyperlink" Target="http://www.thebeet.ca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asaprospect.com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owto/tryit.asp?filename=tryhow_js_topnav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bluetree.ai/screenfly/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064029"/>
            <a:ext cx="6620968" cy="3713353"/>
          </a:xfrm>
        </p:spPr>
        <p:txBody>
          <a:bodyPr/>
          <a:lstStyle/>
          <a:p>
            <a:r>
              <a:rPr lang="en-US" sz="5400" dirty="0"/>
              <a:t>CS 2033</a:t>
            </a:r>
            <a:br>
              <a:rPr lang="en-US" sz="5400" dirty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/>
              <a:t>Multimedia &amp; Communications II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</a:t>
            </a:r>
            <a:r>
              <a:rPr lang="en-US" dirty="0" smtClean="0"/>
              <a:t>9 </a:t>
            </a:r>
            <a:r>
              <a:rPr lang="en-US" dirty="0"/>
              <a:t>– MODERN WEBSITE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27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 can </a:t>
            </a:r>
            <a:r>
              <a:rPr lang="en-US" sz="2800" dirty="0" smtClean="0"/>
              <a:t>enhance </a:t>
            </a:r>
            <a:r>
              <a:rPr lang="en-US" sz="2800" dirty="0"/>
              <a:t>this by including motion on both the background and foreground elements.</a:t>
            </a:r>
          </a:p>
          <a:p>
            <a:r>
              <a:rPr lang="en-US" sz="2800" dirty="0"/>
              <a:t>This requires JS so that we can access the elements and change their positions dynamically.</a:t>
            </a:r>
          </a:p>
          <a:p>
            <a:r>
              <a:rPr lang="en-US" sz="2800" dirty="0"/>
              <a:t>This form of parallax is more elegant than the pure CSS form.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9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There's another event listener that helps with this!</a:t>
            </a:r>
          </a:p>
          <a:p>
            <a:pPr lvl="1"/>
            <a:r>
              <a:rPr lang="en-US" sz="2600" dirty="0" err="1">
                <a:solidFill>
                  <a:srgbClr val="92D050"/>
                </a:solidFill>
              </a:rPr>
              <a:t>onscroll</a:t>
            </a:r>
            <a:r>
              <a:rPr lang="en-US" sz="2600" dirty="0"/>
              <a:t> – triggers as the user scrolls up or down the site</a:t>
            </a:r>
          </a:p>
          <a:p>
            <a:r>
              <a:rPr lang="en-US" sz="2600" dirty="0"/>
              <a:t>Note there are many ways to scroll with different sized jumps:</a:t>
            </a:r>
          </a:p>
          <a:p>
            <a:pPr lvl="1"/>
            <a:r>
              <a:rPr lang="en-US" sz="2400" dirty="0" err="1"/>
              <a:t>Mousewheel</a:t>
            </a:r>
            <a:endParaRPr lang="en-US" sz="2400" dirty="0"/>
          </a:p>
          <a:p>
            <a:pPr lvl="1"/>
            <a:r>
              <a:rPr lang="en-US" sz="2400" dirty="0"/>
              <a:t>Up/Down keys, </a:t>
            </a:r>
            <a:r>
              <a:rPr lang="en-US" sz="2400" dirty="0" err="1"/>
              <a:t>PgUp</a:t>
            </a:r>
            <a:r>
              <a:rPr lang="en-US" sz="2400" dirty="0"/>
              <a:t>/</a:t>
            </a:r>
            <a:r>
              <a:rPr lang="en-US" sz="2400" dirty="0" err="1"/>
              <a:t>PgDn</a:t>
            </a:r>
            <a:r>
              <a:rPr lang="en-US" sz="2400" dirty="0"/>
              <a:t> keys</a:t>
            </a:r>
          </a:p>
          <a:p>
            <a:pPr lvl="1"/>
            <a:r>
              <a:rPr lang="en-US" sz="2400" dirty="0"/>
              <a:t>Clicking or dragging the scrollbar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2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Add </a:t>
            </a:r>
            <a:r>
              <a:rPr lang="en-US" sz="2800" dirty="0" err="1"/>
              <a:t>onscroll</a:t>
            </a:r>
            <a:r>
              <a:rPr lang="en-US" sz="2800" dirty="0"/>
              <a:t> listener to the body.</a:t>
            </a:r>
          </a:p>
          <a:p>
            <a:r>
              <a:rPr lang="en-US" sz="2800" dirty="0"/>
              <a:t>Retrieve the current scroll position in pixels using </a:t>
            </a:r>
            <a:r>
              <a:rPr lang="en-US" sz="2800" dirty="0" err="1"/>
              <a:t>window.scrollY</a:t>
            </a:r>
            <a:r>
              <a:rPr lang="en-US" sz="2800" dirty="0"/>
              <a:t>.</a:t>
            </a:r>
          </a:p>
          <a:p>
            <a:pPr lvl="1"/>
            <a:r>
              <a:rPr lang="en-US" sz="2600" dirty="0"/>
              <a:t>This value starts at 0 from the top and increases per pixel scrolled.</a:t>
            </a:r>
          </a:p>
          <a:p>
            <a:r>
              <a:rPr lang="en-US" sz="2800" dirty="0"/>
              <a:t>Now we can use this value to calculate the elements' positions.</a:t>
            </a:r>
          </a:p>
          <a:p>
            <a:r>
              <a:rPr lang="en-US" sz="2800" dirty="0"/>
              <a:t>How do we calculate this?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14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Linear equations work well.</a:t>
            </a:r>
          </a:p>
          <a:p>
            <a:pPr lvl="1"/>
            <a:r>
              <a:rPr lang="en-US" sz="2600" dirty="0"/>
              <a:t>y = mx + b</a:t>
            </a:r>
          </a:p>
          <a:p>
            <a:pPr lvl="1"/>
            <a:r>
              <a:rPr lang="en-US" sz="2600" dirty="0"/>
              <a:t>x: scroll position (independent)</a:t>
            </a:r>
          </a:p>
          <a:p>
            <a:pPr lvl="1"/>
            <a:r>
              <a:rPr lang="en-US" sz="2600" dirty="0"/>
              <a:t>y: image position (dependent)</a:t>
            </a:r>
          </a:p>
          <a:p>
            <a:pPr lvl="1"/>
            <a:r>
              <a:rPr lang="en-US" sz="2600" dirty="0"/>
              <a:t>m: amount of change (slope)</a:t>
            </a:r>
          </a:p>
          <a:p>
            <a:pPr lvl="1"/>
            <a:r>
              <a:rPr lang="en-US" sz="2600" dirty="0"/>
              <a:t>b: position when x=0 (y-intercept)</a:t>
            </a:r>
          </a:p>
          <a:p>
            <a:r>
              <a:rPr lang="en-US" sz="2800" dirty="0"/>
              <a:t>m and b are the parameters.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65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Let's start with b. Remember b is the position when x=0 (no scrolling).</a:t>
            </a:r>
          </a:p>
          <a:p>
            <a:r>
              <a:rPr lang="en-US" sz="2800" dirty="0"/>
              <a:t>Thus, b must be where we want the element to start by default.</a:t>
            </a:r>
            <a:endParaRPr lang="en-US" sz="2600" dirty="0"/>
          </a:p>
          <a:p>
            <a:r>
              <a:rPr lang="en-US" sz="2800" dirty="0"/>
              <a:t>i.e. if we use CSS to position an element at 50px from the top, then b in our linear equation must also be 50px.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27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m parameter is the rate of movement of our element.</a:t>
            </a:r>
          </a:p>
          <a:p>
            <a:r>
              <a:rPr lang="en-US" sz="2800" dirty="0" smtClean="0"/>
              <a:t>m=1 </a:t>
            </a:r>
            <a:r>
              <a:rPr lang="en-US" sz="2800" dirty="0"/>
              <a:t>means no movement.</a:t>
            </a:r>
          </a:p>
          <a:p>
            <a:r>
              <a:rPr lang="en-US" sz="2800" dirty="0" smtClean="0"/>
              <a:t>m&lt;1 </a:t>
            </a:r>
            <a:r>
              <a:rPr lang="en-US" sz="2800" dirty="0"/>
              <a:t>means up movement.</a:t>
            </a:r>
          </a:p>
          <a:p>
            <a:r>
              <a:rPr lang="en-US" sz="2800" dirty="0" smtClean="0"/>
              <a:t>m&gt;1 </a:t>
            </a:r>
            <a:r>
              <a:rPr lang="en-US" sz="2800" dirty="0"/>
              <a:t>means down movement.</a:t>
            </a:r>
          </a:p>
          <a:p>
            <a:r>
              <a:rPr lang="en-US" sz="2800" dirty="0"/>
              <a:t>Values are typically </a:t>
            </a:r>
            <a:r>
              <a:rPr lang="en-US" sz="2800" dirty="0" smtClean="0"/>
              <a:t>around 0-1.</a:t>
            </a:r>
            <a:endParaRPr lang="en-US" sz="2800" dirty="0"/>
          </a:p>
          <a:p>
            <a:r>
              <a:rPr lang="en-US" sz="2800" dirty="0"/>
              <a:t>Play with it until it looks good!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65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For that type of parallax, we used JS to change the CSS margin-top or top or other position property.</a:t>
            </a:r>
          </a:p>
          <a:p>
            <a:r>
              <a:rPr lang="en-US" sz="2800" dirty="0"/>
              <a:t>An alternative option is to change the background-position of the background layer/element.</a:t>
            </a:r>
          </a:p>
          <a:p>
            <a:r>
              <a:rPr lang="en-US" sz="2800" dirty="0"/>
              <a:t>This property doesn't change the position of any element, but rather where the image begins.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75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Samples:</a:t>
            </a:r>
          </a:p>
          <a:p>
            <a:pPr lvl="1"/>
            <a:r>
              <a:rPr lang="en-CA" sz="2400" dirty="0" smtClean="0"/>
              <a:t>CSS Parallax</a:t>
            </a:r>
          </a:p>
          <a:p>
            <a:pPr lvl="1"/>
            <a:r>
              <a:rPr lang="en-CA" sz="2400" dirty="0" smtClean="0"/>
              <a:t>Enhanced JS Parallax</a:t>
            </a:r>
          </a:p>
          <a:p>
            <a:pPr lvl="1"/>
            <a:r>
              <a:rPr lang="en-CA" sz="2400" dirty="0" smtClean="0"/>
              <a:t>Jumpy (Bad) Parallax</a:t>
            </a:r>
          </a:p>
          <a:p>
            <a:pPr lvl="1"/>
            <a:r>
              <a:rPr lang="en-US" sz="2400" dirty="0">
                <a:hlinkClick r:id="rId2"/>
              </a:rPr>
              <a:t>https://www.csd.uwo.ca/courses/CS2033b/samples/lec9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62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Scrollfire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Scrollfire</a:t>
            </a:r>
            <a:r>
              <a:rPr lang="en-US" sz="2800" dirty="0"/>
              <a:t> is another feature based on </a:t>
            </a:r>
            <a:r>
              <a:rPr lang="en-US" sz="2800" dirty="0" smtClean="0"/>
              <a:t>scrolling, </a:t>
            </a:r>
            <a:r>
              <a:rPr lang="en-US" sz="2800" dirty="0"/>
              <a:t>as its name suggests.</a:t>
            </a:r>
          </a:p>
          <a:p>
            <a:r>
              <a:rPr lang="en-US" sz="2800" dirty="0"/>
              <a:t>This is when elements appear or change as you scroll into specific ranges.</a:t>
            </a:r>
          </a:p>
          <a:p>
            <a:r>
              <a:rPr lang="en-US" sz="2800" dirty="0"/>
              <a:t>Common form is applying an entry transition on an element that triggers as you scroll near it.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94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Scrollfire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For example, have an image in your website that starts hidden and appears as you approach it</a:t>
            </a:r>
            <a:r>
              <a:rPr lang="en-US" sz="2800" dirty="0" smtClean="0"/>
              <a:t>.</a:t>
            </a:r>
          </a:p>
          <a:p>
            <a:r>
              <a:rPr lang="en-CA" sz="2800" dirty="0" smtClean="0"/>
              <a:t>In some cases, it may cause an existing image to grow or slide over when you enter a specific range.</a:t>
            </a:r>
          </a:p>
          <a:p>
            <a:r>
              <a:rPr lang="en-CA" sz="2800" dirty="0" smtClean="0"/>
              <a:t>Sample: </a:t>
            </a:r>
            <a:r>
              <a:rPr lang="en-US" sz="2800" dirty="0">
                <a:hlinkClick r:id="rId2"/>
              </a:rPr>
              <a:t>https://www.csd.uwo.ca/courses/CS2033b/samples/lec9</a:t>
            </a:r>
            <a:r>
              <a:rPr lang="en-US" sz="2800" dirty="0" smtClean="0">
                <a:hlinkClick r:id="rId2"/>
              </a:rPr>
              <a:t>/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2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Websites </a:t>
            </a:r>
            <a:r>
              <a:rPr lang="en-US" sz="2800" dirty="0"/>
              <a:t>can be modernized with </a:t>
            </a:r>
            <a:r>
              <a:rPr lang="en-US" sz="2800" dirty="0" smtClean="0"/>
              <a:t>cool effects and features</a:t>
            </a:r>
            <a:r>
              <a:rPr lang="en-US" sz="2800" dirty="0"/>
              <a:t>.</a:t>
            </a:r>
          </a:p>
          <a:p>
            <a:r>
              <a:rPr lang="en-US" sz="2800" dirty="0"/>
              <a:t>What are common features of professional modern websites?</a:t>
            </a:r>
          </a:p>
          <a:p>
            <a:r>
              <a:rPr lang="en-US" sz="2800" dirty="0"/>
              <a:t>Think about both functionality and aesthetics as we look at examples of modern sites.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72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Scrollfire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Navigation bars use derivatives of this to change their placement or "</a:t>
            </a:r>
            <a:r>
              <a:rPr lang="en-US" sz="2800" dirty="0" err="1"/>
              <a:t>stickyness</a:t>
            </a:r>
            <a:r>
              <a:rPr lang="en-US" sz="2800" dirty="0"/>
              <a:t>" depending on the scroll.</a:t>
            </a:r>
          </a:p>
          <a:p>
            <a:r>
              <a:rPr lang="en-US" sz="2800" dirty="0"/>
              <a:t>Some also highlight the current section name as you scroll through.</a:t>
            </a:r>
          </a:p>
          <a:p>
            <a:r>
              <a:rPr lang="en-US" sz="2600" dirty="0" smtClean="0"/>
              <a:t>Example:</a:t>
            </a:r>
            <a:endParaRPr lang="en-US" sz="2600" dirty="0"/>
          </a:p>
          <a:p>
            <a:pPr lvl="1"/>
            <a:r>
              <a:rPr lang="en-US" sz="2400" dirty="0" smtClean="0">
                <a:hlinkClick r:id="rId2"/>
              </a:rPr>
              <a:t>Highlight </a:t>
            </a:r>
            <a:r>
              <a:rPr lang="en-US" sz="2400" dirty="0">
                <a:hlinkClick r:id="rId2"/>
              </a:rPr>
              <a:t>Section Example</a:t>
            </a:r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36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Scrollfire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Like parallax, we start with an </a:t>
            </a:r>
            <a:r>
              <a:rPr lang="en-US" sz="2800" dirty="0" err="1"/>
              <a:t>onscroll</a:t>
            </a:r>
            <a:r>
              <a:rPr lang="en-US" sz="2800" dirty="0"/>
              <a:t> listener and retrieve the scroll position in the event handler.</a:t>
            </a:r>
          </a:p>
          <a:p>
            <a:r>
              <a:rPr lang="en-US" sz="2800" dirty="0"/>
              <a:t>Rather than calculating a position, use conditionals to check the range of the scroll.</a:t>
            </a:r>
          </a:p>
          <a:p>
            <a:r>
              <a:rPr lang="en-US" sz="2800" dirty="0"/>
              <a:t>Change classes or individual styles depending on the range.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88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Scrollfire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Making the element visible isn't that appealing on its own.</a:t>
            </a:r>
          </a:p>
          <a:p>
            <a:r>
              <a:rPr lang="en-US" sz="2800" dirty="0"/>
              <a:t>Often there is a smooth transition, like a fade-in or slide-in, which looks nicer than a sudden </a:t>
            </a:r>
            <a:r>
              <a:rPr lang="en-US" sz="2800" dirty="0" smtClean="0"/>
              <a:t>appearance</a:t>
            </a:r>
            <a:r>
              <a:rPr lang="en-US" sz="2800" dirty="0" smtClean="0"/>
              <a:t>.</a:t>
            </a:r>
          </a:p>
          <a:p>
            <a:pPr lvl="1"/>
            <a:r>
              <a:rPr lang="en-CA" sz="2600" dirty="0" smtClean="0"/>
              <a:t>Remember the transition property we learned previously.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54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Websites are expected to be accessible by everyone, including those with disabilities.</a:t>
            </a:r>
          </a:p>
          <a:p>
            <a:r>
              <a:rPr lang="en-US" sz="2800" dirty="0"/>
              <a:t>For example, those with </a:t>
            </a:r>
            <a:r>
              <a:rPr lang="en-US" sz="2800" dirty="0" err="1"/>
              <a:t>colour</a:t>
            </a:r>
            <a:r>
              <a:rPr lang="en-US" sz="2800" dirty="0"/>
              <a:t> blindness or limited hand control should be able to use websites.</a:t>
            </a:r>
          </a:p>
          <a:p>
            <a:r>
              <a:rPr lang="en-US" sz="2800" dirty="0"/>
              <a:t>Standards have been put in place to ensure sites are fully accessible.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29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Blind users depend on screen readers to read the content of websites aloud.</a:t>
            </a:r>
          </a:p>
          <a:p>
            <a:r>
              <a:rPr lang="en-US" sz="2800" dirty="0"/>
              <a:t>Deaf users depend on text transcriptions of audio/video.</a:t>
            </a:r>
          </a:p>
          <a:p>
            <a:r>
              <a:rPr lang="en-US" sz="2800" dirty="0"/>
              <a:t>Other disabilities may mean other tools or appliances are required.</a:t>
            </a:r>
          </a:p>
          <a:p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27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Text content</a:t>
            </a:r>
          </a:p>
          <a:p>
            <a:pPr lvl="1"/>
            <a:r>
              <a:rPr lang="en-US" sz="2600" dirty="0"/>
              <a:t>Have no or minimal text in images.</a:t>
            </a:r>
          </a:p>
          <a:p>
            <a:pPr lvl="1"/>
            <a:r>
              <a:rPr lang="en-US" sz="2600" dirty="0"/>
              <a:t>Screen readers read text but cannot read text inside images.</a:t>
            </a:r>
          </a:p>
          <a:p>
            <a:pPr lvl="1"/>
            <a:r>
              <a:rPr lang="en-US" sz="2600" dirty="0"/>
              <a:t>Keep the text organized and use proper spelling and grammar.</a:t>
            </a:r>
          </a:p>
          <a:p>
            <a:pPr lvl="1"/>
            <a:r>
              <a:rPr lang="en-US" sz="2600" dirty="0"/>
              <a:t>Have fonts clear to read or an option to change font size.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0480" y="5899272"/>
            <a:ext cx="972588" cy="34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32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Alt text</a:t>
            </a:r>
            <a:endParaRPr lang="en-US" sz="2800" dirty="0"/>
          </a:p>
          <a:p>
            <a:pPr lvl="1"/>
            <a:r>
              <a:rPr lang="en-US" sz="2400" dirty="0"/>
              <a:t>Alternate text is what shows up when an image </a:t>
            </a:r>
            <a:r>
              <a:rPr lang="en-US" sz="2400" dirty="0" smtClean="0"/>
              <a:t>doesn't </a:t>
            </a:r>
            <a:r>
              <a:rPr lang="en-US" sz="2400" dirty="0"/>
              <a:t>load.</a:t>
            </a:r>
          </a:p>
          <a:p>
            <a:pPr lvl="1"/>
            <a:r>
              <a:rPr lang="en-US" sz="2400" dirty="0"/>
              <a:t>Screen readers also read this.</a:t>
            </a:r>
          </a:p>
          <a:p>
            <a:pPr lvl="1"/>
            <a:r>
              <a:rPr lang="en-US" sz="2400" dirty="0"/>
              <a:t>This is good practice in general – but now even more so!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72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Clear </a:t>
            </a:r>
            <a:r>
              <a:rPr lang="en-US" sz="2800" b="1" dirty="0" err="1"/>
              <a:t>colours</a:t>
            </a:r>
            <a:endParaRPr lang="en-US" sz="2800" b="1" dirty="0"/>
          </a:p>
          <a:p>
            <a:pPr lvl="1"/>
            <a:r>
              <a:rPr lang="en-US" sz="2600" dirty="0" err="1"/>
              <a:t>Colour</a:t>
            </a:r>
            <a:r>
              <a:rPr lang="en-US" sz="2600" dirty="0"/>
              <a:t> blindness is common, affecting nearly 5% of people.</a:t>
            </a:r>
          </a:p>
          <a:p>
            <a:pPr lvl="1"/>
            <a:r>
              <a:rPr lang="en-US" sz="2600" dirty="0"/>
              <a:t>Use crisp </a:t>
            </a:r>
            <a:r>
              <a:rPr lang="en-US" sz="2600" dirty="0" err="1"/>
              <a:t>colours</a:t>
            </a:r>
            <a:r>
              <a:rPr lang="en-US" sz="2600" dirty="0"/>
              <a:t> with high contrast (i.e. black text on white background or vice versa).</a:t>
            </a:r>
          </a:p>
          <a:p>
            <a:pPr lvl="1"/>
            <a:r>
              <a:rPr lang="en-US" sz="2600" dirty="0"/>
              <a:t>Be careful with </a:t>
            </a:r>
            <a:r>
              <a:rPr lang="en-US" sz="2600" dirty="0" err="1" smtClean="0"/>
              <a:t>colour</a:t>
            </a:r>
            <a:r>
              <a:rPr lang="en-US" sz="2600" dirty="0" smtClean="0"/>
              <a:t>-coding the text in your website.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3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Overlaid text</a:t>
            </a:r>
          </a:p>
          <a:p>
            <a:pPr lvl="1"/>
            <a:r>
              <a:rPr lang="en-US" sz="2600" dirty="0"/>
              <a:t>Text overlaid on an image must be entirely high contrast.</a:t>
            </a:r>
          </a:p>
          <a:p>
            <a:pPr lvl="1"/>
            <a:r>
              <a:rPr lang="en-US" sz="2600" dirty="0"/>
              <a:t>This is difficult when images have many varying </a:t>
            </a:r>
            <a:r>
              <a:rPr lang="en-US" sz="2600" dirty="0" err="1"/>
              <a:t>colours</a:t>
            </a:r>
            <a:r>
              <a:rPr lang="en-US" sz="2600" dirty="0"/>
              <a:t>/shades.</a:t>
            </a:r>
          </a:p>
          <a:p>
            <a:pPr lvl="1"/>
            <a:r>
              <a:rPr lang="en-US" sz="2600" dirty="0"/>
              <a:t>Use outline or shadows or an intermediate </a:t>
            </a:r>
            <a:r>
              <a:rPr lang="en-US" sz="2600" dirty="0" err="1"/>
              <a:t>coloured</a:t>
            </a:r>
            <a:r>
              <a:rPr lang="en-US" sz="2600" dirty="0"/>
              <a:t> panel to split the background and foreground.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31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Audio</a:t>
            </a:r>
          </a:p>
          <a:p>
            <a:pPr lvl="1"/>
            <a:r>
              <a:rPr lang="en-US" sz="2600" dirty="0"/>
              <a:t>If you have audio, transcribe it to text and provide the text in a file.</a:t>
            </a:r>
          </a:p>
          <a:p>
            <a:endParaRPr lang="en-US" sz="2800" dirty="0"/>
          </a:p>
          <a:p>
            <a:r>
              <a:rPr lang="en-US" sz="2800" b="1" dirty="0"/>
              <a:t>Video</a:t>
            </a:r>
          </a:p>
          <a:p>
            <a:pPr lvl="1"/>
            <a:r>
              <a:rPr lang="en-US" sz="2600" dirty="0"/>
              <a:t>If you have videos, provide closed captioning at least as an available option for deaf viewers.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753" y="6448083"/>
            <a:ext cx="86202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https://www.smashingmagazine.com/2016/06/improving-color-accessibility-for-color-blind-users/</a:t>
            </a:r>
          </a:p>
        </p:txBody>
      </p:sp>
      <p:sp>
        <p:nvSpPr>
          <p:cNvPr id="6" name="Rectangle 5"/>
          <p:cNvSpPr/>
          <p:nvPr/>
        </p:nvSpPr>
        <p:spPr>
          <a:xfrm>
            <a:off x="99753" y="6186473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dirty="0"/>
              <a:t>https://www.w3.org/standards/webdesign/accessibility</a:t>
            </a:r>
          </a:p>
        </p:txBody>
      </p:sp>
    </p:spTree>
    <p:extLst>
      <p:ext uri="{BB962C8B-B14F-4D97-AF65-F5344CB8AC3E}">
        <p14:creationId xmlns:p14="http://schemas.microsoft.com/office/powerpoint/2010/main" val="36005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hlinkClick r:id="rId2"/>
              </a:rPr>
              <a:t>http</a:t>
            </a:r>
            <a:r>
              <a:rPr lang="en-US" sz="2800" dirty="0">
                <a:hlinkClick r:id="rId2"/>
              </a:rPr>
              <a:t>://www.thebeet.ca/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>
                <a:hlinkClick r:id="rId3"/>
              </a:rPr>
              <a:t>https://</a:t>
            </a:r>
            <a:r>
              <a:rPr lang="en-US" sz="2800" dirty="0" smtClean="0">
                <a:hlinkClick r:id="rId3"/>
              </a:rPr>
              <a:t>www.skyzone.com/ca-toronto</a:t>
            </a:r>
            <a:endParaRPr lang="en-US" sz="2800" dirty="0" smtClean="0"/>
          </a:p>
          <a:p>
            <a:endParaRPr lang="en-CA" sz="2800" dirty="0"/>
          </a:p>
          <a:p>
            <a:r>
              <a:rPr lang="en-US" sz="2800" dirty="0">
                <a:hlinkClick r:id="rId4"/>
              </a:rPr>
              <a:t>https://nasaprospect.com</a:t>
            </a:r>
            <a:r>
              <a:rPr lang="en-US" sz="2800" dirty="0" smtClean="0">
                <a:hlinkClick r:id="rId4"/>
              </a:rPr>
              <a:t>/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77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20 years ago, there wasn't much variety in computer screen sizes.</a:t>
            </a:r>
          </a:p>
          <a:p>
            <a:r>
              <a:rPr lang="en-US" sz="2800" dirty="0"/>
              <a:t>It is the opposite today. Screens come in a wide range of sizes from small phones to TV screens hooked up to computers.</a:t>
            </a:r>
          </a:p>
          <a:p>
            <a:r>
              <a:rPr lang="en-US" sz="2800" dirty="0"/>
              <a:t>Websites need to look good across all different screens and platforms.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64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This is </a:t>
            </a:r>
            <a:r>
              <a:rPr lang="en-US" sz="2800" dirty="0">
                <a:solidFill>
                  <a:srgbClr val="92D050"/>
                </a:solidFill>
              </a:rPr>
              <a:t>responsive</a:t>
            </a:r>
            <a:r>
              <a:rPr lang="en-US" sz="2800" dirty="0"/>
              <a:t> web design.</a:t>
            </a:r>
          </a:p>
          <a:p>
            <a:r>
              <a:rPr lang="en-US" sz="2800" dirty="0"/>
              <a:t>Creating a website now takes more thought and effort than it did 20 years ago.</a:t>
            </a:r>
          </a:p>
          <a:p>
            <a:r>
              <a:rPr lang="en-US" sz="2800" dirty="0"/>
              <a:t>However, technologies have improved to help with this process.</a:t>
            </a:r>
          </a:p>
          <a:p>
            <a:r>
              <a:rPr lang="en-US" sz="2800" dirty="0"/>
              <a:t>Before we look at them, let's talk about common screen sizes.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21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32</a:t>
            </a:fld>
            <a:endParaRPr lang="en-US" dirty="0"/>
          </a:p>
        </p:txBody>
      </p:sp>
      <p:pic>
        <p:nvPicPr>
          <p:cNvPr id="3" name="Picture 2" descr="https://images.pexels.com/photos/159643/laptop-ipad-organic-natural-159643.jpeg?auto=compress&amp;cs=tinysrgb&amp;h=750&amp;w=1260">
            <a:extLst>
              <a:ext uri="{FF2B5EF4-FFF2-40B4-BE49-F238E27FC236}">
                <a16:creationId xmlns:a16="http://schemas.microsoft.com/office/drawing/2014/main" id="{7B93E4A7-0826-4918-9B13-1990EEFAA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87" y="1853248"/>
            <a:ext cx="7431827" cy="4346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07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Suggested screen size ranges (not every device conforms to these ranges) </a:t>
            </a:r>
          </a:p>
          <a:p>
            <a:pPr lvl="1"/>
            <a:r>
              <a:rPr lang="en-US" sz="2400" dirty="0"/>
              <a:t>Phones: &lt;= 640px</a:t>
            </a:r>
          </a:p>
          <a:p>
            <a:pPr lvl="1"/>
            <a:r>
              <a:rPr lang="en-US" sz="2400" dirty="0"/>
              <a:t>Tablets: 641px to 1007px</a:t>
            </a:r>
          </a:p>
          <a:p>
            <a:pPr lvl="1"/>
            <a:r>
              <a:rPr lang="en-US" sz="2400" dirty="0"/>
              <a:t>Monitors: &gt;= 1008px</a:t>
            </a:r>
          </a:p>
          <a:p>
            <a:r>
              <a:rPr lang="en-US" sz="2600" dirty="0"/>
              <a:t>This is a good guide for responsive web design.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1F7937-CD0B-40F9-8A45-DA0279FE4709}"/>
              </a:ext>
            </a:extLst>
          </p:cNvPr>
          <p:cNvSpPr/>
          <p:nvPr/>
        </p:nvSpPr>
        <p:spPr>
          <a:xfrm>
            <a:off x="484710" y="6562264"/>
            <a:ext cx="84896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00" dirty="0"/>
              <a:t>https://docs.microsoft.com/en-us/windows/uwp/design/layout/screen-sizes-and-breakpoints-for-responsive-design</a:t>
            </a:r>
          </a:p>
        </p:txBody>
      </p:sp>
    </p:spTree>
    <p:extLst>
      <p:ext uri="{BB962C8B-B14F-4D97-AF65-F5344CB8AC3E}">
        <p14:creationId xmlns:p14="http://schemas.microsoft.com/office/powerpoint/2010/main" val="268741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Now we know the ranges, but how do we design a site around them?</a:t>
            </a:r>
          </a:p>
          <a:p>
            <a:r>
              <a:rPr lang="en-US" sz="2800" dirty="0"/>
              <a:t>Different CSS rule-sets!</a:t>
            </a:r>
          </a:p>
          <a:p>
            <a:r>
              <a:rPr lang="en-US" sz="2800" dirty="0"/>
              <a:t>We have a banner 1200px wide. It can be full size on a monitor but smaller (i.e. 300px) on mobile.</a:t>
            </a:r>
          </a:p>
          <a:p>
            <a:r>
              <a:rPr lang="en-US" sz="2800" dirty="0"/>
              <a:t>% values adapt to window but it's not always feasible or preferable to use a %-based size.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84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 addition to small screens, we have to consider users on a large screen but a small browser window.</a:t>
            </a:r>
          </a:p>
          <a:p>
            <a:r>
              <a:rPr lang="en-US" sz="2800" dirty="0"/>
              <a:t>This isn't a major issue but we need to be aware of it for responsiveness.</a:t>
            </a:r>
          </a:p>
          <a:p>
            <a:r>
              <a:rPr lang="en-US" sz="2800" dirty="0"/>
              <a:t>For the most part, this can be handled the same way screen sizes are handled.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26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basic approach </a:t>
            </a:r>
            <a:r>
              <a:rPr lang="en-US" sz="2800" dirty="0" smtClean="0"/>
              <a:t>is </a:t>
            </a:r>
            <a:r>
              <a:rPr lang="en-US" sz="2800" dirty="0"/>
              <a:t>to use JS to get the browser size and load the CSS accordingly.</a:t>
            </a:r>
          </a:p>
          <a:p>
            <a:r>
              <a:rPr lang="en-US" sz="2800" dirty="0" err="1"/>
              <a:t>var</a:t>
            </a:r>
            <a:r>
              <a:rPr lang="en-US" sz="2800" dirty="0"/>
              <a:t> w = </a:t>
            </a:r>
            <a:r>
              <a:rPr lang="en-US" sz="2800" dirty="0" err="1"/>
              <a:t>window.innerWidth</a:t>
            </a:r>
            <a:r>
              <a:rPr lang="en-US" sz="2800" dirty="0"/>
              <a:t>;</a:t>
            </a:r>
          </a:p>
          <a:p>
            <a:r>
              <a:rPr lang="en-US" sz="2800" dirty="0"/>
              <a:t>if (w &lt; 320) {</a:t>
            </a:r>
            <a:br>
              <a:rPr lang="en-US" sz="2800" dirty="0"/>
            </a:br>
            <a:r>
              <a:rPr lang="en-US" sz="2800" dirty="0"/>
              <a:t>    // Load mobile CSS</a:t>
            </a:r>
            <a:br>
              <a:rPr lang="en-US" sz="2800" dirty="0"/>
            </a:br>
            <a:r>
              <a:rPr lang="en-US" sz="2800" dirty="0"/>
              <a:t>} else if (w &lt; 800) {</a:t>
            </a:r>
            <a:br>
              <a:rPr lang="en-US" sz="2800" dirty="0"/>
            </a:br>
            <a:r>
              <a:rPr lang="en-US" sz="2800" dirty="0"/>
              <a:t>    // Load tablet CSS</a:t>
            </a:r>
            <a:br>
              <a:rPr lang="en-US" sz="2800" dirty="0"/>
            </a:br>
            <a:r>
              <a:rPr lang="en-US" sz="2800" dirty="0"/>
              <a:t>} …</a:t>
            </a:r>
            <a:endParaRPr lang="en-US" sz="2600" dirty="0"/>
          </a:p>
          <a:p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33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To load a CSS file from within the JS conditionals, use the HTML line to load a CSS file within the JS function </a:t>
            </a:r>
            <a:r>
              <a:rPr lang="en-US" sz="2800" dirty="0" err="1"/>
              <a:t>document.write</a:t>
            </a:r>
            <a:r>
              <a:rPr lang="en-US" sz="2800" dirty="0"/>
              <a:t>()</a:t>
            </a:r>
          </a:p>
          <a:p>
            <a:r>
              <a:rPr lang="en-US" sz="2800" dirty="0"/>
              <a:t>Be careful with your quotations!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F955F6-737F-49F5-BD16-7B565CD56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4432445"/>
            <a:ext cx="73533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5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This way is a bit clunky.</a:t>
            </a:r>
          </a:p>
          <a:p>
            <a:r>
              <a:rPr lang="en-US" sz="2800" dirty="0"/>
              <a:t>Some potential problems with loading stylesheets this way.</a:t>
            </a:r>
          </a:p>
          <a:p>
            <a:pPr lvl="1"/>
            <a:r>
              <a:rPr lang="en-US" sz="2400" b="1" dirty="0"/>
              <a:t>Disabled JavaScript</a:t>
            </a:r>
            <a:r>
              <a:rPr lang="en-US" sz="2400" dirty="0"/>
              <a:t> – would result in no styles or only default styles loaded</a:t>
            </a:r>
          </a:p>
          <a:p>
            <a:pPr lvl="1"/>
            <a:r>
              <a:rPr lang="en-US" sz="2400" b="1" dirty="0"/>
              <a:t>Resizing browser</a:t>
            </a:r>
            <a:r>
              <a:rPr lang="en-US" sz="2400" dirty="0"/>
              <a:t> – loads files at initial window size</a:t>
            </a:r>
          </a:p>
          <a:p>
            <a:pPr lvl="1"/>
            <a:r>
              <a:rPr lang="en-US" sz="2400" b="1" dirty="0"/>
              <a:t>A lot of code</a:t>
            </a:r>
            <a:r>
              <a:rPr lang="en-US" sz="2400" dirty="0"/>
              <a:t> – consider separate pages (similar to internal CSS issues)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32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CSS includes </a:t>
            </a:r>
            <a:r>
              <a:rPr lang="en-US" sz="2800" dirty="0">
                <a:solidFill>
                  <a:srgbClr val="92D050"/>
                </a:solidFill>
              </a:rPr>
              <a:t>media queries</a:t>
            </a:r>
            <a:r>
              <a:rPr lang="en-US" sz="2800" dirty="0"/>
              <a:t> which allow us to specify which files load depending on the screen size (or other properties) without using JS.</a:t>
            </a:r>
          </a:p>
          <a:p>
            <a:r>
              <a:rPr lang="en-US" sz="2800" dirty="0"/>
              <a:t>Add media queries as attributes within the HTML &lt;link&gt; tag for loading the CSS files.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51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Parallax effect</a:t>
            </a:r>
          </a:p>
          <a:p>
            <a:r>
              <a:rPr lang="en-US" sz="2800" dirty="0" err="1"/>
              <a:t>Scrollfire</a:t>
            </a:r>
            <a:endParaRPr lang="en-US" sz="2800" dirty="0"/>
          </a:p>
          <a:p>
            <a:r>
              <a:rPr lang="en-US" sz="2800" dirty="0"/>
              <a:t>Accessibility</a:t>
            </a:r>
          </a:p>
          <a:p>
            <a:r>
              <a:rPr lang="en-US" sz="2800" dirty="0"/>
              <a:t>Responsive</a:t>
            </a:r>
          </a:p>
          <a:p>
            <a:r>
              <a:rPr lang="en-US" sz="2800" dirty="0" smtClean="0"/>
              <a:t>And others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50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&lt;link </a:t>
            </a:r>
            <a:r>
              <a:rPr lang="en-US" sz="2800" dirty="0" err="1"/>
              <a:t>rel</a:t>
            </a:r>
            <a:r>
              <a:rPr lang="en-US" sz="2800" dirty="0"/>
              <a:t>="stylesheet" </a:t>
            </a:r>
            <a:r>
              <a:rPr lang="en-US" sz="2800" dirty="0" err="1"/>
              <a:t>href</a:t>
            </a:r>
            <a:r>
              <a:rPr lang="en-US" sz="2800" dirty="0"/>
              <a:t>="styles.css" </a:t>
            </a:r>
            <a:r>
              <a:rPr lang="en-US" sz="2800" dirty="0">
                <a:solidFill>
                  <a:srgbClr val="92D050"/>
                </a:solidFill>
              </a:rPr>
              <a:t>media="(max-width: </a:t>
            </a:r>
            <a:r>
              <a:rPr lang="en-US" sz="2800" dirty="0" smtClean="0">
                <a:solidFill>
                  <a:srgbClr val="92D050"/>
                </a:solidFill>
              </a:rPr>
              <a:t>640px</a:t>
            </a:r>
            <a:r>
              <a:rPr lang="en-US" sz="2800" dirty="0">
                <a:solidFill>
                  <a:srgbClr val="92D050"/>
                </a:solidFill>
              </a:rPr>
              <a:t>)"</a:t>
            </a:r>
            <a:r>
              <a:rPr lang="en-US" sz="2800" dirty="0"/>
              <a:t>&gt;</a:t>
            </a:r>
          </a:p>
          <a:p>
            <a:r>
              <a:rPr lang="en-US" sz="2800" dirty="0"/>
              <a:t>Set the min-width and/or max-width that apply to this stylesheet.</a:t>
            </a:r>
          </a:p>
          <a:p>
            <a:r>
              <a:rPr lang="en-US" sz="2800" dirty="0"/>
              <a:t>You may also specify the screen's orientation (</a:t>
            </a:r>
            <a:r>
              <a:rPr lang="en-US" sz="2800" dirty="0">
                <a:solidFill>
                  <a:srgbClr val="92D050"/>
                </a:solidFill>
              </a:rPr>
              <a:t>landscape</a:t>
            </a:r>
            <a:r>
              <a:rPr lang="en-US" sz="2800" dirty="0"/>
              <a:t> for wider or </a:t>
            </a:r>
            <a:r>
              <a:rPr lang="en-US" sz="2800" dirty="0">
                <a:solidFill>
                  <a:srgbClr val="92D050"/>
                </a:solidFill>
              </a:rPr>
              <a:t>portrait</a:t>
            </a:r>
            <a:r>
              <a:rPr lang="en-US" sz="2800" dirty="0"/>
              <a:t> for taller).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53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CSS media queries also provide a third way for us to make our sites responsive.</a:t>
            </a:r>
          </a:p>
          <a:p>
            <a:r>
              <a:rPr lang="en-US" sz="2800" dirty="0"/>
              <a:t>In this approach, we load the CSS files the way we did before, without any media queries in the HTML.</a:t>
            </a:r>
          </a:p>
          <a:p>
            <a:r>
              <a:rPr lang="en-US" sz="2800" dirty="0"/>
              <a:t>Instead, media queries are within the stylesheet(s).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31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These media queries contain rule-sets that apply to the specified screen properties.</a:t>
            </a:r>
          </a:p>
          <a:p>
            <a:r>
              <a:rPr lang="en-US" sz="2800" dirty="0">
                <a:solidFill>
                  <a:srgbClr val="92D050"/>
                </a:solidFill>
              </a:rPr>
              <a:t>@media (min-width: </a:t>
            </a:r>
            <a:r>
              <a:rPr lang="en-US" sz="2800" dirty="0" smtClean="0">
                <a:solidFill>
                  <a:srgbClr val="92D050"/>
                </a:solidFill>
              </a:rPr>
              <a:t>641px</a:t>
            </a:r>
            <a:r>
              <a:rPr lang="en-US" sz="2800" dirty="0">
                <a:solidFill>
                  <a:srgbClr val="92D050"/>
                </a:solidFill>
              </a:rPr>
              <a:t>) {</a:t>
            </a:r>
            <a:br>
              <a:rPr lang="en-US" sz="2800" dirty="0">
                <a:solidFill>
                  <a:srgbClr val="92D050"/>
                </a:solidFill>
              </a:rPr>
            </a:br>
            <a:r>
              <a:rPr lang="en-US" sz="2800" dirty="0"/>
              <a:t>    p, .title {</a:t>
            </a:r>
            <a:br>
              <a:rPr lang="en-US" sz="2800" dirty="0"/>
            </a:br>
            <a:r>
              <a:rPr lang="en-US" sz="2800" dirty="0"/>
              <a:t>        </a:t>
            </a:r>
            <a:r>
              <a:rPr lang="en-US" sz="2800" dirty="0" err="1"/>
              <a:t>color:red</a:t>
            </a:r>
            <a:r>
              <a:rPr lang="en-US" sz="2800" dirty="0"/>
              <a:t>;</a:t>
            </a:r>
            <a:br>
              <a:rPr lang="en-US" sz="2800" dirty="0"/>
            </a:br>
            <a:r>
              <a:rPr lang="en-US" sz="2800" dirty="0"/>
              <a:t>        width:300px;</a:t>
            </a:r>
            <a:br>
              <a:rPr lang="en-US" sz="2800" dirty="0"/>
            </a:br>
            <a:r>
              <a:rPr lang="en-US" sz="2800" dirty="0"/>
              <a:t>    }</a:t>
            </a:r>
            <a:br>
              <a:rPr lang="en-US" sz="2800" dirty="0"/>
            </a:br>
            <a:r>
              <a:rPr lang="en-US" sz="2800" dirty="0">
                <a:solidFill>
                  <a:srgbClr val="92D050"/>
                </a:solidFill>
              </a:rPr>
              <a:t>}</a:t>
            </a:r>
            <a:endParaRPr lang="en-US" sz="2600" dirty="0">
              <a:solidFill>
                <a:srgbClr val="92D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25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Both media query options are better than the JavaScript option.</a:t>
            </a:r>
          </a:p>
          <a:p>
            <a:r>
              <a:rPr lang="en-US" sz="2800" dirty="0"/>
              <a:t>The option in the HTML forces you to keep separate, organized files.</a:t>
            </a:r>
          </a:p>
          <a:p>
            <a:r>
              <a:rPr lang="en-US" sz="2800" dirty="0"/>
              <a:t>The option in the stylesheets allows for more freedom with files. This is both a blessing and a curse.</a:t>
            </a:r>
          </a:p>
          <a:p>
            <a:pPr lvl="1"/>
            <a:r>
              <a:rPr lang="en-US" sz="2600" dirty="0"/>
              <a:t>Too much freedom can result in disorganized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12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Now we know the methods of creating different rule-sets for the different screen size ranges.</a:t>
            </a:r>
          </a:p>
          <a:p>
            <a:r>
              <a:rPr lang="en-US" sz="2800" dirty="0"/>
              <a:t>The next step is figuring out how the site should actually look on each of the screens.</a:t>
            </a:r>
          </a:p>
          <a:p>
            <a:r>
              <a:rPr lang="en-US" sz="2800" dirty="0"/>
              <a:t>Which elements can stay the same and which have to change?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18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Column structure</a:t>
            </a:r>
          </a:p>
          <a:p>
            <a:pPr lvl="1"/>
            <a:r>
              <a:rPr lang="en-US" sz="2400" dirty="0"/>
              <a:t>1 column is best on small screens</a:t>
            </a:r>
          </a:p>
          <a:p>
            <a:pPr lvl="1"/>
            <a:r>
              <a:rPr lang="en-US" sz="2400" dirty="0"/>
              <a:t>2 columns could fit on tablets</a:t>
            </a:r>
          </a:p>
          <a:p>
            <a:pPr lvl="1"/>
            <a:r>
              <a:rPr lang="en-US" sz="2400" dirty="0"/>
              <a:t>Resize your columns accordingly</a:t>
            </a:r>
          </a:p>
          <a:p>
            <a:pPr lvl="1"/>
            <a:r>
              <a:rPr lang="en-US" sz="2400" dirty="0"/>
              <a:t>If you have 3 columns across a normal screen, make them wider on mobiles so they become single columns.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65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dirty="0"/>
              <a:t>Navigation menu</a:t>
            </a:r>
          </a:p>
          <a:p>
            <a:pPr lvl="1"/>
            <a:r>
              <a:rPr lang="en-US" sz="2600" dirty="0"/>
              <a:t>Navigation menus should become vertical on smaller screens.</a:t>
            </a:r>
          </a:p>
          <a:p>
            <a:pPr lvl="1"/>
            <a:r>
              <a:rPr lang="en-US" sz="2600" dirty="0"/>
              <a:t>These often get added to an expandable list that can be toggled open and closed.</a:t>
            </a:r>
          </a:p>
          <a:p>
            <a:pPr lvl="1"/>
            <a:r>
              <a:rPr lang="en-US" sz="2600" dirty="0"/>
              <a:t>Use JS to switch between open and closed classes on clicking a button.</a:t>
            </a:r>
          </a:p>
          <a:p>
            <a:pPr lvl="1"/>
            <a:r>
              <a:rPr lang="en-US" sz="2600" dirty="0">
                <a:hlinkClick r:id="rId2"/>
              </a:rPr>
              <a:t>Example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13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Fonts</a:t>
            </a:r>
          </a:p>
          <a:p>
            <a:pPr lvl="1"/>
            <a:r>
              <a:rPr lang="en-US" sz="2600" dirty="0"/>
              <a:t>Titles or headers with very large font might not fit on a mobile screen.</a:t>
            </a:r>
          </a:p>
          <a:p>
            <a:pPr lvl="1"/>
            <a:r>
              <a:rPr lang="en-US" sz="2600" dirty="0"/>
              <a:t>Make those font sizes smaller and/or change the unit type.</a:t>
            </a:r>
          </a:p>
          <a:p>
            <a:pPr lvl="1"/>
            <a:r>
              <a:rPr lang="en-US" sz="2600" dirty="0"/>
              <a:t>Units </a:t>
            </a:r>
            <a:r>
              <a:rPr lang="en-US" sz="2600" dirty="0" err="1">
                <a:solidFill>
                  <a:srgbClr val="92D050"/>
                </a:solidFill>
              </a:rPr>
              <a:t>vw</a:t>
            </a:r>
            <a:r>
              <a:rPr lang="en-US" sz="2600" dirty="0"/>
              <a:t> and </a:t>
            </a:r>
            <a:r>
              <a:rPr lang="en-US" sz="2600" dirty="0" err="1">
                <a:solidFill>
                  <a:srgbClr val="92D050"/>
                </a:solidFill>
              </a:rPr>
              <a:t>vh</a:t>
            </a:r>
            <a:r>
              <a:rPr lang="en-US" sz="2600" dirty="0"/>
              <a:t> are relative to window size (similar to %) so they may be helpful for responsiveness.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55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Test the site on various screen sizes.</a:t>
            </a:r>
          </a:p>
          <a:p>
            <a:r>
              <a:rPr lang="en-US" sz="2800" dirty="0"/>
              <a:t>If your site is on a live server, open it from different devices if available.</a:t>
            </a:r>
          </a:p>
          <a:p>
            <a:r>
              <a:rPr lang="en-US" sz="2800" dirty="0"/>
              <a:t>If it's only stored on your computer or you don't have access to other devices, there are some ways to test it on your own computer.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00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Resize your browser.</a:t>
            </a:r>
          </a:p>
          <a:p>
            <a:pPr lvl="1"/>
            <a:r>
              <a:rPr lang="en-US" sz="2600" dirty="0"/>
              <a:t>Simulate a smaller screen by resizing your browser big and small.</a:t>
            </a:r>
          </a:p>
          <a:p>
            <a:r>
              <a:rPr lang="en-US" sz="2800" dirty="0"/>
              <a:t>Use the Chrome screen emulator.</a:t>
            </a:r>
          </a:p>
          <a:p>
            <a:pPr lvl="1"/>
            <a:r>
              <a:rPr lang="en-US" sz="2600" dirty="0"/>
              <a:t>Click the three dots, More tools, Developer Tools, then click the little icon of the phone and tablet.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024" y="5524500"/>
            <a:ext cx="7614936" cy="72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01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Parallax effect</a:t>
            </a:r>
          </a:p>
          <a:p>
            <a:pPr lvl="1"/>
            <a:r>
              <a:rPr lang="en-US" sz="2600" dirty="0"/>
              <a:t>Elements moving at different rates to create the illusion of depth.</a:t>
            </a:r>
          </a:p>
          <a:p>
            <a:r>
              <a:rPr lang="en-US" sz="2800" b="1" dirty="0" err="1"/>
              <a:t>Scrollfire</a:t>
            </a:r>
            <a:endParaRPr lang="en-US" sz="2800" b="1" dirty="0"/>
          </a:p>
          <a:p>
            <a:pPr lvl="1"/>
            <a:r>
              <a:rPr lang="en-US" sz="2600" dirty="0"/>
              <a:t>Elements transition in as user approaches them.</a:t>
            </a:r>
          </a:p>
          <a:p>
            <a:pPr lvl="1"/>
            <a:r>
              <a:rPr lang="en-US" sz="2600" dirty="0"/>
              <a:t>Track section in navigation bar as you scroll.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02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Chrome screen emulator (cont'd)</a:t>
            </a:r>
          </a:p>
          <a:p>
            <a:pPr lvl="1"/>
            <a:r>
              <a:rPr lang="en-US" sz="2600" dirty="0"/>
              <a:t>This toggles the device mode in which you can select a specific device or free responsive mode.</a:t>
            </a:r>
          </a:p>
          <a:p>
            <a:pPr lvl="1"/>
            <a:r>
              <a:rPr lang="en-US" sz="2600" dirty="0"/>
              <a:t>Several device specs are provided so you can test on those sizes.</a:t>
            </a:r>
          </a:p>
          <a:p>
            <a:pPr lvl="1"/>
            <a:r>
              <a:rPr lang="en-US" sz="2600" dirty="0"/>
              <a:t>The "Responsive" mode allows you to resize the emulator freely.</a:t>
            </a:r>
          </a:p>
          <a:p>
            <a:pPr lvl="1"/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17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Use other emulators.</a:t>
            </a:r>
          </a:p>
          <a:p>
            <a:pPr lvl="1"/>
            <a:r>
              <a:rPr lang="en-US" sz="2600" dirty="0">
                <a:hlinkClick r:id="rId2"/>
              </a:rPr>
              <a:t>https://</a:t>
            </a:r>
            <a:r>
              <a:rPr lang="en-US" sz="2600" dirty="0" smtClean="0">
                <a:hlinkClick r:id="rId2"/>
              </a:rPr>
              <a:t>bluetree.ai/screenfly/</a:t>
            </a:r>
            <a:endParaRPr lang="en-US" sz="2600" dirty="0" smtClean="0"/>
          </a:p>
          <a:p>
            <a:pPr lvl="1"/>
            <a:r>
              <a:rPr lang="en-US" sz="2600" dirty="0" smtClean="0"/>
              <a:t>This </a:t>
            </a:r>
            <a:r>
              <a:rPr lang="en-US" sz="2600" dirty="0"/>
              <a:t>only works for online sites but it also has many device emulators</a:t>
            </a:r>
            <a:r>
              <a:rPr lang="en-US" sz="2600" dirty="0" smtClean="0"/>
              <a:t>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97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Don't just test the site at a couple stationary sizes.</a:t>
            </a:r>
          </a:p>
          <a:p>
            <a:r>
              <a:rPr lang="en-US" sz="2800" dirty="0"/>
              <a:t>Resize the window back and forth and make sure the site looks fine at all sizes as you resize.</a:t>
            </a:r>
          </a:p>
          <a:p>
            <a:r>
              <a:rPr lang="en-US" sz="2800" dirty="0"/>
              <a:t>Tip: it may help to change the background </a:t>
            </a:r>
            <a:r>
              <a:rPr lang="en-US" sz="2800" dirty="0" err="1"/>
              <a:t>colour</a:t>
            </a:r>
            <a:r>
              <a:rPr lang="en-US" sz="2800" dirty="0"/>
              <a:t> for each device during testing phases (remove it when finished).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86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Accessibility</a:t>
            </a:r>
          </a:p>
          <a:p>
            <a:pPr lvl="1"/>
            <a:r>
              <a:rPr lang="en-US" sz="2600" dirty="0"/>
              <a:t>Allowing people with disabilities or impairments to use the website.</a:t>
            </a:r>
          </a:p>
          <a:p>
            <a:r>
              <a:rPr lang="en-US" sz="2800" b="1" dirty="0"/>
              <a:t>Responsive</a:t>
            </a:r>
          </a:p>
          <a:p>
            <a:pPr lvl="1"/>
            <a:r>
              <a:rPr lang="en-US" sz="2600" dirty="0"/>
              <a:t>Display nicely on any platform, device, and screen size.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32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92D050"/>
                </a:solidFill>
              </a:rPr>
              <a:t>Parallax</a:t>
            </a:r>
            <a:r>
              <a:rPr lang="en-US" sz="2800" dirty="0"/>
              <a:t> is a great aesthetic feature that creates the illusion of depth (3D) in the website.</a:t>
            </a:r>
          </a:p>
          <a:p>
            <a:r>
              <a:rPr lang="en-US" sz="2800" dirty="0"/>
              <a:t>Produced by different rates of motion as we scroll up and down</a:t>
            </a:r>
            <a:r>
              <a:rPr lang="en-US" sz="2800" dirty="0" smtClean="0"/>
              <a:t>.</a:t>
            </a:r>
          </a:p>
          <a:p>
            <a:r>
              <a:rPr lang="en-CA" sz="2800" dirty="0" smtClean="0"/>
              <a:t>For example, text moves at a different rate than the background image behind it.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26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By default, everything moves at the same rate as the user's scrolling.</a:t>
            </a:r>
          </a:p>
          <a:p>
            <a:r>
              <a:rPr lang="en-US" sz="2800" dirty="0"/>
              <a:t>We want to change that!</a:t>
            </a:r>
          </a:p>
          <a:p>
            <a:r>
              <a:rPr lang="en-US" sz="2800" dirty="0"/>
              <a:t>There are different kinds of parallax.</a:t>
            </a:r>
          </a:p>
          <a:p>
            <a:r>
              <a:rPr lang="en-US" sz="2800" dirty="0"/>
              <a:t>The simplest is no movement on the background while the foreground moves with the scrolling.</a:t>
            </a:r>
          </a:p>
          <a:p>
            <a:r>
              <a:rPr lang="en-US" sz="2800" dirty="0"/>
              <a:t>This simple form uses just CSS.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43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Add an image to an element using the CSS background-image style.</a:t>
            </a:r>
          </a:p>
          <a:p>
            <a:r>
              <a:rPr lang="en-US" sz="2800" dirty="0"/>
              <a:t>The background-attachment style indicates whether the image scrolls.</a:t>
            </a:r>
          </a:p>
          <a:p>
            <a:r>
              <a:rPr lang="en-US" sz="2800" dirty="0"/>
              <a:t>.</a:t>
            </a:r>
            <a:r>
              <a:rPr lang="en-US" sz="2800" dirty="0" err="1"/>
              <a:t>myclass</a:t>
            </a:r>
            <a:r>
              <a:rPr lang="en-US" sz="2800" dirty="0"/>
              <a:t> {</a:t>
            </a:r>
            <a:br>
              <a:rPr lang="en-US" sz="2800" dirty="0"/>
            </a:br>
            <a:r>
              <a:rPr lang="en-US" sz="2800" dirty="0"/>
              <a:t>    width:100%; height:300px;</a:t>
            </a:r>
            <a:br>
              <a:rPr lang="en-US" sz="2800" dirty="0"/>
            </a:br>
            <a:r>
              <a:rPr lang="en-US" sz="2800" dirty="0"/>
              <a:t>    background-image: </a:t>
            </a:r>
            <a:r>
              <a:rPr lang="en-US" sz="2800" dirty="0" err="1"/>
              <a:t>url</a:t>
            </a:r>
            <a:r>
              <a:rPr lang="en-US" sz="2800" dirty="0"/>
              <a:t>('sky.jpg');</a:t>
            </a:r>
            <a:br>
              <a:rPr lang="en-US" sz="2800" dirty="0"/>
            </a:br>
            <a:r>
              <a:rPr lang="en-US" sz="2800" dirty="0">
                <a:solidFill>
                  <a:srgbClr val="92D050"/>
                </a:solidFill>
              </a:rPr>
              <a:t>    background-attachment: fixed;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}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66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14844</TotalTime>
  <Words>2244</Words>
  <Application>Microsoft Office PowerPoint</Application>
  <PresentationFormat>On-screen Show (4:3)</PresentationFormat>
  <Paragraphs>300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Calibri</vt:lpstr>
      <vt:lpstr>Century Gothic</vt:lpstr>
      <vt:lpstr>Wingdings 3</vt:lpstr>
      <vt:lpstr>Ion</vt:lpstr>
      <vt:lpstr>CS 2033  Multimedia &amp; Communications II</vt:lpstr>
      <vt:lpstr>Modern features</vt:lpstr>
      <vt:lpstr>Modern features</vt:lpstr>
      <vt:lpstr>Modern features</vt:lpstr>
      <vt:lpstr>Modern features</vt:lpstr>
      <vt:lpstr>Modern features</vt:lpstr>
      <vt:lpstr>Parallax</vt:lpstr>
      <vt:lpstr>Parallax</vt:lpstr>
      <vt:lpstr>Parallax</vt:lpstr>
      <vt:lpstr>Parallax</vt:lpstr>
      <vt:lpstr>Parallax</vt:lpstr>
      <vt:lpstr>Parallax</vt:lpstr>
      <vt:lpstr>Parallax</vt:lpstr>
      <vt:lpstr>Parallax</vt:lpstr>
      <vt:lpstr>Parallax</vt:lpstr>
      <vt:lpstr>Parallax</vt:lpstr>
      <vt:lpstr>Parallax</vt:lpstr>
      <vt:lpstr>Scrollfire</vt:lpstr>
      <vt:lpstr>Scrollfire</vt:lpstr>
      <vt:lpstr>Scrollfire</vt:lpstr>
      <vt:lpstr>Scrollfire</vt:lpstr>
      <vt:lpstr>Scrollfire</vt:lpstr>
      <vt:lpstr>Accessibility</vt:lpstr>
      <vt:lpstr>Accessibility</vt:lpstr>
      <vt:lpstr>Accessibility</vt:lpstr>
      <vt:lpstr>Accessibility</vt:lpstr>
      <vt:lpstr>Accessibility</vt:lpstr>
      <vt:lpstr>Accessibility</vt:lpstr>
      <vt:lpstr>Accessibility</vt:lpstr>
      <vt:lpstr>Responsive</vt:lpstr>
      <vt:lpstr>Responsive</vt:lpstr>
      <vt:lpstr>Responsive</vt:lpstr>
      <vt:lpstr>Responsive</vt:lpstr>
      <vt:lpstr>Responsive</vt:lpstr>
      <vt:lpstr>Responsive</vt:lpstr>
      <vt:lpstr>Responsive</vt:lpstr>
      <vt:lpstr>Responsive</vt:lpstr>
      <vt:lpstr>Responsive</vt:lpstr>
      <vt:lpstr>Responsive</vt:lpstr>
      <vt:lpstr>Responsive</vt:lpstr>
      <vt:lpstr>Responsive</vt:lpstr>
      <vt:lpstr>Responsive</vt:lpstr>
      <vt:lpstr>Responsive</vt:lpstr>
      <vt:lpstr>Responsive</vt:lpstr>
      <vt:lpstr>Responsive</vt:lpstr>
      <vt:lpstr>Responsive</vt:lpstr>
      <vt:lpstr>Responsive</vt:lpstr>
      <vt:lpstr>Responsive</vt:lpstr>
      <vt:lpstr>Responsive</vt:lpstr>
      <vt:lpstr>Responsive</vt:lpstr>
      <vt:lpstr>Responsive</vt:lpstr>
      <vt:lpstr>Responsive</vt:lpstr>
    </vt:vector>
  </TitlesOfParts>
  <Company>UWO CSD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2033  Multimedia &amp; Communications</dc:title>
  <dc:creator>Bryan Sarlo</dc:creator>
  <cp:lastModifiedBy>Bryan Sarlo</cp:lastModifiedBy>
  <cp:revision>229</cp:revision>
  <dcterms:created xsi:type="dcterms:W3CDTF">2018-12-05T20:08:33Z</dcterms:created>
  <dcterms:modified xsi:type="dcterms:W3CDTF">2021-03-16T17:40:20Z</dcterms:modified>
</cp:coreProperties>
</file>