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29" autoAdjust="0"/>
    <p:restoredTop sz="94660"/>
  </p:normalViewPr>
  <p:slideViewPr>
    <p:cSldViewPr snapToGrid="0">
      <p:cViewPr varScale="1">
        <p:scale>
          <a:sx n="100" d="100"/>
          <a:sy n="100" d="100"/>
        </p:scale>
        <p:origin x="76"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BCA3-851D-439F-A5A9-E799507DE3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6D67E-C828-4C7A-BFDA-DDA0E5DF7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24D89-C9D0-4862-9AC8-B4B8B0452B2F}"/>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5" name="Footer Placeholder 4">
            <a:extLst>
              <a:ext uri="{FF2B5EF4-FFF2-40B4-BE49-F238E27FC236}">
                <a16:creationId xmlns:a16="http://schemas.microsoft.com/office/drawing/2014/main" id="{EF59E517-0E62-4816-93A9-EA911F1A6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C1607-176A-499D-AB51-0D957B3BFC93}"/>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413198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650E-4A6C-4971-9576-A139A87D2A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D11AA9-FC3D-4AF1-8008-802F7C404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4910F-D3A5-4F50-824E-3476B4B7BEC7}"/>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5" name="Footer Placeholder 4">
            <a:extLst>
              <a:ext uri="{FF2B5EF4-FFF2-40B4-BE49-F238E27FC236}">
                <a16:creationId xmlns:a16="http://schemas.microsoft.com/office/drawing/2014/main" id="{4B4ACD6E-7AAB-4E43-9191-6F9E91722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FBF5B-8CC9-4456-B09C-7A4EEEEEA896}"/>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70404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39C5E-7092-4757-819B-003B42C731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C2BDC-A96D-425C-96F9-60FC7A1AA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3C75A-3800-404F-9ED3-EA68CC9BA11E}"/>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5" name="Footer Placeholder 4">
            <a:extLst>
              <a:ext uri="{FF2B5EF4-FFF2-40B4-BE49-F238E27FC236}">
                <a16:creationId xmlns:a16="http://schemas.microsoft.com/office/drawing/2014/main" id="{A6C80AE5-11BE-476A-B05C-FD418123E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4CD76-1446-4FB5-8C32-0EA586981E3E}"/>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210266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0759-DFC3-4542-AFD1-1CB974E49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ABC52-FEBC-44AE-A365-6BC8D443B2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A3E1C-B98D-47F1-AB14-4D2CAE6D509D}"/>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5" name="Footer Placeholder 4">
            <a:extLst>
              <a:ext uri="{FF2B5EF4-FFF2-40B4-BE49-F238E27FC236}">
                <a16:creationId xmlns:a16="http://schemas.microsoft.com/office/drawing/2014/main" id="{FA65D9D3-C05B-44F9-8C01-D835A3207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2D901-5F16-4426-AC8E-D3D9A7636126}"/>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85604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D9AE-4B0B-44D0-99C5-0A2DB3AC5F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B1D5C4-2AF5-48FD-86D7-E9AC61C0A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D997B-F34B-472F-B4B2-F069C99166D0}"/>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5" name="Footer Placeholder 4">
            <a:extLst>
              <a:ext uri="{FF2B5EF4-FFF2-40B4-BE49-F238E27FC236}">
                <a16:creationId xmlns:a16="http://schemas.microsoft.com/office/drawing/2014/main" id="{11C09BEC-3328-43F4-9DD4-F95667FCF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4127C-64A3-4403-9533-63D1A0BDCA5F}"/>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151857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9BB7-7ECA-476D-8BDB-857E8C487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56120-A25E-4B48-87FD-93D689D5F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0FC16E-258E-4C09-A113-D0C22F740E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B1424B-633B-413E-BD8A-DA5E23D92930}"/>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6" name="Footer Placeholder 5">
            <a:extLst>
              <a:ext uri="{FF2B5EF4-FFF2-40B4-BE49-F238E27FC236}">
                <a16:creationId xmlns:a16="http://schemas.microsoft.com/office/drawing/2014/main" id="{533FCD27-30A7-4019-8CCE-F1247BEAC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9457-0BB2-4AE7-B0A4-6A2143DF87E4}"/>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144889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CEC1-01BB-4E4E-BE66-C9A6A1EB3E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7B423-C380-4457-B5A1-27B6B2C1F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576A7-8403-4A40-B87B-16CB3904F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7C4611-B5F5-4A17-A608-A53CFD66E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C8624-B4BC-4717-8AD6-E11A801AD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F0A6F2-8BF0-4C3D-A2ED-7B163EB82E0C}"/>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8" name="Footer Placeholder 7">
            <a:extLst>
              <a:ext uri="{FF2B5EF4-FFF2-40B4-BE49-F238E27FC236}">
                <a16:creationId xmlns:a16="http://schemas.microsoft.com/office/drawing/2014/main" id="{DB96F0C8-CC10-4475-87E8-ACC30FBE2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F8E19B-17E8-49C3-A8A4-B4494FC0C399}"/>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128421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4AC7-D391-4FD8-8169-E51222B369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1F4D8-F0AE-420F-BFD4-A2143182D52F}"/>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4" name="Footer Placeholder 3">
            <a:extLst>
              <a:ext uri="{FF2B5EF4-FFF2-40B4-BE49-F238E27FC236}">
                <a16:creationId xmlns:a16="http://schemas.microsoft.com/office/drawing/2014/main" id="{4A254F4B-D127-4100-AF03-E571C792F6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854FA-ACF2-4E30-B0DA-C60158652DA5}"/>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40797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41112-BDF8-4B66-A74D-167E791DD73A}"/>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3" name="Footer Placeholder 2">
            <a:extLst>
              <a:ext uri="{FF2B5EF4-FFF2-40B4-BE49-F238E27FC236}">
                <a16:creationId xmlns:a16="http://schemas.microsoft.com/office/drawing/2014/main" id="{3C7103D0-4907-4DB3-B8FA-DBD1717B27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B64396-3010-49EA-8248-AD7C300444CB}"/>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37808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35CC-B8B5-474A-A737-6CAA02EE4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94823-1D34-4ABF-91EF-8DD203628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DDE862-C5FD-42D7-AAEB-3AEA1AB0D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7B2CF-E1C1-43D2-B549-9B42086D9C20}"/>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6" name="Footer Placeholder 5">
            <a:extLst>
              <a:ext uri="{FF2B5EF4-FFF2-40B4-BE49-F238E27FC236}">
                <a16:creationId xmlns:a16="http://schemas.microsoft.com/office/drawing/2014/main" id="{10817B97-2FB9-4A30-B8A8-DC63340E5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4F566-5B9C-4465-ABA4-5B368F2A3780}"/>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285487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A835-04C0-4A67-A420-0B1F445BD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86BB6-0607-4AE4-913E-2D111BE42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F9EE54-EB5D-4F85-B72C-6C3E3D3F6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0A71D-49D0-4763-9358-E4C5B0490B12}"/>
              </a:ext>
            </a:extLst>
          </p:cNvPr>
          <p:cNvSpPr>
            <a:spLocks noGrp="1"/>
          </p:cNvSpPr>
          <p:nvPr>
            <p:ph type="dt" sz="half" idx="10"/>
          </p:nvPr>
        </p:nvSpPr>
        <p:spPr/>
        <p:txBody>
          <a:bodyPr/>
          <a:lstStyle/>
          <a:p>
            <a:fld id="{3407A85A-B039-4643-B659-DFCFBAAE154A}" type="datetimeFigureOut">
              <a:rPr lang="en-US" smtClean="0"/>
              <a:t>4/26/2020</a:t>
            </a:fld>
            <a:endParaRPr lang="en-US"/>
          </a:p>
        </p:txBody>
      </p:sp>
      <p:sp>
        <p:nvSpPr>
          <p:cNvPr id="6" name="Footer Placeholder 5">
            <a:extLst>
              <a:ext uri="{FF2B5EF4-FFF2-40B4-BE49-F238E27FC236}">
                <a16:creationId xmlns:a16="http://schemas.microsoft.com/office/drawing/2014/main" id="{A2C1C484-99DE-4694-89C0-F5041C11D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2FBE8-09C3-4748-B252-AD9BE7D25CA9}"/>
              </a:ext>
            </a:extLst>
          </p:cNvPr>
          <p:cNvSpPr>
            <a:spLocks noGrp="1"/>
          </p:cNvSpPr>
          <p:nvPr>
            <p:ph type="sldNum" sz="quarter" idx="12"/>
          </p:nvPr>
        </p:nvSpPr>
        <p:spPr/>
        <p:txBody>
          <a:bodyPr/>
          <a:lstStyle/>
          <a:p>
            <a:fld id="{687DA050-1F27-40E8-93B5-4B8530C3EEF6}" type="slidenum">
              <a:rPr lang="en-US" smtClean="0"/>
              <a:t>‹#›</a:t>
            </a:fld>
            <a:endParaRPr lang="en-US"/>
          </a:p>
        </p:txBody>
      </p:sp>
    </p:spTree>
    <p:extLst>
      <p:ext uri="{BB962C8B-B14F-4D97-AF65-F5344CB8AC3E}">
        <p14:creationId xmlns:p14="http://schemas.microsoft.com/office/powerpoint/2010/main" val="389304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CFBBED-53DC-4DFC-A166-25F541636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33C31-9F57-4745-B86F-8BD4821E6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00213-4CB5-405E-A5C9-085AC58605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A85A-B039-4643-B659-DFCFBAAE154A}" type="datetimeFigureOut">
              <a:rPr lang="en-US" smtClean="0"/>
              <a:t>4/26/2020</a:t>
            </a:fld>
            <a:endParaRPr lang="en-US"/>
          </a:p>
        </p:txBody>
      </p:sp>
      <p:sp>
        <p:nvSpPr>
          <p:cNvPr id="5" name="Footer Placeholder 4">
            <a:extLst>
              <a:ext uri="{FF2B5EF4-FFF2-40B4-BE49-F238E27FC236}">
                <a16:creationId xmlns:a16="http://schemas.microsoft.com/office/drawing/2014/main" id="{CA29B8C3-511D-4A7A-9E3F-CE52436C8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57B165-A487-4698-A66A-87B427E26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DA050-1F27-40E8-93B5-4B8530C3EEF6}" type="slidenum">
              <a:rPr lang="en-US" smtClean="0"/>
              <a:t>‹#›</a:t>
            </a:fld>
            <a:endParaRPr lang="en-US"/>
          </a:p>
        </p:txBody>
      </p:sp>
    </p:spTree>
    <p:extLst>
      <p:ext uri="{BB962C8B-B14F-4D97-AF65-F5344CB8AC3E}">
        <p14:creationId xmlns:p14="http://schemas.microsoft.com/office/powerpoint/2010/main" val="1972512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45EC-5D72-4CBC-ACE5-24ACC110EFED}"/>
              </a:ext>
            </a:extLst>
          </p:cNvPr>
          <p:cNvSpPr>
            <a:spLocks noGrp="1"/>
          </p:cNvSpPr>
          <p:nvPr>
            <p:ph type="title"/>
          </p:nvPr>
        </p:nvSpPr>
        <p:spPr>
          <a:xfrm>
            <a:off x="2073274" y="138108"/>
            <a:ext cx="7740651" cy="406152"/>
          </a:xfrm>
        </p:spPr>
        <p:txBody>
          <a:bodyPr>
            <a:noAutofit/>
          </a:bodyPr>
          <a:lstStyle/>
          <a:p>
            <a:r>
              <a:rPr lang="en-US" sz="3600" dirty="0">
                <a:latin typeface="Times New Roman" panose="02020603050405020304" pitchFamily="18" charset="0"/>
                <a:cs typeface="Times New Roman" panose="02020603050405020304" pitchFamily="18" charset="0"/>
              </a:rPr>
              <a:t>U.S. Airline Operation Recommendation</a:t>
            </a:r>
          </a:p>
        </p:txBody>
      </p:sp>
      <p:sp>
        <p:nvSpPr>
          <p:cNvPr id="8" name="Content Placeholder 2">
            <a:extLst>
              <a:ext uri="{FF2B5EF4-FFF2-40B4-BE49-F238E27FC236}">
                <a16:creationId xmlns:a16="http://schemas.microsoft.com/office/drawing/2014/main" id="{CF0933F8-DE0C-4E0B-A8F7-CE701E642658}"/>
              </a:ext>
            </a:extLst>
          </p:cNvPr>
          <p:cNvSpPr txBox="1">
            <a:spLocks/>
          </p:cNvSpPr>
          <p:nvPr/>
        </p:nvSpPr>
        <p:spPr>
          <a:xfrm>
            <a:off x="544831" y="633159"/>
            <a:ext cx="11145519" cy="2178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0000"/>
                </a:solidFill>
                <a:latin typeface="Times New Roman" panose="02020603050405020304" pitchFamily="18" charset="0"/>
                <a:cs typeface="Times New Roman" panose="02020603050405020304" pitchFamily="18" charset="0"/>
              </a:rPr>
              <a:t>The </a:t>
            </a:r>
            <a:r>
              <a:rPr lang="en-US" sz="1600" i="0" dirty="0">
                <a:solidFill>
                  <a:srgbClr val="000000"/>
                </a:solidFill>
                <a:effectLst/>
                <a:latin typeface="Times New Roman" panose="02020603050405020304" pitchFamily="18" charset="0"/>
                <a:cs typeface="Times New Roman" panose="02020603050405020304" pitchFamily="18" charset="0"/>
              </a:rPr>
              <a:t>economic price of domestic flight delays is costly for both airlines and passengers, main reasons behind delays were analyzed based on 2008 delayed flights data from  U.S. Department of Transportation’s (DOT) Bureau of Transportation Statistics (BTS).</a:t>
            </a:r>
          </a:p>
          <a:p>
            <a:r>
              <a:rPr lang="en-US" sz="1600" dirty="0">
                <a:latin typeface="Times New Roman" panose="02020603050405020304" pitchFamily="18" charset="0"/>
                <a:cs typeface="Times New Roman" panose="02020603050405020304" pitchFamily="18" charset="0"/>
              </a:rPr>
              <a:t>NAS Delay* is more common in less busy airports, and airlines with lower volume of flights tend to have a higher chance of Carrier Delay.</a:t>
            </a:r>
          </a:p>
          <a:p>
            <a:r>
              <a:rPr lang="en-US" sz="1600" dirty="0">
                <a:latin typeface="Times New Roman" panose="02020603050405020304" pitchFamily="18" charset="0"/>
                <a:cs typeface="Times New Roman" panose="02020603050405020304" pitchFamily="18" charset="0"/>
              </a:rPr>
              <a:t>Delays are concentrated in February, June, and December, with a peak on average number of delayed flights in July 2008.</a:t>
            </a:r>
          </a:p>
          <a:p>
            <a:r>
              <a:rPr lang="en-US" sz="1600" dirty="0">
                <a:latin typeface="Times New Roman" panose="02020603050405020304" pitchFamily="18" charset="0"/>
                <a:cs typeface="Times New Roman" panose="02020603050405020304" pitchFamily="18" charset="0"/>
              </a:rPr>
              <a:t>One solution to NAS Delay lies within air carriers. If the airline crew can avoid intentionally slow down flights to save fuel, then the number of flights delayed would potentially decrease, along with a reduction in NAS and Late Aircraft Delay incidents.</a:t>
            </a:r>
          </a:p>
        </p:txBody>
      </p:sp>
      <p:pic>
        <p:nvPicPr>
          <p:cNvPr id="7" name="Content Placeholder 6" descr="A screenshot of a cell phone&#10;&#10;Description automatically generated">
            <a:extLst>
              <a:ext uri="{FF2B5EF4-FFF2-40B4-BE49-F238E27FC236}">
                <a16:creationId xmlns:a16="http://schemas.microsoft.com/office/drawing/2014/main" id="{6C10E217-36A3-4EE1-B9DA-AF4370E507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41" t="1967" r="1897" b="-90"/>
          <a:stretch/>
        </p:blipFill>
        <p:spPr>
          <a:xfrm>
            <a:off x="6724650" y="2641665"/>
            <a:ext cx="4298949" cy="3886134"/>
          </a:xfrm>
        </p:spPr>
      </p:pic>
      <p:pic>
        <p:nvPicPr>
          <p:cNvPr id="11" name="Picture 10" descr="A close up of text on a white background&#10;&#10;Description automatically generated">
            <a:extLst>
              <a:ext uri="{FF2B5EF4-FFF2-40B4-BE49-F238E27FC236}">
                <a16:creationId xmlns:a16="http://schemas.microsoft.com/office/drawing/2014/main" id="{4F037E8C-1FB5-4D97-A116-AEEDEA218F3D}"/>
              </a:ext>
            </a:extLst>
          </p:cNvPr>
          <p:cNvPicPr>
            <a:picLocks noChangeAspect="1"/>
          </p:cNvPicPr>
          <p:nvPr/>
        </p:nvPicPr>
        <p:blipFill rotWithShape="1">
          <a:blip r:embed="rId3">
            <a:extLst>
              <a:ext uri="{28A0092B-C50C-407E-A947-70E740481C1C}">
                <a14:useLocalDpi xmlns:a14="http://schemas.microsoft.com/office/drawing/2010/main" val="0"/>
              </a:ext>
            </a:extLst>
          </a:blip>
          <a:srcRect l="1753" t="2493" r="726" b="4410"/>
          <a:stretch/>
        </p:blipFill>
        <p:spPr>
          <a:xfrm>
            <a:off x="877676" y="2911733"/>
            <a:ext cx="5243724" cy="3489068"/>
          </a:xfrm>
          <a:prstGeom prst="rect">
            <a:avLst/>
          </a:prstGeom>
        </p:spPr>
      </p:pic>
      <p:sp>
        <p:nvSpPr>
          <p:cNvPr id="12" name="Content Placeholder 2">
            <a:extLst>
              <a:ext uri="{FF2B5EF4-FFF2-40B4-BE49-F238E27FC236}">
                <a16:creationId xmlns:a16="http://schemas.microsoft.com/office/drawing/2014/main" id="{A78BC897-1414-469B-8D26-90A90DCFABFC}"/>
              </a:ext>
            </a:extLst>
          </p:cNvPr>
          <p:cNvSpPr txBox="1">
            <a:spLocks/>
          </p:cNvSpPr>
          <p:nvPr/>
        </p:nvSpPr>
        <p:spPr>
          <a:xfrm>
            <a:off x="517760" y="6540498"/>
            <a:ext cx="11229740" cy="30732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*NAS Delay: Delay that is within the control of the National Airspace System (NAS) may include: non-extreme weather conditions, airport operations, heavy traffic volume, air traffic control, etc.</a:t>
            </a:r>
            <a:endParaRPr lang="en-US" dirty="0"/>
          </a:p>
        </p:txBody>
      </p:sp>
    </p:spTree>
    <p:extLst>
      <p:ext uri="{BB962C8B-B14F-4D97-AF65-F5344CB8AC3E}">
        <p14:creationId xmlns:p14="http://schemas.microsoft.com/office/powerpoint/2010/main" val="3619992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188</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U.S. Airline Operation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Yining Feng</dc:creator>
  <cp:lastModifiedBy>Yining Feng</cp:lastModifiedBy>
  <cp:revision>16</cp:revision>
  <dcterms:created xsi:type="dcterms:W3CDTF">2020-04-26T19:56:41Z</dcterms:created>
  <dcterms:modified xsi:type="dcterms:W3CDTF">2020-04-27T01:55:57Z</dcterms:modified>
</cp:coreProperties>
</file>