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CD6A-4FD5-45E2-B165-03836084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FDCEC-6A53-4A5B-982D-D1B17F23B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0E97-AD8A-4FA5-96C0-9B36749F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C8D6-8BA2-4950-A60E-EB84B811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E9120-FCEB-4106-BECC-698028D4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608A-1066-41EE-94DD-04408FAA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2B70F-47E9-45F4-892E-C45A9EA5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6C3F-DD07-4D3D-BED4-ACE2983C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32BD-A1FF-4F7E-A1FB-8D0ABDB3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B583-DFE0-4848-8D50-7D8F0D0D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FE1F3-E650-4F4E-AAF1-1AF92F456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A3FB9-CA89-491D-A392-D110C84E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28071-EBCA-4729-87A4-E2E6F92A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CE02-3E46-4C7F-98B7-8C494BB3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A5DC-F37C-41C2-B8E2-7CB3EE9D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7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7C0D-FBC9-47D3-A018-A4786725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386E-5343-40AC-963B-2AE09481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2BEA-C989-4B08-9FEB-F5396245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F6040-3136-4193-ABAE-08E46BDB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D826-4908-4DB5-AAEE-6F5C668C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1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3EAA-C820-4043-A657-0F6E028C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EDB38-C5A0-4285-B4FD-32D3E27E5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52F99-8AB0-4434-95E6-78BD1E18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76C7D-545C-4A6F-A295-E4FB7EEC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313A-F25A-4927-80C4-8FA3B880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C095-AF97-430E-A72C-6775E2DE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E2C0-1E44-4855-B8F9-D128D8AC9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A00B7-2458-4911-A23B-5F38B2210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DBB38-6FA6-49F2-BD95-616AC556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1D12-5140-4667-B031-8B7D36EC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C0731-142D-4285-8C1A-DA55A8C3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2FF1-C64E-4DEC-A5C1-5F30A4A4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E9484-A545-4FF1-9399-4B36D38D2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526F7-7FFF-4E87-8994-5C5E8A25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651A0-2ED0-4101-BA99-4B3CCE672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4619D-6B5D-40D3-99A5-2E59ACD95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D650D-7C31-4E85-A023-18001FC4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D3E57-C3D5-4290-89A2-7673ED41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A0E86-08A2-4708-82C3-C8B80790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F91F-CBEA-47C5-984E-90989ECD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167E9-D4A7-4E38-BE4A-1DE281CF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B434D-1821-4A49-BB94-CC330B31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FD70E-DAFC-4E3A-BF85-FE07A5CD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0931F-6013-446F-9BAC-0B366984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86B1-A7CA-4C4D-9FF4-7AF41D8A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988FD-A924-4E8F-8B84-F70E200A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DC39-C229-4C8A-B243-0CE67C15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85CD-94A9-498A-83E8-01FC16854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08684-913D-4096-9E1A-EF8CCB023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8AFAF-1306-4D5E-9020-088570C2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2D766-A576-45B5-85CD-3D5264AD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67F9-EDF8-4FE6-A969-4E9680CC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0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479C-B8CF-4816-8112-F56C328F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36E4A-415D-4A7E-A629-890E0F46F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8B5C3-1233-43DC-9BBB-8BA45A095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D413A-DBB4-4F07-9205-FB2313D1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16AA-1393-42F9-BBBA-3DFB7BE363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C3948-132D-4CC4-8E6F-57333C4C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4CDF-164C-429B-ABE4-D0DCF819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5377F-853A-46E8-B633-B2E6BFAD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0E38B-4139-465D-8E54-4A8DE1311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E656-5F1C-4C7E-872E-A30AD4A0B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516AA-1393-42F9-BBBA-3DFB7BE363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D65B-E1BC-4B02-AAF9-2ECB9CD24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C8C0-2E66-47E4-9962-A2E32DF56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A226-5C4C-40EE-A360-EC736D96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1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53ED-BB58-42EF-9478-EB35507C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007" y="-108235"/>
            <a:ext cx="7941590" cy="95998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Retail Customer Segmentation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807F52-418E-4FE1-96FF-F923A9B46B0B}"/>
              </a:ext>
            </a:extLst>
          </p:cNvPr>
          <p:cNvSpPr txBox="1">
            <a:spLocks/>
          </p:cNvSpPr>
          <p:nvPr/>
        </p:nvSpPr>
        <p:spPr>
          <a:xfrm>
            <a:off x="103456" y="681340"/>
            <a:ext cx="12122587" cy="1306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UK-based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retail customer transactional </a:t>
            </a:r>
            <a:r>
              <a:rPr lang="en-US" sz="15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(01/12/2010 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– </a:t>
            </a:r>
            <a:r>
              <a:rPr lang="en-US" sz="15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09/12/2011), published by Manish Kumar on the open source platform </a:t>
            </a:r>
            <a:r>
              <a:rPr lang="en-US" sz="15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15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was used to identify high-value customers among 2,509 customers in total by examining how recently a customer has purchased (recency), how often they purchase (frequency), and how much the customer spends (monetary).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5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Recency (R)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5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range is from 4 to 1, representing values from 373 days to 0 day.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5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Frequency (F) score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ange is from 1 to 4, representing values from 1 to 7,812 times.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5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Monetary (M) score 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ange is from 1 to 4, representing values from </a:t>
            </a:r>
            <a:r>
              <a:rPr lang="en-US" sz="1500" i="0" dirty="0">
                <a:solidFill>
                  <a:srgbClr val="000000"/>
                </a:solidFill>
                <a:effectLst/>
                <a:latin typeface="Sylfaen" panose="010A0502050306030303" pitchFamily="18" charset="0"/>
                <a:cs typeface="Times New Roman" panose="02020603050405020304" pitchFamily="18" charset="0"/>
              </a:rPr>
              <a:t>-</a:t>
            </a:r>
            <a:r>
              <a:rPr lang="en-US" sz="15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€ 4,288 to € 279,489.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below shows the distribution of 8 customer segments. The area represents the proportion of each customer segment, while the color represents the range of RFM total score (from 3 to 12) of each customer segment, with the highest score in dark blue and the lowest score in light green.</a:t>
            </a:r>
            <a:endParaRPr lang="en-US" sz="15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C15F19-B522-46EE-9789-58BE49FB0FE6}"/>
              </a:ext>
            </a:extLst>
          </p:cNvPr>
          <p:cNvSpPr txBox="1"/>
          <p:nvPr/>
        </p:nvSpPr>
        <p:spPr>
          <a:xfrm>
            <a:off x="25102" y="6581841"/>
            <a:ext cx="97725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1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Kumar, Manish. “Online Retail K-Means &amp; Hierarchical Clustering.” Kaggle, 26 Oct. 2019, www.kaggle.com/hellbuoy/online-retail-customer-clustering.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Content Placeholder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935494-4840-456E-A2FD-258D92080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2" y="2805078"/>
            <a:ext cx="5068293" cy="3767548"/>
          </a:xfrm>
        </p:spPr>
      </p:pic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99824BED-A7F9-4AEE-8510-50FC18FFC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93304"/>
              </p:ext>
            </p:extLst>
          </p:nvPr>
        </p:nvGraphicFramePr>
        <p:xfrm>
          <a:off x="6054790" y="2805078"/>
          <a:ext cx="5582365" cy="369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801">
                  <a:extLst>
                    <a:ext uri="{9D8B030D-6E8A-4147-A177-3AD203B41FA5}">
                      <a16:colId xmlns:a16="http://schemas.microsoft.com/office/drawing/2014/main" val="1724699176"/>
                    </a:ext>
                  </a:extLst>
                </a:gridCol>
                <a:gridCol w="785017">
                  <a:extLst>
                    <a:ext uri="{9D8B030D-6E8A-4147-A177-3AD203B41FA5}">
                      <a16:colId xmlns:a16="http://schemas.microsoft.com/office/drawing/2014/main" val="752227877"/>
                    </a:ext>
                  </a:extLst>
                </a:gridCol>
                <a:gridCol w="819148">
                  <a:extLst>
                    <a:ext uri="{9D8B030D-6E8A-4147-A177-3AD203B41FA5}">
                      <a16:colId xmlns:a16="http://schemas.microsoft.com/office/drawing/2014/main" val="2067922318"/>
                    </a:ext>
                  </a:extLst>
                </a:gridCol>
                <a:gridCol w="3145399">
                  <a:extLst>
                    <a:ext uri="{9D8B030D-6E8A-4147-A177-3AD203B41FA5}">
                      <a16:colId xmlns:a16="http://schemas.microsoft.com/office/drawing/2014/main" val="2615732106"/>
                    </a:ext>
                  </a:extLst>
                </a:gridCol>
              </a:tblGrid>
              <a:tr h="4109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Segments</a:t>
                      </a:r>
                    </a:p>
                  </a:txBody>
                  <a:tcPr marL="62658" marR="62658" marT="31330" marB="3133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Counts</a:t>
                      </a:r>
                    </a:p>
                  </a:txBody>
                  <a:tcPr marL="62658" marR="62658" marT="31330" marB="3133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62658" marR="62658" marT="31330" marB="3133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Segment Description</a:t>
                      </a:r>
                    </a:p>
                  </a:txBody>
                  <a:tcPr marL="62658" marR="62658" marT="31330" marB="31330"/>
                </a:tc>
                <a:extLst>
                  <a:ext uri="{0D108BD9-81ED-4DB2-BD59-A6C34878D82A}">
                    <a16:rowId xmlns:a16="http://schemas.microsoft.com/office/drawing/2014/main" val="1648209101"/>
                  </a:ext>
                </a:extLst>
              </a:tr>
              <a:tr h="4109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Customers</a:t>
                      </a:r>
                    </a:p>
                  </a:txBody>
                  <a:tcPr marL="62658" marR="62658" marT="31330" marB="31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</a:t>
                      </a:r>
                    </a:p>
                  </a:txBody>
                  <a:tcPr marL="62658" marR="62658" marT="31330" marB="31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17.7%</a:t>
                      </a:r>
                    </a:p>
                  </a:txBody>
                  <a:tcPr marL="62658" marR="62658" marT="31330" marB="313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frequency as well as monetary value with least recency</a:t>
                      </a:r>
                    </a:p>
                  </a:txBody>
                  <a:tcPr marL="62658" marR="62658" marT="31330" marB="31330"/>
                </a:tc>
                <a:extLst>
                  <a:ext uri="{0D108BD9-81ED-4DB2-BD59-A6C34878D82A}">
                    <a16:rowId xmlns:a16="http://schemas.microsoft.com/office/drawing/2014/main" val="3370372465"/>
                  </a:ext>
                </a:extLst>
              </a:tr>
              <a:tr h="4109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Loyal Customers</a:t>
                      </a:r>
                    </a:p>
                  </a:txBody>
                  <a:tcPr marL="62658" marR="62658" marT="31330" marB="31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344</a:t>
                      </a:r>
                    </a:p>
                  </a:txBody>
                  <a:tcPr marL="62658" marR="62658" marT="31330" marB="31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13.7%</a:t>
                      </a:r>
                    </a:p>
                  </a:txBody>
                  <a:tcPr marL="62658" marR="62658" marT="31330" marB="3133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frequency as well as monetary value with good recency</a:t>
                      </a:r>
                    </a:p>
                  </a:txBody>
                  <a:tcPr marL="62658" marR="62658" marT="31330" marB="31330"/>
                </a:tc>
                <a:extLst>
                  <a:ext uri="{0D108BD9-81ED-4DB2-BD59-A6C34878D82A}">
                    <a16:rowId xmlns:a16="http://schemas.microsoft.com/office/drawing/2014/main" val="1574506480"/>
                  </a:ext>
                </a:extLst>
              </a:tr>
              <a:tr h="4109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Loyalists</a:t>
                      </a:r>
                    </a:p>
                  </a:txBody>
                  <a:tcPr marL="62658" marR="62658" marT="31330" marB="31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434</a:t>
                      </a:r>
                    </a:p>
                  </a:txBody>
                  <a:tcPr marL="62658" marR="62658" marT="31330" marB="31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17.3%</a:t>
                      </a:r>
                    </a:p>
                  </a:txBody>
                  <a:tcPr marL="62658" marR="62658" marT="31330" marB="3133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recency and monetary value, average frequency</a:t>
                      </a:r>
                    </a:p>
                  </a:txBody>
                  <a:tcPr marL="62658" marR="62658" marT="31330" marB="31330"/>
                </a:tc>
                <a:extLst>
                  <a:ext uri="{0D108BD9-81ED-4DB2-BD59-A6C34878D82A}">
                    <a16:rowId xmlns:a16="http://schemas.microsoft.com/office/drawing/2014/main" val="333896490"/>
                  </a:ext>
                </a:extLst>
              </a:tr>
              <a:tr h="4109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 Spenders</a:t>
                      </a:r>
                    </a:p>
                  </a:txBody>
                  <a:tcPr marL="62658" marR="62658" marT="31330" marB="31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</a:t>
                      </a:r>
                    </a:p>
                  </a:txBody>
                  <a:tcPr marL="62658" marR="62658" marT="31330" marB="31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13.3%</a:t>
                      </a:r>
                    </a:p>
                  </a:txBody>
                  <a:tcPr marL="62658" marR="62658" marT="31330" marB="3133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monetary value but good recency and frequency values</a:t>
                      </a:r>
                    </a:p>
                  </a:txBody>
                  <a:tcPr marL="62658" marR="62658" marT="31330" marB="31330"/>
                </a:tc>
                <a:extLst>
                  <a:ext uri="{0D108BD9-81ED-4DB2-BD59-A6C34878D82A}">
                    <a16:rowId xmlns:a16="http://schemas.microsoft.com/office/drawing/2014/main" val="3130570304"/>
                  </a:ext>
                </a:extLst>
              </a:tr>
              <a:tr h="4109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Risk Customers</a:t>
                      </a:r>
                    </a:p>
                  </a:txBody>
                  <a:tcPr marL="62658" marR="62658" marT="31330" marB="31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244</a:t>
                      </a:r>
                    </a:p>
                  </a:txBody>
                  <a:tcPr marL="62658" marR="62658" marT="31330" marB="31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9.7%</a:t>
                      </a:r>
                    </a:p>
                  </a:txBody>
                  <a:tcPr marL="62658" marR="62658" marT="31330" marB="3133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Customer’s shopping less often now who used to shop a lot</a:t>
                      </a:r>
                    </a:p>
                  </a:txBody>
                  <a:tcPr marL="62658" marR="62658" marT="31330" marB="31330"/>
                </a:tc>
                <a:extLst>
                  <a:ext uri="{0D108BD9-81ED-4DB2-BD59-A6C34878D82A}">
                    <a16:rowId xmlns:a16="http://schemas.microsoft.com/office/drawing/2014/main" val="3161817653"/>
                  </a:ext>
                </a:extLst>
              </a:tr>
              <a:tr h="4109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Can’t Lose Them</a:t>
                      </a:r>
                    </a:p>
                  </a:txBody>
                  <a:tcPr marL="62658" marR="62658" marT="31330" marB="31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</a:t>
                      </a:r>
                    </a:p>
                  </a:txBody>
                  <a:tcPr marL="62658" marR="62658" marT="31330" marB="31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5.7%</a:t>
                      </a:r>
                    </a:p>
                  </a:txBody>
                  <a:tcPr marL="62658" marR="62658" marT="31330" marB="3133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Customer’s shopped long ago who used to shop a lot</a:t>
                      </a:r>
                    </a:p>
                  </a:txBody>
                  <a:tcPr marL="62658" marR="62658" marT="31330" marB="31330"/>
                </a:tc>
                <a:extLst>
                  <a:ext uri="{0D108BD9-81ED-4DB2-BD59-A6C34878D82A}">
                    <a16:rowId xmlns:a16="http://schemas.microsoft.com/office/drawing/2014/main" val="421129168"/>
                  </a:ext>
                </a:extLst>
              </a:tr>
              <a:tr h="4109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Recent Customers</a:t>
                      </a:r>
                    </a:p>
                  </a:txBody>
                  <a:tcPr marL="62658" marR="62658" marT="31330" marB="31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443</a:t>
                      </a:r>
                    </a:p>
                  </a:txBody>
                  <a:tcPr marL="62658" marR="62658" marT="31330" marB="31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17.7%</a:t>
                      </a:r>
                    </a:p>
                  </a:txBody>
                  <a:tcPr marL="62658" marR="62658" marT="31330" marB="313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Customer’s who recently started shopping a lot but with less monetary value</a:t>
                      </a:r>
                    </a:p>
                  </a:txBody>
                  <a:tcPr marL="62658" marR="62658" marT="31330" marB="31330"/>
                </a:tc>
                <a:extLst>
                  <a:ext uri="{0D108BD9-81ED-4DB2-BD59-A6C34878D82A}">
                    <a16:rowId xmlns:a16="http://schemas.microsoft.com/office/drawing/2014/main" val="2989700279"/>
                  </a:ext>
                </a:extLst>
              </a:tr>
              <a:tr h="41095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Lost Cheap Customers</a:t>
                      </a:r>
                    </a:p>
                  </a:txBody>
                  <a:tcPr marL="62658" marR="62658" marT="31330" marB="31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</a:p>
                  </a:txBody>
                  <a:tcPr marL="62658" marR="62658" marT="31330" marB="31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4.9%</a:t>
                      </a:r>
                    </a:p>
                  </a:txBody>
                  <a:tcPr marL="62658" marR="62658" marT="31330" marB="3133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Customer’s shopped long ago but with less frequency and monetary value</a:t>
                      </a:r>
                    </a:p>
                  </a:txBody>
                  <a:tcPr marL="62658" marR="62658" marT="31330" marB="31330"/>
                </a:tc>
                <a:extLst>
                  <a:ext uri="{0D108BD9-81ED-4DB2-BD59-A6C34878D82A}">
                    <a16:rowId xmlns:a16="http://schemas.microsoft.com/office/drawing/2014/main" val="3876524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65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352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Sylfaen</vt:lpstr>
      <vt:lpstr>Times New Roman</vt:lpstr>
      <vt:lpstr>Wingdings</vt:lpstr>
      <vt:lpstr>Office Theme</vt:lpstr>
      <vt:lpstr>Online Retail Customer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German Bank Credit Risk Analysis</dc:title>
  <dc:creator>Yining Feng</dc:creator>
  <cp:lastModifiedBy>Yining Feng</cp:lastModifiedBy>
  <cp:revision>31</cp:revision>
  <dcterms:created xsi:type="dcterms:W3CDTF">2020-05-10T16:17:32Z</dcterms:created>
  <dcterms:modified xsi:type="dcterms:W3CDTF">2020-05-10T21:06:56Z</dcterms:modified>
</cp:coreProperties>
</file>