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87" d="100"/>
          <a:sy n="87" d="100"/>
        </p:scale>
        <p:origin x="304"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CD6A-4FD5-45E2-B165-0383608421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FDCEC-6A53-4A5B-982D-D1B17F23B8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580E97-AD8A-4FA5-96C0-9B36749F24D5}"/>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5" name="Footer Placeholder 4">
            <a:extLst>
              <a:ext uri="{FF2B5EF4-FFF2-40B4-BE49-F238E27FC236}">
                <a16:creationId xmlns:a16="http://schemas.microsoft.com/office/drawing/2014/main" id="{DDF3C8D6-8BA2-4950-A60E-EB84B8110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E9120-FCEB-4106-BECC-698028D48048}"/>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121427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608A-1066-41EE-94DD-04408FAAA5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32B70F-47E9-45F4-892E-C45A9EA56A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26C3F-DD07-4D3D-BED4-ACE2983C87D1}"/>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5" name="Footer Placeholder 4">
            <a:extLst>
              <a:ext uri="{FF2B5EF4-FFF2-40B4-BE49-F238E27FC236}">
                <a16:creationId xmlns:a16="http://schemas.microsoft.com/office/drawing/2014/main" id="{0BEE32BD-A1FF-4F7E-A1FB-8D0ABDB33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EB583-DFE0-4848-8D50-7D8F0D0DB342}"/>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137803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FE1F3-E650-4F4E-AAF1-1AF92F4561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A3FB9-CA89-491D-A392-D110C84E4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28071-EBCA-4729-87A4-E2E6F92AAD4F}"/>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5" name="Footer Placeholder 4">
            <a:extLst>
              <a:ext uri="{FF2B5EF4-FFF2-40B4-BE49-F238E27FC236}">
                <a16:creationId xmlns:a16="http://schemas.microsoft.com/office/drawing/2014/main" id="{244CCE02-3E46-4C7F-98B7-8C494BB3A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0A5DC-F37C-41C2-B8E2-7CB3EE9D49F6}"/>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99297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7C0D-FBC9-47D3-A018-A47867250D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7E386E-5343-40AC-963B-2AE0948150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D2BEA-C989-4B08-9FEB-F53962450DC7}"/>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5" name="Footer Placeholder 4">
            <a:extLst>
              <a:ext uri="{FF2B5EF4-FFF2-40B4-BE49-F238E27FC236}">
                <a16:creationId xmlns:a16="http://schemas.microsoft.com/office/drawing/2014/main" id="{573F6040-3136-4193-ABAE-08E46BDBD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1D826-4908-4DB5-AAEE-6F5C668C4FCB}"/>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247641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3EAA-C820-4043-A657-0F6E028CCE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AEDB38-C5A0-4285-B4FD-32D3E27E5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752F99-8AB0-4434-95E6-78BD1E18602A}"/>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5" name="Footer Placeholder 4">
            <a:extLst>
              <a:ext uri="{FF2B5EF4-FFF2-40B4-BE49-F238E27FC236}">
                <a16:creationId xmlns:a16="http://schemas.microsoft.com/office/drawing/2014/main" id="{D6276C7D-545C-4A6F-A295-E4FB7EEC9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2313A-F25A-4927-80C4-8FA3B880808F}"/>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198023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095-AF97-430E-A72C-6775E2DEB3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6E2C0-1E44-4855-B8F9-D128D8AC9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0A00B7-2458-4911-A23B-5F38B2210B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DBB38-6FA6-49F2-BD95-616AC5561AAB}"/>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6" name="Footer Placeholder 5">
            <a:extLst>
              <a:ext uri="{FF2B5EF4-FFF2-40B4-BE49-F238E27FC236}">
                <a16:creationId xmlns:a16="http://schemas.microsoft.com/office/drawing/2014/main" id="{8FE41D12-5140-4667-B031-8B7D36EC9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C0731-142D-4285-8C1A-DA55A8C30830}"/>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1448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2FF1-C64E-4DEC-A5C1-5F30A4A4D6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E9484-A545-4FF1-9399-4B36D38D2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526F7-7FFF-4E87-8994-5C5E8A25F3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E651A0-2ED0-4101-BA99-4B3CCE672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4619D-6B5D-40D3-99A5-2E59ACD956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7D650D-7C31-4E85-A023-18001FC4E4FE}"/>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8" name="Footer Placeholder 7">
            <a:extLst>
              <a:ext uri="{FF2B5EF4-FFF2-40B4-BE49-F238E27FC236}">
                <a16:creationId xmlns:a16="http://schemas.microsoft.com/office/drawing/2014/main" id="{C1ED3E57-C3D5-4290-89A2-7673ED41D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9A0E86-08A2-4708-82C3-C8B8079071BE}"/>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192341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F91F-CBEA-47C5-984E-90989ECDE3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8167E9-D4A7-4E38-BE4A-1DE281CF4D52}"/>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4" name="Footer Placeholder 3">
            <a:extLst>
              <a:ext uri="{FF2B5EF4-FFF2-40B4-BE49-F238E27FC236}">
                <a16:creationId xmlns:a16="http://schemas.microsoft.com/office/drawing/2014/main" id="{653B434D-1821-4A49-BB94-CC330B316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5FD70E-DAFC-4E3A-BF85-FE07A5CD2747}"/>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135644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0931F-6013-446F-9BAC-0B3669846BC3}"/>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3" name="Footer Placeholder 2">
            <a:extLst>
              <a:ext uri="{FF2B5EF4-FFF2-40B4-BE49-F238E27FC236}">
                <a16:creationId xmlns:a16="http://schemas.microsoft.com/office/drawing/2014/main" id="{3F9886B1-A7CA-4C4D-9FF4-7AF41D8AA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D988FD-A924-4E8F-8B84-F70E200ACD55}"/>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120274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DC39-C229-4C8A-B243-0CE67C150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3A85CD-94A9-498A-83E8-01FC168543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908684-913D-4096-9E1A-EF8CCB023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8AFAF-1306-4D5E-9020-088570C22FA6}"/>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6" name="Footer Placeholder 5">
            <a:extLst>
              <a:ext uri="{FF2B5EF4-FFF2-40B4-BE49-F238E27FC236}">
                <a16:creationId xmlns:a16="http://schemas.microsoft.com/office/drawing/2014/main" id="{2D32D766-A576-45B5-85CD-3D5264AD9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D67F9-EDF8-4FE6-A969-4E9680CC8506}"/>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387070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479C-B8CF-4816-8112-F56C328F5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36E4A-415D-4A7E-A629-890E0F46F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28B5C3-1233-43DC-9BBB-8BA45A095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D413A-DBB4-4F07-9205-FB2313D1D297}"/>
              </a:ext>
            </a:extLst>
          </p:cNvPr>
          <p:cNvSpPr>
            <a:spLocks noGrp="1"/>
          </p:cNvSpPr>
          <p:nvPr>
            <p:ph type="dt" sz="half" idx="10"/>
          </p:nvPr>
        </p:nvSpPr>
        <p:spPr/>
        <p:txBody>
          <a:bodyPr/>
          <a:lstStyle/>
          <a:p>
            <a:fld id="{F90516AA-1393-42F9-BBBA-3DFB7BE363B5}" type="datetimeFigureOut">
              <a:rPr lang="en-US" smtClean="0"/>
              <a:t>5/4/2020</a:t>
            </a:fld>
            <a:endParaRPr lang="en-US"/>
          </a:p>
        </p:txBody>
      </p:sp>
      <p:sp>
        <p:nvSpPr>
          <p:cNvPr id="6" name="Footer Placeholder 5">
            <a:extLst>
              <a:ext uri="{FF2B5EF4-FFF2-40B4-BE49-F238E27FC236}">
                <a16:creationId xmlns:a16="http://schemas.microsoft.com/office/drawing/2014/main" id="{8A7C3948-132D-4CC4-8E6F-57333C4C4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A4CDF-164C-429B-ABE4-D0DCF8191C7B}"/>
              </a:ext>
            </a:extLst>
          </p:cNvPr>
          <p:cNvSpPr>
            <a:spLocks noGrp="1"/>
          </p:cNvSpPr>
          <p:nvPr>
            <p:ph type="sldNum" sz="quarter" idx="12"/>
          </p:nvPr>
        </p:nvSpPr>
        <p:spPr/>
        <p:txBody>
          <a:bodyPr/>
          <a:lstStyle/>
          <a:p>
            <a:fld id="{8D6DA226-5C4C-40EE-A360-EC736D96FDB8}" type="slidenum">
              <a:rPr lang="en-US" smtClean="0"/>
              <a:t>‹#›</a:t>
            </a:fld>
            <a:endParaRPr lang="en-US"/>
          </a:p>
        </p:txBody>
      </p:sp>
    </p:spTree>
    <p:extLst>
      <p:ext uri="{BB962C8B-B14F-4D97-AF65-F5344CB8AC3E}">
        <p14:creationId xmlns:p14="http://schemas.microsoft.com/office/powerpoint/2010/main" val="238059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5377F-853A-46E8-B633-B2E6BFAD3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40E38B-4139-465D-8E54-4A8DE1311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9E656-5F1C-4C7E-872E-A30AD4A0B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516AA-1393-42F9-BBBA-3DFB7BE363B5}" type="datetimeFigureOut">
              <a:rPr lang="en-US" smtClean="0"/>
              <a:t>5/4/2020</a:t>
            </a:fld>
            <a:endParaRPr lang="en-US"/>
          </a:p>
        </p:txBody>
      </p:sp>
      <p:sp>
        <p:nvSpPr>
          <p:cNvPr id="5" name="Footer Placeholder 4">
            <a:extLst>
              <a:ext uri="{FF2B5EF4-FFF2-40B4-BE49-F238E27FC236}">
                <a16:creationId xmlns:a16="http://schemas.microsoft.com/office/drawing/2014/main" id="{2A84D65B-E1BC-4B02-AAF9-2ECB9CD24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E3C8C0-2E66-47E4-9962-A2E32DF56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DA226-5C4C-40EE-A360-EC736D96FDB8}" type="slidenum">
              <a:rPr lang="en-US" smtClean="0"/>
              <a:t>‹#›</a:t>
            </a:fld>
            <a:endParaRPr lang="en-US"/>
          </a:p>
        </p:txBody>
      </p:sp>
    </p:spTree>
    <p:extLst>
      <p:ext uri="{BB962C8B-B14F-4D97-AF65-F5344CB8AC3E}">
        <p14:creationId xmlns:p14="http://schemas.microsoft.com/office/powerpoint/2010/main" val="964312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53ED-BB58-42EF-9478-EB35507CB660}"/>
              </a:ext>
            </a:extLst>
          </p:cNvPr>
          <p:cNvSpPr>
            <a:spLocks noGrp="1"/>
          </p:cNvSpPr>
          <p:nvPr>
            <p:ph type="title"/>
          </p:nvPr>
        </p:nvSpPr>
        <p:spPr>
          <a:xfrm>
            <a:off x="3075747" y="-87569"/>
            <a:ext cx="7941590" cy="959980"/>
          </a:xfrm>
        </p:spPr>
        <p:txBody>
          <a:bodyPr/>
          <a:lstStyle/>
          <a:p>
            <a:r>
              <a:rPr lang="en-US" sz="3600" dirty="0">
                <a:solidFill>
                  <a:prstClr val="black"/>
                </a:solidFill>
                <a:latin typeface="Times New Roman" panose="02020603050405020304" pitchFamily="18" charset="0"/>
                <a:cs typeface="Times New Roman" panose="02020603050405020304" pitchFamily="18" charset="0"/>
              </a:rPr>
              <a:t>German Bank Credit</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Risk Analysis</a:t>
            </a:r>
            <a:endParaRPr lang="en-US" dirty="0"/>
          </a:p>
        </p:txBody>
      </p:sp>
      <p:pic>
        <p:nvPicPr>
          <p:cNvPr id="5" name="Content Placeholder 4" descr="A picture containing text, map&#10;&#10;Description automatically generated">
            <a:extLst>
              <a:ext uri="{FF2B5EF4-FFF2-40B4-BE49-F238E27FC236}">
                <a16:creationId xmlns:a16="http://schemas.microsoft.com/office/drawing/2014/main" id="{B468C628-BE69-4271-9622-65B0604BB0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54811"/>
            <a:ext cx="3885817" cy="5348377"/>
          </a:xfrm>
        </p:spPr>
      </p:pic>
      <p:pic>
        <p:nvPicPr>
          <p:cNvPr id="9" name="Picture 8" descr="A screenshot of a social media post&#10;&#10;Description automatically generated">
            <a:extLst>
              <a:ext uri="{FF2B5EF4-FFF2-40B4-BE49-F238E27FC236}">
                <a16:creationId xmlns:a16="http://schemas.microsoft.com/office/drawing/2014/main" id="{1857BB53-2CA9-4385-8E62-2B05AF569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126" y="4152503"/>
            <a:ext cx="4593031" cy="2705483"/>
          </a:xfrm>
          <a:prstGeom prst="rect">
            <a:avLst/>
          </a:prstGeom>
        </p:spPr>
      </p:pic>
      <p:sp>
        <p:nvSpPr>
          <p:cNvPr id="10" name="Content Placeholder 2">
            <a:extLst>
              <a:ext uri="{FF2B5EF4-FFF2-40B4-BE49-F238E27FC236}">
                <a16:creationId xmlns:a16="http://schemas.microsoft.com/office/drawing/2014/main" id="{03807F52-418E-4FE1-96FF-F923A9B46B0B}"/>
              </a:ext>
            </a:extLst>
          </p:cNvPr>
          <p:cNvSpPr txBox="1">
            <a:spLocks/>
          </p:cNvSpPr>
          <p:nvPr/>
        </p:nvSpPr>
        <p:spPr>
          <a:xfrm>
            <a:off x="3855034" y="785722"/>
            <a:ext cx="8373696" cy="2795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0" dirty="0">
                <a:solidFill>
                  <a:srgbClr val="000000"/>
                </a:solidFill>
                <a:effectLst/>
                <a:latin typeface="Times New Roman" panose="02020603050405020304" pitchFamily="18" charset="0"/>
                <a:cs typeface="Times New Roman" panose="02020603050405020304" pitchFamily="18" charset="0"/>
              </a:rPr>
              <a:t>The </a:t>
            </a:r>
            <a:r>
              <a:rPr lang="en-US" sz="1600" dirty="0">
                <a:solidFill>
                  <a:srgbClr val="000000"/>
                </a:solidFill>
                <a:latin typeface="Times New Roman" panose="02020603050405020304" pitchFamily="18" charset="0"/>
                <a:cs typeface="Times New Roman" panose="02020603050405020304" pitchFamily="18" charset="0"/>
              </a:rPr>
              <a:t>G</a:t>
            </a:r>
            <a:r>
              <a:rPr lang="en-US" sz="1600" i="0" dirty="0">
                <a:solidFill>
                  <a:srgbClr val="000000"/>
                </a:solidFill>
                <a:effectLst/>
                <a:latin typeface="Times New Roman" panose="02020603050405020304" pitchFamily="18" charset="0"/>
                <a:cs typeface="Times New Roman" panose="02020603050405020304" pitchFamily="18" charset="0"/>
              </a:rPr>
              <a:t>erman credit dataset (1994), prepared by Professor Hans Hofmann from the University of California Irvine, was used to identify customers with either good or bad credit risks based on their financial and banking details.</a:t>
            </a:r>
          </a:p>
          <a:p>
            <a:r>
              <a:rPr lang="en-US" sz="1600" dirty="0">
                <a:latin typeface="Times New Roman" panose="02020603050405020304" pitchFamily="18" charset="0"/>
                <a:cs typeface="Times New Roman" panose="02020603050405020304" pitchFamily="18" charset="0"/>
              </a:rPr>
              <a:t>The bar plot below shows how many credits were granted for various purposes. Most of credits were granted for car and radio/TV.</a:t>
            </a:r>
            <a:endParaRPr lang="en-US" sz="1600" i="0" dirty="0">
              <a:solidFill>
                <a:srgbClr val="000000"/>
              </a:solidFill>
              <a:effectLs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k-means algorithm clustered customers into three segments based on their age, credit amount granted, and credit duration. </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The 1</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cluster represents elderly customers over 48 years old who are offered with low credit amount and short credit duration</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the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cluster entails middle-aged customers granted with higher credit amount as well as long credit duration </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the 3</a:t>
            </a:r>
            <a:r>
              <a:rPr lang="en-US" sz="1600" baseline="30000" dirty="0">
                <a:latin typeface="Times New Roman" panose="02020603050405020304" pitchFamily="18" charset="0"/>
                <a:cs typeface="Times New Roman" panose="02020603050405020304" pitchFamily="18" charset="0"/>
              </a:rPr>
              <a:t>rd</a:t>
            </a:r>
            <a:r>
              <a:rPr lang="en-US" sz="1600" dirty="0">
                <a:latin typeface="Times New Roman" panose="02020603050405020304" pitchFamily="18" charset="0"/>
                <a:cs typeface="Times New Roman" panose="02020603050405020304" pitchFamily="18" charset="0"/>
              </a:rPr>
              <a:t> cluster is characterized by young customers in their late 20s who receive low credit amount and short credit duration</a:t>
            </a:r>
          </a:p>
        </p:txBody>
      </p:sp>
      <p:sp>
        <p:nvSpPr>
          <p:cNvPr id="14" name="TextBox 13">
            <a:extLst>
              <a:ext uri="{FF2B5EF4-FFF2-40B4-BE49-F238E27FC236}">
                <a16:creationId xmlns:a16="http://schemas.microsoft.com/office/drawing/2014/main" id="{BBC15F19-B522-46EE-9789-58BE49FB0FE6}"/>
              </a:ext>
            </a:extLst>
          </p:cNvPr>
          <p:cNvSpPr txBox="1"/>
          <p:nvPr/>
        </p:nvSpPr>
        <p:spPr>
          <a:xfrm>
            <a:off x="225341" y="6459395"/>
            <a:ext cx="6143624" cy="261610"/>
          </a:xfrm>
          <a:prstGeom prst="rect">
            <a:avLst/>
          </a:prstGeom>
          <a:noFill/>
        </p:spPr>
        <p:txBody>
          <a:bodyPr wrap="square">
            <a:spAutoFit/>
          </a:bodyPr>
          <a:lstStyle/>
          <a:p>
            <a:r>
              <a:rPr lang="it-IT" sz="1100" dirty="0">
                <a:latin typeface="Times New Roman" panose="02020603050405020304" pitchFamily="18" charset="0"/>
                <a:cs typeface="Times New Roman" panose="02020603050405020304" pitchFamily="18" charset="0"/>
              </a:rPr>
              <a:t>Data Source: Statlog (German Credit Data) Dataset provided by Professor Dr. Hans Hofmann from UCI</a:t>
            </a:r>
            <a:endParaRPr lang="en-US" sz="11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FF92872-1CF7-49FD-9AC7-D181F0FB0C61}"/>
              </a:ext>
            </a:extLst>
          </p:cNvPr>
          <p:cNvSpPr txBox="1"/>
          <p:nvPr/>
        </p:nvSpPr>
        <p:spPr>
          <a:xfrm>
            <a:off x="3123594" y="4538840"/>
            <a:ext cx="4367174" cy="181588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For the next step, I would recommend inquiring about reasons behind the k-means algorithm, and whether the k-means clustering segmentation results are aligned with business assumptions as well as how the clustering methodology can facilitate the decision of the bank of giving credit to a client in the future.</a:t>
            </a:r>
          </a:p>
        </p:txBody>
      </p:sp>
    </p:spTree>
    <p:extLst>
      <p:ext uri="{BB962C8B-B14F-4D97-AF65-F5344CB8AC3E}">
        <p14:creationId xmlns:p14="http://schemas.microsoft.com/office/powerpoint/2010/main" val="2444651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221</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German Bank Credit Risk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German Bank Credit Risk Analysis</dc:title>
  <dc:creator>Yining Feng</dc:creator>
  <cp:lastModifiedBy>Yining Feng</cp:lastModifiedBy>
  <cp:revision>6</cp:revision>
  <dcterms:created xsi:type="dcterms:W3CDTF">2020-05-04T13:15:19Z</dcterms:created>
  <dcterms:modified xsi:type="dcterms:W3CDTF">2020-05-04T17:48:10Z</dcterms:modified>
</cp:coreProperties>
</file>