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8" r:id="rId2"/>
    <p:sldId id="383" r:id="rId3"/>
    <p:sldId id="384" r:id="rId4"/>
    <p:sldId id="385" r:id="rId5"/>
    <p:sldId id="275" r:id="rId6"/>
    <p:sldId id="28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366" r:id="rId16"/>
    <p:sldId id="367" r:id="rId17"/>
    <p:sldId id="287" r:id="rId18"/>
    <p:sldId id="288" r:id="rId19"/>
    <p:sldId id="289" r:id="rId20"/>
    <p:sldId id="363" r:id="rId21"/>
    <p:sldId id="364" r:id="rId22"/>
    <p:sldId id="291" r:id="rId23"/>
    <p:sldId id="324" r:id="rId24"/>
    <p:sldId id="290" r:id="rId25"/>
    <p:sldId id="292" r:id="rId26"/>
    <p:sldId id="293" r:id="rId27"/>
    <p:sldId id="368" r:id="rId28"/>
    <p:sldId id="294" r:id="rId29"/>
    <p:sldId id="295" r:id="rId30"/>
    <p:sldId id="297" r:id="rId31"/>
    <p:sldId id="298" r:id="rId32"/>
    <p:sldId id="302" r:id="rId33"/>
    <p:sldId id="304" r:id="rId34"/>
    <p:sldId id="303" r:id="rId35"/>
    <p:sldId id="305" r:id="rId36"/>
    <p:sldId id="306" r:id="rId37"/>
    <p:sldId id="369" r:id="rId38"/>
    <p:sldId id="311" r:id="rId39"/>
    <p:sldId id="376" r:id="rId40"/>
    <p:sldId id="319" r:id="rId41"/>
    <p:sldId id="375" r:id="rId42"/>
    <p:sldId id="377" r:id="rId43"/>
    <p:sldId id="379" r:id="rId44"/>
    <p:sldId id="380" r:id="rId45"/>
    <p:sldId id="315" r:id="rId46"/>
    <p:sldId id="370" r:id="rId47"/>
    <p:sldId id="317" r:id="rId48"/>
    <p:sldId id="381" r:id="rId49"/>
    <p:sldId id="373" r:id="rId50"/>
    <p:sldId id="374" r:id="rId51"/>
    <p:sldId id="320" r:id="rId52"/>
    <p:sldId id="322" r:id="rId53"/>
    <p:sldId id="321" r:id="rId54"/>
    <p:sldId id="323" r:id="rId55"/>
    <p:sldId id="299" r:id="rId56"/>
    <p:sldId id="300" r:id="rId57"/>
    <p:sldId id="301" r:id="rId58"/>
    <p:sldId id="307" r:id="rId59"/>
    <p:sldId id="309" r:id="rId60"/>
    <p:sldId id="308" r:id="rId61"/>
    <p:sldId id="310" r:id="rId62"/>
    <p:sldId id="382" r:id="rId63"/>
    <p:sldId id="312" r:id="rId64"/>
    <p:sldId id="314" r:id="rId65"/>
    <p:sldId id="365" r:id="rId6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8Ugqv7UhBv2B6zd7nYwhzX78cno7EnPjvfrdHaRKtBnBujQ/viewform?usp=sf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/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Weight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blipFill>
                <a:blip r:embed="rId3"/>
                <a:stretch>
                  <a:fillRect l="-45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445388"/>
            <a:chOff x="2670774" y="2959349"/>
            <a:chExt cx="7161123" cy="1445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9F72FF-A322-F648-ADA5-B2604921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959" y="3452436"/>
            <a:ext cx="6246945" cy="2247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24FD-7F04-BD40-9B47-1E8C009A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182" y="3859339"/>
            <a:ext cx="1099592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7124-2623-334C-85F8-6FB2A370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719F-1F96-CA49-A313-3E733D2E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Midterm</a:t>
            </a:r>
          </a:p>
          <a:p>
            <a:pPr lvl="1"/>
            <a:r>
              <a:rPr lang="en-US" sz="2000" dirty="0"/>
              <a:t>March 29 (Monday), 11:00AM-1:30PM ET via Zoom </a:t>
            </a:r>
          </a:p>
          <a:p>
            <a:pPr lvl="1"/>
            <a:r>
              <a:rPr lang="en-US" sz="2000" dirty="0"/>
              <a:t>Zoom link will be emailed later this week</a:t>
            </a:r>
          </a:p>
          <a:p>
            <a:pPr lvl="1"/>
            <a:r>
              <a:rPr lang="en-US" sz="2000" dirty="0"/>
              <a:t>Exam questions via Google form</a:t>
            </a:r>
          </a:p>
          <a:p>
            <a:pPr lvl="2"/>
            <a:r>
              <a:rPr lang="en-US" sz="2100" dirty="0">
                <a:hlinkClick r:id="rId2"/>
              </a:rPr>
              <a:t>https://docs.google.com/forms/d/e/1FAIpQLSe8Ugqv7UhBv2B6zd7nYwhzX78cno7EnPjvfrdHaRKtBnBujQ/viewform?usp=sf_link</a:t>
            </a:r>
            <a:endParaRPr lang="en-US" sz="2100" dirty="0"/>
          </a:p>
          <a:p>
            <a:r>
              <a:rPr lang="en-US" sz="2400" dirty="0"/>
              <a:t>Policy</a:t>
            </a:r>
          </a:p>
          <a:p>
            <a:pPr lvl="1"/>
            <a:r>
              <a:rPr lang="en-US" sz="2000" dirty="0"/>
              <a:t>Close-book exam</a:t>
            </a:r>
          </a:p>
          <a:p>
            <a:pPr lvl="1"/>
            <a:r>
              <a:rPr lang="en-US" sz="2000" dirty="0"/>
              <a:t>2 piece of paper </a:t>
            </a:r>
            <a:r>
              <a:rPr lang="en-US" sz="2000" dirty="0" err="1"/>
              <a:t>cheatsheet</a:t>
            </a:r>
            <a:r>
              <a:rPr lang="en-US" sz="2000" dirty="0"/>
              <a:t>, can write on both sides.</a:t>
            </a:r>
          </a:p>
          <a:p>
            <a:pPr lvl="1"/>
            <a:r>
              <a:rPr lang="en-US" sz="2000" dirty="0"/>
              <a:t>Attendance at exams is mandatory</a:t>
            </a:r>
          </a:p>
          <a:p>
            <a:r>
              <a:rPr lang="en-US" sz="2400" dirty="0"/>
              <a:t>What will be included in the midterm? </a:t>
            </a:r>
          </a:p>
          <a:p>
            <a:pPr lvl="1"/>
            <a:r>
              <a:rPr lang="en-US" sz="2000" dirty="0"/>
              <a:t>All materials taught in Lecture 1 to Lecture 7 </a:t>
            </a:r>
          </a:p>
          <a:p>
            <a:pPr lvl="1"/>
            <a:r>
              <a:rPr lang="en-US" sz="2000" dirty="0"/>
              <a:t>Not include Lecture 8: SVM</a:t>
            </a:r>
          </a:p>
          <a:p>
            <a:pPr lvl="1"/>
            <a:r>
              <a:rPr lang="en-US" sz="2000" dirty="0"/>
              <a:t>6-7 questions, very similar to homework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5C35-ADFC-5A44-8216-53CD6FD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9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maximum value satisfying the above constraints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153A-BE2A-5C4F-81E2-ACDD286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311F-7EE0-D747-ABC7-E9EACDC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Please join the meeting on 15 minutes before 11AM, and use your full name when you join.</a:t>
            </a:r>
          </a:p>
          <a:p>
            <a:r>
              <a:rPr lang="en-US" sz="2400" dirty="0"/>
              <a:t>Each student is required to open Zoom and turn on their video, making sure the camera captures your hands and your computer screen/keyboard. The whole exam will be recorded. To clearly capture the video of exam taking, it is recommended that:</a:t>
            </a:r>
          </a:p>
          <a:p>
            <a:pPr lvl="1"/>
            <a:r>
              <a:rPr lang="en-US" sz="2000" dirty="0"/>
              <a:t>A student can use an external webcam connected to the computer;</a:t>
            </a:r>
          </a:p>
          <a:p>
            <a:pPr lvl="1"/>
            <a:r>
              <a:rPr lang="en-US" sz="2000" dirty="0"/>
              <a:t>Or use another device (smartphone/</a:t>
            </a:r>
            <a:r>
              <a:rPr lang="en-US" sz="2000" dirty="0" err="1"/>
              <a:t>ipad</a:t>
            </a:r>
            <a:r>
              <a:rPr lang="en-US" sz="2000" dirty="0"/>
              <a:t>/laptop with power plugged in);</a:t>
            </a:r>
          </a:p>
          <a:p>
            <a:pPr lvl="1"/>
            <a:r>
              <a:rPr lang="en-US" sz="2000" dirty="0"/>
              <a:t>In both cases, adjust the position/orientation of the camera so that it clearly captures the keyboard, screen and both hands.</a:t>
            </a:r>
          </a:p>
          <a:p>
            <a:r>
              <a:rPr lang="en-US" sz="2400" dirty="0"/>
              <a:t>During the exam, you should keep your video on all the time. If there is anything wrong with your Zoom connection, please </a:t>
            </a:r>
            <a:r>
              <a:rPr lang="en-US" sz="2400" dirty="0" err="1"/>
              <a:t>recoonect</a:t>
            </a:r>
            <a:r>
              <a:rPr lang="en-US" sz="2400" dirty="0"/>
              <a:t> ASAP. If you cannot reconnect, please email ASAP.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22B3-8A16-C84E-959F-CCAFCE6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8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2" y="1406863"/>
            <a:ext cx="5750883" cy="43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BE7-F6AA-474C-B79C-2AF42BB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AE9E-B087-EA48-938D-B249E78A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read exam questions from computer screen, and write answers on BLANK papers using pen/pencil. If you have a printer, you can also print the questions and answer directly on the question papers.</a:t>
            </a:r>
          </a:p>
          <a:p>
            <a:pPr lvl="1"/>
            <a:r>
              <a:rPr lang="en-US" dirty="0"/>
              <a:t>Use a separate page for each question, and clear mark the questions on the top of the page.</a:t>
            </a:r>
          </a:p>
          <a:p>
            <a:r>
              <a:rPr lang="en-US" dirty="0"/>
              <a:t>At 1:30PM, submit a single PDF to </a:t>
            </a:r>
            <a:r>
              <a:rPr lang="en-US" dirty="0" err="1"/>
              <a:t>newclasses.nyu.edu</a:t>
            </a:r>
            <a:r>
              <a:rPr lang="en-US" dirty="0"/>
              <a:t>, under the assignment named “Midterm Exam”. </a:t>
            </a:r>
          </a:p>
          <a:p>
            <a:pPr lvl="1"/>
            <a:r>
              <a:rPr lang="en-US" dirty="0"/>
              <a:t>Use Adobe Scan APP/iPhone Notes APP/</a:t>
            </a:r>
            <a:r>
              <a:rPr lang="en-US" dirty="0" err="1"/>
              <a:t>etc</a:t>
            </a:r>
            <a:r>
              <a:rPr lang="en-US" dirty="0"/>
              <a:t> to scan your answers;</a:t>
            </a:r>
          </a:p>
          <a:p>
            <a:pPr lvl="1"/>
            <a:r>
              <a:rPr lang="en-US" dirty="0"/>
              <a:t>Don’t upload several photos;</a:t>
            </a:r>
          </a:p>
          <a:p>
            <a:pPr lvl="1"/>
            <a:r>
              <a:rPr lang="en-US" dirty="0"/>
              <a:t>The DEADLINE for submission is in </a:t>
            </a:r>
            <a:r>
              <a:rPr lang="en-US" dirty="0">
                <a:solidFill>
                  <a:srgbClr val="FF0000"/>
                </a:solidFill>
              </a:rPr>
              <a:t>10 minutes</a:t>
            </a:r>
            <a:r>
              <a:rPr lang="en-US" dirty="0"/>
              <a:t> .If you never used your phone to scan a documents, give it a try before the exam;</a:t>
            </a:r>
          </a:p>
          <a:p>
            <a:pPr lvl="1"/>
            <a:r>
              <a:rPr lang="en-US" dirty="0"/>
              <a:t>Before you leave the exam, it’s your responsibility to make sure all your answers are uploaded.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2132-1AA3-A34C-A76D-AE64D7A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1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484F8-85A4-7743-841A-D078FE01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1317612"/>
            <a:ext cx="5172162" cy="3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4A7-E255-B74C-8B3E-4F5EF29B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M constraints, there could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cases to discuss</a:t>
                </a:r>
              </a:p>
              <a:p>
                <a:endParaRPr lang="en-US" dirty="0"/>
              </a:p>
              <a:p>
                <a:r>
                  <a:rPr lang="en-US" dirty="0"/>
                  <a:t>In practice, the number of cases are much smaller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BEFD-DD4C-2B4A-B136-7C74F713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9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Details can be found on textbook ESLII, section 12.2.1 Computing the Support Vector Classifier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251" b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41823</TotalTime>
  <Words>4065</Words>
  <Application>Microsoft Macintosh PowerPoint</Application>
  <PresentationFormat>Widescreen</PresentationFormat>
  <Paragraphs>709</Paragraphs>
  <Slides>65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Calibri</vt:lpstr>
      <vt:lpstr>Cambria Math</vt:lpstr>
      <vt:lpstr>Wingdings</vt:lpstr>
      <vt:lpstr>Retrospect</vt:lpstr>
      <vt:lpstr>Unit 8  Support Vector Machines</vt:lpstr>
      <vt:lpstr>Midterm </vt:lpstr>
      <vt:lpstr>Requirements for Midterm</vt:lpstr>
      <vt:lpstr>Midterm Submission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632</cp:revision>
  <cp:lastPrinted>2021-03-22T13:51:44Z</cp:lastPrinted>
  <dcterms:created xsi:type="dcterms:W3CDTF">2015-03-22T11:15:32Z</dcterms:created>
  <dcterms:modified xsi:type="dcterms:W3CDTF">2021-03-22T17:40:46Z</dcterms:modified>
</cp:coreProperties>
</file>