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3"/>
  </p:notesMasterIdLst>
  <p:sldIdLst>
    <p:sldId id="258" r:id="rId2"/>
    <p:sldId id="328" r:id="rId3"/>
    <p:sldId id="486" r:id="rId4"/>
    <p:sldId id="260" r:id="rId5"/>
    <p:sldId id="261" r:id="rId6"/>
    <p:sldId id="481" r:id="rId7"/>
    <p:sldId id="287" r:id="rId8"/>
    <p:sldId id="270" r:id="rId9"/>
    <p:sldId id="271" r:id="rId10"/>
    <p:sldId id="483" r:id="rId11"/>
    <p:sldId id="482" r:id="rId12"/>
    <p:sldId id="484" r:id="rId13"/>
    <p:sldId id="485" r:id="rId14"/>
    <p:sldId id="388" r:id="rId15"/>
    <p:sldId id="353" r:id="rId16"/>
    <p:sldId id="269" r:id="rId17"/>
    <p:sldId id="354" r:id="rId18"/>
    <p:sldId id="357" r:id="rId19"/>
    <p:sldId id="490" r:id="rId20"/>
    <p:sldId id="362" r:id="rId21"/>
    <p:sldId id="363" r:id="rId22"/>
    <p:sldId id="364" r:id="rId23"/>
    <p:sldId id="365" r:id="rId24"/>
    <p:sldId id="491" r:id="rId25"/>
    <p:sldId id="487" r:id="rId26"/>
    <p:sldId id="367" r:id="rId27"/>
    <p:sldId id="369" r:id="rId28"/>
    <p:sldId id="370" r:id="rId29"/>
    <p:sldId id="368" r:id="rId30"/>
    <p:sldId id="425" r:id="rId31"/>
    <p:sldId id="371" r:id="rId32"/>
    <p:sldId id="372" r:id="rId33"/>
    <p:sldId id="373" r:id="rId34"/>
    <p:sldId id="374" r:id="rId35"/>
    <p:sldId id="375" r:id="rId36"/>
    <p:sldId id="376" r:id="rId37"/>
    <p:sldId id="488" r:id="rId38"/>
    <p:sldId id="383" r:id="rId39"/>
    <p:sldId id="384" r:id="rId40"/>
    <p:sldId id="385" r:id="rId41"/>
    <p:sldId id="408" r:id="rId42"/>
    <p:sldId id="405" r:id="rId43"/>
    <p:sldId id="489" r:id="rId44"/>
    <p:sldId id="310" r:id="rId45"/>
    <p:sldId id="312" r:id="rId46"/>
    <p:sldId id="396" r:id="rId47"/>
    <p:sldId id="397" r:id="rId48"/>
    <p:sldId id="480" r:id="rId49"/>
    <p:sldId id="316" r:id="rId50"/>
    <p:sldId id="400" r:id="rId51"/>
    <p:sldId id="402" r:id="rId52"/>
    <p:sldId id="401" r:id="rId53"/>
    <p:sldId id="493" r:id="rId54"/>
    <p:sldId id="404" r:id="rId55"/>
    <p:sldId id="492" r:id="rId56"/>
    <p:sldId id="409" r:id="rId57"/>
    <p:sldId id="414" r:id="rId58"/>
    <p:sldId id="415" r:id="rId59"/>
    <p:sldId id="416" r:id="rId60"/>
    <p:sldId id="417" r:id="rId61"/>
    <p:sldId id="406" r:id="rId62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6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4/5/21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35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84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40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43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8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12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615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792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672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037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36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185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250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886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744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995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100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554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711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03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817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32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667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925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526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694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467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169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526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412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723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377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5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641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759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63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51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65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93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92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14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hyperlink" Target="https://www.tensorflow.org/instal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tif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750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0.png"/><Relationship Id="rId9" Type="http://schemas.openxmlformats.org/officeDocument/2006/relationships/image" Target="../media/image7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9" Type="http://schemas.openxmlformats.org/officeDocument/2006/relationships/image" Target="../media/image8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9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18.png"/><Relationship Id="rId10" Type="http://schemas.openxmlformats.org/officeDocument/2006/relationships/image" Target="../media/image8.png"/><Relationship Id="rId4" Type="http://schemas.openxmlformats.org/officeDocument/2006/relationships/image" Target="../media/image170.png"/><Relationship Id="rId9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1.png"/><Relationship Id="rId5" Type="http://schemas.openxmlformats.org/officeDocument/2006/relationships/image" Target="../media/image14.png"/><Relationship Id="rId10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Unit 9 </a:t>
            </a:r>
            <a:br>
              <a:rPr lang="en-US" sz="6600" dirty="0"/>
            </a:br>
            <a:r>
              <a:rPr lang="en-US" sz="6600" dirty="0"/>
              <a:t>Neural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EL-GY 6143:  Introduction to machine learning</a:t>
            </a:r>
          </a:p>
          <a:p>
            <a:r>
              <a:rPr lang="en-US" dirty="0"/>
              <a:t>Prof. </a:t>
            </a:r>
            <a:r>
              <a:rPr lang="en-US" dirty="0" err="1"/>
              <a:t>pei</a:t>
            </a:r>
            <a:r>
              <a:rPr lang="en-US" dirty="0"/>
              <a:t> </a:t>
            </a:r>
            <a:r>
              <a:rPr lang="en-US" dirty="0" err="1"/>
              <a:t>liu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058400" cy="409055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Equations: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h𝑖𝑑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s-ES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Units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Hidden units:  The components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Output units:  The components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Activations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“Activation functions”: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h𝑖𝑑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 are the “pre-activations”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 are the “post-activations”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058400" cy="4090558"/>
              </a:xfrm>
              <a:blipFill>
                <a:blip r:embed="rId3"/>
                <a:stretch>
                  <a:fillRect l="-1455" t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17A83A2-923A-4893-B66B-C70EBDC4F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291" y="2123646"/>
            <a:ext cx="6053059" cy="166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5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>
            <a:extLst>
              <a:ext uri="{FF2B5EF4-FFF2-40B4-BE49-F238E27FC236}">
                <a16:creationId xmlns:a16="http://schemas.microsoft.com/office/drawing/2014/main" id="{CB0F9250-D8D7-40C3-817F-D74560213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845" y="1399515"/>
            <a:ext cx="6053059" cy="16678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8CC99F-503A-41AC-8434-0F6DDF33C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the Output Activation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C6D0C-E18B-42A7-8CDE-1821F9F5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1" name="Table 71">
                <a:extLst>
                  <a:ext uri="{FF2B5EF4-FFF2-40B4-BE49-F238E27FC236}">
                    <a16:creationId xmlns:a16="http://schemas.microsoft.com/office/drawing/2014/main" id="{B1FDBE72-DA50-445C-A3DA-2BC6786BC6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1257638"/>
                  </p:ext>
                </p:extLst>
              </p:nvPr>
            </p:nvGraphicFramePr>
            <p:xfrm>
              <a:off x="1371155" y="3738694"/>
              <a:ext cx="9287664" cy="20288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21916">
                      <a:extLst>
                        <a:ext uri="{9D8B030D-6E8A-4147-A177-3AD203B41FA5}">
                          <a16:colId xmlns:a16="http://schemas.microsoft.com/office/drawing/2014/main" val="524725550"/>
                        </a:ext>
                      </a:extLst>
                    </a:gridCol>
                    <a:gridCol w="2321916">
                      <a:extLst>
                        <a:ext uri="{9D8B030D-6E8A-4147-A177-3AD203B41FA5}">
                          <a16:colId xmlns:a16="http://schemas.microsoft.com/office/drawing/2014/main" val="831885184"/>
                        </a:ext>
                      </a:extLst>
                    </a:gridCol>
                    <a:gridCol w="2321916">
                      <a:extLst>
                        <a:ext uri="{9D8B030D-6E8A-4147-A177-3AD203B41FA5}">
                          <a16:colId xmlns:a16="http://schemas.microsoft.com/office/drawing/2014/main" val="2270278206"/>
                        </a:ext>
                      </a:extLst>
                    </a:gridCol>
                    <a:gridCol w="2321916">
                      <a:extLst>
                        <a:ext uri="{9D8B030D-6E8A-4147-A177-3AD203B41FA5}">
                          <a16:colId xmlns:a16="http://schemas.microsoft.com/office/drawing/2014/main" val="456051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Target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Num output units</a:t>
                          </a:r>
                          <a:br>
                            <a:rPr lang="en-US" noProof="0" dirty="0"/>
                          </a:br>
                          <a:r>
                            <a:rPr lang="en-US" noProof="0" dirty="0"/>
                            <a:t>=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s-ES" b="1" i="0" noProof="0" smtClean="0">
                                  <a:latin typeface="Cambria Math" panose="02040503050406030204" pitchFamily="18" charset="0"/>
                                </a:rPr>
                                <m:t>dim</m:t>
                              </m:r>
                              <m:r>
                                <a:rPr lang="es-ES" b="1" i="0" noProof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  <m:t>𝒐</m:t>
                                  </m:r>
                                </m:sub>
                              </m:sSub>
                              <m:r>
                                <a:rPr lang="es-ES" b="1" i="1" noProof="0" smtClean="0"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m:rPr>
                                  <m:nor/>
                                </m:rPr>
                                <a:rPr lang="es-ES" b="1" i="0" noProof="0" smtClean="0">
                                  <a:latin typeface="Cambria Math" panose="02040503050406030204" pitchFamily="18" charset="0"/>
                                </a:rPr>
                                <m:t>dim</m:t>
                              </m:r>
                              <m:r>
                                <a:rPr lang="es-ES" b="1" i="1" noProof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  <m:t>𝒐</m:t>
                                  </m:r>
                                </m:sub>
                              </m:sSub>
                              <m:r>
                                <a:rPr lang="es-ES" b="1" i="1" noProof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Output activation</a:t>
                          </a:r>
                          <a:br>
                            <a:rPr lang="en-US" noProof="0" dirty="0"/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sub>
                              </m:sSub>
                              <m:r>
                                <a:rPr lang="es-ES" b="1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  <m:t>𝒐𝒖𝒕</m:t>
                                  </m:r>
                                </m:sub>
                              </m:sSub>
                              <m:r>
                                <a:rPr lang="es-ES" b="1" i="1" noProof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sub>
                              </m:sSub>
                              <m:r>
                                <a:rPr lang="es-ES" b="1" i="1" noProof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noProof="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/>
                            <a:t>Interpretation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48095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Binary classification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b="0" i="0" noProof="0" smtClean="0">
                                  <a:latin typeface="Cambria Math" panose="02040503050406030204" pitchFamily="18" charset="0"/>
                                </a:rPr>
                                <m:t>sigmoid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noProof="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=1|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i="1" noProof="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5845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r>
                            <a:rPr lang="en-US" noProof="0" dirty="0"/>
                            <a:t>-class classification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r>
                            <a:rPr lang="en-US" noProof="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noProof="0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b="0" i="0" noProof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es-ES" b="0" i="0" noProof="0" smtClean="0">
                                  <a:latin typeface="Cambria Math" panose="02040503050406030204" pitchFamily="18" charset="0"/>
                                </a:rPr>
                                <m:t>oftmax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noProof="0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noProof="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i="1" noProof="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4175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noProof="0" dirty="0"/>
                            <a:t>Regression </a:t>
                          </a:r>
                          <a:r>
                            <a:rPr lang="es-ES" noProof="0" dirty="0" err="1"/>
                            <a:t>with</a:t>
                          </a:r>
                          <a:r>
                            <a:rPr lang="es-ES" noProof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noProof="0" dirty="0"/>
                            <a:t>outputs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r>
                            <a:rPr lang="en-US" noProof="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noProof="0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noProof="0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noProof="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s-ES" b="0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b="0" i="1" noProof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i="1" noProof="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5964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1" name="Table 71">
                <a:extLst>
                  <a:ext uri="{FF2B5EF4-FFF2-40B4-BE49-F238E27FC236}">
                    <a16:creationId xmlns:a16="http://schemas.microsoft.com/office/drawing/2014/main" id="{B1FDBE72-DA50-445C-A3DA-2BC6786BC6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1257638"/>
                  </p:ext>
                </p:extLst>
              </p:nvPr>
            </p:nvGraphicFramePr>
            <p:xfrm>
              <a:off x="1371155" y="3738694"/>
              <a:ext cx="9287664" cy="20288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21916">
                      <a:extLst>
                        <a:ext uri="{9D8B030D-6E8A-4147-A177-3AD203B41FA5}">
                          <a16:colId xmlns:a16="http://schemas.microsoft.com/office/drawing/2014/main" val="524725550"/>
                        </a:ext>
                      </a:extLst>
                    </a:gridCol>
                    <a:gridCol w="2321916">
                      <a:extLst>
                        <a:ext uri="{9D8B030D-6E8A-4147-A177-3AD203B41FA5}">
                          <a16:colId xmlns:a16="http://schemas.microsoft.com/office/drawing/2014/main" val="831885184"/>
                        </a:ext>
                      </a:extLst>
                    </a:gridCol>
                    <a:gridCol w="2321916">
                      <a:extLst>
                        <a:ext uri="{9D8B030D-6E8A-4147-A177-3AD203B41FA5}">
                          <a16:colId xmlns:a16="http://schemas.microsoft.com/office/drawing/2014/main" val="2270278206"/>
                        </a:ext>
                      </a:extLst>
                    </a:gridCol>
                    <a:gridCol w="2321916">
                      <a:extLst>
                        <a:ext uri="{9D8B030D-6E8A-4147-A177-3AD203B41FA5}">
                          <a16:colId xmlns:a16="http://schemas.microsoft.com/office/drawing/2014/main" val="4560510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Target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4762" r="-200524" b="-23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525" t="-4762" r="-101050" b="-23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/>
                            <a:t>Interpretation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48095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Binary classification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525" t="-180328" r="-10105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525" t="-180328" r="-105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5845742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2" t="-271429" r="-301312" b="-1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71429" r="-200524" b="-1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525" t="-271429" r="-101050" b="-1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525" t="-271429" r="-1050" b="-1904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417583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2" t="-222857" r="-301312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22857" r="-200524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525" t="-222857" r="-101050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525" t="-222857" r="-1050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5964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3" name="Left Brace 72">
            <a:extLst>
              <a:ext uri="{FF2B5EF4-FFF2-40B4-BE49-F238E27FC236}">
                <a16:creationId xmlns:a16="http://schemas.microsoft.com/office/drawing/2014/main" id="{58A462E7-6290-4D49-B2A0-40DAAB506391}"/>
              </a:ext>
            </a:extLst>
          </p:cNvPr>
          <p:cNvSpPr/>
          <p:nvPr/>
        </p:nvSpPr>
        <p:spPr>
          <a:xfrm rot="16200000">
            <a:off x="7300003" y="1988445"/>
            <a:ext cx="390901" cy="19869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8E91298-9BF2-4DBE-A9BD-975D5F8A5A1B}"/>
              </a:ext>
            </a:extLst>
          </p:cNvPr>
          <p:cNvSpPr txBox="1"/>
          <p:nvPr/>
        </p:nvSpPr>
        <p:spPr>
          <a:xfrm>
            <a:off x="6812766" y="3147683"/>
            <a:ext cx="136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Output layer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895011C-5D95-4503-AEA3-1637296952C1}"/>
              </a:ext>
            </a:extLst>
          </p:cNvPr>
          <p:cNvSpPr/>
          <p:nvPr/>
        </p:nvSpPr>
        <p:spPr>
          <a:xfrm>
            <a:off x="2250141" y="1494509"/>
            <a:ext cx="4222377" cy="164557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5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8" grpId="0"/>
      <p:bldP spid="7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>
            <a:extLst>
              <a:ext uri="{FF2B5EF4-FFF2-40B4-BE49-F238E27FC236}">
                <a16:creationId xmlns:a16="http://schemas.microsoft.com/office/drawing/2014/main" id="{CB0F9250-D8D7-40C3-817F-D74560213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845" y="1399515"/>
            <a:ext cx="6053059" cy="16678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8CC99F-503A-41AC-8434-0F6DDF33C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the Hidden Activation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C6D0C-E18B-42A7-8CDE-1821F9F5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895011C-5D95-4503-AEA3-1637296952C1}"/>
              </a:ext>
            </a:extLst>
          </p:cNvPr>
          <p:cNvSpPr/>
          <p:nvPr/>
        </p:nvSpPr>
        <p:spPr>
          <a:xfrm>
            <a:off x="5597787" y="1494509"/>
            <a:ext cx="3116446" cy="164557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91FBB0-2483-4ABD-AD59-C7A57F955A8E}"/>
              </a:ext>
            </a:extLst>
          </p:cNvPr>
          <p:cNvSpPr/>
          <p:nvPr/>
        </p:nvSpPr>
        <p:spPr>
          <a:xfrm>
            <a:off x="2313432" y="1458159"/>
            <a:ext cx="1389888" cy="164557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B66C4BF-0DC8-41DE-B4FE-EEB0D3AD79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198731"/>
                <a:ext cx="10058400" cy="243110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Two common choices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Sigmoid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func>
                          <m:func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ReLU</a:t>
                </a:r>
                <a:r>
                  <a:rPr lang="en-US" dirty="0"/>
                  <a:t> (Rectified linear unit):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{0, 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B66C4BF-0DC8-41DE-B4FE-EEB0D3AD79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198731"/>
                <a:ext cx="10058400" cy="2431104"/>
              </a:xfrm>
              <a:blipFill>
                <a:blip r:embed="rId3"/>
                <a:stretch>
                  <a:fillRect l="-1455" t="-2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2" name="Picture 8" descr="Activation Functions : Sigmoid, ReLU, Leaky ReLU and Softmax basics for  Neural Networks and Deep Learning | by Himanshu Sharma | Medium">
            <a:extLst>
              <a:ext uri="{FF2B5EF4-FFF2-40B4-BE49-F238E27FC236}">
                <a16:creationId xmlns:a16="http://schemas.microsoft.com/office/drawing/2014/main" id="{DC9B0C09-17F9-4D45-8BD7-FAA2E34DD2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9" r="50694"/>
          <a:stretch/>
        </p:blipFill>
        <p:spPr bwMode="auto">
          <a:xfrm>
            <a:off x="5298679" y="3739896"/>
            <a:ext cx="2857769" cy="212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Activation Functions : Sigmoid, ReLU, Leaky ReLU and Softmax basics for  Neural Networks and Deep Learning | by Himanshu Sharma | Medium">
            <a:extLst>
              <a:ext uri="{FF2B5EF4-FFF2-40B4-BE49-F238E27FC236}">
                <a16:creationId xmlns:a16="http://schemas.microsoft.com/office/drawing/2014/main" id="{196C862E-7BA3-4095-9920-D97CC005A2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16" t="8729"/>
          <a:stretch/>
        </p:blipFill>
        <p:spPr bwMode="auto">
          <a:xfrm>
            <a:off x="8266176" y="3739896"/>
            <a:ext cx="2926080" cy="212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392D4E-B8EA-4367-B795-FE6F40E1502C}"/>
              </a:ext>
            </a:extLst>
          </p:cNvPr>
          <p:cNvSpPr txBox="1"/>
          <p:nvPr/>
        </p:nvSpPr>
        <p:spPr>
          <a:xfrm>
            <a:off x="6327648" y="3317493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Sigmoid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4FE13-09E3-4ADC-B641-0CE9315DB5C6}"/>
              </a:ext>
            </a:extLst>
          </p:cNvPr>
          <p:cNvSpPr txBox="1"/>
          <p:nvPr/>
        </p:nvSpPr>
        <p:spPr>
          <a:xfrm>
            <a:off x="9346794" y="3341242"/>
            <a:ext cx="661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ReLU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45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9" grpId="0" animBg="1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EC90D-A6CA-48DA-AA2C-A94577F98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903E6-5816-4A25-AF02-202E04C2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CF6D11-8989-4590-9039-1A0D79CF3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662542"/>
            <a:ext cx="7064587" cy="431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71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Idea:  Nonlinear classifiers from linear features</a:t>
            </a:r>
          </a:p>
          <a:p>
            <a:r>
              <a:rPr lang="en-US" dirty="0"/>
              <a:t>Training Neural Networks and Stochastic Gradient Descent</a:t>
            </a:r>
          </a:p>
          <a:p>
            <a:r>
              <a:rPr lang="en-US" dirty="0"/>
              <a:t>Building and Training a Network in </a:t>
            </a:r>
            <a:r>
              <a:rPr lang="en-US" dirty="0" err="1"/>
              <a:t>Tensorflow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Synthetic data</a:t>
            </a:r>
          </a:p>
          <a:p>
            <a:pPr lvl="1"/>
            <a:r>
              <a:rPr lang="en-US" dirty="0"/>
              <a:t>MNIST</a:t>
            </a:r>
          </a:p>
          <a:p>
            <a:r>
              <a:rPr lang="en-US" dirty="0"/>
              <a:t>Backpropagation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446267" y="1965997"/>
            <a:ext cx="842682" cy="397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47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Neural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6522720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Given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data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Learn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parameters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Weights and biases for hidden and output layers</a:t>
                </a:r>
              </a:p>
              <a:p>
                <a:endParaRPr lang="en-US" dirty="0"/>
              </a:p>
              <a:p>
                <a:r>
                  <a:rPr lang="en-US" dirty="0"/>
                  <a:t>Will minimize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loss function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= measures how well 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fit training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6522720" cy="4329817"/>
              </a:xfrm>
              <a:blipFill>
                <a:blip r:embed="rId3"/>
                <a:stretch>
                  <a:fillRect l="-224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B199B3-3D3D-4F41-A9E7-DC740A57B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548" y="2511783"/>
            <a:ext cx="5620254" cy="15486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404EAF-4806-4386-9B33-FBDEB0810A01}"/>
                  </a:ext>
                </a:extLst>
              </p:cNvPr>
              <p:cNvSpPr txBox="1"/>
              <p:nvPr/>
            </p:nvSpPr>
            <p:spPr>
              <a:xfrm>
                <a:off x="6530109" y="2142451"/>
                <a:ext cx="1117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404EAF-4806-4386-9B33-FBDEB0810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109" y="2142451"/>
                <a:ext cx="11176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D84904-92E0-4F66-BF36-EC9D6B5BEBCA}"/>
                  </a:ext>
                </a:extLst>
              </p:cNvPr>
              <p:cNvSpPr txBox="1"/>
              <p:nvPr/>
            </p:nvSpPr>
            <p:spPr>
              <a:xfrm>
                <a:off x="9130439" y="2142451"/>
                <a:ext cx="1117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D84904-92E0-4F66-BF36-EC9D6B5BE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439" y="2142451"/>
                <a:ext cx="11176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948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16942391"/>
                  </p:ext>
                </p:extLst>
              </p:nvPr>
            </p:nvGraphicFramePr>
            <p:xfrm>
              <a:off x="1096963" y="1539875"/>
              <a:ext cx="9651718" cy="2494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67546">
                      <a:extLst>
                        <a:ext uri="{9D8B030D-6E8A-4147-A177-3AD203B41FA5}">
                          <a16:colId xmlns:a16="http://schemas.microsoft.com/office/drawing/2014/main" val="1175811115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17996432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647043569"/>
                        </a:ext>
                      </a:extLst>
                    </a:gridCol>
                    <a:gridCol w="2837316">
                      <a:extLst>
                        <a:ext uri="{9D8B030D-6E8A-4147-A177-3AD203B41FA5}">
                          <a16:colId xmlns:a16="http://schemas.microsoft.com/office/drawing/2014/main" val="1269359007"/>
                        </a:ext>
                      </a:extLst>
                    </a:gridCol>
                    <a:gridCol w="3413256">
                      <a:extLst>
                        <a:ext uri="{9D8B030D-6E8A-4147-A177-3AD203B41FA5}">
                          <a16:colId xmlns:a16="http://schemas.microsoft.com/office/drawing/2014/main" val="419366659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Symbol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Number 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Example</a:t>
                          </a:r>
                          <a:br>
                            <a:rPr lang="es-ES" dirty="0"/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sub>
                              </m:sSub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oMath>
                          </a14:m>
                          <a:r>
                            <a:rPr lang="en-US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b>
                              </m:sSub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</m:oMath>
                          </a14:m>
                          <a:r>
                            <a:rPr lang="en-US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sub>
                              </m:sSub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3966405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en-US" dirty="0"/>
                            <a:t>Hidden</a:t>
                          </a:r>
                          <a:r>
                            <a:rPr lang="en-US" baseline="0" dirty="0"/>
                            <a:t> layer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20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060437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Weights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20(5)=100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1368787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en-US" dirty="0"/>
                            <a:t>Output 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856583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Weights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3(20)=60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8370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183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75907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16942391"/>
                  </p:ext>
                </p:extLst>
              </p:nvPr>
            </p:nvGraphicFramePr>
            <p:xfrm>
              <a:off x="1096963" y="1539875"/>
              <a:ext cx="9651718" cy="2494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67546">
                      <a:extLst>
                        <a:ext uri="{9D8B030D-6E8A-4147-A177-3AD203B41FA5}">
                          <a16:colId xmlns:a16="http://schemas.microsoft.com/office/drawing/2014/main" val="1175811115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17996432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647043569"/>
                        </a:ext>
                      </a:extLst>
                    </a:gridCol>
                    <a:gridCol w="2837316">
                      <a:extLst>
                        <a:ext uri="{9D8B030D-6E8A-4147-A177-3AD203B41FA5}">
                          <a16:colId xmlns:a16="http://schemas.microsoft.com/office/drawing/2014/main" val="1269359007"/>
                        </a:ext>
                      </a:extLst>
                    </a:gridCol>
                    <a:gridCol w="3413256">
                      <a:extLst>
                        <a:ext uri="{9D8B030D-6E8A-4147-A177-3AD203B41FA5}">
                          <a16:colId xmlns:a16="http://schemas.microsoft.com/office/drawing/2014/main" val="419366659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Symbol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Number 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2709" t="-4762" r="-713" b="-30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3966405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en-US" dirty="0"/>
                            <a:t>Hidden</a:t>
                          </a:r>
                          <a:r>
                            <a:rPr lang="en-US" baseline="0" dirty="0"/>
                            <a:t> layer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0861" t="-180328" r="-68211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430" t="-180328" r="-12150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20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060437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Weights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0861" t="-280328" r="-68211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430" t="-280328" r="-12150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20(5)=100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1368787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en-US" dirty="0"/>
                            <a:t>Output 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0861" t="-380328" r="-68211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430" t="-380328" r="-12150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856583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Weights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0861" t="-480328" r="-68211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430" t="-480328" r="-12150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3(20)=60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8370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430" t="-580328" r="-12150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183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75907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096963" y="4043082"/>
                <a:ext cx="10058717" cy="1826012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q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0" dirty="0"/>
                  <a:t>Sizes: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input dimension,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= number of hidden units,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=output dimension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= number of hidden units is a free parameter</a:t>
                </a:r>
              </a:p>
              <a:p>
                <a:r>
                  <a:rPr lang="en-US" dirty="0"/>
                  <a:t>Discuss selection later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63" y="4043082"/>
                <a:ext cx="10058717" cy="1826012"/>
              </a:xfrm>
              <a:prstGeom prst="rect">
                <a:avLst/>
              </a:prstGeom>
              <a:blipFill>
                <a:blip r:embed="rId4"/>
                <a:stretch>
                  <a:fillRect l="-1455" t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479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36135-2507-47A4-95F5-945B19A73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the Right 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290F4C-269B-4FC9-9992-8FC4D234B5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8"/>
                <a:ext cx="10058400" cy="882910"/>
              </a:xfrm>
            </p:spPr>
            <p:txBody>
              <a:bodyPr/>
              <a:lstStyle/>
              <a:p>
                <a:r>
                  <a:rPr lang="en-US" dirty="0"/>
                  <a:t>Depends on the problem type</a:t>
                </a:r>
              </a:p>
              <a:p>
                <a:r>
                  <a:rPr lang="en-US" dirty="0"/>
                  <a:t>Always compare final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𝑂𝑖</m:t>
                        </m:r>
                      </m:sub>
                    </m:sSub>
                  </m:oMath>
                </a14:m>
                <a:r>
                  <a:rPr lang="en-US" dirty="0"/>
                  <a:t> with 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290F4C-269B-4FC9-9992-8FC4D234B5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8"/>
                <a:ext cx="10058400" cy="882910"/>
              </a:xfrm>
              <a:blipFill>
                <a:blip r:embed="rId3"/>
                <a:stretch>
                  <a:fillRect l="-1455" t="-7639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7FDB2-01B1-4A0D-AA49-105A1DB69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2D90BD1-0EC7-4F71-A127-D73F2DF790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3533132"/>
                  </p:ext>
                </p:extLst>
              </p:nvPr>
            </p:nvGraphicFramePr>
            <p:xfrm>
              <a:off x="1020323" y="2503112"/>
              <a:ext cx="10652868" cy="32220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3885">
                      <a:extLst>
                        <a:ext uri="{9D8B030D-6E8A-4147-A177-3AD203B41FA5}">
                          <a16:colId xmlns:a16="http://schemas.microsoft.com/office/drawing/2014/main" val="2934071719"/>
                        </a:ext>
                      </a:extLst>
                    </a:gridCol>
                    <a:gridCol w="1937267">
                      <a:extLst>
                        <a:ext uri="{9D8B030D-6E8A-4147-A177-3AD203B41FA5}">
                          <a16:colId xmlns:a16="http://schemas.microsoft.com/office/drawing/2014/main" val="4186306828"/>
                        </a:ext>
                      </a:extLst>
                    </a:gridCol>
                    <a:gridCol w="2452985">
                      <a:extLst>
                        <a:ext uri="{9D8B030D-6E8A-4147-A177-3AD203B41FA5}">
                          <a16:colId xmlns:a16="http://schemas.microsoft.com/office/drawing/2014/main" val="2339271779"/>
                        </a:ext>
                      </a:extLst>
                    </a:gridCol>
                    <a:gridCol w="1536970">
                      <a:extLst>
                        <a:ext uri="{9D8B030D-6E8A-4147-A177-3AD203B41FA5}">
                          <a16:colId xmlns:a16="http://schemas.microsoft.com/office/drawing/2014/main" val="2847210519"/>
                        </a:ext>
                      </a:extLst>
                    </a:gridCol>
                    <a:gridCol w="3151761">
                      <a:extLst>
                        <a:ext uri="{9D8B030D-6E8A-4147-A177-3AD203B41FA5}">
                          <a16:colId xmlns:a16="http://schemas.microsoft.com/office/drawing/2014/main" val="2986833299"/>
                        </a:ext>
                      </a:extLst>
                    </a:gridCol>
                  </a:tblGrid>
                  <a:tr h="427473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Problem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Target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Output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𝑶𝒊</m:t>
                                  </m:r>
                                </m:sub>
                              </m:sSub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Loss function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Formula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6408144"/>
                      </a:ext>
                    </a:extLst>
                  </a:tr>
                  <a:tr h="73783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0" dirty="0"/>
                            <a:t> = S</a:t>
                          </a:r>
                          <a:r>
                            <a:rPr lang="en-US" sz="1600" dirty="0"/>
                            <a:t>calar real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𝑂𝑖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sz="1600" dirty="0"/>
                            <a:t>Prediction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0" dirty="0"/>
                            <a:t> </a:t>
                          </a:r>
                          <a:br>
                            <a:rPr lang="en-US" sz="1600" b="0" dirty="0"/>
                          </a:br>
                          <a:r>
                            <a:rPr lang="en-US" sz="1600" b="0" dirty="0"/>
                            <a:t>Scalar output / sample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Squared / </a:t>
                          </a:r>
                          <a:br>
                            <a:rPr lang="en-US" sz="1600" dirty="0"/>
                          </a:br>
                          <a:r>
                            <a:rPr lang="en-US" sz="1600" dirty="0"/>
                            <a:t>MSE loss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𝑂𝑖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8062972"/>
                      </a:ext>
                    </a:extLst>
                  </a:tr>
                  <a:tr h="73783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Regression with vector samples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𝑖𝐾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i="1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𝑂𝑖𝑘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sz="1600" dirty="0"/>
                            <a:t>Prediction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0" dirty="0"/>
                            <a:t> </a:t>
                          </a:r>
                          <a:br>
                            <a:rPr lang="en-US" sz="1600" b="0" dirty="0"/>
                          </a:br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r>
                            <a:rPr lang="en-US" sz="1600" b="0" baseline="0" dirty="0"/>
                            <a:t> </a:t>
                          </a:r>
                          <a:r>
                            <a:rPr lang="en-US" sz="1600" b="0" dirty="0"/>
                            <a:t>outputs / sample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Squared / </a:t>
                          </a:r>
                          <a:br>
                            <a:rPr lang="en-US" sz="1600" dirty="0"/>
                          </a:br>
                          <a:r>
                            <a:rPr lang="en-US" sz="1600" dirty="0"/>
                            <a:t>MSE loss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𝑖𝑘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𝑂𝑖𝑘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5932948"/>
                      </a:ext>
                    </a:extLst>
                  </a:tr>
                  <a:tr h="427473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Binary classification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={0,1}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𝑂𝑖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sz="1600" b="0" dirty="0"/>
                            <a:t>“logit” score</a:t>
                          </a:r>
                        </a:p>
                        <a:p>
                          <a:r>
                            <a:rPr lang="en-US" sz="1600" b="0" dirty="0"/>
                            <a:t>Scalar output / sample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Binary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r>
                                      <a:rPr lang="es-ES" sz="1600" b="0" i="0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⁡(1+</m:t>
                                    </m:r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)−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𝑂𝑖</m:t>
                                        </m:r>
                                      </m:sub>
                                    </m:sSub>
                                    <m:r>
                                      <a:rPr lang="es-ES" sz="16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0741615"/>
                      </a:ext>
                    </a:extLst>
                  </a:tr>
                  <a:tr h="427473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Multi-class classification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={1,…,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𝑂𝑖𝑘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sz="1600" b="0" dirty="0"/>
                            <a:t>“logit” scores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r>
                            <a:rPr lang="en-US" sz="1600" b="0" dirty="0"/>
                            <a:t> outputs / sample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Categorical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⁡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supHide m:val="on"/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/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sSub>
                                                  <m:sSubPr>
                                                    <m:ctrlPr>
                                                      <a:rPr lang="en-US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𝑧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𝑂𝑖𝑘</m:t>
                                                    </m:r>
                                                  </m:sub>
                                                </m:sSub>
                                              </m:sup>
                                            </m:sSup>
                                          </m:e>
                                        </m:nary>
                                      </m:e>
                                    </m:d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𝑖𝑘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𝑂𝑖𝑘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01259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2D90BD1-0EC7-4F71-A127-D73F2DF790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3533132"/>
                  </p:ext>
                </p:extLst>
              </p:nvPr>
            </p:nvGraphicFramePr>
            <p:xfrm>
              <a:off x="1020323" y="2503112"/>
              <a:ext cx="10652868" cy="32220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3885">
                      <a:extLst>
                        <a:ext uri="{9D8B030D-6E8A-4147-A177-3AD203B41FA5}">
                          <a16:colId xmlns:a16="http://schemas.microsoft.com/office/drawing/2014/main" val="2934071719"/>
                        </a:ext>
                      </a:extLst>
                    </a:gridCol>
                    <a:gridCol w="1937267">
                      <a:extLst>
                        <a:ext uri="{9D8B030D-6E8A-4147-A177-3AD203B41FA5}">
                          <a16:colId xmlns:a16="http://schemas.microsoft.com/office/drawing/2014/main" val="4186306828"/>
                        </a:ext>
                      </a:extLst>
                    </a:gridCol>
                    <a:gridCol w="2452985">
                      <a:extLst>
                        <a:ext uri="{9D8B030D-6E8A-4147-A177-3AD203B41FA5}">
                          <a16:colId xmlns:a16="http://schemas.microsoft.com/office/drawing/2014/main" val="2339271779"/>
                        </a:ext>
                      </a:extLst>
                    </a:gridCol>
                    <a:gridCol w="1536970">
                      <a:extLst>
                        <a:ext uri="{9D8B030D-6E8A-4147-A177-3AD203B41FA5}">
                          <a16:colId xmlns:a16="http://schemas.microsoft.com/office/drawing/2014/main" val="2847210519"/>
                        </a:ext>
                      </a:extLst>
                    </a:gridCol>
                    <a:gridCol w="3151761">
                      <a:extLst>
                        <a:ext uri="{9D8B030D-6E8A-4147-A177-3AD203B41FA5}">
                          <a16:colId xmlns:a16="http://schemas.microsoft.com/office/drawing/2014/main" val="2986833299"/>
                        </a:ext>
                      </a:extLst>
                    </a:gridCol>
                  </a:tblGrid>
                  <a:tr h="427473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Problem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1447" t="-104286" r="-370126" b="-77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3176" t="-104286" r="-192060" b="-77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Loss function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Formula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6408144"/>
                      </a:ext>
                    </a:extLst>
                  </a:tr>
                  <a:tr h="73783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1447" t="-117213" r="-370126" b="-343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3176" t="-117213" r="-192060" b="-343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Squared / </a:t>
                          </a:r>
                          <a:br>
                            <a:rPr lang="en-US" sz="1600" dirty="0"/>
                          </a:br>
                          <a:r>
                            <a:rPr lang="en-US" sz="1600" dirty="0"/>
                            <a:t>MSE loss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38298" t="-117213" r="-967" b="-3434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8062972"/>
                      </a:ext>
                    </a:extLst>
                  </a:tr>
                  <a:tr h="73783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Regression with vector samples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1447" t="-219008" r="-370126" b="-246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3176" t="-219008" r="-192060" b="-246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Squared / </a:t>
                          </a:r>
                          <a:br>
                            <a:rPr lang="en-US" sz="1600" dirty="0"/>
                          </a:br>
                          <a:r>
                            <a:rPr lang="en-US" sz="1600" dirty="0"/>
                            <a:t>MSE loss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38298" t="-219008" r="-967" b="-2462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5932948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Binary classification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1447" t="-406316" r="-370126" b="-21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3176" t="-406316" r="-192060" b="-21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Binary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38298" t="-406316" r="-967" b="-21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0741615"/>
                      </a:ext>
                    </a:extLst>
                  </a:tr>
                  <a:tr h="739775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Multi-class classification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1447" t="-394262" r="-370126" b="-6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3176" t="-394262" r="-192060" b="-6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Categorical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38298" t="-394262" r="-967" b="-6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01259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8920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8E1A-C576-4976-90AB-EF9FC71A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on Indexing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16BCB4-03A9-47B5-9AC1-EA1ADC7BEE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Neural networks are often processed in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batches</a:t>
                </a:r>
              </a:p>
              <a:p>
                <a:pPr lvl="1"/>
                <a:r>
                  <a:rPr lang="en-US" dirty="0"/>
                  <a:t>Set of training or test samples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Need different notation for single and batch input case</a:t>
                </a:r>
              </a:p>
              <a:p>
                <a:r>
                  <a:rPr lang="en-US" dirty="0"/>
                  <a:t>For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single</a:t>
                </a:r>
                <a:r>
                  <a:rPr lang="en-US" dirty="0"/>
                  <a:t> 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j-</a:t>
                </a:r>
                <a:r>
                  <a:rPr lang="en-US" dirty="0" err="1"/>
                  <a:t>th</a:t>
                </a:r>
                <a:r>
                  <a:rPr lang="en-US" dirty="0"/>
                  <a:t> feature of the input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= j-</a:t>
                </a:r>
                <a:r>
                  <a:rPr lang="en-US" dirty="0" err="1"/>
                  <a:t>th</a:t>
                </a:r>
                <a:r>
                  <a:rPr lang="en-US" dirty="0"/>
                  <a:t> component of hidden and output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stand for Hidden and Output.  Not an index</a:t>
                </a:r>
              </a:p>
              <a:p>
                <a:pPr lvl="1"/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if they are scalar (i.e. do not write index)</a:t>
                </a:r>
              </a:p>
              <a:p>
                <a:r>
                  <a:rPr lang="en-US" dirty="0"/>
                  <a:t>For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batch</a:t>
                </a:r>
                <a:r>
                  <a:rPr lang="en-US" dirty="0"/>
                  <a:t> of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,….,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j-</a:t>
                </a:r>
                <a:r>
                  <a:rPr lang="en-US" dirty="0" err="1"/>
                  <a:t>th</a:t>
                </a:r>
                <a:r>
                  <a:rPr lang="en-US" dirty="0"/>
                  <a:t> feature of the input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= j-</a:t>
                </a:r>
                <a:r>
                  <a:rPr lang="en-US" dirty="0" err="1"/>
                  <a:t>th</a:t>
                </a:r>
                <a:r>
                  <a:rPr lang="en-US" dirty="0"/>
                  <a:t> component of hidden and output variables for sample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16BCB4-03A9-47B5-9AC1-EA1ADC7BEE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557CA-1BD3-44EF-B271-3B97D0B0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4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8E1A-C576-4976-90AB-EF9FC71A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16BCB4-03A9-47B5-9AC1-EA1ADC7BEE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a neural network with: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 </m:t>
                    </m:r>
                  </m:oMath>
                </a14:m>
                <a:r>
                  <a:rPr lang="en-US" dirty="0"/>
                  <a:t>inputs,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US" dirty="0"/>
                  <a:t> hidden units</a:t>
                </a:r>
              </a:p>
              <a:p>
                <a:pPr lvl="1"/>
                <a:r>
                  <a:rPr lang="en-US" dirty="0"/>
                  <a:t>Output is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class classification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⇒3</m:t>
                    </m:r>
                  </m:oMath>
                </a14:m>
                <a:r>
                  <a:rPr lang="en-US" dirty="0"/>
                  <a:t> output units</a:t>
                </a:r>
              </a:p>
              <a:p>
                <a:r>
                  <a:rPr lang="en-US" dirty="0"/>
                  <a:t>Dimensions for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one input sample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vector shape 5</a:t>
                </a:r>
              </a:p>
              <a:p>
                <a:pPr lvl="1"/>
                <a:r>
                  <a:rPr lang="en-US" dirty="0"/>
                  <a:t>Hidden units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: vector shape 20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Output units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: vector shape 3</a:t>
                </a:r>
              </a:p>
              <a:p>
                <a:r>
                  <a:rPr lang="en-US" dirty="0"/>
                  <a:t>Dimensions for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batch of 100 samples</a:t>
                </a:r>
              </a:p>
              <a:p>
                <a:pPr lvl="1"/>
                <a:r>
                  <a:rPr lang="en-US" dirty="0"/>
                  <a:t>Input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matrix shape (100,5)</a:t>
                </a:r>
              </a:p>
              <a:p>
                <a:pPr lvl="1"/>
                <a:r>
                  <a:rPr lang="en-US" dirty="0"/>
                  <a:t>Hidden units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: matrix shape (100,20)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Output units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: matrix shape (100,3)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16BCB4-03A9-47B5-9AC1-EA1ADC7BEE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557CA-1BD3-44EF-B271-3B97D0B0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0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A2772-5392-465D-9242-BACB8B94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E0AD6-4361-4A96-8750-56F4A3B5F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Mathematically describe a neural network with a single hidden layer</a:t>
            </a:r>
          </a:p>
          <a:p>
            <a:pPr lvl="1"/>
            <a:r>
              <a:rPr lang="en-US" dirty="0"/>
              <a:t>Describe mappings for the hidden and output units</a:t>
            </a:r>
          </a:p>
          <a:p>
            <a:r>
              <a:rPr lang="en-US" dirty="0"/>
              <a:t>Manually compute output regions for very simple networks</a:t>
            </a:r>
          </a:p>
          <a:p>
            <a:r>
              <a:rPr lang="en-US" dirty="0"/>
              <a:t>Select the loss function based on the problem type</a:t>
            </a:r>
          </a:p>
          <a:p>
            <a:r>
              <a:rPr lang="en-US" dirty="0"/>
              <a:t>Build and train a simple neural network in </a:t>
            </a:r>
            <a:r>
              <a:rPr lang="en-US" dirty="0" err="1"/>
              <a:t>Keras</a:t>
            </a:r>
            <a:endParaRPr lang="en-US" dirty="0"/>
          </a:p>
          <a:p>
            <a:r>
              <a:rPr lang="en-US" dirty="0"/>
              <a:t>Write the formulas for gradients using backpropagation</a:t>
            </a:r>
          </a:p>
          <a:p>
            <a:r>
              <a:rPr lang="en-US" dirty="0"/>
              <a:t>Describe mini-batches in stochastic gradient descent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D2A3B-D3C5-4250-8531-9A37EAF3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77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BBF1B-4C78-4235-8811-728EBA1A6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Problems with Standard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A4A24A-1720-4CCD-B9DE-2640CBDB51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Neural network training (like all training):  Minimize loss function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loss on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Standard gradient descent: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iteration requires computing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loss functions and gradients</a:t>
                </a:r>
              </a:p>
              <a:p>
                <a:pPr lvl="1"/>
                <a:r>
                  <a:rPr lang="en-US" dirty="0"/>
                  <a:t>Will discuss how to compute later</a:t>
                </a:r>
              </a:p>
              <a:p>
                <a:r>
                  <a:rPr lang="en-US" dirty="0"/>
                  <a:t>But gradient computation is expensive when data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large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A4A24A-1720-4CCD-B9DE-2640CBDB51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62DF0-055D-4EF5-A8CD-0C3F2B4D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91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95248" y="1539277"/>
                <a:ext cx="4360432" cy="4329817"/>
              </a:xfrm>
            </p:spPr>
            <p:txBody>
              <a:bodyPr/>
              <a:lstStyle/>
              <a:p>
                <a:r>
                  <a:rPr lang="en-US" dirty="0"/>
                  <a:t>In each step:</a:t>
                </a:r>
              </a:p>
              <a:p>
                <a:pPr lvl="1"/>
                <a:r>
                  <a:rPr lang="en-US" dirty="0"/>
                  <a:t>Select random small “mini-batch”</a:t>
                </a:r>
              </a:p>
              <a:p>
                <a:pPr lvl="1"/>
                <a:r>
                  <a:rPr lang="en-US" dirty="0"/>
                  <a:t>Evaluate gradient on mini-batch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steps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Select random mini-batch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⊂{1,…,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Compute gradient approximation: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Update parameters: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95248" y="1539277"/>
                <a:ext cx="4360432" cy="4329817"/>
              </a:xfrm>
              <a:blipFill>
                <a:blip r:embed="rId3"/>
                <a:stretch>
                  <a:fillRect l="-335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98377" y="1655263"/>
            <a:ext cx="1417739" cy="25083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077591" y="1655263"/>
            <a:ext cx="520117" cy="8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077590" y="4155181"/>
            <a:ext cx="520117" cy="8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37648" y="1663653"/>
            <a:ext cx="0" cy="24915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3069" y="2043156"/>
            <a:ext cx="16045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batch</a:t>
            </a:r>
            <a:r>
              <a:rPr lang="en-US" dirty="0"/>
              <a:t> of training records</a:t>
            </a:r>
          </a:p>
          <a:p>
            <a:endParaRPr lang="en-US" dirty="0"/>
          </a:p>
          <a:p>
            <a:r>
              <a:rPr lang="en-US" dirty="0"/>
              <a:t>e.g. 50,000 in MNIST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71F677F-157B-4730-987B-47FB71D0C7D6}"/>
              </a:ext>
            </a:extLst>
          </p:cNvPr>
          <p:cNvGrpSpPr/>
          <p:nvPr/>
        </p:nvGrpSpPr>
        <p:grpSpPr>
          <a:xfrm>
            <a:off x="2698377" y="2105125"/>
            <a:ext cx="3836811" cy="1754326"/>
            <a:chOff x="2698377" y="2105125"/>
            <a:chExt cx="3836811" cy="1754326"/>
          </a:xfrm>
        </p:grpSpPr>
        <p:sp>
          <p:nvSpPr>
            <p:cNvPr id="13" name="Rectangle 12"/>
            <p:cNvSpPr/>
            <p:nvPr/>
          </p:nvSpPr>
          <p:spPr>
            <a:xfrm>
              <a:off x="2698377" y="2250141"/>
              <a:ext cx="1417739" cy="3854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cxnSpLocks/>
            </p:cNvCxnSpPr>
            <p:nvPr/>
          </p:nvCxnSpPr>
          <p:spPr>
            <a:xfrm>
              <a:off x="4216785" y="2241751"/>
              <a:ext cx="5201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cxnSpLocks/>
            </p:cNvCxnSpPr>
            <p:nvPr/>
          </p:nvCxnSpPr>
          <p:spPr>
            <a:xfrm>
              <a:off x="4351422" y="2250141"/>
              <a:ext cx="0" cy="38367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930609" y="2105125"/>
              <a:ext cx="160457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Randomly selected </a:t>
              </a:r>
              <a:br>
                <a:rPr lang="en-US" dirty="0"/>
              </a:b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mini-batch</a:t>
              </a:r>
            </a:p>
            <a:p>
              <a:endParaRPr lang="en-US" dirty="0"/>
            </a:p>
            <a:p>
              <a:r>
                <a:rPr lang="en-US" dirty="0"/>
                <a:t>e.g. 100 records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CF49A36-0B1E-4B13-9C51-D3A05AF28C81}"/>
                </a:ext>
              </a:extLst>
            </p:cNvPr>
            <p:cNvCxnSpPr>
              <a:cxnSpLocks/>
            </p:cNvCxnSpPr>
            <p:nvPr/>
          </p:nvCxnSpPr>
          <p:spPr>
            <a:xfrm>
              <a:off x="4216785" y="2633814"/>
              <a:ext cx="5201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959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SGD Theory (Advanced)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Mini-batch gradient = true gradient in expectation: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d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/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nary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Hence can write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= random error in gradient calculation,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SGD update: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, 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Robins-Munro</a:t>
                </a:r>
                <a:r>
                  <a:rPr lang="en-US" dirty="0"/>
                  <a:t>:  Suppose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dirty="0"/>
                  <a:t>.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continuous solution to the differential equation: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High-level  take away:  </a:t>
                </a:r>
              </a:p>
              <a:p>
                <a:pPr lvl="1"/>
                <a:r>
                  <a:rPr lang="en-US" dirty="0"/>
                  <a:t>If step size is decreased, random errors in sub-sampling are averaged out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7" t="-14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08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SGD Practical Issues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Terminology:</a:t>
                </a:r>
              </a:p>
              <a:p>
                <a:pPr lvl="1"/>
                <a:r>
                  <a:rPr lang="en-US" dirty="0"/>
                  <a:t>Suppose </a:t>
                </a:r>
                <a:r>
                  <a:rPr lang="en-US" dirty="0">
                    <a:solidFill>
                      <a:schemeClr val="accent1"/>
                    </a:solidFill>
                  </a:rPr>
                  <a:t>minibatch</a:t>
                </a:r>
                <a:r>
                  <a:rPr lang="en-US" dirty="0"/>
                  <a:t> size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 Training size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training </a:t>
                </a:r>
                <a:r>
                  <a:rPr lang="en-US" dirty="0">
                    <a:solidFill>
                      <a:schemeClr val="accent1"/>
                    </a:solidFill>
                  </a:rPr>
                  <a:t>epoch</a:t>
                </a:r>
                <a:r>
                  <a:rPr lang="en-US" dirty="0"/>
                  <a:t> includes updates going through all non-overlapping </a:t>
                </a:r>
                <a:r>
                  <a:rPr lang="en-US" dirty="0" err="1"/>
                  <a:t>minibatches</a:t>
                </a:r>
                <a:endParaRPr lang="en-US" dirty="0"/>
              </a:p>
              <a:p>
                <a:pPr lvl="1"/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steps</a:t>
                </a:r>
                <a:r>
                  <a:rPr lang="en-US" dirty="0"/>
                  <a:t> per training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epoch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Example:  (Typical values for MNIST)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=50000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samples,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batch size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=500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steps per epoch 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Data shuffling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Generally do not randomly pick a mini-batch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In each epoch, randomly shuffle training samples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Then, select mini-batches in order through the shuffled training samples.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It is critical to reshuffle in each epoch!</a:t>
                </a: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4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BC60D-F1BE-4E3A-86FC-00EF4072E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C57DC-A335-4F91-BAAD-4EBDB444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4EF502-9E54-4DDF-B32A-1E82ADB4E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44091"/>
            <a:ext cx="105060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62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Idea:  Nonlinear classifiers from linear features</a:t>
            </a:r>
          </a:p>
          <a:p>
            <a:r>
              <a:rPr lang="en-US" dirty="0"/>
              <a:t>Training Neural Networks and Stochastic Gradient Descent</a:t>
            </a:r>
          </a:p>
          <a:p>
            <a:r>
              <a:rPr lang="en-US" dirty="0"/>
              <a:t>Building and Training a Network in </a:t>
            </a:r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/>
              <a:t>Synthetic data</a:t>
            </a:r>
          </a:p>
          <a:p>
            <a:pPr lvl="1"/>
            <a:r>
              <a:rPr lang="en-US" dirty="0"/>
              <a:t>MNIST</a:t>
            </a:r>
          </a:p>
          <a:p>
            <a:r>
              <a:rPr lang="en-US" dirty="0"/>
              <a:t>Backpropagation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614979" y="2704907"/>
            <a:ext cx="842682" cy="397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67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36542-BB7F-4BB4-A832-74F04A54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822E8-0534-4B66-BE2E-19FFCA0D4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1. Describe model architecture</a:t>
            </a:r>
          </a:p>
          <a:p>
            <a:pPr lvl="1"/>
            <a:r>
              <a:rPr lang="en-US" dirty="0"/>
              <a:t>Number of hidden units, output units, activations, …</a:t>
            </a:r>
          </a:p>
          <a:p>
            <a:r>
              <a:rPr lang="en-US" dirty="0"/>
              <a:t>Step 2.  Select an optimizer</a:t>
            </a:r>
          </a:p>
          <a:p>
            <a:r>
              <a:rPr lang="en-US" dirty="0"/>
              <a:t>Step 3.  Select a loss function and compile the model</a:t>
            </a:r>
          </a:p>
          <a:p>
            <a:r>
              <a:rPr lang="en-US" dirty="0"/>
              <a:t>Step 4.  Fit the model</a:t>
            </a:r>
          </a:p>
          <a:p>
            <a:r>
              <a:rPr lang="en-US" dirty="0"/>
              <a:t>Step 5.  Test / use the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D124A-0C89-4E79-86AA-E457F0B0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864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CAFF-E53E-4C6C-8992-7EC12C23D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Data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E40503-BC16-4DFE-9059-D060E33ECE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3749040" cy="4329817"/>
              </a:xfrm>
            </p:spPr>
            <p:txBody>
              <a:bodyPr/>
              <a:lstStyle/>
              <a:p>
                <a:r>
                  <a:rPr lang="en-US" dirty="0"/>
                  <a:t>Try a simpler two-layer NN</a:t>
                </a:r>
              </a:p>
              <a:p>
                <a:pPr lvl="1"/>
                <a:r>
                  <a:rPr lang="en-US" dirty="0"/>
                  <a:t>Input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= 2 dim</a:t>
                </a:r>
              </a:p>
              <a:p>
                <a:pPr lvl="1"/>
                <a:r>
                  <a:rPr lang="en-US" dirty="0"/>
                  <a:t>4 hidden units</a:t>
                </a:r>
              </a:p>
              <a:p>
                <a:pPr lvl="1"/>
                <a:r>
                  <a:rPr lang="en-US" dirty="0"/>
                  <a:t>1 output unit (binary classification)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E40503-BC16-4DFE-9059-D060E33ECE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3749040" cy="4329817"/>
              </a:xfrm>
              <a:blipFill>
                <a:blip r:embed="rId3"/>
                <a:stretch>
                  <a:fillRect l="-3902" t="-1549" r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A02FA-3156-4285-92D1-23CBE41A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676DF6-33AA-4125-AC5E-C5AF24B7D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362" y="3429091"/>
            <a:ext cx="3444876" cy="22286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5BBC0E-8B70-43C5-9E1D-B3B6E5DF81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3094" y="3506694"/>
            <a:ext cx="5354759" cy="226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70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AA19-5B94-4429-BE3E-76EA3C71A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0:  Import the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4BB0E-C844-4618-8CE1-B27B92F41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Tensorflow</a:t>
            </a:r>
            <a:endParaRPr lang="en-US" dirty="0"/>
          </a:p>
          <a:p>
            <a:r>
              <a:rPr lang="en-US" dirty="0"/>
              <a:t>For this lab, you can use the CPU version</a:t>
            </a:r>
          </a:p>
          <a:p>
            <a:r>
              <a:rPr lang="en-US" dirty="0"/>
              <a:t>If you are using Google Collaboratory, TF is pre-installed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B0C5C-E1CF-48FA-B912-B168BA5F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370163-FFCA-4C41-B185-8C732FF5A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533" y="2405915"/>
            <a:ext cx="3954682" cy="25528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FD6811-A190-4454-AA0E-7ADAFACEB633}"/>
              </a:ext>
            </a:extLst>
          </p:cNvPr>
          <p:cNvSpPr txBox="1"/>
          <p:nvPr/>
        </p:nvSpPr>
        <p:spPr>
          <a:xfrm>
            <a:off x="7453247" y="1813996"/>
            <a:ext cx="3456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https://www.tensorflow.org/install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25CCED-C266-4C15-BD62-1F168DEF93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320" y="3286125"/>
            <a:ext cx="3796805" cy="63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63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F7360-30F2-4848-A71C-69DC1CC19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 Define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B2A73-C0AF-40A7-8C7C-23AD5E8CB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9279" y="1539277"/>
            <a:ext cx="4783959" cy="2057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Load modules for layers</a:t>
            </a:r>
          </a:p>
          <a:p>
            <a:r>
              <a:rPr lang="en-US" dirty="0"/>
              <a:t>Clear graph </a:t>
            </a:r>
            <a:r>
              <a:rPr lang="en-US" dirty="0">
                <a:solidFill>
                  <a:schemeClr val="accent1"/>
                </a:solidFill>
              </a:rPr>
              <a:t>(extremely important!)</a:t>
            </a:r>
          </a:p>
          <a:p>
            <a:r>
              <a:rPr lang="en-US" dirty="0"/>
              <a:t>Build model</a:t>
            </a:r>
          </a:p>
          <a:p>
            <a:pPr lvl="1"/>
            <a:r>
              <a:rPr lang="en-US" dirty="0"/>
              <a:t>This example: </a:t>
            </a:r>
            <a:r>
              <a:rPr lang="en-US" dirty="0">
                <a:solidFill>
                  <a:schemeClr val="accent1"/>
                </a:solidFill>
              </a:rPr>
              <a:t>dense</a:t>
            </a:r>
            <a:r>
              <a:rPr lang="en-US" dirty="0"/>
              <a:t> layers</a:t>
            </a:r>
          </a:p>
          <a:p>
            <a:pPr lvl="1"/>
            <a:r>
              <a:rPr lang="en-US" dirty="0"/>
              <a:t>Give each layer a dimension, name &amp; activation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C8BAD-C1C3-47E8-B3B8-4699EA0B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816030-6390-494F-A2BE-5D502EAE5959}"/>
              </a:ext>
            </a:extLst>
          </p:cNvPr>
          <p:cNvCxnSpPr>
            <a:cxnSpLocks/>
          </p:cNvCxnSpPr>
          <p:nvPr/>
        </p:nvCxnSpPr>
        <p:spPr>
          <a:xfrm flipH="1">
            <a:off x="5686418" y="1676400"/>
            <a:ext cx="11614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858E42-329F-477F-AFFE-0ACA32995CCE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4516916" y="2199748"/>
            <a:ext cx="2330924" cy="3627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95B68C-692F-4FA4-A054-0656A1B90A0A}"/>
              </a:ext>
            </a:extLst>
          </p:cNvPr>
          <p:cNvCxnSpPr>
            <a:cxnSpLocks/>
          </p:cNvCxnSpPr>
          <p:nvPr/>
        </p:nvCxnSpPr>
        <p:spPr>
          <a:xfrm flipH="1">
            <a:off x="6482080" y="3171599"/>
            <a:ext cx="548640" cy="7746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D6F692A-8B17-448D-9326-D5AC42895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509449"/>
            <a:ext cx="4589138" cy="5463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C0C700-941F-4ABC-AD21-ED2064B92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27" y="2289349"/>
            <a:ext cx="3512089" cy="5463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14EF0C5-BF33-4574-A8E1-4ED4B2C4B2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827" y="4084969"/>
            <a:ext cx="8724072" cy="159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35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Idea:  Nonlinear classifiers from linear features</a:t>
            </a:r>
          </a:p>
          <a:p>
            <a:r>
              <a:rPr lang="en-US" dirty="0"/>
              <a:t>Training Neural Networks and Stochastic Gradient Descent</a:t>
            </a:r>
          </a:p>
          <a:p>
            <a:r>
              <a:rPr lang="en-US" dirty="0"/>
              <a:t>Building and Training a Network in </a:t>
            </a:r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/>
              <a:t>Synthetic data</a:t>
            </a:r>
          </a:p>
          <a:p>
            <a:pPr lvl="1"/>
            <a:r>
              <a:rPr lang="en-US" dirty="0"/>
              <a:t>MNIST</a:t>
            </a:r>
          </a:p>
          <a:p>
            <a:r>
              <a:rPr lang="en-US" dirty="0"/>
              <a:t>Backpropagation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464740" y="1467234"/>
            <a:ext cx="842682" cy="397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57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B173-2B38-4756-B2B7-F54A785AB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856FD-83F8-485B-B228-F580EFF9D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the model summary</a:t>
            </a:r>
          </a:p>
          <a:p>
            <a:r>
              <a:rPr lang="en-US" dirty="0"/>
              <a:t>For each layers</a:t>
            </a:r>
          </a:p>
          <a:p>
            <a:pPr lvl="1"/>
            <a:r>
              <a:rPr lang="en-US" dirty="0"/>
              <a:t>Shows dimensions and shape  </a:t>
            </a:r>
          </a:p>
          <a:p>
            <a:r>
              <a:rPr lang="en-US" dirty="0"/>
              <a:t>Note shapes:</a:t>
            </a:r>
          </a:p>
          <a:p>
            <a:pPr lvl="1"/>
            <a:r>
              <a:rPr lang="en-US" dirty="0"/>
              <a:t>(None, 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0B628-C679-4C6C-94A5-F7A4E2FE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99104-F2F8-4241-BA03-F57C8F39E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682" y="1771988"/>
            <a:ext cx="6616670" cy="279883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45ADA3-87A9-4522-8A61-C686571E1C28}"/>
              </a:ext>
            </a:extLst>
          </p:cNvPr>
          <p:cNvCxnSpPr>
            <a:cxnSpLocks/>
          </p:cNvCxnSpPr>
          <p:nvPr/>
        </p:nvCxnSpPr>
        <p:spPr>
          <a:xfrm flipV="1">
            <a:off x="1481328" y="3429001"/>
            <a:ext cx="255191" cy="75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31DB0A8-AC9C-4ABF-A8E3-D33D8BEEFFB1}"/>
              </a:ext>
            </a:extLst>
          </p:cNvPr>
          <p:cNvSpPr txBox="1"/>
          <p:nvPr/>
        </p:nvSpPr>
        <p:spPr>
          <a:xfrm>
            <a:off x="926785" y="4215749"/>
            <a:ext cx="1637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 size</a:t>
            </a:r>
          </a:p>
          <a:p>
            <a:r>
              <a:rPr lang="en-US" dirty="0"/>
              <a:t>This is not fixed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78A87F-B8FC-42FF-9E28-BFC32E84C56D}"/>
              </a:ext>
            </a:extLst>
          </p:cNvPr>
          <p:cNvSpPr txBox="1"/>
          <p:nvPr/>
        </p:nvSpPr>
        <p:spPr>
          <a:xfrm>
            <a:off x="2564093" y="4253670"/>
            <a:ext cx="2467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Dim per sample in batch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F94A67-4A9D-46ED-A945-9AE93C13D08C}"/>
              </a:ext>
            </a:extLst>
          </p:cNvPr>
          <p:cNvCxnSpPr>
            <a:cxnSpLocks/>
          </p:cNvCxnSpPr>
          <p:nvPr/>
        </p:nvCxnSpPr>
        <p:spPr>
          <a:xfrm flipH="1" flipV="1">
            <a:off x="2248162" y="3391100"/>
            <a:ext cx="694224" cy="824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32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693A1-22FD-47FC-89F9-1424EF8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2, 3:  Select an Optimizer &amp; Compile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48DB8-ADB0-4D06-86B9-B2B4DA0B1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467100"/>
            <a:ext cx="10058400" cy="2401994"/>
          </a:xfrm>
        </p:spPr>
        <p:txBody>
          <a:bodyPr/>
          <a:lstStyle/>
          <a:p>
            <a:r>
              <a:rPr lang="en-US" dirty="0"/>
              <a:t>Adam optimizer generally works well for most problems</a:t>
            </a:r>
          </a:p>
          <a:p>
            <a:pPr lvl="1"/>
            <a:r>
              <a:rPr lang="en-US" dirty="0"/>
              <a:t>In this case, had to manually set learning rate</a:t>
            </a:r>
          </a:p>
          <a:p>
            <a:pPr lvl="1"/>
            <a:r>
              <a:rPr lang="en-US" dirty="0"/>
              <a:t>You often need to play with this.</a:t>
            </a:r>
          </a:p>
          <a:p>
            <a:r>
              <a:rPr lang="en-US" dirty="0"/>
              <a:t>Use binary cross-entropy loss</a:t>
            </a:r>
          </a:p>
          <a:p>
            <a:r>
              <a:rPr lang="en-US" dirty="0"/>
              <a:t>Metrics indicate what will be printed in each epoch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F4029-594E-462F-B8A4-E5128570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47B04A-64EB-449A-B8C1-CF937BD1A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598327"/>
            <a:ext cx="4983767" cy="169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19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4500B-F0A8-40FA-83DA-7A713659C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 Fit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0A75E-DC85-4FF8-9C96-6361A15B2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160" y="1539277"/>
            <a:ext cx="4541520" cy="4329817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keras</a:t>
            </a:r>
            <a:r>
              <a:rPr lang="en-US" dirty="0"/>
              <a:t> fit function</a:t>
            </a:r>
          </a:p>
          <a:p>
            <a:pPr lvl="1"/>
            <a:r>
              <a:rPr lang="en-US" dirty="0"/>
              <a:t>Specify number of epoch &amp; batch size</a:t>
            </a:r>
          </a:p>
          <a:p>
            <a:pPr lvl="1"/>
            <a:endParaRPr lang="en-US" dirty="0"/>
          </a:p>
          <a:p>
            <a:r>
              <a:rPr lang="en-US" dirty="0"/>
              <a:t>Prints progress after each epoch</a:t>
            </a:r>
          </a:p>
          <a:p>
            <a:pPr lvl="1"/>
            <a:r>
              <a:rPr lang="en-US" dirty="0"/>
              <a:t>Loss = loss on training data</a:t>
            </a:r>
          </a:p>
          <a:p>
            <a:pPr lvl="1"/>
            <a:r>
              <a:rPr lang="en-US" dirty="0" err="1"/>
              <a:t>Acc</a:t>
            </a:r>
            <a:r>
              <a:rPr lang="en-US" dirty="0"/>
              <a:t> = accuracy on training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DF64F-79A9-400B-9D80-E99470C4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BF0BD6-C9E9-470B-8C94-6C78CB8CB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1539277"/>
            <a:ext cx="56197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176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C3557-B75B-49F4-8BFE-E51327BFD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the Model with Many Epochs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A2D2-0A12-4BEF-87E6-24A3D9AB5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example requires large number of epochs (~1000)</a:t>
            </a:r>
          </a:p>
          <a:p>
            <a:r>
              <a:rPr lang="en-US" dirty="0"/>
              <a:t>Do not want to print progress on each epoch</a:t>
            </a:r>
          </a:p>
          <a:p>
            <a:r>
              <a:rPr lang="en-US" dirty="0"/>
              <a:t>Rewrite code to manually print progress</a:t>
            </a:r>
          </a:p>
          <a:p>
            <a:r>
              <a:rPr lang="en-US" dirty="0"/>
              <a:t>Can also use a </a:t>
            </a:r>
            <a:r>
              <a:rPr lang="en-US" dirty="0">
                <a:solidFill>
                  <a:schemeClr val="accent1"/>
                </a:solidFill>
              </a:rPr>
              <a:t>callback</a:t>
            </a:r>
            <a:r>
              <a:rPr lang="en-US" dirty="0"/>
              <a:t>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82EA7-B9A2-437E-B487-922396AF1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2225B8-E8B7-4709-BD7A-37D1A5F56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544" y="2108798"/>
            <a:ext cx="4991100" cy="3667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1E66B3-10BC-4575-A69C-973DFF7B3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345643"/>
            <a:ext cx="31432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883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3F64-7A35-44A9-9813-0671FF8B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vs Epoch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F5FE0-1AB8-49BB-A787-96046A798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858483"/>
          </a:xfrm>
        </p:spPr>
        <p:txBody>
          <a:bodyPr/>
          <a:lstStyle/>
          <a:p>
            <a:r>
              <a:rPr lang="en-US" dirty="0"/>
              <a:t>Can observe loss function slowly converging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AC408-3531-487F-BBD5-1ABF3087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A03B5D-D9B6-45D5-B930-89E12F377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025" y="2161368"/>
            <a:ext cx="60007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5150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F72D-6C77-4666-BE44-51171284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5.  Visualizing the Decision Regions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0DF505-29FA-45FF-85CF-3100E52780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Feed in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over grid of points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Use predict to observe output for each input point</a:t>
                </a:r>
              </a:p>
              <a:p>
                <a:r>
                  <a:rPr lang="en-US" dirty="0"/>
                  <a:t>Plot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𝑠𝑖𝑔𝑚𝑜𝑖𝑑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C0DF505-29FA-45FF-85CF-3100E52780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FA5BA-2A57-4F26-BB26-EA0AB4AA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BA63C5-119E-45AA-A3BC-F8C0F72B3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062132"/>
            <a:ext cx="6981825" cy="3019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144C68-1C68-4870-8F66-5AAC192D61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9999" y="2427727"/>
            <a:ext cx="3396933" cy="292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047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4844F-42B4-4191-8E4D-04022C1D4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Hidden Layers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9C603B-096F-4DEA-B772-CE1CFD23E7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61000" y="1539277"/>
                <a:ext cx="5694680" cy="4329817"/>
              </a:xfrm>
            </p:spPr>
            <p:txBody>
              <a:bodyPr/>
              <a:lstStyle/>
              <a:p>
                <a:r>
                  <a:rPr lang="en-US" dirty="0"/>
                  <a:t>Create  a new model with hidden layer output</a:t>
                </a:r>
              </a:p>
              <a:p>
                <a:r>
                  <a:rPr lang="en-US" dirty="0"/>
                  <a:t>Feed in data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Predict outputs from hidden outputs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9C603B-096F-4DEA-B772-CE1CFD23E7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1000" y="1539277"/>
                <a:ext cx="5694680" cy="4329817"/>
              </a:xfrm>
              <a:blipFill>
                <a:blip r:embed="rId3"/>
                <a:stretch>
                  <a:fillRect l="-2570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FD092-90C7-4620-93E6-697E5439F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DFC4B-6CF9-4276-9823-4C2CBECEE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837" y="1712912"/>
            <a:ext cx="3590925" cy="1171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469F9F-F527-4B41-A1D7-3BABA94A32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2299" y="3270584"/>
            <a:ext cx="7830975" cy="21777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26E8FC-936D-2746-AC9A-3AAA8EB36D9B}"/>
              </a:ext>
            </a:extLst>
          </p:cNvPr>
          <p:cNvSpPr txBox="1"/>
          <p:nvPr/>
        </p:nvSpPr>
        <p:spPr>
          <a:xfrm>
            <a:off x="2087152" y="5465064"/>
            <a:ext cx="7441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hidden layer is a logistic regression layer with a different separating line!</a:t>
            </a:r>
          </a:p>
        </p:txBody>
      </p:sp>
    </p:spTree>
    <p:extLst>
      <p:ext uri="{BB962C8B-B14F-4D97-AF65-F5344CB8AC3E}">
        <p14:creationId xmlns:p14="http://schemas.microsoft.com/office/powerpoint/2010/main" val="25631761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Idea:  Nonlinear classifiers from linear features</a:t>
            </a:r>
          </a:p>
          <a:p>
            <a:r>
              <a:rPr lang="en-US" dirty="0"/>
              <a:t>Training Neural Networks and Stochastic Gradient Descent</a:t>
            </a:r>
          </a:p>
          <a:p>
            <a:r>
              <a:rPr lang="en-US" dirty="0"/>
              <a:t>Building and Training a Network in </a:t>
            </a:r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/>
              <a:t>Synthetic data</a:t>
            </a:r>
          </a:p>
          <a:p>
            <a:pPr lvl="1"/>
            <a:r>
              <a:rPr lang="en-US" dirty="0"/>
              <a:t>MNIST</a:t>
            </a:r>
          </a:p>
          <a:p>
            <a:r>
              <a:rPr lang="en-US" dirty="0"/>
              <a:t>Backpropagation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614979" y="3031363"/>
            <a:ext cx="842682" cy="397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346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C7A09-C245-4DD0-A975-D16D2C571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 MNIST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2CD8C-49EC-4F40-9626-22CA94155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 MNIST problem:</a:t>
            </a:r>
          </a:p>
          <a:p>
            <a:pPr lvl="1"/>
            <a:r>
              <a:rPr lang="en-US" dirty="0"/>
              <a:t>Detect hand-written digits</a:t>
            </a:r>
          </a:p>
          <a:p>
            <a:pPr lvl="1"/>
            <a:r>
              <a:rPr lang="en-US" dirty="0"/>
              <a:t>Each image is 28 x 28 = 784 pixels</a:t>
            </a:r>
          </a:p>
          <a:p>
            <a:r>
              <a:rPr lang="en-US" dirty="0"/>
              <a:t>Dataset size:</a:t>
            </a:r>
          </a:p>
          <a:p>
            <a:pPr lvl="1"/>
            <a:r>
              <a:rPr lang="en-US" dirty="0"/>
              <a:t>50,000 training digits</a:t>
            </a:r>
          </a:p>
          <a:p>
            <a:pPr lvl="1"/>
            <a:r>
              <a:rPr lang="en-US" dirty="0"/>
              <a:t>10,000 test</a:t>
            </a:r>
          </a:p>
          <a:p>
            <a:pPr lvl="1"/>
            <a:r>
              <a:rPr lang="en-US" dirty="0"/>
              <a:t>10,000 validation (not used here)</a:t>
            </a:r>
          </a:p>
          <a:p>
            <a:r>
              <a:rPr lang="en-US" dirty="0"/>
              <a:t>Can be loaded with </a:t>
            </a:r>
            <a:r>
              <a:rPr lang="en-US" dirty="0" err="1"/>
              <a:t>sklearn</a:t>
            </a:r>
            <a:r>
              <a:rPr lang="en-US" dirty="0"/>
              <a:t> and many other packages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33CAB-7D8B-464A-9937-6D544251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F484EC-1BAE-4F43-8F77-41D5C7F02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555" y="1691573"/>
            <a:ext cx="51911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456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0B9E7-78C5-4DE4-8C02-F3A4890C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MNIST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692FF-699E-4263-831A-D9FCA9D10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784 inputs, 100 hidden units, 10 outputs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E6A52-6AF6-4E0F-86A8-A308CA06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4577CA-CEA8-40EC-A413-061028156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679" y="3773593"/>
            <a:ext cx="5371259" cy="23079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3444C1-63B2-CA4C-AC52-729558D10BC6}"/>
              </a:ext>
            </a:extLst>
          </p:cNvPr>
          <p:cNvSpPr txBox="1"/>
          <p:nvPr/>
        </p:nvSpPr>
        <p:spPr>
          <a:xfrm>
            <a:off x="7073153" y="4158549"/>
            <a:ext cx="392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Why 78500 parameters in hidden layer?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74EEEE-381F-45E7-B60A-9D0676DD0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2017887"/>
            <a:ext cx="7823479" cy="13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1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Most Datasets are not Linearly Separable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3228" y="1524074"/>
            <a:ext cx="5325331" cy="2321523"/>
          </a:xfrm>
        </p:spPr>
        <p:txBody>
          <a:bodyPr/>
          <a:lstStyle/>
          <a:p>
            <a:r>
              <a:rPr lang="en-US" dirty="0"/>
              <a:t>Consider simple synthetic data</a:t>
            </a:r>
          </a:p>
          <a:p>
            <a:pPr lvl="1"/>
            <a:r>
              <a:rPr lang="en-US" dirty="0"/>
              <a:t>See figure to the left</a:t>
            </a:r>
          </a:p>
          <a:p>
            <a:pPr lvl="1"/>
            <a:r>
              <a:rPr lang="en-US" dirty="0"/>
              <a:t>2D features </a:t>
            </a:r>
          </a:p>
          <a:p>
            <a:pPr lvl="1"/>
            <a:r>
              <a:rPr lang="en-US" dirty="0"/>
              <a:t>Binary class label</a:t>
            </a:r>
          </a:p>
          <a:p>
            <a:r>
              <a:rPr lang="en-US" dirty="0"/>
              <a:t>Not linearly separable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03" y="1539277"/>
            <a:ext cx="4991100" cy="32289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3143C4-9823-4D70-852F-375EF1368EB9}"/>
              </a:ext>
            </a:extLst>
          </p:cNvPr>
          <p:cNvSpPr txBox="1"/>
          <p:nvPr/>
        </p:nvSpPr>
        <p:spPr>
          <a:xfrm>
            <a:off x="5930932" y="3890850"/>
            <a:ext cx="3715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Need a better classifier! </a:t>
            </a:r>
          </a:p>
        </p:txBody>
      </p:sp>
    </p:spTree>
    <p:extLst>
      <p:ext uri="{BB962C8B-B14F-4D97-AF65-F5344CB8AC3E}">
        <p14:creationId xmlns:p14="http://schemas.microsoft.com/office/powerpoint/2010/main" val="96653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0B9E7-78C5-4DE4-8C02-F3A4890C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692FF-699E-4263-831A-D9FCA9D10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for 20 epochs, ADAM optimizer, batch size = 100</a:t>
            </a:r>
          </a:p>
          <a:p>
            <a:r>
              <a:rPr lang="en-US" dirty="0"/>
              <a:t>Final accuracy = 0.972  </a:t>
            </a:r>
          </a:p>
          <a:p>
            <a:r>
              <a:rPr lang="en-US" dirty="0"/>
              <a:t>Not great, but much faster than SVM.  Also CNNs we study later do even better.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E6A52-6AF6-4E0F-86A8-A308CA06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69B88F-2BCA-4F17-A7A3-F7EB630A2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099" y="3716778"/>
            <a:ext cx="5486400" cy="295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5DE9DB-57EB-4226-8CD6-E96CBB0CA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099" y="2863040"/>
            <a:ext cx="3981450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AC263D-3969-4AD6-9664-7162FFD8DF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4076879"/>
            <a:ext cx="8181975" cy="18764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6419B1E-0212-4BFB-866E-2D715DA90E14}"/>
              </a:ext>
            </a:extLst>
          </p:cNvPr>
          <p:cNvSpPr/>
          <p:nvPr/>
        </p:nvSpPr>
        <p:spPr>
          <a:xfrm>
            <a:off x="1391920" y="5711538"/>
            <a:ext cx="1046480" cy="2838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2BA2FE-74AA-FF42-A631-EFBAA99F4C5B}"/>
              </a:ext>
            </a:extLst>
          </p:cNvPr>
          <p:cNvCxnSpPr/>
          <p:nvPr/>
        </p:nvCxnSpPr>
        <p:spPr>
          <a:xfrm flipH="1">
            <a:off x="5610386" y="3208149"/>
            <a:ext cx="464950" cy="508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9192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ABCF-4507-2E49-8A9B-6273D91A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Validation Accuracy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9E094-25E2-704A-894C-A4B66DA74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0EC9B-6595-1C41-8A90-38CB18DCA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51" y="1535888"/>
            <a:ext cx="6450938" cy="43332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3C4BB9-3CF5-A842-95FA-3A9EA53977D2}"/>
              </a:ext>
            </a:extLst>
          </p:cNvPr>
          <p:cNvSpPr txBox="1"/>
          <p:nvPr/>
        </p:nvSpPr>
        <p:spPr>
          <a:xfrm>
            <a:off x="7548218" y="3906263"/>
            <a:ext cx="40611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accuracy continues to increase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Validation accuracy eventually flattens and sometimes starts to decrease.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stop when the validation accuracy starts to decrease.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indicates overfitting.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C14716-C073-4282-9B86-CB846DD1A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0833" y="1603373"/>
            <a:ext cx="38385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399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2F5A-41FD-4999-B90B-308E3AE3F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B6A56-D557-4CD9-A840-84244955F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4166D1-E81D-47C4-A793-04D6C34DF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31" y="1612755"/>
            <a:ext cx="89820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98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Idea:  Nonlinear classifiers from linear features</a:t>
            </a:r>
          </a:p>
          <a:p>
            <a:r>
              <a:rPr lang="en-US" dirty="0"/>
              <a:t>Training Neural Networks and Stochastic Gradient Descent</a:t>
            </a:r>
          </a:p>
          <a:p>
            <a:r>
              <a:rPr lang="en-US" dirty="0"/>
              <a:t>Building and Training a Network in </a:t>
            </a:r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/>
              <a:t>Synthetic data</a:t>
            </a:r>
          </a:p>
          <a:p>
            <a:pPr lvl="1"/>
            <a:r>
              <a:rPr lang="en-US" dirty="0"/>
              <a:t>MNIST</a:t>
            </a:r>
          </a:p>
          <a:p>
            <a:r>
              <a:rPr lang="en-US" dirty="0"/>
              <a:t>Backpropagation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93306" y="3505366"/>
            <a:ext cx="842682" cy="397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973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Training uses SGD</a:t>
                </a:r>
              </a:p>
              <a:p>
                <a:r>
                  <a:rPr lang="en-US" dirty="0"/>
                  <a:t>In each step:</a:t>
                </a:r>
              </a:p>
              <a:p>
                <a:pPr lvl="1"/>
                <a:r>
                  <a:rPr lang="en-US" dirty="0"/>
                  <a:t>Select a subset of sample for minibatch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⊂{1,…,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Evaluate mini-batch loss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Evaluate mini-batch gradient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Take SGD step: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Question</a:t>
                </a:r>
                <a:r>
                  <a:rPr lang="en-US" dirty="0"/>
                  <a:t>:  How do we compute gradient?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83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with Multiple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neural net problem: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Gradient is computed with respect to each parameter: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Gradient descent is performed on each parameter: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….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25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6C19-F767-43F1-88D4-14451E33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Graph &amp; Forward Pass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914186-C553-422A-BE29-C86D8D68BD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058400" cy="2688747"/>
              </a:xfrm>
            </p:spPr>
            <p:txBody>
              <a:bodyPr/>
              <a:lstStyle/>
              <a:p>
                <a:r>
                  <a:rPr lang="en-US" dirty="0"/>
                  <a:t>Neural network loss function can be computed via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computation graph</a:t>
                </a:r>
                <a:endParaRPr lang="en-US" dirty="0"/>
              </a:p>
              <a:p>
                <a:r>
                  <a:rPr lang="en-US" dirty="0"/>
                  <a:t>Sequence of operations starting from measured data and parameters</a:t>
                </a:r>
              </a:p>
              <a:p>
                <a:r>
                  <a:rPr lang="en-US" dirty="0"/>
                  <a:t>Loss function computed via a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forward pass</a:t>
                </a:r>
                <a:r>
                  <a:rPr lang="en-US" dirty="0"/>
                  <a:t> in the computation graph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b="0" dirty="0"/>
              </a:p>
              <a:p>
                <a:pPr lvl="1"/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914186-C553-422A-BE29-C86D8D68BD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058400" cy="2688747"/>
              </a:xfrm>
              <a:blipFill>
                <a:blip r:embed="rId3"/>
                <a:stretch>
                  <a:fillRect l="-1455" t="-2494" b="-21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B9F0E-5612-461D-AFB7-2E2849D1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BCE90E0-9F3B-49B6-AB9E-57FA59A1DFF3}"/>
              </a:ext>
            </a:extLst>
          </p:cNvPr>
          <p:cNvGrpSpPr/>
          <p:nvPr/>
        </p:nvGrpSpPr>
        <p:grpSpPr>
          <a:xfrm>
            <a:off x="5448532" y="4017922"/>
            <a:ext cx="1956033" cy="1643029"/>
            <a:chOff x="5448532" y="4017922"/>
            <a:chExt cx="1956033" cy="16430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12FDB41-C4FE-471B-8653-CF59E3C72429}"/>
                    </a:ext>
                  </a:extLst>
                </p:cNvPr>
                <p:cNvSpPr txBox="1"/>
                <p:nvPr/>
              </p:nvSpPr>
              <p:spPr>
                <a:xfrm>
                  <a:off x="5448532" y="4361870"/>
                  <a:ext cx="4446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12FDB41-C4FE-471B-8653-CF59E3C724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8532" y="4361870"/>
                  <a:ext cx="44461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72BF4FA-0EE8-459D-88CB-FA382EC65A76}"/>
                </a:ext>
              </a:extLst>
            </p:cNvPr>
            <p:cNvSpPr/>
            <p:nvPr/>
          </p:nvSpPr>
          <p:spPr>
            <a:xfrm>
              <a:off x="5498867" y="4017922"/>
              <a:ext cx="343948" cy="3439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04FACD6-A3C5-45D4-8CF9-2C849C16AC11}"/>
                </a:ext>
              </a:extLst>
            </p:cNvPr>
            <p:cNvSpPr/>
            <p:nvPr/>
          </p:nvSpPr>
          <p:spPr>
            <a:xfrm>
              <a:off x="7010283" y="4017922"/>
              <a:ext cx="343948" cy="343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0BD60F5-8706-458E-8F16-6B3C94FC65D9}"/>
                    </a:ext>
                  </a:extLst>
                </p:cNvPr>
                <p:cNvSpPr txBox="1"/>
                <p:nvPr/>
              </p:nvSpPr>
              <p:spPr>
                <a:xfrm>
                  <a:off x="6959948" y="4361870"/>
                  <a:ext cx="444617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0BD60F5-8706-458E-8F16-6B3C94FC65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9948" y="4361870"/>
                  <a:ext cx="444617" cy="38151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2466044-740D-4F82-85CB-C19FCABBE1E3}"/>
                </a:ext>
              </a:extLst>
            </p:cNvPr>
            <p:cNvSpPr/>
            <p:nvPr/>
          </p:nvSpPr>
          <p:spPr>
            <a:xfrm>
              <a:off x="6037160" y="4947671"/>
              <a:ext cx="343948" cy="34394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7055FD0-4621-4F2D-8B0F-23B88C742B9F}"/>
                    </a:ext>
                  </a:extLst>
                </p:cNvPr>
                <p:cNvSpPr txBox="1"/>
                <p:nvPr/>
              </p:nvSpPr>
              <p:spPr>
                <a:xfrm>
                  <a:off x="5782692" y="5291619"/>
                  <a:ext cx="4446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7055FD0-4621-4F2D-8B0F-23B88C742B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2692" y="5291619"/>
                  <a:ext cx="444617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808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DE512C0-8A4A-493B-8B77-34B183DAC32F}"/>
                </a:ext>
              </a:extLst>
            </p:cNvPr>
            <p:cNvCxnSpPr>
              <a:stCxn id="8" idx="6"/>
              <a:endCxn id="10" idx="2"/>
            </p:cNvCxnSpPr>
            <p:nvPr/>
          </p:nvCxnSpPr>
          <p:spPr>
            <a:xfrm>
              <a:off x="5842815" y="4189896"/>
              <a:ext cx="11674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41F54C7-1D87-48FB-8A08-76F02719DCCA}"/>
                </a:ext>
              </a:extLst>
            </p:cNvPr>
            <p:cNvCxnSpPr>
              <a:stCxn id="12" idx="7"/>
              <a:endCxn id="10" idx="3"/>
            </p:cNvCxnSpPr>
            <p:nvPr/>
          </p:nvCxnSpPr>
          <p:spPr>
            <a:xfrm flipV="1">
              <a:off x="6330738" y="4311500"/>
              <a:ext cx="729915" cy="6865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E92D565-8975-42AD-B8B1-4D1ABCBC6CDB}"/>
              </a:ext>
            </a:extLst>
          </p:cNvPr>
          <p:cNvGrpSpPr/>
          <p:nvPr/>
        </p:nvGrpSpPr>
        <p:grpSpPr>
          <a:xfrm>
            <a:off x="7322036" y="4017922"/>
            <a:ext cx="820723" cy="725463"/>
            <a:chOff x="7322036" y="4017922"/>
            <a:chExt cx="820723" cy="72546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EF0B060-4B9A-4925-9DB8-0FFF661A409F}"/>
                </a:ext>
              </a:extLst>
            </p:cNvPr>
            <p:cNvSpPr/>
            <p:nvPr/>
          </p:nvSpPr>
          <p:spPr>
            <a:xfrm>
              <a:off x="7748477" y="4017922"/>
              <a:ext cx="343948" cy="343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50D9D6E-555D-4B1D-8C78-E007628F7C4C}"/>
                </a:ext>
              </a:extLst>
            </p:cNvPr>
            <p:cNvCxnSpPr/>
            <p:nvPr/>
          </p:nvCxnSpPr>
          <p:spPr>
            <a:xfrm>
              <a:off x="7322036" y="4189896"/>
              <a:ext cx="4586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09CB75E-6619-4C07-A21B-00D0E5B6F5D1}"/>
                    </a:ext>
                  </a:extLst>
                </p:cNvPr>
                <p:cNvSpPr txBox="1"/>
                <p:nvPr/>
              </p:nvSpPr>
              <p:spPr>
                <a:xfrm>
                  <a:off x="7698142" y="4361870"/>
                  <a:ext cx="444617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09CB75E-6619-4C07-A21B-00D0E5B6F5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8142" y="4361870"/>
                  <a:ext cx="444617" cy="38151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947E4A1-23C8-4CBB-AB7B-2F7B91A3E7ED}"/>
              </a:ext>
            </a:extLst>
          </p:cNvPr>
          <p:cNvGrpSpPr/>
          <p:nvPr/>
        </p:nvGrpSpPr>
        <p:grpSpPr>
          <a:xfrm>
            <a:off x="7861726" y="4023514"/>
            <a:ext cx="1931548" cy="1693399"/>
            <a:chOff x="7861726" y="4023514"/>
            <a:chExt cx="1931548" cy="16933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9CFEB08-DB31-48B2-AEC8-FFB9DF056153}"/>
                    </a:ext>
                  </a:extLst>
                </p:cNvPr>
                <p:cNvSpPr txBox="1"/>
                <p:nvPr/>
              </p:nvSpPr>
              <p:spPr>
                <a:xfrm>
                  <a:off x="9348657" y="4311500"/>
                  <a:ext cx="444617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9CFEB08-DB31-48B2-AEC8-FFB9DF0561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8657" y="4311500"/>
                  <a:ext cx="444617" cy="38151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68E2EF9-7C5A-4643-908B-20A852F1DE96}"/>
                </a:ext>
              </a:extLst>
            </p:cNvPr>
            <p:cNvSpPr/>
            <p:nvPr/>
          </p:nvSpPr>
          <p:spPr>
            <a:xfrm>
              <a:off x="9204720" y="4023514"/>
              <a:ext cx="343948" cy="343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41E6266-0F60-42E0-8DBB-5816E5563A58}"/>
                </a:ext>
              </a:extLst>
            </p:cNvPr>
            <p:cNvSpPr/>
            <p:nvPr/>
          </p:nvSpPr>
          <p:spPr>
            <a:xfrm>
              <a:off x="8231597" y="4953263"/>
              <a:ext cx="343948" cy="34394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21B4BED-8B1B-4A19-9FCD-3E3A9AB0E286}"/>
                </a:ext>
              </a:extLst>
            </p:cNvPr>
            <p:cNvCxnSpPr>
              <a:endCxn id="19" idx="2"/>
            </p:cNvCxnSpPr>
            <p:nvPr/>
          </p:nvCxnSpPr>
          <p:spPr>
            <a:xfrm>
              <a:off x="8037252" y="4195488"/>
              <a:ext cx="11674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1804B41-D8C3-4B3C-B7A6-5F6123DFA887}"/>
                </a:ext>
              </a:extLst>
            </p:cNvPr>
            <p:cNvCxnSpPr>
              <a:stCxn id="20" idx="7"/>
              <a:endCxn id="19" idx="3"/>
            </p:cNvCxnSpPr>
            <p:nvPr/>
          </p:nvCxnSpPr>
          <p:spPr>
            <a:xfrm flipV="1">
              <a:off x="8525175" y="4317092"/>
              <a:ext cx="729915" cy="6865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D603FF2-7ABD-45A4-B126-7F4BC4B2F664}"/>
                    </a:ext>
                  </a:extLst>
                </p:cNvPr>
                <p:cNvSpPr txBox="1"/>
                <p:nvPr/>
              </p:nvSpPr>
              <p:spPr>
                <a:xfrm>
                  <a:off x="7861726" y="5347581"/>
                  <a:ext cx="10836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D603FF2-7ABD-45A4-B126-7F4BC4B2F6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1726" y="5347581"/>
                  <a:ext cx="108368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043372C-A96F-4641-9F99-412BCDE7FAB8}"/>
              </a:ext>
            </a:extLst>
          </p:cNvPr>
          <p:cNvGrpSpPr/>
          <p:nvPr/>
        </p:nvGrpSpPr>
        <p:grpSpPr>
          <a:xfrm>
            <a:off x="9548668" y="3604657"/>
            <a:ext cx="2447341" cy="2125583"/>
            <a:chOff x="9548668" y="3604657"/>
            <a:chExt cx="2447341" cy="2125583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E5CEE12-1075-4E03-9549-707B76C94B97}"/>
                </a:ext>
              </a:extLst>
            </p:cNvPr>
            <p:cNvSpPr/>
            <p:nvPr/>
          </p:nvSpPr>
          <p:spPr>
            <a:xfrm>
              <a:off x="10716136" y="4017922"/>
              <a:ext cx="343948" cy="343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E6D02D1-A738-4734-8772-F786BFE29944}"/>
                </a:ext>
              </a:extLst>
            </p:cNvPr>
            <p:cNvCxnSpPr>
              <a:endCxn id="25" idx="2"/>
            </p:cNvCxnSpPr>
            <p:nvPr/>
          </p:nvCxnSpPr>
          <p:spPr>
            <a:xfrm>
              <a:off x="9548668" y="4189896"/>
              <a:ext cx="11674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DC7674E-9998-48EA-99D8-9ADC13CCFD9D}"/>
                    </a:ext>
                  </a:extLst>
                </p:cNvPr>
                <p:cNvSpPr txBox="1"/>
                <p:nvPr/>
              </p:nvSpPr>
              <p:spPr>
                <a:xfrm>
                  <a:off x="10340246" y="3604657"/>
                  <a:ext cx="16557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DC7674E-9998-48EA-99D8-9ADC13CCF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0246" y="3604657"/>
                  <a:ext cx="1655763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10286FC-A043-4B00-997C-6ED6E7D02A8D}"/>
                </a:ext>
              </a:extLst>
            </p:cNvPr>
            <p:cNvSpPr/>
            <p:nvPr/>
          </p:nvSpPr>
          <p:spPr>
            <a:xfrm>
              <a:off x="9807971" y="4992450"/>
              <a:ext cx="343948" cy="3439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48BB520-AFB0-4A05-9050-255808868F6C}"/>
                </a:ext>
              </a:extLst>
            </p:cNvPr>
            <p:cNvCxnSpPr>
              <a:stCxn id="28" idx="7"/>
            </p:cNvCxnSpPr>
            <p:nvPr/>
          </p:nvCxnSpPr>
          <p:spPr>
            <a:xfrm flipV="1">
              <a:off x="10101549" y="4356279"/>
              <a:ext cx="729915" cy="6865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1E38400-A5AB-451E-9925-D9AA4EE28AC8}"/>
                    </a:ext>
                  </a:extLst>
                </p:cNvPr>
                <p:cNvSpPr txBox="1"/>
                <p:nvPr/>
              </p:nvSpPr>
              <p:spPr>
                <a:xfrm>
                  <a:off x="9757636" y="5360908"/>
                  <a:ext cx="4446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1E38400-A5AB-451E-9925-D9AA4EE28A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7636" y="5360908"/>
                  <a:ext cx="444617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F59750B-61AB-44FC-AEF5-F742B0DF3DD7}"/>
              </a:ext>
            </a:extLst>
          </p:cNvPr>
          <p:cNvGrpSpPr/>
          <p:nvPr/>
        </p:nvGrpSpPr>
        <p:grpSpPr>
          <a:xfrm>
            <a:off x="2244391" y="4367462"/>
            <a:ext cx="2620238" cy="1477328"/>
            <a:chOff x="2244391" y="4367462"/>
            <a:chExt cx="2620238" cy="1477328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607BBE4-73AF-4C9E-A8E4-F17AA63C778C}"/>
                </a:ext>
              </a:extLst>
            </p:cNvPr>
            <p:cNvSpPr/>
            <p:nvPr/>
          </p:nvSpPr>
          <p:spPr>
            <a:xfrm>
              <a:off x="2244391" y="5476285"/>
              <a:ext cx="343948" cy="343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E811647-B32E-4C05-A27D-B9AA1A7FBCE1}"/>
                </a:ext>
              </a:extLst>
            </p:cNvPr>
            <p:cNvSpPr/>
            <p:nvPr/>
          </p:nvSpPr>
          <p:spPr>
            <a:xfrm>
              <a:off x="2244391" y="4438263"/>
              <a:ext cx="343948" cy="3439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D2F437D-103F-4E58-9768-3FA5F28E1214}"/>
                </a:ext>
              </a:extLst>
            </p:cNvPr>
            <p:cNvSpPr/>
            <p:nvPr/>
          </p:nvSpPr>
          <p:spPr>
            <a:xfrm>
              <a:off x="2244391" y="4934152"/>
              <a:ext cx="343948" cy="34394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A4A023-EF02-47F8-8344-CBDAF5162E56}"/>
                </a:ext>
              </a:extLst>
            </p:cNvPr>
            <p:cNvSpPr txBox="1"/>
            <p:nvPr/>
          </p:nvSpPr>
          <p:spPr>
            <a:xfrm>
              <a:off x="2807143" y="4367462"/>
              <a:ext cx="2057486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Observed variable</a:t>
              </a:r>
            </a:p>
            <a:p>
              <a:endParaRPr lang="en-US" dirty="0"/>
            </a:p>
            <a:p>
              <a:r>
                <a:rPr lang="en-US" dirty="0"/>
                <a:t>Trainable variable</a:t>
              </a:r>
            </a:p>
            <a:p>
              <a:endParaRPr lang="en-US" dirty="0"/>
            </a:p>
            <a:p>
              <a:r>
                <a:rPr lang="en-US" dirty="0"/>
                <a:t>Computed variables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620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7C8F1-EEBF-4E70-A29A-351B2DBB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Pass Example in </a:t>
            </a:r>
            <a:r>
              <a:rPr lang="en-US" dirty="0" err="1"/>
              <a:t>Numpy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D4EEDE-5688-46E5-99AF-DFC046121C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 network:</a:t>
                </a:r>
              </a:p>
              <a:p>
                <a:pPr lvl="1"/>
                <a:r>
                  <a:rPr lang="en-US" dirty="0"/>
                  <a:t>Single hidden layer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 hidden units, single output unit</a:t>
                </a:r>
              </a:p>
              <a:p>
                <a:pPr lvl="1"/>
                <a:r>
                  <a:rPr lang="en-US" dirty="0"/>
                  <a:t>Sigmoid activation, binary cross entropy loss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D4EEDE-5688-46E5-99AF-DFC046121C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1D1DC-A8BB-47FF-8637-D23C8F3B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FD0F37-D16A-4A9F-A2B5-B0039E51F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391" y="2614457"/>
            <a:ext cx="3801791" cy="20366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DA46DE-B11F-4ACD-B276-BF332C347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2614457"/>
            <a:ext cx="41719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84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6533-3620-4760-AF92-CE09E5E9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Back-Propagation on A Two Node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448523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Back Propagation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dirty="0"/>
                  <a:t>A way to compute gradients</a:t>
                </a:r>
              </a:p>
              <a:p>
                <a:pPr lvl="1"/>
                <a:r>
                  <a:rPr lang="en-US" dirty="0"/>
                  <a:t>Iterative procedure that works in reverse</a:t>
                </a:r>
              </a:p>
              <a:p>
                <a:r>
                  <a:rPr lang="en-US" dirty="0"/>
                  <a:t>Consider a simple 2 node computation graph</a:t>
                </a:r>
              </a:p>
              <a:p>
                <a:pPr lvl="1"/>
                <a:r>
                  <a:rPr lang="en-US" dirty="0"/>
                  <a:t>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s-ES" dirty="0"/>
                  <a:t>Hidden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endParaRPr lang="es-ES" dirty="0"/>
              </a:p>
              <a:p>
                <a:pPr lvl="1"/>
                <a:r>
                  <a:rPr lang="en-US" dirty="0"/>
                  <a:t>Scalar output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First, we 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Then 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from multi-variable chain rule: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448523" cy="4329817"/>
              </a:xfrm>
              <a:blipFill>
                <a:blip r:embed="rId2"/>
                <a:stretch>
                  <a:fillRect l="-2685" t="-1549" r="-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06FE7-5B46-4C5E-BB85-9BA4DC94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4E187E-5739-44C2-8638-D43DB4B57DA4}"/>
              </a:ext>
            </a:extLst>
          </p:cNvPr>
          <p:cNvGrpSpPr/>
          <p:nvPr/>
        </p:nvGrpSpPr>
        <p:grpSpPr>
          <a:xfrm>
            <a:off x="7469178" y="3265321"/>
            <a:ext cx="3347716" cy="705034"/>
            <a:chOff x="7469178" y="3265321"/>
            <a:chExt cx="3347716" cy="70503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A01DE86-B9E1-40FB-B5E4-E00F6D666964}"/>
                </a:ext>
              </a:extLst>
            </p:cNvPr>
            <p:cNvSpPr/>
            <p:nvPr/>
          </p:nvSpPr>
          <p:spPr>
            <a:xfrm>
              <a:off x="7469178" y="3270913"/>
              <a:ext cx="343948" cy="34394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2FB860F-8817-4BA7-9A32-3B4F7320D75F}"/>
                </a:ext>
              </a:extLst>
            </p:cNvPr>
            <p:cNvSpPr/>
            <p:nvPr/>
          </p:nvSpPr>
          <p:spPr>
            <a:xfrm>
              <a:off x="8980594" y="3265321"/>
              <a:ext cx="343948" cy="34394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2B196C2-5B1C-45C2-8F09-669B9E083B3C}"/>
                </a:ext>
              </a:extLst>
            </p:cNvPr>
            <p:cNvCxnSpPr>
              <a:endCxn id="31" idx="2"/>
            </p:cNvCxnSpPr>
            <p:nvPr/>
          </p:nvCxnSpPr>
          <p:spPr>
            <a:xfrm>
              <a:off x="7813126" y="3437295"/>
              <a:ext cx="11674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2E89DAC-F06F-4C0D-9DD2-5646D980A07B}"/>
                </a:ext>
              </a:extLst>
            </p:cNvPr>
            <p:cNvSpPr/>
            <p:nvPr/>
          </p:nvSpPr>
          <p:spPr>
            <a:xfrm>
              <a:off x="10472946" y="3265321"/>
              <a:ext cx="343948" cy="343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B4E5BCF-4F34-4999-AE6A-689AA5DB6BC1}"/>
                </a:ext>
              </a:extLst>
            </p:cNvPr>
            <p:cNvCxnSpPr>
              <a:cxnSpLocks/>
            </p:cNvCxnSpPr>
            <p:nvPr/>
          </p:nvCxnSpPr>
          <p:spPr>
            <a:xfrm>
              <a:off x="9324542" y="3437295"/>
              <a:ext cx="11674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3743A79-B0BE-4547-9EBD-04E9C22FC950}"/>
                    </a:ext>
                  </a:extLst>
                </p:cNvPr>
                <p:cNvSpPr txBox="1"/>
                <p:nvPr/>
              </p:nvSpPr>
              <p:spPr>
                <a:xfrm>
                  <a:off x="7532335" y="3674892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3743A79-B0BE-4547-9EBD-04E9C22FC9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2335" y="3674892"/>
                  <a:ext cx="18332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EEBE7C1-4385-40A1-B354-D31FC386F310}"/>
                    </a:ext>
                  </a:extLst>
                </p:cNvPr>
                <p:cNvSpPr txBox="1"/>
                <p:nvPr/>
              </p:nvSpPr>
              <p:spPr>
                <a:xfrm>
                  <a:off x="9060908" y="3693356"/>
                  <a:ext cx="1715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EEBE7C1-4385-40A1-B354-D31FC386F3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0908" y="3693356"/>
                  <a:ext cx="171522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0690" r="-172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647F33D-D9C0-47AB-95BD-16F6D18CF02F}"/>
                    </a:ext>
                  </a:extLst>
                </p:cNvPr>
                <p:cNvSpPr txBox="1"/>
                <p:nvPr/>
              </p:nvSpPr>
              <p:spPr>
                <a:xfrm>
                  <a:off x="10592879" y="3693356"/>
                  <a:ext cx="1455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647F33D-D9C0-47AB-95BD-16F6D18CF0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2879" y="3693356"/>
                  <a:ext cx="14555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54167" r="-50000" b="-3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D214BAD-F09F-4A91-9227-79BF4A9EB673}"/>
              </a:ext>
            </a:extLst>
          </p:cNvPr>
          <p:cNvGrpSpPr/>
          <p:nvPr/>
        </p:nvGrpSpPr>
        <p:grpSpPr>
          <a:xfrm>
            <a:off x="9513602" y="4209925"/>
            <a:ext cx="978408" cy="1065471"/>
            <a:chOff x="9513602" y="4209925"/>
            <a:chExt cx="978408" cy="1065471"/>
          </a:xfrm>
        </p:grpSpPr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B65DE345-0DD8-4FCA-A40C-B6AE36BF681D}"/>
                </a:ext>
              </a:extLst>
            </p:cNvPr>
            <p:cNvSpPr/>
            <p:nvPr/>
          </p:nvSpPr>
          <p:spPr>
            <a:xfrm rot="10800000">
              <a:off x="9513602" y="4209925"/>
              <a:ext cx="978408" cy="343948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85AA13E-0484-4F55-B0EF-713D98194FD0}"/>
                    </a:ext>
                  </a:extLst>
                </p:cNvPr>
                <p:cNvSpPr txBox="1"/>
                <p:nvPr/>
              </p:nvSpPr>
              <p:spPr>
                <a:xfrm>
                  <a:off x="9908276" y="4701841"/>
                  <a:ext cx="368178" cy="573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85AA13E-0484-4F55-B0EF-713D98194F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8276" y="4701841"/>
                  <a:ext cx="368178" cy="57355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D9A9151-C334-4560-AF0F-9BE36793C429}"/>
              </a:ext>
            </a:extLst>
          </p:cNvPr>
          <p:cNvGrpSpPr/>
          <p:nvPr/>
        </p:nvGrpSpPr>
        <p:grpSpPr>
          <a:xfrm>
            <a:off x="7878252" y="4192670"/>
            <a:ext cx="978408" cy="1082726"/>
            <a:chOff x="7878252" y="4192670"/>
            <a:chExt cx="978408" cy="1082726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3A99CB18-24C9-4DF2-8EF9-0D75754E7881}"/>
                </a:ext>
              </a:extLst>
            </p:cNvPr>
            <p:cNvSpPr/>
            <p:nvPr/>
          </p:nvSpPr>
          <p:spPr>
            <a:xfrm rot="10800000">
              <a:off x="7878252" y="4192670"/>
              <a:ext cx="978408" cy="343948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C9C39D6-56BB-40C9-A4CF-9F5866F35F5E}"/>
                    </a:ext>
                  </a:extLst>
                </p:cNvPr>
                <p:cNvSpPr txBox="1"/>
                <p:nvPr/>
              </p:nvSpPr>
              <p:spPr>
                <a:xfrm>
                  <a:off x="8176699" y="4670550"/>
                  <a:ext cx="381515" cy="6048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C9C39D6-56BB-40C9-A4CF-9F5866F35F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6699" y="4670550"/>
                  <a:ext cx="381515" cy="60484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3959781-A712-4AA1-8A08-ED776C75138A}"/>
              </a:ext>
            </a:extLst>
          </p:cNvPr>
          <p:cNvGrpSpPr/>
          <p:nvPr/>
        </p:nvGrpSpPr>
        <p:grpSpPr>
          <a:xfrm>
            <a:off x="8034179" y="2393610"/>
            <a:ext cx="1013239" cy="632771"/>
            <a:chOff x="8034179" y="2393610"/>
            <a:chExt cx="1013239" cy="632771"/>
          </a:xfrm>
        </p:grpSpPr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6790C675-32F1-4379-93D2-BA12BA6D7823}"/>
                </a:ext>
              </a:extLst>
            </p:cNvPr>
            <p:cNvSpPr/>
            <p:nvPr/>
          </p:nvSpPr>
          <p:spPr>
            <a:xfrm>
              <a:off x="8069010" y="2682433"/>
              <a:ext cx="978408" cy="343948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034837A-181A-4A43-89B9-E68A293D7AA6}"/>
                    </a:ext>
                  </a:extLst>
                </p:cNvPr>
                <p:cNvSpPr txBox="1"/>
                <p:nvPr/>
              </p:nvSpPr>
              <p:spPr>
                <a:xfrm>
                  <a:off x="8034179" y="2393610"/>
                  <a:ext cx="928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034837A-181A-4A43-89B9-E68A293D7A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4179" y="2393610"/>
                  <a:ext cx="928139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289" t="-4444" r="-9211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4AA01-858C-4480-9DC6-80B2443F9446}"/>
              </a:ext>
            </a:extLst>
          </p:cNvPr>
          <p:cNvGrpSpPr/>
          <p:nvPr/>
        </p:nvGrpSpPr>
        <p:grpSpPr>
          <a:xfrm>
            <a:off x="9569033" y="2354193"/>
            <a:ext cx="1023844" cy="686075"/>
            <a:chOff x="9569033" y="2354193"/>
            <a:chExt cx="1023844" cy="686075"/>
          </a:xfrm>
        </p:grpSpPr>
        <p:sp>
          <p:nvSpPr>
            <p:cNvPr id="49" name="Arrow: Right 48">
              <a:extLst>
                <a:ext uri="{FF2B5EF4-FFF2-40B4-BE49-F238E27FC236}">
                  <a16:creationId xmlns:a16="http://schemas.microsoft.com/office/drawing/2014/main" id="{9D8B9509-7060-4892-AE54-DB2DE193062B}"/>
                </a:ext>
              </a:extLst>
            </p:cNvPr>
            <p:cNvSpPr/>
            <p:nvPr/>
          </p:nvSpPr>
          <p:spPr>
            <a:xfrm>
              <a:off x="9614469" y="2696320"/>
              <a:ext cx="978408" cy="343948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A809E24-FBF5-415D-AC71-7847CD93966D}"/>
                    </a:ext>
                  </a:extLst>
                </p:cNvPr>
                <p:cNvSpPr txBox="1"/>
                <p:nvPr/>
              </p:nvSpPr>
              <p:spPr>
                <a:xfrm>
                  <a:off x="9569033" y="2354193"/>
                  <a:ext cx="928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A809E24-FBF5-415D-AC71-7847CD9396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9033" y="2354193"/>
                  <a:ext cx="928139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6579" t="-2174" r="-7895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EA10E82-6FF2-466A-A05B-6987058F981D}"/>
              </a:ext>
            </a:extLst>
          </p:cNvPr>
          <p:cNvSpPr txBox="1"/>
          <p:nvPr/>
        </p:nvSpPr>
        <p:spPr>
          <a:xfrm>
            <a:off x="7787518" y="5560300"/>
            <a:ext cx="3538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Gradients computed in reverse pass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3B7A761-5BE1-4972-8092-EB5609DA202F}"/>
              </a:ext>
            </a:extLst>
          </p:cNvPr>
          <p:cNvSpPr txBox="1"/>
          <p:nvPr/>
        </p:nvSpPr>
        <p:spPr>
          <a:xfrm>
            <a:off x="7664385" y="1756008"/>
            <a:ext cx="353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Variables computed in forward pass</a:t>
            </a:r>
          </a:p>
        </p:txBody>
      </p:sp>
    </p:spTree>
    <p:extLst>
      <p:ext uri="{BB962C8B-B14F-4D97-AF65-F5344CB8AC3E}">
        <p14:creationId xmlns:p14="http://schemas.microsoft.com/office/powerpoint/2010/main" val="250938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Back-Prop on a General Computation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76905"/>
                <a:ext cx="5444584" cy="430035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Backpropagation: 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Compute gradients backwards</a:t>
                </a:r>
              </a:p>
              <a:p>
                <a:pPr lvl="1"/>
                <a:r>
                  <a:rPr lang="en-US" dirty="0"/>
                  <a:t>Work one node at a time</a:t>
                </a:r>
              </a:p>
              <a:p>
                <a:r>
                  <a:rPr lang="en-US" dirty="0"/>
                  <a:t>First compute all derivatives of all the variables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Then compute gradient of parameters: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76905"/>
                <a:ext cx="5444584" cy="4300353"/>
              </a:xfrm>
              <a:blipFill>
                <a:blip r:embed="rId3"/>
                <a:stretch>
                  <a:fillRect l="-2464" t="-1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E9588D50-54CC-43C4-8305-9F5B57B8B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544" y="1702726"/>
            <a:ext cx="4490983" cy="147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27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Linear to Nonlinear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4886" y="1539277"/>
            <a:ext cx="5950794" cy="4329817"/>
          </a:xfrm>
        </p:spPr>
        <p:txBody>
          <a:bodyPr/>
          <a:lstStyle/>
          <a:p>
            <a:r>
              <a:rPr lang="en-US" dirty="0"/>
              <a:t>Idea:  Build nonlinear region from linear decisions</a:t>
            </a:r>
          </a:p>
          <a:p>
            <a:r>
              <a:rPr lang="en-US" dirty="0"/>
              <a:t>Possible form for a classifier:</a:t>
            </a:r>
          </a:p>
          <a:p>
            <a:pPr lvl="1"/>
            <a:r>
              <a:rPr lang="en-US" dirty="0"/>
              <a:t>Step 1:  Classify into small number of linear regions</a:t>
            </a:r>
          </a:p>
          <a:p>
            <a:pPr lvl="1"/>
            <a:r>
              <a:rPr lang="en-US" dirty="0"/>
              <a:t>Step 2:  Predict class label from step 1 decisions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03" y="1676399"/>
            <a:ext cx="4449673" cy="2921413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2088029" y="2927963"/>
            <a:ext cx="2637435" cy="13058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76916" y="1865446"/>
            <a:ext cx="1502538" cy="24332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176916" y="1768117"/>
            <a:ext cx="2525431" cy="15588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679454" y="1800560"/>
            <a:ext cx="2046011" cy="15264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38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B2EF-DF21-49BF-9067-7E45CBA2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Back-Propagation Example (Part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Continue our example:</a:t>
                </a:r>
              </a:p>
              <a:p>
                <a:pPr lvl="1"/>
                <a:r>
                  <a:rPr lang="en-US" dirty="0"/>
                  <a:t>Single hidden layer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hidden units, single output unit</a:t>
                </a:r>
              </a:p>
              <a:p>
                <a:pPr lvl="1"/>
                <a:r>
                  <a:rPr lang="en-US" dirty="0"/>
                  <a:t>Sigmoid activation, binary cross entropy loss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input dimension </a:t>
                </a:r>
              </a:p>
              <a:p>
                <a:r>
                  <a:rPr lang="en-US" dirty="0"/>
                  <a:t>Loss node forward pass: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𝑜𝑖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</m:func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𝑜𝑖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Gradient reverse step: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𝑜𝑖</m:t>
                                    </m:r>
                                  </m:sub>
                                </m:sSub>
                              </m:sup>
                            </m:sSup>
                          </m:den>
                        </m:f>
                      </m:e>
                    </m:box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FAB5B-B66A-468D-9663-8A0AC6EF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D0B3B-E407-4E37-91C1-5F77FAF28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892" y="1682014"/>
            <a:ext cx="4490983" cy="147608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AB341F-1A6F-428F-A5AC-1462F0EB1CC8}"/>
              </a:ext>
            </a:extLst>
          </p:cNvPr>
          <p:cNvSpPr/>
          <p:nvPr/>
        </p:nvSpPr>
        <p:spPr>
          <a:xfrm>
            <a:off x="9644383" y="1702496"/>
            <a:ext cx="927463" cy="77166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5">
            <a:extLst>
              <a:ext uri="{FF2B5EF4-FFF2-40B4-BE49-F238E27FC236}">
                <a16:creationId xmlns:a16="http://schemas.microsoft.com/office/drawing/2014/main" id="{50D33EFE-7E7D-B040-B24E-A39B486F39DA}"/>
              </a:ext>
            </a:extLst>
          </p:cNvPr>
          <p:cNvSpPr/>
          <p:nvPr/>
        </p:nvSpPr>
        <p:spPr>
          <a:xfrm>
            <a:off x="10595314" y="1682014"/>
            <a:ext cx="927463" cy="771662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3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B2EF-DF21-49BF-9067-7E45CBA2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Back-Propagation Example (Part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025934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Gradient: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Other partial derivatives are zero</a:t>
                </a:r>
              </a:p>
              <a:p>
                <a:r>
                  <a:rPr lang="en-US" dirty="0"/>
                  <a:t>Apply chain rule: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025934" cy="4329817"/>
              </a:xfrm>
              <a:blipFill>
                <a:blip r:embed="rId2"/>
                <a:stretch>
                  <a:fillRect l="-2913" t="-1549" b="-10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FAB5B-B66A-468D-9663-8A0AC6EF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D0B3B-E407-4E37-91C1-5F77FAF28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892" y="1682014"/>
            <a:ext cx="4490983" cy="147608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AB341F-1A6F-428F-A5AC-1462F0EB1CC8}"/>
              </a:ext>
            </a:extLst>
          </p:cNvPr>
          <p:cNvSpPr/>
          <p:nvPr/>
        </p:nvSpPr>
        <p:spPr>
          <a:xfrm>
            <a:off x="9081049" y="2533058"/>
            <a:ext cx="716096" cy="6250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5">
            <a:extLst>
              <a:ext uri="{FF2B5EF4-FFF2-40B4-BE49-F238E27FC236}">
                <a16:creationId xmlns:a16="http://schemas.microsoft.com/office/drawing/2014/main" id="{61298BCF-7294-2648-A62D-555662666AC5}"/>
              </a:ext>
            </a:extLst>
          </p:cNvPr>
          <p:cNvSpPr/>
          <p:nvPr/>
        </p:nvSpPr>
        <p:spPr>
          <a:xfrm>
            <a:off x="10797632" y="1682014"/>
            <a:ext cx="716096" cy="625043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8" name="Rectangle: Rounded Corners 5">
            <a:extLst>
              <a:ext uri="{FF2B5EF4-FFF2-40B4-BE49-F238E27FC236}">
                <a16:creationId xmlns:a16="http://schemas.microsoft.com/office/drawing/2014/main" id="{7620DE28-CC8E-264F-9CDB-EE44CA99F062}"/>
              </a:ext>
            </a:extLst>
          </p:cNvPr>
          <p:cNvSpPr/>
          <p:nvPr/>
        </p:nvSpPr>
        <p:spPr>
          <a:xfrm>
            <a:off x="9705389" y="1796991"/>
            <a:ext cx="716096" cy="625043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90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B2EF-DF21-49BF-9067-7E45CBA2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Back-Propagation Example (Part 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025934" cy="4329817"/>
              </a:xfrm>
            </p:spPr>
            <p:txBody>
              <a:bodyPr/>
              <a:lstStyle/>
              <a:p>
                <a:r>
                  <a:rPr lang="en-US" dirty="0"/>
                  <a:t>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Gradient: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j=1,…,M</a:t>
                </a:r>
              </a:p>
              <a:p>
                <a:pPr lvl="1"/>
                <a:r>
                  <a:rPr lang="en-US" dirty="0"/>
                  <a:t>Other partial derivatives are zero</a:t>
                </a:r>
              </a:p>
              <a:p>
                <a:r>
                  <a:rPr lang="en-US" dirty="0"/>
                  <a:t>Apply chain rule: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025934" cy="4329817"/>
              </a:xfrm>
              <a:blipFill>
                <a:blip r:embed="rId2"/>
                <a:stretch>
                  <a:fillRect l="-2778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FAB5B-B66A-468D-9663-8A0AC6EF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D0B3B-E407-4E37-91C1-5F77FAF28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600" y="1892720"/>
            <a:ext cx="4490983" cy="147608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AB341F-1A6F-428F-A5AC-1462F0EB1CC8}"/>
              </a:ext>
            </a:extLst>
          </p:cNvPr>
          <p:cNvSpPr/>
          <p:nvPr/>
        </p:nvSpPr>
        <p:spPr>
          <a:xfrm>
            <a:off x="8366973" y="2047338"/>
            <a:ext cx="716096" cy="6250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5">
            <a:extLst>
              <a:ext uri="{FF2B5EF4-FFF2-40B4-BE49-F238E27FC236}">
                <a16:creationId xmlns:a16="http://schemas.microsoft.com/office/drawing/2014/main" id="{95196182-D13A-4D41-85D2-AC40E2752BC9}"/>
              </a:ext>
            </a:extLst>
          </p:cNvPr>
          <p:cNvSpPr/>
          <p:nvPr/>
        </p:nvSpPr>
        <p:spPr>
          <a:xfrm>
            <a:off x="10228217" y="1900719"/>
            <a:ext cx="927463" cy="771662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5">
            <a:extLst>
              <a:ext uri="{FF2B5EF4-FFF2-40B4-BE49-F238E27FC236}">
                <a16:creationId xmlns:a16="http://schemas.microsoft.com/office/drawing/2014/main" id="{F60E30E0-FDDA-C54B-8A29-7AFCF7B24CFA}"/>
              </a:ext>
            </a:extLst>
          </p:cNvPr>
          <p:cNvSpPr/>
          <p:nvPr/>
        </p:nvSpPr>
        <p:spPr>
          <a:xfrm>
            <a:off x="9274177" y="2047337"/>
            <a:ext cx="784223" cy="625043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1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B2EF-DF21-49BF-9067-7E45CBA2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Back-Propagation Example (Part 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025934" cy="4329817"/>
              </a:xfrm>
            </p:spPr>
            <p:txBody>
              <a:bodyPr/>
              <a:lstStyle/>
              <a:p>
                <a:r>
                  <a:rPr lang="en-US" dirty="0"/>
                  <a:t>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𝑎𝑐𝑡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Gradient: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unc>
                                  <m:func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ES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b="0" dirty="0"/>
              </a:p>
              <a:p>
                <a:pPr lvl="1"/>
                <a:r>
                  <a:rPr lang="en-US" dirty="0"/>
                  <a:t>Other partial derivatives are zero</a:t>
                </a:r>
              </a:p>
              <a:p>
                <a:r>
                  <a:rPr lang="en-US" dirty="0"/>
                  <a:t>Apply chain rule: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025934" cy="4329817"/>
              </a:xfrm>
              <a:blipFill>
                <a:blip r:embed="rId2"/>
                <a:stretch>
                  <a:fillRect l="-291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FAB5B-B66A-468D-9663-8A0AC6EF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D0B3B-E407-4E37-91C1-5F77FAF28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600" y="1892720"/>
            <a:ext cx="4490983" cy="147608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AB341F-1A6F-428F-A5AC-1462F0EB1CC8}"/>
              </a:ext>
            </a:extLst>
          </p:cNvPr>
          <p:cNvSpPr/>
          <p:nvPr/>
        </p:nvSpPr>
        <p:spPr>
          <a:xfrm>
            <a:off x="7943273" y="2047336"/>
            <a:ext cx="445518" cy="60343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5">
            <a:extLst>
              <a:ext uri="{FF2B5EF4-FFF2-40B4-BE49-F238E27FC236}">
                <a16:creationId xmlns:a16="http://schemas.microsoft.com/office/drawing/2014/main" id="{95196182-D13A-4D41-85D2-AC40E2752BC9}"/>
              </a:ext>
            </a:extLst>
          </p:cNvPr>
          <p:cNvSpPr/>
          <p:nvPr/>
        </p:nvSpPr>
        <p:spPr>
          <a:xfrm>
            <a:off x="10228217" y="1900719"/>
            <a:ext cx="927463" cy="771662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5">
            <a:extLst>
              <a:ext uri="{FF2B5EF4-FFF2-40B4-BE49-F238E27FC236}">
                <a16:creationId xmlns:a16="http://schemas.microsoft.com/office/drawing/2014/main" id="{F60E30E0-FDDA-C54B-8A29-7AFCF7B24CFA}"/>
              </a:ext>
            </a:extLst>
          </p:cNvPr>
          <p:cNvSpPr/>
          <p:nvPr/>
        </p:nvSpPr>
        <p:spPr>
          <a:xfrm>
            <a:off x="9274177" y="2047337"/>
            <a:ext cx="784223" cy="625043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9B10313C-8287-44E9-8C97-429710FBCA99}"/>
              </a:ext>
            </a:extLst>
          </p:cNvPr>
          <p:cNvSpPr/>
          <p:nvPr/>
        </p:nvSpPr>
        <p:spPr>
          <a:xfrm>
            <a:off x="8494696" y="2047336"/>
            <a:ext cx="510759" cy="625043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9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B2EF-DF21-49BF-9067-7E45CBA2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Back-Propagation Example (Part 5)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025934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Gradient: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Other partial derivatives are zero</a:t>
                </a:r>
              </a:p>
              <a:p>
                <a:r>
                  <a:rPr lang="en-US" dirty="0"/>
                  <a:t>Apply chain rule: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𝑘𝑗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025934" cy="4329817"/>
              </a:xfrm>
              <a:blipFill>
                <a:blip r:embed="rId2"/>
                <a:stretch>
                  <a:fillRect l="-2778" t="-1754" b="-10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FAB5B-B66A-468D-9663-8A0AC6EF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D0B3B-E407-4E37-91C1-5F77FAF28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892" y="1682014"/>
            <a:ext cx="4490983" cy="147608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AB341F-1A6F-428F-A5AC-1462F0EB1CC8}"/>
              </a:ext>
            </a:extLst>
          </p:cNvPr>
          <p:cNvSpPr/>
          <p:nvPr/>
        </p:nvSpPr>
        <p:spPr>
          <a:xfrm>
            <a:off x="8827956" y="1763485"/>
            <a:ext cx="518838" cy="710294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A3C0DA4-7785-429D-A644-B1D1254D46AA}"/>
              </a:ext>
            </a:extLst>
          </p:cNvPr>
          <p:cNvSpPr/>
          <p:nvPr/>
        </p:nvSpPr>
        <p:spPr>
          <a:xfrm>
            <a:off x="8266983" y="1763485"/>
            <a:ext cx="518838" cy="710294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6C5F0E-2C50-47D9-BB5F-955FE6003B2C}"/>
              </a:ext>
            </a:extLst>
          </p:cNvPr>
          <p:cNvSpPr/>
          <p:nvPr/>
        </p:nvSpPr>
        <p:spPr>
          <a:xfrm>
            <a:off x="7658338" y="2559986"/>
            <a:ext cx="518838" cy="68982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5">
            <a:extLst>
              <a:ext uri="{FF2B5EF4-FFF2-40B4-BE49-F238E27FC236}">
                <a16:creationId xmlns:a16="http://schemas.microsoft.com/office/drawing/2014/main" id="{34FDB677-3A25-7C43-B481-5332F95A3EB3}"/>
              </a:ext>
            </a:extLst>
          </p:cNvPr>
          <p:cNvSpPr/>
          <p:nvPr/>
        </p:nvSpPr>
        <p:spPr>
          <a:xfrm>
            <a:off x="10595314" y="1682014"/>
            <a:ext cx="927463" cy="771662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BA7353-8ACD-4042-A795-68119DECE971}"/>
              </a:ext>
            </a:extLst>
          </p:cNvPr>
          <p:cNvSpPr/>
          <p:nvPr/>
        </p:nvSpPr>
        <p:spPr>
          <a:xfrm>
            <a:off x="9802080" y="1743382"/>
            <a:ext cx="518838" cy="710294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5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52200-2A18-4A34-8B7D-8293F9B9B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5390D-6AA8-4948-A46B-944A01FCC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451" y="1557750"/>
            <a:ext cx="4071389" cy="4329817"/>
          </a:xfrm>
        </p:spPr>
        <p:txBody>
          <a:bodyPr/>
          <a:lstStyle/>
          <a:p>
            <a:r>
              <a:rPr lang="en-US" dirty="0"/>
              <a:t>Implement </a:t>
            </a:r>
            <a:r>
              <a:rPr lang="en-US" dirty="0" err="1"/>
              <a:t>backpropgation</a:t>
            </a:r>
            <a:r>
              <a:rPr lang="en-US" dirty="0"/>
              <a:t> in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Demo already performs output layer</a:t>
            </a:r>
          </a:p>
          <a:p>
            <a:r>
              <a:rPr lang="en-US" dirty="0"/>
              <a:t>You need to finish the hidden layer</a:t>
            </a:r>
          </a:p>
          <a:p>
            <a:r>
              <a:rPr lang="en-US" dirty="0"/>
              <a:t>Test the gradient</a:t>
            </a:r>
          </a:p>
          <a:p>
            <a:r>
              <a:rPr lang="en-US" dirty="0"/>
              <a:t>Note the python broadcasting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11187-37B3-419F-AFFA-10529D93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2590DA-3977-4BFD-9F76-C7315F207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316693"/>
            <a:ext cx="5457825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862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D5275-B837-6848-BBCB-5C587308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for this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84763-F986-854F-8BAC-FE13F0D0C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Music instrument classification based on music signals </a:t>
            </a:r>
          </a:p>
          <a:p>
            <a:r>
              <a:rPr lang="en-US" dirty="0"/>
              <a:t>Use hand-crafted features for audio (MFCC)</a:t>
            </a:r>
          </a:p>
          <a:p>
            <a:r>
              <a:rPr lang="en-US" dirty="0"/>
              <a:t>Train a neural net</a:t>
            </a:r>
          </a:p>
          <a:p>
            <a:r>
              <a:rPr lang="en-US" dirty="0"/>
              <a:t>Optimize the learning 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595D3-F408-1743-A07E-CECC39461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2A7310-4CAE-4FB6-A3AB-0A05503A5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496" y="2735369"/>
            <a:ext cx="46196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463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E959-E9EB-E94E-8A4F-83C253597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and Data Normalization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B9DF1-F663-AD4B-820B-A123F1F06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by gradient descent algorithm depends on the initial solution</a:t>
            </a:r>
          </a:p>
          <a:p>
            <a:r>
              <a:rPr lang="en-US" dirty="0"/>
              <a:t>Typically weights are set to random values near zero.</a:t>
            </a:r>
          </a:p>
          <a:p>
            <a:r>
              <a:rPr lang="en-US" dirty="0"/>
              <a:t>Small weights make the network behave like linear classifier. </a:t>
            </a:r>
          </a:p>
          <a:p>
            <a:pPr lvl="1"/>
            <a:r>
              <a:rPr lang="en-US" dirty="0"/>
              <a:t>Hence model starts out nearly linearly</a:t>
            </a:r>
          </a:p>
          <a:p>
            <a:pPr lvl="1"/>
            <a:r>
              <a:rPr lang="en-US" dirty="0"/>
              <a:t>Becomes nonlinear as weights increase during the training process.</a:t>
            </a:r>
          </a:p>
          <a:p>
            <a:r>
              <a:rPr lang="en-US" dirty="0"/>
              <a:t>Starting with large weights often lead to poor results.</a:t>
            </a:r>
          </a:p>
          <a:p>
            <a:r>
              <a:rPr lang="en-US" dirty="0"/>
              <a:t>Normalizing data to zero mean and unit variance </a:t>
            </a:r>
          </a:p>
          <a:p>
            <a:pPr lvl="1"/>
            <a:r>
              <a:rPr lang="en-US" dirty="0"/>
              <a:t>Allows all input dimensions be treated equally and facilitate better convergence.</a:t>
            </a:r>
          </a:p>
          <a:p>
            <a:r>
              <a:rPr lang="en-US" dirty="0"/>
              <a:t>With normalized data, it is typical to initialize the weights to be uniform in [-0.7, 0.7] [ESL]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38C2F-19D1-FB40-AA3A-8D55B6E3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795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802CA-F327-A940-A41A-B42AEB53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6187A2-D4A8-3A4F-96B3-648F212D69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avoid the weights get too large, can add a penalty term explicitly, with regularization level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Ridge penalty 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𝑂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Total loss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𝑟𝑒𝑔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Change in gradient calculation</a:t>
                </a:r>
              </a:p>
              <a:p>
                <a:r>
                  <a:rPr lang="en-US" dirty="0"/>
                  <a:t>Typically used regularization</a:t>
                </a:r>
              </a:p>
              <a:p>
                <a:pPr lvl="1"/>
                <a:r>
                  <a:rPr lang="en-US" dirty="0"/>
                  <a:t>L2 = Ridge: Shrink the sizes of weights</a:t>
                </a:r>
              </a:p>
              <a:p>
                <a:pPr lvl="1"/>
                <a:r>
                  <a:rPr lang="en-US" dirty="0"/>
                  <a:t>L1: Prefer sparse set of weights</a:t>
                </a:r>
              </a:p>
              <a:p>
                <a:pPr lvl="1"/>
                <a:r>
                  <a:rPr lang="en-US" dirty="0"/>
                  <a:t>L1-L2: use a combination of both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6187A2-D4A8-3A4F-96B3-648F212D69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B25A8-400C-5040-88D8-96AD6DEA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466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8D143-055C-284E-8798-67DC9F81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in </a:t>
            </a:r>
            <a:r>
              <a:rPr lang="en-US" dirty="0" err="1"/>
              <a:t>Keras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DBA620-8903-FF49-8F66-B210AC832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261" y="1482002"/>
            <a:ext cx="7072478" cy="460354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1E4B7-4447-E441-AF6E-AD4DCEBE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50A68-8A46-D846-8AB7-ECD471C32483}"/>
              </a:ext>
            </a:extLst>
          </p:cNvPr>
          <p:cNvSpPr txBox="1"/>
          <p:nvPr/>
        </p:nvSpPr>
        <p:spPr>
          <a:xfrm>
            <a:off x="7926344" y="1747777"/>
            <a:ext cx="3229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 regularization tries to make the output at each layer small or sparse.</a:t>
            </a:r>
          </a:p>
        </p:txBody>
      </p:sp>
    </p:spTree>
    <p:extLst>
      <p:ext uri="{BB962C8B-B14F-4D97-AF65-F5344CB8AC3E}">
        <p14:creationId xmlns:p14="http://schemas.microsoft.com/office/powerpoint/2010/main" val="155580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 Neural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6193" y="3429000"/>
                <a:ext cx="7557970" cy="2468461"/>
              </a:xfrm>
            </p:spPr>
            <p:txBody>
              <a:bodyPr>
                <a:no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Input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Step 1</a:t>
                </a:r>
                <a:r>
                  <a:rPr lang="en-US" dirty="0"/>
                  <a:t>.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Hidden units</a:t>
                </a:r>
                <a:r>
                  <a:rPr lang="en-US" dirty="0"/>
                  <a:t>:  Four linear classification rules of the inputs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s-E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=1,…,4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𝐻𝑚</m:t>
                                </m:r>
                              </m:sub>
                            </m:sSub>
                          </m:sup>
                        </m:sSup>
                        <m:r>
                          <a:rPr lang="es-E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Step 2</a:t>
                </a:r>
                <a:r>
                  <a:rPr lang="en-US" dirty="0"/>
                  <a:t>: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Output unit</a:t>
                </a:r>
                <a:r>
                  <a:rPr lang="en-US" dirty="0"/>
                  <a:t>:  A linear classification rule on the hidden units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b>
                    </m:sSub>
                    <m:r>
                      <a:rPr lang="es-ES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s-E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</m:sSub>
                          </m:sup>
                        </m:sSup>
                        <m:r>
                          <a:rPr lang="es-E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6193" y="3429000"/>
                <a:ext cx="7557970" cy="2468461"/>
              </a:xfrm>
              <a:blipFill>
                <a:blip r:embed="rId3"/>
                <a:stretch>
                  <a:fillRect l="-1935" t="-2723" b="-31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355381" y="3956177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381" y="3956177"/>
                <a:ext cx="4660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776959" y="2605107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959" y="2605107"/>
                <a:ext cx="4660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907F7A10-6C24-4D59-837E-F83B9DE10B9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0723"/>
          <a:stretch/>
        </p:blipFill>
        <p:spPr>
          <a:xfrm rot="5400000">
            <a:off x="1014305" y="1863735"/>
            <a:ext cx="1285319" cy="1390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5407F0-85D8-4874-8694-6F9BC064930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243" r="1762" b="11551"/>
          <a:stretch/>
        </p:blipFill>
        <p:spPr>
          <a:xfrm>
            <a:off x="8207666" y="1910814"/>
            <a:ext cx="2829670" cy="19050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7665" y="1781375"/>
            <a:ext cx="2752679" cy="23089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B1A9E0-DB1F-483C-A417-9382E590EA2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646" r="57560"/>
          <a:stretch/>
        </p:blipFill>
        <p:spPr>
          <a:xfrm>
            <a:off x="2415626" y="1909782"/>
            <a:ext cx="1453142" cy="13906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F616F6-D262-4761-A4AD-50A1BB93E8D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3650" t="-1" b="-5662"/>
          <a:stretch/>
        </p:blipFill>
        <p:spPr>
          <a:xfrm>
            <a:off x="5190582" y="1909782"/>
            <a:ext cx="2423663" cy="14693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3B7899D-7415-4CAF-8C4D-C21D651F2A6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1713" r="36772"/>
          <a:stretch/>
        </p:blipFill>
        <p:spPr>
          <a:xfrm>
            <a:off x="3761937" y="1909782"/>
            <a:ext cx="1434517" cy="1390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EFE1A2-931D-4652-83A5-3D60BE5ED025}"/>
                  </a:ext>
                </a:extLst>
              </p:cNvPr>
              <p:cNvSpPr txBox="1"/>
              <p:nvPr/>
            </p:nvSpPr>
            <p:spPr>
              <a:xfrm>
                <a:off x="1445789" y="1528267"/>
                <a:ext cx="64434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EFE1A2-931D-4652-83A5-3D60BE5ED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789" y="1528267"/>
                <a:ext cx="644343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902F870-6DC0-421D-A70C-1514A7294434}"/>
                  </a:ext>
                </a:extLst>
              </p:cNvPr>
              <p:cNvSpPr txBox="1"/>
              <p:nvPr/>
            </p:nvSpPr>
            <p:spPr>
              <a:xfrm>
                <a:off x="2833266" y="1503353"/>
                <a:ext cx="64434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902F870-6DC0-421D-A70C-1514A7294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266" y="1503353"/>
                <a:ext cx="644343" cy="3815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56F1192-75FF-4519-A855-BC9A3AC6CD7E}"/>
                  </a:ext>
                </a:extLst>
              </p:cNvPr>
              <p:cNvSpPr txBox="1"/>
              <p:nvPr/>
            </p:nvSpPr>
            <p:spPr>
              <a:xfrm>
                <a:off x="4220743" y="1491744"/>
                <a:ext cx="64434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56F1192-75FF-4519-A855-BC9A3AC6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743" y="1491744"/>
                <a:ext cx="644343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CF29CE0-6BAA-4B34-AD01-134222FBE381}"/>
                  </a:ext>
                </a:extLst>
              </p:cNvPr>
              <p:cNvSpPr txBox="1"/>
              <p:nvPr/>
            </p:nvSpPr>
            <p:spPr>
              <a:xfrm>
                <a:off x="5614202" y="1491743"/>
                <a:ext cx="64434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CF29CE0-6BAA-4B34-AD01-134222FBE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202" y="1491743"/>
                <a:ext cx="644343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57E3D50-2361-45DD-8271-B88C5FC16A2A}"/>
                  </a:ext>
                </a:extLst>
              </p:cNvPr>
              <p:cNvSpPr txBox="1"/>
              <p:nvPr/>
            </p:nvSpPr>
            <p:spPr>
              <a:xfrm>
                <a:off x="9139433" y="1491742"/>
                <a:ext cx="483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57E3D50-2361-45DD-8271-B88C5FC16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9433" y="1491742"/>
                <a:ext cx="48327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30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2" grpId="0"/>
      <p:bldP spid="24" grpId="0"/>
      <p:bldP spid="2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BA6E2-A956-4A48-9F15-538E3859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network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4E954-FA7B-2D4A-9C3F-20E16F4FA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layers (typically not more than 2)</a:t>
            </a:r>
          </a:p>
          <a:p>
            <a:r>
              <a:rPr lang="en-US" dirty="0"/>
              <a:t>Number of hidden units in the hidden layer</a:t>
            </a:r>
          </a:p>
          <a:p>
            <a:r>
              <a:rPr lang="en-US" dirty="0"/>
              <a:t>Regularization level</a:t>
            </a:r>
          </a:p>
          <a:p>
            <a:r>
              <a:rPr lang="en-US" dirty="0"/>
              <a:t>Learning rate </a:t>
            </a:r>
          </a:p>
          <a:p>
            <a:r>
              <a:rPr lang="en-US" dirty="0"/>
              <a:t>Determined by maximizing the cross validation error through typically exhaustive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B07DC-882F-7F48-96B7-027CB64EC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501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A2772-5392-465D-9242-BACB8B94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E0AD6-4361-4A96-8750-56F4A3B5F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Mathematically describe a neural network with a single hidden layer</a:t>
            </a:r>
          </a:p>
          <a:p>
            <a:pPr lvl="1"/>
            <a:r>
              <a:rPr lang="en-US" dirty="0"/>
              <a:t>Describe mappings for the hidden and output units</a:t>
            </a:r>
          </a:p>
          <a:p>
            <a:r>
              <a:rPr lang="en-US" dirty="0"/>
              <a:t>Manually compute output regions for very simple networks</a:t>
            </a:r>
          </a:p>
          <a:p>
            <a:r>
              <a:rPr lang="en-US" dirty="0"/>
              <a:t>Select the loss function based on the problem type</a:t>
            </a:r>
          </a:p>
          <a:p>
            <a:r>
              <a:rPr lang="en-US" dirty="0"/>
              <a:t>Build and train a simple neural network in </a:t>
            </a:r>
            <a:r>
              <a:rPr lang="en-US" dirty="0" err="1"/>
              <a:t>Keras</a:t>
            </a:r>
            <a:endParaRPr lang="en-US" dirty="0"/>
          </a:p>
          <a:p>
            <a:r>
              <a:rPr lang="en-US" dirty="0"/>
              <a:t>Write the formulas for gradients using backpropagation</a:t>
            </a:r>
          </a:p>
          <a:p>
            <a:r>
              <a:rPr lang="en-US" dirty="0"/>
              <a:t>Describe mini-batches in stochastic gradient descent</a:t>
            </a:r>
          </a:p>
          <a:p>
            <a:r>
              <a:rPr lang="en-US" dirty="0"/>
              <a:t>Importance of regularization</a:t>
            </a:r>
          </a:p>
          <a:p>
            <a:r>
              <a:rPr lang="en-US" dirty="0" err="1"/>
              <a:t>Hyperparameter</a:t>
            </a:r>
            <a:r>
              <a:rPr lang="en-US" dirty="0"/>
              <a:t> optimization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D2A3B-D3C5-4250-8531-9A37EAF3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04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Neural Net Block Diagram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058400" cy="1330026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Hidden layer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h𝑖𝑑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Output layer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s-ES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058400" cy="1330026"/>
              </a:xfrm>
              <a:blipFill>
                <a:blip r:embed="rId3"/>
                <a:stretch>
                  <a:fillRect l="-1455" t="-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060B42-2F1B-444D-9108-2CFE82A941EC}"/>
              </a:ext>
            </a:extLst>
          </p:cNvPr>
          <p:cNvGrpSpPr/>
          <p:nvPr/>
        </p:nvGrpSpPr>
        <p:grpSpPr>
          <a:xfrm>
            <a:off x="1426761" y="2973172"/>
            <a:ext cx="4437042" cy="3144547"/>
            <a:chOff x="1426761" y="2973172"/>
            <a:chExt cx="4437042" cy="3144547"/>
          </a:xfrm>
        </p:grpSpPr>
        <p:sp>
          <p:nvSpPr>
            <p:cNvPr id="7" name="TextBox 6"/>
            <p:cNvSpPr txBox="1"/>
            <p:nvPr/>
          </p:nvSpPr>
          <p:spPr>
            <a:xfrm>
              <a:off x="1426761" y="5140605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742130" y="5748387"/>
              <a:ext cx="1371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Hidden layer</a:t>
              </a:r>
            </a:p>
          </p:txBody>
        </p:sp>
        <p:sp>
          <p:nvSpPr>
            <p:cNvPr id="27" name="Right Brace 26"/>
            <p:cNvSpPr/>
            <p:nvPr/>
          </p:nvSpPr>
          <p:spPr>
            <a:xfrm rot="5400000">
              <a:off x="3317994" y="4291168"/>
              <a:ext cx="387323" cy="26896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585170" y="4758716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5170" y="4758716"/>
                  <a:ext cx="36798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/>
            <p:cNvSpPr/>
            <p:nvPr/>
          </p:nvSpPr>
          <p:spPr>
            <a:xfrm>
              <a:off x="2293814" y="3683547"/>
              <a:ext cx="833716" cy="16220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794847" y="2982263"/>
                  <a:ext cx="1879809" cy="674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Linear map</a:t>
                  </a:r>
                  <a:br>
                    <a:rPr lang="en-US" dirty="0"/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4847" y="2982263"/>
                  <a:ext cx="1879809" cy="674672"/>
                </a:xfrm>
                <a:prstGeom prst="rect">
                  <a:avLst/>
                </a:prstGeom>
                <a:blipFill>
                  <a:blip r:embed="rId5"/>
                  <a:stretch>
                    <a:fillRect t="-45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935623" y="2973172"/>
                  <a:ext cx="112812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Activation</a:t>
                  </a:r>
                  <a:br>
                    <a:rPr lang="en-US" dirty="0"/>
                  </a:b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h𝑖𝑑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5623" y="2973172"/>
                  <a:ext cx="1128129" cy="646331"/>
                </a:xfrm>
                <a:prstGeom prst="rect">
                  <a:avLst/>
                </a:prstGeom>
                <a:blipFill>
                  <a:blip r:embed="rId6"/>
                  <a:stretch>
                    <a:fillRect l="-4865" t="-5660" r="-4865" b="-6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1729931" y="4081292"/>
              <a:ext cx="166744" cy="16136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723657" y="4506238"/>
              <a:ext cx="166744" cy="16136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Straight Arrow Connector 49"/>
            <p:cNvCxnSpPr>
              <a:stCxn id="14" idx="6"/>
            </p:cNvCxnSpPr>
            <p:nvPr/>
          </p:nvCxnSpPr>
          <p:spPr>
            <a:xfrm>
              <a:off x="1896675" y="4161975"/>
              <a:ext cx="3971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1890401" y="4549960"/>
              <a:ext cx="403413" cy="88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121737" y="3782170"/>
              <a:ext cx="2742066" cy="278152"/>
              <a:chOff x="5290262" y="2631152"/>
              <a:chExt cx="2742066" cy="278152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5630167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Arrow Connector 59"/>
              <p:cNvCxnSpPr>
                <a:stCxn id="59" idx="6"/>
              </p:cNvCxnSpPr>
              <p:nvPr/>
            </p:nvCxnSpPr>
            <p:spPr>
              <a:xfrm>
                <a:off x="5796911" y="2759233"/>
                <a:ext cx="614474" cy="2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6751854" y="2759232"/>
                <a:ext cx="802304" cy="24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>
                <a:off x="5290262" y="2766237"/>
                <a:ext cx="335593" cy="14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oup 65"/>
              <p:cNvGrpSpPr/>
              <p:nvPr/>
            </p:nvGrpSpPr>
            <p:grpSpPr>
              <a:xfrm>
                <a:off x="6413541" y="2631152"/>
                <a:ext cx="338313" cy="278152"/>
                <a:chOff x="7843706" y="2141238"/>
                <a:chExt cx="612397" cy="467738"/>
              </a:xfrm>
            </p:grpSpPr>
            <p:sp>
              <p:nvSpPr>
                <p:cNvPr id="72" name="Rectangle 71"/>
                <p:cNvSpPr/>
                <p:nvPr/>
              </p:nvSpPr>
              <p:spPr>
                <a:xfrm>
                  <a:off x="7851512" y="2141238"/>
                  <a:ext cx="604591" cy="467738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Freeform: Shape 72"/>
                <p:cNvSpPr/>
                <p:nvPr/>
              </p:nvSpPr>
              <p:spPr>
                <a:xfrm>
                  <a:off x="7843706" y="2254136"/>
                  <a:ext cx="612397" cy="237077"/>
                </a:xfrm>
                <a:custGeom>
                  <a:avLst/>
                  <a:gdLst>
                    <a:gd name="connsiteX0" fmla="*/ 0 w 612397"/>
                    <a:gd name="connsiteY0" fmla="*/ 229005 h 237077"/>
                    <a:gd name="connsiteX1" fmla="*/ 176169 w 612397"/>
                    <a:gd name="connsiteY1" fmla="*/ 229005 h 237077"/>
                    <a:gd name="connsiteX2" fmla="*/ 234892 w 612397"/>
                    <a:gd name="connsiteY2" fmla="*/ 145115 h 237077"/>
                    <a:gd name="connsiteX3" fmla="*/ 327171 w 612397"/>
                    <a:gd name="connsiteY3" fmla="*/ 19281 h 237077"/>
                    <a:gd name="connsiteX4" fmla="*/ 612397 w 612397"/>
                    <a:gd name="connsiteY4" fmla="*/ 2503 h 237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2397" h="237077">
                      <a:moveTo>
                        <a:pt x="0" y="229005"/>
                      </a:moveTo>
                      <a:cubicBezTo>
                        <a:pt x="68510" y="235996"/>
                        <a:pt x="137020" y="242987"/>
                        <a:pt x="176169" y="229005"/>
                      </a:cubicBezTo>
                      <a:cubicBezTo>
                        <a:pt x="215318" y="215023"/>
                        <a:pt x="209725" y="180069"/>
                        <a:pt x="234892" y="145115"/>
                      </a:cubicBezTo>
                      <a:cubicBezTo>
                        <a:pt x="260059" y="110161"/>
                        <a:pt x="264254" y="43050"/>
                        <a:pt x="327171" y="19281"/>
                      </a:cubicBezTo>
                      <a:cubicBezTo>
                        <a:pt x="390088" y="-4488"/>
                        <a:pt x="501242" y="-993"/>
                        <a:pt x="612397" y="2503"/>
                      </a:cubicBezTo>
                    </a:path>
                  </a:pathLst>
                </a:cu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Oval 66"/>
              <p:cNvSpPr/>
              <p:nvPr/>
            </p:nvSpPr>
            <p:spPr>
              <a:xfrm>
                <a:off x="7563821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Arrow Connector 70"/>
              <p:cNvCxnSpPr/>
              <p:nvPr/>
            </p:nvCxnSpPr>
            <p:spPr>
              <a:xfrm>
                <a:off x="7731562" y="2764129"/>
                <a:ext cx="300766" cy="42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3285431" y="5125583"/>
                  <a:ext cx="4968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431" y="5125583"/>
                  <a:ext cx="49686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5185302" y="5123416"/>
                  <a:ext cx="5273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5302" y="5123416"/>
                  <a:ext cx="52732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7" name="Group 96"/>
            <p:cNvGrpSpPr/>
            <p:nvPr/>
          </p:nvGrpSpPr>
          <p:grpSpPr>
            <a:xfrm>
              <a:off x="3121737" y="4108156"/>
              <a:ext cx="2742066" cy="278152"/>
              <a:chOff x="5290262" y="2631152"/>
              <a:chExt cx="2742066" cy="278152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5630167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Straight Arrow Connector 98"/>
              <p:cNvCxnSpPr>
                <a:stCxn id="98" idx="6"/>
              </p:cNvCxnSpPr>
              <p:nvPr/>
            </p:nvCxnSpPr>
            <p:spPr>
              <a:xfrm>
                <a:off x="5796911" y="2759233"/>
                <a:ext cx="614474" cy="2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1">
                <a:off x="6751854" y="2759232"/>
                <a:ext cx="802304" cy="24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>
              <a:xfrm>
                <a:off x="5290262" y="2766237"/>
                <a:ext cx="335593" cy="14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2" name="Group 101"/>
              <p:cNvGrpSpPr/>
              <p:nvPr/>
            </p:nvGrpSpPr>
            <p:grpSpPr>
              <a:xfrm>
                <a:off x="6413541" y="2631152"/>
                <a:ext cx="338313" cy="278152"/>
                <a:chOff x="7843706" y="2141238"/>
                <a:chExt cx="612397" cy="467738"/>
              </a:xfrm>
            </p:grpSpPr>
            <p:sp>
              <p:nvSpPr>
                <p:cNvPr id="105" name="Rectangle 104"/>
                <p:cNvSpPr/>
                <p:nvPr/>
              </p:nvSpPr>
              <p:spPr>
                <a:xfrm>
                  <a:off x="7851512" y="2141238"/>
                  <a:ext cx="604591" cy="467738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Freeform: Shape 105"/>
                <p:cNvSpPr/>
                <p:nvPr/>
              </p:nvSpPr>
              <p:spPr>
                <a:xfrm>
                  <a:off x="7843706" y="2254136"/>
                  <a:ext cx="612397" cy="237077"/>
                </a:xfrm>
                <a:custGeom>
                  <a:avLst/>
                  <a:gdLst>
                    <a:gd name="connsiteX0" fmla="*/ 0 w 612397"/>
                    <a:gd name="connsiteY0" fmla="*/ 229005 h 237077"/>
                    <a:gd name="connsiteX1" fmla="*/ 176169 w 612397"/>
                    <a:gd name="connsiteY1" fmla="*/ 229005 h 237077"/>
                    <a:gd name="connsiteX2" fmla="*/ 234892 w 612397"/>
                    <a:gd name="connsiteY2" fmla="*/ 145115 h 237077"/>
                    <a:gd name="connsiteX3" fmla="*/ 327171 w 612397"/>
                    <a:gd name="connsiteY3" fmla="*/ 19281 h 237077"/>
                    <a:gd name="connsiteX4" fmla="*/ 612397 w 612397"/>
                    <a:gd name="connsiteY4" fmla="*/ 2503 h 237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2397" h="237077">
                      <a:moveTo>
                        <a:pt x="0" y="229005"/>
                      </a:moveTo>
                      <a:cubicBezTo>
                        <a:pt x="68510" y="235996"/>
                        <a:pt x="137020" y="242987"/>
                        <a:pt x="176169" y="229005"/>
                      </a:cubicBezTo>
                      <a:cubicBezTo>
                        <a:pt x="215318" y="215023"/>
                        <a:pt x="209725" y="180069"/>
                        <a:pt x="234892" y="145115"/>
                      </a:cubicBezTo>
                      <a:cubicBezTo>
                        <a:pt x="260059" y="110161"/>
                        <a:pt x="264254" y="43050"/>
                        <a:pt x="327171" y="19281"/>
                      </a:cubicBezTo>
                      <a:cubicBezTo>
                        <a:pt x="390088" y="-4488"/>
                        <a:pt x="501242" y="-993"/>
                        <a:pt x="612397" y="2503"/>
                      </a:cubicBezTo>
                    </a:path>
                  </a:pathLst>
                </a:cu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3" name="Oval 102"/>
              <p:cNvSpPr/>
              <p:nvPr/>
            </p:nvSpPr>
            <p:spPr>
              <a:xfrm>
                <a:off x="7563821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4" name="Straight Arrow Connector 103"/>
              <p:cNvCxnSpPr/>
              <p:nvPr/>
            </p:nvCxnSpPr>
            <p:spPr>
              <a:xfrm>
                <a:off x="7731562" y="2764129"/>
                <a:ext cx="300766" cy="42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/>
            <p:cNvGrpSpPr/>
            <p:nvPr/>
          </p:nvGrpSpPr>
          <p:grpSpPr>
            <a:xfrm>
              <a:off x="3121737" y="4448019"/>
              <a:ext cx="2742066" cy="278152"/>
              <a:chOff x="5290262" y="2631152"/>
              <a:chExt cx="2742066" cy="278152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5630167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Arrow Connector 108"/>
              <p:cNvCxnSpPr>
                <a:stCxn id="108" idx="6"/>
              </p:cNvCxnSpPr>
              <p:nvPr/>
            </p:nvCxnSpPr>
            <p:spPr>
              <a:xfrm>
                <a:off x="5796911" y="2759233"/>
                <a:ext cx="614474" cy="2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 flipV="1">
                <a:off x="6751854" y="2759232"/>
                <a:ext cx="802304" cy="24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>
                <a:off x="5290262" y="2766237"/>
                <a:ext cx="335593" cy="14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2" name="Group 111"/>
              <p:cNvGrpSpPr/>
              <p:nvPr/>
            </p:nvGrpSpPr>
            <p:grpSpPr>
              <a:xfrm>
                <a:off x="6413541" y="2631152"/>
                <a:ext cx="338313" cy="278152"/>
                <a:chOff x="7843706" y="2141238"/>
                <a:chExt cx="612397" cy="467738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7851512" y="2141238"/>
                  <a:ext cx="604591" cy="467738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Freeform: Shape 115"/>
                <p:cNvSpPr/>
                <p:nvPr/>
              </p:nvSpPr>
              <p:spPr>
                <a:xfrm>
                  <a:off x="7843706" y="2254136"/>
                  <a:ext cx="612397" cy="237077"/>
                </a:xfrm>
                <a:custGeom>
                  <a:avLst/>
                  <a:gdLst>
                    <a:gd name="connsiteX0" fmla="*/ 0 w 612397"/>
                    <a:gd name="connsiteY0" fmla="*/ 229005 h 237077"/>
                    <a:gd name="connsiteX1" fmla="*/ 176169 w 612397"/>
                    <a:gd name="connsiteY1" fmla="*/ 229005 h 237077"/>
                    <a:gd name="connsiteX2" fmla="*/ 234892 w 612397"/>
                    <a:gd name="connsiteY2" fmla="*/ 145115 h 237077"/>
                    <a:gd name="connsiteX3" fmla="*/ 327171 w 612397"/>
                    <a:gd name="connsiteY3" fmla="*/ 19281 h 237077"/>
                    <a:gd name="connsiteX4" fmla="*/ 612397 w 612397"/>
                    <a:gd name="connsiteY4" fmla="*/ 2503 h 237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2397" h="237077">
                      <a:moveTo>
                        <a:pt x="0" y="229005"/>
                      </a:moveTo>
                      <a:cubicBezTo>
                        <a:pt x="68510" y="235996"/>
                        <a:pt x="137020" y="242987"/>
                        <a:pt x="176169" y="229005"/>
                      </a:cubicBezTo>
                      <a:cubicBezTo>
                        <a:pt x="215318" y="215023"/>
                        <a:pt x="209725" y="180069"/>
                        <a:pt x="234892" y="145115"/>
                      </a:cubicBezTo>
                      <a:cubicBezTo>
                        <a:pt x="260059" y="110161"/>
                        <a:pt x="264254" y="43050"/>
                        <a:pt x="327171" y="19281"/>
                      </a:cubicBezTo>
                      <a:cubicBezTo>
                        <a:pt x="390088" y="-4488"/>
                        <a:pt x="501242" y="-993"/>
                        <a:pt x="612397" y="2503"/>
                      </a:cubicBezTo>
                    </a:path>
                  </a:pathLst>
                </a:cu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3" name="Oval 112"/>
              <p:cNvSpPr/>
              <p:nvPr/>
            </p:nvSpPr>
            <p:spPr>
              <a:xfrm>
                <a:off x="7563821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4" name="Straight Arrow Connector 113"/>
              <p:cNvCxnSpPr/>
              <p:nvPr/>
            </p:nvCxnSpPr>
            <p:spPr>
              <a:xfrm>
                <a:off x="7731562" y="2764129"/>
                <a:ext cx="300766" cy="42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 116"/>
            <p:cNvGrpSpPr/>
            <p:nvPr/>
          </p:nvGrpSpPr>
          <p:grpSpPr>
            <a:xfrm>
              <a:off x="3111306" y="4815685"/>
              <a:ext cx="2742066" cy="278152"/>
              <a:chOff x="5290262" y="2631152"/>
              <a:chExt cx="2742066" cy="278152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5630167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9" name="Straight Arrow Connector 118"/>
              <p:cNvCxnSpPr>
                <a:stCxn id="118" idx="6"/>
              </p:cNvCxnSpPr>
              <p:nvPr/>
            </p:nvCxnSpPr>
            <p:spPr>
              <a:xfrm>
                <a:off x="5796911" y="2759233"/>
                <a:ext cx="614474" cy="2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 flipV="1">
                <a:off x="6751854" y="2759232"/>
                <a:ext cx="802304" cy="24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5290262" y="2766237"/>
                <a:ext cx="335593" cy="14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2" name="Group 121"/>
              <p:cNvGrpSpPr/>
              <p:nvPr/>
            </p:nvGrpSpPr>
            <p:grpSpPr>
              <a:xfrm>
                <a:off x="6413541" y="2631152"/>
                <a:ext cx="338313" cy="278152"/>
                <a:chOff x="7843706" y="2141238"/>
                <a:chExt cx="612397" cy="467738"/>
              </a:xfrm>
            </p:grpSpPr>
            <p:sp>
              <p:nvSpPr>
                <p:cNvPr id="125" name="Rectangle 124"/>
                <p:cNvSpPr/>
                <p:nvPr/>
              </p:nvSpPr>
              <p:spPr>
                <a:xfrm>
                  <a:off x="7851512" y="2141238"/>
                  <a:ext cx="604591" cy="467738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Freeform: Shape 125"/>
                <p:cNvSpPr/>
                <p:nvPr/>
              </p:nvSpPr>
              <p:spPr>
                <a:xfrm>
                  <a:off x="7843706" y="2254136"/>
                  <a:ext cx="612397" cy="237077"/>
                </a:xfrm>
                <a:custGeom>
                  <a:avLst/>
                  <a:gdLst>
                    <a:gd name="connsiteX0" fmla="*/ 0 w 612397"/>
                    <a:gd name="connsiteY0" fmla="*/ 229005 h 237077"/>
                    <a:gd name="connsiteX1" fmla="*/ 176169 w 612397"/>
                    <a:gd name="connsiteY1" fmla="*/ 229005 h 237077"/>
                    <a:gd name="connsiteX2" fmla="*/ 234892 w 612397"/>
                    <a:gd name="connsiteY2" fmla="*/ 145115 h 237077"/>
                    <a:gd name="connsiteX3" fmla="*/ 327171 w 612397"/>
                    <a:gd name="connsiteY3" fmla="*/ 19281 h 237077"/>
                    <a:gd name="connsiteX4" fmla="*/ 612397 w 612397"/>
                    <a:gd name="connsiteY4" fmla="*/ 2503 h 237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2397" h="237077">
                      <a:moveTo>
                        <a:pt x="0" y="229005"/>
                      </a:moveTo>
                      <a:cubicBezTo>
                        <a:pt x="68510" y="235996"/>
                        <a:pt x="137020" y="242987"/>
                        <a:pt x="176169" y="229005"/>
                      </a:cubicBezTo>
                      <a:cubicBezTo>
                        <a:pt x="215318" y="215023"/>
                        <a:pt x="209725" y="180069"/>
                        <a:pt x="234892" y="145115"/>
                      </a:cubicBezTo>
                      <a:cubicBezTo>
                        <a:pt x="260059" y="110161"/>
                        <a:pt x="264254" y="43050"/>
                        <a:pt x="327171" y="19281"/>
                      </a:cubicBezTo>
                      <a:cubicBezTo>
                        <a:pt x="390088" y="-4488"/>
                        <a:pt x="501242" y="-993"/>
                        <a:pt x="612397" y="2503"/>
                      </a:cubicBezTo>
                    </a:path>
                  </a:pathLst>
                </a:cu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3" name="Oval 122"/>
              <p:cNvSpPr/>
              <p:nvPr/>
            </p:nvSpPr>
            <p:spPr>
              <a:xfrm>
                <a:off x="7563821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4" name="Straight Arrow Connector 123"/>
              <p:cNvCxnSpPr/>
              <p:nvPr/>
            </p:nvCxnSpPr>
            <p:spPr>
              <a:xfrm>
                <a:off x="7731562" y="2764129"/>
                <a:ext cx="300766" cy="42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129D6D-C82A-4C80-9249-C5754F307E8B}"/>
              </a:ext>
            </a:extLst>
          </p:cNvPr>
          <p:cNvGrpSpPr/>
          <p:nvPr/>
        </p:nvGrpSpPr>
        <p:grpSpPr>
          <a:xfrm>
            <a:off x="5275221" y="2944154"/>
            <a:ext cx="4187693" cy="3155485"/>
            <a:chOff x="5275221" y="2944154"/>
            <a:chExt cx="4187693" cy="3155485"/>
          </a:xfrm>
        </p:grpSpPr>
        <p:sp>
          <p:nvSpPr>
            <p:cNvPr id="141" name="TextBox 140"/>
            <p:cNvSpPr txBox="1"/>
            <p:nvPr/>
          </p:nvSpPr>
          <p:spPr>
            <a:xfrm>
              <a:off x="6328796" y="5730307"/>
              <a:ext cx="1685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 layer</a:t>
              </a:r>
            </a:p>
          </p:txBody>
        </p:sp>
        <p:sp>
          <p:nvSpPr>
            <p:cNvPr id="142" name="Right Brace 141"/>
            <p:cNvSpPr/>
            <p:nvPr/>
          </p:nvSpPr>
          <p:spPr>
            <a:xfrm rot="5400000">
              <a:off x="6999139" y="4139605"/>
              <a:ext cx="344774" cy="29178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866619" y="3686316"/>
              <a:ext cx="833716" cy="15234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/>
                <p:cNvSpPr txBox="1"/>
                <p:nvPr/>
              </p:nvSpPr>
              <p:spPr>
                <a:xfrm>
                  <a:off x="5275221" y="2955663"/>
                  <a:ext cx="2016513" cy="6780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Linear map</a:t>
                  </a:r>
                  <a:br>
                    <a:rPr lang="en-US" dirty="0"/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7" name="TextBox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5221" y="2955663"/>
                  <a:ext cx="2016513" cy="678071"/>
                </a:xfrm>
                <a:prstGeom prst="rect">
                  <a:avLst/>
                </a:prstGeom>
                <a:blipFill>
                  <a:blip r:embed="rId9"/>
                  <a:stretch>
                    <a:fillRect t="-54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Oval 128"/>
            <p:cNvSpPr/>
            <p:nvPr/>
          </p:nvSpPr>
          <p:spPr>
            <a:xfrm>
              <a:off x="7053487" y="4178781"/>
              <a:ext cx="166744" cy="16136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Arrow Connector 129"/>
            <p:cNvCxnSpPr>
              <a:stCxn id="129" idx="6"/>
            </p:cNvCxnSpPr>
            <p:nvPr/>
          </p:nvCxnSpPr>
          <p:spPr>
            <a:xfrm>
              <a:off x="7220231" y="4259464"/>
              <a:ext cx="438918" cy="7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6713582" y="4266468"/>
              <a:ext cx="335593" cy="1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6881378" y="4754084"/>
                  <a:ext cx="4968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1378" y="4754084"/>
                  <a:ext cx="496866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Rectangle 77"/>
            <p:cNvSpPr/>
            <p:nvPr/>
          </p:nvSpPr>
          <p:spPr>
            <a:xfrm>
              <a:off x="7646362" y="3856312"/>
              <a:ext cx="833716" cy="11464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7043094" y="4536277"/>
              <a:ext cx="166744" cy="16136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>
              <a:stCxn id="79" idx="6"/>
            </p:cNvCxnSpPr>
            <p:nvPr/>
          </p:nvCxnSpPr>
          <p:spPr>
            <a:xfrm>
              <a:off x="7209838" y="4616960"/>
              <a:ext cx="438918" cy="7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6703189" y="4623964"/>
              <a:ext cx="335593" cy="1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8480078" y="4441015"/>
              <a:ext cx="438918" cy="7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7499155" y="2944154"/>
              <a:ext cx="1128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Activation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961623" y="4241708"/>
                  <a:ext cx="5012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1623" y="4241708"/>
                  <a:ext cx="501291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8652F985-BC41-4DBA-88B0-EE3E36ADA7D1}"/>
                    </a:ext>
                  </a:extLst>
                </p:cNvPr>
                <p:cNvSpPr txBox="1"/>
                <p:nvPr/>
              </p:nvSpPr>
              <p:spPr>
                <a:xfrm>
                  <a:off x="7571408" y="3246856"/>
                  <a:ext cx="112812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8652F985-BC41-4DBA-88B0-EE3E36ADA7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1408" y="3246856"/>
                  <a:ext cx="1128129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3EE6790-AEF9-4D97-824B-0B0878BD6F9D}"/>
                </a:ext>
              </a:extLst>
            </p:cNvPr>
            <p:cNvSpPr/>
            <p:nvPr/>
          </p:nvSpPr>
          <p:spPr>
            <a:xfrm>
              <a:off x="7699247" y="4239297"/>
              <a:ext cx="738203" cy="393314"/>
            </a:xfrm>
            <a:custGeom>
              <a:avLst/>
              <a:gdLst>
                <a:gd name="connsiteX0" fmla="*/ 0 w 621792"/>
                <a:gd name="connsiteY0" fmla="*/ 387567 h 393314"/>
                <a:gd name="connsiteX1" fmla="*/ 164592 w 621792"/>
                <a:gd name="connsiteY1" fmla="*/ 378423 h 393314"/>
                <a:gd name="connsiteX2" fmla="*/ 237744 w 621792"/>
                <a:gd name="connsiteY2" fmla="*/ 259551 h 393314"/>
                <a:gd name="connsiteX3" fmla="*/ 283464 w 621792"/>
                <a:gd name="connsiteY3" fmla="*/ 140679 h 393314"/>
                <a:gd name="connsiteX4" fmla="*/ 329184 w 621792"/>
                <a:gd name="connsiteY4" fmla="*/ 40095 h 393314"/>
                <a:gd name="connsiteX5" fmla="*/ 420624 w 621792"/>
                <a:gd name="connsiteY5" fmla="*/ 3519 h 393314"/>
                <a:gd name="connsiteX6" fmla="*/ 621792 w 621792"/>
                <a:gd name="connsiteY6" fmla="*/ 3519 h 39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1792" h="393314">
                  <a:moveTo>
                    <a:pt x="0" y="387567"/>
                  </a:moveTo>
                  <a:cubicBezTo>
                    <a:pt x="62484" y="393663"/>
                    <a:pt x="124968" y="399759"/>
                    <a:pt x="164592" y="378423"/>
                  </a:cubicBezTo>
                  <a:cubicBezTo>
                    <a:pt x="204216" y="357087"/>
                    <a:pt x="217932" y="299175"/>
                    <a:pt x="237744" y="259551"/>
                  </a:cubicBezTo>
                  <a:cubicBezTo>
                    <a:pt x="257556" y="219927"/>
                    <a:pt x="268224" y="177255"/>
                    <a:pt x="283464" y="140679"/>
                  </a:cubicBezTo>
                  <a:cubicBezTo>
                    <a:pt x="298704" y="104103"/>
                    <a:pt x="306324" y="62955"/>
                    <a:pt x="329184" y="40095"/>
                  </a:cubicBezTo>
                  <a:cubicBezTo>
                    <a:pt x="352044" y="17235"/>
                    <a:pt x="371856" y="9615"/>
                    <a:pt x="420624" y="3519"/>
                  </a:cubicBezTo>
                  <a:cubicBezTo>
                    <a:pt x="469392" y="-2577"/>
                    <a:pt x="545592" y="471"/>
                    <a:pt x="621792" y="3519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531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 from Biology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0494" y="1539277"/>
            <a:ext cx="5185185" cy="4329817"/>
          </a:xfrm>
        </p:spPr>
        <p:txBody>
          <a:bodyPr/>
          <a:lstStyle/>
          <a:p>
            <a:r>
              <a:rPr lang="en-US" dirty="0"/>
              <a:t>Simple model of neurons</a:t>
            </a:r>
          </a:p>
          <a:p>
            <a:pPr lvl="1"/>
            <a:r>
              <a:rPr lang="en-US" dirty="0"/>
              <a:t>Dendrites:  Input currents from other neurons</a:t>
            </a:r>
          </a:p>
          <a:p>
            <a:pPr lvl="1"/>
            <a:r>
              <a:rPr lang="en-US" dirty="0"/>
              <a:t>Soma:  Cell body, accumulation of charge</a:t>
            </a:r>
          </a:p>
          <a:p>
            <a:pPr lvl="1"/>
            <a:r>
              <a:rPr lang="en-US" dirty="0"/>
              <a:t>Axon:  Outputs to other neurons</a:t>
            </a:r>
          </a:p>
          <a:p>
            <a:pPr lvl="1"/>
            <a:r>
              <a:rPr lang="en-US" dirty="0"/>
              <a:t>Synapse:  Junction between neurons</a:t>
            </a:r>
          </a:p>
          <a:p>
            <a:r>
              <a:rPr lang="en-US" dirty="0"/>
              <a:t>Operation:</a:t>
            </a:r>
          </a:p>
          <a:p>
            <a:pPr lvl="1"/>
            <a:r>
              <a:rPr lang="en-US" dirty="0"/>
              <a:t>Take weighted sum of input current</a:t>
            </a:r>
          </a:p>
          <a:p>
            <a:pPr lvl="1"/>
            <a:r>
              <a:rPr lang="en-US" dirty="0"/>
              <a:t>Outputs when sum reaches a threshold</a:t>
            </a:r>
          </a:p>
          <a:p>
            <a:r>
              <a:rPr lang="en-US" dirty="0"/>
              <a:t>Each neuron is like one unit in neural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2050" name="Picture 2" descr="Image result for neur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663492"/>
            <a:ext cx="4522311" cy="204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747" y="4040863"/>
            <a:ext cx="34861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8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Interest in understanding the brain for thousands of years</a:t>
            </a:r>
          </a:p>
          <a:p>
            <a:r>
              <a:rPr lang="en-US" dirty="0"/>
              <a:t>1940s:  Donald Hebb.  Hebbian learning for neural plasticity</a:t>
            </a:r>
          </a:p>
          <a:p>
            <a:pPr lvl="1"/>
            <a:r>
              <a:rPr lang="en-US" dirty="0"/>
              <a:t>Hypothesized rule for updating synaptic weights in biological neurons</a:t>
            </a:r>
          </a:p>
          <a:p>
            <a:r>
              <a:rPr lang="en-US" dirty="0"/>
              <a:t>1950s:  Frank Rosenblatt:  Coined the term perceptron</a:t>
            </a:r>
          </a:p>
          <a:p>
            <a:pPr lvl="1"/>
            <a:r>
              <a:rPr lang="en-US" dirty="0"/>
              <a:t>Essentially single layer classifier, similar to logistic classification</a:t>
            </a:r>
          </a:p>
          <a:p>
            <a:pPr lvl="1"/>
            <a:r>
              <a:rPr lang="en-US" dirty="0"/>
              <a:t>Early computer implementations</a:t>
            </a:r>
          </a:p>
          <a:p>
            <a:pPr lvl="1"/>
            <a:r>
              <a:rPr lang="en-US" dirty="0"/>
              <a:t>But, Limitations of linear classifiers and computer power</a:t>
            </a:r>
          </a:p>
          <a:p>
            <a:r>
              <a:rPr lang="en-US" dirty="0"/>
              <a:t>1960s:  Backpropagation:  Efficient way to train multi-layer networks</a:t>
            </a:r>
          </a:p>
          <a:p>
            <a:pPr lvl="1"/>
            <a:r>
              <a:rPr lang="en-US" dirty="0"/>
              <a:t>More on this later</a:t>
            </a:r>
          </a:p>
          <a:p>
            <a:r>
              <a:rPr lang="en-US" dirty="0"/>
              <a:t>1980s:  Resurgence with greater computational power</a:t>
            </a:r>
          </a:p>
          <a:p>
            <a:r>
              <a:rPr lang="en-US" dirty="0"/>
              <a:t>2005+:  Deep networks</a:t>
            </a:r>
          </a:p>
          <a:p>
            <a:pPr lvl="1"/>
            <a:r>
              <a:rPr lang="en-US" dirty="0"/>
              <a:t>Many more layers.  Increased computational power and data</a:t>
            </a:r>
          </a:p>
          <a:p>
            <a:pPr lvl="1"/>
            <a:r>
              <a:rPr lang="en-US" dirty="0"/>
              <a:t>Enabled first breakthroughs in various image and text processing.</a:t>
            </a:r>
          </a:p>
          <a:p>
            <a:pPr lvl="1"/>
            <a:r>
              <a:rPr lang="en-US" dirty="0"/>
              <a:t>Next lecture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431" y="1771988"/>
            <a:ext cx="26765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917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47778</TotalTime>
  <Words>3228</Words>
  <Application>Microsoft Macintosh PowerPoint</Application>
  <PresentationFormat>Widescreen</PresentationFormat>
  <Paragraphs>659</Paragraphs>
  <Slides>61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Calibri</vt:lpstr>
      <vt:lpstr>Cambria Math</vt:lpstr>
      <vt:lpstr>Wingdings</vt:lpstr>
      <vt:lpstr>Retrospect</vt:lpstr>
      <vt:lpstr>Unit 9  Neural Networks</vt:lpstr>
      <vt:lpstr>Learning Objectives</vt:lpstr>
      <vt:lpstr>Outline</vt:lpstr>
      <vt:lpstr>Most Datasets are not Linearly Separable</vt:lpstr>
      <vt:lpstr>From Linear to Nonlinear</vt:lpstr>
      <vt:lpstr>A First Neural Network</vt:lpstr>
      <vt:lpstr>General Neural Net Block Diagram</vt:lpstr>
      <vt:lpstr>Inspiration from Biology</vt:lpstr>
      <vt:lpstr>History</vt:lpstr>
      <vt:lpstr>Terminology</vt:lpstr>
      <vt:lpstr>Selecting the Output Activation</vt:lpstr>
      <vt:lpstr>Selecting the Hidden Activation</vt:lpstr>
      <vt:lpstr>In-Class Exercise</vt:lpstr>
      <vt:lpstr>Outline</vt:lpstr>
      <vt:lpstr>Training a Neural Network</vt:lpstr>
      <vt:lpstr>Number of Parameters</vt:lpstr>
      <vt:lpstr>Selecting the Right Loss Function</vt:lpstr>
      <vt:lpstr>Note on Indexing</vt:lpstr>
      <vt:lpstr>Dimension Example</vt:lpstr>
      <vt:lpstr>Problems with Standard Gradient Descent</vt:lpstr>
      <vt:lpstr>Stochastic Gradient Descent</vt:lpstr>
      <vt:lpstr>SGD Theory (Advanced)</vt:lpstr>
      <vt:lpstr>SGD Practical Issues</vt:lpstr>
      <vt:lpstr>In-Class Exercise</vt:lpstr>
      <vt:lpstr>Outline</vt:lpstr>
      <vt:lpstr>Keras Recipe</vt:lpstr>
      <vt:lpstr>Synthetic Data Example</vt:lpstr>
      <vt:lpstr>Step 0:  Import the Packages</vt:lpstr>
      <vt:lpstr>Step 1:  Define Model</vt:lpstr>
      <vt:lpstr>Step 1:  Continued</vt:lpstr>
      <vt:lpstr>Step 2, 3:  Select an Optimizer &amp; Compile</vt:lpstr>
      <vt:lpstr>Step 4:  Fit the Model</vt:lpstr>
      <vt:lpstr>Fitting the Model with Many Epochs</vt:lpstr>
      <vt:lpstr>Performance vs Epoch</vt:lpstr>
      <vt:lpstr>Step 5.  Visualizing the Decision Regions</vt:lpstr>
      <vt:lpstr>Visualizing the Hidden Layers</vt:lpstr>
      <vt:lpstr>Outline</vt:lpstr>
      <vt:lpstr>Recap:  MNIST data </vt:lpstr>
      <vt:lpstr>Simple MNIST Neural Network</vt:lpstr>
      <vt:lpstr>Fitting the Model</vt:lpstr>
      <vt:lpstr>Training and Validation Accuracy</vt:lpstr>
      <vt:lpstr>In-Class Exercise</vt:lpstr>
      <vt:lpstr>Outline</vt:lpstr>
      <vt:lpstr>Stochastic Gradient Descent</vt:lpstr>
      <vt:lpstr>Gradients with Multiple Parameters</vt:lpstr>
      <vt:lpstr>Computation Graph &amp; Forward Pass</vt:lpstr>
      <vt:lpstr>Forward Pass Example in Numpy</vt:lpstr>
      <vt:lpstr>Back-Propagation on A Two Node Graph</vt:lpstr>
      <vt:lpstr>Back-Prop on a General Computation Graph</vt:lpstr>
      <vt:lpstr>Back-Propagation Example (Part 1)</vt:lpstr>
      <vt:lpstr>Back-Propagation Example (Part 2)</vt:lpstr>
      <vt:lpstr>Back-Propagation Example (Part 3)</vt:lpstr>
      <vt:lpstr>Back-Propagation Example (Part 4)</vt:lpstr>
      <vt:lpstr>Back-Propagation Example (Part 5)</vt:lpstr>
      <vt:lpstr>In-Class Exercise</vt:lpstr>
      <vt:lpstr>Lab for this unit</vt:lpstr>
      <vt:lpstr>Initialization and Data Normalization </vt:lpstr>
      <vt:lpstr>Regularization</vt:lpstr>
      <vt:lpstr>Regularization in Keras</vt:lpstr>
      <vt:lpstr>Choice of network parameters</vt:lpstr>
      <vt:lpstr>Learning 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Pei Liu</cp:lastModifiedBy>
  <cp:revision>742</cp:revision>
  <cp:lastPrinted>2016-11-01T14:44:54Z</cp:lastPrinted>
  <dcterms:created xsi:type="dcterms:W3CDTF">2015-03-22T11:15:32Z</dcterms:created>
  <dcterms:modified xsi:type="dcterms:W3CDTF">2021-04-05T17:35:25Z</dcterms:modified>
</cp:coreProperties>
</file>