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jpeg" ContentType="image/jpeg"/>
  <Default Extension="JPG" ContentType="image/.jpg"/>
  <Default Extension="gif" ContentType="image/gi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3"/>
    <p:sldMasterId id="2147483672" r:id="rId4"/>
    <p:sldMasterId id="2147483686" r:id="rId5"/>
    <p:sldMasterId id="2147483699" r:id="rId6"/>
  </p:sldMasterIdLst>
  <p:notesMasterIdLst>
    <p:notesMasterId r:id="rId20"/>
  </p:notesMasterIdLst>
  <p:sldIdLst>
    <p:sldId id="257" r:id="rId7"/>
    <p:sldId id="697" r:id="rId8"/>
    <p:sldId id="676" r:id="rId9"/>
    <p:sldId id="405" r:id="rId10"/>
    <p:sldId id="406" r:id="rId11"/>
    <p:sldId id="404" r:id="rId12"/>
    <p:sldId id="407" r:id="rId13"/>
    <p:sldId id="408" r:id="rId14"/>
    <p:sldId id="409" r:id="rId15"/>
    <p:sldId id="410" r:id="rId16"/>
    <p:sldId id="411" r:id="rId17"/>
    <p:sldId id="721" r:id="rId18"/>
    <p:sldId id="698" r:id="rId19"/>
    <p:sldId id="416" r:id="rId21"/>
    <p:sldId id="417" r:id="rId22"/>
    <p:sldId id="722" r:id="rId23"/>
    <p:sldId id="723" r:id="rId24"/>
    <p:sldId id="420" r:id="rId25"/>
    <p:sldId id="421" r:id="rId26"/>
    <p:sldId id="423" r:id="rId27"/>
    <p:sldId id="425" r:id="rId28"/>
    <p:sldId id="426" r:id="rId29"/>
    <p:sldId id="724" r:id="rId30"/>
    <p:sldId id="725" r:id="rId31"/>
    <p:sldId id="726" r:id="rId32"/>
    <p:sldId id="727" r:id="rId33"/>
    <p:sldId id="728" r:id="rId34"/>
    <p:sldId id="429" r:id="rId35"/>
    <p:sldId id="430" r:id="rId36"/>
    <p:sldId id="679" r:id="rId37"/>
    <p:sldId id="432" r:id="rId38"/>
    <p:sldId id="686" r:id="rId39"/>
    <p:sldId id="687" r:id="rId40"/>
    <p:sldId id="729" r:id="rId41"/>
    <p:sldId id="700" r:id="rId42"/>
    <p:sldId id="688" r:id="rId43"/>
    <p:sldId id="734" r:id="rId44"/>
    <p:sldId id="735" r:id="rId45"/>
    <p:sldId id="736" r:id="rId46"/>
    <p:sldId id="436" r:id="rId47"/>
    <p:sldId id="437" r:id="rId48"/>
    <p:sldId id="438" r:id="rId49"/>
    <p:sldId id="439" r:id="rId50"/>
    <p:sldId id="441" r:id="rId51"/>
    <p:sldId id="442" r:id="rId52"/>
    <p:sldId id="444" r:id="rId53"/>
    <p:sldId id="448" r:id="rId54"/>
    <p:sldId id="699" r:id="rId55"/>
    <p:sldId id="682" r:id="rId56"/>
    <p:sldId id="683" r:id="rId57"/>
    <p:sldId id="453" r:id="rId58"/>
    <p:sldId id="456" r:id="rId59"/>
    <p:sldId id="737" r:id="rId60"/>
    <p:sldId id="738" r:id="rId61"/>
    <p:sldId id="739" r:id="rId62"/>
    <p:sldId id="740" r:id="rId63"/>
    <p:sldId id="466" r:id="rId64"/>
    <p:sldId id="467" r:id="rId65"/>
    <p:sldId id="468" r:id="rId66"/>
    <p:sldId id="469" r:id="rId67"/>
    <p:sldId id="470" r:id="rId68"/>
    <p:sldId id="471" r:id="rId69"/>
    <p:sldId id="730" r:id="rId70"/>
    <p:sldId id="701" r:id="rId71"/>
    <p:sldId id="478" r:id="rId72"/>
    <p:sldId id="703" r:id="rId73"/>
    <p:sldId id="702" r:id="rId74"/>
    <p:sldId id="483" r:id="rId75"/>
    <p:sldId id="484" r:id="rId76"/>
    <p:sldId id="485" r:id="rId77"/>
    <p:sldId id="486" r:id="rId78"/>
    <p:sldId id="489" r:id="rId79"/>
    <p:sldId id="490" r:id="rId80"/>
    <p:sldId id="492" r:id="rId81"/>
    <p:sldId id="493" r:id="rId82"/>
    <p:sldId id="494" r:id="rId83"/>
    <p:sldId id="495" r:id="rId84"/>
    <p:sldId id="496" r:id="rId85"/>
    <p:sldId id="497" r:id="rId86"/>
    <p:sldId id="498" r:id="rId87"/>
    <p:sldId id="500" r:id="rId88"/>
    <p:sldId id="501" r:id="rId89"/>
    <p:sldId id="685" r:id="rId90"/>
    <p:sldId id="502" r:id="rId91"/>
    <p:sldId id="689" r:id="rId92"/>
    <p:sldId id="690" r:id="rId93"/>
    <p:sldId id="504" r:id="rId94"/>
    <p:sldId id="507" r:id="rId95"/>
    <p:sldId id="508" r:id="rId96"/>
    <p:sldId id="509" r:id="rId97"/>
    <p:sldId id="510" r:id="rId98"/>
    <p:sldId id="512" r:id="rId99"/>
    <p:sldId id="513" r:id="rId100"/>
    <p:sldId id="514" r:id="rId101"/>
    <p:sldId id="515" r:id="rId102"/>
    <p:sldId id="516" r:id="rId103"/>
    <p:sldId id="704" r:id="rId104"/>
    <p:sldId id="705" r:id="rId105"/>
    <p:sldId id="706" r:id="rId106"/>
    <p:sldId id="707" r:id="rId107"/>
    <p:sldId id="523" r:id="rId108"/>
    <p:sldId id="708" r:id="rId109"/>
    <p:sldId id="525" r:id="rId110"/>
    <p:sldId id="526" r:id="rId111"/>
    <p:sldId id="527" r:id="rId112"/>
    <p:sldId id="528" r:id="rId113"/>
    <p:sldId id="529" r:id="rId114"/>
    <p:sldId id="530" r:id="rId115"/>
    <p:sldId id="531" r:id="rId116"/>
    <p:sldId id="710" r:id="rId117"/>
    <p:sldId id="600" r:id="rId118"/>
    <p:sldId id="602" r:id="rId119"/>
    <p:sldId id="603" r:id="rId120"/>
    <p:sldId id="604" r:id="rId121"/>
    <p:sldId id="606" r:id="rId122"/>
    <p:sldId id="608" r:id="rId123"/>
    <p:sldId id="609" r:id="rId124"/>
    <p:sldId id="610" r:id="rId125"/>
    <p:sldId id="711" r:id="rId126"/>
    <p:sldId id="612" r:id="rId127"/>
    <p:sldId id="712" r:id="rId128"/>
    <p:sldId id="713" r:id="rId129"/>
    <p:sldId id="616" r:id="rId130"/>
    <p:sldId id="693" r:id="rId131"/>
    <p:sldId id="694" r:id="rId132"/>
    <p:sldId id="695" r:id="rId133"/>
    <p:sldId id="696" r:id="rId134"/>
    <p:sldId id="714" r:id="rId135"/>
    <p:sldId id="624" r:id="rId136"/>
    <p:sldId id="715" r:id="rId137"/>
    <p:sldId id="627" r:id="rId138"/>
    <p:sldId id="628" r:id="rId139"/>
    <p:sldId id="629" r:id="rId140"/>
    <p:sldId id="731" r:id="rId141"/>
    <p:sldId id="732" r:id="rId142"/>
    <p:sldId id="733" r:id="rId143"/>
    <p:sldId id="630" r:id="rId144"/>
    <p:sldId id="716" r:id="rId145"/>
    <p:sldId id="633" r:id="rId146"/>
    <p:sldId id="717" r:id="rId147"/>
    <p:sldId id="718" r:id="rId148"/>
    <p:sldId id="719" r:id="rId149"/>
    <p:sldId id="641" r:id="rId150"/>
    <p:sldId id="643" r:id="rId151"/>
    <p:sldId id="644" r:id="rId152"/>
    <p:sldId id="645" r:id="rId153"/>
    <p:sldId id="646" r:id="rId154"/>
    <p:sldId id="647" r:id="rId155"/>
    <p:sldId id="650" r:id="rId156"/>
    <p:sldId id="651" r:id="rId157"/>
    <p:sldId id="652" r:id="rId158"/>
    <p:sldId id="653" r:id="rId159"/>
    <p:sldId id="654" r:id="rId160"/>
    <p:sldId id="655" r:id="rId161"/>
    <p:sldId id="657" r:id="rId162"/>
    <p:sldId id="659" r:id="rId163"/>
    <p:sldId id="741" r:id="rId164"/>
    <p:sldId id="660" r:id="rId165"/>
    <p:sldId id="661" r:id="rId166"/>
    <p:sldId id="662" r:id="rId167"/>
    <p:sldId id="720" r:id="rId168"/>
    <p:sldId id="664" r:id="rId169"/>
    <p:sldId id="665" r:id="rId170"/>
    <p:sldId id="666" r:id="rId171"/>
    <p:sldId id="667" r:id="rId172"/>
    <p:sldId id="668" r:id="rId173"/>
    <p:sldId id="670" r:id="rId174"/>
    <p:sldId id="671" r:id="rId175"/>
    <p:sldId id="672" r:id="rId176"/>
    <p:sldId id="673" r:id="rId177"/>
    <p:sldId id="674" r:id="rId178"/>
    <p:sldId id="675" r:id="rId179"/>
  </p:sldIdLst>
  <p:sldSz cx="9144000" cy="5143500" type="screen16x9"/>
  <p:notesSz cx="6858000" cy="9144000"/>
  <p:embeddedFontLst>
    <p:embeddedFont>
      <p:font typeface="微软雅黑" panose="020B0503020204020204" pitchFamily="34" charset="-122"/>
      <p:regular r:id="rId183"/>
    </p:embeddedFont>
    <p:embeddedFont>
      <p:font typeface="Tahoma" panose="020B0604030504040204" pitchFamily="34" charset="0"/>
      <p:regular r:id="rId184"/>
      <p:bold r:id="rId185"/>
    </p:embeddedFont>
    <p:embeddedFont>
      <p:font typeface="Calibri" panose="020F0502020204030204" pitchFamily="34" charset="0"/>
      <p:regular r:id="rId186"/>
      <p:bold r:id="rId187"/>
      <p:italic r:id="rId188"/>
      <p:boldItalic r:id="rId189"/>
    </p:embeddedFont>
    <p:embeddedFont>
      <p:font typeface="黑体" panose="02010609060101010101" pitchFamily="2" charset="-122"/>
      <p:regular r:id="rId190"/>
    </p:embeddedFont>
    <p:embeddedFont>
      <p:font typeface="CordiaUPC" panose="020B0304020202020204" pitchFamily="34" charset="-34"/>
      <p:regular r:id="rId191"/>
      <p:bold r:id="rId192"/>
      <p:italic r:id="rId193"/>
      <p:boldItalic r:id="rId194"/>
    </p:embeddedFont>
    <p:embeddedFont>
      <p:font typeface="隶书" panose="02010509060101010101" pitchFamily="49" charset="-122"/>
      <p:regular r:id="rId195"/>
    </p:embeddedFont>
    <p:embeddedFont>
      <p:font typeface="Arial Rounded MT Bold" panose="020F0704030504030204" pitchFamily="34" charset="0"/>
      <p:regular r:id="rId19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00"/>
    <a:srgbClr val="C3E3F9"/>
    <a:srgbClr val="FFFF99"/>
    <a:srgbClr val="000099"/>
    <a:srgbClr val="9900CC"/>
    <a:srgbClr val="FFCC66"/>
    <a:srgbClr val="FF9933"/>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1951" autoAdjust="0"/>
  </p:normalViewPr>
  <p:slideViewPr>
    <p:cSldViewPr snapToGrid="0" showGuides="1">
      <p:cViewPr varScale="1">
        <p:scale>
          <a:sx n="53" d="100"/>
          <a:sy n="53" d="100"/>
        </p:scale>
        <p:origin x="44" y="744"/>
      </p:cViewPr>
      <p:guideLst>
        <p:guide orient="horz" pos="162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2.xml"/><Relationship Id="rId98" Type="http://schemas.openxmlformats.org/officeDocument/2006/relationships/slide" Target="slides/slide91.xml"/><Relationship Id="rId97" Type="http://schemas.openxmlformats.org/officeDocument/2006/relationships/slide" Target="slides/slide90.xml"/><Relationship Id="rId96" Type="http://schemas.openxmlformats.org/officeDocument/2006/relationships/slide" Target="slides/slide89.xml"/><Relationship Id="rId95" Type="http://schemas.openxmlformats.org/officeDocument/2006/relationships/slide" Target="slides/slide88.xml"/><Relationship Id="rId94" Type="http://schemas.openxmlformats.org/officeDocument/2006/relationships/slide" Target="slides/slide87.xml"/><Relationship Id="rId93" Type="http://schemas.openxmlformats.org/officeDocument/2006/relationships/slide" Target="slides/slide86.xml"/><Relationship Id="rId92" Type="http://schemas.openxmlformats.org/officeDocument/2006/relationships/slide" Target="slides/slide85.xml"/><Relationship Id="rId91" Type="http://schemas.openxmlformats.org/officeDocument/2006/relationships/slide" Target="slides/slide84.xml"/><Relationship Id="rId90" Type="http://schemas.openxmlformats.org/officeDocument/2006/relationships/slide" Target="slides/slide83.xml"/><Relationship Id="rId9" Type="http://schemas.openxmlformats.org/officeDocument/2006/relationships/slide" Target="slides/slide3.xml"/><Relationship Id="rId89" Type="http://schemas.openxmlformats.org/officeDocument/2006/relationships/slide" Target="slides/slide82.xml"/><Relationship Id="rId88" Type="http://schemas.openxmlformats.org/officeDocument/2006/relationships/slide" Target="slides/slide81.xml"/><Relationship Id="rId87" Type="http://schemas.openxmlformats.org/officeDocument/2006/relationships/slide" Target="slides/slide80.xml"/><Relationship Id="rId86" Type="http://schemas.openxmlformats.org/officeDocument/2006/relationships/slide" Target="slides/slide79.xml"/><Relationship Id="rId85" Type="http://schemas.openxmlformats.org/officeDocument/2006/relationships/slide" Target="slides/slide78.xml"/><Relationship Id="rId84" Type="http://schemas.openxmlformats.org/officeDocument/2006/relationships/slide" Target="slides/slide77.xml"/><Relationship Id="rId83" Type="http://schemas.openxmlformats.org/officeDocument/2006/relationships/slide" Target="slides/slide76.xml"/><Relationship Id="rId82" Type="http://schemas.openxmlformats.org/officeDocument/2006/relationships/slide" Target="slides/slide75.xml"/><Relationship Id="rId81" Type="http://schemas.openxmlformats.org/officeDocument/2006/relationships/slide" Target="slides/slide74.xml"/><Relationship Id="rId80" Type="http://schemas.openxmlformats.org/officeDocument/2006/relationships/slide" Target="slides/slide73.xml"/><Relationship Id="rId8" Type="http://schemas.openxmlformats.org/officeDocument/2006/relationships/slide" Target="slides/slide2.xml"/><Relationship Id="rId79" Type="http://schemas.openxmlformats.org/officeDocument/2006/relationships/slide" Target="slides/slide72.xml"/><Relationship Id="rId78" Type="http://schemas.openxmlformats.org/officeDocument/2006/relationships/slide" Target="slides/slide71.xml"/><Relationship Id="rId77" Type="http://schemas.openxmlformats.org/officeDocument/2006/relationships/slide" Target="slides/slide70.xml"/><Relationship Id="rId76" Type="http://schemas.openxmlformats.org/officeDocument/2006/relationships/slide" Target="slides/slide69.xml"/><Relationship Id="rId75" Type="http://schemas.openxmlformats.org/officeDocument/2006/relationships/slide" Target="slides/slide68.xml"/><Relationship Id="rId74" Type="http://schemas.openxmlformats.org/officeDocument/2006/relationships/slide" Target="slides/slide67.xml"/><Relationship Id="rId73" Type="http://schemas.openxmlformats.org/officeDocument/2006/relationships/slide" Target="slides/slide66.xml"/><Relationship Id="rId72" Type="http://schemas.openxmlformats.org/officeDocument/2006/relationships/slide" Target="slides/slide65.xml"/><Relationship Id="rId71" Type="http://schemas.openxmlformats.org/officeDocument/2006/relationships/slide" Target="slides/slide64.xml"/><Relationship Id="rId70" Type="http://schemas.openxmlformats.org/officeDocument/2006/relationships/slide" Target="slides/slide63.xml"/><Relationship Id="rId7" Type="http://schemas.openxmlformats.org/officeDocument/2006/relationships/slide" Target="slides/slide1.xml"/><Relationship Id="rId69" Type="http://schemas.openxmlformats.org/officeDocument/2006/relationships/slide" Target="slides/slide62.xml"/><Relationship Id="rId68" Type="http://schemas.openxmlformats.org/officeDocument/2006/relationships/slide" Target="slides/slide61.xml"/><Relationship Id="rId67" Type="http://schemas.openxmlformats.org/officeDocument/2006/relationships/slide" Target="slides/slide60.xml"/><Relationship Id="rId66" Type="http://schemas.openxmlformats.org/officeDocument/2006/relationships/slide" Target="slides/slide59.xml"/><Relationship Id="rId65" Type="http://schemas.openxmlformats.org/officeDocument/2006/relationships/slide" Target="slides/slide58.xml"/><Relationship Id="rId64" Type="http://schemas.openxmlformats.org/officeDocument/2006/relationships/slide" Target="slides/slide57.xml"/><Relationship Id="rId63" Type="http://schemas.openxmlformats.org/officeDocument/2006/relationships/slide" Target="slides/slide56.xml"/><Relationship Id="rId62" Type="http://schemas.openxmlformats.org/officeDocument/2006/relationships/slide" Target="slides/slide55.xml"/><Relationship Id="rId61" Type="http://schemas.openxmlformats.org/officeDocument/2006/relationships/slide" Target="slides/slide54.xml"/><Relationship Id="rId60" Type="http://schemas.openxmlformats.org/officeDocument/2006/relationships/slide" Target="slides/slide53.xml"/><Relationship Id="rId6" Type="http://schemas.openxmlformats.org/officeDocument/2006/relationships/slideMaster" Target="slideMasters/slideMaster5.xml"/><Relationship Id="rId59" Type="http://schemas.openxmlformats.org/officeDocument/2006/relationships/slide" Target="slides/slide52.xml"/><Relationship Id="rId58" Type="http://schemas.openxmlformats.org/officeDocument/2006/relationships/slide" Target="slides/slide51.xml"/><Relationship Id="rId57" Type="http://schemas.openxmlformats.org/officeDocument/2006/relationships/slide" Target="slides/slide50.xml"/><Relationship Id="rId56" Type="http://schemas.openxmlformats.org/officeDocument/2006/relationships/slide" Target="slides/slide49.xml"/><Relationship Id="rId55" Type="http://schemas.openxmlformats.org/officeDocument/2006/relationships/slide" Target="slides/slide48.xml"/><Relationship Id="rId54" Type="http://schemas.openxmlformats.org/officeDocument/2006/relationships/slide" Target="slides/slide47.xml"/><Relationship Id="rId53" Type="http://schemas.openxmlformats.org/officeDocument/2006/relationships/slide" Target="slides/slide46.xml"/><Relationship Id="rId52" Type="http://schemas.openxmlformats.org/officeDocument/2006/relationships/slide" Target="slides/slide45.xml"/><Relationship Id="rId51" Type="http://schemas.openxmlformats.org/officeDocument/2006/relationships/slide" Target="slides/slide44.xml"/><Relationship Id="rId50" Type="http://schemas.openxmlformats.org/officeDocument/2006/relationships/slide" Target="slides/slide43.xml"/><Relationship Id="rId5" Type="http://schemas.openxmlformats.org/officeDocument/2006/relationships/slideMaster" Target="slideMasters/slideMaster4.xml"/><Relationship Id="rId49" Type="http://schemas.openxmlformats.org/officeDocument/2006/relationships/slide" Target="slides/slide42.xml"/><Relationship Id="rId48" Type="http://schemas.openxmlformats.org/officeDocument/2006/relationships/slide" Target="slides/slide41.xml"/><Relationship Id="rId47" Type="http://schemas.openxmlformats.org/officeDocument/2006/relationships/slide" Target="slides/slide40.xml"/><Relationship Id="rId46" Type="http://schemas.openxmlformats.org/officeDocument/2006/relationships/slide" Target="slides/slide39.xml"/><Relationship Id="rId45" Type="http://schemas.openxmlformats.org/officeDocument/2006/relationships/slide" Target="slides/slide38.xml"/><Relationship Id="rId44" Type="http://schemas.openxmlformats.org/officeDocument/2006/relationships/slide" Target="slides/slide37.xml"/><Relationship Id="rId43" Type="http://schemas.openxmlformats.org/officeDocument/2006/relationships/slide" Target="slides/slide36.xml"/><Relationship Id="rId42" Type="http://schemas.openxmlformats.org/officeDocument/2006/relationships/slide" Target="slides/slide35.xml"/><Relationship Id="rId41" Type="http://schemas.openxmlformats.org/officeDocument/2006/relationships/slide" Target="slides/slide34.xml"/><Relationship Id="rId40" Type="http://schemas.openxmlformats.org/officeDocument/2006/relationships/slide" Target="slides/slide33.xml"/><Relationship Id="rId4" Type="http://schemas.openxmlformats.org/officeDocument/2006/relationships/slideMaster" Target="slideMasters/slideMaster3.xml"/><Relationship Id="rId39" Type="http://schemas.openxmlformats.org/officeDocument/2006/relationships/slide" Target="slides/slide32.xml"/><Relationship Id="rId38" Type="http://schemas.openxmlformats.org/officeDocument/2006/relationships/slide" Target="slides/slide31.xml"/><Relationship Id="rId37" Type="http://schemas.openxmlformats.org/officeDocument/2006/relationships/slide" Target="slides/slide30.xml"/><Relationship Id="rId36" Type="http://schemas.openxmlformats.org/officeDocument/2006/relationships/slide" Target="slides/slide29.xml"/><Relationship Id="rId35" Type="http://schemas.openxmlformats.org/officeDocument/2006/relationships/slide" Target="slides/slide28.xml"/><Relationship Id="rId34" Type="http://schemas.openxmlformats.org/officeDocument/2006/relationships/slide" Target="slides/slide27.xml"/><Relationship Id="rId33" Type="http://schemas.openxmlformats.org/officeDocument/2006/relationships/slide" Target="slides/slide26.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notesMaster" Target="notesMasters/notesMaster1.xml"/><Relationship Id="rId2" Type="http://schemas.openxmlformats.org/officeDocument/2006/relationships/theme" Target="theme/theme1.xml"/><Relationship Id="rId196" Type="http://schemas.openxmlformats.org/officeDocument/2006/relationships/font" Target="fonts/font14.fntdata"/><Relationship Id="rId195" Type="http://schemas.openxmlformats.org/officeDocument/2006/relationships/font" Target="fonts/font13.fntdata"/><Relationship Id="rId194" Type="http://schemas.openxmlformats.org/officeDocument/2006/relationships/font" Target="fonts/font12.fntdata"/><Relationship Id="rId193" Type="http://schemas.openxmlformats.org/officeDocument/2006/relationships/font" Target="fonts/font11.fntdata"/><Relationship Id="rId192" Type="http://schemas.openxmlformats.org/officeDocument/2006/relationships/font" Target="fonts/font10.fntdata"/><Relationship Id="rId191" Type="http://schemas.openxmlformats.org/officeDocument/2006/relationships/font" Target="fonts/font9.fntdata"/><Relationship Id="rId190" Type="http://schemas.openxmlformats.org/officeDocument/2006/relationships/font" Target="fonts/font8.fntdata"/><Relationship Id="rId19" Type="http://schemas.openxmlformats.org/officeDocument/2006/relationships/slide" Target="slides/slide13.xml"/><Relationship Id="rId189" Type="http://schemas.openxmlformats.org/officeDocument/2006/relationships/font" Target="fonts/font7.fntdata"/><Relationship Id="rId188" Type="http://schemas.openxmlformats.org/officeDocument/2006/relationships/font" Target="fonts/font6.fntdata"/><Relationship Id="rId187" Type="http://schemas.openxmlformats.org/officeDocument/2006/relationships/font" Target="fonts/font5.fntdata"/><Relationship Id="rId186" Type="http://schemas.openxmlformats.org/officeDocument/2006/relationships/font" Target="fonts/font4.fntdata"/><Relationship Id="rId185" Type="http://schemas.openxmlformats.org/officeDocument/2006/relationships/font" Target="fonts/font3.fntdata"/><Relationship Id="rId184" Type="http://schemas.openxmlformats.org/officeDocument/2006/relationships/font" Target="fonts/font2.fntdata"/><Relationship Id="rId183" Type="http://schemas.openxmlformats.org/officeDocument/2006/relationships/font" Target="fonts/font1.fntdata"/><Relationship Id="rId182" Type="http://schemas.openxmlformats.org/officeDocument/2006/relationships/tableStyles" Target="tableStyles.xml"/><Relationship Id="rId181" Type="http://schemas.openxmlformats.org/officeDocument/2006/relationships/viewProps" Target="viewProps.xml"/><Relationship Id="rId180" Type="http://schemas.openxmlformats.org/officeDocument/2006/relationships/presProps" Target="presProps.xml"/><Relationship Id="rId18" Type="http://schemas.openxmlformats.org/officeDocument/2006/relationships/slide" Target="slides/slide12.xml"/><Relationship Id="rId179" Type="http://schemas.openxmlformats.org/officeDocument/2006/relationships/slide" Target="slides/slide172.xml"/><Relationship Id="rId178" Type="http://schemas.openxmlformats.org/officeDocument/2006/relationships/slide" Target="slides/slide171.xml"/><Relationship Id="rId177" Type="http://schemas.openxmlformats.org/officeDocument/2006/relationships/slide" Target="slides/slide170.xml"/><Relationship Id="rId176" Type="http://schemas.openxmlformats.org/officeDocument/2006/relationships/slide" Target="slides/slide169.xml"/><Relationship Id="rId175" Type="http://schemas.openxmlformats.org/officeDocument/2006/relationships/slide" Target="slides/slide168.xml"/><Relationship Id="rId174" Type="http://schemas.openxmlformats.org/officeDocument/2006/relationships/slide" Target="slides/slide167.xml"/><Relationship Id="rId173" Type="http://schemas.openxmlformats.org/officeDocument/2006/relationships/slide" Target="slides/slide166.xml"/><Relationship Id="rId172" Type="http://schemas.openxmlformats.org/officeDocument/2006/relationships/slide" Target="slides/slide165.xml"/><Relationship Id="rId171" Type="http://schemas.openxmlformats.org/officeDocument/2006/relationships/slide" Target="slides/slide164.xml"/><Relationship Id="rId170" Type="http://schemas.openxmlformats.org/officeDocument/2006/relationships/slide" Target="slides/slide163.xml"/><Relationship Id="rId17" Type="http://schemas.openxmlformats.org/officeDocument/2006/relationships/slide" Target="slides/slide11.xml"/><Relationship Id="rId169" Type="http://schemas.openxmlformats.org/officeDocument/2006/relationships/slide" Target="slides/slide162.xml"/><Relationship Id="rId168" Type="http://schemas.openxmlformats.org/officeDocument/2006/relationships/slide" Target="slides/slide161.xml"/><Relationship Id="rId167" Type="http://schemas.openxmlformats.org/officeDocument/2006/relationships/slide" Target="slides/slide160.xml"/><Relationship Id="rId166" Type="http://schemas.openxmlformats.org/officeDocument/2006/relationships/slide" Target="slides/slide159.xml"/><Relationship Id="rId165" Type="http://schemas.openxmlformats.org/officeDocument/2006/relationships/slide" Target="slides/slide158.xml"/><Relationship Id="rId164" Type="http://schemas.openxmlformats.org/officeDocument/2006/relationships/slide" Target="slides/slide157.xml"/><Relationship Id="rId163" Type="http://schemas.openxmlformats.org/officeDocument/2006/relationships/slide" Target="slides/slide156.xml"/><Relationship Id="rId162" Type="http://schemas.openxmlformats.org/officeDocument/2006/relationships/slide" Target="slides/slide155.xml"/><Relationship Id="rId161" Type="http://schemas.openxmlformats.org/officeDocument/2006/relationships/slide" Target="slides/slide154.xml"/><Relationship Id="rId160" Type="http://schemas.openxmlformats.org/officeDocument/2006/relationships/slide" Target="slides/slide153.xml"/><Relationship Id="rId16" Type="http://schemas.openxmlformats.org/officeDocument/2006/relationships/slide" Target="slides/slide10.xml"/><Relationship Id="rId159" Type="http://schemas.openxmlformats.org/officeDocument/2006/relationships/slide" Target="slides/slide152.xml"/><Relationship Id="rId158" Type="http://schemas.openxmlformats.org/officeDocument/2006/relationships/slide" Target="slides/slide151.xml"/><Relationship Id="rId157" Type="http://schemas.openxmlformats.org/officeDocument/2006/relationships/slide" Target="slides/slide150.xml"/><Relationship Id="rId156" Type="http://schemas.openxmlformats.org/officeDocument/2006/relationships/slide" Target="slides/slide149.xml"/><Relationship Id="rId155" Type="http://schemas.openxmlformats.org/officeDocument/2006/relationships/slide" Target="slides/slide148.xml"/><Relationship Id="rId154" Type="http://schemas.openxmlformats.org/officeDocument/2006/relationships/slide" Target="slides/slide147.xml"/><Relationship Id="rId153" Type="http://schemas.openxmlformats.org/officeDocument/2006/relationships/slide" Target="slides/slide146.xml"/><Relationship Id="rId152" Type="http://schemas.openxmlformats.org/officeDocument/2006/relationships/slide" Target="slides/slide145.xml"/><Relationship Id="rId151" Type="http://schemas.openxmlformats.org/officeDocument/2006/relationships/slide" Target="slides/slide144.xml"/><Relationship Id="rId150" Type="http://schemas.openxmlformats.org/officeDocument/2006/relationships/slide" Target="slides/slide143.xml"/><Relationship Id="rId15" Type="http://schemas.openxmlformats.org/officeDocument/2006/relationships/slide" Target="slides/slide9.xml"/><Relationship Id="rId149" Type="http://schemas.openxmlformats.org/officeDocument/2006/relationships/slide" Target="slides/slide142.xml"/><Relationship Id="rId148" Type="http://schemas.openxmlformats.org/officeDocument/2006/relationships/slide" Target="slides/slide141.xml"/><Relationship Id="rId147" Type="http://schemas.openxmlformats.org/officeDocument/2006/relationships/slide" Target="slides/slide140.xml"/><Relationship Id="rId146" Type="http://schemas.openxmlformats.org/officeDocument/2006/relationships/slide" Target="slides/slide139.xml"/><Relationship Id="rId145" Type="http://schemas.openxmlformats.org/officeDocument/2006/relationships/slide" Target="slides/slide138.xml"/><Relationship Id="rId144" Type="http://schemas.openxmlformats.org/officeDocument/2006/relationships/slide" Target="slides/slide137.xml"/><Relationship Id="rId143" Type="http://schemas.openxmlformats.org/officeDocument/2006/relationships/slide" Target="slides/slide136.xml"/><Relationship Id="rId142" Type="http://schemas.openxmlformats.org/officeDocument/2006/relationships/slide" Target="slides/slide135.xml"/><Relationship Id="rId141" Type="http://schemas.openxmlformats.org/officeDocument/2006/relationships/slide" Target="slides/slide134.xml"/><Relationship Id="rId140" Type="http://schemas.openxmlformats.org/officeDocument/2006/relationships/slide" Target="slides/slide133.xml"/><Relationship Id="rId14" Type="http://schemas.openxmlformats.org/officeDocument/2006/relationships/slide" Target="slides/slide8.xml"/><Relationship Id="rId139" Type="http://schemas.openxmlformats.org/officeDocument/2006/relationships/slide" Target="slides/slide132.xml"/><Relationship Id="rId138" Type="http://schemas.openxmlformats.org/officeDocument/2006/relationships/slide" Target="slides/slide131.xml"/><Relationship Id="rId137" Type="http://schemas.openxmlformats.org/officeDocument/2006/relationships/slide" Target="slides/slide130.xml"/><Relationship Id="rId136" Type="http://schemas.openxmlformats.org/officeDocument/2006/relationships/slide" Target="slides/slide129.xml"/><Relationship Id="rId135" Type="http://schemas.openxmlformats.org/officeDocument/2006/relationships/slide" Target="slides/slide128.xml"/><Relationship Id="rId134" Type="http://schemas.openxmlformats.org/officeDocument/2006/relationships/slide" Target="slides/slide127.xml"/><Relationship Id="rId133" Type="http://schemas.openxmlformats.org/officeDocument/2006/relationships/slide" Target="slides/slide126.xml"/><Relationship Id="rId132" Type="http://schemas.openxmlformats.org/officeDocument/2006/relationships/slide" Target="slides/slide125.xml"/><Relationship Id="rId131" Type="http://schemas.openxmlformats.org/officeDocument/2006/relationships/slide" Target="slides/slide124.xml"/><Relationship Id="rId130" Type="http://schemas.openxmlformats.org/officeDocument/2006/relationships/slide" Target="slides/slide123.xml"/><Relationship Id="rId13" Type="http://schemas.openxmlformats.org/officeDocument/2006/relationships/slide" Target="slides/slide7.xml"/><Relationship Id="rId129" Type="http://schemas.openxmlformats.org/officeDocument/2006/relationships/slide" Target="slides/slide122.xml"/><Relationship Id="rId128" Type="http://schemas.openxmlformats.org/officeDocument/2006/relationships/slide" Target="slides/slide121.xml"/><Relationship Id="rId127" Type="http://schemas.openxmlformats.org/officeDocument/2006/relationships/slide" Target="slides/slide120.xml"/><Relationship Id="rId126" Type="http://schemas.openxmlformats.org/officeDocument/2006/relationships/slide" Target="slides/slide119.xml"/><Relationship Id="rId125" Type="http://schemas.openxmlformats.org/officeDocument/2006/relationships/slide" Target="slides/slide118.xml"/><Relationship Id="rId124" Type="http://schemas.openxmlformats.org/officeDocument/2006/relationships/slide" Target="slides/slide117.xml"/><Relationship Id="rId123" Type="http://schemas.openxmlformats.org/officeDocument/2006/relationships/slide" Target="slides/slide116.xml"/><Relationship Id="rId122" Type="http://schemas.openxmlformats.org/officeDocument/2006/relationships/slide" Target="slides/slide115.xml"/><Relationship Id="rId121" Type="http://schemas.openxmlformats.org/officeDocument/2006/relationships/slide" Target="slides/slide114.xml"/><Relationship Id="rId120" Type="http://schemas.openxmlformats.org/officeDocument/2006/relationships/slide" Target="slides/slide113.xml"/><Relationship Id="rId12" Type="http://schemas.openxmlformats.org/officeDocument/2006/relationships/slide" Target="slides/slide6.xml"/><Relationship Id="rId119" Type="http://schemas.openxmlformats.org/officeDocument/2006/relationships/slide" Target="slides/slide112.xml"/><Relationship Id="rId118" Type="http://schemas.openxmlformats.org/officeDocument/2006/relationships/slide" Target="slides/slide111.xml"/><Relationship Id="rId117" Type="http://schemas.openxmlformats.org/officeDocument/2006/relationships/slide" Target="slides/slide110.xml"/><Relationship Id="rId116" Type="http://schemas.openxmlformats.org/officeDocument/2006/relationships/slide" Target="slides/slide109.xml"/><Relationship Id="rId115" Type="http://schemas.openxmlformats.org/officeDocument/2006/relationships/slide" Target="slides/slide108.xml"/><Relationship Id="rId114" Type="http://schemas.openxmlformats.org/officeDocument/2006/relationships/slide" Target="slides/slide107.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110" Type="http://schemas.openxmlformats.org/officeDocument/2006/relationships/slide" Target="slides/slide103.xml"/><Relationship Id="rId11" Type="http://schemas.openxmlformats.org/officeDocument/2006/relationships/slide" Target="slides/slide5.xml"/><Relationship Id="rId109" Type="http://schemas.openxmlformats.org/officeDocument/2006/relationships/slide" Target="slides/slide102.xml"/><Relationship Id="rId108" Type="http://schemas.openxmlformats.org/officeDocument/2006/relationships/slide" Target="slides/slide101.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10" Type="http://schemas.openxmlformats.org/officeDocument/2006/relationships/slide" Target="slides/slide4.xml"/><Relationship Id="rId1" Type="http://schemas.openxmlformats.org/officeDocument/2006/relationships/slideMaster" Target="slideMasters/slideMaster1.xml"/></Relationships>
</file>

<file path=ppt/diagrams/_rels/data5.xml.rels><?xml version="1.0" encoding="UTF-8" standalone="yes"?>
<Relationships xmlns="http://schemas.openxmlformats.org/package/2006/relationships"><Relationship Id="rId1" Type="http://schemas.openxmlformats.org/officeDocument/2006/relationships/image" Target="../media/image48.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48.jpe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9">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FAC7329-3741-4C0E-A67D-ED7BCFA4EB35}" type="doc">
      <dgm:prSet loTypeId="urn:microsoft.com/office/officeart/2005/8/layout/lProcess2" loCatId="list" qsTypeId="urn:microsoft.com/office/officeart/2005/8/quickstyle/simple3" qsCatId="simple" csTypeId="urn:microsoft.com/office/officeart/2005/8/colors/colorful3" csCatId="colorful" phldr="1"/>
      <dgm:spPr/>
      <dgm:t>
        <a:bodyPr/>
        <a:lstStyle/>
        <a:p>
          <a:endParaRPr lang="zh-CN" altLang="en-US"/>
        </a:p>
      </dgm:t>
    </dgm:pt>
    <dgm:pt modelId="{C3415912-6BFA-43BA-B0BE-472A84C43443}">
      <dgm:prSet phldrT="[文本]" custT="1"/>
      <dgm:spPr>
        <a:solidFill>
          <a:srgbClr val="33CCFF"/>
        </a:solidFill>
      </dgm:spPr>
      <dgm:t>
        <a:bodyPr/>
        <a:lstStyle/>
        <a:p>
          <a:r>
            <a:rPr lang="zh-CN" altLang="en-US" sz="1600" b="1" dirty="0">
              <a:solidFill>
                <a:srgbClr val="000099"/>
              </a:solidFill>
              <a:latin typeface="微软雅黑" panose="020B0503020204020204" pitchFamily="34" charset="-122"/>
              <a:ea typeface="微软雅黑" panose="020B0503020204020204" pitchFamily="34" charset="-122"/>
            </a:rPr>
            <a:t>提供不可靠的交付服务</a:t>
          </a:r>
        </a:p>
      </dgm:t>
    </dgm:pt>
    <dgm:pt modelId="{26D7D0C8-7A9E-4BDC-A8E7-283557320225}" cxnId="{949ECB46-AD1B-406F-818E-5DD7F5F78998}" type="parTrans">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BC7FB8C0-759E-4CAC-B09E-84355EA0FAA4}" cxnId="{949ECB46-AD1B-406F-818E-5DD7F5F78998}" type="sibTrans">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3C67F560-D67B-48BB-827D-06E36A44522A}">
      <dgm:prSet phldrT="[文本]" custT="1"/>
      <dgm:spPr/>
      <dgm:t>
        <a:bodyPr/>
        <a:lstStyle/>
        <a:p>
          <a:pPr algn="l"/>
          <a:r>
            <a:rPr lang="zh-CN" altLang="en-US" sz="1600" b="1" dirty="0">
              <a:latin typeface="微软雅黑" panose="020B0503020204020204" pitchFamily="34" charset="-122"/>
              <a:ea typeface="微软雅黑" panose="020B0503020204020204" pitchFamily="34" charset="-122"/>
            </a:rPr>
            <a:t>尽最大努力的交付。</a:t>
          </a:r>
        </a:p>
      </dgm:t>
    </dgm:pt>
    <dgm:pt modelId="{2A16A0A4-8D09-4ECB-A864-FEDD60939668}" cxnId="{9054E268-1B08-40B7-AEE4-DB6D9104DD40}" type="parTrans">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B2FCA8E6-EB9F-4F72-8BA3-6056C684A9E4}" cxnId="{9054E268-1B08-40B7-AEE4-DB6D9104DD40}" type="sibTrans">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066FFD90-D646-4BB9-8342-A97242F7268A}">
      <dgm:prSet phldrT="[文本]" custT="1"/>
      <dgm:spPr/>
      <dgm:t>
        <a:bodyPr/>
        <a:lstStyle/>
        <a:p>
          <a:pPr algn="l"/>
          <a:r>
            <a:rPr lang="zh-CN" altLang="en-US" sz="1600" b="1" dirty="0">
              <a:latin typeface="微软雅黑" panose="020B0503020204020204" pitchFamily="34" charset="-122"/>
              <a:ea typeface="微软雅黑" panose="020B0503020204020204" pitchFamily="34" charset="-122"/>
            </a:rPr>
            <a:t>对有差错帧是否需要重传则由高层来决定。</a:t>
          </a:r>
        </a:p>
      </dgm:t>
    </dgm:pt>
    <dgm:pt modelId="{C4A9E9E6-7CD3-45D2-A23D-DCD5CE71D674}" cxnId="{06E4A7B9-CA84-479D-8332-8682144AF1D8}" type="parTrans">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035A007F-C280-4651-B968-3CE799C43B3C}" cxnId="{06E4A7B9-CA84-479D-8332-8682144AF1D8}" type="sibTrans">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EA7E0DEF-8E31-46A1-8BBF-59B1595A8275}">
      <dgm:prSet phldrT="[文本]" custT="1"/>
      <dgm:spPr>
        <a:solidFill>
          <a:srgbClr val="33CCFF"/>
        </a:solidFill>
      </dgm:spPr>
      <dgm:t>
        <a:bodyPr/>
        <a:lstStyle/>
        <a:p>
          <a:pPr algn="ctr"/>
          <a:r>
            <a:rPr lang="zh-CN" altLang="en-US" sz="1600" b="1" dirty="0">
              <a:solidFill>
                <a:srgbClr val="000099"/>
              </a:solidFill>
              <a:latin typeface="微软雅黑" panose="020B0503020204020204" pitchFamily="34" charset="-122"/>
              <a:ea typeface="微软雅黑" panose="020B0503020204020204" pitchFamily="34" charset="-122"/>
            </a:rPr>
            <a:t>同一时间只能允许一台计算机发送</a:t>
          </a:r>
        </a:p>
      </dgm:t>
    </dgm:pt>
    <dgm:pt modelId="{C2A1B27B-E137-4975-922B-C6D522DA155A}" cxnId="{B869C928-3616-4986-A87F-F816AB638D6F}" type="parTrans">
      <dgm:prSet/>
      <dgm:spPr/>
      <dgm:t>
        <a:bodyPr/>
        <a:lstStyle/>
        <a:p>
          <a:pPr algn="l"/>
          <a:endParaRPr lang="zh-CN" altLang="en-US"/>
        </a:p>
      </dgm:t>
    </dgm:pt>
    <dgm:pt modelId="{6766F69F-049F-4D92-BA7F-91106E33B26A}" cxnId="{B869C928-3616-4986-A87F-F816AB638D6F}" type="sibTrans">
      <dgm:prSet/>
      <dgm:spPr/>
      <dgm:t>
        <a:bodyPr/>
        <a:lstStyle/>
        <a:p>
          <a:pPr algn="l"/>
          <a:endParaRPr lang="zh-CN" altLang="en-US"/>
        </a:p>
      </dgm:t>
    </dgm:pt>
    <dgm:pt modelId="{D52BF3F9-9ABA-4241-AC77-8DC56655DE25}">
      <dgm:prSet phldrT="[文本]" custT="1"/>
      <dgm:spPr/>
      <dgm:t>
        <a:bodyPr/>
        <a:lstStyle/>
        <a:p>
          <a:pPr algn="l"/>
          <a:r>
            <a:rPr lang="zh-CN" altLang="en-US" sz="1600" b="1" dirty="0">
              <a:latin typeface="微软雅黑" panose="020B0503020204020204" pitchFamily="34" charset="-122"/>
              <a:ea typeface="微软雅黑" panose="020B0503020204020204" pitchFamily="34" charset="-122"/>
            </a:rPr>
            <a:t>以太网采用最简单的随机接入。</a:t>
          </a:r>
        </a:p>
      </dgm:t>
    </dgm:pt>
    <dgm:pt modelId="{44393429-9FEA-41FC-9460-EE4061EC3C8F}" cxnId="{1141F3DF-C711-4D48-9CE7-A488451BDA01}" type="parTrans">
      <dgm:prSet/>
      <dgm:spPr/>
      <dgm:t>
        <a:bodyPr/>
        <a:lstStyle/>
        <a:p>
          <a:endParaRPr lang="zh-CN" altLang="en-US"/>
        </a:p>
      </dgm:t>
    </dgm:pt>
    <dgm:pt modelId="{F5368824-92C1-4D9E-AB74-3319C6317F2D}" cxnId="{1141F3DF-C711-4D48-9CE7-A488451BDA01}" type="sibTrans">
      <dgm:prSet/>
      <dgm:spPr/>
      <dgm:t>
        <a:bodyPr/>
        <a:lstStyle/>
        <a:p>
          <a:endParaRPr lang="zh-CN" altLang="en-US"/>
        </a:p>
      </dgm:t>
    </dgm:pt>
    <dgm:pt modelId="{47F9F22B-E4CE-49CC-8AD5-F7DDB9797057}">
      <dgm:prSet custT="1"/>
      <dgm:spPr/>
      <dgm:t>
        <a:bodyPr/>
        <a:lstStyle/>
        <a:p>
          <a:pPr algn="l"/>
          <a:r>
            <a:rPr lang="zh-CN" altLang="en-US" sz="1600" b="1" dirty="0">
              <a:latin typeface="微软雅黑" panose="020B0503020204020204" pitchFamily="34" charset="-122"/>
              <a:ea typeface="微软雅黑" panose="020B0503020204020204" pitchFamily="34" charset="-122"/>
            </a:rPr>
            <a:t>使用 </a:t>
          </a:r>
          <a:r>
            <a:rPr lang="en-US" altLang="en-US" sz="1600" b="1" dirty="0">
              <a:latin typeface="微软雅黑" panose="020B0503020204020204" pitchFamily="34" charset="-122"/>
              <a:ea typeface="微软雅黑" panose="020B0503020204020204" pitchFamily="34" charset="-122"/>
            </a:rPr>
            <a:t>CSMA/CD </a:t>
          </a:r>
          <a:r>
            <a:rPr lang="zh-CN" altLang="en-US" sz="1600" b="1" dirty="0">
              <a:latin typeface="微软雅黑" panose="020B0503020204020204" pitchFamily="34" charset="-122"/>
              <a:ea typeface="微软雅黑" panose="020B0503020204020204" pitchFamily="34" charset="-122"/>
            </a:rPr>
            <a:t>协议减少冲突发生的概率。</a:t>
          </a:r>
        </a:p>
      </dgm:t>
    </dgm:pt>
    <dgm:pt modelId="{18B6DC75-4E1D-422C-BE2D-E83930CC0AF5}" cxnId="{70F06C26-AD3B-4C0A-8AAF-108DC156DB05}" type="parTrans">
      <dgm:prSet/>
      <dgm:spPr/>
      <dgm:t>
        <a:bodyPr/>
        <a:lstStyle/>
        <a:p>
          <a:endParaRPr lang="zh-CN" altLang="en-US"/>
        </a:p>
      </dgm:t>
    </dgm:pt>
    <dgm:pt modelId="{EDB25EB7-5941-4B33-9159-A506803AC255}" cxnId="{70F06C26-AD3B-4C0A-8AAF-108DC156DB05}" type="sibTrans">
      <dgm:prSet/>
      <dgm:spPr/>
      <dgm:t>
        <a:bodyPr/>
        <a:lstStyle/>
        <a:p>
          <a:endParaRPr lang="zh-CN" altLang="en-US"/>
        </a:p>
      </dgm:t>
    </dgm:pt>
    <dgm:pt modelId="{8F53F22D-2D58-4C71-BDAA-873CB882D5F3}" type="pres">
      <dgm:prSet presAssocID="{CFAC7329-3741-4C0E-A67D-ED7BCFA4EB35}" presName="theList" presStyleCnt="0">
        <dgm:presLayoutVars>
          <dgm:dir/>
          <dgm:animLvl val="lvl"/>
          <dgm:resizeHandles val="exact"/>
        </dgm:presLayoutVars>
      </dgm:prSet>
      <dgm:spPr/>
    </dgm:pt>
    <dgm:pt modelId="{C065151E-AC7B-4C64-A608-21968640FB41}" type="pres">
      <dgm:prSet presAssocID="{C3415912-6BFA-43BA-B0BE-472A84C43443}" presName="compNode" presStyleCnt="0"/>
      <dgm:spPr/>
    </dgm:pt>
    <dgm:pt modelId="{5CCE0585-D949-4566-BF76-D02D180BBC12}" type="pres">
      <dgm:prSet presAssocID="{C3415912-6BFA-43BA-B0BE-472A84C43443}" presName="aNode" presStyleLbl="bgShp" presStyleIdx="0" presStyleCnt="2"/>
      <dgm:spPr/>
    </dgm:pt>
    <dgm:pt modelId="{F75CC956-7E04-492A-912D-FC34FFB91C97}" type="pres">
      <dgm:prSet presAssocID="{C3415912-6BFA-43BA-B0BE-472A84C43443}" presName="textNode" presStyleLbl="bgShp" presStyleIdx="0" presStyleCnt="2"/>
      <dgm:spPr/>
    </dgm:pt>
    <dgm:pt modelId="{0416AFC6-B581-462D-8DDE-C303F0CC9F6F}" type="pres">
      <dgm:prSet presAssocID="{C3415912-6BFA-43BA-B0BE-472A84C43443}" presName="compChildNode" presStyleCnt="0"/>
      <dgm:spPr/>
    </dgm:pt>
    <dgm:pt modelId="{FF0FC2CC-5B09-487D-9A1F-D8D2C77B9663}" type="pres">
      <dgm:prSet presAssocID="{C3415912-6BFA-43BA-B0BE-472A84C43443}" presName="theInnerList" presStyleCnt="0"/>
      <dgm:spPr/>
    </dgm:pt>
    <dgm:pt modelId="{D183681B-6788-4510-8244-33ABDB9FA7A6}" type="pres">
      <dgm:prSet presAssocID="{3C67F560-D67B-48BB-827D-06E36A44522A}" presName="childNode" presStyleLbl="node1" presStyleIdx="0" presStyleCnt="4" custScaleX="111455">
        <dgm:presLayoutVars>
          <dgm:bulletEnabled val="1"/>
        </dgm:presLayoutVars>
      </dgm:prSet>
      <dgm:spPr/>
    </dgm:pt>
    <dgm:pt modelId="{8AD3A303-C6AA-4DBD-9D8F-7FE8D03E85AA}" type="pres">
      <dgm:prSet presAssocID="{3C67F560-D67B-48BB-827D-06E36A44522A}" presName="aSpace2" presStyleCnt="0"/>
      <dgm:spPr/>
    </dgm:pt>
    <dgm:pt modelId="{D871E045-0D3A-446B-875E-5BEA2EC2B98B}" type="pres">
      <dgm:prSet presAssocID="{066FFD90-D646-4BB9-8342-A97242F7268A}" presName="childNode" presStyleLbl="node1" presStyleIdx="1" presStyleCnt="4" custScaleX="111455">
        <dgm:presLayoutVars>
          <dgm:bulletEnabled val="1"/>
        </dgm:presLayoutVars>
      </dgm:prSet>
      <dgm:spPr/>
    </dgm:pt>
    <dgm:pt modelId="{D006BA4A-CFDC-42C3-A22E-6773F69E63C3}" type="pres">
      <dgm:prSet presAssocID="{C3415912-6BFA-43BA-B0BE-472A84C43443}" presName="aSpace" presStyleCnt="0"/>
      <dgm:spPr/>
    </dgm:pt>
    <dgm:pt modelId="{75F40420-7778-4C0C-80A2-4B27179AFCF0}" type="pres">
      <dgm:prSet presAssocID="{EA7E0DEF-8E31-46A1-8BBF-59B1595A8275}" presName="compNode" presStyleCnt="0"/>
      <dgm:spPr/>
    </dgm:pt>
    <dgm:pt modelId="{7585489D-9D2F-4D31-9D4C-5AB50C9A29FA}" type="pres">
      <dgm:prSet presAssocID="{EA7E0DEF-8E31-46A1-8BBF-59B1595A8275}" presName="aNode" presStyleLbl="bgShp" presStyleIdx="1" presStyleCnt="2" custLinFactNeighborY="476"/>
      <dgm:spPr/>
    </dgm:pt>
    <dgm:pt modelId="{4998B580-DF37-45D3-BBDA-B2B85FE9A112}" type="pres">
      <dgm:prSet presAssocID="{EA7E0DEF-8E31-46A1-8BBF-59B1595A8275}" presName="textNode" presStyleLbl="bgShp" presStyleIdx="1" presStyleCnt="2"/>
      <dgm:spPr/>
    </dgm:pt>
    <dgm:pt modelId="{C3BAEA19-DDA7-48E6-A503-5600CE08E564}" type="pres">
      <dgm:prSet presAssocID="{EA7E0DEF-8E31-46A1-8BBF-59B1595A8275}" presName="compChildNode" presStyleCnt="0"/>
      <dgm:spPr/>
    </dgm:pt>
    <dgm:pt modelId="{D09523D3-8970-471E-AEA7-60F681A853D6}" type="pres">
      <dgm:prSet presAssocID="{EA7E0DEF-8E31-46A1-8BBF-59B1595A8275}" presName="theInnerList" presStyleCnt="0"/>
      <dgm:spPr/>
    </dgm:pt>
    <dgm:pt modelId="{2308D4B3-8A94-4F01-A1CD-6D3FE0E6B3D3}" type="pres">
      <dgm:prSet presAssocID="{D52BF3F9-9ABA-4241-AC77-8DC56655DE25}" presName="childNode" presStyleLbl="node1" presStyleIdx="2" presStyleCnt="4" custScaleX="111455">
        <dgm:presLayoutVars>
          <dgm:bulletEnabled val="1"/>
        </dgm:presLayoutVars>
      </dgm:prSet>
      <dgm:spPr/>
    </dgm:pt>
    <dgm:pt modelId="{C6902A0F-2D66-4666-A151-BF293D009642}" type="pres">
      <dgm:prSet presAssocID="{D52BF3F9-9ABA-4241-AC77-8DC56655DE25}" presName="aSpace2" presStyleCnt="0"/>
      <dgm:spPr/>
    </dgm:pt>
    <dgm:pt modelId="{33ECD6FF-F077-4874-B06E-403BF190822C}" type="pres">
      <dgm:prSet presAssocID="{47F9F22B-E4CE-49CC-8AD5-F7DDB9797057}" presName="childNode" presStyleLbl="node1" presStyleIdx="3" presStyleCnt="4" custScaleX="111455">
        <dgm:presLayoutVars>
          <dgm:bulletEnabled val="1"/>
        </dgm:presLayoutVars>
      </dgm:prSet>
      <dgm:spPr/>
    </dgm:pt>
  </dgm:ptLst>
  <dgm:cxnLst>
    <dgm:cxn modelId="{FB6FD507-77CC-4ED2-84F7-461EA49771E2}" type="presOf" srcId="{C3415912-6BFA-43BA-B0BE-472A84C43443}" destId="{F75CC956-7E04-492A-912D-FC34FFB91C97}" srcOrd="1" destOrd="0" presId="urn:microsoft.com/office/officeart/2005/8/layout/lProcess2"/>
    <dgm:cxn modelId="{2041490C-EA3D-4666-A100-67796E105073}" type="presOf" srcId="{066FFD90-D646-4BB9-8342-A97242F7268A}" destId="{D871E045-0D3A-446B-875E-5BEA2EC2B98B}" srcOrd="0" destOrd="0" presId="urn:microsoft.com/office/officeart/2005/8/layout/lProcess2"/>
    <dgm:cxn modelId="{70F06C26-AD3B-4C0A-8AAF-108DC156DB05}" srcId="{EA7E0DEF-8E31-46A1-8BBF-59B1595A8275}" destId="{47F9F22B-E4CE-49CC-8AD5-F7DDB9797057}" srcOrd="1" destOrd="0" parTransId="{18B6DC75-4E1D-422C-BE2D-E83930CC0AF5}" sibTransId="{EDB25EB7-5941-4B33-9159-A506803AC255}"/>
    <dgm:cxn modelId="{B869C928-3616-4986-A87F-F816AB638D6F}" srcId="{CFAC7329-3741-4C0E-A67D-ED7BCFA4EB35}" destId="{EA7E0DEF-8E31-46A1-8BBF-59B1595A8275}" srcOrd="1" destOrd="0" parTransId="{C2A1B27B-E137-4975-922B-C6D522DA155A}" sibTransId="{6766F69F-049F-4D92-BA7F-91106E33B26A}"/>
    <dgm:cxn modelId="{949ECB46-AD1B-406F-818E-5DD7F5F78998}" srcId="{CFAC7329-3741-4C0E-A67D-ED7BCFA4EB35}" destId="{C3415912-6BFA-43BA-B0BE-472A84C43443}" srcOrd="0" destOrd="0" parTransId="{26D7D0C8-7A9E-4BDC-A8E7-283557320225}" sibTransId="{BC7FB8C0-759E-4CAC-B09E-84355EA0FAA4}"/>
    <dgm:cxn modelId="{9054E268-1B08-40B7-AEE4-DB6D9104DD40}" srcId="{C3415912-6BFA-43BA-B0BE-472A84C43443}" destId="{3C67F560-D67B-48BB-827D-06E36A44522A}" srcOrd="0" destOrd="0" parTransId="{2A16A0A4-8D09-4ECB-A864-FEDD60939668}" sibTransId="{B2FCA8E6-EB9F-4F72-8BA3-6056C684A9E4}"/>
    <dgm:cxn modelId="{6C7C8955-AEC1-4FCE-B432-0E3F1C0E16A2}" type="presOf" srcId="{47F9F22B-E4CE-49CC-8AD5-F7DDB9797057}" destId="{33ECD6FF-F077-4874-B06E-403BF190822C}" srcOrd="0" destOrd="0" presId="urn:microsoft.com/office/officeart/2005/8/layout/lProcess2"/>
    <dgm:cxn modelId="{210D98AC-0117-4B9C-8872-01F2E95AD1F0}" type="presOf" srcId="{3C67F560-D67B-48BB-827D-06E36A44522A}" destId="{D183681B-6788-4510-8244-33ABDB9FA7A6}" srcOrd="0" destOrd="0" presId="urn:microsoft.com/office/officeart/2005/8/layout/lProcess2"/>
    <dgm:cxn modelId="{FD010EAE-F711-439C-94AF-68D5FFB3A4BC}" type="presOf" srcId="{EA7E0DEF-8E31-46A1-8BBF-59B1595A8275}" destId="{4998B580-DF37-45D3-BBDA-B2B85FE9A112}" srcOrd="1" destOrd="0" presId="urn:microsoft.com/office/officeart/2005/8/layout/lProcess2"/>
    <dgm:cxn modelId="{06E4A7B9-CA84-479D-8332-8682144AF1D8}" srcId="{C3415912-6BFA-43BA-B0BE-472A84C43443}" destId="{066FFD90-D646-4BB9-8342-A97242F7268A}" srcOrd="1" destOrd="0" parTransId="{C4A9E9E6-7CD3-45D2-A23D-DCD5CE71D674}" sibTransId="{035A007F-C280-4651-B968-3CE799C43B3C}"/>
    <dgm:cxn modelId="{222EBBC2-39C2-485E-8654-609B1A8BA243}" type="presOf" srcId="{C3415912-6BFA-43BA-B0BE-472A84C43443}" destId="{5CCE0585-D949-4566-BF76-D02D180BBC12}" srcOrd="0" destOrd="0" presId="urn:microsoft.com/office/officeart/2005/8/layout/lProcess2"/>
    <dgm:cxn modelId="{4938A2C8-8F26-44C3-B657-B10E764D9DD5}" type="presOf" srcId="{EA7E0DEF-8E31-46A1-8BBF-59B1595A8275}" destId="{7585489D-9D2F-4D31-9D4C-5AB50C9A29FA}" srcOrd="0" destOrd="0" presId="urn:microsoft.com/office/officeart/2005/8/layout/lProcess2"/>
    <dgm:cxn modelId="{4885A6CA-12A8-4D9D-BDAF-7F48A159AD45}" type="presOf" srcId="{D52BF3F9-9ABA-4241-AC77-8DC56655DE25}" destId="{2308D4B3-8A94-4F01-A1CD-6D3FE0E6B3D3}" srcOrd="0" destOrd="0" presId="urn:microsoft.com/office/officeart/2005/8/layout/lProcess2"/>
    <dgm:cxn modelId="{728B4ED7-2032-459C-ACF0-19134C7FD833}" type="presOf" srcId="{CFAC7329-3741-4C0E-A67D-ED7BCFA4EB35}" destId="{8F53F22D-2D58-4C71-BDAA-873CB882D5F3}" srcOrd="0" destOrd="0" presId="urn:microsoft.com/office/officeart/2005/8/layout/lProcess2"/>
    <dgm:cxn modelId="{1141F3DF-C711-4D48-9CE7-A488451BDA01}" srcId="{EA7E0DEF-8E31-46A1-8BBF-59B1595A8275}" destId="{D52BF3F9-9ABA-4241-AC77-8DC56655DE25}" srcOrd="0" destOrd="0" parTransId="{44393429-9FEA-41FC-9460-EE4061EC3C8F}" sibTransId="{F5368824-92C1-4D9E-AB74-3319C6317F2D}"/>
    <dgm:cxn modelId="{7A467E5F-11D3-448E-A73B-9E6635575FE2}" type="presParOf" srcId="{8F53F22D-2D58-4C71-BDAA-873CB882D5F3}" destId="{C065151E-AC7B-4C64-A608-21968640FB41}" srcOrd="0" destOrd="0" presId="urn:microsoft.com/office/officeart/2005/8/layout/lProcess2"/>
    <dgm:cxn modelId="{5EE82450-8CA0-4AC1-90DD-FA11CCF996F7}" type="presParOf" srcId="{C065151E-AC7B-4C64-A608-21968640FB41}" destId="{5CCE0585-D949-4566-BF76-D02D180BBC12}" srcOrd="0" destOrd="0" presId="urn:microsoft.com/office/officeart/2005/8/layout/lProcess2"/>
    <dgm:cxn modelId="{21119237-F77C-4ACF-BA85-1384DBB358F3}" type="presParOf" srcId="{C065151E-AC7B-4C64-A608-21968640FB41}" destId="{F75CC956-7E04-492A-912D-FC34FFB91C97}" srcOrd="1" destOrd="0" presId="urn:microsoft.com/office/officeart/2005/8/layout/lProcess2"/>
    <dgm:cxn modelId="{4F9282FC-DBD2-4970-9C10-C274EDEBE6A5}" type="presParOf" srcId="{C065151E-AC7B-4C64-A608-21968640FB41}" destId="{0416AFC6-B581-462D-8DDE-C303F0CC9F6F}" srcOrd="2" destOrd="0" presId="urn:microsoft.com/office/officeart/2005/8/layout/lProcess2"/>
    <dgm:cxn modelId="{74BB2A31-A510-4CE1-94EF-B5D3F03358A5}" type="presParOf" srcId="{0416AFC6-B581-462D-8DDE-C303F0CC9F6F}" destId="{FF0FC2CC-5B09-487D-9A1F-D8D2C77B9663}" srcOrd="0" destOrd="0" presId="urn:microsoft.com/office/officeart/2005/8/layout/lProcess2"/>
    <dgm:cxn modelId="{55550BCE-48F0-40C2-815B-4B27E9639F13}" type="presParOf" srcId="{FF0FC2CC-5B09-487D-9A1F-D8D2C77B9663}" destId="{D183681B-6788-4510-8244-33ABDB9FA7A6}" srcOrd="0" destOrd="0" presId="urn:microsoft.com/office/officeart/2005/8/layout/lProcess2"/>
    <dgm:cxn modelId="{536C29EE-4C38-42BB-BAC5-55FAA45C7CD9}" type="presParOf" srcId="{FF0FC2CC-5B09-487D-9A1F-D8D2C77B9663}" destId="{8AD3A303-C6AA-4DBD-9D8F-7FE8D03E85AA}" srcOrd="1" destOrd="0" presId="urn:microsoft.com/office/officeart/2005/8/layout/lProcess2"/>
    <dgm:cxn modelId="{B13FCFCE-8AF8-4351-BEAE-1E63445E20B4}" type="presParOf" srcId="{FF0FC2CC-5B09-487D-9A1F-D8D2C77B9663}" destId="{D871E045-0D3A-446B-875E-5BEA2EC2B98B}" srcOrd="2" destOrd="0" presId="urn:microsoft.com/office/officeart/2005/8/layout/lProcess2"/>
    <dgm:cxn modelId="{E9B13334-8F96-4380-84BC-39DF525FDC9B}" type="presParOf" srcId="{8F53F22D-2D58-4C71-BDAA-873CB882D5F3}" destId="{D006BA4A-CFDC-42C3-A22E-6773F69E63C3}" srcOrd="1" destOrd="0" presId="urn:microsoft.com/office/officeart/2005/8/layout/lProcess2"/>
    <dgm:cxn modelId="{88D6A59D-F48C-45DC-8ED3-5ED00AA37790}" type="presParOf" srcId="{8F53F22D-2D58-4C71-BDAA-873CB882D5F3}" destId="{75F40420-7778-4C0C-80A2-4B27179AFCF0}" srcOrd="2" destOrd="0" presId="urn:microsoft.com/office/officeart/2005/8/layout/lProcess2"/>
    <dgm:cxn modelId="{7F64A8B4-0F2B-408B-991F-EB9B70B81638}" type="presParOf" srcId="{75F40420-7778-4C0C-80A2-4B27179AFCF0}" destId="{7585489D-9D2F-4D31-9D4C-5AB50C9A29FA}" srcOrd="0" destOrd="0" presId="urn:microsoft.com/office/officeart/2005/8/layout/lProcess2"/>
    <dgm:cxn modelId="{9F8374B0-E2E3-41BE-BDA2-54ABB70B355B}" type="presParOf" srcId="{75F40420-7778-4C0C-80A2-4B27179AFCF0}" destId="{4998B580-DF37-45D3-BBDA-B2B85FE9A112}" srcOrd="1" destOrd="0" presId="urn:microsoft.com/office/officeart/2005/8/layout/lProcess2"/>
    <dgm:cxn modelId="{3D990148-1609-4FCB-BF29-A9569C2416C1}" type="presParOf" srcId="{75F40420-7778-4C0C-80A2-4B27179AFCF0}" destId="{C3BAEA19-DDA7-48E6-A503-5600CE08E564}" srcOrd="2" destOrd="0" presId="urn:microsoft.com/office/officeart/2005/8/layout/lProcess2"/>
    <dgm:cxn modelId="{B1139D54-A856-453E-97A8-45E031EFA8CE}" type="presParOf" srcId="{C3BAEA19-DDA7-48E6-A503-5600CE08E564}" destId="{D09523D3-8970-471E-AEA7-60F681A853D6}" srcOrd="0" destOrd="0" presId="urn:microsoft.com/office/officeart/2005/8/layout/lProcess2"/>
    <dgm:cxn modelId="{E6AAA26F-F86E-4EB0-896D-723D6EA5C977}" type="presParOf" srcId="{D09523D3-8970-471E-AEA7-60F681A853D6}" destId="{2308D4B3-8A94-4F01-A1CD-6D3FE0E6B3D3}" srcOrd="0" destOrd="0" presId="urn:microsoft.com/office/officeart/2005/8/layout/lProcess2"/>
    <dgm:cxn modelId="{5917E27F-5EA0-4E13-9262-ED5B509BF984}" type="presParOf" srcId="{D09523D3-8970-471E-AEA7-60F681A853D6}" destId="{C6902A0F-2D66-4666-A151-BF293D009642}" srcOrd="1" destOrd="0" presId="urn:microsoft.com/office/officeart/2005/8/layout/lProcess2"/>
    <dgm:cxn modelId="{35281C20-420C-4C92-AEF8-182D3214174C}" type="presParOf" srcId="{D09523D3-8970-471E-AEA7-60F681A853D6}" destId="{33ECD6FF-F077-4874-B06E-403BF190822C}" srcOrd="2" destOrd="0" presId="urn:microsoft.com/office/officeart/2005/8/layout/lProcess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E09E93-5AB1-4261-AEAE-CB593B269BDB}" type="doc">
      <dgm:prSet loTypeId="urn:microsoft.com/office/officeart/2005/8/layout/vList2" loCatId="list" qsTypeId="urn:microsoft.com/office/officeart/2005/8/quickstyle/simple1" qsCatId="simple" csTypeId="urn:microsoft.com/office/officeart/2005/8/colors/colorful1#9" csCatId="colorful" phldr="1"/>
      <dgm:spPr/>
      <dgm:t>
        <a:bodyPr/>
        <a:lstStyle/>
        <a:p>
          <a:endParaRPr lang="zh-CN" altLang="en-US"/>
        </a:p>
      </dgm:t>
    </dgm:pt>
    <dgm:pt modelId="{814DDA82-02C9-4ADF-8722-1E1CBBD0D5CE}">
      <dgm:prSet phldrT="[文本]" custT="1"/>
      <dgm:spPr/>
      <dgm:t>
        <a:bodyPr/>
        <a:lstStyle/>
        <a:p>
          <a:r>
            <a:rPr lang="zh-CN" altLang="zh-CN" sz="1800" b="1" dirty="0">
              <a:latin typeface="微软雅黑" panose="020B0503020204020204" pitchFamily="34" charset="-122"/>
              <a:ea typeface="微软雅黑" panose="020B0503020204020204" pitchFamily="34" charset="-122"/>
            </a:rPr>
            <a:t>单播 </a:t>
          </a:r>
          <a:r>
            <a:rPr lang="en-US" altLang="zh-CN" sz="1800" b="1" dirty="0">
              <a:latin typeface="微软雅黑" panose="020B0503020204020204" pitchFamily="34" charset="-122"/>
              <a:ea typeface="微软雅黑" panose="020B0503020204020204" pitchFamily="34" charset="-122"/>
            </a:rPr>
            <a:t>(unicast) </a:t>
          </a:r>
          <a:r>
            <a:rPr lang="zh-CN" altLang="zh-CN" sz="1800" b="1" dirty="0">
              <a:latin typeface="微软雅黑" panose="020B0503020204020204" pitchFamily="34" charset="-122"/>
              <a:ea typeface="微软雅黑" panose="020B0503020204020204" pitchFamily="34" charset="-122"/>
            </a:rPr>
            <a:t>帧（一对一）</a:t>
          </a:r>
          <a:endParaRPr lang="zh-CN" altLang="en-US" sz="1800" b="1" dirty="0">
            <a:latin typeface="微软雅黑" panose="020B0503020204020204" pitchFamily="34" charset="-122"/>
            <a:ea typeface="微软雅黑" panose="020B0503020204020204" pitchFamily="34" charset="-122"/>
          </a:endParaRPr>
        </a:p>
      </dgm:t>
    </dgm:pt>
    <dgm:pt modelId="{5431ADCE-8D4B-49DA-B071-51C35FDB9551}" cxnId="{5CD593E9-1844-4D8A-BA5C-5AAE0AE8B0A4}" type="parTrans">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24F1CDB1-D5B6-4328-B5C2-8A9757ED04D5}" cxnId="{5CD593E9-1844-4D8A-BA5C-5AAE0AE8B0A4}" type="sibTrans">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81E2DF3-F714-4132-99E0-7B247481705A}">
      <dgm:prSet phldrT="[文本]" custT="1"/>
      <dgm:spPr>
        <a:solidFill>
          <a:srgbClr val="0070C0"/>
        </a:solidFill>
      </dgm:spPr>
      <dgm:t>
        <a:bodyPr/>
        <a:lstStyle/>
        <a:p>
          <a:r>
            <a:rPr lang="zh-CN" altLang="en-US" sz="1800" b="1" dirty="0">
              <a:latin typeface="微软雅黑" panose="020B0503020204020204" pitchFamily="34" charset="-122"/>
              <a:ea typeface="微软雅黑" panose="020B0503020204020204" pitchFamily="34" charset="-122"/>
            </a:rPr>
            <a:t>“发往本站的帧”包括以下 </a:t>
          </a:r>
          <a:r>
            <a:rPr lang="en-US" altLang="zh-CN" sz="1800" b="1" dirty="0">
              <a:latin typeface="微软雅黑" panose="020B0503020204020204" pitchFamily="34" charset="-122"/>
              <a:ea typeface="微软雅黑" panose="020B0503020204020204" pitchFamily="34" charset="-122"/>
            </a:rPr>
            <a:t>3 </a:t>
          </a:r>
          <a:r>
            <a:rPr lang="zh-CN" altLang="en-US" sz="1800" b="1" dirty="0">
              <a:latin typeface="微软雅黑" panose="020B0503020204020204" pitchFamily="34" charset="-122"/>
              <a:ea typeface="微软雅黑" panose="020B0503020204020204" pitchFamily="34" charset="-122"/>
            </a:rPr>
            <a:t>种帧： </a:t>
          </a:r>
        </a:p>
      </dgm:t>
    </dgm:pt>
    <dgm:pt modelId="{655199EF-37C3-4D4B-951C-30B68E8B9B33}" cxnId="{22A407D0-AE68-432F-86AA-AE9841E075D6}" type="sibTrans">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92C60B28-42D6-4C66-936B-EE0A71B910CF}" cxnId="{22A407D0-AE68-432F-86AA-AE9841E075D6}" type="parTrans">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ABF2317D-AD3C-4AD9-AE85-DBE5729F1846}">
      <dgm:prSet custT="1"/>
      <dgm:spPr/>
      <dgm:t>
        <a:bodyPr/>
        <a:lstStyle/>
        <a:p>
          <a:r>
            <a:rPr lang="zh-CN" altLang="zh-CN" sz="1800" b="1" dirty="0">
              <a:latin typeface="微软雅黑" panose="020B0503020204020204" pitchFamily="34" charset="-122"/>
              <a:ea typeface="微软雅黑" panose="020B0503020204020204" pitchFamily="34" charset="-122"/>
            </a:rPr>
            <a:t>广播 </a:t>
          </a:r>
          <a:r>
            <a:rPr lang="en-US" altLang="zh-CN" sz="1800" b="1" dirty="0">
              <a:latin typeface="微软雅黑" panose="020B0503020204020204" pitchFamily="34" charset="-122"/>
              <a:ea typeface="微软雅黑" panose="020B0503020204020204" pitchFamily="34" charset="-122"/>
            </a:rPr>
            <a:t>(broadcast) </a:t>
          </a:r>
          <a:r>
            <a:rPr lang="zh-CN" altLang="zh-CN" sz="1800" b="1" dirty="0">
              <a:latin typeface="微软雅黑" panose="020B0503020204020204" pitchFamily="34" charset="-122"/>
              <a:ea typeface="微软雅黑" panose="020B0503020204020204" pitchFamily="34" charset="-122"/>
            </a:rPr>
            <a:t>帧（一对全体）</a:t>
          </a:r>
        </a:p>
      </dgm:t>
    </dgm:pt>
    <dgm:pt modelId="{F7BAAF36-FE67-4405-9685-739F3659DB5F}" cxnId="{E6D0FBD8-DDF4-4266-9A45-2EC5E574CAB6}" type="parTrans">
      <dgm:prSet/>
      <dgm:spPr/>
      <dgm:t>
        <a:bodyPr/>
        <a:lstStyle/>
        <a:p>
          <a:endParaRPr lang="zh-CN" altLang="en-US"/>
        </a:p>
      </dgm:t>
    </dgm:pt>
    <dgm:pt modelId="{1EC0D9CC-79C7-4C3D-A786-B40C14115161}" cxnId="{E6D0FBD8-DDF4-4266-9A45-2EC5E574CAB6}" type="sibTrans">
      <dgm:prSet/>
      <dgm:spPr/>
      <dgm:t>
        <a:bodyPr/>
        <a:lstStyle/>
        <a:p>
          <a:endParaRPr lang="zh-CN" altLang="en-US"/>
        </a:p>
      </dgm:t>
    </dgm:pt>
    <dgm:pt modelId="{386FF01E-390A-44A6-A66D-EE71BD678925}">
      <dgm:prSet custT="1"/>
      <dgm:spPr/>
      <dgm:t>
        <a:bodyPr/>
        <a:lstStyle/>
        <a:p>
          <a:r>
            <a:rPr lang="zh-CN" altLang="zh-CN" sz="1800" b="1" dirty="0">
              <a:latin typeface="微软雅黑" panose="020B0503020204020204" pitchFamily="34" charset="-122"/>
              <a:ea typeface="微软雅黑" panose="020B0503020204020204" pitchFamily="34" charset="-122"/>
            </a:rPr>
            <a:t>多播 </a:t>
          </a:r>
          <a:r>
            <a:rPr lang="en-US" altLang="zh-CN" sz="1800" b="1" dirty="0">
              <a:latin typeface="微软雅黑" panose="020B0503020204020204" pitchFamily="34" charset="-122"/>
              <a:ea typeface="微软雅黑" panose="020B0503020204020204" pitchFamily="34" charset="-122"/>
            </a:rPr>
            <a:t>(multicast) </a:t>
          </a:r>
          <a:r>
            <a:rPr lang="zh-CN" altLang="zh-CN" sz="1800" b="1" dirty="0">
              <a:latin typeface="微软雅黑" panose="020B0503020204020204" pitchFamily="34" charset="-122"/>
              <a:ea typeface="微软雅黑" panose="020B0503020204020204" pitchFamily="34" charset="-122"/>
            </a:rPr>
            <a:t>帧（一对多）</a:t>
          </a:r>
        </a:p>
      </dgm:t>
    </dgm:pt>
    <dgm:pt modelId="{91B801CD-97E8-439B-AA5E-04C754F0DB58}" cxnId="{3D06C642-BE45-46D0-A4D5-343FDA0F1C04}" type="parTrans">
      <dgm:prSet/>
      <dgm:spPr/>
      <dgm:t>
        <a:bodyPr/>
        <a:lstStyle/>
        <a:p>
          <a:endParaRPr lang="zh-CN" altLang="en-US"/>
        </a:p>
      </dgm:t>
    </dgm:pt>
    <dgm:pt modelId="{8A64F0E4-6D3F-4682-8767-B036188D4E64}" cxnId="{3D06C642-BE45-46D0-A4D5-343FDA0F1C04}" type="sibTrans">
      <dgm:prSet/>
      <dgm:spPr/>
      <dgm:t>
        <a:bodyPr/>
        <a:lstStyle/>
        <a:p>
          <a:endParaRPr lang="zh-CN" altLang="en-US"/>
        </a:p>
      </dgm:t>
    </dgm:pt>
    <dgm:pt modelId="{7005B1A2-4915-4249-B479-F76E326A33A1}">
      <dgm:prSet custT="1"/>
      <dgm:spPr/>
      <dgm:t>
        <a:bodyPr/>
        <a:lstStyle/>
        <a:p>
          <a:endParaRPr lang="zh-CN" altLang="zh-CN" sz="1800" b="1" dirty="0">
            <a:latin typeface="微软雅黑" panose="020B0503020204020204" pitchFamily="34" charset="-122"/>
            <a:ea typeface="微软雅黑" panose="020B0503020204020204" pitchFamily="34" charset="-122"/>
          </a:endParaRPr>
        </a:p>
      </dgm:t>
    </dgm:pt>
    <dgm:pt modelId="{E346561B-5429-41D5-AB9F-51E409A03B3D}" cxnId="{F569808E-F0DD-4D5D-9813-079ED3F58845}" type="parTrans">
      <dgm:prSet/>
      <dgm:spPr/>
      <dgm:t>
        <a:bodyPr/>
        <a:lstStyle/>
        <a:p>
          <a:endParaRPr lang="zh-CN" altLang="en-US"/>
        </a:p>
      </dgm:t>
    </dgm:pt>
    <dgm:pt modelId="{DD924269-C999-418F-BACE-8AF6966A5AED}" cxnId="{F569808E-F0DD-4D5D-9813-079ED3F58845}" type="sibTrans">
      <dgm:prSet/>
      <dgm:spPr/>
      <dgm:t>
        <a:bodyPr/>
        <a:lstStyle/>
        <a:p>
          <a:endParaRPr lang="zh-CN" altLang="en-US"/>
        </a:p>
      </dgm:t>
    </dgm:pt>
    <dgm:pt modelId="{5D25DB41-AB17-40CD-A5C8-D74BBC46D094}" type="pres">
      <dgm:prSet presAssocID="{60E09E93-5AB1-4261-AEAE-CB593B269BDB}" presName="linear" presStyleCnt="0">
        <dgm:presLayoutVars>
          <dgm:animLvl val="lvl"/>
          <dgm:resizeHandles val="exact"/>
        </dgm:presLayoutVars>
      </dgm:prSet>
      <dgm:spPr/>
    </dgm:pt>
    <dgm:pt modelId="{FCBF3E09-C6D2-4B4D-8FF3-4B7A8731524F}" type="pres">
      <dgm:prSet presAssocID="{E81E2DF3-F714-4132-99E0-7B247481705A}" presName="parentText" presStyleLbl="node1" presStyleIdx="0" presStyleCnt="1">
        <dgm:presLayoutVars>
          <dgm:chMax val="0"/>
          <dgm:bulletEnabled val="1"/>
        </dgm:presLayoutVars>
      </dgm:prSet>
      <dgm:spPr/>
    </dgm:pt>
    <dgm:pt modelId="{1F13495D-0B08-4550-9742-9E4B2CBA3D51}" type="pres">
      <dgm:prSet presAssocID="{E81E2DF3-F714-4132-99E0-7B247481705A}" presName="childText" presStyleLbl="revTx" presStyleIdx="0" presStyleCnt="1">
        <dgm:presLayoutVars>
          <dgm:bulletEnabled val="1"/>
        </dgm:presLayoutVars>
      </dgm:prSet>
      <dgm:spPr/>
    </dgm:pt>
  </dgm:ptLst>
  <dgm:cxnLst>
    <dgm:cxn modelId="{0DEE3817-B42F-4773-8E6F-377F4BBF3650}" type="presOf" srcId="{814DDA82-02C9-4ADF-8722-1E1CBBD0D5CE}" destId="{1F13495D-0B08-4550-9742-9E4B2CBA3D51}" srcOrd="0" destOrd="0" presId="urn:microsoft.com/office/officeart/2005/8/layout/vList2"/>
    <dgm:cxn modelId="{3F0F825B-C835-44E7-8D0C-7EE8A3599830}" type="presOf" srcId="{60E09E93-5AB1-4261-AEAE-CB593B269BDB}" destId="{5D25DB41-AB17-40CD-A5C8-D74BBC46D094}" srcOrd="0" destOrd="0" presId="urn:microsoft.com/office/officeart/2005/8/layout/vList2"/>
    <dgm:cxn modelId="{4FC8115D-4049-4305-9653-B961D649BC02}" type="presOf" srcId="{E81E2DF3-F714-4132-99E0-7B247481705A}" destId="{FCBF3E09-C6D2-4B4D-8FF3-4B7A8731524F}" srcOrd="0" destOrd="0" presId="urn:microsoft.com/office/officeart/2005/8/layout/vList2"/>
    <dgm:cxn modelId="{ECF7CD60-75D6-4E7B-A722-F894DE16D276}" type="presOf" srcId="{7005B1A2-4915-4249-B479-F76E326A33A1}" destId="{1F13495D-0B08-4550-9742-9E4B2CBA3D51}" srcOrd="0" destOrd="3" presId="urn:microsoft.com/office/officeart/2005/8/layout/vList2"/>
    <dgm:cxn modelId="{3D06C642-BE45-46D0-A4D5-343FDA0F1C04}" srcId="{E81E2DF3-F714-4132-99E0-7B247481705A}" destId="{386FF01E-390A-44A6-A66D-EE71BD678925}" srcOrd="2" destOrd="0" parTransId="{91B801CD-97E8-439B-AA5E-04C754F0DB58}" sibTransId="{8A64F0E4-6D3F-4682-8767-B036188D4E64}"/>
    <dgm:cxn modelId="{B248C787-04BA-493A-9E5F-5675DBD70FFE}" type="presOf" srcId="{ABF2317D-AD3C-4AD9-AE85-DBE5729F1846}" destId="{1F13495D-0B08-4550-9742-9E4B2CBA3D51}" srcOrd="0" destOrd="1" presId="urn:microsoft.com/office/officeart/2005/8/layout/vList2"/>
    <dgm:cxn modelId="{81779289-DA97-46ED-A707-02EC85C7D4CF}" type="presOf" srcId="{386FF01E-390A-44A6-A66D-EE71BD678925}" destId="{1F13495D-0B08-4550-9742-9E4B2CBA3D51}" srcOrd="0" destOrd="2" presId="urn:microsoft.com/office/officeart/2005/8/layout/vList2"/>
    <dgm:cxn modelId="{F569808E-F0DD-4D5D-9813-079ED3F58845}" srcId="{E81E2DF3-F714-4132-99E0-7B247481705A}" destId="{7005B1A2-4915-4249-B479-F76E326A33A1}" srcOrd="3" destOrd="0" parTransId="{E346561B-5429-41D5-AB9F-51E409A03B3D}" sibTransId="{DD924269-C999-418F-BACE-8AF6966A5AED}"/>
    <dgm:cxn modelId="{22A407D0-AE68-432F-86AA-AE9841E075D6}" srcId="{60E09E93-5AB1-4261-AEAE-CB593B269BDB}" destId="{E81E2DF3-F714-4132-99E0-7B247481705A}" srcOrd="0" destOrd="0" parTransId="{92C60B28-42D6-4C66-936B-EE0A71B910CF}" sibTransId="{655199EF-37C3-4D4B-951C-30B68E8B9B33}"/>
    <dgm:cxn modelId="{E6D0FBD8-DDF4-4266-9A45-2EC5E574CAB6}" srcId="{E81E2DF3-F714-4132-99E0-7B247481705A}" destId="{ABF2317D-AD3C-4AD9-AE85-DBE5729F1846}" srcOrd="1" destOrd="0" parTransId="{F7BAAF36-FE67-4405-9685-739F3659DB5F}" sibTransId="{1EC0D9CC-79C7-4C3D-A786-B40C14115161}"/>
    <dgm:cxn modelId="{5CD593E9-1844-4D8A-BA5C-5AAE0AE8B0A4}" srcId="{E81E2DF3-F714-4132-99E0-7B247481705A}" destId="{814DDA82-02C9-4ADF-8722-1E1CBBD0D5CE}" srcOrd="0" destOrd="0" parTransId="{5431ADCE-8D4B-49DA-B071-51C35FDB9551}" sibTransId="{24F1CDB1-D5B6-4328-B5C2-8A9757ED04D5}"/>
    <dgm:cxn modelId="{E7DC66BB-487F-4E80-A30E-DF78DB368140}" type="presParOf" srcId="{5D25DB41-AB17-40CD-A5C8-D74BBC46D094}" destId="{FCBF3E09-C6D2-4B4D-8FF3-4B7A8731524F}" srcOrd="0" destOrd="0" presId="urn:microsoft.com/office/officeart/2005/8/layout/vList2"/>
    <dgm:cxn modelId="{4311DF70-B61F-467D-B59D-4074370EC5D0}" type="presParOf" srcId="{5D25DB41-AB17-40CD-A5C8-D74BBC46D094}" destId="{1F13495D-0B08-4550-9742-9E4B2CBA3D51}" srcOrd="1"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6E1E43-DC77-4DF5-97A7-BE8297102B40}"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zh-CN" altLang="en-US"/>
        </a:p>
      </dgm:t>
    </dgm:pt>
    <dgm:pt modelId="{6FBF0F2B-6D0C-470E-9DD6-ED4327E19036}">
      <dgm:prSet phldrT="[文本]" custT="1"/>
      <dgm:spPr/>
      <dgm:t>
        <a:bodyPr/>
        <a:lstStyle/>
        <a:p>
          <a:r>
            <a:rPr lang="zh-CN" altLang="en-US" sz="2000" b="1" dirty="0">
              <a:solidFill>
                <a:schemeClr val="bg1"/>
              </a:solidFill>
              <a:latin typeface="微软雅黑" panose="020B0503020204020204" pitchFamily="34" charset="-122"/>
              <a:ea typeface="微软雅黑" panose="020B0503020204020204" pitchFamily="34" charset="-122"/>
            </a:rPr>
            <a:t>网桥</a:t>
          </a:r>
        </a:p>
      </dgm:t>
    </dgm:pt>
    <dgm:pt modelId="{88BDFA9A-37DB-4F5E-803F-36858AF92B53}" cxnId="{9F9E1816-7136-4EAD-AC7B-9FC12B651495}"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076E0799-1C77-48E7-9F8F-2029D02A2294}" cxnId="{9F9E1816-7136-4EAD-AC7B-9FC12B651495}"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10A4438E-047E-4453-A74F-8BBAE67749BE}">
      <dgm:prSet phldrT="[文本]" custT="1"/>
      <dgm:spPr/>
      <dgm:t>
        <a:bodyPr/>
        <a:lstStyle/>
        <a:p>
          <a:pPr>
            <a:spcAft>
              <a:spcPts val="0"/>
            </a:spcAft>
          </a:pPr>
          <a:r>
            <a:rPr lang="zh-CN" altLang="en-US" sz="2000" b="1" dirty="0">
              <a:latin typeface="微软雅黑" panose="020B0503020204020204" pitchFamily="34" charset="-122"/>
              <a:ea typeface="微软雅黑" panose="020B0503020204020204" pitchFamily="34" charset="-122"/>
            </a:rPr>
            <a:t>工作在数据链路层。</a:t>
          </a:r>
        </a:p>
      </dgm:t>
    </dgm:pt>
    <dgm:pt modelId="{9FF74A6E-8CAC-4097-BF5F-980512A618B4}" cxnId="{236BF05C-B0D3-4D96-B6CF-CADF31483E55}"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63E8B67-C16E-4E14-8DC0-DFFE8C0FF7CB}" cxnId="{236BF05C-B0D3-4D96-B6CF-CADF31483E55}"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0EA28F79-6C66-41FE-8EEA-7BA2A33C4C1F}">
      <dgm:prSet phldrT="[文本]" custT="1"/>
      <dgm:spPr/>
      <dgm:t>
        <a:bodyPr/>
        <a:lstStyle/>
        <a:p>
          <a:r>
            <a:rPr lang="zh-CN" altLang="en-US" sz="2000" b="1" dirty="0">
              <a:solidFill>
                <a:srgbClr val="000099"/>
              </a:solidFill>
              <a:latin typeface="微软雅黑" panose="020B0503020204020204" pitchFamily="34" charset="-122"/>
              <a:ea typeface="微软雅黑" panose="020B0503020204020204" pitchFamily="34" charset="-122"/>
            </a:rPr>
            <a:t>交换机</a:t>
          </a:r>
        </a:p>
      </dgm:t>
    </dgm:pt>
    <dgm:pt modelId="{6BC136E0-9821-4AF8-88BF-F27F534C7EEF}" cxnId="{B9577611-7E7C-46DA-9037-70DF80DEC04E}"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CA98B8E7-1B61-4028-8C74-2FCF2DACC316}" cxnId="{B9577611-7E7C-46DA-9037-70DF80DEC04E}"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08E7C3E-5AAC-4C93-8613-7B550324E44B}">
      <dgm:prSet phldrT="[文本]" custT="1"/>
      <dgm:spPr/>
      <dgm:t>
        <a:bodyPr/>
        <a:lstStyle/>
        <a:p>
          <a:pPr>
            <a:spcAft>
              <a:spcPts val="0"/>
            </a:spcAft>
          </a:pPr>
          <a:r>
            <a:rPr lang="zh-CN" altLang="en-US" sz="2000" b="1" dirty="0">
              <a:latin typeface="微软雅黑" panose="020B0503020204020204" pitchFamily="34" charset="-122"/>
              <a:ea typeface="微软雅黑" panose="020B0503020204020204" pitchFamily="34" charset="-122"/>
            </a:rPr>
            <a:t>工作在数据链路层。</a:t>
          </a:r>
        </a:p>
      </dgm:t>
    </dgm:pt>
    <dgm:pt modelId="{3CDDBB60-C89F-4A41-A453-3CA57823F549}" cxnId="{60FFE8D7-693C-4210-A06C-B45306C8DC48}"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AD349BA6-01D1-498C-9A8E-6D50ABB32740}" cxnId="{60FFE8D7-693C-4210-A06C-B45306C8DC48}"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3D7A24BD-CC73-4BA6-95AB-A6BEC47ABE9C}">
      <dgm:prSet custT="1"/>
      <dgm:spPr/>
      <dgm:t>
        <a:bodyPr/>
        <a:lstStyle/>
        <a:p>
          <a:pPr>
            <a:spcAft>
              <a:spcPts val="0"/>
            </a:spcAft>
          </a:pPr>
          <a:r>
            <a:rPr lang="zh-CN" altLang="en-US" sz="2000" b="1" dirty="0">
              <a:latin typeface="微软雅黑" panose="020B0503020204020204" pitchFamily="34" charset="-122"/>
              <a:ea typeface="微软雅黑" panose="020B0503020204020204" pitchFamily="34" charset="-122"/>
            </a:rPr>
            <a:t>根据 </a:t>
          </a:r>
          <a:r>
            <a:rPr lang="en-US" altLang="en-US"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帧的目的地址对收到的帧进行转发和过滤。或者转发，或者丢弃。</a:t>
          </a:r>
        </a:p>
      </dgm:t>
    </dgm:pt>
    <dgm:pt modelId="{D7B48A78-DEB0-4EDB-90B4-146D17F1650B}" cxnId="{0059E5B1-A948-4057-BDA0-098347C66CE4}" type="parTrans">
      <dgm:prSet/>
      <dgm:spPr/>
      <dgm:t>
        <a:bodyPr/>
        <a:lstStyle/>
        <a:p>
          <a:endParaRPr lang="zh-CN" altLang="en-US"/>
        </a:p>
      </dgm:t>
    </dgm:pt>
    <dgm:pt modelId="{A6B9A87C-0357-4A4A-95E8-7C8F56560CD6}" cxnId="{0059E5B1-A948-4057-BDA0-098347C66CE4}" type="sibTrans">
      <dgm:prSet/>
      <dgm:spPr/>
      <dgm:t>
        <a:bodyPr/>
        <a:lstStyle/>
        <a:p>
          <a:endParaRPr lang="zh-CN" altLang="en-US"/>
        </a:p>
      </dgm:t>
    </dgm:pt>
    <dgm:pt modelId="{CCF474DB-4B52-4B17-8863-D5594EEB30F4}">
      <dgm:prSet phldrT="[文本]" custT="1"/>
      <dgm:spPr/>
      <dgm:t>
        <a:bodyPr/>
        <a:lstStyle/>
        <a:p>
          <a:pPr>
            <a:spcAft>
              <a:spcPts val="0"/>
            </a:spcAft>
          </a:pPr>
          <a:r>
            <a:rPr lang="zh-CN" altLang="en-US" sz="2000" b="1" dirty="0">
              <a:latin typeface="微软雅黑" panose="020B0503020204020204" pitchFamily="34" charset="-122"/>
              <a:ea typeface="微软雅黑" panose="020B0503020204020204" pitchFamily="34" charset="-122"/>
            </a:rPr>
            <a:t>可明显地提高以太网的性能。</a:t>
          </a:r>
        </a:p>
      </dgm:t>
    </dgm:pt>
    <dgm:pt modelId="{26E9EE1F-97A9-47B9-8B5D-92A6BE25297A}" cxnId="{145DE3B4-3E47-4A3B-8525-0AE54736F53F}" type="parTrans">
      <dgm:prSet/>
      <dgm:spPr/>
      <dgm:t>
        <a:bodyPr/>
        <a:lstStyle/>
        <a:p>
          <a:endParaRPr lang="zh-CN" altLang="en-US"/>
        </a:p>
      </dgm:t>
    </dgm:pt>
    <dgm:pt modelId="{687FEC73-C92A-4C08-AF12-D730BE1878A2}" cxnId="{145DE3B4-3E47-4A3B-8525-0AE54736F53F}" type="sibTrans">
      <dgm:prSet/>
      <dgm:spPr/>
      <dgm:t>
        <a:bodyPr/>
        <a:lstStyle/>
        <a:p>
          <a:endParaRPr lang="zh-CN" altLang="en-US"/>
        </a:p>
      </dgm:t>
    </dgm:pt>
    <dgm:pt modelId="{B6984FD9-D334-4A52-823F-25C182ED128B}">
      <dgm:prSet phldrT="[文本]" custT="1"/>
      <dgm:spPr/>
      <dgm:t>
        <a:bodyPr/>
        <a:lstStyle/>
        <a:p>
          <a:pPr>
            <a:spcAft>
              <a:spcPts val="0"/>
            </a:spcAft>
          </a:pPr>
          <a:r>
            <a:rPr lang="zh-CN" altLang="en-US" sz="2000" b="1" dirty="0">
              <a:latin typeface="微软雅黑" panose="020B0503020204020204" pitchFamily="34" charset="-122"/>
              <a:ea typeface="微软雅黑" panose="020B0503020204020204" pitchFamily="34" charset="-122"/>
            </a:rPr>
            <a:t>多端口的网桥。</a:t>
          </a:r>
        </a:p>
      </dgm:t>
    </dgm:pt>
    <dgm:pt modelId="{4EF3C34F-B5CA-4734-9D3C-574CB54A5FC8}" cxnId="{E46C9F91-678A-4C9D-B0BF-C806F52D9990}" type="parTrans">
      <dgm:prSet/>
      <dgm:spPr/>
      <dgm:t>
        <a:bodyPr/>
        <a:lstStyle/>
        <a:p>
          <a:endParaRPr lang="zh-CN" altLang="en-US"/>
        </a:p>
      </dgm:t>
    </dgm:pt>
    <dgm:pt modelId="{459714D1-69EB-492E-9AF1-96D91B7CAC59}" cxnId="{E46C9F91-678A-4C9D-B0BF-C806F52D9990}" type="sibTrans">
      <dgm:prSet/>
      <dgm:spPr/>
      <dgm:t>
        <a:bodyPr/>
        <a:lstStyle/>
        <a:p>
          <a:endParaRPr lang="zh-CN" altLang="en-US"/>
        </a:p>
      </dgm:t>
    </dgm:pt>
    <dgm:pt modelId="{52B1A874-96A1-4E35-B958-0A7974A8C513}" type="pres">
      <dgm:prSet presAssocID="{A26E1E43-DC77-4DF5-97A7-BE8297102B40}" presName="Name0" presStyleCnt="0">
        <dgm:presLayoutVars>
          <dgm:dir/>
          <dgm:animLvl val="lvl"/>
          <dgm:resizeHandles val="exact"/>
        </dgm:presLayoutVars>
      </dgm:prSet>
      <dgm:spPr/>
    </dgm:pt>
    <dgm:pt modelId="{C00594F7-61AA-4B92-AD62-502AF1A711D7}" type="pres">
      <dgm:prSet presAssocID="{6FBF0F2B-6D0C-470E-9DD6-ED4327E19036}" presName="linNode" presStyleCnt="0"/>
      <dgm:spPr/>
    </dgm:pt>
    <dgm:pt modelId="{B903DF94-6FEE-4401-9797-6C1F42B1C9CC}" type="pres">
      <dgm:prSet presAssocID="{6FBF0F2B-6D0C-470E-9DD6-ED4327E19036}" presName="parentText" presStyleLbl="node1" presStyleIdx="0" presStyleCnt="2" custScaleX="56275">
        <dgm:presLayoutVars>
          <dgm:chMax val="1"/>
          <dgm:bulletEnabled val="1"/>
        </dgm:presLayoutVars>
      </dgm:prSet>
      <dgm:spPr/>
    </dgm:pt>
    <dgm:pt modelId="{CD1D3161-44F0-46C8-9775-F9F619010D1C}" type="pres">
      <dgm:prSet presAssocID="{6FBF0F2B-6D0C-470E-9DD6-ED4327E19036}" presName="descendantText" presStyleLbl="alignAccFollowNode1" presStyleIdx="0" presStyleCnt="2" custScaleX="110166">
        <dgm:presLayoutVars>
          <dgm:bulletEnabled val="1"/>
        </dgm:presLayoutVars>
      </dgm:prSet>
      <dgm:spPr/>
    </dgm:pt>
    <dgm:pt modelId="{D73C84C0-9DCB-4A15-B103-427A9A97A5FD}" type="pres">
      <dgm:prSet presAssocID="{076E0799-1C77-48E7-9F8F-2029D02A2294}" presName="sp" presStyleCnt="0"/>
      <dgm:spPr/>
    </dgm:pt>
    <dgm:pt modelId="{05F9B76C-DE49-4BF3-91D3-F8EBF7E3EB09}" type="pres">
      <dgm:prSet presAssocID="{0EA28F79-6C66-41FE-8EEA-7BA2A33C4C1F}" presName="linNode" presStyleCnt="0"/>
      <dgm:spPr/>
    </dgm:pt>
    <dgm:pt modelId="{E226D937-2558-4357-B724-B830C97D69FA}" type="pres">
      <dgm:prSet presAssocID="{0EA28F79-6C66-41FE-8EEA-7BA2A33C4C1F}" presName="parentText" presStyleLbl="node1" presStyleIdx="1" presStyleCnt="2" custScaleX="56275">
        <dgm:presLayoutVars>
          <dgm:chMax val="1"/>
          <dgm:bulletEnabled val="1"/>
        </dgm:presLayoutVars>
      </dgm:prSet>
      <dgm:spPr/>
    </dgm:pt>
    <dgm:pt modelId="{49D409B5-470A-4824-A486-F28F43FEC9BC}" type="pres">
      <dgm:prSet presAssocID="{0EA28F79-6C66-41FE-8EEA-7BA2A33C4C1F}" presName="descendantText" presStyleLbl="alignAccFollowNode1" presStyleIdx="1" presStyleCnt="2" custScaleX="110166">
        <dgm:presLayoutVars>
          <dgm:bulletEnabled val="1"/>
        </dgm:presLayoutVars>
      </dgm:prSet>
      <dgm:spPr/>
    </dgm:pt>
  </dgm:ptLst>
  <dgm:cxnLst>
    <dgm:cxn modelId="{F83CFA0F-D71B-4951-87AB-35C9A3566FC9}" type="presOf" srcId="{10A4438E-047E-4453-A74F-8BBAE67749BE}" destId="{CD1D3161-44F0-46C8-9775-F9F619010D1C}" srcOrd="0" destOrd="0" presId="urn:microsoft.com/office/officeart/2005/8/layout/vList5"/>
    <dgm:cxn modelId="{B9577611-7E7C-46DA-9037-70DF80DEC04E}" srcId="{A26E1E43-DC77-4DF5-97A7-BE8297102B40}" destId="{0EA28F79-6C66-41FE-8EEA-7BA2A33C4C1F}" srcOrd="1" destOrd="0" parTransId="{6BC136E0-9821-4AF8-88BF-F27F534C7EEF}" sibTransId="{CA98B8E7-1B61-4028-8C74-2FCF2DACC316}"/>
    <dgm:cxn modelId="{9F9E1816-7136-4EAD-AC7B-9FC12B651495}" srcId="{A26E1E43-DC77-4DF5-97A7-BE8297102B40}" destId="{6FBF0F2B-6D0C-470E-9DD6-ED4327E19036}" srcOrd="0" destOrd="0" parTransId="{88BDFA9A-37DB-4F5E-803F-36858AF92B53}" sibTransId="{076E0799-1C77-48E7-9F8F-2029D02A2294}"/>
    <dgm:cxn modelId="{EAFBFE3B-4024-474C-A029-9E0DB22BD2F4}" type="presOf" srcId="{508E7C3E-5AAC-4C93-8613-7B550324E44B}" destId="{49D409B5-470A-4824-A486-F28F43FEC9BC}" srcOrd="0" destOrd="0" presId="urn:microsoft.com/office/officeart/2005/8/layout/vList5"/>
    <dgm:cxn modelId="{236BF05C-B0D3-4D96-B6CF-CADF31483E55}" srcId="{6FBF0F2B-6D0C-470E-9DD6-ED4327E19036}" destId="{10A4438E-047E-4453-A74F-8BBAE67749BE}" srcOrd="0" destOrd="0" parTransId="{9FF74A6E-8CAC-4097-BF5F-980512A618B4}" sibTransId="{D63E8B67-C16E-4E14-8DC0-DFFE8C0FF7CB}"/>
    <dgm:cxn modelId="{37FA9762-D989-4850-9B32-CCE71EA5FE64}" type="presOf" srcId="{0EA28F79-6C66-41FE-8EEA-7BA2A33C4C1F}" destId="{E226D937-2558-4357-B724-B830C97D69FA}" srcOrd="0" destOrd="0" presId="urn:microsoft.com/office/officeart/2005/8/layout/vList5"/>
    <dgm:cxn modelId="{DF1FA171-AFF5-4AAA-9D90-F26069DEEC5D}" type="presOf" srcId="{6FBF0F2B-6D0C-470E-9DD6-ED4327E19036}" destId="{B903DF94-6FEE-4401-9797-6C1F42B1C9CC}" srcOrd="0" destOrd="0" presId="urn:microsoft.com/office/officeart/2005/8/layout/vList5"/>
    <dgm:cxn modelId="{328E1074-5789-4D41-8FEE-CDC1DF8C4C74}" type="presOf" srcId="{A26E1E43-DC77-4DF5-97A7-BE8297102B40}" destId="{52B1A874-96A1-4E35-B958-0A7974A8C513}" srcOrd="0" destOrd="0" presId="urn:microsoft.com/office/officeart/2005/8/layout/vList5"/>
    <dgm:cxn modelId="{9607B858-EBDB-47D5-9016-2BD702F588AD}" type="presOf" srcId="{3D7A24BD-CC73-4BA6-95AB-A6BEC47ABE9C}" destId="{CD1D3161-44F0-46C8-9775-F9F619010D1C}" srcOrd="0" destOrd="1" presId="urn:microsoft.com/office/officeart/2005/8/layout/vList5"/>
    <dgm:cxn modelId="{AFAF0979-7DDA-44A4-989A-A1CC45DA5A15}" type="presOf" srcId="{B6984FD9-D334-4A52-823F-25C182ED128B}" destId="{49D409B5-470A-4824-A486-F28F43FEC9BC}" srcOrd="0" destOrd="1" presId="urn:microsoft.com/office/officeart/2005/8/layout/vList5"/>
    <dgm:cxn modelId="{E46C9F91-678A-4C9D-B0BF-C806F52D9990}" srcId="{0EA28F79-6C66-41FE-8EEA-7BA2A33C4C1F}" destId="{B6984FD9-D334-4A52-823F-25C182ED128B}" srcOrd="1" destOrd="0" parTransId="{4EF3C34F-B5CA-4734-9D3C-574CB54A5FC8}" sibTransId="{459714D1-69EB-492E-9AF1-96D91B7CAC59}"/>
    <dgm:cxn modelId="{F7D5F396-DB31-41D8-8AA3-D46BE1E69D9A}" type="presOf" srcId="{CCF474DB-4B52-4B17-8863-D5594EEB30F4}" destId="{49D409B5-470A-4824-A486-F28F43FEC9BC}" srcOrd="0" destOrd="2" presId="urn:microsoft.com/office/officeart/2005/8/layout/vList5"/>
    <dgm:cxn modelId="{0059E5B1-A948-4057-BDA0-098347C66CE4}" srcId="{6FBF0F2B-6D0C-470E-9DD6-ED4327E19036}" destId="{3D7A24BD-CC73-4BA6-95AB-A6BEC47ABE9C}" srcOrd="1" destOrd="0" parTransId="{D7B48A78-DEB0-4EDB-90B4-146D17F1650B}" sibTransId="{A6B9A87C-0357-4A4A-95E8-7C8F56560CD6}"/>
    <dgm:cxn modelId="{145DE3B4-3E47-4A3B-8525-0AE54736F53F}" srcId="{0EA28F79-6C66-41FE-8EEA-7BA2A33C4C1F}" destId="{CCF474DB-4B52-4B17-8863-D5594EEB30F4}" srcOrd="2" destOrd="0" parTransId="{26E9EE1F-97A9-47B9-8B5D-92A6BE25297A}" sibTransId="{687FEC73-C92A-4C08-AF12-D730BE1878A2}"/>
    <dgm:cxn modelId="{60FFE8D7-693C-4210-A06C-B45306C8DC48}" srcId="{0EA28F79-6C66-41FE-8EEA-7BA2A33C4C1F}" destId="{508E7C3E-5AAC-4C93-8613-7B550324E44B}" srcOrd="0" destOrd="0" parTransId="{3CDDBB60-C89F-4A41-A453-3CA57823F549}" sibTransId="{AD349BA6-01D1-498C-9A8E-6D50ABB32740}"/>
    <dgm:cxn modelId="{47FFF8B7-6129-4A67-B236-C27689EBA1CA}" type="presParOf" srcId="{52B1A874-96A1-4E35-B958-0A7974A8C513}" destId="{C00594F7-61AA-4B92-AD62-502AF1A711D7}" srcOrd="0" destOrd="0" presId="urn:microsoft.com/office/officeart/2005/8/layout/vList5"/>
    <dgm:cxn modelId="{D9D6C643-95FA-4D7A-BAF5-3909BD32DFA5}" type="presParOf" srcId="{C00594F7-61AA-4B92-AD62-502AF1A711D7}" destId="{B903DF94-6FEE-4401-9797-6C1F42B1C9CC}" srcOrd="0" destOrd="0" presId="urn:microsoft.com/office/officeart/2005/8/layout/vList5"/>
    <dgm:cxn modelId="{22761CC4-18BC-4BC1-A323-8ED1D0F99AC2}" type="presParOf" srcId="{C00594F7-61AA-4B92-AD62-502AF1A711D7}" destId="{CD1D3161-44F0-46C8-9775-F9F619010D1C}" srcOrd="1" destOrd="0" presId="urn:microsoft.com/office/officeart/2005/8/layout/vList5"/>
    <dgm:cxn modelId="{DB072BE1-65A5-4775-98DF-4AC90F7D1D56}" type="presParOf" srcId="{52B1A874-96A1-4E35-B958-0A7974A8C513}" destId="{D73C84C0-9DCB-4A15-B103-427A9A97A5FD}" srcOrd="1" destOrd="0" presId="urn:microsoft.com/office/officeart/2005/8/layout/vList5"/>
    <dgm:cxn modelId="{56A5CD03-F2BD-4CD6-BAE2-B3E90C79C641}" type="presParOf" srcId="{52B1A874-96A1-4E35-B958-0A7974A8C513}" destId="{05F9B76C-DE49-4BF3-91D3-F8EBF7E3EB09}" srcOrd="2" destOrd="0" presId="urn:microsoft.com/office/officeart/2005/8/layout/vList5"/>
    <dgm:cxn modelId="{CE35B43C-66F9-41A1-B924-623A233AC40F}" type="presParOf" srcId="{05F9B76C-DE49-4BF3-91D3-F8EBF7E3EB09}" destId="{E226D937-2558-4357-B724-B830C97D69FA}" srcOrd="0" destOrd="0" presId="urn:microsoft.com/office/officeart/2005/8/layout/vList5"/>
    <dgm:cxn modelId="{996B1104-13A5-4C45-9AE3-1E7D44118FAE}" type="presParOf" srcId="{05F9B76C-DE49-4BF3-91D3-F8EBF7E3EB09}" destId="{49D409B5-470A-4824-A486-F28F43FEC9BC}" srcOrd="1"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C27A94-954A-4481-B3F6-B83EA60541B3}" type="doc">
      <dgm:prSet loTypeId="urn:microsoft.com/office/officeart/2005/8/layout/hierarchy3" loCatId="relationship" qsTypeId="urn:microsoft.com/office/officeart/2005/8/quickstyle/simple1" qsCatId="simple" csTypeId="urn:microsoft.com/office/officeart/2005/8/colors/colorful2" csCatId="colorful" phldr="1"/>
      <dgm:spPr/>
      <dgm:t>
        <a:bodyPr/>
        <a:lstStyle/>
        <a:p>
          <a:endParaRPr lang="zh-CN" altLang="en-US"/>
        </a:p>
      </dgm:t>
    </dgm:pt>
    <dgm:pt modelId="{40C0455D-1064-49E4-9A00-983B5767CA01}">
      <dgm:prSet phldrT="[文本]" custT="1"/>
      <dgm:spPr/>
      <dgm:t>
        <a:bodyPr/>
        <a:lstStyle/>
        <a:p>
          <a:r>
            <a:rPr lang="zh-CN" altLang="en-US" sz="2000" b="1" dirty="0">
              <a:solidFill>
                <a:schemeClr val="bg1"/>
              </a:solidFill>
              <a:latin typeface="微软雅黑" panose="020B0503020204020204" pitchFamily="34" charset="-122"/>
              <a:ea typeface="微软雅黑" panose="020B0503020204020204" pitchFamily="34" charset="-122"/>
            </a:rPr>
            <a:t>早期</a:t>
          </a:r>
        </a:p>
      </dgm:t>
    </dgm:pt>
    <dgm:pt modelId="{9270F241-DEC4-45A1-8F48-2E8EE913E24D}" cxnId="{F64C3117-CF70-4429-91CD-12C70AB9B0B7}"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ED0F908-9F7D-4CFB-AD0A-9312A1B5543B}" cxnId="{F64C3117-CF70-4429-91CD-12C70AB9B0B7}"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6DCB5387-8A23-4403-AA53-ED0AAC4F56E3}">
      <dgm:prSet phldrT="[文本]" custT="1"/>
      <dgm:spPr/>
      <dgm:t>
        <a:bodyPr/>
        <a:lstStyle/>
        <a:p>
          <a:r>
            <a:rPr lang="zh-CN" altLang="en-US" sz="1600" b="1" dirty="0">
              <a:latin typeface="微软雅黑" panose="020B0503020204020204" pitchFamily="34" charset="-122"/>
              <a:ea typeface="微软雅黑" panose="020B0503020204020204" pitchFamily="34" charset="-122"/>
            </a:rPr>
            <a:t>采用无源的总线结构。</a:t>
          </a:r>
        </a:p>
      </dgm:t>
    </dgm:pt>
    <dgm:pt modelId="{1455E256-19AB-4BF8-88B2-38A6D002FD26}" cxnId="{96F688E7-5334-454E-9EB5-36B21C3CAFD5}"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2DB5380-26FF-4C9B-BC9B-69ED9090CD8A}" cxnId="{96F688E7-5334-454E-9EB5-36B21C3CAFD5}"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C281F5AC-ACE7-413D-A360-E152D1ADBBA0}">
      <dgm:prSet phldrT="[文本]" custT="1"/>
      <dgm:spPr/>
      <dgm:t>
        <a:bodyPr/>
        <a:lstStyle/>
        <a:p>
          <a:pPr algn="l"/>
          <a:r>
            <a:rPr lang="zh-CN" altLang="en-US" sz="1600" b="1" dirty="0">
              <a:latin typeface="微软雅黑" panose="020B0503020204020204" pitchFamily="34" charset="-122"/>
              <a:ea typeface="微软雅黑" panose="020B0503020204020204" pitchFamily="34" charset="-122"/>
            </a:rPr>
            <a:t>使用 </a:t>
          </a:r>
          <a:r>
            <a:rPr lang="en-US" altLang="en-US" sz="1600" b="1" dirty="0">
              <a:latin typeface="微软雅黑" panose="020B0503020204020204" pitchFamily="34" charset="-122"/>
              <a:ea typeface="微软雅黑" panose="020B0503020204020204" pitchFamily="34" charset="-122"/>
            </a:rPr>
            <a:t>CSMA/CD </a:t>
          </a:r>
          <a:r>
            <a:rPr lang="zh-CN" altLang="en-US" sz="1600" b="1" dirty="0">
              <a:latin typeface="微软雅黑" panose="020B0503020204020204" pitchFamily="34" charset="-122"/>
              <a:ea typeface="微软雅黑" panose="020B0503020204020204" pitchFamily="34" charset="-122"/>
            </a:rPr>
            <a:t>协议，以半双工方式工作。</a:t>
          </a:r>
        </a:p>
      </dgm:t>
    </dgm:pt>
    <dgm:pt modelId="{0B141FF8-619E-43C3-861C-D65B2AF7407B}" cxnId="{CD8AEAFE-4DC4-4BAA-AF5A-A365173EF378}"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53734F9-9C96-4E12-AFBA-E5113155A612}" cxnId="{CD8AEAFE-4DC4-4BAA-AF5A-A365173EF378}"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3F0BA53-C6FA-410C-BBC4-1AC1D02879E4}">
      <dgm:prSet phldrT="[文本]" custT="1"/>
      <dgm:spPr/>
      <dgm:t>
        <a:bodyPr/>
        <a:lstStyle/>
        <a:p>
          <a:r>
            <a:rPr lang="zh-CN" altLang="en-US" sz="2000" b="1" dirty="0">
              <a:solidFill>
                <a:schemeClr val="tx1"/>
              </a:solidFill>
              <a:latin typeface="微软雅黑" panose="020B0503020204020204" pitchFamily="34" charset="-122"/>
              <a:ea typeface="微软雅黑" panose="020B0503020204020204" pitchFamily="34" charset="-122"/>
            </a:rPr>
            <a:t>现在</a:t>
          </a:r>
        </a:p>
      </dgm:t>
    </dgm:pt>
    <dgm:pt modelId="{ED485591-0D13-4BB0-ACA3-A60D1D638C8D}" cxnId="{BC5CD081-0762-4131-8C45-5576913AFE7A}"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54CFAF2-1BC3-4E27-88C6-BE56B27F6856}" cxnId="{BC5CD081-0762-4131-8C45-5576913AFE7A}"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2F70EC7-A9E3-4B72-B63F-A840A6D294D4}">
      <dgm:prSet phldrT="[文本]" custT="1"/>
      <dgm:spPr/>
      <dgm:t>
        <a:bodyPr/>
        <a:lstStyle/>
        <a:p>
          <a:r>
            <a:rPr lang="zh-CN" altLang="en-US" sz="1600" b="1" dirty="0">
              <a:latin typeface="微软雅黑" panose="020B0503020204020204" pitchFamily="34" charset="-122"/>
              <a:ea typeface="微软雅黑" panose="020B0503020204020204" pitchFamily="34" charset="-122"/>
            </a:rPr>
            <a:t>以太网交换机为中心的星形结构</a:t>
          </a:r>
        </a:p>
      </dgm:t>
    </dgm:pt>
    <dgm:pt modelId="{A9645F84-0C8B-412D-9939-024B1CD43472}" cxnId="{7EDADEB5-7972-47EC-A6D1-D857E7A5686D}"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27C14EC-0644-4590-8A24-3CF9AA1E7052}" cxnId="{7EDADEB5-7972-47EC-A6D1-D857E7A5686D}"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7DCDF8E-1547-4F7A-8491-8BC7A9CC6377}">
      <dgm:prSet phldrT="[文本]" custT="1"/>
      <dgm:spPr/>
      <dgm:t>
        <a:bodyPr/>
        <a:lstStyle/>
        <a:p>
          <a:pPr algn="l"/>
          <a:r>
            <a:rPr lang="zh-CN" altLang="en-US" sz="1600" b="1" dirty="0">
              <a:latin typeface="微软雅黑" panose="020B0503020204020204" pitchFamily="34" charset="-122"/>
              <a:ea typeface="微软雅黑" panose="020B0503020204020204" pitchFamily="34" charset="-122"/>
            </a:rPr>
            <a:t>不使用共享总线，没有碰撞问题，不使用 </a:t>
          </a:r>
          <a:r>
            <a:rPr lang="en-US" altLang="en-US" sz="1600" b="1" dirty="0">
              <a:latin typeface="微软雅黑" panose="020B0503020204020204" pitchFamily="34" charset="-122"/>
              <a:ea typeface="微软雅黑" panose="020B0503020204020204" pitchFamily="34" charset="-122"/>
            </a:rPr>
            <a:t>CSMA/CD </a:t>
          </a:r>
          <a:r>
            <a:rPr lang="zh-CN" altLang="en-US" sz="1600" b="1" dirty="0">
              <a:latin typeface="微软雅黑" panose="020B0503020204020204" pitchFamily="34" charset="-122"/>
              <a:ea typeface="微软雅黑" panose="020B0503020204020204" pitchFamily="34" charset="-122"/>
            </a:rPr>
            <a:t>协议，以</a:t>
          </a:r>
          <a:r>
            <a:rPr lang="zh-CN" altLang="en-US" sz="1600" b="1" dirty="0">
              <a:highlight>
                <a:srgbClr val="FFFF00"/>
              </a:highlight>
              <a:latin typeface="微软雅黑" panose="020B0503020204020204" pitchFamily="34" charset="-122"/>
              <a:ea typeface="微软雅黑" panose="020B0503020204020204" pitchFamily="34" charset="-122"/>
            </a:rPr>
            <a:t>全双工</a:t>
          </a:r>
          <a:r>
            <a:rPr lang="zh-CN" altLang="en-US" sz="1600" b="1" dirty="0">
              <a:latin typeface="微软雅黑" panose="020B0503020204020204" pitchFamily="34" charset="-122"/>
              <a:ea typeface="微软雅黑" panose="020B0503020204020204" pitchFamily="34" charset="-122"/>
            </a:rPr>
            <a:t>方式工作。但仍然采用以太网的帧结构。</a:t>
          </a:r>
        </a:p>
      </dgm:t>
    </dgm:pt>
    <dgm:pt modelId="{B61E462D-432B-487E-9ED1-CA5C6F17EB66}" cxnId="{18781BDE-274E-4806-B567-665833A09241}"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BB18B872-5B8D-4E4C-B0F1-DD7FBA2067F0}" cxnId="{18781BDE-274E-4806-B567-665833A09241}"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18108C2C-254F-4821-A52D-ABC4FFE4C654}" type="pres">
      <dgm:prSet presAssocID="{9CC27A94-954A-4481-B3F6-B83EA60541B3}" presName="diagram" presStyleCnt="0">
        <dgm:presLayoutVars>
          <dgm:chPref val="1"/>
          <dgm:dir/>
          <dgm:animOne val="branch"/>
          <dgm:animLvl val="lvl"/>
          <dgm:resizeHandles/>
        </dgm:presLayoutVars>
      </dgm:prSet>
      <dgm:spPr/>
    </dgm:pt>
    <dgm:pt modelId="{4C245170-3BF4-45EA-8BB5-32DE6F52F1D7}" type="pres">
      <dgm:prSet presAssocID="{40C0455D-1064-49E4-9A00-983B5767CA01}" presName="root" presStyleCnt="0"/>
      <dgm:spPr/>
    </dgm:pt>
    <dgm:pt modelId="{BB30EBE4-29AF-4D48-A64B-3BF641F236A4}" type="pres">
      <dgm:prSet presAssocID="{40C0455D-1064-49E4-9A00-983B5767CA01}" presName="rootComposite" presStyleCnt="0"/>
      <dgm:spPr/>
    </dgm:pt>
    <dgm:pt modelId="{F85169B6-4EC1-4540-AA86-FA8B88FF50A0}" type="pres">
      <dgm:prSet presAssocID="{40C0455D-1064-49E4-9A00-983B5767CA01}" presName="rootText" presStyleLbl="node1" presStyleIdx="0" presStyleCnt="2"/>
      <dgm:spPr/>
    </dgm:pt>
    <dgm:pt modelId="{0425CC3C-0CCB-4691-A203-BE5A451AB0E3}" type="pres">
      <dgm:prSet presAssocID="{40C0455D-1064-49E4-9A00-983B5767CA01}" presName="rootConnector" presStyleLbl="node1" presStyleIdx="0" presStyleCnt="2"/>
      <dgm:spPr/>
    </dgm:pt>
    <dgm:pt modelId="{645A1321-FFAE-4BD0-B911-8B9C1810FD87}" type="pres">
      <dgm:prSet presAssocID="{40C0455D-1064-49E4-9A00-983B5767CA01}" presName="childShape" presStyleCnt="0"/>
      <dgm:spPr/>
    </dgm:pt>
    <dgm:pt modelId="{919FD86C-7BEC-4278-B7AD-1913682A2F37}" type="pres">
      <dgm:prSet presAssocID="{1455E256-19AB-4BF8-88B2-38A6D002FD26}" presName="Name13" presStyleLbl="parChTrans1D2" presStyleIdx="0" presStyleCnt="4"/>
      <dgm:spPr/>
    </dgm:pt>
    <dgm:pt modelId="{B13B4698-642A-467F-B72A-FD3C89710013}" type="pres">
      <dgm:prSet presAssocID="{6DCB5387-8A23-4403-AA53-ED0AAC4F56E3}" presName="childText" presStyleLbl="bgAcc1" presStyleIdx="0" presStyleCnt="4" custScaleX="556723" custScaleY="100913" custLinFactNeighborY="29368">
        <dgm:presLayoutVars>
          <dgm:bulletEnabled val="1"/>
        </dgm:presLayoutVars>
      </dgm:prSet>
      <dgm:spPr/>
    </dgm:pt>
    <dgm:pt modelId="{CA079974-B685-4555-B2E2-4F39DD6E80BF}" type="pres">
      <dgm:prSet presAssocID="{0B141FF8-619E-43C3-861C-D65B2AF7407B}" presName="Name13" presStyleLbl="parChTrans1D2" presStyleIdx="1" presStyleCnt="4"/>
      <dgm:spPr/>
    </dgm:pt>
    <dgm:pt modelId="{36FCCA39-B41D-47A5-A52E-DF17978138FB}" type="pres">
      <dgm:prSet presAssocID="{C281F5AC-ACE7-413D-A360-E152D1ADBBA0}" presName="childText" presStyleLbl="bgAcc1" presStyleIdx="1" presStyleCnt="4" custScaleX="556723" custScaleY="256870" custLinFactNeighborY="39937">
        <dgm:presLayoutVars>
          <dgm:bulletEnabled val="1"/>
        </dgm:presLayoutVars>
      </dgm:prSet>
      <dgm:spPr/>
    </dgm:pt>
    <dgm:pt modelId="{FAD24F39-3424-4080-9A4E-1B4E474EF911}" type="pres">
      <dgm:prSet presAssocID="{E3F0BA53-C6FA-410C-BBC4-1AC1D02879E4}" presName="root" presStyleCnt="0"/>
      <dgm:spPr/>
    </dgm:pt>
    <dgm:pt modelId="{789A283C-A483-45F9-9E23-DE4858FE30BC}" type="pres">
      <dgm:prSet presAssocID="{E3F0BA53-C6FA-410C-BBC4-1AC1D02879E4}" presName="rootComposite" presStyleCnt="0"/>
      <dgm:spPr/>
    </dgm:pt>
    <dgm:pt modelId="{D4267040-A3DC-45E3-9016-9C9CBF8A9C8F}" type="pres">
      <dgm:prSet presAssocID="{E3F0BA53-C6FA-410C-BBC4-1AC1D02879E4}" presName="rootText" presStyleLbl="node1" presStyleIdx="1" presStyleCnt="2"/>
      <dgm:spPr/>
    </dgm:pt>
    <dgm:pt modelId="{B04C9F55-A052-4CA7-9658-B5BC6AF0C82A}" type="pres">
      <dgm:prSet presAssocID="{E3F0BA53-C6FA-410C-BBC4-1AC1D02879E4}" presName="rootConnector" presStyleLbl="node1" presStyleIdx="1" presStyleCnt="2"/>
      <dgm:spPr/>
    </dgm:pt>
    <dgm:pt modelId="{3BACF1F0-26CD-443A-8A21-97BD07D6B88B}" type="pres">
      <dgm:prSet presAssocID="{E3F0BA53-C6FA-410C-BBC4-1AC1D02879E4}" presName="childShape" presStyleCnt="0"/>
      <dgm:spPr/>
    </dgm:pt>
    <dgm:pt modelId="{C3CC8B47-F884-4F30-BCE7-1832CF640A69}" type="pres">
      <dgm:prSet presAssocID="{A9645F84-0C8B-412D-9939-024B1CD43472}" presName="Name13" presStyleLbl="parChTrans1D2" presStyleIdx="2" presStyleCnt="4"/>
      <dgm:spPr/>
    </dgm:pt>
    <dgm:pt modelId="{36229D57-F712-4EBC-9B8C-05B74EB642B6}" type="pres">
      <dgm:prSet presAssocID="{52F70EC7-A9E3-4B72-B63F-A840A6D294D4}" presName="childText" presStyleLbl="bgAcc1" presStyleIdx="2" presStyleCnt="4" custScaleX="556723" custScaleY="100913" custLinFactNeighborY="29368">
        <dgm:presLayoutVars>
          <dgm:bulletEnabled val="1"/>
        </dgm:presLayoutVars>
      </dgm:prSet>
      <dgm:spPr/>
    </dgm:pt>
    <dgm:pt modelId="{150860FB-44A7-4B9F-8034-51864D54BB4B}" type="pres">
      <dgm:prSet presAssocID="{B61E462D-432B-487E-9ED1-CA5C6F17EB66}" presName="Name13" presStyleLbl="parChTrans1D2" presStyleIdx="3" presStyleCnt="4"/>
      <dgm:spPr/>
    </dgm:pt>
    <dgm:pt modelId="{ECA36131-525A-42DC-A052-C434DEDDC7FB}" type="pres">
      <dgm:prSet presAssocID="{47DCDF8E-1547-4F7A-8491-8BC7A9CC6377}" presName="childText" presStyleLbl="bgAcc1" presStyleIdx="3" presStyleCnt="4" custScaleX="556723" custScaleY="256870" custLinFactNeighborY="42245">
        <dgm:presLayoutVars>
          <dgm:bulletEnabled val="1"/>
        </dgm:presLayoutVars>
      </dgm:prSet>
      <dgm:spPr/>
    </dgm:pt>
  </dgm:ptLst>
  <dgm:cxnLst>
    <dgm:cxn modelId="{F64C3117-CF70-4429-91CD-12C70AB9B0B7}" srcId="{9CC27A94-954A-4481-B3F6-B83EA60541B3}" destId="{40C0455D-1064-49E4-9A00-983B5767CA01}" srcOrd="0" destOrd="0" parTransId="{9270F241-DEC4-45A1-8F48-2E8EE913E24D}" sibTransId="{5ED0F908-9F7D-4CFB-AD0A-9312A1B5543B}"/>
    <dgm:cxn modelId="{0D0BDD20-879A-45D5-B4CC-475FDF5F25B8}" type="presOf" srcId="{1455E256-19AB-4BF8-88B2-38A6D002FD26}" destId="{919FD86C-7BEC-4278-B7AD-1913682A2F37}" srcOrd="0" destOrd="0" presId="urn:microsoft.com/office/officeart/2005/8/layout/hierarchy3"/>
    <dgm:cxn modelId="{D927FB32-BCD1-45FA-9F2B-B864F8424D5D}" type="presOf" srcId="{C281F5AC-ACE7-413D-A360-E152D1ADBBA0}" destId="{36FCCA39-B41D-47A5-A52E-DF17978138FB}" srcOrd="0" destOrd="0" presId="urn:microsoft.com/office/officeart/2005/8/layout/hierarchy3"/>
    <dgm:cxn modelId="{59BEEB5B-2F36-473A-B9A2-625B0FA5431A}" type="presOf" srcId="{40C0455D-1064-49E4-9A00-983B5767CA01}" destId="{0425CC3C-0CCB-4691-A203-BE5A451AB0E3}" srcOrd="1" destOrd="0" presId="urn:microsoft.com/office/officeart/2005/8/layout/hierarchy3"/>
    <dgm:cxn modelId="{BBB6E45E-A189-472D-A111-E0718EF1A02B}" type="presOf" srcId="{9CC27A94-954A-4481-B3F6-B83EA60541B3}" destId="{18108C2C-254F-4821-A52D-ABC4FFE4C654}" srcOrd="0" destOrd="0" presId="urn:microsoft.com/office/officeart/2005/8/layout/hierarchy3"/>
    <dgm:cxn modelId="{E8377A6C-21AA-4B9A-8261-180113802782}" type="presOf" srcId="{B61E462D-432B-487E-9ED1-CA5C6F17EB66}" destId="{150860FB-44A7-4B9F-8034-51864D54BB4B}" srcOrd="0" destOrd="0" presId="urn:microsoft.com/office/officeart/2005/8/layout/hierarchy3"/>
    <dgm:cxn modelId="{04603072-B5A2-4655-AE42-4A59B68382E5}" type="presOf" srcId="{E3F0BA53-C6FA-410C-BBC4-1AC1D02879E4}" destId="{B04C9F55-A052-4CA7-9658-B5BC6AF0C82A}" srcOrd="1" destOrd="0" presId="urn:microsoft.com/office/officeart/2005/8/layout/hierarchy3"/>
    <dgm:cxn modelId="{BBA0A574-7335-4C76-9B4A-EDE3DB65A809}" type="presOf" srcId="{40C0455D-1064-49E4-9A00-983B5767CA01}" destId="{F85169B6-4EC1-4540-AA86-FA8B88FF50A0}" srcOrd="0" destOrd="0" presId="urn:microsoft.com/office/officeart/2005/8/layout/hierarchy3"/>
    <dgm:cxn modelId="{010BE159-0BD1-4DE7-804C-EF80E1C540C9}" type="presOf" srcId="{0B141FF8-619E-43C3-861C-D65B2AF7407B}" destId="{CA079974-B685-4555-B2E2-4F39DD6E80BF}" srcOrd="0" destOrd="0" presId="urn:microsoft.com/office/officeart/2005/8/layout/hierarchy3"/>
    <dgm:cxn modelId="{9CEB597B-C1CF-4FB4-B400-790E7F7523D9}" type="presOf" srcId="{52F70EC7-A9E3-4B72-B63F-A840A6D294D4}" destId="{36229D57-F712-4EBC-9B8C-05B74EB642B6}" srcOrd="0" destOrd="0" presId="urn:microsoft.com/office/officeart/2005/8/layout/hierarchy3"/>
    <dgm:cxn modelId="{BC5CD081-0762-4131-8C45-5576913AFE7A}" srcId="{9CC27A94-954A-4481-B3F6-B83EA60541B3}" destId="{E3F0BA53-C6FA-410C-BBC4-1AC1D02879E4}" srcOrd="1" destOrd="0" parTransId="{ED485591-0D13-4BB0-ACA3-A60D1D638C8D}" sibTransId="{454CFAF2-1BC3-4E27-88C6-BE56B27F6856}"/>
    <dgm:cxn modelId="{D336C69A-EC58-44DF-8D23-41F18260B332}" type="presOf" srcId="{A9645F84-0C8B-412D-9939-024B1CD43472}" destId="{C3CC8B47-F884-4F30-BCE7-1832CF640A69}" srcOrd="0" destOrd="0" presId="urn:microsoft.com/office/officeart/2005/8/layout/hierarchy3"/>
    <dgm:cxn modelId="{09DC199B-93BA-47F5-A542-6E682305D5EB}" type="presOf" srcId="{E3F0BA53-C6FA-410C-BBC4-1AC1D02879E4}" destId="{D4267040-A3DC-45E3-9016-9C9CBF8A9C8F}" srcOrd="0" destOrd="0" presId="urn:microsoft.com/office/officeart/2005/8/layout/hierarchy3"/>
    <dgm:cxn modelId="{D2BC289E-E153-4E48-86D6-7B36CB35AB9D}" type="presOf" srcId="{6DCB5387-8A23-4403-AA53-ED0AAC4F56E3}" destId="{B13B4698-642A-467F-B72A-FD3C89710013}" srcOrd="0" destOrd="0" presId="urn:microsoft.com/office/officeart/2005/8/layout/hierarchy3"/>
    <dgm:cxn modelId="{7EDADEB5-7972-47EC-A6D1-D857E7A5686D}" srcId="{E3F0BA53-C6FA-410C-BBC4-1AC1D02879E4}" destId="{52F70EC7-A9E3-4B72-B63F-A840A6D294D4}" srcOrd="0" destOrd="0" parTransId="{A9645F84-0C8B-412D-9939-024B1CD43472}" sibTransId="{E27C14EC-0644-4590-8A24-3CF9AA1E7052}"/>
    <dgm:cxn modelId="{3CB193C7-BCD2-4D40-82BD-E760890270DF}" type="presOf" srcId="{47DCDF8E-1547-4F7A-8491-8BC7A9CC6377}" destId="{ECA36131-525A-42DC-A052-C434DEDDC7FB}" srcOrd="0" destOrd="0" presId="urn:microsoft.com/office/officeart/2005/8/layout/hierarchy3"/>
    <dgm:cxn modelId="{18781BDE-274E-4806-B567-665833A09241}" srcId="{E3F0BA53-C6FA-410C-BBC4-1AC1D02879E4}" destId="{47DCDF8E-1547-4F7A-8491-8BC7A9CC6377}" srcOrd="1" destOrd="0" parTransId="{B61E462D-432B-487E-9ED1-CA5C6F17EB66}" sibTransId="{BB18B872-5B8D-4E4C-B0F1-DD7FBA2067F0}"/>
    <dgm:cxn modelId="{96F688E7-5334-454E-9EB5-36B21C3CAFD5}" srcId="{40C0455D-1064-49E4-9A00-983B5767CA01}" destId="{6DCB5387-8A23-4403-AA53-ED0AAC4F56E3}" srcOrd="0" destOrd="0" parTransId="{1455E256-19AB-4BF8-88B2-38A6D002FD26}" sibTransId="{D2DB5380-26FF-4C9B-BC9B-69ED9090CD8A}"/>
    <dgm:cxn modelId="{CD8AEAFE-4DC4-4BAA-AF5A-A365173EF378}" srcId="{40C0455D-1064-49E4-9A00-983B5767CA01}" destId="{C281F5AC-ACE7-413D-A360-E152D1ADBBA0}" srcOrd="1" destOrd="0" parTransId="{0B141FF8-619E-43C3-861C-D65B2AF7407B}" sibTransId="{E53734F9-9C96-4E12-AFBA-E5113155A612}"/>
    <dgm:cxn modelId="{EED22B5F-061D-414D-8838-AB97EDAC0C7B}" type="presParOf" srcId="{18108C2C-254F-4821-A52D-ABC4FFE4C654}" destId="{4C245170-3BF4-45EA-8BB5-32DE6F52F1D7}" srcOrd="0" destOrd="0" presId="urn:microsoft.com/office/officeart/2005/8/layout/hierarchy3"/>
    <dgm:cxn modelId="{09079DBD-8281-4AC1-B781-60B2AB08E333}" type="presParOf" srcId="{4C245170-3BF4-45EA-8BB5-32DE6F52F1D7}" destId="{BB30EBE4-29AF-4D48-A64B-3BF641F236A4}" srcOrd="0" destOrd="0" presId="urn:microsoft.com/office/officeart/2005/8/layout/hierarchy3"/>
    <dgm:cxn modelId="{973D5A60-0460-4781-8942-A15BCA45AE1C}" type="presParOf" srcId="{BB30EBE4-29AF-4D48-A64B-3BF641F236A4}" destId="{F85169B6-4EC1-4540-AA86-FA8B88FF50A0}" srcOrd="0" destOrd="0" presId="urn:microsoft.com/office/officeart/2005/8/layout/hierarchy3"/>
    <dgm:cxn modelId="{1FBC76EF-2AFA-4C3F-8697-D6AFAF489339}" type="presParOf" srcId="{BB30EBE4-29AF-4D48-A64B-3BF641F236A4}" destId="{0425CC3C-0CCB-4691-A203-BE5A451AB0E3}" srcOrd="1" destOrd="0" presId="urn:microsoft.com/office/officeart/2005/8/layout/hierarchy3"/>
    <dgm:cxn modelId="{F5E8574F-4E65-4FE5-8511-D15EF0085117}" type="presParOf" srcId="{4C245170-3BF4-45EA-8BB5-32DE6F52F1D7}" destId="{645A1321-FFAE-4BD0-B911-8B9C1810FD87}" srcOrd="1" destOrd="0" presId="urn:microsoft.com/office/officeart/2005/8/layout/hierarchy3"/>
    <dgm:cxn modelId="{AC8AF1C3-269E-49E4-A88C-8D9EE0F58B53}" type="presParOf" srcId="{645A1321-FFAE-4BD0-B911-8B9C1810FD87}" destId="{919FD86C-7BEC-4278-B7AD-1913682A2F37}" srcOrd="0" destOrd="0" presId="urn:microsoft.com/office/officeart/2005/8/layout/hierarchy3"/>
    <dgm:cxn modelId="{7F16B33B-FD35-4556-BC65-7D0B763E6979}" type="presParOf" srcId="{645A1321-FFAE-4BD0-B911-8B9C1810FD87}" destId="{B13B4698-642A-467F-B72A-FD3C89710013}" srcOrd="1" destOrd="0" presId="urn:microsoft.com/office/officeart/2005/8/layout/hierarchy3"/>
    <dgm:cxn modelId="{41B6DE02-E373-4F77-8559-1605CBAF5C54}" type="presParOf" srcId="{645A1321-FFAE-4BD0-B911-8B9C1810FD87}" destId="{CA079974-B685-4555-B2E2-4F39DD6E80BF}" srcOrd="2" destOrd="0" presId="urn:microsoft.com/office/officeart/2005/8/layout/hierarchy3"/>
    <dgm:cxn modelId="{ED0A62AE-46DA-4AA1-844B-E7F72634BC24}" type="presParOf" srcId="{645A1321-FFAE-4BD0-B911-8B9C1810FD87}" destId="{36FCCA39-B41D-47A5-A52E-DF17978138FB}" srcOrd="3" destOrd="0" presId="urn:microsoft.com/office/officeart/2005/8/layout/hierarchy3"/>
    <dgm:cxn modelId="{167BD0C0-47DE-4454-8F53-C9407B918A35}" type="presParOf" srcId="{18108C2C-254F-4821-A52D-ABC4FFE4C654}" destId="{FAD24F39-3424-4080-9A4E-1B4E474EF911}" srcOrd="1" destOrd="0" presId="urn:microsoft.com/office/officeart/2005/8/layout/hierarchy3"/>
    <dgm:cxn modelId="{19D8D2AA-6120-440A-BD17-4730DCE5F44B}" type="presParOf" srcId="{FAD24F39-3424-4080-9A4E-1B4E474EF911}" destId="{789A283C-A483-45F9-9E23-DE4858FE30BC}" srcOrd="0" destOrd="0" presId="urn:microsoft.com/office/officeart/2005/8/layout/hierarchy3"/>
    <dgm:cxn modelId="{F1117DC7-7967-470C-8EDC-F47C59B70ABE}" type="presParOf" srcId="{789A283C-A483-45F9-9E23-DE4858FE30BC}" destId="{D4267040-A3DC-45E3-9016-9C9CBF8A9C8F}" srcOrd="0" destOrd="0" presId="urn:microsoft.com/office/officeart/2005/8/layout/hierarchy3"/>
    <dgm:cxn modelId="{640386B1-9420-41C8-8042-564A0DA48743}" type="presParOf" srcId="{789A283C-A483-45F9-9E23-DE4858FE30BC}" destId="{B04C9F55-A052-4CA7-9658-B5BC6AF0C82A}" srcOrd="1" destOrd="0" presId="urn:microsoft.com/office/officeart/2005/8/layout/hierarchy3"/>
    <dgm:cxn modelId="{E0EFCC1A-75A9-4643-8EFD-AE21673D2F3D}" type="presParOf" srcId="{FAD24F39-3424-4080-9A4E-1B4E474EF911}" destId="{3BACF1F0-26CD-443A-8A21-97BD07D6B88B}" srcOrd="1" destOrd="0" presId="urn:microsoft.com/office/officeart/2005/8/layout/hierarchy3"/>
    <dgm:cxn modelId="{212BBA16-710F-491F-B84A-C3BBDA26B34E}" type="presParOf" srcId="{3BACF1F0-26CD-443A-8A21-97BD07D6B88B}" destId="{C3CC8B47-F884-4F30-BCE7-1832CF640A69}" srcOrd="0" destOrd="0" presId="urn:microsoft.com/office/officeart/2005/8/layout/hierarchy3"/>
    <dgm:cxn modelId="{BB969424-6A67-47EB-ABD7-A3ECAF63B4B6}" type="presParOf" srcId="{3BACF1F0-26CD-443A-8A21-97BD07D6B88B}" destId="{36229D57-F712-4EBC-9B8C-05B74EB642B6}" srcOrd="1" destOrd="0" presId="urn:microsoft.com/office/officeart/2005/8/layout/hierarchy3"/>
    <dgm:cxn modelId="{E9FB926C-599D-46D7-8540-B40A916CB5C8}" type="presParOf" srcId="{3BACF1F0-26CD-443A-8A21-97BD07D6B88B}" destId="{150860FB-44A7-4B9F-8034-51864D54BB4B}" srcOrd="2" destOrd="0" presId="urn:microsoft.com/office/officeart/2005/8/layout/hierarchy3"/>
    <dgm:cxn modelId="{EF6B00F7-3F34-4F9C-B452-D74D0781FEC8}" type="presParOf" srcId="{3BACF1F0-26CD-443A-8A21-97BD07D6B88B}" destId="{ECA36131-525A-42DC-A052-C434DEDDC7FB}" srcOrd="3" destOrd="0" presId="urn:microsoft.com/office/officeart/2005/8/layout/hierarchy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6ED680-18EC-43E7-B724-4EC3EAF692AF}" type="doc">
      <dgm:prSet loTypeId="urn:microsoft.com/office/officeart/2008/layout/PictureAccentList" loCatId="list" qsTypeId="urn:microsoft.com/office/officeart/2005/8/quickstyle/simple1" qsCatId="simple" csTypeId="urn:microsoft.com/office/officeart/2005/8/colors/colorful4" csCatId="colorful" phldr="1"/>
      <dgm:spPr/>
      <dgm:t>
        <a:bodyPr/>
        <a:lstStyle/>
        <a:p>
          <a:endParaRPr lang="zh-CN" altLang="en-US"/>
        </a:p>
      </dgm:t>
    </dgm:pt>
    <dgm:pt modelId="{9C4D550C-952F-41F3-8AFD-1A5114351F84}">
      <dgm:prSet phldrT="[文本]" custT="1"/>
      <dgm:spPr/>
      <dgm:t>
        <a:bodyPr/>
        <a:lstStyle/>
        <a:p>
          <a:r>
            <a:rPr lang="zh-CN" altLang="en-US" sz="2000" b="1" dirty="0">
              <a:solidFill>
                <a:schemeClr val="tx1"/>
              </a:solidFill>
              <a:latin typeface="微软雅黑" panose="020B0503020204020204" pitchFamily="34" charset="-122"/>
              <a:ea typeface="微软雅黑" panose="020B0503020204020204" pitchFamily="34" charset="-122"/>
            </a:rPr>
            <a:t>以太网存在的主要问题</a:t>
          </a:r>
        </a:p>
      </dgm:t>
    </dgm:pt>
    <dgm:pt modelId="{5A496ED4-914D-473E-B167-A03488A6A798}" cxnId="{CC8B0642-A782-4EBC-B070-8B9E797C7BBE}" type="parTrans">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24C9B543-4E31-455A-8177-B38A791E6442}" cxnId="{CC8B0642-A782-4EBC-B070-8B9E797C7BBE}" type="sibTrans">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01B1CED8-968B-46B9-9CA3-29F4A640EC64}">
      <dgm:prSet phldrT="[文本]" custT="1"/>
      <dgm:spPr/>
      <dgm:t>
        <a:bodyPr/>
        <a:lstStyle/>
        <a:p>
          <a:r>
            <a:rPr lang="zh-CN" altLang="en-US" sz="2000" b="1" dirty="0">
              <a:solidFill>
                <a:schemeClr val="bg1"/>
              </a:solidFill>
              <a:latin typeface="微软雅黑" panose="020B0503020204020204" pitchFamily="34" charset="-122"/>
              <a:ea typeface="微软雅黑" panose="020B0503020204020204" pitchFamily="34" charset="-122"/>
            </a:rPr>
            <a:t>广播风暴</a:t>
          </a:r>
        </a:p>
      </dgm:t>
    </dgm:pt>
    <dgm:pt modelId="{FC1F6C29-B248-4D27-8483-6FBEF4C09964}" cxnId="{D66CFE62-B6A7-4810-BA12-6F2FD58D163D}" type="parTrans">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76F71E51-8775-4246-91CC-34B522EBF644}" cxnId="{D66CFE62-B6A7-4810-BA12-6F2FD58D163D}" type="sibTrans">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5DE122D9-0EFD-4A0E-AD9B-558EA3DB6689}">
      <dgm:prSet phldrT="[文本]" custT="1"/>
      <dgm:spPr/>
      <dgm:t>
        <a:bodyPr/>
        <a:lstStyle/>
        <a:p>
          <a:r>
            <a:rPr lang="zh-CN" altLang="en-US" sz="2000" b="1" dirty="0">
              <a:solidFill>
                <a:schemeClr val="bg1"/>
              </a:solidFill>
              <a:latin typeface="微软雅黑" panose="020B0503020204020204" pitchFamily="34" charset="-122"/>
              <a:ea typeface="微软雅黑" panose="020B0503020204020204" pitchFamily="34" charset="-122"/>
            </a:rPr>
            <a:t>管理困难 等 </a:t>
          </a:r>
        </a:p>
      </dgm:t>
    </dgm:pt>
    <dgm:pt modelId="{7BCD9CB7-11CD-408A-9D13-E0C0261A3AFB}" cxnId="{B2D28C54-4450-4029-B292-E7D17FEA6A02}" type="parTrans">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82D0D590-9E76-48C3-8C71-49F6FF9D2593}" cxnId="{B2D28C54-4450-4029-B292-E7D17FEA6A02}" type="sibTrans">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70DF90B9-BB31-4832-9E88-471FA32447B7}">
      <dgm:prSet custT="1"/>
      <dgm:spPr/>
      <dgm:t>
        <a:bodyPr/>
        <a:lstStyle/>
        <a:p>
          <a:r>
            <a:rPr lang="zh-CN" altLang="en-US" sz="2000" b="1" dirty="0">
              <a:solidFill>
                <a:schemeClr val="bg1"/>
              </a:solidFill>
              <a:latin typeface="微软雅黑" panose="020B0503020204020204" pitchFamily="34" charset="-122"/>
              <a:ea typeface="微软雅黑" panose="020B0503020204020204" pitchFamily="34" charset="-122"/>
            </a:rPr>
            <a:t>安全问题</a:t>
          </a:r>
        </a:p>
      </dgm:t>
    </dgm:pt>
    <dgm:pt modelId="{10F25385-DE1A-44C7-878E-6797F5421568}" cxnId="{0A5C9FFC-3EDC-4CB3-A3F0-6752C4FDDF42}" type="parTrans">
      <dgm:prSet/>
      <dgm:spPr/>
      <dgm:t>
        <a:bodyPr/>
        <a:lstStyle/>
        <a:p>
          <a:endParaRPr lang="zh-CN" altLang="en-US">
            <a:solidFill>
              <a:schemeClr val="tx1"/>
            </a:solidFill>
          </a:endParaRPr>
        </a:p>
      </dgm:t>
    </dgm:pt>
    <dgm:pt modelId="{D33064F6-ACB6-4772-9009-6D745DAF31EF}" cxnId="{0A5C9FFC-3EDC-4CB3-A3F0-6752C4FDDF42}" type="sibTrans">
      <dgm:prSet/>
      <dgm:spPr/>
      <dgm:t>
        <a:bodyPr/>
        <a:lstStyle/>
        <a:p>
          <a:endParaRPr lang="zh-CN" altLang="en-US">
            <a:solidFill>
              <a:schemeClr val="tx1"/>
            </a:solidFill>
          </a:endParaRPr>
        </a:p>
      </dgm:t>
    </dgm:pt>
    <dgm:pt modelId="{A0E0D025-DCA6-425F-8E0B-8EA5BF59390A}" type="pres">
      <dgm:prSet presAssocID="{696ED680-18EC-43E7-B724-4EC3EAF692AF}" presName="layout" presStyleCnt="0">
        <dgm:presLayoutVars>
          <dgm:chMax/>
          <dgm:chPref/>
          <dgm:dir/>
          <dgm:animOne val="branch"/>
          <dgm:animLvl val="lvl"/>
          <dgm:resizeHandles/>
        </dgm:presLayoutVars>
      </dgm:prSet>
      <dgm:spPr/>
    </dgm:pt>
    <dgm:pt modelId="{9E5F89C5-C991-4647-8E03-02567A5B47C5}" type="pres">
      <dgm:prSet presAssocID="{9C4D550C-952F-41F3-8AFD-1A5114351F84}" presName="root" presStyleCnt="0">
        <dgm:presLayoutVars>
          <dgm:chMax/>
          <dgm:chPref val="4"/>
        </dgm:presLayoutVars>
      </dgm:prSet>
      <dgm:spPr/>
    </dgm:pt>
    <dgm:pt modelId="{21D66B4D-424B-43DD-97D8-E7DC36D2F88E}" type="pres">
      <dgm:prSet presAssocID="{9C4D550C-952F-41F3-8AFD-1A5114351F84}" presName="rootComposite" presStyleCnt="0">
        <dgm:presLayoutVars/>
      </dgm:prSet>
      <dgm:spPr/>
    </dgm:pt>
    <dgm:pt modelId="{1DB1E9D0-3339-4A9D-B405-729BDEBEF42B}" type="pres">
      <dgm:prSet presAssocID="{9C4D550C-952F-41F3-8AFD-1A5114351F84}" presName="rootText" presStyleLbl="node0" presStyleIdx="0" presStyleCnt="1">
        <dgm:presLayoutVars>
          <dgm:chMax/>
          <dgm:chPref val="4"/>
        </dgm:presLayoutVars>
      </dgm:prSet>
      <dgm:spPr/>
    </dgm:pt>
    <dgm:pt modelId="{93DC03D1-82A4-42CA-84E3-171835A27C76}" type="pres">
      <dgm:prSet presAssocID="{9C4D550C-952F-41F3-8AFD-1A5114351F84}" presName="childShape" presStyleCnt="0">
        <dgm:presLayoutVars>
          <dgm:chMax val="0"/>
          <dgm:chPref val="0"/>
        </dgm:presLayoutVars>
      </dgm:prSet>
      <dgm:spPr/>
    </dgm:pt>
    <dgm:pt modelId="{6EBC4C0D-CD50-4FE7-BE3F-DE01CF00D802}" type="pres">
      <dgm:prSet presAssocID="{01B1CED8-968B-46B9-9CA3-29F4A640EC64}" presName="childComposite" presStyleCnt="0">
        <dgm:presLayoutVars>
          <dgm:chMax val="0"/>
          <dgm:chPref val="0"/>
        </dgm:presLayoutVars>
      </dgm:prSet>
      <dgm:spPr/>
    </dgm:pt>
    <dgm:pt modelId="{CD749DB9-A3DA-4BAE-A943-A6CBF8D11D51}" type="pres">
      <dgm:prSet presAssocID="{01B1CED8-968B-46B9-9CA3-29F4A640EC64}" presName="Image"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00C2F456-D28D-4B2C-B6C1-C950F98B60F5}" type="pres">
      <dgm:prSet presAssocID="{01B1CED8-968B-46B9-9CA3-29F4A640EC64}" presName="childText" presStyleLbl="lnNode1" presStyleIdx="0" presStyleCnt="3">
        <dgm:presLayoutVars>
          <dgm:chMax val="0"/>
          <dgm:chPref val="0"/>
          <dgm:bulletEnabled val="1"/>
        </dgm:presLayoutVars>
      </dgm:prSet>
      <dgm:spPr/>
    </dgm:pt>
    <dgm:pt modelId="{64CF024C-F4A1-483B-B464-7122D4F00D95}" type="pres">
      <dgm:prSet presAssocID="{70DF90B9-BB31-4832-9E88-471FA32447B7}" presName="childComposite" presStyleCnt="0">
        <dgm:presLayoutVars>
          <dgm:chMax val="0"/>
          <dgm:chPref val="0"/>
        </dgm:presLayoutVars>
      </dgm:prSet>
      <dgm:spPr/>
    </dgm:pt>
    <dgm:pt modelId="{B5E1697C-B7F9-432F-8B8C-2C72CB3A8DB2}" type="pres">
      <dgm:prSet presAssocID="{70DF90B9-BB31-4832-9E88-471FA32447B7}" presName="Image" presStyleLbl="node1" presStyleIdx="1"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C7DA71B-6517-4DAC-B756-9D99ECEF317E}" type="pres">
      <dgm:prSet presAssocID="{70DF90B9-BB31-4832-9E88-471FA32447B7}" presName="childText" presStyleLbl="lnNode1" presStyleIdx="1" presStyleCnt="3">
        <dgm:presLayoutVars>
          <dgm:chMax val="0"/>
          <dgm:chPref val="0"/>
          <dgm:bulletEnabled val="1"/>
        </dgm:presLayoutVars>
      </dgm:prSet>
      <dgm:spPr/>
    </dgm:pt>
    <dgm:pt modelId="{D538157A-0694-48D5-9E5D-9DEFC0066D95}" type="pres">
      <dgm:prSet presAssocID="{5DE122D9-0EFD-4A0E-AD9B-558EA3DB6689}" presName="childComposite" presStyleCnt="0">
        <dgm:presLayoutVars>
          <dgm:chMax val="0"/>
          <dgm:chPref val="0"/>
        </dgm:presLayoutVars>
      </dgm:prSet>
      <dgm:spPr/>
    </dgm:pt>
    <dgm:pt modelId="{14191CB4-CBF2-4672-8D7E-4805CD0EC527}" type="pres">
      <dgm:prSet presAssocID="{5DE122D9-0EFD-4A0E-AD9B-558EA3DB6689}" presName="Image" presStyleLbl="node1" presStyleIdx="2"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FF45535F-D8E0-422C-ADEA-B4B65A834513}" type="pres">
      <dgm:prSet presAssocID="{5DE122D9-0EFD-4A0E-AD9B-558EA3DB6689}" presName="childText" presStyleLbl="lnNode1" presStyleIdx="2" presStyleCnt="3">
        <dgm:presLayoutVars>
          <dgm:chMax val="0"/>
          <dgm:chPref val="0"/>
          <dgm:bulletEnabled val="1"/>
        </dgm:presLayoutVars>
      </dgm:prSet>
      <dgm:spPr/>
    </dgm:pt>
  </dgm:ptLst>
  <dgm:cxnLst>
    <dgm:cxn modelId="{9573A513-6738-42F3-B049-9E40CEAC3F7E}" type="presOf" srcId="{5DE122D9-0EFD-4A0E-AD9B-558EA3DB6689}" destId="{FF45535F-D8E0-422C-ADEA-B4B65A834513}" srcOrd="0" destOrd="0" presId="urn:microsoft.com/office/officeart/2008/layout/PictureAccentList"/>
    <dgm:cxn modelId="{CC8B0642-A782-4EBC-B070-8B9E797C7BBE}" srcId="{696ED680-18EC-43E7-B724-4EC3EAF692AF}" destId="{9C4D550C-952F-41F3-8AFD-1A5114351F84}" srcOrd="0" destOrd="0" parTransId="{5A496ED4-914D-473E-B167-A03488A6A798}" sibTransId="{24C9B543-4E31-455A-8177-B38A791E6442}"/>
    <dgm:cxn modelId="{182E9B62-5127-419F-AD80-04071B938B1F}" type="presOf" srcId="{696ED680-18EC-43E7-B724-4EC3EAF692AF}" destId="{A0E0D025-DCA6-425F-8E0B-8EA5BF59390A}" srcOrd="0" destOrd="0" presId="urn:microsoft.com/office/officeart/2008/layout/PictureAccentList"/>
    <dgm:cxn modelId="{D66CFE62-B6A7-4810-BA12-6F2FD58D163D}" srcId="{9C4D550C-952F-41F3-8AFD-1A5114351F84}" destId="{01B1CED8-968B-46B9-9CA3-29F4A640EC64}" srcOrd="0" destOrd="0" parTransId="{FC1F6C29-B248-4D27-8483-6FBEF4C09964}" sibTransId="{76F71E51-8775-4246-91CC-34B522EBF644}"/>
    <dgm:cxn modelId="{7F6C3970-45D9-4CCB-907A-61BFACA2604D}" type="presOf" srcId="{01B1CED8-968B-46B9-9CA3-29F4A640EC64}" destId="{00C2F456-D28D-4B2C-B6C1-C950F98B60F5}" srcOrd="0" destOrd="0" presId="urn:microsoft.com/office/officeart/2008/layout/PictureAccentList"/>
    <dgm:cxn modelId="{B2D28C54-4450-4029-B292-E7D17FEA6A02}" srcId="{9C4D550C-952F-41F3-8AFD-1A5114351F84}" destId="{5DE122D9-0EFD-4A0E-AD9B-558EA3DB6689}" srcOrd="2" destOrd="0" parTransId="{7BCD9CB7-11CD-408A-9D13-E0C0261A3AFB}" sibTransId="{82D0D590-9E76-48C3-8C71-49F6FF9D2593}"/>
    <dgm:cxn modelId="{B846E990-322F-4243-B232-6CCAEFD9D40A}" type="presOf" srcId="{9C4D550C-952F-41F3-8AFD-1A5114351F84}" destId="{1DB1E9D0-3339-4A9D-B405-729BDEBEF42B}" srcOrd="0" destOrd="0" presId="urn:microsoft.com/office/officeart/2008/layout/PictureAccentList"/>
    <dgm:cxn modelId="{39FB5AF3-32C2-49BF-9A75-D17EAA83D1FF}" type="presOf" srcId="{70DF90B9-BB31-4832-9E88-471FA32447B7}" destId="{CC7DA71B-6517-4DAC-B756-9D99ECEF317E}" srcOrd="0" destOrd="0" presId="urn:microsoft.com/office/officeart/2008/layout/PictureAccentList"/>
    <dgm:cxn modelId="{0A5C9FFC-3EDC-4CB3-A3F0-6752C4FDDF42}" srcId="{9C4D550C-952F-41F3-8AFD-1A5114351F84}" destId="{70DF90B9-BB31-4832-9E88-471FA32447B7}" srcOrd="1" destOrd="0" parTransId="{10F25385-DE1A-44C7-878E-6797F5421568}" sibTransId="{D33064F6-ACB6-4772-9009-6D745DAF31EF}"/>
    <dgm:cxn modelId="{A7D65854-1CE7-44F7-B108-4B049E23B1BD}" type="presParOf" srcId="{A0E0D025-DCA6-425F-8E0B-8EA5BF59390A}" destId="{9E5F89C5-C991-4647-8E03-02567A5B47C5}" srcOrd="0" destOrd="0" presId="urn:microsoft.com/office/officeart/2008/layout/PictureAccentList"/>
    <dgm:cxn modelId="{6A5FEA5E-82E3-4F74-AA35-48F034BC38FC}" type="presParOf" srcId="{9E5F89C5-C991-4647-8E03-02567A5B47C5}" destId="{21D66B4D-424B-43DD-97D8-E7DC36D2F88E}" srcOrd="0" destOrd="0" presId="urn:microsoft.com/office/officeart/2008/layout/PictureAccentList"/>
    <dgm:cxn modelId="{D812BCC8-BD4F-4A73-A280-DD8205407045}" type="presParOf" srcId="{21D66B4D-424B-43DD-97D8-E7DC36D2F88E}" destId="{1DB1E9D0-3339-4A9D-B405-729BDEBEF42B}" srcOrd="0" destOrd="0" presId="urn:microsoft.com/office/officeart/2008/layout/PictureAccentList"/>
    <dgm:cxn modelId="{6CF3A7D8-3DFE-44AD-AFFC-8F9FF8BB039A}" type="presParOf" srcId="{9E5F89C5-C991-4647-8E03-02567A5B47C5}" destId="{93DC03D1-82A4-42CA-84E3-171835A27C76}" srcOrd="1" destOrd="0" presId="urn:microsoft.com/office/officeart/2008/layout/PictureAccentList"/>
    <dgm:cxn modelId="{DE93CFAC-3F29-419C-A482-BB4233E3AA36}" type="presParOf" srcId="{93DC03D1-82A4-42CA-84E3-171835A27C76}" destId="{6EBC4C0D-CD50-4FE7-BE3F-DE01CF00D802}" srcOrd="0" destOrd="0" presId="urn:microsoft.com/office/officeart/2008/layout/PictureAccentList"/>
    <dgm:cxn modelId="{0477ADDD-6DC1-405C-919E-D1A54FD2CFF0}" type="presParOf" srcId="{6EBC4C0D-CD50-4FE7-BE3F-DE01CF00D802}" destId="{CD749DB9-A3DA-4BAE-A943-A6CBF8D11D51}" srcOrd="0" destOrd="0" presId="urn:microsoft.com/office/officeart/2008/layout/PictureAccentList"/>
    <dgm:cxn modelId="{2E80B807-8DDE-4B4D-9D44-D7DDAF4E06FF}" type="presParOf" srcId="{6EBC4C0D-CD50-4FE7-BE3F-DE01CF00D802}" destId="{00C2F456-D28D-4B2C-B6C1-C950F98B60F5}" srcOrd="1" destOrd="0" presId="urn:microsoft.com/office/officeart/2008/layout/PictureAccentList"/>
    <dgm:cxn modelId="{890A0312-603E-47AC-92C9-9213D31F944D}" type="presParOf" srcId="{93DC03D1-82A4-42CA-84E3-171835A27C76}" destId="{64CF024C-F4A1-483B-B464-7122D4F00D95}" srcOrd="1" destOrd="0" presId="urn:microsoft.com/office/officeart/2008/layout/PictureAccentList"/>
    <dgm:cxn modelId="{3BB59801-491B-4ED3-9755-24C5FA9FD7A3}" type="presParOf" srcId="{64CF024C-F4A1-483B-B464-7122D4F00D95}" destId="{B5E1697C-B7F9-432F-8B8C-2C72CB3A8DB2}" srcOrd="0" destOrd="0" presId="urn:microsoft.com/office/officeart/2008/layout/PictureAccentList"/>
    <dgm:cxn modelId="{1BE2E497-67F5-408E-B664-1AE175812B81}" type="presParOf" srcId="{64CF024C-F4A1-483B-B464-7122D4F00D95}" destId="{CC7DA71B-6517-4DAC-B756-9D99ECEF317E}" srcOrd="1" destOrd="0" presId="urn:microsoft.com/office/officeart/2008/layout/PictureAccentList"/>
    <dgm:cxn modelId="{496B06E8-FAC2-4D87-BB55-90839E837D5E}" type="presParOf" srcId="{93DC03D1-82A4-42CA-84E3-171835A27C76}" destId="{D538157A-0694-48D5-9E5D-9DEFC0066D95}" srcOrd="2" destOrd="0" presId="urn:microsoft.com/office/officeart/2008/layout/PictureAccentList"/>
    <dgm:cxn modelId="{74A747A4-7CDE-4D9D-B76A-3AEDB33805EE}" type="presParOf" srcId="{D538157A-0694-48D5-9E5D-9DEFC0066D95}" destId="{14191CB4-CBF2-4672-8D7E-4805CD0EC527}" srcOrd="0" destOrd="0" presId="urn:microsoft.com/office/officeart/2008/layout/PictureAccentList"/>
    <dgm:cxn modelId="{46D7AD81-B44F-4AF8-BDCB-8594AB078C1C}" type="presParOf" srcId="{D538157A-0694-48D5-9E5D-9DEFC0066D95}" destId="{FF45535F-D8E0-422C-ADEA-B4B65A834513}" srcOrd="1" destOrd="0" presId="urn:microsoft.com/office/officeart/2008/layout/PictureAccent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276486" cy="2120994"/>
        <a:chOff x="0" y="0"/>
        <a:chExt cx="7276486" cy="2120994"/>
      </a:xfrm>
    </dsp:grpSpPr>
    <dsp:sp modelId="{5CCE0585-D949-4566-BF76-D02D180BBC12}">
      <dsp:nvSpPr>
        <dsp:cNvPr id="3" name="圆角矩形 2"/>
        <dsp:cNvSpPr/>
      </dsp:nvSpPr>
      <dsp:spPr bwMode="white">
        <a:xfrm>
          <a:off x="0" y="0"/>
          <a:ext cx="3506740" cy="2120994"/>
        </a:xfrm>
        <a:prstGeom prst="roundRect">
          <a:avLst>
            <a:gd name="adj" fmla="val 10000"/>
          </a:avLst>
        </a:prstGeom>
        <a:solidFill>
          <a:srgbClr val="33CCFF"/>
        </a:solidFill>
      </dsp:spPr>
      <dsp:style>
        <a:lnRef idx="0">
          <a:schemeClr val="dk1"/>
        </a:lnRef>
        <a:fillRef idx="1">
          <a:schemeClr val="accent3">
            <a:tint val="40000"/>
          </a:schemeClr>
        </a:fillRef>
        <a:effectRef idx="1">
          <a:scrgbClr r="0" g="0" b="0"/>
        </a:effectRef>
        <a:fontRef idx="minor"/>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1" dirty="0">
              <a:solidFill>
                <a:srgbClr val="000099"/>
              </a:solidFill>
              <a:latin typeface="微软雅黑" panose="020B0503020204020204" pitchFamily="34" charset="-122"/>
              <a:ea typeface="微软雅黑" panose="020B0503020204020204" pitchFamily="34" charset="-122"/>
            </a:rPr>
            <a:t>提供不可靠的交付服务</a:t>
          </a:r>
          <a:endParaRPr>
            <a:solidFill>
              <a:schemeClr val="dk1"/>
            </a:solidFill>
          </a:endParaRPr>
        </a:p>
      </dsp:txBody>
      <dsp:txXfrm>
        <a:off x="0" y="0"/>
        <a:ext cx="3506740" cy="2120994"/>
      </dsp:txXfrm>
    </dsp:sp>
    <dsp:sp modelId="{D183681B-6788-4510-8244-33ABDB9FA7A6}">
      <dsp:nvSpPr>
        <dsp:cNvPr id="4" name="圆角矩形 3"/>
        <dsp:cNvSpPr/>
      </dsp:nvSpPr>
      <dsp:spPr bwMode="white">
        <a:xfrm>
          <a:off x="350674" y="636298"/>
          <a:ext cx="2805392" cy="640086"/>
        </a:xfrm>
        <a:prstGeom prst="roundRect">
          <a:avLst>
            <a:gd name="adj" fmla="val 10000"/>
          </a:avLst>
        </a:prstGeom>
        <a:sp3d prstMaterial="dkEdge">
          <a:bevelT w="8200" h="38100"/>
        </a:sp3d>
      </dsp:spPr>
      <dsp:style>
        <a:lnRef idx="0">
          <a:schemeClr val="lt1"/>
        </a:lnRef>
        <a:fillRef idx="2">
          <a:schemeClr val="accent3">
            <a:hueOff val="0"/>
            <a:satOff val="0"/>
            <a:lumOff val="0"/>
            <a:alpha val="100000"/>
          </a:schemeClr>
        </a:fillRef>
        <a:effectRef idx="1">
          <a:scrgbClr r="0" g="0" b="0"/>
        </a:effectRef>
        <a:fontRef idx="minor">
          <a:schemeClr val="dk1"/>
        </a:fontRef>
      </dsp:style>
      <dsp:txBody>
        <a:bodyPr lIns="40640" tIns="30480" rIns="40640"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zh-CN" altLang="en-US" sz="1600" b="1" dirty="0">
              <a:latin typeface="微软雅黑" panose="020B0503020204020204" pitchFamily="34" charset="-122"/>
              <a:ea typeface="微软雅黑" panose="020B0503020204020204" pitchFamily="34" charset="-122"/>
            </a:rPr>
            <a:t>尽最大努力的交付。</a:t>
          </a:r>
        </a:p>
      </dsp:txBody>
      <dsp:txXfrm>
        <a:off x="350674" y="636298"/>
        <a:ext cx="2805392" cy="640086"/>
      </dsp:txXfrm>
    </dsp:sp>
    <dsp:sp modelId="{D871E045-0D3A-446B-875E-5BEA2EC2B98B}">
      <dsp:nvSpPr>
        <dsp:cNvPr id="5" name="圆角矩形 4"/>
        <dsp:cNvSpPr/>
      </dsp:nvSpPr>
      <dsp:spPr bwMode="white">
        <a:xfrm>
          <a:off x="350674" y="1374859"/>
          <a:ext cx="2805392" cy="640086"/>
        </a:xfrm>
        <a:prstGeom prst="roundRect">
          <a:avLst>
            <a:gd name="adj" fmla="val 10000"/>
          </a:avLst>
        </a:prstGeom>
        <a:sp3d prstMaterial="dkEdge">
          <a:bevelT w="8200" h="38100"/>
        </a:sp3d>
      </dsp:spPr>
      <dsp:style>
        <a:lnRef idx="0">
          <a:schemeClr val="lt1"/>
        </a:lnRef>
        <a:fillRef idx="2">
          <a:schemeClr val="accent3">
            <a:hueOff val="3760000"/>
            <a:satOff val="-5620"/>
            <a:lumOff val="-914"/>
            <a:alpha val="100000"/>
          </a:schemeClr>
        </a:fillRef>
        <a:effectRef idx="1">
          <a:scrgbClr r="0" g="0" b="0"/>
        </a:effectRef>
        <a:fontRef idx="minor">
          <a:schemeClr val="dk1"/>
        </a:fontRef>
      </dsp:style>
      <dsp:txBody>
        <a:bodyPr lIns="40640" tIns="30480" rIns="40640"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zh-CN" altLang="en-US" sz="1600" b="1" dirty="0">
              <a:latin typeface="微软雅黑" panose="020B0503020204020204" pitchFamily="34" charset="-122"/>
              <a:ea typeface="微软雅黑" panose="020B0503020204020204" pitchFamily="34" charset="-122"/>
            </a:rPr>
            <a:t>对有差错帧是否需要重传则由高层来决定。</a:t>
          </a:r>
        </a:p>
      </dsp:txBody>
      <dsp:txXfrm>
        <a:off x="350674" y="1374859"/>
        <a:ext cx="2805392" cy="640086"/>
      </dsp:txXfrm>
    </dsp:sp>
    <dsp:sp modelId="{7585489D-9D2F-4D31-9D4C-5AB50C9A29FA}">
      <dsp:nvSpPr>
        <dsp:cNvPr id="6" name="圆角矩形 5"/>
        <dsp:cNvSpPr/>
      </dsp:nvSpPr>
      <dsp:spPr bwMode="white">
        <a:xfrm>
          <a:off x="3769746" y="0"/>
          <a:ext cx="3506740" cy="2120994"/>
        </a:xfrm>
        <a:prstGeom prst="roundRect">
          <a:avLst>
            <a:gd name="adj" fmla="val 10000"/>
          </a:avLst>
        </a:prstGeom>
        <a:solidFill>
          <a:srgbClr val="33CCFF"/>
        </a:solidFill>
      </dsp:spPr>
      <dsp:style>
        <a:lnRef idx="0">
          <a:schemeClr val="dk1"/>
        </a:lnRef>
        <a:fillRef idx="1">
          <a:schemeClr val="accent3">
            <a:tint val="40000"/>
          </a:schemeClr>
        </a:fillRef>
        <a:effectRef idx="1">
          <a:scrgbClr r="0" g="0" b="0"/>
        </a:effectRef>
        <a:fontRef idx="minor"/>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ctr">
            <a:lnSpc>
              <a:spcPct val="100000"/>
            </a:lnSpc>
            <a:spcBef>
              <a:spcPct val="0"/>
            </a:spcBef>
            <a:spcAft>
              <a:spcPct val="35000"/>
            </a:spcAft>
          </a:pPr>
          <a:r>
            <a:rPr lang="zh-CN" altLang="en-US" sz="1600" b="1" dirty="0">
              <a:solidFill>
                <a:srgbClr val="000099"/>
              </a:solidFill>
              <a:latin typeface="微软雅黑" panose="020B0503020204020204" pitchFamily="34" charset="-122"/>
              <a:ea typeface="微软雅黑" panose="020B0503020204020204" pitchFamily="34" charset="-122"/>
            </a:rPr>
            <a:t>同一时间只能允许一台计算机发送</a:t>
          </a:r>
          <a:endParaRPr>
            <a:solidFill>
              <a:schemeClr val="dk1"/>
            </a:solidFill>
          </a:endParaRPr>
        </a:p>
      </dsp:txBody>
      <dsp:txXfrm>
        <a:off x="3769746" y="0"/>
        <a:ext cx="3506740" cy="2120994"/>
      </dsp:txXfrm>
    </dsp:sp>
    <dsp:sp modelId="{2308D4B3-8A94-4F01-A1CD-6D3FE0E6B3D3}">
      <dsp:nvSpPr>
        <dsp:cNvPr id="7" name="圆角矩形 6"/>
        <dsp:cNvSpPr/>
      </dsp:nvSpPr>
      <dsp:spPr bwMode="white">
        <a:xfrm>
          <a:off x="4120420" y="636298"/>
          <a:ext cx="2805392" cy="640086"/>
        </a:xfrm>
        <a:prstGeom prst="roundRect">
          <a:avLst>
            <a:gd name="adj" fmla="val 10000"/>
          </a:avLst>
        </a:prstGeom>
        <a:sp3d prstMaterial="dkEdge">
          <a:bevelT w="8200" h="38100"/>
        </a:sp3d>
      </dsp:spPr>
      <dsp:style>
        <a:lnRef idx="0">
          <a:schemeClr val="lt1"/>
        </a:lnRef>
        <a:fillRef idx="2">
          <a:schemeClr val="accent3">
            <a:hueOff val="7520000"/>
            <a:satOff val="-11241"/>
            <a:lumOff val="-1829"/>
            <a:alpha val="100000"/>
          </a:schemeClr>
        </a:fillRef>
        <a:effectRef idx="1">
          <a:scrgbClr r="0" g="0" b="0"/>
        </a:effectRef>
        <a:fontRef idx="minor">
          <a:schemeClr val="dk1"/>
        </a:fontRef>
      </dsp:style>
      <dsp:txBody>
        <a:bodyPr lIns="40640" tIns="30480" rIns="40640"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zh-CN" altLang="en-US" sz="1600" b="1" dirty="0">
              <a:latin typeface="微软雅黑" panose="020B0503020204020204" pitchFamily="34" charset="-122"/>
              <a:ea typeface="微软雅黑" panose="020B0503020204020204" pitchFamily="34" charset="-122"/>
            </a:rPr>
            <a:t>以太网采用最简单的随机接入。</a:t>
          </a:r>
        </a:p>
      </dsp:txBody>
      <dsp:txXfrm>
        <a:off x="4120420" y="636298"/>
        <a:ext cx="2805392" cy="640086"/>
      </dsp:txXfrm>
    </dsp:sp>
    <dsp:sp modelId="{33ECD6FF-F077-4874-B06E-403BF190822C}">
      <dsp:nvSpPr>
        <dsp:cNvPr id="8" name="圆角矩形 7"/>
        <dsp:cNvSpPr/>
      </dsp:nvSpPr>
      <dsp:spPr bwMode="white">
        <a:xfrm>
          <a:off x="4120420" y="1374859"/>
          <a:ext cx="2805392" cy="640086"/>
        </a:xfrm>
        <a:prstGeom prst="roundRect">
          <a:avLst>
            <a:gd name="adj" fmla="val 10000"/>
          </a:avLst>
        </a:prstGeom>
        <a:sp3d prstMaterial="dkEdge">
          <a:bevelT w="8200" h="38100"/>
        </a:sp3d>
      </dsp:spPr>
      <dsp:style>
        <a:lnRef idx="0">
          <a:schemeClr val="lt1"/>
        </a:lnRef>
        <a:fillRef idx="2">
          <a:schemeClr val="accent3">
            <a:hueOff val="11280000"/>
            <a:satOff val="-16862"/>
            <a:lumOff val="-2744"/>
            <a:alpha val="100000"/>
          </a:schemeClr>
        </a:fillRef>
        <a:effectRef idx="1">
          <a:scrgbClr r="0" g="0" b="0"/>
        </a:effectRef>
        <a:fontRef idx="minor">
          <a:schemeClr val="dk1"/>
        </a:fontRef>
      </dsp:style>
      <dsp:txBody>
        <a:bodyPr lIns="40640" tIns="30480" rIns="40640"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zh-CN" altLang="en-US" sz="1600" b="1" dirty="0">
              <a:latin typeface="微软雅黑" panose="020B0503020204020204" pitchFamily="34" charset="-122"/>
              <a:ea typeface="微软雅黑" panose="020B0503020204020204" pitchFamily="34" charset="-122"/>
            </a:rPr>
            <a:t>使用 </a:t>
          </a:r>
          <a:r>
            <a:rPr lang="en-US" altLang="en-US" sz="1600" b="1" dirty="0">
              <a:latin typeface="微软雅黑" panose="020B0503020204020204" pitchFamily="34" charset="-122"/>
              <a:ea typeface="微软雅黑" panose="020B0503020204020204" pitchFamily="34" charset="-122"/>
            </a:rPr>
            <a:t>CSMA/CD </a:t>
          </a:r>
          <a:r>
            <a:rPr lang="zh-CN" altLang="en-US" sz="1600" b="1" dirty="0">
              <a:latin typeface="微软雅黑" panose="020B0503020204020204" pitchFamily="34" charset="-122"/>
              <a:ea typeface="微软雅黑" panose="020B0503020204020204" pitchFamily="34" charset="-122"/>
            </a:rPr>
            <a:t>协议减少冲突发生的概率。</a:t>
          </a:r>
        </a:p>
      </dsp:txBody>
      <dsp:txXfrm>
        <a:off x="4120420" y="1374859"/>
        <a:ext cx="2805392" cy="640086"/>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849092" cy="1864741"/>
        <a:chOff x="0" y="0"/>
        <a:chExt cx="4849092" cy="1864741"/>
      </a:xfrm>
    </dsp:grpSpPr>
    <dsp:sp modelId="{FCBF3E09-C6D2-4B4D-8FF3-4B7A8731524F}">
      <dsp:nvSpPr>
        <dsp:cNvPr id="3" name="圆角矩形 2"/>
        <dsp:cNvSpPr/>
      </dsp:nvSpPr>
      <dsp:spPr bwMode="white">
        <a:xfrm>
          <a:off x="0" y="0"/>
          <a:ext cx="4849092" cy="477455"/>
        </a:xfrm>
        <a:prstGeom prst="roundRect">
          <a:avLst/>
        </a:prstGeom>
        <a:solidFill>
          <a:srgbClr val="0070C0"/>
        </a:solidFill>
      </dsp:spPr>
      <dsp:style>
        <a:lnRef idx="2">
          <a:schemeClr val="lt1"/>
        </a:lnRef>
        <a:fillRef idx="1">
          <a:schemeClr val="accent2"/>
        </a:fillRef>
        <a:effectRef idx="0">
          <a:scrgbClr r="0" g="0" b="0"/>
        </a:effectRef>
        <a:fontRef idx="minor">
          <a:schemeClr val="lt1"/>
        </a:fontRef>
      </dsp:style>
      <dsp:txBody>
        <a:bodyPr lIns="68580" tIns="68580" rIns="68580" bIns="68580" anchor="ctr"/>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lvl="0">
            <a:lnSpc>
              <a:spcPct val="100000"/>
            </a:lnSpc>
            <a:spcBef>
              <a:spcPct val="0"/>
            </a:spcBef>
            <a:spcAft>
              <a:spcPct val="35000"/>
            </a:spcAft>
          </a:pPr>
          <a:r>
            <a:rPr lang="zh-CN" altLang="en-US" sz="1800" b="1" dirty="0">
              <a:latin typeface="微软雅黑" panose="020B0503020204020204" pitchFamily="34" charset="-122"/>
              <a:ea typeface="微软雅黑" panose="020B0503020204020204" pitchFamily="34" charset="-122"/>
            </a:rPr>
            <a:t>“发往本站的帧”包括以下 </a:t>
          </a:r>
          <a:r>
            <a:rPr lang="en-US" altLang="zh-CN" sz="1800" b="1" dirty="0">
              <a:latin typeface="微软雅黑" panose="020B0503020204020204" pitchFamily="34" charset="-122"/>
              <a:ea typeface="微软雅黑" panose="020B0503020204020204" pitchFamily="34" charset="-122"/>
            </a:rPr>
            <a:t>3 </a:t>
          </a:r>
          <a:r>
            <a:rPr lang="zh-CN" altLang="en-US" sz="1800" b="1" dirty="0">
              <a:latin typeface="微软雅黑" panose="020B0503020204020204" pitchFamily="34" charset="-122"/>
              <a:ea typeface="微软雅黑" panose="020B0503020204020204" pitchFamily="34" charset="-122"/>
            </a:rPr>
            <a:t>种帧： </a:t>
          </a:r>
        </a:p>
      </dsp:txBody>
      <dsp:txXfrm>
        <a:off x="0" y="0"/>
        <a:ext cx="4849092" cy="477455"/>
      </dsp:txXfrm>
    </dsp:sp>
    <dsp:sp modelId="{1F13495D-0B08-4550-9742-9E4B2CBA3D51}">
      <dsp:nvSpPr>
        <dsp:cNvPr id="4" name="矩形 3"/>
        <dsp:cNvSpPr/>
      </dsp:nvSpPr>
      <dsp:spPr bwMode="white">
        <a:xfrm>
          <a:off x="0" y="477455"/>
          <a:ext cx="4849092" cy="138728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53958" tIns="22860" rIns="128016" bIns="22860" anchor="t"/>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marL="171450" lvl="1" indent="-171450">
            <a:lnSpc>
              <a:spcPct val="100000"/>
            </a:lnSpc>
            <a:spcBef>
              <a:spcPct val="0"/>
            </a:spcBef>
            <a:spcAft>
              <a:spcPct val="20000"/>
            </a:spcAft>
            <a:buChar char="•"/>
          </a:pPr>
          <a:r>
            <a:rPr lang="zh-CN" altLang="zh-CN" sz="1800" b="1" dirty="0">
              <a:solidFill>
                <a:schemeClr val="tx1"/>
              </a:solidFill>
              <a:latin typeface="微软雅黑" panose="020B0503020204020204" pitchFamily="34" charset="-122"/>
              <a:ea typeface="微软雅黑" panose="020B0503020204020204" pitchFamily="34" charset="-122"/>
            </a:rPr>
            <a:t>单播 </a:t>
          </a:r>
          <a:r>
            <a:rPr lang="en-US" altLang="zh-CN" sz="1800" b="1" dirty="0">
              <a:solidFill>
                <a:schemeClr val="tx1"/>
              </a:solidFill>
              <a:latin typeface="微软雅黑" panose="020B0503020204020204" pitchFamily="34" charset="-122"/>
              <a:ea typeface="微软雅黑" panose="020B0503020204020204" pitchFamily="34" charset="-122"/>
            </a:rPr>
            <a:t>(unicast) </a:t>
          </a:r>
          <a:r>
            <a:rPr lang="zh-CN" altLang="zh-CN" sz="1800" b="1" dirty="0">
              <a:solidFill>
                <a:schemeClr val="tx1"/>
              </a:solidFill>
              <a:latin typeface="微软雅黑" panose="020B0503020204020204" pitchFamily="34" charset="-122"/>
              <a:ea typeface="微软雅黑" panose="020B0503020204020204" pitchFamily="34" charset="-122"/>
            </a:rPr>
            <a:t>帧（一对一）</a:t>
          </a:r>
          <a:endParaRPr lang="zh-CN" altLang="en-US" sz="1800" b="1" dirty="0">
            <a:solidFill>
              <a:schemeClr val="tx1"/>
            </a:solidFill>
            <a:latin typeface="微软雅黑" panose="020B0503020204020204" pitchFamily="34" charset="-122"/>
            <a:ea typeface="微软雅黑" panose="020B0503020204020204" pitchFamily="34" charset="-122"/>
          </a:endParaRPr>
        </a:p>
        <a:p>
          <a:pPr marL="171450" lvl="1" indent="-171450">
            <a:lnSpc>
              <a:spcPct val="100000"/>
            </a:lnSpc>
            <a:spcBef>
              <a:spcPct val="0"/>
            </a:spcBef>
            <a:spcAft>
              <a:spcPct val="20000"/>
            </a:spcAft>
            <a:buChar char="•"/>
          </a:pPr>
          <a:r>
            <a:rPr lang="zh-CN" altLang="zh-CN" sz="1800" b="1" dirty="0">
              <a:solidFill>
                <a:schemeClr val="tx1"/>
              </a:solidFill>
              <a:latin typeface="微软雅黑" panose="020B0503020204020204" pitchFamily="34" charset="-122"/>
              <a:ea typeface="微软雅黑" panose="020B0503020204020204" pitchFamily="34" charset="-122"/>
            </a:rPr>
            <a:t>广播 </a:t>
          </a:r>
          <a:r>
            <a:rPr lang="en-US" altLang="zh-CN" sz="1800" b="1" dirty="0">
              <a:solidFill>
                <a:schemeClr val="tx1"/>
              </a:solidFill>
              <a:latin typeface="微软雅黑" panose="020B0503020204020204" pitchFamily="34" charset="-122"/>
              <a:ea typeface="微软雅黑" panose="020B0503020204020204" pitchFamily="34" charset="-122"/>
            </a:rPr>
            <a:t>(broadcast) </a:t>
          </a:r>
          <a:r>
            <a:rPr lang="zh-CN" altLang="zh-CN" sz="1800" b="1" dirty="0">
              <a:solidFill>
                <a:schemeClr val="tx1"/>
              </a:solidFill>
              <a:latin typeface="微软雅黑" panose="020B0503020204020204" pitchFamily="34" charset="-122"/>
              <a:ea typeface="微软雅黑" panose="020B0503020204020204" pitchFamily="34" charset="-122"/>
            </a:rPr>
            <a:t>帧（一对全体）</a:t>
          </a:r>
          <a:endParaRPr lang="zh-CN" altLang="zh-CN" sz="1800" b="1" dirty="0">
            <a:solidFill>
              <a:schemeClr val="tx1"/>
            </a:solidFill>
            <a:latin typeface="微软雅黑" panose="020B0503020204020204" pitchFamily="34" charset="-122"/>
            <a:ea typeface="微软雅黑" panose="020B0503020204020204" pitchFamily="34" charset="-122"/>
          </a:endParaRPr>
        </a:p>
        <a:p>
          <a:pPr marL="171450" lvl="1" indent="-171450">
            <a:lnSpc>
              <a:spcPct val="100000"/>
            </a:lnSpc>
            <a:spcBef>
              <a:spcPct val="0"/>
            </a:spcBef>
            <a:spcAft>
              <a:spcPct val="20000"/>
            </a:spcAft>
            <a:buChar char="•"/>
          </a:pPr>
          <a:r>
            <a:rPr lang="zh-CN" altLang="zh-CN" sz="1800" b="1" dirty="0">
              <a:solidFill>
                <a:schemeClr val="tx1"/>
              </a:solidFill>
              <a:latin typeface="微软雅黑" panose="020B0503020204020204" pitchFamily="34" charset="-122"/>
              <a:ea typeface="微软雅黑" panose="020B0503020204020204" pitchFamily="34" charset="-122"/>
            </a:rPr>
            <a:t>多播 </a:t>
          </a:r>
          <a:r>
            <a:rPr lang="en-US" altLang="zh-CN" sz="1800" b="1" dirty="0">
              <a:solidFill>
                <a:schemeClr val="tx1"/>
              </a:solidFill>
              <a:latin typeface="微软雅黑" panose="020B0503020204020204" pitchFamily="34" charset="-122"/>
              <a:ea typeface="微软雅黑" panose="020B0503020204020204" pitchFamily="34" charset="-122"/>
            </a:rPr>
            <a:t>(multicast) </a:t>
          </a:r>
          <a:r>
            <a:rPr lang="zh-CN" altLang="zh-CN" sz="1800" b="1" dirty="0">
              <a:solidFill>
                <a:schemeClr val="tx1"/>
              </a:solidFill>
              <a:latin typeface="微软雅黑" panose="020B0503020204020204" pitchFamily="34" charset="-122"/>
              <a:ea typeface="微软雅黑" panose="020B0503020204020204" pitchFamily="34" charset="-122"/>
            </a:rPr>
            <a:t>帧（一对多）</a:t>
          </a:r>
          <a:endParaRPr lang="zh-CN" altLang="zh-CN" sz="1800" b="1" dirty="0">
            <a:solidFill>
              <a:schemeClr val="tx1"/>
            </a:solidFill>
            <a:latin typeface="微软雅黑" panose="020B0503020204020204" pitchFamily="34" charset="-122"/>
            <a:ea typeface="微软雅黑" panose="020B0503020204020204" pitchFamily="34" charset="-122"/>
          </a:endParaRPr>
        </a:p>
        <a:p>
          <a:pPr marL="171450" lvl="1" indent="-171450">
            <a:lnSpc>
              <a:spcPct val="100000"/>
            </a:lnSpc>
            <a:spcBef>
              <a:spcPct val="0"/>
            </a:spcBef>
            <a:spcAft>
              <a:spcPct val="20000"/>
            </a:spcAft>
            <a:buChar char="•"/>
          </a:pPr>
          <a:endParaRPr lang="zh-CN" altLang="zh-CN" sz="1800" b="1" dirty="0">
            <a:solidFill>
              <a:schemeClr val="tx1"/>
            </a:solidFill>
            <a:latin typeface="微软雅黑" panose="020B0503020204020204" pitchFamily="34" charset="-122"/>
            <a:ea typeface="微软雅黑" panose="020B0503020204020204" pitchFamily="34" charset="-122"/>
          </a:endParaRPr>
        </a:p>
      </dsp:txBody>
      <dsp:txXfrm>
        <a:off x="0" y="477455"/>
        <a:ext cx="4849092" cy="1387286"/>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201891" cy="3158836"/>
        <a:chOff x="0" y="0"/>
        <a:chExt cx="8201891" cy="3158836"/>
      </a:xfrm>
    </dsp:grpSpPr>
    <dsp:sp modelId="{CD1D3161-44F0-46C8-9775-F9F619010D1C}">
      <dsp:nvSpPr>
        <dsp:cNvPr id="4" name="同侧圆角矩形 3"/>
        <dsp:cNvSpPr/>
      </dsp:nvSpPr>
      <dsp:spPr bwMode="white">
        <a:xfrm rot="5400000">
          <a:off x="4315398" y="-2120975"/>
          <a:ext cx="1232716" cy="5782845"/>
        </a:xfrm>
        <a:prstGeom prst="round2SameRect">
          <a:avLst/>
        </a:prstGeom>
      </dsp:spPr>
      <dsp:style>
        <a:lnRef idx="2">
          <a:schemeClr val="accent5">
            <a:tint val="40000"/>
            <a:alpha val="90000"/>
            <a:hueOff val="0"/>
            <a:satOff val="0"/>
            <a:lumOff val="0"/>
            <a:alpha val="90196"/>
          </a:schemeClr>
        </a:lnRef>
        <a:fillRef idx="1">
          <a:schemeClr val="accent5">
            <a:tint val="40000"/>
            <a:alpha val="90000"/>
            <a:hueOff val="0"/>
            <a:satOff val="0"/>
            <a:lumOff val="0"/>
            <a:alpha val="90196"/>
          </a:schemeClr>
        </a:fillRef>
        <a:effectRef idx="0">
          <a:scrgbClr r="0" g="0" b="0"/>
        </a:effectRef>
        <a:fontRef idx="minor"/>
      </dsp:style>
      <dsp:txBody>
        <a:bodyPr rot="-5400000" lIns="76200" tIns="38100" rIns="76200" bIns="3810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ts val="0"/>
            </a:spcAft>
            <a:buChar char="•"/>
          </a:pPr>
          <a:r>
            <a:rPr lang="zh-CN" altLang="en-US" sz="2000" b="1" dirty="0">
              <a:solidFill>
                <a:schemeClr val="dk1"/>
              </a:solidFill>
              <a:latin typeface="微软雅黑" panose="020B0503020204020204" pitchFamily="34" charset="-122"/>
              <a:ea typeface="微软雅黑" panose="020B0503020204020204" pitchFamily="34" charset="-122"/>
            </a:rPr>
            <a:t>工作在数据链路层。</a:t>
          </a:r>
          <a:endParaRPr lang="zh-CN" altLang="en-US" sz="2000" b="1" dirty="0">
            <a:solidFill>
              <a:schemeClr val="dk1"/>
            </a:solidFill>
            <a:latin typeface="微软雅黑" panose="020B0503020204020204" pitchFamily="34" charset="-122"/>
            <a:ea typeface="微软雅黑" panose="020B0503020204020204" pitchFamily="34" charset="-122"/>
          </a:endParaRPr>
        </a:p>
        <a:p>
          <a:pPr marL="228600" lvl="1" indent="-228600">
            <a:lnSpc>
              <a:spcPct val="100000"/>
            </a:lnSpc>
            <a:spcBef>
              <a:spcPct val="0"/>
            </a:spcBef>
            <a:spcAft>
              <a:spcPts val="0"/>
            </a:spcAft>
            <a:buChar char="•"/>
          </a:pPr>
          <a:r>
            <a:rPr lang="zh-CN" altLang="en-US" sz="2000" b="1" dirty="0">
              <a:solidFill>
                <a:schemeClr val="dk1"/>
              </a:solidFill>
              <a:latin typeface="微软雅黑" panose="020B0503020204020204" pitchFamily="34" charset="-122"/>
              <a:ea typeface="微软雅黑" panose="020B0503020204020204" pitchFamily="34" charset="-122"/>
            </a:rPr>
            <a:t>根据 </a:t>
          </a:r>
          <a:r>
            <a:rPr lang="en-US" altLang="en-US" sz="2000" b="1" dirty="0">
              <a:solidFill>
                <a:schemeClr val="dk1"/>
              </a:solidFill>
              <a:latin typeface="微软雅黑" panose="020B0503020204020204" pitchFamily="34" charset="-122"/>
              <a:ea typeface="微软雅黑" panose="020B0503020204020204" pitchFamily="34" charset="-122"/>
            </a:rPr>
            <a:t>MAC </a:t>
          </a:r>
          <a:r>
            <a:rPr lang="zh-CN" altLang="en-US" sz="2000" b="1" dirty="0">
              <a:solidFill>
                <a:schemeClr val="dk1"/>
              </a:solidFill>
              <a:latin typeface="微软雅黑" panose="020B0503020204020204" pitchFamily="34" charset="-122"/>
              <a:ea typeface="微软雅黑" panose="020B0503020204020204" pitchFamily="34" charset="-122"/>
            </a:rPr>
            <a:t>帧的目的地址对收到的帧进行转发和过滤。或者转发，或者丢弃。</a:t>
          </a:r>
          <a:endParaRPr>
            <a:solidFill>
              <a:schemeClr val="dk1"/>
            </a:solidFill>
          </a:endParaRPr>
        </a:p>
      </dsp:txBody>
      <dsp:txXfrm rot="5400000">
        <a:off x="4315398" y="-2120975"/>
        <a:ext cx="1232716" cy="5782845"/>
      </dsp:txXfrm>
    </dsp:sp>
    <dsp:sp modelId="{B903DF94-6FEE-4401-9797-6C1F42B1C9CC}">
      <dsp:nvSpPr>
        <dsp:cNvPr id="3" name="圆角矩形 2"/>
        <dsp:cNvSpPr/>
      </dsp:nvSpPr>
      <dsp:spPr bwMode="white">
        <a:xfrm>
          <a:off x="378712" y="0"/>
          <a:ext cx="1661621" cy="1540896"/>
        </a:xfrm>
        <a:prstGeom prst="roundRect">
          <a:avLst/>
        </a:prstGeom>
      </dsp:spPr>
      <dsp:style>
        <a:lnRef idx="2">
          <a:schemeClr val="lt1"/>
        </a:lnRef>
        <a:fillRef idx="1">
          <a:schemeClr val="accent5">
            <a:hueOff val="0"/>
            <a:satOff val="0"/>
            <a:lumOff val="0"/>
            <a:alpha val="100000"/>
          </a:schemeClr>
        </a:fillRef>
        <a:effectRef idx="0">
          <a:scrgbClr r="0" g="0" b="0"/>
        </a:effectRef>
        <a:fontRef idx="minor">
          <a:schemeClr val="lt1"/>
        </a:fontRef>
      </dsp:style>
      <dsp:txBody>
        <a:bodyPr lIns="76200" tIns="38100" rIns="76200" bIns="381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b="1" dirty="0">
              <a:solidFill>
                <a:schemeClr val="bg1"/>
              </a:solidFill>
              <a:latin typeface="微软雅黑" panose="020B0503020204020204" pitchFamily="34" charset="-122"/>
              <a:ea typeface="微软雅黑" panose="020B0503020204020204" pitchFamily="34" charset="-122"/>
            </a:rPr>
            <a:t>网桥</a:t>
          </a:r>
        </a:p>
      </dsp:txBody>
      <dsp:txXfrm>
        <a:off x="378712" y="0"/>
        <a:ext cx="1661621" cy="1540896"/>
      </dsp:txXfrm>
    </dsp:sp>
    <dsp:sp modelId="{49D409B5-470A-4824-A486-F28F43FEC9BC}">
      <dsp:nvSpPr>
        <dsp:cNvPr id="6" name="同侧圆角矩形 5"/>
        <dsp:cNvSpPr/>
      </dsp:nvSpPr>
      <dsp:spPr bwMode="white">
        <a:xfrm rot="5400000">
          <a:off x="4315398" y="-503034"/>
          <a:ext cx="1232716" cy="5782845"/>
        </a:xfrm>
        <a:prstGeom prst="round2SameRect">
          <a:avLst/>
        </a:prstGeom>
      </dsp:spPr>
      <dsp:style>
        <a:lnRef idx="2">
          <a:schemeClr val="accent5">
            <a:tint val="40000"/>
            <a:alpha val="90000"/>
            <a:hueOff val="-10680000"/>
            <a:satOff val="50196"/>
            <a:lumOff val="3529"/>
            <a:alpha val="90196"/>
          </a:schemeClr>
        </a:lnRef>
        <a:fillRef idx="1">
          <a:schemeClr val="accent5">
            <a:tint val="40000"/>
            <a:alpha val="90000"/>
            <a:hueOff val="-10680000"/>
            <a:satOff val="50196"/>
            <a:lumOff val="3529"/>
            <a:alpha val="90196"/>
          </a:schemeClr>
        </a:fillRef>
        <a:effectRef idx="0">
          <a:scrgbClr r="0" g="0" b="0"/>
        </a:effectRef>
        <a:fontRef idx="minor"/>
      </dsp:style>
      <dsp:txBody>
        <a:bodyPr rot="-5400000" lIns="76200" tIns="38100" rIns="76200" bIns="3810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ts val="0"/>
            </a:spcAft>
            <a:buChar char="•"/>
          </a:pPr>
          <a:r>
            <a:rPr lang="zh-CN" altLang="en-US" sz="2000" b="1" dirty="0">
              <a:solidFill>
                <a:schemeClr val="dk1"/>
              </a:solidFill>
              <a:latin typeface="微软雅黑" panose="020B0503020204020204" pitchFamily="34" charset="-122"/>
              <a:ea typeface="微软雅黑" panose="020B0503020204020204" pitchFamily="34" charset="-122"/>
            </a:rPr>
            <a:t>工作在数据链路层。</a:t>
          </a:r>
          <a:endParaRPr lang="zh-CN" altLang="en-US" sz="2000" b="1" dirty="0">
            <a:solidFill>
              <a:schemeClr val="dk1"/>
            </a:solidFill>
            <a:latin typeface="微软雅黑" panose="020B0503020204020204" pitchFamily="34" charset="-122"/>
            <a:ea typeface="微软雅黑" panose="020B0503020204020204" pitchFamily="34" charset="-122"/>
          </a:endParaRPr>
        </a:p>
        <a:p>
          <a:pPr marL="228600" lvl="1" indent="-228600">
            <a:lnSpc>
              <a:spcPct val="100000"/>
            </a:lnSpc>
            <a:spcBef>
              <a:spcPct val="0"/>
            </a:spcBef>
            <a:spcAft>
              <a:spcPts val="0"/>
            </a:spcAft>
            <a:buChar char="•"/>
          </a:pPr>
          <a:r>
            <a:rPr lang="zh-CN" altLang="en-US" sz="2000" b="1" dirty="0">
              <a:solidFill>
                <a:schemeClr val="dk1"/>
              </a:solidFill>
              <a:latin typeface="微软雅黑" panose="020B0503020204020204" pitchFamily="34" charset="-122"/>
              <a:ea typeface="微软雅黑" panose="020B0503020204020204" pitchFamily="34" charset="-122"/>
            </a:rPr>
            <a:t>多端口的网桥。</a:t>
          </a:r>
          <a:endParaRPr lang="zh-CN" altLang="en-US" sz="2000" b="1" dirty="0">
            <a:solidFill>
              <a:schemeClr val="dk1"/>
            </a:solidFill>
            <a:latin typeface="微软雅黑" panose="020B0503020204020204" pitchFamily="34" charset="-122"/>
            <a:ea typeface="微软雅黑" panose="020B0503020204020204" pitchFamily="34" charset="-122"/>
          </a:endParaRPr>
        </a:p>
        <a:p>
          <a:pPr marL="228600" lvl="1" indent="-228600">
            <a:lnSpc>
              <a:spcPct val="100000"/>
            </a:lnSpc>
            <a:spcBef>
              <a:spcPct val="0"/>
            </a:spcBef>
            <a:spcAft>
              <a:spcPts val="0"/>
            </a:spcAft>
            <a:buChar char="•"/>
          </a:pPr>
          <a:r>
            <a:rPr lang="zh-CN" altLang="en-US" sz="2000" b="1" dirty="0">
              <a:solidFill>
                <a:schemeClr val="dk1"/>
              </a:solidFill>
              <a:latin typeface="微软雅黑" panose="020B0503020204020204" pitchFamily="34" charset="-122"/>
              <a:ea typeface="微软雅黑" panose="020B0503020204020204" pitchFamily="34" charset="-122"/>
            </a:rPr>
            <a:t>可明显地提高以太网的性能。</a:t>
          </a:r>
          <a:endParaRPr>
            <a:solidFill>
              <a:schemeClr val="dk1"/>
            </a:solidFill>
          </a:endParaRPr>
        </a:p>
      </dsp:txBody>
      <dsp:txXfrm rot="5400000">
        <a:off x="4315398" y="-503034"/>
        <a:ext cx="1232716" cy="5782845"/>
      </dsp:txXfrm>
    </dsp:sp>
    <dsp:sp modelId="{E226D937-2558-4357-B724-B830C97D69FA}">
      <dsp:nvSpPr>
        <dsp:cNvPr id="5" name="圆角矩形 4"/>
        <dsp:cNvSpPr/>
      </dsp:nvSpPr>
      <dsp:spPr bwMode="white">
        <a:xfrm>
          <a:off x="378712" y="1617940"/>
          <a:ext cx="1661621" cy="1540896"/>
        </a:xfrm>
        <a:prstGeom prst="roundRect">
          <a:avLst/>
        </a:prstGeom>
      </dsp:spPr>
      <dsp:style>
        <a:lnRef idx="2">
          <a:schemeClr val="lt1"/>
        </a:lnRef>
        <a:fillRef idx="1">
          <a:schemeClr val="accent5">
            <a:hueOff val="-9900000"/>
            <a:satOff val="40000"/>
            <a:lumOff val="8627"/>
            <a:alpha val="100000"/>
          </a:schemeClr>
        </a:fillRef>
        <a:effectRef idx="0">
          <a:scrgbClr r="0" g="0" b="0"/>
        </a:effectRef>
        <a:fontRef idx="minor">
          <a:schemeClr val="lt1"/>
        </a:fontRef>
      </dsp:style>
      <dsp:txBody>
        <a:bodyPr lIns="76200" tIns="38100" rIns="76200" bIns="381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b="1" dirty="0">
              <a:solidFill>
                <a:srgbClr val="000099"/>
              </a:solidFill>
              <a:latin typeface="微软雅黑" panose="020B0503020204020204" pitchFamily="34" charset="-122"/>
              <a:ea typeface="微软雅黑" panose="020B0503020204020204" pitchFamily="34" charset="-122"/>
            </a:rPr>
            <a:t>交换机</a:t>
          </a:r>
        </a:p>
      </dsp:txBody>
      <dsp:txXfrm>
        <a:off x="378712" y="1617940"/>
        <a:ext cx="1661621" cy="1540896"/>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347836" cy="2571935"/>
        <a:chOff x="0" y="0"/>
        <a:chExt cx="7347836" cy="2571935"/>
      </a:xfrm>
    </dsp:grpSpPr>
    <dsp:sp modelId="{F85169B6-4EC1-4540-AA86-FA8B88FF50A0}">
      <dsp:nvSpPr>
        <dsp:cNvPr id="3" name="圆角矩形 2"/>
        <dsp:cNvSpPr/>
      </dsp:nvSpPr>
      <dsp:spPr bwMode="white">
        <a:xfrm>
          <a:off x="0" y="289152"/>
          <a:ext cx="785229" cy="392615"/>
        </a:xfrm>
        <a:prstGeom prst="roundRect">
          <a:avLst>
            <a:gd name="adj" fmla="val 10000"/>
          </a:avLst>
        </a:prstGeom>
      </dsp:spPr>
      <dsp:style>
        <a:lnRef idx="2">
          <a:schemeClr val="lt1"/>
        </a:lnRef>
        <a:fillRef idx="1">
          <a:schemeClr val="accent2">
            <a:hueOff val="0"/>
            <a:satOff val="0"/>
            <a:lumOff val="0"/>
            <a:alpha val="100000"/>
          </a:schemeClr>
        </a:fillRef>
        <a:effectRef idx="0">
          <a:scrgbClr r="0" g="0" b="0"/>
        </a:effectRef>
        <a:fontRef idx="minor">
          <a:schemeClr val="lt1"/>
        </a:fontRef>
      </dsp:style>
      <dsp:txBody>
        <a:bodyPr lIns="38100" tIns="25400" rIns="381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b="1" dirty="0">
              <a:solidFill>
                <a:schemeClr val="bg1"/>
              </a:solidFill>
              <a:latin typeface="微软雅黑" panose="020B0503020204020204" pitchFamily="34" charset="-122"/>
              <a:ea typeface="微软雅黑" panose="020B0503020204020204" pitchFamily="34" charset="-122"/>
            </a:rPr>
            <a:t>早期</a:t>
          </a:r>
        </a:p>
      </dsp:txBody>
      <dsp:txXfrm>
        <a:off x="0" y="289152"/>
        <a:ext cx="785229" cy="392615"/>
      </dsp:txXfrm>
    </dsp:sp>
    <dsp:sp modelId="{919FD86C-7BEC-4278-B7AD-1913682A2F37}">
      <dsp:nvSpPr>
        <dsp:cNvPr id="5" name="任意多边形 4"/>
        <dsp:cNvSpPr/>
      </dsp:nvSpPr>
      <dsp:spPr bwMode="white">
        <a:xfrm>
          <a:off x="78523" y="681767"/>
          <a:ext cx="78523" cy="411556"/>
        </a:xfrm>
        <a:custGeom>
          <a:avLst/>
          <a:gdLst/>
          <a:ahLst/>
          <a:cxnLst/>
          <a:pathLst>
            <a:path w="124" h="648">
              <a:moveTo>
                <a:pt x="0" y="0"/>
              </a:moveTo>
              <a:lnTo>
                <a:pt x="0" y="648"/>
              </a:lnTo>
              <a:lnTo>
                <a:pt x="124" y="648"/>
              </a:lnTo>
            </a:path>
          </a:pathLst>
        </a:custGeom>
      </dsp:spPr>
      <dsp:style>
        <a:lnRef idx="2">
          <a:schemeClr val="accent3"/>
        </a:lnRef>
        <a:fillRef idx="0">
          <a:schemeClr val="accent2">
            <a:tint val="90000"/>
          </a:schemeClr>
        </a:fillRef>
        <a:effectRef idx="0">
          <a:scrgbClr r="0" g="0" b="0"/>
        </a:effectRef>
        <a:fontRef idx="minor"/>
      </dsp:style>
      <dsp:txXfrm>
        <a:off x="78523" y="681767"/>
        <a:ext cx="78523" cy="411556"/>
      </dsp:txXfrm>
    </dsp:sp>
    <dsp:sp modelId="{B13B4698-642A-467F-B72A-FD3C89710013}">
      <dsp:nvSpPr>
        <dsp:cNvPr id="6" name="圆角矩形 5"/>
        <dsp:cNvSpPr/>
      </dsp:nvSpPr>
      <dsp:spPr bwMode="white">
        <a:xfrm>
          <a:off x="157046" y="895224"/>
          <a:ext cx="3497241" cy="396199"/>
        </a:xfrm>
        <a:prstGeom prst="roundRect">
          <a:avLst>
            <a:gd name="adj" fmla="val 10000"/>
          </a:avLst>
        </a:prstGeom>
      </dsp:spPr>
      <dsp:style>
        <a:lnRef idx="2">
          <a:schemeClr val="accent2">
            <a:hueOff val="0"/>
            <a:satOff val="0"/>
            <a:lumOff val="0"/>
            <a:alpha val="100000"/>
          </a:schemeClr>
        </a:lnRef>
        <a:fillRef idx="1">
          <a:schemeClr val="lt1">
            <a:alpha val="90000"/>
          </a:schemeClr>
        </a:fillRef>
        <a:effectRef idx="0">
          <a:scrgbClr r="0" g="0" b="0"/>
        </a:effectRef>
        <a:fontRef idx="minor"/>
      </dsp:style>
      <dsp:txBody>
        <a:bodyPr lIns="30480" tIns="20320" rIns="30480" bIns="203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1" dirty="0">
              <a:solidFill>
                <a:schemeClr val="dk1"/>
              </a:solidFill>
              <a:latin typeface="微软雅黑" panose="020B0503020204020204" pitchFamily="34" charset="-122"/>
              <a:ea typeface="微软雅黑" panose="020B0503020204020204" pitchFamily="34" charset="-122"/>
            </a:rPr>
            <a:t>采用无源的总线结构。</a:t>
          </a:r>
          <a:endParaRPr>
            <a:solidFill>
              <a:schemeClr val="dk1"/>
            </a:solidFill>
          </a:endParaRPr>
        </a:p>
      </dsp:txBody>
      <dsp:txXfrm>
        <a:off x="157046" y="895224"/>
        <a:ext cx="3497241" cy="396199"/>
      </dsp:txXfrm>
    </dsp:sp>
    <dsp:sp modelId="{CA079974-B685-4555-B2E2-4F39DD6E80BF}">
      <dsp:nvSpPr>
        <dsp:cNvPr id="7" name="任意多边形 6"/>
        <dsp:cNvSpPr/>
      </dsp:nvSpPr>
      <dsp:spPr bwMode="white">
        <a:xfrm>
          <a:off x="78523" y="681767"/>
          <a:ext cx="78523" cy="1253560"/>
        </a:xfrm>
        <a:custGeom>
          <a:avLst/>
          <a:gdLst/>
          <a:ahLst/>
          <a:cxnLst/>
          <a:pathLst>
            <a:path w="124" h="1974">
              <a:moveTo>
                <a:pt x="0" y="0"/>
              </a:moveTo>
              <a:lnTo>
                <a:pt x="0" y="1974"/>
              </a:lnTo>
              <a:lnTo>
                <a:pt x="124" y="1974"/>
              </a:lnTo>
            </a:path>
          </a:pathLst>
        </a:custGeom>
      </dsp:spPr>
      <dsp:style>
        <a:lnRef idx="2">
          <a:schemeClr val="accent3"/>
        </a:lnRef>
        <a:fillRef idx="0">
          <a:schemeClr val="accent2">
            <a:tint val="90000"/>
          </a:schemeClr>
        </a:fillRef>
        <a:effectRef idx="0">
          <a:scrgbClr r="0" g="0" b="0"/>
        </a:effectRef>
        <a:fontRef idx="minor"/>
      </dsp:style>
      <dsp:txXfrm>
        <a:off x="78523" y="681767"/>
        <a:ext cx="78523" cy="1253560"/>
      </dsp:txXfrm>
    </dsp:sp>
    <dsp:sp modelId="{36FCCA39-B41D-47A5-A52E-DF17978138FB}">
      <dsp:nvSpPr>
        <dsp:cNvPr id="8" name="圆角矩形 7"/>
        <dsp:cNvSpPr/>
      </dsp:nvSpPr>
      <dsp:spPr bwMode="white">
        <a:xfrm>
          <a:off x="157046" y="1431072"/>
          <a:ext cx="3497241" cy="1008509"/>
        </a:xfrm>
        <a:prstGeom prst="roundRect">
          <a:avLst>
            <a:gd name="adj" fmla="val 10000"/>
          </a:avLst>
        </a:prstGeom>
      </dsp:spPr>
      <dsp:style>
        <a:lnRef idx="2">
          <a:schemeClr val="accent2">
            <a:hueOff val="1560000"/>
            <a:satOff val="-1960"/>
            <a:lumOff val="392"/>
            <a:alpha val="100000"/>
          </a:schemeClr>
        </a:lnRef>
        <a:fillRef idx="1">
          <a:schemeClr val="lt1">
            <a:alpha val="90000"/>
          </a:schemeClr>
        </a:fillRef>
        <a:effectRef idx="0">
          <a:scrgbClr r="0" g="0" b="0"/>
        </a:effectRef>
        <a:fontRef idx="minor"/>
      </dsp:style>
      <dsp:txBody>
        <a:bodyPr lIns="30480" tIns="20320" rIns="30480" bIns="203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zh-CN" altLang="en-US" sz="1600" b="1" dirty="0">
              <a:solidFill>
                <a:schemeClr val="dk1"/>
              </a:solidFill>
              <a:latin typeface="微软雅黑" panose="020B0503020204020204" pitchFamily="34" charset="-122"/>
              <a:ea typeface="微软雅黑" panose="020B0503020204020204" pitchFamily="34" charset="-122"/>
            </a:rPr>
            <a:t>使用 </a:t>
          </a:r>
          <a:r>
            <a:rPr lang="en-US" altLang="en-US" sz="1600" b="1" dirty="0">
              <a:solidFill>
                <a:schemeClr val="dk1"/>
              </a:solidFill>
              <a:latin typeface="微软雅黑" panose="020B0503020204020204" pitchFamily="34" charset="-122"/>
              <a:ea typeface="微软雅黑" panose="020B0503020204020204" pitchFamily="34" charset="-122"/>
            </a:rPr>
            <a:t>CSMA/CD </a:t>
          </a:r>
          <a:r>
            <a:rPr lang="zh-CN" altLang="en-US" sz="1600" b="1" dirty="0">
              <a:solidFill>
                <a:schemeClr val="dk1"/>
              </a:solidFill>
              <a:latin typeface="微软雅黑" panose="020B0503020204020204" pitchFamily="34" charset="-122"/>
              <a:ea typeface="微软雅黑" panose="020B0503020204020204" pitchFamily="34" charset="-122"/>
            </a:rPr>
            <a:t>协议，以半双工方式工作。</a:t>
          </a:r>
          <a:endParaRPr>
            <a:solidFill>
              <a:schemeClr val="dk1"/>
            </a:solidFill>
          </a:endParaRPr>
        </a:p>
      </dsp:txBody>
      <dsp:txXfrm>
        <a:off x="157046" y="1431072"/>
        <a:ext cx="3497241" cy="1008509"/>
      </dsp:txXfrm>
    </dsp:sp>
    <dsp:sp modelId="{D4267040-A3DC-45E3-9016-9C9CBF8A9C8F}">
      <dsp:nvSpPr>
        <dsp:cNvPr id="9" name="圆角矩形 8"/>
        <dsp:cNvSpPr/>
      </dsp:nvSpPr>
      <dsp:spPr bwMode="white">
        <a:xfrm>
          <a:off x="3693549" y="289152"/>
          <a:ext cx="785229" cy="392615"/>
        </a:xfrm>
        <a:prstGeom prst="roundRect">
          <a:avLst>
            <a:gd name="adj" fmla="val 10000"/>
          </a:avLst>
        </a:prstGeom>
      </dsp:spPr>
      <dsp:style>
        <a:lnRef idx="2">
          <a:schemeClr val="lt1"/>
        </a:lnRef>
        <a:fillRef idx="1">
          <a:schemeClr val="accent2">
            <a:hueOff val="4680000"/>
            <a:satOff val="-5881"/>
            <a:lumOff val="1176"/>
            <a:alpha val="100000"/>
          </a:schemeClr>
        </a:fillRef>
        <a:effectRef idx="0">
          <a:scrgbClr r="0" g="0" b="0"/>
        </a:effectRef>
        <a:fontRef idx="minor">
          <a:schemeClr val="lt1"/>
        </a:fontRef>
      </dsp:style>
      <dsp:txBody>
        <a:bodyPr lIns="38100" tIns="25400" rIns="381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b="1" dirty="0">
              <a:solidFill>
                <a:schemeClr val="tx1"/>
              </a:solidFill>
              <a:latin typeface="微软雅黑" panose="020B0503020204020204" pitchFamily="34" charset="-122"/>
              <a:ea typeface="微软雅黑" panose="020B0503020204020204" pitchFamily="34" charset="-122"/>
            </a:rPr>
            <a:t>现在</a:t>
          </a:r>
        </a:p>
      </dsp:txBody>
      <dsp:txXfrm>
        <a:off x="3693549" y="289152"/>
        <a:ext cx="785229" cy="392615"/>
      </dsp:txXfrm>
    </dsp:sp>
    <dsp:sp modelId="{C3CC8B47-F884-4F30-BCE7-1832CF640A69}">
      <dsp:nvSpPr>
        <dsp:cNvPr id="11" name="任意多边形 10"/>
        <dsp:cNvSpPr/>
      </dsp:nvSpPr>
      <dsp:spPr bwMode="white">
        <a:xfrm>
          <a:off x="3772072" y="681767"/>
          <a:ext cx="78523" cy="411556"/>
        </a:xfrm>
        <a:custGeom>
          <a:avLst/>
          <a:gdLst/>
          <a:ahLst/>
          <a:cxnLst/>
          <a:pathLst>
            <a:path w="124" h="648">
              <a:moveTo>
                <a:pt x="0" y="0"/>
              </a:moveTo>
              <a:lnTo>
                <a:pt x="0" y="648"/>
              </a:lnTo>
              <a:lnTo>
                <a:pt x="124" y="648"/>
              </a:lnTo>
            </a:path>
          </a:pathLst>
        </a:custGeom>
      </dsp:spPr>
      <dsp:style>
        <a:lnRef idx="2">
          <a:schemeClr val="accent3"/>
        </a:lnRef>
        <a:fillRef idx="0">
          <a:schemeClr val="accent2">
            <a:tint val="90000"/>
          </a:schemeClr>
        </a:fillRef>
        <a:effectRef idx="0">
          <a:scrgbClr r="0" g="0" b="0"/>
        </a:effectRef>
        <a:fontRef idx="minor"/>
      </dsp:style>
      <dsp:txXfrm>
        <a:off x="3772072" y="681767"/>
        <a:ext cx="78523" cy="411556"/>
      </dsp:txXfrm>
    </dsp:sp>
    <dsp:sp modelId="{36229D57-F712-4EBC-9B8C-05B74EB642B6}">
      <dsp:nvSpPr>
        <dsp:cNvPr id="12" name="圆角矩形 11"/>
        <dsp:cNvSpPr/>
      </dsp:nvSpPr>
      <dsp:spPr bwMode="white">
        <a:xfrm>
          <a:off x="3850595" y="895224"/>
          <a:ext cx="3497241" cy="396199"/>
        </a:xfrm>
        <a:prstGeom prst="roundRect">
          <a:avLst>
            <a:gd name="adj" fmla="val 10000"/>
          </a:avLst>
        </a:prstGeom>
      </dsp:spPr>
      <dsp:style>
        <a:lnRef idx="2">
          <a:schemeClr val="accent2">
            <a:hueOff val="3120000"/>
            <a:satOff val="-3921"/>
            <a:lumOff val="784"/>
            <a:alpha val="100000"/>
          </a:schemeClr>
        </a:lnRef>
        <a:fillRef idx="1">
          <a:schemeClr val="lt1">
            <a:alpha val="90000"/>
          </a:schemeClr>
        </a:fillRef>
        <a:effectRef idx="0">
          <a:scrgbClr r="0" g="0" b="0"/>
        </a:effectRef>
        <a:fontRef idx="minor"/>
      </dsp:style>
      <dsp:txBody>
        <a:bodyPr lIns="30480" tIns="20320" rIns="30480" bIns="203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1" dirty="0">
              <a:solidFill>
                <a:schemeClr val="dk1"/>
              </a:solidFill>
              <a:latin typeface="微软雅黑" panose="020B0503020204020204" pitchFamily="34" charset="-122"/>
              <a:ea typeface="微软雅黑" panose="020B0503020204020204" pitchFamily="34" charset="-122"/>
            </a:rPr>
            <a:t>以太网交换机为中心的星形结构</a:t>
          </a:r>
          <a:endParaRPr>
            <a:solidFill>
              <a:schemeClr val="dk1"/>
            </a:solidFill>
          </a:endParaRPr>
        </a:p>
      </dsp:txBody>
      <dsp:txXfrm>
        <a:off x="3850595" y="895224"/>
        <a:ext cx="3497241" cy="396199"/>
      </dsp:txXfrm>
    </dsp:sp>
    <dsp:sp modelId="{150860FB-44A7-4B9F-8034-51864D54BB4B}">
      <dsp:nvSpPr>
        <dsp:cNvPr id="13" name="任意多边形 12"/>
        <dsp:cNvSpPr/>
      </dsp:nvSpPr>
      <dsp:spPr bwMode="white">
        <a:xfrm>
          <a:off x="3772072" y="681767"/>
          <a:ext cx="78523" cy="1262621"/>
        </a:xfrm>
        <a:custGeom>
          <a:avLst/>
          <a:gdLst/>
          <a:ahLst/>
          <a:cxnLst/>
          <a:pathLst>
            <a:path w="124" h="1988">
              <a:moveTo>
                <a:pt x="0" y="0"/>
              </a:moveTo>
              <a:lnTo>
                <a:pt x="0" y="1988"/>
              </a:lnTo>
              <a:lnTo>
                <a:pt x="124" y="1988"/>
              </a:lnTo>
            </a:path>
          </a:pathLst>
        </a:custGeom>
      </dsp:spPr>
      <dsp:style>
        <a:lnRef idx="2">
          <a:schemeClr val="accent3"/>
        </a:lnRef>
        <a:fillRef idx="0">
          <a:schemeClr val="accent2">
            <a:tint val="90000"/>
          </a:schemeClr>
        </a:fillRef>
        <a:effectRef idx="0">
          <a:scrgbClr r="0" g="0" b="0"/>
        </a:effectRef>
        <a:fontRef idx="minor"/>
      </dsp:style>
      <dsp:txXfrm>
        <a:off x="3772072" y="681767"/>
        <a:ext cx="78523" cy="1262621"/>
      </dsp:txXfrm>
    </dsp:sp>
    <dsp:sp modelId="{ECA36131-525A-42DC-A052-C434DEDDC7FB}">
      <dsp:nvSpPr>
        <dsp:cNvPr id="14" name="圆角矩形 13"/>
        <dsp:cNvSpPr/>
      </dsp:nvSpPr>
      <dsp:spPr bwMode="white">
        <a:xfrm>
          <a:off x="3850595" y="1440134"/>
          <a:ext cx="3497241" cy="1008509"/>
        </a:xfrm>
        <a:prstGeom prst="roundRect">
          <a:avLst>
            <a:gd name="adj" fmla="val 10000"/>
          </a:avLst>
        </a:prstGeom>
      </dsp:spPr>
      <dsp:style>
        <a:lnRef idx="2">
          <a:schemeClr val="accent2">
            <a:hueOff val="4680000"/>
            <a:satOff val="-5881"/>
            <a:lumOff val="1176"/>
            <a:alpha val="100000"/>
          </a:schemeClr>
        </a:lnRef>
        <a:fillRef idx="1">
          <a:schemeClr val="lt1">
            <a:alpha val="90000"/>
          </a:schemeClr>
        </a:fillRef>
        <a:effectRef idx="0">
          <a:scrgbClr r="0" g="0" b="0"/>
        </a:effectRef>
        <a:fontRef idx="minor"/>
      </dsp:style>
      <dsp:txBody>
        <a:bodyPr lIns="30480" tIns="20320" rIns="30480" bIns="203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zh-CN" altLang="en-US" sz="1600" b="1" dirty="0">
              <a:solidFill>
                <a:schemeClr val="dk1"/>
              </a:solidFill>
              <a:latin typeface="微软雅黑" panose="020B0503020204020204" pitchFamily="34" charset="-122"/>
              <a:ea typeface="微软雅黑" panose="020B0503020204020204" pitchFamily="34" charset="-122"/>
            </a:rPr>
            <a:t>不使用共享总线，没有碰撞问题，不使用 </a:t>
          </a:r>
          <a:r>
            <a:rPr lang="en-US" altLang="en-US" sz="1600" b="1" dirty="0">
              <a:solidFill>
                <a:schemeClr val="dk1"/>
              </a:solidFill>
              <a:latin typeface="微软雅黑" panose="020B0503020204020204" pitchFamily="34" charset="-122"/>
              <a:ea typeface="微软雅黑" panose="020B0503020204020204" pitchFamily="34" charset="-122"/>
            </a:rPr>
            <a:t>CSMA/CD </a:t>
          </a:r>
          <a:r>
            <a:rPr lang="zh-CN" altLang="en-US" sz="1600" b="1" dirty="0">
              <a:solidFill>
                <a:schemeClr val="dk1"/>
              </a:solidFill>
              <a:latin typeface="微软雅黑" panose="020B0503020204020204" pitchFamily="34" charset="-122"/>
              <a:ea typeface="微软雅黑" panose="020B0503020204020204" pitchFamily="34" charset="-122"/>
            </a:rPr>
            <a:t>协议，以</a:t>
          </a:r>
          <a:r>
            <a:rPr lang="zh-CN" altLang="en-US" sz="1600" b="1" dirty="0">
              <a:solidFill>
                <a:schemeClr val="dk1"/>
              </a:solidFill>
              <a:highlight>
                <a:srgbClr val="FFFF00"/>
              </a:highlight>
              <a:latin typeface="微软雅黑" panose="020B0503020204020204" pitchFamily="34" charset="-122"/>
              <a:ea typeface="微软雅黑" panose="020B0503020204020204" pitchFamily="34" charset="-122"/>
            </a:rPr>
            <a:t>全双工</a:t>
          </a:r>
          <a:r>
            <a:rPr lang="zh-CN" altLang="en-US" sz="1600" b="1" dirty="0">
              <a:solidFill>
                <a:schemeClr val="dk1"/>
              </a:solidFill>
              <a:latin typeface="微软雅黑" panose="020B0503020204020204" pitchFamily="34" charset="-122"/>
              <a:ea typeface="微软雅黑" panose="020B0503020204020204" pitchFamily="34" charset="-122"/>
            </a:rPr>
            <a:t>方式工作。但仍然采用以太网的帧结构。</a:t>
          </a:r>
          <a:endParaRPr>
            <a:solidFill>
              <a:schemeClr val="dk1"/>
            </a:solidFill>
          </a:endParaRPr>
        </a:p>
      </dsp:txBody>
      <dsp:txXfrm>
        <a:off x="3850595" y="1440134"/>
        <a:ext cx="3497241" cy="1008509"/>
      </dsp:txXfrm>
    </dsp:sp>
    <dsp:sp modelId="{0425CC3C-0CCB-4691-A203-BE5A451AB0E3}">
      <dsp:nvSpPr>
        <dsp:cNvPr id="4" name="圆角矩形 3" hidden="1"/>
        <dsp:cNvSpPr/>
      </dsp:nvSpPr>
      <dsp:spPr>
        <a:xfrm>
          <a:off x="0" y="289152"/>
          <a:ext cx="157046" cy="392615"/>
        </a:xfrm>
        <a:prstGeom prst="roundRect">
          <a:avLst>
            <a:gd name="adj" fmla="val 10000"/>
          </a:avLst>
        </a:prstGeom>
      </dsp:spPr>
      <dsp:txXfrm>
        <a:off x="0" y="289152"/>
        <a:ext cx="157046" cy="392615"/>
      </dsp:txXfrm>
    </dsp:sp>
    <dsp:sp modelId="{B04C9F55-A052-4CA7-9658-B5BC6AF0C82A}">
      <dsp:nvSpPr>
        <dsp:cNvPr id="10" name="圆角矩形 9" hidden="1"/>
        <dsp:cNvSpPr/>
      </dsp:nvSpPr>
      <dsp:spPr>
        <a:xfrm>
          <a:off x="3693549" y="289152"/>
          <a:ext cx="157046" cy="392615"/>
        </a:xfrm>
        <a:prstGeom prst="roundRect">
          <a:avLst>
            <a:gd name="adj" fmla="val 10000"/>
          </a:avLst>
        </a:prstGeom>
      </dsp:spPr>
      <dsp:txXfrm>
        <a:off x="3693549" y="289152"/>
        <a:ext cx="157046" cy="392615"/>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143978" cy="2006875"/>
        <a:chOff x="0" y="0"/>
        <a:chExt cx="5143978" cy="2006875"/>
      </a:xfrm>
    </dsp:grpSpPr>
    <dsp:sp modelId="{1DB1E9D0-3339-4A9D-B405-729BDEBEF42B}">
      <dsp:nvSpPr>
        <dsp:cNvPr id="3" name="圆角矩形 2"/>
        <dsp:cNvSpPr/>
      </dsp:nvSpPr>
      <dsp:spPr bwMode="white">
        <a:xfrm>
          <a:off x="244397" y="0"/>
          <a:ext cx="4655184" cy="454044"/>
        </a:xfrm>
        <a:prstGeom prst="roundRect">
          <a:avLst>
            <a:gd name="adj" fmla="val 10000"/>
          </a:avLst>
        </a:prstGeom>
      </dsp:spPr>
      <dsp:style>
        <a:lnRef idx="2">
          <a:schemeClr val="lt1"/>
        </a:lnRef>
        <a:fillRef idx="1">
          <a:schemeClr val="accent3"/>
        </a:fillRef>
        <a:effectRef idx="0">
          <a:scrgbClr r="0" g="0" b="0"/>
        </a:effectRef>
        <a:fontRef idx="minor">
          <a:schemeClr val="lt1"/>
        </a:fontRef>
      </dsp:style>
      <dsp:txBody>
        <a:bodyPr lIns="38100" tIns="25400" rIns="381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b="1" dirty="0">
              <a:solidFill>
                <a:schemeClr val="tx1"/>
              </a:solidFill>
              <a:latin typeface="微软雅黑" panose="020B0503020204020204" pitchFamily="34" charset="-122"/>
              <a:ea typeface="微软雅黑" panose="020B0503020204020204" pitchFamily="34" charset="-122"/>
            </a:rPr>
            <a:t>以太网存在的主要问题</a:t>
          </a:r>
        </a:p>
      </dsp:txBody>
      <dsp:txXfrm>
        <a:off x="244397" y="0"/>
        <a:ext cx="4655184" cy="454044"/>
      </dsp:txXfrm>
    </dsp:sp>
    <dsp:sp modelId="{CD749DB9-A3DA-4BAE-A943-A6CBF8D11D51}">
      <dsp:nvSpPr>
        <dsp:cNvPr id="4" name="圆角矩形 3"/>
        <dsp:cNvSpPr/>
      </dsp:nvSpPr>
      <dsp:spPr bwMode="white">
        <a:xfrm>
          <a:off x="244397" y="535772"/>
          <a:ext cx="454044" cy="454044"/>
        </a:xfrm>
        <a:prstGeom prst="roundRect">
          <a:avLst>
            <a:gd name="adj" fmla="val 16670"/>
          </a:avLst>
        </a:prstGeom>
        <a:blipFill>
          <a:blip r:embed="rId1" cstate="print">
            <a:extLst>
              <a:ext uri="{28A0092B-C50C-407E-A947-70E740481C1C}">
                <a14:useLocalDpi xmlns:a14="http://schemas.microsoft.com/office/drawing/2010/main" val="0"/>
              </a:ext>
            </a:extLst>
          </a:blip>
          <a:srcRect/>
          <a:stretch>
            <a:fillRect/>
          </a:stretch>
        </a:blipFill>
      </dsp:spPr>
      <dsp:style>
        <a:lnRef idx="2">
          <a:schemeClr val="lt1"/>
        </a:lnRef>
        <a:fillRef idx="1">
          <a:schemeClr val="accent4">
            <a:hueOff val="0"/>
            <a:satOff val="0"/>
            <a:lumOff val="0"/>
            <a:alpha val="100000"/>
          </a:schemeClr>
        </a:fillRef>
        <a:effectRef idx="0">
          <a:scrgbClr r="0" g="0" b="0"/>
        </a:effectRef>
        <a:fontRef idx="minor">
          <a:schemeClr val="lt1"/>
        </a:fontRef>
      </dsp:style>
      <dsp:txXfrm>
        <a:off x="244397" y="535772"/>
        <a:ext cx="454044" cy="454044"/>
      </dsp:txXfrm>
    </dsp:sp>
    <dsp:sp modelId="{00C2F456-D28D-4B2C-B6C1-C950F98B60F5}">
      <dsp:nvSpPr>
        <dsp:cNvPr id="5" name="圆角矩形 4"/>
        <dsp:cNvSpPr/>
      </dsp:nvSpPr>
      <dsp:spPr bwMode="white">
        <a:xfrm>
          <a:off x="725684" y="535772"/>
          <a:ext cx="4173897" cy="454044"/>
        </a:xfrm>
        <a:prstGeom prst="roundRect">
          <a:avLst>
            <a:gd name="adj" fmla="val 16670"/>
          </a:avLst>
        </a:prstGeom>
      </dsp:spPr>
      <dsp:style>
        <a:lnRef idx="2">
          <a:schemeClr val="lt1"/>
        </a:lnRef>
        <a:fillRef idx="1">
          <a:schemeClr val="accent4">
            <a:hueOff val="0"/>
            <a:satOff val="0"/>
            <a:lumOff val="0"/>
            <a:alpha val="100000"/>
          </a:schemeClr>
        </a:fillRef>
        <a:effectRef idx="0">
          <a:scrgbClr r="0" g="0" b="0"/>
        </a:effectRef>
        <a:fontRef idx="minor">
          <a:schemeClr val="lt1"/>
        </a:fontRef>
      </dsp:style>
      <dsp:txBody>
        <a:bodyPr lIns="142240" tIns="142240" rIns="142240" bIns="1422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b="1" dirty="0">
              <a:solidFill>
                <a:schemeClr val="bg1"/>
              </a:solidFill>
              <a:latin typeface="微软雅黑" panose="020B0503020204020204" pitchFamily="34" charset="-122"/>
              <a:ea typeface="微软雅黑" panose="020B0503020204020204" pitchFamily="34" charset="-122"/>
            </a:rPr>
            <a:t>广播风暴</a:t>
          </a:r>
        </a:p>
      </dsp:txBody>
      <dsp:txXfrm>
        <a:off x="725684" y="535772"/>
        <a:ext cx="4173897" cy="454044"/>
      </dsp:txXfrm>
    </dsp:sp>
    <dsp:sp modelId="{B5E1697C-B7F9-432F-8B8C-2C72CB3A8DB2}">
      <dsp:nvSpPr>
        <dsp:cNvPr id="6" name="圆角矩形 5"/>
        <dsp:cNvSpPr/>
      </dsp:nvSpPr>
      <dsp:spPr bwMode="white">
        <a:xfrm>
          <a:off x="244397" y="1044301"/>
          <a:ext cx="454044" cy="454044"/>
        </a:xfrm>
        <a:prstGeom prst="roundRect">
          <a:avLst>
            <a:gd name="adj" fmla="val 16670"/>
          </a:avLst>
        </a:prstGeom>
        <a:blipFill>
          <a:blip r:embed="rId1" cstate="print">
            <a:extLst>
              <a:ext uri="{28A0092B-C50C-407E-A947-70E740481C1C}">
                <a14:useLocalDpi xmlns:a14="http://schemas.microsoft.com/office/drawing/2010/main" val="0"/>
              </a:ext>
            </a:extLst>
          </a:blip>
          <a:srcRect/>
          <a:stretch>
            <a:fillRect/>
          </a:stretch>
        </a:blipFill>
      </dsp:spPr>
      <dsp:style>
        <a:lnRef idx="2">
          <a:schemeClr val="lt1"/>
        </a:lnRef>
        <a:fillRef idx="1">
          <a:schemeClr val="accent4">
            <a:hueOff val="-2250000"/>
            <a:satOff val="13333"/>
            <a:lumOff val="1176"/>
            <a:alpha val="100000"/>
          </a:schemeClr>
        </a:fillRef>
        <a:effectRef idx="0">
          <a:scrgbClr r="0" g="0" b="0"/>
        </a:effectRef>
        <a:fontRef idx="minor">
          <a:schemeClr val="lt1"/>
        </a:fontRef>
      </dsp:style>
      <dsp:txXfrm>
        <a:off x="244397" y="1044301"/>
        <a:ext cx="454044" cy="454044"/>
      </dsp:txXfrm>
    </dsp:sp>
    <dsp:sp modelId="{CC7DA71B-6517-4DAC-B756-9D99ECEF317E}">
      <dsp:nvSpPr>
        <dsp:cNvPr id="7" name="圆角矩形 6"/>
        <dsp:cNvSpPr/>
      </dsp:nvSpPr>
      <dsp:spPr bwMode="white">
        <a:xfrm>
          <a:off x="725684" y="1044301"/>
          <a:ext cx="4173897" cy="454044"/>
        </a:xfrm>
        <a:prstGeom prst="roundRect">
          <a:avLst>
            <a:gd name="adj" fmla="val 16670"/>
          </a:avLst>
        </a:prstGeom>
      </dsp:spPr>
      <dsp:style>
        <a:lnRef idx="2">
          <a:schemeClr val="lt1"/>
        </a:lnRef>
        <a:fillRef idx="1">
          <a:schemeClr val="accent4">
            <a:hueOff val="-2250000"/>
            <a:satOff val="13333"/>
            <a:lumOff val="1176"/>
            <a:alpha val="100000"/>
          </a:schemeClr>
        </a:fillRef>
        <a:effectRef idx="0">
          <a:scrgbClr r="0" g="0" b="0"/>
        </a:effectRef>
        <a:fontRef idx="minor">
          <a:schemeClr val="lt1"/>
        </a:fontRef>
      </dsp:style>
      <dsp:txBody>
        <a:bodyPr lIns="142240" tIns="142240" rIns="142240" bIns="1422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b="1" dirty="0">
              <a:solidFill>
                <a:schemeClr val="bg1"/>
              </a:solidFill>
              <a:latin typeface="微软雅黑" panose="020B0503020204020204" pitchFamily="34" charset="-122"/>
              <a:ea typeface="微软雅黑" panose="020B0503020204020204" pitchFamily="34" charset="-122"/>
            </a:rPr>
            <a:t>安全问题</a:t>
          </a:r>
        </a:p>
      </dsp:txBody>
      <dsp:txXfrm>
        <a:off x="725684" y="1044301"/>
        <a:ext cx="4173897" cy="454044"/>
      </dsp:txXfrm>
    </dsp:sp>
    <dsp:sp modelId="{14191CB4-CBF2-4672-8D7E-4805CD0EC527}">
      <dsp:nvSpPr>
        <dsp:cNvPr id="8" name="圆角矩形 7"/>
        <dsp:cNvSpPr/>
      </dsp:nvSpPr>
      <dsp:spPr bwMode="white">
        <a:xfrm>
          <a:off x="244397" y="1552831"/>
          <a:ext cx="454044" cy="454044"/>
        </a:xfrm>
        <a:prstGeom prst="roundRect">
          <a:avLst>
            <a:gd name="adj" fmla="val 16670"/>
          </a:avLst>
        </a:prstGeom>
        <a:blipFill>
          <a:blip r:embed="rId1" cstate="print">
            <a:extLst>
              <a:ext uri="{28A0092B-C50C-407E-A947-70E740481C1C}">
                <a14:useLocalDpi xmlns:a14="http://schemas.microsoft.com/office/drawing/2010/main" val="0"/>
              </a:ext>
            </a:extLst>
          </a:blip>
          <a:srcRect/>
          <a:stretch>
            <a:fillRect/>
          </a:stretch>
        </a:blipFill>
      </dsp:spPr>
      <dsp:style>
        <a:lnRef idx="2">
          <a:schemeClr val="lt1"/>
        </a:lnRef>
        <a:fillRef idx="1">
          <a:schemeClr val="accent4">
            <a:hueOff val="-4500000"/>
            <a:satOff val="26667"/>
            <a:lumOff val="2353"/>
            <a:alpha val="100000"/>
          </a:schemeClr>
        </a:fillRef>
        <a:effectRef idx="0">
          <a:scrgbClr r="0" g="0" b="0"/>
        </a:effectRef>
        <a:fontRef idx="minor">
          <a:schemeClr val="lt1"/>
        </a:fontRef>
      </dsp:style>
      <dsp:txXfrm>
        <a:off x="244397" y="1552831"/>
        <a:ext cx="454044" cy="454044"/>
      </dsp:txXfrm>
    </dsp:sp>
    <dsp:sp modelId="{FF45535F-D8E0-422C-ADEA-B4B65A834513}">
      <dsp:nvSpPr>
        <dsp:cNvPr id="9" name="圆角矩形 8"/>
        <dsp:cNvSpPr/>
      </dsp:nvSpPr>
      <dsp:spPr bwMode="white">
        <a:xfrm>
          <a:off x="725684" y="1552831"/>
          <a:ext cx="4173897" cy="454044"/>
        </a:xfrm>
        <a:prstGeom prst="roundRect">
          <a:avLst>
            <a:gd name="adj" fmla="val 16670"/>
          </a:avLst>
        </a:prstGeom>
      </dsp:spPr>
      <dsp:style>
        <a:lnRef idx="2">
          <a:schemeClr val="lt1"/>
        </a:lnRef>
        <a:fillRef idx="1">
          <a:schemeClr val="accent4">
            <a:hueOff val="-4500000"/>
            <a:satOff val="26667"/>
            <a:lumOff val="2353"/>
            <a:alpha val="100000"/>
          </a:schemeClr>
        </a:fillRef>
        <a:effectRef idx="0">
          <a:scrgbClr r="0" g="0" b="0"/>
        </a:effectRef>
        <a:fontRef idx="minor">
          <a:schemeClr val="lt1"/>
        </a:fontRef>
      </dsp:style>
      <dsp:txBody>
        <a:bodyPr lIns="142240" tIns="142240" rIns="142240" bIns="1422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b="1" dirty="0">
              <a:solidFill>
                <a:schemeClr val="bg1"/>
              </a:solidFill>
              <a:latin typeface="微软雅黑" panose="020B0503020204020204" pitchFamily="34" charset="-122"/>
              <a:ea typeface="微软雅黑" panose="020B0503020204020204" pitchFamily="34" charset="-122"/>
            </a:rPr>
            <a:t>管理困难 等 </a:t>
          </a:r>
        </a:p>
      </dsp:txBody>
      <dsp:txXfrm>
        <a:off x="725684" y="1552831"/>
        <a:ext cx="4173897" cy="45404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linDir" val="fromT"/>
              <dgm:param type="chAlign" val="r"/>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7A0F7-AD19-4993-8574-730EC50C92A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4BD24-89E3-4C51-B736-BCCE6C13A88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buFont typeface="Arial" panose="020B0604020202020204" pitchFamily="34" charset="0"/>
              <a:buChar char="•"/>
            </a:pPr>
            <a:r>
              <a:rPr lang="zh-CN" altLang="en-US" sz="2400" dirty="0"/>
              <a:t>交换机在每一个端口都有一个数据缓存</a:t>
            </a:r>
            <a:endParaRPr lang="zh-CN" altLang="en-US" sz="2400" dirty="0"/>
          </a:p>
        </p:txBody>
      </p:sp>
      <p:sp>
        <p:nvSpPr>
          <p:cNvPr id="4" name="灯片编号占位符 3"/>
          <p:cNvSpPr>
            <a:spLocks noGrp="1"/>
          </p:cNvSpPr>
          <p:nvPr>
            <p:ph type="sldNum" sz="quarter" idx="5"/>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学习是按照数据帧来学习</a:t>
            </a:r>
            <a:endParaRPr lang="zh-CN" altLang="en-US"/>
          </a:p>
        </p:txBody>
      </p:sp>
      <p:sp>
        <p:nvSpPr>
          <p:cNvPr id="4" name="灯片编号占位符 3"/>
          <p:cNvSpPr>
            <a:spLocks noGrp="1"/>
          </p:cNvSpPr>
          <p:nvPr>
            <p:ph type="sldNum" sz="quarter" idx="5"/>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57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1157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9480239-A317-4630-9AA6-B2FDEB934603}"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00152"/>
            <a:ext cx="8229600" cy="339447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6082" name="Group 2"/>
          <p:cNvGrpSpPr/>
          <p:nvPr/>
        </p:nvGrpSpPr>
        <p:grpSpPr bwMode="auto">
          <a:xfrm>
            <a:off x="1" y="1828800"/>
            <a:ext cx="9009063" cy="789385"/>
            <a:chOff x="0" y="1536"/>
            <a:chExt cx="5675" cy="663"/>
          </a:xfrm>
        </p:grpSpPr>
        <p:grpSp>
          <p:nvGrpSpPr>
            <p:cNvPr id="46083" name="Group 3"/>
            <p:cNvGrpSpPr/>
            <p:nvPr/>
          </p:nvGrpSpPr>
          <p:grpSpPr bwMode="auto">
            <a:xfrm>
              <a:off x="183" y="1604"/>
              <a:ext cx="448" cy="299"/>
              <a:chOff x="720" y="336"/>
              <a:chExt cx="624" cy="432"/>
            </a:xfrm>
          </p:grpSpPr>
          <p:sp>
            <p:nvSpPr>
              <p:cNvPr id="4608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4608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grpSp>
          <p:nvGrpSpPr>
            <p:cNvPr id="46086" name="Group 6"/>
            <p:cNvGrpSpPr/>
            <p:nvPr/>
          </p:nvGrpSpPr>
          <p:grpSpPr bwMode="auto">
            <a:xfrm>
              <a:off x="261" y="1870"/>
              <a:ext cx="465" cy="299"/>
              <a:chOff x="912" y="2640"/>
              <a:chExt cx="672" cy="432"/>
            </a:xfrm>
          </p:grpSpPr>
          <p:sp>
            <p:nvSpPr>
              <p:cNvPr id="4608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4608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sp>
          <p:nvSpPr>
            <p:cNvPr id="4608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4609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4609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sp>
        <p:nvSpPr>
          <p:cNvPr id="46092" name="Rectangle 12"/>
          <p:cNvSpPr>
            <a:spLocks noGrp="1" noChangeArrowheads="1"/>
          </p:cNvSpPr>
          <p:nvPr>
            <p:ph type="ctrTitle"/>
          </p:nvPr>
        </p:nvSpPr>
        <p:spPr>
          <a:xfrm>
            <a:off x="990600" y="1257300"/>
            <a:ext cx="7772400" cy="1096566"/>
          </a:xfrm>
        </p:spPr>
        <p:txBody>
          <a:bodyPr/>
          <a:lstStyle>
            <a:lvl1pPr>
              <a:defRPr/>
            </a:lvl1pPr>
          </a:lstStyle>
          <a:p>
            <a:pPr lvl="0"/>
            <a:r>
              <a:rPr lang="zh-CN" altLang="en-US" noProof="0"/>
              <a:t>单击此处编辑母版标题样式</a:t>
            </a:r>
            <a:endParaRPr lang="zh-CN" altLang="en-US" noProof="0"/>
          </a:p>
        </p:txBody>
      </p:sp>
      <p:sp>
        <p:nvSpPr>
          <p:cNvPr id="46093" name="Rectangle 13"/>
          <p:cNvSpPr>
            <a:spLocks noGrp="1" noChangeArrowheads="1"/>
          </p:cNvSpPr>
          <p:nvPr>
            <p:ph type="subTitle" idx="1"/>
          </p:nvPr>
        </p:nvSpPr>
        <p:spPr>
          <a:xfrm>
            <a:off x="1371600" y="2914650"/>
            <a:ext cx="6400800" cy="131445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endParaRPr lang="zh-CN" altLang="en-US" noProof="0"/>
          </a:p>
        </p:txBody>
      </p:sp>
      <p:sp>
        <p:nvSpPr>
          <p:cNvPr id="46094" name="Rectangle 14"/>
          <p:cNvSpPr>
            <a:spLocks noGrp="1" noChangeArrowheads="1"/>
          </p:cNvSpPr>
          <p:nvPr>
            <p:ph type="dt" sz="half" idx="2"/>
          </p:nvPr>
        </p:nvSpPr>
        <p:spPr>
          <a:xfrm>
            <a:off x="990600" y="4686300"/>
            <a:ext cx="1905000" cy="342900"/>
          </a:xfrm>
        </p:spPr>
        <p:txBody>
          <a:bodyPr/>
          <a:lstStyle>
            <a:lvl1pPr>
              <a:defRPr>
                <a:solidFill>
                  <a:schemeClr val="bg2"/>
                </a:solidFill>
              </a:defRPr>
            </a:lvl1pPr>
          </a:lstStyle>
          <a:p>
            <a:endParaRPr lang="en-US" altLang="zh-CN"/>
          </a:p>
        </p:txBody>
      </p:sp>
      <p:sp>
        <p:nvSpPr>
          <p:cNvPr id="46095" name="Rectangle 15"/>
          <p:cNvSpPr>
            <a:spLocks noGrp="1" noChangeArrowheads="1"/>
          </p:cNvSpPr>
          <p:nvPr>
            <p:ph type="ftr" sz="quarter" idx="3"/>
          </p:nvPr>
        </p:nvSpPr>
        <p:spPr>
          <a:xfrm>
            <a:off x="3429000" y="4686300"/>
            <a:ext cx="2895600" cy="342900"/>
          </a:xfrm>
        </p:spPr>
        <p:txBody>
          <a:bodyPr/>
          <a:lstStyle>
            <a:lvl1pPr>
              <a:defRPr>
                <a:solidFill>
                  <a:schemeClr val="bg2"/>
                </a:solidFill>
              </a:defRPr>
            </a:lvl1pPr>
          </a:lstStyle>
          <a:p>
            <a:endParaRPr lang="en-US" altLang="zh-CN"/>
          </a:p>
        </p:txBody>
      </p:sp>
      <p:sp>
        <p:nvSpPr>
          <p:cNvPr id="46096" name="Rectangle 16"/>
          <p:cNvSpPr>
            <a:spLocks noGrp="1" noChangeArrowheads="1"/>
          </p:cNvSpPr>
          <p:nvPr>
            <p:ph type="sldNum" sz="quarter" idx="4"/>
          </p:nvPr>
        </p:nvSpPr>
        <p:spPr>
          <a:xfrm>
            <a:off x="6858000" y="4686300"/>
            <a:ext cx="1905000" cy="342900"/>
          </a:xfrm>
        </p:spPr>
        <p:txBody>
          <a:bodyPr/>
          <a:lstStyle>
            <a:lvl1pPr>
              <a:defRPr>
                <a:solidFill>
                  <a:schemeClr val="bg2"/>
                </a:solidFill>
              </a:defRPr>
            </a:lvl1pPr>
          </a:lstStyle>
          <a:p>
            <a:fld id="{1A3B33E2-97AB-444D-B22F-DDA448110CE7}"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163E69B-CAA3-42C4-95CF-80D0602595E5}"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3888" y="3442098"/>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581F2D6-040E-47BB-B3CA-988794EC96B3}" type="slidenum">
              <a:rPr lang="en-US" altLang="zh-CN"/>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1182688" y="1513285"/>
            <a:ext cx="3810000" cy="308610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5145088" y="1513285"/>
            <a:ext cx="3810000" cy="308610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82E321A-EE3E-4B66-9DC0-848FDDDB5738}" type="slidenum">
              <a:rPr lang="en-US" altLang="zh-CN"/>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30239"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30239" y="1878806"/>
            <a:ext cx="3868737"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29150" y="1878806"/>
            <a:ext cx="3887788"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8C7FE500-5470-4B3D-9EB0-614EBF6E0A8F}" type="slidenum">
              <a:rPr lang="en-US" altLang="zh-CN"/>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E8F22C2-CE45-4D7A-BDB8-4F7FAE7FE9A8}" type="slidenum">
              <a:rPr lang="en-US" altLang="zh-CN"/>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EAD56F70-FD84-425E-8F10-C4DA6F22BB9F}" type="slidenum">
              <a:rPr lang="en-US" altLang="zh-CN"/>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342900"/>
            <a:ext cx="2949575" cy="1200150"/>
          </a:xfrm>
        </p:spPr>
        <p:txBody>
          <a:bodyPr/>
          <a:lstStyle>
            <a:lvl1pPr>
              <a:defRPr sz="24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91CB131-DF81-4495-A4A5-88BC979F1576}"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342900"/>
            <a:ext cx="2949575" cy="1200150"/>
          </a:xfrm>
        </p:spPr>
        <p:txBody>
          <a:bodyPr/>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hasCustomPrompt="1"/>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945D9FA-4126-4A21-9AB0-6D6F523D1FE4}" type="slidenum">
              <a:rPr lang="en-US" altLang="zh-CN"/>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EA2FF8F-9D04-4AAE-A03E-A05E2646D5FF}" type="slidenum">
              <a:rPr lang="en-US" altLang="zh-CN"/>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160735"/>
            <a:ext cx="1951038" cy="443865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1150938" y="160735"/>
            <a:ext cx="5700712" cy="4438650"/>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1C578DD-2DDC-4295-B68D-D9D16217D991}" type="slidenum">
              <a:rPr lang="en-US" altLang="zh-CN"/>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4" name="Freeform 17"/>
          <p:cNvSpPr/>
          <p:nvPr userDrawn="1"/>
        </p:nvSpPr>
        <p:spPr bwMode="gray">
          <a:xfrm>
            <a:off x="-9525" y="1085850"/>
            <a:ext cx="9164638" cy="2874169"/>
          </a:xfrm>
          <a:custGeom>
            <a:avLst/>
            <a:gdLst>
              <a:gd name="T0" fmla="*/ 2147483646 w 5773"/>
              <a:gd name="T1" fmla="*/ 2147483646 h 2414"/>
              <a:gd name="T2" fmla="*/ 2147483646 w 5773"/>
              <a:gd name="T3" fmla="*/ 2147483646 h 2414"/>
              <a:gd name="T4" fmla="*/ 2147483646 w 5773"/>
              <a:gd name="T5" fmla="*/ 2147483646 h 2414"/>
              <a:gd name="T6" fmla="*/ 2147483646 w 5773"/>
              <a:gd name="T7" fmla="*/ 2147483646 h 2414"/>
              <a:gd name="T8" fmla="*/ 2147483646 w 5773"/>
              <a:gd name="T9" fmla="*/ 2147483646 h 2414"/>
              <a:gd name="T10" fmla="*/ 2147483646 w 5773"/>
              <a:gd name="T11" fmla="*/ 2147483646 h 2414"/>
              <a:gd name="T12" fmla="*/ 2147483646 w 5773"/>
              <a:gd name="T13" fmla="*/ 2147483646 h 2414"/>
              <a:gd name="T14" fmla="*/ 2147483646 w 5773"/>
              <a:gd name="T15" fmla="*/ 2147483646 h 2414"/>
              <a:gd name="T16" fmla="*/ 2147483646 w 5773"/>
              <a:gd name="T17" fmla="*/ 2147483646 h 2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3" h="2414">
                <a:moveTo>
                  <a:pt x="12" y="124"/>
                </a:moveTo>
                <a:cubicBezTo>
                  <a:pt x="150" y="76"/>
                  <a:pt x="581" y="0"/>
                  <a:pt x="1381" y="12"/>
                </a:cubicBezTo>
                <a:cubicBezTo>
                  <a:pt x="2181" y="23"/>
                  <a:pt x="3370" y="437"/>
                  <a:pt x="4064" y="581"/>
                </a:cubicBezTo>
                <a:cubicBezTo>
                  <a:pt x="4758" y="725"/>
                  <a:pt x="5635" y="219"/>
                  <a:pt x="5773" y="118"/>
                </a:cubicBezTo>
                <a:lnTo>
                  <a:pt x="5766" y="2151"/>
                </a:lnTo>
                <a:cubicBezTo>
                  <a:pt x="4994" y="2407"/>
                  <a:pt x="4326" y="2311"/>
                  <a:pt x="3966" y="2263"/>
                </a:cubicBezTo>
                <a:cubicBezTo>
                  <a:pt x="3606" y="2215"/>
                  <a:pt x="2715" y="1873"/>
                  <a:pt x="1963" y="1897"/>
                </a:cubicBezTo>
                <a:cubicBezTo>
                  <a:pt x="1305" y="1893"/>
                  <a:pt x="0" y="2402"/>
                  <a:pt x="6" y="2407"/>
                </a:cubicBezTo>
                <a:cubicBezTo>
                  <a:pt x="12" y="2414"/>
                  <a:pt x="12" y="568"/>
                  <a:pt x="12" y="124"/>
                </a:cubicBezTo>
                <a:close/>
              </a:path>
            </a:pathLst>
          </a:custGeom>
          <a:solidFill>
            <a:schemeClr val="accent1">
              <a:alpha val="41176"/>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a:p>
        </p:txBody>
      </p:sp>
      <p:sp>
        <p:nvSpPr>
          <p:cNvPr id="5" name="Freeform 18"/>
          <p:cNvSpPr/>
          <p:nvPr userDrawn="1"/>
        </p:nvSpPr>
        <p:spPr bwMode="gray">
          <a:xfrm>
            <a:off x="-9525" y="1297781"/>
            <a:ext cx="9150350" cy="2449116"/>
          </a:xfrm>
          <a:custGeom>
            <a:avLst/>
            <a:gdLst>
              <a:gd name="T0" fmla="*/ 2147483646 w 5764"/>
              <a:gd name="T1" fmla="*/ 2147483646 h 2057"/>
              <a:gd name="T2" fmla="*/ 2147483646 w 5764"/>
              <a:gd name="T3" fmla="*/ 2147483646 h 2057"/>
              <a:gd name="T4" fmla="*/ 2147483646 w 5764"/>
              <a:gd name="T5" fmla="*/ 2147483646 h 2057"/>
              <a:gd name="T6" fmla="*/ 2147483646 w 5764"/>
              <a:gd name="T7" fmla="*/ 2147483646 h 2057"/>
              <a:gd name="T8" fmla="*/ 2147483646 w 5764"/>
              <a:gd name="T9" fmla="*/ 2147483646 h 2057"/>
              <a:gd name="T10" fmla="*/ 2147483646 w 5764"/>
              <a:gd name="T11" fmla="*/ 2147483646 h 2057"/>
              <a:gd name="T12" fmla="*/ 2147483646 w 5764"/>
              <a:gd name="T13" fmla="*/ 2147483646 h 2057"/>
              <a:gd name="T14" fmla="*/ 2147483646 w 5764"/>
              <a:gd name="T15" fmla="*/ 2147483646 h 2057"/>
              <a:gd name="T16" fmla="*/ 2147483646 w 5764"/>
              <a:gd name="T17" fmla="*/ 2147483646 h 2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4" h="2057">
                <a:moveTo>
                  <a:pt x="6" y="272"/>
                </a:moveTo>
                <a:cubicBezTo>
                  <a:pt x="144" y="233"/>
                  <a:pt x="656" y="0"/>
                  <a:pt x="1453" y="10"/>
                </a:cubicBezTo>
                <a:cubicBezTo>
                  <a:pt x="2250" y="20"/>
                  <a:pt x="3475" y="403"/>
                  <a:pt x="4182" y="482"/>
                </a:cubicBezTo>
                <a:cubicBezTo>
                  <a:pt x="4890" y="561"/>
                  <a:pt x="5626" y="237"/>
                  <a:pt x="5764" y="154"/>
                </a:cubicBezTo>
                <a:lnTo>
                  <a:pt x="5764" y="1806"/>
                </a:lnTo>
                <a:cubicBezTo>
                  <a:pt x="4919" y="2052"/>
                  <a:pt x="4485" y="2057"/>
                  <a:pt x="4005" y="1994"/>
                </a:cubicBezTo>
                <a:cubicBezTo>
                  <a:pt x="3526" y="1929"/>
                  <a:pt x="2640" y="1502"/>
                  <a:pt x="1891" y="1522"/>
                </a:cubicBezTo>
                <a:cubicBezTo>
                  <a:pt x="1234" y="1519"/>
                  <a:pt x="0" y="1962"/>
                  <a:pt x="6" y="1967"/>
                </a:cubicBezTo>
                <a:cubicBezTo>
                  <a:pt x="12" y="1972"/>
                  <a:pt x="6" y="641"/>
                  <a:pt x="6" y="272"/>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a:p>
        </p:txBody>
      </p:sp>
      <p:grpSp>
        <p:nvGrpSpPr>
          <p:cNvPr id="6" name="Group 19"/>
          <p:cNvGrpSpPr/>
          <p:nvPr userDrawn="1"/>
        </p:nvGrpSpPr>
        <p:grpSpPr bwMode="auto">
          <a:xfrm>
            <a:off x="7086600" y="1460897"/>
            <a:ext cx="533400" cy="400050"/>
            <a:chOff x="4752" y="1200"/>
            <a:chExt cx="288" cy="288"/>
          </a:xfrm>
        </p:grpSpPr>
        <p:sp>
          <p:nvSpPr>
            <p:cNvPr id="7" name="Oval 20"/>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w="9525">
              <a:noFill/>
              <a:round/>
            </a:ln>
            <a:effectLst/>
          </p:spPr>
          <p:txBody>
            <a:bodyPr wrap="none" anchor="ctr"/>
            <a:lstStyle/>
            <a:p>
              <a:pPr eaLnBrk="1" fontAlgn="auto" hangingPunct="1">
                <a:spcBef>
                  <a:spcPts val="0"/>
                </a:spcBef>
                <a:spcAft>
                  <a:spcPts val="0"/>
                </a:spcAft>
                <a:defRPr/>
              </a:pPr>
              <a:endParaRPr lang="zh-CN" altLang="en-US" sz="1350">
                <a:latin typeface="+mn-lt"/>
                <a:ea typeface="+mn-ea"/>
              </a:endParaRPr>
            </a:p>
          </p:txBody>
        </p:sp>
        <p:sp>
          <p:nvSpPr>
            <p:cNvPr id="8" name="Oval 21"/>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ln>
            <a:effectLst/>
          </p:spPr>
          <p:txBody>
            <a:bodyPr wrap="none" anchor="ctr"/>
            <a:lstStyle/>
            <a:p>
              <a:pPr eaLnBrk="1" fontAlgn="auto" hangingPunct="1">
                <a:spcBef>
                  <a:spcPts val="0"/>
                </a:spcBef>
                <a:spcAft>
                  <a:spcPts val="0"/>
                </a:spcAft>
                <a:defRPr/>
              </a:pPr>
              <a:endParaRPr lang="zh-CN" altLang="en-US" sz="1350">
                <a:latin typeface="+mn-lt"/>
                <a:ea typeface="+mn-ea"/>
              </a:endParaRPr>
            </a:p>
          </p:txBody>
        </p:sp>
      </p:grpSp>
      <p:grpSp>
        <p:nvGrpSpPr>
          <p:cNvPr id="9" name="Group 22"/>
          <p:cNvGrpSpPr/>
          <p:nvPr userDrawn="1"/>
        </p:nvGrpSpPr>
        <p:grpSpPr bwMode="auto">
          <a:xfrm>
            <a:off x="7620000" y="1028700"/>
            <a:ext cx="914400" cy="685800"/>
            <a:chOff x="4992" y="816"/>
            <a:chExt cx="576" cy="576"/>
          </a:xfrm>
        </p:grpSpPr>
        <p:sp>
          <p:nvSpPr>
            <p:cNvPr id="10" name="Oval 23"/>
            <p:cNvSpPr>
              <a:spLocks noChangeArrowheads="1"/>
            </p:cNvSpPr>
            <p:nvPr userDrawn="1"/>
          </p:nvSpPr>
          <p:spPr bwMode="gray">
            <a:xfrm>
              <a:off x="4992" y="816"/>
              <a:ext cx="576" cy="576"/>
            </a:xfrm>
            <a:prstGeom prst="ellipse">
              <a:avLst/>
            </a:prstGeom>
            <a:solidFill>
              <a:schemeClr val="accent1">
                <a:alpha val="52940"/>
              </a:scheme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350">
                <a:latin typeface="Calibri" panose="020F0502020204030204" pitchFamily="34" charset="0"/>
              </a:endParaRPr>
            </a:p>
          </p:txBody>
        </p:sp>
        <p:sp>
          <p:nvSpPr>
            <p:cNvPr id="11" name="Oval 24"/>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ln>
            <a:effectLst/>
          </p:spPr>
          <p:txBody>
            <a:bodyPr wrap="none" anchor="ctr"/>
            <a:lstStyle/>
            <a:p>
              <a:pPr eaLnBrk="1" fontAlgn="auto" hangingPunct="1">
                <a:spcBef>
                  <a:spcPts val="0"/>
                </a:spcBef>
                <a:spcAft>
                  <a:spcPts val="0"/>
                </a:spcAft>
                <a:defRPr/>
              </a:pPr>
              <a:endParaRPr lang="zh-CN" altLang="en-US" sz="1350">
                <a:latin typeface="+mn-lt"/>
                <a:ea typeface="+mn-ea"/>
              </a:endParaRPr>
            </a:p>
          </p:txBody>
        </p:sp>
      </p:grpSp>
      <p:grpSp>
        <p:nvGrpSpPr>
          <p:cNvPr id="12" name="Group 25"/>
          <p:cNvGrpSpPr/>
          <p:nvPr userDrawn="1"/>
        </p:nvGrpSpPr>
        <p:grpSpPr bwMode="auto">
          <a:xfrm>
            <a:off x="304800" y="2571750"/>
            <a:ext cx="1295400" cy="1028700"/>
            <a:chOff x="4992" y="816"/>
            <a:chExt cx="576" cy="576"/>
          </a:xfrm>
        </p:grpSpPr>
        <p:sp>
          <p:nvSpPr>
            <p:cNvPr id="13" name="Oval 26"/>
            <p:cNvSpPr>
              <a:spLocks noChangeArrowheads="1"/>
            </p:cNvSpPr>
            <p:nvPr userDrawn="1"/>
          </p:nvSpPr>
          <p:spPr bwMode="gray">
            <a:xfrm>
              <a:off x="4992" y="816"/>
              <a:ext cx="576" cy="576"/>
            </a:xfrm>
            <a:prstGeom prst="ellipse">
              <a:avLst/>
            </a:prstGeom>
            <a:solidFill>
              <a:schemeClr val="tx2">
                <a:alpha val="52940"/>
              </a:scheme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350">
                <a:latin typeface="Calibri" panose="020F0502020204030204" pitchFamily="34" charset="0"/>
              </a:endParaRPr>
            </a:p>
          </p:txBody>
        </p:sp>
        <p:sp>
          <p:nvSpPr>
            <p:cNvPr id="14" name="Oval 27"/>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ln>
            <a:effectLst/>
          </p:spPr>
          <p:txBody>
            <a:bodyPr wrap="none" anchor="ctr"/>
            <a:lstStyle/>
            <a:p>
              <a:pPr eaLnBrk="1" fontAlgn="auto" hangingPunct="1">
                <a:spcBef>
                  <a:spcPts val="0"/>
                </a:spcBef>
                <a:spcAft>
                  <a:spcPts val="0"/>
                </a:spcAft>
                <a:defRPr/>
              </a:pPr>
              <a:endParaRPr lang="zh-CN" altLang="en-US" sz="1350">
                <a:latin typeface="+mn-lt"/>
                <a:ea typeface="+mn-ea"/>
              </a:endParaRPr>
            </a:p>
          </p:txBody>
        </p:sp>
      </p:grpSp>
      <p:pic>
        <p:nvPicPr>
          <p:cNvPr id="15" name="图片 11" descr="重庆大学.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91186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Rectangle 2"/>
          <p:cNvSpPr>
            <a:spLocks noGrp="1" noChangeArrowheads="1"/>
          </p:cNvSpPr>
          <p:nvPr>
            <p:ph type="ctrTitle"/>
          </p:nvPr>
        </p:nvSpPr>
        <p:spPr>
          <a:xfrm>
            <a:off x="1143000" y="1943100"/>
            <a:ext cx="7086600" cy="759619"/>
          </a:xfrm>
          <a:effectLst>
            <a:outerShdw dist="53882" dir="2700000" algn="ctr" rotWithShape="0">
              <a:schemeClr val="tx1"/>
            </a:outerShdw>
          </a:effectLst>
        </p:spPr>
        <p:txBody>
          <a:bodyPr>
            <a:normAutofit/>
          </a:bodyPr>
          <a:lstStyle>
            <a:lvl1pPr>
              <a:defRPr sz="2400" b="0" cap="none" spc="0">
                <a:ln w="18415" cmpd="sng">
                  <a:solidFill>
                    <a:srgbClr val="FFFFFF"/>
                  </a:solidFill>
                  <a:prstDash val="solid"/>
                </a:ln>
                <a:solidFill>
                  <a:srgbClr val="FFFFFF"/>
                </a:solidFill>
                <a:effectLst/>
                <a:latin typeface="+mn-ea"/>
                <a:ea typeface="+mn-ea"/>
              </a:defRPr>
            </a:lvl1pPr>
          </a:lstStyle>
          <a:p>
            <a:r>
              <a:rPr lang="en-US" altLang="zh-CN" dirty="0"/>
              <a:t>Click to edit Master title style</a:t>
            </a:r>
            <a:endParaRPr lang="en-US" altLang="zh-CN" dirty="0"/>
          </a:p>
        </p:txBody>
      </p:sp>
      <p:sp>
        <p:nvSpPr>
          <p:cNvPr id="39" name="Rectangle 3"/>
          <p:cNvSpPr>
            <a:spLocks noGrp="1" noChangeArrowheads="1"/>
          </p:cNvSpPr>
          <p:nvPr>
            <p:ph type="subTitle" idx="1"/>
          </p:nvPr>
        </p:nvSpPr>
        <p:spPr bwMode="white">
          <a:xfrm>
            <a:off x="1250776" y="3636150"/>
            <a:ext cx="6705600" cy="285750"/>
          </a:xfrm>
        </p:spPr>
        <p:txBody>
          <a:bodyPr/>
          <a:lstStyle>
            <a:lvl1pPr marL="0" indent="0" algn="ctr">
              <a:buFont typeface="Wingdings" panose="05000000000000000000" pitchFamily="2" charset="2"/>
              <a:buNone/>
              <a:defRPr sz="1500"/>
            </a:lvl1pPr>
          </a:lstStyle>
          <a:p>
            <a:r>
              <a:rPr lang="en-US" altLang="zh-CN" dirty="0"/>
              <a:t>Click to edit Master subtitle style</a:t>
            </a:r>
            <a:endParaRPr lang="en-US" altLang="zh-CN" dirty="0"/>
          </a:p>
        </p:txBody>
      </p:sp>
      <p:sp>
        <p:nvSpPr>
          <p:cNvPr id="16" name="Rectangle 4"/>
          <p:cNvSpPr>
            <a:spLocks noGrp="1" noChangeArrowheads="1"/>
          </p:cNvSpPr>
          <p:nvPr>
            <p:ph type="dt" sz="half" idx="10"/>
          </p:nvPr>
        </p:nvSpPr>
        <p:spPr>
          <a:xfrm>
            <a:off x="457200" y="4857751"/>
            <a:ext cx="2133600" cy="183356"/>
          </a:xfrm>
        </p:spPr>
        <p:txBody>
          <a:bodyPr/>
          <a:lstStyle>
            <a:lvl1pPr>
              <a:defRPr sz="900"/>
            </a:lvl1pPr>
          </a:lstStyle>
          <a:p>
            <a:pPr>
              <a:defRPr/>
            </a:pPr>
            <a:endParaRPr lang="en-US" altLang="zh-CN"/>
          </a:p>
        </p:txBody>
      </p:sp>
      <p:sp>
        <p:nvSpPr>
          <p:cNvPr id="17" name="Rectangle 5"/>
          <p:cNvSpPr>
            <a:spLocks noGrp="1" noChangeArrowheads="1"/>
          </p:cNvSpPr>
          <p:nvPr>
            <p:ph type="ftr" sz="quarter" idx="11"/>
          </p:nvPr>
        </p:nvSpPr>
        <p:spPr>
          <a:xfrm>
            <a:off x="3124200" y="4857751"/>
            <a:ext cx="2895600" cy="183356"/>
          </a:xfrm>
        </p:spPr>
        <p:txBody>
          <a:bodyPr/>
          <a:lstStyle>
            <a:lvl1pPr>
              <a:defRPr sz="900"/>
            </a:lvl1pPr>
          </a:lstStyle>
          <a:p>
            <a:pPr>
              <a:defRPr/>
            </a:pPr>
            <a:endParaRPr lang="en-US" altLang="zh-CN"/>
          </a:p>
        </p:txBody>
      </p:sp>
      <p:sp>
        <p:nvSpPr>
          <p:cNvPr id="18" name="Rectangle 6"/>
          <p:cNvSpPr>
            <a:spLocks noGrp="1" noChangeArrowheads="1"/>
          </p:cNvSpPr>
          <p:nvPr>
            <p:ph type="sldNum" sz="quarter" idx="12"/>
          </p:nvPr>
        </p:nvSpPr>
        <p:spPr>
          <a:xfrm>
            <a:off x="6553200" y="4857751"/>
            <a:ext cx="2133600" cy="183356"/>
          </a:xfrm>
        </p:spPr>
        <p:txBody>
          <a:bodyPr/>
          <a:lstStyle>
            <a:lvl1pPr>
              <a:defRPr/>
            </a:lvl1pPr>
          </a:lstStyle>
          <a:p>
            <a:pPr>
              <a:defRPr/>
            </a:pPr>
            <a:fld id="{8D5ABCBE-3DFF-4D43-9914-A1220F3F1427}" type="slidenum">
              <a:rPr lang="zh-CN" altLang="en-US"/>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2" name="矩形 1"/>
          <p:cNvSpPr/>
          <p:nvPr userDrawn="1"/>
        </p:nvSpPr>
        <p:spPr>
          <a:xfrm>
            <a:off x="0" y="0"/>
            <a:ext cx="9144000" cy="843558"/>
          </a:xfrm>
          <a:prstGeom prst="rect">
            <a:avLst/>
          </a:prstGeom>
          <a:blipFill>
            <a:blip r:embed="rId2" cstate="print">
              <a:duotone>
                <a:schemeClr val="accent3">
                  <a:shade val="45000"/>
                  <a:satMod val="135000"/>
                </a:schemeClr>
                <a:prstClr val="white"/>
              </a:duotone>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cxnSp>
        <p:nvCxnSpPr>
          <p:cNvPr id="3" name="直接连接符 2"/>
          <p:cNvCxnSpPr/>
          <p:nvPr userDrawn="1"/>
        </p:nvCxnSpPr>
        <p:spPr>
          <a:xfrm>
            <a:off x="0" y="897731"/>
            <a:ext cx="9144000" cy="0"/>
          </a:xfrm>
          <a:prstGeom prst="line">
            <a:avLst/>
          </a:prstGeom>
          <a:ln w="88900"/>
        </p:spPr>
        <p:style>
          <a:lnRef idx="1">
            <a:schemeClr val="accent1"/>
          </a:lnRef>
          <a:fillRef idx="0">
            <a:schemeClr val="accent1"/>
          </a:fillRef>
          <a:effectRef idx="0">
            <a:schemeClr val="accent1"/>
          </a:effectRef>
          <a:fontRef idx="minor">
            <a:schemeClr val="tx1"/>
          </a:fontRef>
        </p:style>
      </p:cxnSp>
      <p:pic>
        <p:nvPicPr>
          <p:cNvPr id="4" name="图片 8" descr="Logo.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1"/>
            <a:ext cx="1116012" cy="573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3F950EE9-3B5D-4584-B4B3-E78A8304D883}"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3831B70-0CA6-449E-8614-E91FDAD36B99}" type="slidenum">
              <a:rPr lang="zh-CN" altLang="en-US"/>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3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D1806C53-AB62-46E5-89EA-B509DD0544C8}"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1F3FF42-C329-42A3-8896-6329FF0A182C}" type="slidenum">
              <a:rPr lang="zh-CN" altLang="en-US"/>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96984B19-5450-4824-888C-F59988D7267F}"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EFC051F-A7FF-4705-B6F7-1C505641F16A}" type="slidenum">
              <a:rPr lang="zh-CN" altLang="en-US"/>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9829694B-1FE2-4716-A585-F0BC7813DA4B}"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C89342B-E7F7-4F54-A3C0-7915966A4F51}" type="slidenum">
              <a:rPr lang="zh-CN" altLang="en-US"/>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9FEEC5C0-5B28-439D-A2C3-F73C68FB8B50}"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FA803F3-672F-47A3-881F-CF204DF709F0}"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D3D372F-BC8F-447A-BA22-A1356EC49951}"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1731F21-AEBE-4A88-94BF-06F28208ED55}" type="slidenum">
              <a:rPr lang="zh-CN" altLang="en-US"/>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15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BFA7F378-14B6-4237-81D0-C17F0DA4AC11}"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9E0ACE1-FFF2-4C7D-B200-605D452ECFD5}" type="slidenum">
              <a:rPr lang="zh-CN" altLang="en-US"/>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15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23E18BA8-0858-49A8-85C1-EBEA55B0D9A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2879C6B-0609-43F5-8471-36417C495A3C}" type="slidenum">
              <a:rPr lang="zh-CN" altLang="en-US"/>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BCFEB13-122A-44E8-9B16-D3BC65876AE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373DCF6-639A-47EA-86C7-6FB9EEAAF985}" type="slidenum">
              <a:rPr lang="zh-CN" altLang="en-US"/>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805C1E1-5C38-4BE2-9154-A855F4D8A70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2E4B1CC-A7E5-4561-97AF-20312420F28B}" type="slidenum">
              <a:rPr lang="zh-CN" altLang="en-US"/>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4" name="Content Placeholder 2"/>
          <p:cNvSpPr>
            <a:spLocks noGrp="1"/>
          </p:cNvSpPr>
          <p:nvPr>
            <p:ph idx="1"/>
          </p:nvPr>
        </p:nvSpPr>
        <p:spPr>
          <a:xfrm>
            <a:off x="914399" y="1208035"/>
            <a:ext cx="7790214" cy="3450061"/>
          </a:xfrm>
        </p:spPr>
        <p:txBody>
          <a:bodyPr/>
          <a:lstStyle>
            <a:lvl1pPr>
              <a:buFont typeface="Arial" panose="020B0604020202020204"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4" name="Freeform 17"/>
          <p:cNvSpPr/>
          <p:nvPr userDrawn="1"/>
        </p:nvSpPr>
        <p:spPr bwMode="gray">
          <a:xfrm>
            <a:off x="-9525" y="1085850"/>
            <a:ext cx="9164638" cy="2874169"/>
          </a:xfrm>
          <a:custGeom>
            <a:avLst/>
            <a:gdLst>
              <a:gd name="T0" fmla="*/ 2147483646 w 5773"/>
              <a:gd name="T1" fmla="*/ 2147483646 h 2414"/>
              <a:gd name="T2" fmla="*/ 2147483646 w 5773"/>
              <a:gd name="T3" fmla="*/ 2147483646 h 2414"/>
              <a:gd name="T4" fmla="*/ 2147483646 w 5773"/>
              <a:gd name="T5" fmla="*/ 2147483646 h 2414"/>
              <a:gd name="T6" fmla="*/ 2147483646 w 5773"/>
              <a:gd name="T7" fmla="*/ 2147483646 h 2414"/>
              <a:gd name="T8" fmla="*/ 2147483646 w 5773"/>
              <a:gd name="T9" fmla="*/ 2147483646 h 2414"/>
              <a:gd name="T10" fmla="*/ 2147483646 w 5773"/>
              <a:gd name="T11" fmla="*/ 2147483646 h 2414"/>
              <a:gd name="T12" fmla="*/ 2147483646 w 5773"/>
              <a:gd name="T13" fmla="*/ 2147483646 h 2414"/>
              <a:gd name="T14" fmla="*/ 2147483646 w 5773"/>
              <a:gd name="T15" fmla="*/ 2147483646 h 2414"/>
              <a:gd name="T16" fmla="*/ 2147483646 w 5773"/>
              <a:gd name="T17" fmla="*/ 2147483646 h 2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3" h="2414">
                <a:moveTo>
                  <a:pt x="12" y="124"/>
                </a:moveTo>
                <a:cubicBezTo>
                  <a:pt x="150" y="76"/>
                  <a:pt x="581" y="0"/>
                  <a:pt x="1381" y="12"/>
                </a:cubicBezTo>
                <a:cubicBezTo>
                  <a:pt x="2181" y="23"/>
                  <a:pt x="3370" y="437"/>
                  <a:pt x="4064" y="581"/>
                </a:cubicBezTo>
                <a:cubicBezTo>
                  <a:pt x="4758" y="725"/>
                  <a:pt x="5635" y="219"/>
                  <a:pt x="5773" y="118"/>
                </a:cubicBezTo>
                <a:lnTo>
                  <a:pt x="5766" y="2151"/>
                </a:lnTo>
                <a:cubicBezTo>
                  <a:pt x="4994" y="2407"/>
                  <a:pt x="4326" y="2311"/>
                  <a:pt x="3966" y="2263"/>
                </a:cubicBezTo>
                <a:cubicBezTo>
                  <a:pt x="3606" y="2215"/>
                  <a:pt x="2715" y="1873"/>
                  <a:pt x="1963" y="1897"/>
                </a:cubicBezTo>
                <a:cubicBezTo>
                  <a:pt x="1305" y="1893"/>
                  <a:pt x="0" y="2402"/>
                  <a:pt x="6" y="2407"/>
                </a:cubicBezTo>
                <a:cubicBezTo>
                  <a:pt x="12" y="2414"/>
                  <a:pt x="12" y="568"/>
                  <a:pt x="12" y="124"/>
                </a:cubicBezTo>
                <a:close/>
              </a:path>
            </a:pathLst>
          </a:custGeom>
          <a:solidFill>
            <a:schemeClr val="accent1">
              <a:alpha val="41176"/>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a:p>
        </p:txBody>
      </p:sp>
      <p:sp>
        <p:nvSpPr>
          <p:cNvPr id="5" name="Freeform 18"/>
          <p:cNvSpPr/>
          <p:nvPr userDrawn="1"/>
        </p:nvSpPr>
        <p:spPr bwMode="gray">
          <a:xfrm>
            <a:off x="-9525" y="1297781"/>
            <a:ext cx="9150350" cy="2449116"/>
          </a:xfrm>
          <a:custGeom>
            <a:avLst/>
            <a:gdLst>
              <a:gd name="T0" fmla="*/ 2147483646 w 5764"/>
              <a:gd name="T1" fmla="*/ 2147483646 h 2057"/>
              <a:gd name="T2" fmla="*/ 2147483646 w 5764"/>
              <a:gd name="T3" fmla="*/ 2147483646 h 2057"/>
              <a:gd name="T4" fmla="*/ 2147483646 w 5764"/>
              <a:gd name="T5" fmla="*/ 2147483646 h 2057"/>
              <a:gd name="T6" fmla="*/ 2147483646 w 5764"/>
              <a:gd name="T7" fmla="*/ 2147483646 h 2057"/>
              <a:gd name="T8" fmla="*/ 2147483646 w 5764"/>
              <a:gd name="T9" fmla="*/ 2147483646 h 2057"/>
              <a:gd name="T10" fmla="*/ 2147483646 w 5764"/>
              <a:gd name="T11" fmla="*/ 2147483646 h 2057"/>
              <a:gd name="T12" fmla="*/ 2147483646 w 5764"/>
              <a:gd name="T13" fmla="*/ 2147483646 h 2057"/>
              <a:gd name="T14" fmla="*/ 2147483646 w 5764"/>
              <a:gd name="T15" fmla="*/ 2147483646 h 2057"/>
              <a:gd name="T16" fmla="*/ 2147483646 w 5764"/>
              <a:gd name="T17" fmla="*/ 2147483646 h 2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4" h="2057">
                <a:moveTo>
                  <a:pt x="6" y="272"/>
                </a:moveTo>
                <a:cubicBezTo>
                  <a:pt x="144" y="233"/>
                  <a:pt x="656" y="0"/>
                  <a:pt x="1453" y="10"/>
                </a:cubicBezTo>
                <a:cubicBezTo>
                  <a:pt x="2250" y="20"/>
                  <a:pt x="3475" y="403"/>
                  <a:pt x="4182" y="482"/>
                </a:cubicBezTo>
                <a:cubicBezTo>
                  <a:pt x="4890" y="561"/>
                  <a:pt x="5626" y="237"/>
                  <a:pt x="5764" y="154"/>
                </a:cubicBezTo>
                <a:lnTo>
                  <a:pt x="5764" y="1806"/>
                </a:lnTo>
                <a:cubicBezTo>
                  <a:pt x="4919" y="2052"/>
                  <a:pt x="4485" y="2057"/>
                  <a:pt x="4005" y="1994"/>
                </a:cubicBezTo>
                <a:cubicBezTo>
                  <a:pt x="3526" y="1929"/>
                  <a:pt x="2640" y="1502"/>
                  <a:pt x="1891" y="1522"/>
                </a:cubicBezTo>
                <a:cubicBezTo>
                  <a:pt x="1234" y="1519"/>
                  <a:pt x="0" y="1962"/>
                  <a:pt x="6" y="1967"/>
                </a:cubicBezTo>
                <a:cubicBezTo>
                  <a:pt x="12" y="1972"/>
                  <a:pt x="6" y="641"/>
                  <a:pt x="6" y="272"/>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a:p>
        </p:txBody>
      </p:sp>
      <p:grpSp>
        <p:nvGrpSpPr>
          <p:cNvPr id="6" name="Group 19"/>
          <p:cNvGrpSpPr/>
          <p:nvPr userDrawn="1"/>
        </p:nvGrpSpPr>
        <p:grpSpPr bwMode="auto">
          <a:xfrm>
            <a:off x="7086600" y="1460897"/>
            <a:ext cx="533400" cy="400050"/>
            <a:chOff x="4752" y="1200"/>
            <a:chExt cx="288" cy="288"/>
          </a:xfrm>
        </p:grpSpPr>
        <p:sp>
          <p:nvSpPr>
            <p:cNvPr id="7" name="Oval 20"/>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w="9525">
              <a:noFill/>
              <a:round/>
            </a:ln>
            <a:effectLst/>
          </p:spPr>
          <p:txBody>
            <a:bodyPr wrap="none" anchor="ctr"/>
            <a:lstStyle/>
            <a:p>
              <a:pPr eaLnBrk="1" fontAlgn="auto" hangingPunct="1">
                <a:spcBef>
                  <a:spcPts val="0"/>
                </a:spcBef>
                <a:spcAft>
                  <a:spcPts val="0"/>
                </a:spcAft>
                <a:defRPr/>
              </a:pPr>
              <a:endParaRPr lang="zh-CN" altLang="en-US" sz="1350">
                <a:latin typeface="+mn-lt"/>
                <a:ea typeface="+mn-ea"/>
              </a:endParaRPr>
            </a:p>
          </p:txBody>
        </p:sp>
        <p:sp>
          <p:nvSpPr>
            <p:cNvPr id="8" name="Oval 21"/>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ln>
            <a:effectLst/>
          </p:spPr>
          <p:txBody>
            <a:bodyPr wrap="none" anchor="ctr"/>
            <a:lstStyle/>
            <a:p>
              <a:pPr eaLnBrk="1" fontAlgn="auto" hangingPunct="1">
                <a:spcBef>
                  <a:spcPts val="0"/>
                </a:spcBef>
                <a:spcAft>
                  <a:spcPts val="0"/>
                </a:spcAft>
                <a:defRPr/>
              </a:pPr>
              <a:endParaRPr lang="zh-CN" altLang="en-US" sz="1350">
                <a:latin typeface="+mn-lt"/>
                <a:ea typeface="+mn-ea"/>
              </a:endParaRPr>
            </a:p>
          </p:txBody>
        </p:sp>
      </p:grpSp>
      <p:grpSp>
        <p:nvGrpSpPr>
          <p:cNvPr id="9" name="Group 22"/>
          <p:cNvGrpSpPr/>
          <p:nvPr userDrawn="1"/>
        </p:nvGrpSpPr>
        <p:grpSpPr bwMode="auto">
          <a:xfrm>
            <a:off x="7620000" y="1028700"/>
            <a:ext cx="914400" cy="685800"/>
            <a:chOff x="4992" y="816"/>
            <a:chExt cx="576" cy="576"/>
          </a:xfrm>
        </p:grpSpPr>
        <p:sp>
          <p:nvSpPr>
            <p:cNvPr id="10" name="Oval 23"/>
            <p:cNvSpPr>
              <a:spLocks noChangeArrowheads="1"/>
            </p:cNvSpPr>
            <p:nvPr userDrawn="1"/>
          </p:nvSpPr>
          <p:spPr bwMode="gray">
            <a:xfrm>
              <a:off x="4992" y="816"/>
              <a:ext cx="576" cy="576"/>
            </a:xfrm>
            <a:prstGeom prst="ellipse">
              <a:avLst/>
            </a:prstGeom>
            <a:solidFill>
              <a:schemeClr val="accent1">
                <a:alpha val="52940"/>
              </a:scheme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350">
                <a:latin typeface="Calibri" panose="020F0502020204030204" pitchFamily="34" charset="0"/>
              </a:endParaRPr>
            </a:p>
          </p:txBody>
        </p:sp>
        <p:sp>
          <p:nvSpPr>
            <p:cNvPr id="11" name="Oval 24"/>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ln>
            <a:effectLst/>
          </p:spPr>
          <p:txBody>
            <a:bodyPr wrap="none" anchor="ctr"/>
            <a:lstStyle/>
            <a:p>
              <a:pPr eaLnBrk="1" fontAlgn="auto" hangingPunct="1">
                <a:spcBef>
                  <a:spcPts val="0"/>
                </a:spcBef>
                <a:spcAft>
                  <a:spcPts val="0"/>
                </a:spcAft>
                <a:defRPr/>
              </a:pPr>
              <a:endParaRPr lang="zh-CN" altLang="en-US" sz="1350">
                <a:latin typeface="+mn-lt"/>
                <a:ea typeface="+mn-ea"/>
              </a:endParaRPr>
            </a:p>
          </p:txBody>
        </p:sp>
      </p:grpSp>
      <p:grpSp>
        <p:nvGrpSpPr>
          <p:cNvPr id="12" name="Group 25"/>
          <p:cNvGrpSpPr/>
          <p:nvPr userDrawn="1"/>
        </p:nvGrpSpPr>
        <p:grpSpPr bwMode="auto">
          <a:xfrm>
            <a:off x="304800" y="2571750"/>
            <a:ext cx="1295400" cy="1028700"/>
            <a:chOff x="4992" y="816"/>
            <a:chExt cx="576" cy="576"/>
          </a:xfrm>
        </p:grpSpPr>
        <p:sp>
          <p:nvSpPr>
            <p:cNvPr id="13" name="Oval 26"/>
            <p:cNvSpPr>
              <a:spLocks noChangeArrowheads="1"/>
            </p:cNvSpPr>
            <p:nvPr userDrawn="1"/>
          </p:nvSpPr>
          <p:spPr bwMode="gray">
            <a:xfrm>
              <a:off x="4992" y="816"/>
              <a:ext cx="576" cy="576"/>
            </a:xfrm>
            <a:prstGeom prst="ellipse">
              <a:avLst/>
            </a:prstGeom>
            <a:solidFill>
              <a:schemeClr val="tx2">
                <a:alpha val="52940"/>
              </a:scheme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350">
                <a:latin typeface="Calibri" panose="020F0502020204030204" pitchFamily="34" charset="0"/>
              </a:endParaRPr>
            </a:p>
          </p:txBody>
        </p:sp>
        <p:sp>
          <p:nvSpPr>
            <p:cNvPr id="14" name="Oval 27"/>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ln>
            <a:effectLst/>
          </p:spPr>
          <p:txBody>
            <a:bodyPr wrap="none" anchor="ctr"/>
            <a:lstStyle/>
            <a:p>
              <a:pPr eaLnBrk="1" fontAlgn="auto" hangingPunct="1">
                <a:spcBef>
                  <a:spcPts val="0"/>
                </a:spcBef>
                <a:spcAft>
                  <a:spcPts val="0"/>
                </a:spcAft>
                <a:defRPr/>
              </a:pPr>
              <a:endParaRPr lang="zh-CN" altLang="en-US" sz="1350">
                <a:latin typeface="+mn-lt"/>
                <a:ea typeface="+mn-ea"/>
              </a:endParaRPr>
            </a:p>
          </p:txBody>
        </p:sp>
      </p:grpSp>
      <p:pic>
        <p:nvPicPr>
          <p:cNvPr id="15" name="图片 11" descr="重庆大学.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91186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Rectangle 2"/>
          <p:cNvSpPr>
            <a:spLocks noGrp="1" noChangeArrowheads="1"/>
          </p:cNvSpPr>
          <p:nvPr>
            <p:ph type="ctrTitle"/>
          </p:nvPr>
        </p:nvSpPr>
        <p:spPr>
          <a:xfrm>
            <a:off x="1143000" y="1943100"/>
            <a:ext cx="7086600" cy="759619"/>
          </a:xfrm>
          <a:effectLst>
            <a:outerShdw dist="53882" dir="2700000" algn="ctr" rotWithShape="0">
              <a:schemeClr val="tx1"/>
            </a:outerShdw>
          </a:effectLst>
        </p:spPr>
        <p:txBody>
          <a:bodyPr>
            <a:normAutofit/>
          </a:bodyPr>
          <a:lstStyle>
            <a:lvl1pPr>
              <a:defRPr sz="2400" b="0" cap="none" spc="0">
                <a:ln w="18415" cmpd="sng">
                  <a:solidFill>
                    <a:srgbClr val="FFFFFF"/>
                  </a:solidFill>
                  <a:prstDash val="solid"/>
                </a:ln>
                <a:solidFill>
                  <a:srgbClr val="FFFFFF"/>
                </a:solidFill>
                <a:effectLst/>
                <a:latin typeface="+mn-ea"/>
                <a:ea typeface="+mn-ea"/>
              </a:defRPr>
            </a:lvl1pPr>
          </a:lstStyle>
          <a:p>
            <a:r>
              <a:rPr lang="en-US" altLang="zh-CN" dirty="0"/>
              <a:t>Click to edit Master title style</a:t>
            </a:r>
            <a:endParaRPr lang="en-US" altLang="zh-CN" dirty="0"/>
          </a:p>
        </p:txBody>
      </p:sp>
      <p:sp>
        <p:nvSpPr>
          <p:cNvPr id="39" name="Rectangle 3"/>
          <p:cNvSpPr>
            <a:spLocks noGrp="1" noChangeArrowheads="1"/>
          </p:cNvSpPr>
          <p:nvPr>
            <p:ph type="subTitle" idx="1"/>
          </p:nvPr>
        </p:nvSpPr>
        <p:spPr bwMode="white">
          <a:xfrm>
            <a:off x="1250776" y="3636150"/>
            <a:ext cx="6705600" cy="285750"/>
          </a:xfrm>
        </p:spPr>
        <p:txBody>
          <a:bodyPr/>
          <a:lstStyle>
            <a:lvl1pPr marL="0" indent="0" algn="ctr">
              <a:buFont typeface="Wingdings" panose="05000000000000000000" pitchFamily="2" charset="2"/>
              <a:buNone/>
              <a:defRPr sz="1500"/>
            </a:lvl1pPr>
          </a:lstStyle>
          <a:p>
            <a:r>
              <a:rPr lang="en-US" altLang="zh-CN" dirty="0"/>
              <a:t>Click to edit Master subtitle style</a:t>
            </a:r>
            <a:endParaRPr lang="en-US" altLang="zh-CN" dirty="0"/>
          </a:p>
        </p:txBody>
      </p:sp>
      <p:sp>
        <p:nvSpPr>
          <p:cNvPr id="16" name="Rectangle 4"/>
          <p:cNvSpPr>
            <a:spLocks noGrp="1" noChangeArrowheads="1"/>
          </p:cNvSpPr>
          <p:nvPr>
            <p:ph type="dt" sz="half" idx="10"/>
          </p:nvPr>
        </p:nvSpPr>
        <p:spPr>
          <a:xfrm>
            <a:off x="457200" y="4857751"/>
            <a:ext cx="2133600" cy="183356"/>
          </a:xfrm>
        </p:spPr>
        <p:txBody>
          <a:bodyPr/>
          <a:lstStyle>
            <a:lvl1pPr>
              <a:defRPr sz="900"/>
            </a:lvl1pPr>
          </a:lstStyle>
          <a:p>
            <a:pPr>
              <a:defRPr/>
            </a:pPr>
            <a:endParaRPr lang="en-US" altLang="zh-CN"/>
          </a:p>
        </p:txBody>
      </p:sp>
      <p:sp>
        <p:nvSpPr>
          <p:cNvPr id="17" name="Rectangle 5"/>
          <p:cNvSpPr>
            <a:spLocks noGrp="1" noChangeArrowheads="1"/>
          </p:cNvSpPr>
          <p:nvPr>
            <p:ph type="ftr" sz="quarter" idx="11"/>
          </p:nvPr>
        </p:nvSpPr>
        <p:spPr>
          <a:xfrm>
            <a:off x="3124200" y="4857751"/>
            <a:ext cx="2895600" cy="183356"/>
          </a:xfrm>
        </p:spPr>
        <p:txBody>
          <a:bodyPr/>
          <a:lstStyle>
            <a:lvl1pPr>
              <a:defRPr sz="900"/>
            </a:lvl1pPr>
          </a:lstStyle>
          <a:p>
            <a:pPr>
              <a:defRPr/>
            </a:pPr>
            <a:endParaRPr lang="en-US" altLang="zh-CN"/>
          </a:p>
        </p:txBody>
      </p:sp>
      <p:sp>
        <p:nvSpPr>
          <p:cNvPr id="18" name="Rectangle 6"/>
          <p:cNvSpPr>
            <a:spLocks noGrp="1" noChangeArrowheads="1"/>
          </p:cNvSpPr>
          <p:nvPr>
            <p:ph type="sldNum" sz="quarter" idx="12"/>
          </p:nvPr>
        </p:nvSpPr>
        <p:spPr>
          <a:xfrm>
            <a:off x="6553200" y="4857751"/>
            <a:ext cx="2133600" cy="183356"/>
          </a:xfrm>
        </p:spPr>
        <p:txBody>
          <a:bodyPr/>
          <a:lstStyle>
            <a:lvl1pPr>
              <a:defRPr/>
            </a:lvl1pPr>
          </a:lstStyle>
          <a:p>
            <a:pPr>
              <a:defRPr/>
            </a:pPr>
            <a:fld id="{33D23ABB-EC80-4FCD-9165-8FBBDB2997E3}" type="slidenum">
              <a:rPr lang="zh-CN" altLang="en-US"/>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2" name="矩形 1"/>
          <p:cNvSpPr/>
          <p:nvPr userDrawn="1"/>
        </p:nvSpPr>
        <p:spPr>
          <a:xfrm>
            <a:off x="0" y="0"/>
            <a:ext cx="9144000" cy="843558"/>
          </a:xfrm>
          <a:prstGeom prst="rect">
            <a:avLst/>
          </a:prstGeom>
          <a:blipFill>
            <a:blip r:embed="rId2" cstate="print">
              <a:duotone>
                <a:schemeClr val="accent3">
                  <a:shade val="45000"/>
                  <a:satMod val="135000"/>
                </a:schemeClr>
                <a:prstClr val="white"/>
              </a:duotone>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cxnSp>
        <p:nvCxnSpPr>
          <p:cNvPr id="3" name="直接连接符 2"/>
          <p:cNvCxnSpPr/>
          <p:nvPr userDrawn="1"/>
        </p:nvCxnSpPr>
        <p:spPr>
          <a:xfrm>
            <a:off x="0" y="897731"/>
            <a:ext cx="9144000" cy="0"/>
          </a:xfrm>
          <a:prstGeom prst="line">
            <a:avLst/>
          </a:prstGeom>
          <a:ln w="88900"/>
        </p:spPr>
        <p:style>
          <a:lnRef idx="1">
            <a:schemeClr val="accent1"/>
          </a:lnRef>
          <a:fillRef idx="0">
            <a:schemeClr val="accent1"/>
          </a:fillRef>
          <a:effectRef idx="0">
            <a:schemeClr val="accent1"/>
          </a:effectRef>
          <a:fontRef idx="minor">
            <a:schemeClr val="tx1"/>
          </a:fontRef>
        </p:style>
      </p:cxnSp>
      <p:pic>
        <p:nvPicPr>
          <p:cNvPr id="4" name="图片 8" descr="Logo.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1"/>
            <a:ext cx="1116012" cy="573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C0206AE8-C03B-4A68-BCD5-8EE8FF082272}"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FDB500E-4AB0-4427-8634-BF7AFFA72075}" type="slidenum">
              <a:rPr lang="zh-CN" altLang="en-US"/>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3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1B1B41BD-2551-4804-A16E-EAAF5FD8251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3A294CA-9BCF-450F-8054-AAC8E9CB5ADB}"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8039AB48-9BF2-4521-9243-DF92F47899B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A3021E6-B327-4A05-B76A-CBCB808D6BC8}" type="slidenum">
              <a:rPr lang="zh-CN" altLang="en-US"/>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EA8BB267-6AD6-472A-9837-DAEEA6D78E00}"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0FA7A9A-95B3-4383-97E2-2CC17E5ECAE0}" type="slidenum">
              <a:rPr lang="zh-CN" altLang="en-US"/>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6DAA4143-6397-4CD9-A5E2-DAE78B0D1D1D}"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CA5B0E6D-2166-40B5-833E-87A400A95136}" type="slidenum">
              <a:rPr lang="zh-CN" altLang="en-US"/>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EDE92DE-26EB-4310-82FE-285D51FEED4F}"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1EEB9AAE-A3E0-4DE6-94A1-243A19C2F2EF}" type="slidenum">
              <a:rPr lang="zh-CN" altLang="en-US"/>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15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7ADCCCDA-0467-4AEF-BA36-7D52B385CC5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B5B343E-64E4-4D01-ADE3-967CFA501D0A}" type="slidenum">
              <a:rPr lang="zh-CN" altLang="en-US"/>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15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A2AE603C-5D1D-4FA3-B0C0-DE34DE4E3977}"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D6DCE1D-A268-4900-A5F0-DD7F2D4C68D4}" type="slidenum">
              <a:rPr lang="zh-CN" altLang="en-US"/>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9AFEC3E-C29F-47D2-91F6-FF01AB2E8CE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68771AB-3F20-4CF9-A020-ADB1DF552EA5}" type="slidenum">
              <a:rPr lang="zh-CN" altLang="en-US"/>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541ED04-2282-4A31-89FF-6D97F0F0F91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98C82FA-C656-4713-98BD-E1304889B71F}" type="slidenum">
              <a:rPr lang="zh-CN" altLang="en-US"/>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4" name="Freeform 17"/>
          <p:cNvSpPr/>
          <p:nvPr userDrawn="1"/>
        </p:nvSpPr>
        <p:spPr bwMode="gray">
          <a:xfrm>
            <a:off x="-9525" y="1085850"/>
            <a:ext cx="9164638" cy="2874169"/>
          </a:xfrm>
          <a:custGeom>
            <a:avLst/>
            <a:gdLst>
              <a:gd name="T0" fmla="*/ 2147483646 w 5773"/>
              <a:gd name="T1" fmla="*/ 2147483646 h 2414"/>
              <a:gd name="T2" fmla="*/ 2147483646 w 5773"/>
              <a:gd name="T3" fmla="*/ 2147483646 h 2414"/>
              <a:gd name="T4" fmla="*/ 2147483646 w 5773"/>
              <a:gd name="T5" fmla="*/ 2147483646 h 2414"/>
              <a:gd name="T6" fmla="*/ 2147483646 w 5773"/>
              <a:gd name="T7" fmla="*/ 2147483646 h 2414"/>
              <a:gd name="T8" fmla="*/ 2147483646 w 5773"/>
              <a:gd name="T9" fmla="*/ 2147483646 h 2414"/>
              <a:gd name="T10" fmla="*/ 2147483646 w 5773"/>
              <a:gd name="T11" fmla="*/ 2147483646 h 2414"/>
              <a:gd name="T12" fmla="*/ 2147483646 w 5773"/>
              <a:gd name="T13" fmla="*/ 2147483646 h 2414"/>
              <a:gd name="T14" fmla="*/ 2147483646 w 5773"/>
              <a:gd name="T15" fmla="*/ 2147483646 h 2414"/>
              <a:gd name="T16" fmla="*/ 2147483646 w 5773"/>
              <a:gd name="T17" fmla="*/ 2147483646 h 2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3" h="2414">
                <a:moveTo>
                  <a:pt x="12" y="124"/>
                </a:moveTo>
                <a:cubicBezTo>
                  <a:pt x="150" y="76"/>
                  <a:pt x="581" y="0"/>
                  <a:pt x="1381" y="12"/>
                </a:cubicBezTo>
                <a:cubicBezTo>
                  <a:pt x="2181" y="23"/>
                  <a:pt x="3370" y="437"/>
                  <a:pt x="4064" y="581"/>
                </a:cubicBezTo>
                <a:cubicBezTo>
                  <a:pt x="4758" y="725"/>
                  <a:pt x="5635" y="219"/>
                  <a:pt x="5773" y="118"/>
                </a:cubicBezTo>
                <a:lnTo>
                  <a:pt x="5766" y="2151"/>
                </a:lnTo>
                <a:cubicBezTo>
                  <a:pt x="4994" y="2407"/>
                  <a:pt x="4326" y="2311"/>
                  <a:pt x="3966" y="2263"/>
                </a:cubicBezTo>
                <a:cubicBezTo>
                  <a:pt x="3606" y="2215"/>
                  <a:pt x="2715" y="1873"/>
                  <a:pt x="1963" y="1897"/>
                </a:cubicBezTo>
                <a:cubicBezTo>
                  <a:pt x="1305" y="1893"/>
                  <a:pt x="0" y="2402"/>
                  <a:pt x="6" y="2407"/>
                </a:cubicBezTo>
                <a:cubicBezTo>
                  <a:pt x="12" y="2414"/>
                  <a:pt x="12" y="568"/>
                  <a:pt x="12" y="124"/>
                </a:cubicBezTo>
                <a:close/>
              </a:path>
            </a:pathLst>
          </a:custGeom>
          <a:solidFill>
            <a:schemeClr val="accent1">
              <a:alpha val="41176"/>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a:p>
        </p:txBody>
      </p:sp>
      <p:sp>
        <p:nvSpPr>
          <p:cNvPr id="5" name="Freeform 18"/>
          <p:cNvSpPr/>
          <p:nvPr userDrawn="1"/>
        </p:nvSpPr>
        <p:spPr bwMode="gray">
          <a:xfrm>
            <a:off x="-9525" y="1297781"/>
            <a:ext cx="9150350" cy="2449116"/>
          </a:xfrm>
          <a:custGeom>
            <a:avLst/>
            <a:gdLst>
              <a:gd name="T0" fmla="*/ 2147483646 w 5764"/>
              <a:gd name="T1" fmla="*/ 2147483646 h 2057"/>
              <a:gd name="T2" fmla="*/ 2147483646 w 5764"/>
              <a:gd name="T3" fmla="*/ 2147483646 h 2057"/>
              <a:gd name="T4" fmla="*/ 2147483646 w 5764"/>
              <a:gd name="T5" fmla="*/ 2147483646 h 2057"/>
              <a:gd name="T6" fmla="*/ 2147483646 w 5764"/>
              <a:gd name="T7" fmla="*/ 2147483646 h 2057"/>
              <a:gd name="T8" fmla="*/ 2147483646 w 5764"/>
              <a:gd name="T9" fmla="*/ 2147483646 h 2057"/>
              <a:gd name="T10" fmla="*/ 2147483646 w 5764"/>
              <a:gd name="T11" fmla="*/ 2147483646 h 2057"/>
              <a:gd name="T12" fmla="*/ 2147483646 w 5764"/>
              <a:gd name="T13" fmla="*/ 2147483646 h 2057"/>
              <a:gd name="T14" fmla="*/ 2147483646 w 5764"/>
              <a:gd name="T15" fmla="*/ 2147483646 h 2057"/>
              <a:gd name="T16" fmla="*/ 2147483646 w 5764"/>
              <a:gd name="T17" fmla="*/ 2147483646 h 2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4" h="2057">
                <a:moveTo>
                  <a:pt x="6" y="272"/>
                </a:moveTo>
                <a:cubicBezTo>
                  <a:pt x="144" y="233"/>
                  <a:pt x="656" y="0"/>
                  <a:pt x="1453" y="10"/>
                </a:cubicBezTo>
                <a:cubicBezTo>
                  <a:pt x="2250" y="20"/>
                  <a:pt x="3475" y="403"/>
                  <a:pt x="4182" y="482"/>
                </a:cubicBezTo>
                <a:cubicBezTo>
                  <a:pt x="4890" y="561"/>
                  <a:pt x="5626" y="237"/>
                  <a:pt x="5764" y="154"/>
                </a:cubicBezTo>
                <a:lnTo>
                  <a:pt x="5764" y="1806"/>
                </a:lnTo>
                <a:cubicBezTo>
                  <a:pt x="4919" y="2052"/>
                  <a:pt x="4485" y="2057"/>
                  <a:pt x="4005" y="1994"/>
                </a:cubicBezTo>
                <a:cubicBezTo>
                  <a:pt x="3526" y="1929"/>
                  <a:pt x="2640" y="1502"/>
                  <a:pt x="1891" y="1522"/>
                </a:cubicBezTo>
                <a:cubicBezTo>
                  <a:pt x="1234" y="1519"/>
                  <a:pt x="0" y="1962"/>
                  <a:pt x="6" y="1967"/>
                </a:cubicBezTo>
                <a:cubicBezTo>
                  <a:pt x="12" y="1972"/>
                  <a:pt x="6" y="641"/>
                  <a:pt x="6" y="272"/>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a:p>
        </p:txBody>
      </p:sp>
      <p:grpSp>
        <p:nvGrpSpPr>
          <p:cNvPr id="6" name="Group 19"/>
          <p:cNvGrpSpPr/>
          <p:nvPr userDrawn="1"/>
        </p:nvGrpSpPr>
        <p:grpSpPr bwMode="auto">
          <a:xfrm>
            <a:off x="7086600" y="1460897"/>
            <a:ext cx="533400" cy="400050"/>
            <a:chOff x="4752" y="1200"/>
            <a:chExt cx="288" cy="288"/>
          </a:xfrm>
        </p:grpSpPr>
        <p:sp>
          <p:nvSpPr>
            <p:cNvPr id="7" name="Oval 20"/>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w="9525">
              <a:noFill/>
              <a:round/>
            </a:ln>
            <a:effectLst/>
          </p:spPr>
          <p:txBody>
            <a:bodyPr wrap="none" anchor="ctr"/>
            <a:lstStyle/>
            <a:p>
              <a:pPr eaLnBrk="1" fontAlgn="auto" hangingPunct="1">
                <a:spcBef>
                  <a:spcPts val="0"/>
                </a:spcBef>
                <a:spcAft>
                  <a:spcPts val="0"/>
                </a:spcAft>
                <a:defRPr/>
              </a:pPr>
              <a:endParaRPr lang="zh-CN" altLang="en-US" sz="1350">
                <a:latin typeface="+mn-lt"/>
                <a:ea typeface="+mn-ea"/>
              </a:endParaRPr>
            </a:p>
          </p:txBody>
        </p:sp>
        <p:sp>
          <p:nvSpPr>
            <p:cNvPr id="8" name="Oval 21"/>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ln>
            <a:effectLst/>
          </p:spPr>
          <p:txBody>
            <a:bodyPr wrap="none" anchor="ctr"/>
            <a:lstStyle/>
            <a:p>
              <a:pPr eaLnBrk="1" fontAlgn="auto" hangingPunct="1">
                <a:spcBef>
                  <a:spcPts val="0"/>
                </a:spcBef>
                <a:spcAft>
                  <a:spcPts val="0"/>
                </a:spcAft>
                <a:defRPr/>
              </a:pPr>
              <a:endParaRPr lang="zh-CN" altLang="en-US" sz="1350">
                <a:latin typeface="+mn-lt"/>
                <a:ea typeface="+mn-ea"/>
              </a:endParaRPr>
            </a:p>
          </p:txBody>
        </p:sp>
      </p:grpSp>
      <p:grpSp>
        <p:nvGrpSpPr>
          <p:cNvPr id="9" name="Group 22"/>
          <p:cNvGrpSpPr/>
          <p:nvPr userDrawn="1"/>
        </p:nvGrpSpPr>
        <p:grpSpPr bwMode="auto">
          <a:xfrm>
            <a:off x="7620000" y="1028700"/>
            <a:ext cx="914400" cy="685800"/>
            <a:chOff x="4992" y="816"/>
            <a:chExt cx="576" cy="576"/>
          </a:xfrm>
        </p:grpSpPr>
        <p:sp>
          <p:nvSpPr>
            <p:cNvPr id="10" name="Oval 23"/>
            <p:cNvSpPr>
              <a:spLocks noChangeArrowheads="1"/>
            </p:cNvSpPr>
            <p:nvPr userDrawn="1"/>
          </p:nvSpPr>
          <p:spPr bwMode="gray">
            <a:xfrm>
              <a:off x="4992" y="816"/>
              <a:ext cx="576" cy="576"/>
            </a:xfrm>
            <a:prstGeom prst="ellipse">
              <a:avLst/>
            </a:prstGeom>
            <a:solidFill>
              <a:schemeClr val="accent1">
                <a:alpha val="52940"/>
              </a:scheme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350">
                <a:latin typeface="Calibri" panose="020F0502020204030204" pitchFamily="34" charset="0"/>
              </a:endParaRPr>
            </a:p>
          </p:txBody>
        </p:sp>
        <p:sp>
          <p:nvSpPr>
            <p:cNvPr id="11" name="Oval 24"/>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ln>
            <a:effectLst/>
          </p:spPr>
          <p:txBody>
            <a:bodyPr wrap="none" anchor="ctr"/>
            <a:lstStyle/>
            <a:p>
              <a:pPr eaLnBrk="1" fontAlgn="auto" hangingPunct="1">
                <a:spcBef>
                  <a:spcPts val="0"/>
                </a:spcBef>
                <a:spcAft>
                  <a:spcPts val="0"/>
                </a:spcAft>
                <a:defRPr/>
              </a:pPr>
              <a:endParaRPr lang="zh-CN" altLang="en-US" sz="1350">
                <a:latin typeface="+mn-lt"/>
                <a:ea typeface="+mn-ea"/>
              </a:endParaRPr>
            </a:p>
          </p:txBody>
        </p:sp>
      </p:grpSp>
      <p:grpSp>
        <p:nvGrpSpPr>
          <p:cNvPr id="12" name="Group 25"/>
          <p:cNvGrpSpPr/>
          <p:nvPr userDrawn="1"/>
        </p:nvGrpSpPr>
        <p:grpSpPr bwMode="auto">
          <a:xfrm>
            <a:off x="304800" y="2571750"/>
            <a:ext cx="1295400" cy="1028700"/>
            <a:chOff x="4992" y="816"/>
            <a:chExt cx="576" cy="576"/>
          </a:xfrm>
        </p:grpSpPr>
        <p:sp>
          <p:nvSpPr>
            <p:cNvPr id="13" name="Oval 26"/>
            <p:cNvSpPr>
              <a:spLocks noChangeArrowheads="1"/>
            </p:cNvSpPr>
            <p:nvPr userDrawn="1"/>
          </p:nvSpPr>
          <p:spPr bwMode="gray">
            <a:xfrm>
              <a:off x="4992" y="816"/>
              <a:ext cx="576" cy="576"/>
            </a:xfrm>
            <a:prstGeom prst="ellipse">
              <a:avLst/>
            </a:prstGeom>
            <a:solidFill>
              <a:schemeClr val="tx2">
                <a:alpha val="52940"/>
              </a:scheme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350">
                <a:latin typeface="Calibri" panose="020F0502020204030204" pitchFamily="34" charset="0"/>
              </a:endParaRPr>
            </a:p>
          </p:txBody>
        </p:sp>
        <p:sp>
          <p:nvSpPr>
            <p:cNvPr id="14" name="Oval 27"/>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ln>
            <a:effectLst/>
          </p:spPr>
          <p:txBody>
            <a:bodyPr wrap="none" anchor="ctr"/>
            <a:lstStyle/>
            <a:p>
              <a:pPr eaLnBrk="1" fontAlgn="auto" hangingPunct="1">
                <a:spcBef>
                  <a:spcPts val="0"/>
                </a:spcBef>
                <a:spcAft>
                  <a:spcPts val="0"/>
                </a:spcAft>
                <a:defRPr/>
              </a:pPr>
              <a:endParaRPr lang="zh-CN" altLang="en-US" sz="1350">
                <a:latin typeface="+mn-lt"/>
                <a:ea typeface="+mn-ea"/>
              </a:endParaRPr>
            </a:p>
          </p:txBody>
        </p:sp>
      </p:grpSp>
      <p:pic>
        <p:nvPicPr>
          <p:cNvPr id="15" name="图片 11" descr="重庆大学.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91186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Rectangle 2"/>
          <p:cNvSpPr>
            <a:spLocks noGrp="1" noChangeArrowheads="1"/>
          </p:cNvSpPr>
          <p:nvPr>
            <p:ph type="ctrTitle"/>
          </p:nvPr>
        </p:nvSpPr>
        <p:spPr>
          <a:xfrm>
            <a:off x="1143000" y="1943100"/>
            <a:ext cx="7086600" cy="759619"/>
          </a:xfrm>
          <a:effectLst>
            <a:outerShdw dist="53882" dir="2700000" algn="ctr" rotWithShape="0">
              <a:schemeClr val="tx1"/>
            </a:outerShdw>
          </a:effectLst>
        </p:spPr>
        <p:txBody>
          <a:bodyPr>
            <a:normAutofit/>
          </a:bodyPr>
          <a:lstStyle>
            <a:lvl1pPr>
              <a:defRPr sz="2400" b="0" cap="none" spc="0">
                <a:ln w="18415" cmpd="sng">
                  <a:solidFill>
                    <a:srgbClr val="FFFFFF"/>
                  </a:solidFill>
                  <a:prstDash val="solid"/>
                </a:ln>
                <a:solidFill>
                  <a:srgbClr val="FFFFFF"/>
                </a:solidFill>
                <a:effectLst/>
                <a:latin typeface="+mn-ea"/>
                <a:ea typeface="+mn-ea"/>
              </a:defRPr>
            </a:lvl1pPr>
          </a:lstStyle>
          <a:p>
            <a:r>
              <a:rPr lang="en-US" altLang="zh-CN" dirty="0"/>
              <a:t>Click to edit Master title style</a:t>
            </a:r>
            <a:endParaRPr lang="en-US" altLang="zh-CN" dirty="0"/>
          </a:p>
        </p:txBody>
      </p:sp>
      <p:sp>
        <p:nvSpPr>
          <p:cNvPr id="39" name="Rectangle 3"/>
          <p:cNvSpPr>
            <a:spLocks noGrp="1" noChangeArrowheads="1"/>
          </p:cNvSpPr>
          <p:nvPr>
            <p:ph type="subTitle" idx="1"/>
          </p:nvPr>
        </p:nvSpPr>
        <p:spPr bwMode="white">
          <a:xfrm>
            <a:off x="1250776" y="3636150"/>
            <a:ext cx="6705600" cy="285750"/>
          </a:xfrm>
        </p:spPr>
        <p:txBody>
          <a:bodyPr/>
          <a:lstStyle>
            <a:lvl1pPr marL="0" indent="0" algn="ctr">
              <a:buFont typeface="Wingdings" panose="05000000000000000000" pitchFamily="2" charset="2"/>
              <a:buNone/>
              <a:defRPr sz="1500"/>
            </a:lvl1pPr>
          </a:lstStyle>
          <a:p>
            <a:r>
              <a:rPr lang="en-US" altLang="zh-CN" dirty="0"/>
              <a:t>Click to edit Master subtitle style</a:t>
            </a:r>
            <a:endParaRPr lang="en-US" altLang="zh-CN" dirty="0"/>
          </a:p>
        </p:txBody>
      </p:sp>
      <p:sp>
        <p:nvSpPr>
          <p:cNvPr id="16" name="Rectangle 4"/>
          <p:cNvSpPr>
            <a:spLocks noGrp="1" noChangeArrowheads="1"/>
          </p:cNvSpPr>
          <p:nvPr>
            <p:ph type="dt" sz="half" idx="10"/>
          </p:nvPr>
        </p:nvSpPr>
        <p:spPr>
          <a:xfrm>
            <a:off x="457200" y="4857751"/>
            <a:ext cx="2133600" cy="183356"/>
          </a:xfrm>
        </p:spPr>
        <p:txBody>
          <a:bodyPr/>
          <a:lstStyle>
            <a:lvl1pPr>
              <a:defRPr sz="900"/>
            </a:lvl1pPr>
          </a:lstStyle>
          <a:p>
            <a:pPr>
              <a:defRPr/>
            </a:pPr>
            <a:endParaRPr lang="en-US" altLang="zh-CN"/>
          </a:p>
        </p:txBody>
      </p:sp>
      <p:sp>
        <p:nvSpPr>
          <p:cNvPr id="17" name="Rectangle 5"/>
          <p:cNvSpPr>
            <a:spLocks noGrp="1" noChangeArrowheads="1"/>
          </p:cNvSpPr>
          <p:nvPr>
            <p:ph type="ftr" sz="quarter" idx="11"/>
          </p:nvPr>
        </p:nvSpPr>
        <p:spPr>
          <a:xfrm>
            <a:off x="3124200" y="4857751"/>
            <a:ext cx="2895600" cy="183356"/>
          </a:xfrm>
        </p:spPr>
        <p:txBody>
          <a:bodyPr/>
          <a:lstStyle>
            <a:lvl1pPr>
              <a:defRPr sz="900"/>
            </a:lvl1pPr>
          </a:lstStyle>
          <a:p>
            <a:pPr>
              <a:defRPr/>
            </a:pPr>
            <a:endParaRPr lang="en-US" altLang="zh-CN"/>
          </a:p>
        </p:txBody>
      </p:sp>
      <p:sp>
        <p:nvSpPr>
          <p:cNvPr id="18" name="Rectangle 6"/>
          <p:cNvSpPr>
            <a:spLocks noGrp="1" noChangeArrowheads="1"/>
          </p:cNvSpPr>
          <p:nvPr>
            <p:ph type="sldNum" sz="quarter" idx="12"/>
          </p:nvPr>
        </p:nvSpPr>
        <p:spPr>
          <a:xfrm>
            <a:off x="6553200" y="4857751"/>
            <a:ext cx="2133600" cy="183356"/>
          </a:xfrm>
        </p:spPr>
        <p:txBody>
          <a:bodyPr/>
          <a:lstStyle>
            <a:lvl1pPr>
              <a:defRPr/>
            </a:lvl1pPr>
          </a:lstStyle>
          <a:p>
            <a:pPr>
              <a:defRPr/>
            </a:pPr>
            <a:fld id="{AE1F254F-3E3E-40A8-8304-7F6CF5689B2F}" type="slidenum">
              <a:rPr lang="zh-CN" altLang="en-US"/>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2" name="矩形 1"/>
          <p:cNvSpPr/>
          <p:nvPr userDrawn="1"/>
        </p:nvSpPr>
        <p:spPr>
          <a:xfrm>
            <a:off x="0" y="0"/>
            <a:ext cx="9144000" cy="843558"/>
          </a:xfrm>
          <a:prstGeom prst="rect">
            <a:avLst/>
          </a:prstGeom>
          <a:blipFill>
            <a:blip r:embed="rId2" cstate="print">
              <a:duotone>
                <a:schemeClr val="accent3">
                  <a:shade val="45000"/>
                  <a:satMod val="135000"/>
                </a:schemeClr>
                <a:prstClr val="white"/>
              </a:duotone>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cxnSp>
        <p:nvCxnSpPr>
          <p:cNvPr id="3" name="直接连接符 2"/>
          <p:cNvCxnSpPr/>
          <p:nvPr userDrawn="1"/>
        </p:nvCxnSpPr>
        <p:spPr>
          <a:xfrm>
            <a:off x="0" y="897731"/>
            <a:ext cx="9144000" cy="0"/>
          </a:xfrm>
          <a:prstGeom prst="line">
            <a:avLst/>
          </a:prstGeom>
          <a:ln w="88900"/>
        </p:spPr>
        <p:style>
          <a:lnRef idx="1">
            <a:schemeClr val="accent1"/>
          </a:lnRef>
          <a:fillRef idx="0">
            <a:schemeClr val="accent1"/>
          </a:fillRef>
          <a:effectRef idx="0">
            <a:schemeClr val="accent1"/>
          </a:effectRef>
          <a:fontRef idx="minor">
            <a:schemeClr val="tx1"/>
          </a:fontRef>
        </p:style>
      </p:cxnSp>
      <p:pic>
        <p:nvPicPr>
          <p:cNvPr id="4" name="图片 8" descr="Logo.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1"/>
            <a:ext cx="1116012" cy="573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6"/>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8" y="1151336"/>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EE5C9263-679E-4954-B23B-80E8DA7FBDCF}"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CBA8D82-DA1B-40D9-B22F-7AF02F35FB24}" type="slidenum">
              <a:rPr lang="zh-CN" altLang="en-US"/>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3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18D5C63-C813-4562-B326-9999215B22D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B918F9F-E6F2-4924-A2C5-6B8A7C8953B2}" type="slidenum">
              <a:rPr lang="zh-CN" altLang="en-US"/>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478A1782-FE3B-4CEF-A477-1019593B78E3}"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3BA076C-A90D-40C6-947B-0CBC2E5CE947}" type="slidenum">
              <a:rPr lang="zh-CN" altLang="en-US"/>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46F05E27-DDA9-43C8-8006-EA9E0E920B0E}"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0B46653C-A431-4C01-89FC-C5D7A42A1922}" type="slidenum">
              <a:rPr lang="zh-CN" altLang="en-US"/>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D195BE93-8A48-4749-B0DA-C42690EF9BCA}"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BDA9D318-9E1B-4662-8FA7-E9800F488C85}" type="slidenum">
              <a:rPr lang="zh-CN" altLang="en-US"/>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4D66D0E-5FC1-44B3-91BC-77C1CB53F45C}"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7201A8A1-E976-424C-8DDE-BCB88257262F}" type="slidenum">
              <a:rPr lang="zh-CN" altLang="en-US"/>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15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63F64D41-531A-4C38-B66F-B69F9DE2E3F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EEF56B2-B1D6-4F6C-8AA2-0F780E24080B}" type="slidenum">
              <a:rPr lang="zh-CN" altLang="en-US"/>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15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8DC40AB6-1DF4-4C51-AC72-CEF24C9563CF}"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A1DD793-C032-4890-9443-C158023A3C35}" type="slidenum">
              <a:rPr lang="zh-CN" altLang="en-US"/>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FD84C38-E652-43A4-BD77-515AF60D013E}"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7C01F91-18B2-4E37-A890-45A788E55EF6}" type="slidenum">
              <a:rPr lang="zh-CN" altLang="en-US"/>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5F72FED-97CF-4F87-A7D2-CBCF29CEC171}"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06DE76E-D4A8-421F-978A-957866C5D6B7}"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4" name="Content Placeholder 2"/>
          <p:cNvSpPr>
            <a:spLocks noGrp="1"/>
          </p:cNvSpPr>
          <p:nvPr>
            <p:ph idx="1"/>
          </p:nvPr>
        </p:nvSpPr>
        <p:spPr>
          <a:xfrm>
            <a:off x="914399" y="1208035"/>
            <a:ext cx="7790214" cy="3450061"/>
          </a:xfrm>
        </p:spPr>
        <p:txBody>
          <a:bodyPr/>
          <a:lstStyle>
            <a:lvl1pPr>
              <a:buFont typeface="Arial" panose="020B0604020202020204"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GIF"/><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5" Type="http://schemas.openxmlformats.org/officeDocument/2006/relationships/theme" Target="../theme/theme3.xml"/><Relationship Id="rId14" Type="http://schemas.openxmlformats.org/officeDocument/2006/relationships/image" Target="../media/image6.jpeg"/><Relationship Id="rId13" Type="http://schemas.openxmlformats.org/officeDocument/2006/relationships/slideLayout" Target="../slideLayouts/slideLayout35.xml"/><Relationship Id="rId12" Type="http://schemas.openxmlformats.org/officeDocument/2006/relationships/slideLayout" Target="../slideLayouts/slideLayout34.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4.xml"/><Relationship Id="rId8" Type="http://schemas.openxmlformats.org/officeDocument/2006/relationships/slideLayout" Target="../slideLayouts/slideLayout43.xml"/><Relationship Id="rId7" Type="http://schemas.openxmlformats.org/officeDocument/2006/relationships/slideLayout" Target="../slideLayouts/slideLayout42.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 Id="rId3" Type="http://schemas.openxmlformats.org/officeDocument/2006/relationships/slideLayout" Target="../slideLayouts/slideLayout38.xml"/><Relationship Id="rId2" Type="http://schemas.openxmlformats.org/officeDocument/2006/relationships/slideLayout" Target="../slideLayouts/slideLayout37.xml"/><Relationship Id="rId14" Type="http://schemas.openxmlformats.org/officeDocument/2006/relationships/theme" Target="../theme/theme4.xml"/><Relationship Id="rId13" Type="http://schemas.openxmlformats.org/officeDocument/2006/relationships/image" Target="../media/image6.jpeg"/><Relationship Id="rId12" Type="http://schemas.openxmlformats.org/officeDocument/2006/relationships/slideLayout" Target="../slideLayouts/slideLayout47.xml"/><Relationship Id="rId11" Type="http://schemas.openxmlformats.org/officeDocument/2006/relationships/slideLayout" Target="../slideLayouts/slideLayout46.xml"/><Relationship Id="rId10" Type="http://schemas.openxmlformats.org/officeDocument/2006/relationships/slideLayout" Target="../slideLayouts/slideLayout45.xml"/><Relationship Id="rId1"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6.xml"/><Relationship Id="rId8" Type="http://schemas.openxmlformats.org/officeDocument/2006/relationships/slideLayout" Target="../slideLayouts/slideLayout55.xml"/><Relationship Id="rId7" Type="http://schemas.openxmlformats.org/officeDocument/2006/relationships/slideLayout" Target="../slideLayouts/slideLayout54.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 Id="rId3" Type="http://schemas.openxmlformats.org/officeDocument/2006/relationships/slideLayout" Target="../slideLayouts/slideLayout50.xml"/><Relationship Id="rId2" Type="http://schemas.openxmlformats.org/officeDocument/2006/relationships/slideLayout" Target="../slideLayouts/slideLayout49.xml"/><Relationship Id="rId15" Type="http://schemas.openxmlformats.org/officeDocument/2006/relationships/theme" Target="../theme/theme5.xml"/><Relationship Id="rId14" Type="http://schemas.openxmlformats.org/officeDocument/2006/relationships/image" Target="../media/image6.jpeg"/><Relationship Id="rId13" Type="http://schemas.openxmlformats.org/officeDocument/2006/relationships/slideLayout" Target="../slideLayouts/slideLayout60.xml"/><Relationship Id="rId12" Type="http://schemas.openxmlformats.org/officeDocument/2006/relationships/slideLayout" Target="../slideLayouts/slideLayout59.xml"/><Relationship Id="rId11" Type="http://schemas.openxmlformats.org/officeDocument/2006/relationships/slideLayout" Target="../slideLayouts/slideLayout58.xml"/><Relationship Id="rId10" Type="http://schemas.openxmlformats.org/officeDocument/2006/relationships/slideLayout" Target="../slideLayouts/slideLayout57.xml"/><Relationship Id="rId1"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Line 3"/>
          <p:cNvSpPr>
            <a:spLocks noChangeShapeType="1"/>
          </p:cNvSpPr>
          <p:nvPr userDrawn="1"/>
        </p:nvSpPr>
        <p:spPr bwMode="auto">
          <a:xfrm>
            <a:off x="0" y="428092"/>
            <a:ext cx="9144000" cy="0"/>
          </a:xfrm>
          <a:prstGeom prst="line">
            <a:avLst/>
          </a:prstGeom>
          <a:noFill/>
          <a:ln w="25400" algn="ctr">
            <a:solidFill>
              <a:srgbClr val="85D1F7"/>
            </a:solidFill>
            <a:round/>
          </a:ln>
          <a:extLst>
            <a:ext uri="{909E8E84-426E-40DD-AFC4-6F175D3DCCD1}">
              <a14:hiddenFill xmlns:a14="http://schemas.microsoft.com/office/drawing/2010/main">
                <a:noFill/>
              </a14:hiddenFill>
            </a:ext>
          </a:extLst>
        </p:spPr>
        <p:txBody>
          <a:bodyPr/>
          <a:lstStyle/>
          <a:p>
            <a:endParaRPr lang="zh-CN" altLang="en-US"/>
          </a:p>
        </p:txBody>
      </p:sp>
      <p:sp>
        <p:nvSpPr>
          <p:cNvPr id="8" name="矩形 7"/>
          <p:cNvSpPr/>
          <p:nvPr userDrawn="1"/>
        </p:nvSpPr>
        <p:spPr>
          <a:xfrm>
            <a:off x="4262908" y="123478"/>
            <a:ext cx="598868" cy="465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ine 3"/>
          <p:cNvSpPr>
            <a:spLocks noChangeShapeType="1"/>
          </p:cNvSpPr>
          <p:nvPr userDrawn="1"/>
        </p:nvSpPr>
        <p:spPr bwMode="auto">
          <a:xfrm>
            <a:off x="0" y="301530"/>
            <a:ext cx="2835464" cy="0"/>
          </a:xfrm>
          <a:prstGeom prst="line">
            <a:avLst/>
          </a:prstGeom>
          <a:noFill/>
          <a:ln w="12700" algn="ctr">
            <a:solidFill>
              <a:srgbClr val="00CC00"/>
            </a:solidFill>
            <a:round/>
          </a:ln>
          <a:extLst>
            <a:ext uri="{909E8E84-426E-40DD-AFC4-6F175D3DCCD1}">
              <a14:hiddenFill xmlns:a14="http://schemas.microsoft.com/office/drawing/2010/main">
                <a:noFill/>
              </a14:hiddenFill>
            </a:ext>
          </a:extLst>
        </p:spPr>
        <p:txBody>
          <a:bodyPr/>
          <a:lstStyle/>
          <a:p>
            <a:pPr lvl="0"/>
            <a:endParaRPr lang="zh-CN" altLang="en-US"/>
          </a:p>
        </p:txBody>
      </p:sp>
      <p:sp>
        <p:nvSpPr>
          <p:cNvPr id="10" name="Rectangle 4"/>
          <p:cNvSpPr>
            <a:spLocks noChangeArrowheads="1"/>
          </p:cNvSpPr>
          <p:nvPr userDrawn="1"/>
        </p:nvSpPr>
        <p:spPr bwMode="auto">
          <a:xfrm>
            <a:off x="4810742" y="164227"/>
            <a:ext cx="1065212"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fr-FR" sz="1100" b="1" dirty="0">
                <a:solidFill>
                  <a:srgbClr val="0070C0"/>
                </a:solidFill>
                <a:latin typeface="微软雅黑" panose="020B0503020204020204" pitchFamily="34" charset="-122"/>
                <a:ea typeface="微软雅黑" panose="020B0503020204020204" pitchFamily="34" charset="-122"/>
              </a:rPr>
              <a:t>谢希仁 编著</a:t>
            </a:r>
            <a:endParaRPr lang="fr-FR" sz="1100" b="1" dirty="0">
              <a:solidFill>
                <a:srgbClr val="0070C0"/>
              </a:solidFill>
              <a:latin typeface="微软雅黑" panose="020B0503020204020204" pitchFamily="34" charset="-122"/>
              <a:ea typeface="微软雅黑" panose="020B0503020204020204" pitchFamily="34" charset="-122"/>
            </a:endParaRPr>
          </a:p>
        </p:txBody>
      </p:sp>
      <p:sp>
        <p:nvSpPr>
          <p:cNvPr id="11" name="Rectangle 5"/>
          <p:cNvSpPr>
            <a:spLocks noChangeArrowheads="1"/>
          </p:cNvSpPr>
          <p:nvPr userDrawn="1"/>
        </p:nvSpPr>
        <p:spPr bwMode="auto">
          <a:xfrm>
            <a:off x="2835464" y="164857"/>
            <a:ext cx="1492716"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fr-FR" sz="1100" b="1" dirty="0">
                <a:solidFill>
                  <a:srgbClr val="0070C0"/>
                </a:solidFill>
                <a:latin typeface="微软雅黑" panose="020B0503020204020204" pitchFamily="34" charset="-122"/>
                <a:ea typeface="微软雅黑" panose="020B0503020204020204" pitchFamily="34" charset="-122"/>
              </a:rPr>
              <a:t>计算机网络 </a:t>
            </a:r>
            <a:r>
              <a:rPr lang="en-US" altLang="zh-CN" sz="1100" b="1" dirty="0">
                <a:solidFill>
                  <a:srgbClr val="0070C0"/>
                </a:solidFill>
                <a:latin typeface="微软雅黑" panose="020B0503020204020204" pitchFamily="34" charset="-122"/>
                <a:ea typeface="微软雅黑" panose="020B0503020204020204" pitchFamily="34" charset="-122"/>
              </a:rPr>
              <a:t>(</a:t>
            </a:r>
            <a:r>
              <a:rPr lang="zh-CN" altLang="en-US" sz="1100" b="1" dirty="0">
                <a:solidFill>
                  <a:srgbClr val="0070C0"/>
                </a:solidFill>
                <a:latin typeface="微软雅黑" panose="020B0503020204020204" pitchFamily="34" charset="-122"/>
                <a:ea typeface="微软雅黑" panose="020B0503020204020204" pitchFamily="34" charset="-122"/>
              </a:rPr>
              <a:t>第 </a:t>
            </a:r>
            <a:r>
              <a:rPr lang="en-US" altLang="zh-CN" sz="1100" b="1" dirty="0">
                <a:solidFill>
                  <a:srgbClr val="0070C0"/>
                </a:solidFill>
                <a:latin typeface="微软雅黑" panose="020B0503020204020204" pitchFamily="34" charset="-122"/>
                <a:ea typeface="微软雅黑" panose="020B0503020204020204" pitchFamily="34" charset="-122"/>
              </a:rPr>
              <a:t>8 </a:t>
            </a:r>
            <a:r>
              <a:rPr lang="zh-CN" altLang="en-US" sz="1100" b="1" dirty="0">
                <a:solidFill>
                  <a:srgbClr val="0070C0"/>
                </a:solidFill>
                <a:latin typeface="微软雅黑" panose="020B0503020204020204" pitchFamily="34" charset="-122"/>
                <a:ea typeface="微软雅黑" panose="020B0503020204020204" pitchFamily="34" charset="-122"/>
              </a:rPr>
              <a:t>版</a:t>
            </a:r>
            <a:r>
              <a:rPr lang="en-US" altLang="zh-CN" sz="1100" b="1" dirty="0">
                <a:solidFill>
                  <a:srgbClr val="0070C0"/>
                </a:solidFill>
                <a:latin typeface="微软雅黑" panose="020B0503020204020204" pitchFamily="34" charset="-122"/>
                <a:ea typeface="微软雅黑" panose="020B0503020204020204" pitchFamily="34" charset="-122"/>
              </a:rPr>
              <a:t>)</a:t>
            </a:r>
            <a:endParaRPr lang="fr-FR" sz="1100" b="1" dirty="0">
              <a:solidFill>
                <a:srgbClr val="0070C0"/>
              </a:solidFill>
              <a:latin typeface="微软雅黑" panose="020B0503020204020204" pitchFamily="34" charset="-122"/>
              <a:ea typeface="微软雅黑" panose="020B0503020204020204" pitchFamily="34" charset="-122"/>
            </a:endParaRPr>
          </a:p>
        </p:txBody>
      </p:sp>
      <p:sp>
        <p:nvSpPr>
          <p:cNvPr id="12" name="椭圆 11"/>
          <p:cNvSpPr/>
          <p:nvPr userDrawn="1"/>
        </p:nvSpPr>
        <p:spPr>
          <a:xfrm>
            <a:off x="2793115" y="259181"/>
            <a:ext cx="84698" cy="84698"/>
          </a:xfrm>
          <a:prstGeom prst="ellipse">
            <a:avLst/>
          </a:prstGeom>
          <a:solidFill>
            <a:schemeClr val="bg1"/>
          </a:solidFill>
          <a:ln w="12700" algn="ctr">
            <a:solidFill>
              <a:srgbClr val="00B050"/>
            </a:solidFill>
            <a:round/>
          </a:ln>
        </p:spPr>
        <p:txBody>
          <a:bodyPr/>
          <a:lstStyle/>
          <a:p>
            <a:pPr lvl="0"/>
            <a:endParaRPr lang="zh-CN" altLang="en-US">
              <a:solidFill>
                <a:schemeClr val="tx1"/>
              </a:solidFill>
              <a:latin typeface="Arial" panose="020B0604020202020204" pitchFamily="34" charset="0"/>
              <a:ea typeface="宋体" panose="02010600030101010101" pitchFamily="2" charset="-122"/>
            </a:endParaRPr>
          </a:p>
        </p:txBody>
      </p:sp>
      <p:sp>
        <p:nvSpPr>
          <p:cNvPr id="13" name="Line 3"/>
          <p:cNvSpPr>
            <a:spLocks noChangeShapeType="1"/>
          </p:cNvSpPr>
          <p:nvPr userDrawn="1"/>
        </p:nvSpPr>
        <p:spPr bwMode="auto">
          <a:xfrm>
            <a:off x="5713428" y="301530"/>
            <a:ext cx="3430572" cy="0"/>
          </a:xfrm>
          <a:prstGeom prst="line">
            <a:avLst/>
          </a:prstGeom>
          <a:noFill/>
          <a:ln w="12700" algn="ctr">
            <a:solidFill>
              <a:srgbClr val="00CC00"/>
            </a:solidFill>
            <a:round/>
          </a:ln>
          <a:extLst>
            <a:ext uri="{909E8E84-426E-40DD-AFC4-6F175D3DCCD1}">
              <a14:hiddenFill xmlns:a14="http://schemas.microsoft.com/office/drawing/2010/main">
                <a:noFill/>
              </a14:hiddenFill>
            </a:ext>
          </a:extLst>
        </p:spPr>
        <p:txBody>
          <a:bodyPr/>
          <a:lstStyle/>
          <a:p>
            <a:pPr lvl="0"/>
            <a:endParaRPr lang="zh-CN" altLang="en-US"/>
          </a:p>
        </p:txBody>
      </p:sp>
      <p:sp>
        <p:nvSpPr>
          <p:cNvPr id="14" name="椭圆 13"/>
          <p:cNvSpPr/>
          <p:nvPr userDrawn="1"/>
        </p:nvSpPr>
        <p:spPr>
          <a:xfrm>
            <a:off x="5710547" y="259181"/>
            <a:ext cx="84698" cy="84698"/>
          </a:xfrm>
          <a:prstGeom prst="ellipse">
            <a:avLst/>
          </a:prstGeom>
          <a:solidFill>
            <a:schemeClr val="bg1"/>
          </a:solidFill>
          <a:ln w="12700" algn="ctr">
            <a:solidFill>
              <a:srgbClr val="00B050"/>
            </a:solidFill>
            <a:round/>
          </a:ln>
        </p:spPr>
        <p:txBody>
          <a:bodyPr/>
          <a:lstStyle/>
          <a:p>
            <a:pPr lvl="0"/>
            <a:endParaRPr lang="zh-CN" altLang="en-US">
              <a:solidFill>
                <a:schemeClr val="tx1"/>
              </a:solidFill>
              <a:latin typeface="Arial" panose="020B0604020202020204" pitchFamily="34" charset="0"/>
              <a:ea typeface="宋体" panose="02010600030101010101" pitchFamily="2" charset="-122"/>
            </a:endParaRPr>
          </a:p>
        </p:txBody>
      </p:sp>
      <p:pic>
        <p:nvPicPr>
          <p:cNvPr id="16" name="图片 15"/>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41223" y="4662544"/>
            <a:ext cx="1125345" cy="267703"/>
          </a:xfrm>
          <a:prstGeom prst="rect">
            <a:avLst/>
          </a:prstGeom>
        </p:spPr>
      </p:pic>
      <p:sp>
        <p:nvSpPr>
          <p:cNvPr id="17" name="Line 3"/>
          <p:cNvSpPr>
            <a:spLocks noChangeShapeType="1"/>
          </p:cNvSpPr>
          <p:nvPr userDrawn="1"/>
        </p:nvSpPr>
        <p:spPr bwMode="auto">
          <a:xfrm>
            <a:off x="1266568" y="4803998"/>
            <a:ext cx="6942395" cy="0"/>
          </a:xfrm>
          <a:prstGeom prst="line">
            <a:avLst/>
          </a:prstGeom>
          <a:noFill/>
          <a:ln w="19050" algn="ctr">
            <a:solidFill>
              <a:srgbClr val="85D1F7"/>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 name="Rectangle 9"/>
          <p:cNvSpPr>
            <a:spLocks noChangeArrowheads="1"/>
          </p:cNvSpPr>
          <p:nvPr userDrawn="1"/>
        </p:nvSpPr>
        <p:spPr bwMode="auto">
          <a:xfrm>
            <a:off x="8208962" y="4394656"/>
            <a:ext cx="609917" cy="609917"/>
          </a:xfrm>
          <a:prstGeom prst="rect">
            <a:avLst/>
          </a:prstGeom>
          <a:solidFill>
            <a:schemeClr val="bg1"/>
          </a:solidFill>
          <a:ln w="25400" algn="ctr">
            <a:solidFill>
              <a:srgbClr val="85D1F7"/>
            </a:solidFill>
            <a:miter lim="800000"/>
          </a:ln>
        </p:spPr>
        <p:txBody>
          <a:bodyPr wrap="none" anchor="ctr"/>
          <a:lstStyle/>
          <a:p>
            <a:pPr algn="ctr" eaLnBrk="0" hangingPunct="0"/>
            <a:endParaRPr lang="fr-FR">
              <a:cs typeface="Arial" panose="020B0604020202020204" pitchFamily="34" charset="0"/>
            </a:endParaRPr>
          </a:p>
        </p:txBody>
      </p:sp>
      <p:pic>
        <p:nvPicPr>
          <p:cNvPr id="15" name="图片 14"/>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388612" y="149234"/>
            <a:ext cx="358346" cy="45868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Tm="2000"/>
    </mc:Choice>
    <mc:Fallback>
      <p:transition spd="slow" advTm="200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ChangeArrowheads="1"/>
          </p:cNvSpPr>
          <p:nvPr/>
        </p:nvSpPr>
        <p:spPr bwMode="ltGray">
          <a:xfrm>
            <a:off x="417513" y="823913"/>
            <a:ext cx="438150" cy="35599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800"/>
          </a:p>
        </p:txBody>
      </p:sp>
      <p:sp>
        <p:nvSpPr>
          <p:cNvPr id="45059" name="Rectangle 3"/>
          <p:cNvSpPr>
            <a:spLocks noChangeArrowheads="1"/>
          </p:cNvSpPr>
          <p:nvPr/>
        </p:nvSpPr>
        <p:spPr bwMode="ltGray">
          <a:xfrm>
            <a:off x="800101" y="823913"/>
            <a:ext cx="328613" cy="355997"/>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800"/>
          </a:p>
        </p:txBody>
      </p:sp>
      <p:sp>
        <p:nvSpPr>
          <p:cNvPr id="45060" name="Rectangle 4"/>
          <p:cNvSpPr>
            <a:spLocks noChangeArrowheads="1"/>
          </p:cNvSpPr>
          <p:nvPr/>
        </p:nvSpPr>
        <p:spPr bwMode="ltGray">
          <a:xfrm>
            <a:off x="541339" y="1140619"/>
            <a:ext cx="422275" cy="355997"/>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800"/>
          </a:p>
        </p:txBody>
      </p:sp>
      <p:sp>
        <p:nvSpPr>
          <p:cNvPr id="45061" name="Rectangle 5"/>
          <p:cNvSpPr>
            <a:spLocks noChangeArrowheads="1"/>
          </p:cNvSpPr>
          <p:nvPr/>
        </p:nvSpPr>
        <p:spPr bwMode="ltGray">
          <a:xfrm>
            <a:off x="911225" y="1140619"/>
            <a:ext cx="368300" cy="355997"/>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800"/>
          </a:p>
        </p:txBody>
      </p:sp>
      <p:sp>
        <p:nvSpPr>
          <p:cNvPr id="45062" name="Rectangle 6"/>
          <p:cNvSpPr>
            <a:spLocks noChangeArrowheads="1"/>
          </p:cNvSpPr>
          <p:nvPr/>
        </p:nvSpPr>
        <p:spPr bwMode="ltGray">
          <a:xfrm>
            <a:off x="127000" y="1085851"/>
            <a:ext cx="560388" cy="31670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800"/>
          </a:p>
        </p:txBody>
      </p:sp>
      <p:sp>
        <p:nvSpPr>
          <p:cNvPr id="45063" name="Rectangle 7"/>
          <p:cNvSpPr>
            <a:spLocks noChangeArrowheads="1"/>
          </p:cNvSpPr>
          <p:nvPr/>
        </p:nvSpPr>
        <p:spPr bwMode="gray">
          <a:xfrm>
            <a:off x="762000" y="742950"/>
            <a:ext cx="31750" cy="78938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800"/>
          </a:p>
        </p:txBody>
      </p:sp>
      <p:sp>
        <p:nvSpPr>
          <p:cNvPr id="45064" name="Rectangle 8"/>
          <p:cNvSpPr>
            <a:spLocks noChangeArrowheads="1"/>
          </p:cNvSpPr>
          <p:nvPr/>
        </p:nvSpPr>
        <p:spPr bwMode="gray">
          <a:xfrm>
            <a:off x="442914" y="1335881"/>
            <a:ext cx="8226425" cy="23813"/>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800"/>
          </a:p>
        </p:txBody>
      </p:sp>
      <p:sp>
        <p:nvSpPr>
          <p:cNvPr id="45065" name="Rectangle 9"/>
          <p:cNvSpPr>
            <a:spLocks noGrp="1" noChangeArrowheads="1"/>
          </p:cNvSpPr>
          <p:nvPr>
            <p:ph type="title"/>
          </p:nvPr>
        </p:nvSpPr>
        <p:spPr bwMode="auto">
          <a:xfrm>
            <a:off x="1150939" y="160735"/>
            <a:ext cx="7793037" cy="1096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a:t>单击此处编辑母版标题样式</a:t>
            </a:r>
            <a:endParaRPr lang="zh-CN" altLang="en-US"/>
          </a:p>
        </p:txBody>
      </p:sp>
      <p:sp>
        <p:nvSpPr>
          <p:cNvPr id="45066" name="Rectangle 10"/>
          <p:cNvSpPr>
            <a:spLocks noGrp="1" noChangeArrowheads="1"/>
          </p:cNvSpPr>
          <p:nvPr>
            <p:ph type="body" idx="1"/>
          </p:nvPr>
        </p:nvSpPr>
        <p:spPr bwMode="auto">
          <a:xfrm>
            <a:off x="1182688" y="1513285"/>
            <a:ext cx="77724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5067" name="Rectangle 11"/>
          <p:cNvSpPr>
            <a:spLocks noGrp="1" noChangeArrowheads="1"/>
          </p:cNvSpPr>
          <p:nvPr>
            <p:ph type="dt" sz="half" idx="2"/>
          </p:nvPr>
        </p:nvSpPr>
        <p:spPr bwMode="auto">
          <a:xfrm>
            <a:off x="1162050" y="4682729"/>
            <a:ext cx="1905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050"/>
            </a:lvl1pPr>
          </a:lstStyle>
          <a:p>
            <a:endParaRPr lang="en-US" altLang="zh-CN"/>
          </a:p>
        </p:txBody>
      </p:sp>
      <p:sp>
        <p:nvSpPr>
          <p:cNvPr id="45068" name="Rectangle 12"/>
          <p:cNvSpPr>
            <a:spLocks noGrp="1" noChangeArrowheads="1"/>
          </p:cNvSpPr>
          <p:nvPr>
            <p:ph type="ftr" sz="quarter" idx="3"/>
          </p:nvPr>
        </p:nvSpPr>
        <p:spPr bwMode="auto">
          <a:xfrm>
            <a:off x="3657600" y="4682729"/>
            <a:ext cx="28956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sz="1050"/>
            </a:lvl1pPr>
          </a:lstStyle>
          <a:p>
            <a:endParaRPr lang="en-US" altLang="zh-CN"/>
          </a:p>
        </p:txBody>
      </p:sp>
      <p:sp>
        <p:nvSpPr>
          <p:cNvPr id="45069" name="Rectangle 13"/>
          <p:cNvSpPr>
            <a:spLocks noGrp="1" noChangeArrowheads="1"/>
          </p:cNvSpPr>
          <p:nvPr>
            <p:ph type="sldNum" sz="quarter" idx="4"/>
          </p:nvPr>
        </p:nvSpPr>
        <p:spPr bwMode="auto">
          <a:xfrm>
            <a:off x="7042150" y="4682729"/>
            <a:ext cx="1905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050"/>
            </a:lvl1pPr>
          </a:lstStyle>
          <a:p>
            <a:fld id="{494DC3EE-68FF-46DE-AA56-77665A2D6E96}"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3300" kern="1200">
          <a:solidFill>
            <a:schemeClr val="tx2"/>
          </a:solidFill>
          <a:latin typeface="+mj-lt"/>
          <a:ea typeface="+mj-ea"/>
          <a:cs typeface="+mj-cs"/>
        </a:defRPr>
      </a:lvl1pPr>
      <a:lvl2pPr algn="l" rtl="0" fontAlgn="base">
        <a:spcBef>
          <a:spcPct val="0"/>
        </a:spcBef>
        <a:spcAft>
          <a:spcPct val="0"/>
        </a:spcAft>
        <a:defRPr sz="3300">
          <a:solidFill>
            <a:schemeClr val="tx2"/>
          </a:solidFill>
          <a:latin typeface="Tahoma" panose="020B0604030504040204" pitchFamily="34" charset="0"/>
          <a:ea typeface="宋体" panose="02010600030101010101" pitchFamily="2" charset="-122"/>
        </a:defRPr>
      </a:lvl2pPr>
      <a:lvl3pPr algn="l" rtl="0" fontAlgn="base">
        <a:spcBef>
          <a:spcPct val="0"/>
        </a:spcBef>
        <a:spcAft>
          <a:spcPct val="0"/>
        </a:spcAft>
        <a:defRPr sz="3300">
          <a:solidFill>
            <a:schemeClr val="tx2"/>
          </a:solidFill>
          <a:latin typeface="Tahoma" panose="020B0604030504040204" pitchFamily="34" charset="0"/>
          <a:ea typeface="宋体" panose="02010600030101010101" pitchFamily="2" charset="-122"/>
        </a:defRPr>
      </a:lvl3pPr>
      <a:lvl4pPr algn="l" rtl="0" fontAlgn="base">
        <a:spcBef>
          <a:spcPct val="0"/>
        </a:spcBef>
        <a:spcAft>
          <a:spcPct val="0"/>
        </a:spcAft>
        <a:defRPr sz="3300">
          <a:solidFill>
            <a:schemeClr val="tx2"/>
          </a:solidFill>
          <a:latin typeface="Tahoma" panose="020B0604030504040204" pitchFamily="34" charset="0"/>
          <a:ea typeface="宋体" panose="02010600030101010101" pitchFamily="2" charset="-122"/>
        </a:defRPr>
      </a:lvl4pPr>
      <a:lvl5pPr algn="l" rtl="0" fontAlgn="base">
        <a:spcBef>
          <a:spcPct val="0"/>
        </a:spcBef>
        <a:spcAft>
          <a:spcPct val="0"/>
        </a:spcAft>
        <a:defRPr sz="3300">
          <a:solidFill>
            <a:schemeClr val="tx2"/>
          </a:solidFill>
          <a:latin typeface="Tahoma" panose="020B0604030504040204" pitchFamily="34" charset="0"/>
          <a:ea typeface="宋体" panose="02010600030101010101" pitchFamily="2" charset="-122"/>
        </a:defRPr>
      </a:lvl5pPr>
      <a:lvl6pPr marL="342900" algn="l" rtl="0" fontAlgn="base">
        <a:spcBef>
          <a:spcPct val="0"/>
        </a:spcBef>
        <a:spcAft>
          <a:spcPct val="0"/>
        </a:spcAft>
        <a:defRPr sz="3300">
          <a:solidFill>
            <a:schemeClr val="tx2"/>
          </a:solidFill>
          <a:latin typeface="Tahoma" panose="020B0604030504040204" pitchFamily="34" charset="0"/>
          <a:ea typeface="宋体" panose="02010600030101010101" pitchFamily="2" charset="-122"/>
        </a:defRPr>
      </a:lvl6pPr>
      <a:lvl7pPr marL="685800" algn="l" rtl="0" fontAlgn="base">
        <a:spcBef>
          <a:spcPct val="0"/>
        </a:spcBef>
        <a:spcAft>
          <a:spcPct val="0"/>
        </a:spcAft>
        <a:defRPr sz="3300">
          <a:solidFill>
            <a:schemeClr val="tx2"/>
          </a:solidFill>
          <a:latin typeface="Tahoma" panose="020B0604030504040204" pitchFamily="34" charset="0"/>
          <a:ea typeface="宋体" panose="02010600030101010101" pitchFamily="2" charset="-122"/>
        </a:defRPr>
      </a:lvl7pPr>
      <a:lvl8pPr marL="1028700" algn="l" rtl="0" fontAlgn="base">
        <a:spcBef>
          <a:spcPct val="0"/>
        </a:spcBef>
        <a:spcAft>
          <a:spcPct val="0"/>
        </a:spcAft>
        <a:defRPr sz="3300">
          <a:solidFill>
            <a:schemeClr val="tx2"/>
          </a:solidFill>
          <a:latin typeface="Tahoma" panose="020B0604030504040204" pitchFamily="34" charset="0"/>
          <a:ea typeface="宋体" panose="02010600030101010101" pitchFamily="2" charset="-122"/>
        </a:defRPr>
      </a:lvl8pPr>
      <a:lvl9pPr marL="1371600" algn="l" rtl="0" fontAlgn="base">
        <a:spcBef>
          <a:spcPct val="0"/>
        </a:spcBef>
        <a:spcAft>
          <a:spcPct val="0"/>
        </a:spcAft>
        <a:defRPr sz="3300">
          <a:solidFill>
            <a:schemeClr val="tx2"/>
          </a:solidFill>
          <a:latin typeface="Tahoma" panose="020B0604030504040204" pitchFamily="34" charset="0"/>
          <a:ea typeface="宋体" panose="02010600030101010101" pitchFamily="2" charset="-122"/>
        </a:defRPr>
      </a:lvl9pPr>
    </p:titleStyle>
    <p:bodyStyle>
      <a:lvl1pPr marL="257175" indent="-257175" algn="l" rtl="0" fontAlgn="base">
        <a:spcBef>
          <a:spcPct val="20000"/>
        </a:spcBef>
        <a:spcAft>
          <a:spcPct val="0"/>
        </a:spcAft>
        <a:buClr>
          <a:schemeClr val="folHlink"/>
        </a:buClr>
        <a:buSzPct val="60000"/>
        <a:buFont typeface="Wingdings" panose="05000000000000000000" pitchFamily="2" charset="2"/>
        <a:buChar char="n"/>
        <a:defRPr sz="2400" kern="1200">
          <a:solidFill>
            <a:schemeClr val="tx1"/>
          </a:solidFill>
          <a:latin typeface="+mn-lt"/>
          <a:ea typeface="+mn-ea"/>
          <a:cs typeface="+mn-cs"/>
        </a:defRPr>
      </a:lvl1pPr>
      <a:lvl2pPr marL="557530" indent="-214630" algn="l" rtl="0" fontAlgn="base">
        <a:spcBef>
          <a:spcPct val="20000"/>
        </a:spcBef>
        <a:spcAft>
          <a:spcPct val="0"/>
        </a:spcAft>
        <a:buClr>
          <a:schemeClr val="hlink"/>
        </a:buClr>
        <a:buSzPct val="55000"/>
        <a:buFont typeface="Wingdings" panose="05000000000000000000" pitchFamily="2" charset="2"/>
        <a:buChar char="n"/>
        <a:defRPr sz="2100" kern="1200">
          <a:solidFill>
            <a:schemeClr val="tx1"/>
          </a:solidFill>
          <a:latin typeface="+mn-lt"/>
          <a:ea typeface="+mn-ea"/>
          <a:cs typeface="+mn-cs"/>
        </a:defRPr>
      </a:lvl2pPr>
      <a:lvl3pPr marL="857250" indent="-171450" algn="l" rtl="0" fontAlgn="base">
        <a:spcBef>
          <a:spcPct val="20000"/>
        </a:spcBef>
        <a:spcAft>
          <a:spcPct val="0"/>
        </a:spcAft>
        <a:buClr>
          <a:schemeClr val="folHlink"/>
        </a:buClr>
        <a:buSzPct val="50000"/>
        <a:buFont typeface="Wingdings" panose="05000000000000000000" pitchFamily="2" charset="2"/>
        <a:buChar char="n"/>
        <a:defRPr sz="1800" kern="1200">
          <a:solidFill>
            <a:schemeClr val="tx1"/>
          </a:solidFill>
          <a:latin typeface="+mn-lt"/>
          <a:ea typeface="+mn-ea"/>
          <a:cs typeface="+mn-cs"/>
        </a:defRPr>
      </a:lvl3pPr>
      <a:lvl4pPr marL="1200150" indent="-171450" algn="l" rtl="0" fontAlgn="base">
        <a:spcBef>
          <a:spcPct val="20000"/>
        </a:spcBef>
        <a:spcAft>
          <a:spcPct val="0"/>
        </a:spcAft>
        <a:buClr>
          <a:schemeClr val="accent2"/>
        </a:buClr>
        <a:buSzPct val="55000"/>
        <a:buFont typeface="Wingdings" panose="05000000000000000000" pitchFamily="2" charset="2"/>
        <a:buChar char="n"/>
        <a:defRPr sz="1500" kern="1200">
          <a:solidFill>
            <a:schemeClr val="tx1"/>
          </a:solidFill>
          <a:latin typeface="+mn-lt"/>
          <a:ea typeface="+mn-ea"/>
          <a:cs typeface="+mn-cs"/>
        </a:defRPr>
      </a:lvl4pPr>
      <a:lvl5pPr marL="1543050" indent="-171450" algn="l" rtl="0" fontAlgn="base">
        <a:spcBef>
          <a:spcPct val="20000"/>
        </a:spcBef>
        <a:spcAft>
          <a:spcPct val="0"/>
        </a:spcAft>
        <a:buClr>
          <a:schemeClr val="accent1"/>
        </a:buClr>
        <a:buSzPct val="50000"/>
        <a:buFont typeface="Wingdings" panose="05000000000000000000" pitchFamily="2" charset="2"/>
        <a:buChar char="n"/>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ea typeface="+mn-ea"/>
              </a:defRPr>
            </a:lvl1pPr>
          </a:lstStyle>
          <a:p>
            <a:pPr>
              <a:defRPr/>
            </a:pPr>
            <a:fld id="{B4549A75-9C42-472F-92CC-982D173AF710}" type="datetimeFigureOut">
              <a:rPr lang="zh-CN" altLang="en-US"/>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wrap="square" lIns="91440" tIns="45720" rIns="91440" bIns="45720" numCol="1" anchor="ctr" anchorCtr="0" compatLnSpc="1"/>
          <a:lstStyle>
            <a:lvl1pPr algn="r" eaLnBrk="1" hangingPunct="1">
              <a:defRPr sz="900">
                <a:solidFill>
                  <a:srgbClr val="898989"/>
                </a:solidFill>
                <a:latin typeface="Calibri" panose="020F0502020204030204" pitchFamily="34" charset="0"/>
              </a:defRPr>
            </a:lvl1pPr>
          </a:lstStyle>
          <a:p>
            <a:pPr>
              <a:defRPr/>
            </a:pPr>
            <a:fld id="{2068F215-EB1C-45F7-80E1-5B327A8B91E8}"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5pPr>
      <a:lvl6pPr marL="342900" algn="ctr" rtl="0" fontAlgn="base">
        <a:spcBef>
          <a:spcPct val="0"/>
        </a:spcBef>
        <a:spcAft>
          <a:spcPct val="0"/>
        </a:spcAft>
        <a:defRPr sz="3300">
          <a:solidFill>
            <a:schemeClr val="tx1"/>
          </a:solidFill>
          <a:latin typeface="Calibri" panose="020F0502020204030204" pitchFamily="34" charset="0"/>
          <a:ea typeface="宋体" panose="02010600030101010101" pitchFamily="2" charset="-122"/>
        </a:defRPr>
      </a:lvl6pPr>
      <a:lvl7pPr marL="685800" algn="ctr" rtl="0" fontAlgn="base">
        <a:spcBef>
          <a:spcPct val="0"/>
        </a:spcBef>
        <a:spcAft>
          <a:spcPct val="0"/>
        </a:spcAft>
        <a:defRPr sz="3300">
          <a:solidFill>
            <a:schemeClr val="tx1"/>
          </a:solidFill>
          <a:latin typeface="Calibri" panose="020F0502020204030204" pitchFamily="34" charset="0"/>
          <a:ea typeface="宋体" panose="02010600030101010101" pitchFamily="2" charset="-122"/>
        </a:defRPr>
      </a:lvl7pPr>
      <a:lvl8pPr marL="1028700" algn="ctr" rtl="0" fontAlgn="base">
        <a:spcBef>
          <a:spcPct val="0"/>
        </a:spcBef>
        <a:spcAft>
          <a:spcPct val="0"/>
        </a:spcAft>
        <a:defRPr sz="3300">
          <a:solidFill>
            <a:schemeClr val="tx1"/>
          </a:solidFill>
          <a:latin typeface="Calibri" panose="020F0502020204030204" pitchFamily="34" charset="0"/>
          <a:ea typeface="宋体" panose="02010600030101010101" pitchFamily="2" charset="-122"/>
        </a:defRPr>
      </a:lvl8pPr>
      <a:lvl9pPr marL="1371600" algn="ctr" rtl="0" fontAlgn="base">
        <a:spcBef>
          <a:spcPct val="0"/>
        </a:spcBef>
        <a:spcAft>
          <a:spcPct val="0"/>
        </a:spcAft>
        <a:defRPr sz="3300">
          <a:solidFill>
            <a:schemeClr val="tx1"/>
          </a:solidFill>
          <a:latin typeface="Calibri" panose="020F0502020204030204" pitchFamily="34" charset="0"/>
          <a:ea typeface="宋体" panose="02010600030101010101" pitchFamily="2" charset="-122"/>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530" indent="-214630"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ea typeface="+mn-ea"/>
              </a:defRPr>
            </a:lvl1pPr>
          </a:lstStyle>
          <a:p>
            <a:pPr>
              <a:defRPr/>
            </a:pPr>
            <a:fld id="{6FC35A24-9858-4D96-87F2-F949D30959D7}" type="datetimeFigureOut">
              <a:rPr lang="zh-CN" altLang="en-US"/>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wrap="square" lIns="91440" tIns="45720" rIns="91440" bIns="45720" numCol="1" anchor="ctr" anchorCtr="0" compatLnSpc="1"/>
          <a:lstStyle>
            <a:lvl1pPr algn="r" eaLnBrk="1" hangingPunct="1">
              <a:defRPr sz="900">
                <a:solidFill>
                  <a:srgbClr val="898989"/>
                </a:solidFill>
                <a:latin typeface="Calibri" panose="020F0502020204030204" pitchFamily="34" charset="0"/>
              </a:defRPr>
            </a:lvl1pPr>
          </a:lstStyle>
          <a:p>
            <a:pPr>
              <a:defRPr/>
            </a:pPr>
            <a:fld id="{1EB30F92-0925-4470-8380-76D002B82CF6}"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5pPr>
      <a:lvl6pPr marL="342900" algn="ctr" rtl="0" fontAlgn="base">
        <a:spcBef>
          <a:spcPct val="0"/>
        </a:spcBef>
        <a:spcAft>
          <a:spcPct val="0"/>
        </a:spcAft>
        <a:defRPr sz="3300">
          <a:solidFill>
            <a:schemeClr val="tx1"/>
          </a:solidFill>
          <a:latin typeface="Calibri" panose="020F0502020204030204" pitchFamily="34" charset="0"/>
          <a:ea typeface="宋体" panose="02010600030101010101" pitchFamily="2" charset="-122"/>
        </a:defRPr>
      </a:lvl6pPr>
      <a:lvl7pPr marL="685800" algn="ctr" rtl="0" fontAlgn="base">
        <a:spcBef>
          <a:spcPct val="0"/>
        </a:spcBef>
        <a:spcAft>
          <a:spcPct val="0"/>
        </a:spcAft>
        <a:defRPr sz="3300">
          <a:solidFill>
            <a:schemeClr val="tx1"/>
          </a:solidFill>
          <a:latin typeface="Calibri" panose="020F0502020204030204" pitchFamily="34" charset="0"/>
          <a:ea typeface="宋体" panose="02010600030101010101" pitchFamily="2" charset="-122"/>
        </a:defRPr>
      </a:lvl7pPr>
      <a:lvl8pPr marL="1028700" algn="ctr" rtl="0" fontAlgn="base">
        <a:spcBef>
          <a:spcPct val="0"/>
        </a:spcBef>
        <a:spcAft>
          <a:spcPct val="0"/>
        </a:spcAft>
        <a:defRPr sz="3300">
          <a:solidFill>
            <a:schemeClr val="tx1"/>
          </a:solidFill>
          <a:latin typeface="Calibri" panose="020F0502020204030204" pitchFamily="34" charset="0"/>
          <a:ea typeface="宋体" panose="02010600030101010101" pitchFamily="2" charset="-122"/>
        </a:defRPr>
      </a:lvl8pPr>
      <a:lvl9pPr marL="1371600" algn="ctr" rtl="0" fontAlgn="base">
        <a:spcBef>
          <a:spcPct val="0"/>
        </a:spcBef>
        <a:spcAft>
          <a:spcPct val="0"/>
        </a:spcAft>
        <a:defRPr sz="3300">
          <a:solidFill>
            <a:schemeClr val="tx1"/>
          </a:solidFill>
          <a:latin typeface="Calibri" panose="020F0502020204030204" pitchFamily="34" charset="0"/>
          <a:ea typeface="宋体" panose="02010600030101010101" pitchFamily="2" charset="-122"/>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530" indent="-214630"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ea typeface="+mn-ea"/>
              </a:defRPr>
            </a:lvl1pPr>
          </a:lstStyle>
          <a:p>
            <a:pPr>
              <a:defRPr/>
            </a:pPr>
            <a:fld id="{66C03CD3-2155-4D6E-AD87-0FC4982E8BC8}" type="datetimeFigureOut">
              <a:rPr lang="zh-CN" altLang="en-US"/>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wrap="square" lIns="91440" tIns="45720" rIns="91440" bIns="45720" numCol="1" anchor="ctr" anchorCtr="0" compatLnSpc="1"/>
          <a:lstStyle>
            <a:lvl1pPr algn="r" eaLnBrk="1" hangingPunct="1">
              <a:defRPr sz="900">
                <a:solidFill>
                  <a:srgbClr val="898989"/>
                </a:solidFill>
                <a:latin typeface="Calibri" panose="020F0502020204030204" pitchFamily="34" charset="0"/>
              </a:defRPr>
            </a:lvl1pPr>
          </a:lstStyle>
          <a:p>
            <a:pPr>
              <a:defRPr/>
            </a:pPr>
            <a:fld id="{5D96B35E-A46F-4BEA-B73A-F84BCED11DB6}"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5pPr>
      <a:lvl6pPr marL="342900" algn="ctr" rtl="0" fontAlgn="base">
        <a:spcBef>
          <a:spcPct val="0"/>
        </a:spcBef>
        <a:spcAft>
          <a:spcPct val="0"/>
        </a:spcAft>
        <a:defRPr sz="3300">
          <a:solidFill>
            <a:schemeClr val="tx1"/>
          </a:solidFill>
          <a:latin typeface="Calibri" panose="020F0502020204030204" pitchFamily="34" charset="0"/>
          <a:ea typeface="宋体" panose="02010600030101010101" pitchFamily="2" charset="-122"/>
        </a:defRPr>
      </a:lvl6pPr>
      <a:lvl7pPr marL="685800" algn="ctr" rtl="0" fontAlgn="base">
        <a:spcBef>
          <a:spcPct val="0"/>
        </a:spcBef>
        <a:spcAft>
          <a:spcPct val="0"/>
        </a:spcAft>
        <a:defRPr sz="3300">
          <a:solidFill>
            <a:schemeClr val="tx1"/>
          </a:solidFill>
          <a:latin typeface="Calibri" panose="020F0502020204030204" pitchFamily="34" charset="0"/>
          <a:ea typeface="宋体" panose="02010600030101010101" pitchFamily="2" charset="-122"/>
        </a:defRPr>
      </a:lvl7pPr>
      <a:lvl8pPr marL="1028700" algn="ctr" rtl="0" fontAlgn="base">
        <a:spcBef>
          <a:spcPct val="0"/>
        </a:spcBef>
        <a:spcAft>
          <a:spcPct val="0"/>
        </a:spcAft>
        <a:defRPr sz="3300">
          <a:solidFill>
            <a:schemeClr val="tx1"/>
          </a:solidFill>
          <a:latin typeface="Calibri" panose="020F0502020204030204" pitchFamily="34" charset="0"/>
          <a:ea typeface="宋体" panose="02010600030101010101" pitchFamily="2" charset="-122"/>
        </a:defRPr>
      </a:lvl8pPr>
      <a:lvl9pPr marL="1371600" algn="ctr" rtl="0" fontAlgn="base">
        <a:spcBef>
          <a:spcPct val="0"/>
        </a:spcBef>
        <a:spcAft>
          <a:spcPct val="0"/>
        </a:spcAft>
        <a:defRPr sz="3300">
          <a:solidFill>
            <a:schemeClr val="tx1"/>
          </a:solidFill>
          <a:latin typeface="Calibri" panose="020F0502020204030204" pitchFamily="34" charset="0"/>
          <a:ea typeface="宋体" panose="02010600030101010101" pitchFamily="2" charset="-122"/>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530" indent="-214630"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35.wmf"/><Relationship Id="rId1" Type="http://schemas.openxmlformats.org/officeDocument/2006/relationships/image" Target="../media/image38.wmf"/></Relationships>
</file>

<file path=ppt/slides/_rels/slide1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5.wmf"/></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40.png"/><Relationship Id="rId1" Type="http://schemas.openxmlformats.org/officeDocument/2006/relationships/image" Target="../media/image35.wmf"/></Relationships>
</file>

<file path=ppt/slides/_rels/slide1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2.wmf"/><Relationship Id="rId3" Type="http://schemas.openxmlformats.org/officeDocument/2006/relationships/image" Target="../media/image40.png"/><Relationship Id="rId2" Type="http://schemas.openxmlformats.org/officeDocument/2006/relationships/image" Target="../media/image41.wmf"/><Relationship Id="rId1" Type="http://schemas.openxmlformats.org/officeDocument/2006/relationships/image" Target="../media/image10.png"/></Relationships>
</file>

<file path=ppt/slides/_rels/slide1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image" Target="../media/image35.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image" Target="../media/image35.wmf"/></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37.xml"/><Relationship Id="rId2" Type="http://schemas.openxmlformats.org/officeDocument/2006/relationships/image" Target="../media/image43.emf"/><Relationship Id="rId1" Type="http://schemas.openxmlformats.org/officeDocument/2006/relationships/oleObject" Target="../embeddings/oleObject5.bin"/></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image" Target="../media/image44.emf"/></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40.png"/><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3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1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wmf"/><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wmf"/><Relationship Id="rId1" Type="http://schemas.openxmlformats.org/officeDocument/2006/relationships/image" Target="../media/image40.png"/></Relationships>
</file>

<file path=ppt/slides/_rels/slide141.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42.wmf"/><Relationship Id="rId1" Type="http://schemas.openxmlformats.org/officeDocument/2006/relationships/image" Target="../media/image40.png"/></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image" Target="../media/image10.png"/></Relationships>
</file>

<file path=ppt/slides/_rels/slide1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image" Target="../media/image10.png"/></Relationships>
</file>

<file path=ppt/slides/_rels/slide1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image" Target="../media/image10.png"/></Relationships>
</file>

<file path=ppt/slides/_rels/slide1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image" Target="../media/image10.png"/></Relationships>
</file>

<file path=ppt/slides/_rels/slide1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image" Target="../media/image10.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wmf"/></Relationships>
</file>

<file path=ppt/slides/_rels/slide1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wmf"/></Relationships>
</file>

<file path=ppt/slides/_rels/slide1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wmf"/></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wmf"/></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13.jpeg"/><Relationship Id="rId1" Type="http://schemas.openxmlformats.org/officeDocument/2006/relationships/image" Target="../media/image12.jpe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15.png"/><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17.png"/><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19.png"/><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4.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49.xml"/><Relationship Id="rId4" Type="http://schemas.openxmlformats.org/officeDocument/2006/relationships/image" Target="../media/image25.wmf"/><Relationship Id="rId3" Type="http://schemas.openxmlformats.org/officeDocument/2006/relationships/oleObject" Target="../embeddings/oleObject2.bin"/><Relationship Id="rId2" Type="http://schemas.openxmlformats.org/officeDocument/2006/relationships/image" Target="../media/image24.wmf"/><Relationship Id="rId1" Type="http://schemas.openxmlformats.org/officeDocument/2006/relationships/oleObject" Target="../embeddings/oleObject1.bin"/></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49.xml"/><Relationship Id="rId1" Type="http://schemas.openxmlformats.org/officeDocument/2006/relationships/image" Target="../media/image26.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49.xml"/><Relationship Id="rId1"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image" Target="../media/image10.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wmf"/></Relationships>
</file>

<file path=ppt/slides/_rels/slide6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image" Target="../media/image30.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34.png"/><Relationship Id="rId1" Type="http://schemas.openxmlformats.org/officeDocument/2006/relationships/image" Target="../media/image3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wmf"/></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7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35.w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6.wmf"/><Relationship Id="rId1" Type="http://schemas.openxmlformats.org/officeDocument/2006/relationships/oleObject" Target="../embeddings/oleObject3.bin"/></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37.wmf"/><Relationship Id="rId1" Type="http://schemas.openxmlformats.org/officeDocument/2006/relationships/oleObject" Target="../embeddings/oleObject4.bin"/></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矩形 6"/>
          <p:cNvSpPr/>
          <p:nvPr/>
        </p:nvSpPr>
        <p:spPr>
          <a:xfrm>
            <a:off x="4285818" y="2219222"/>
            <a:ext cx="3897221" cy="938719"/>
          </a:xfrm>
          <a:prstGeom prst="rect">
            <a:avLst/>
          </a:prstGeom>
        </p:spPr>
        <p:txBody>
          <a:bodyPr wrap="none">
            <a:spAutoFit/>
          </a:bodyPr>
          <a:lstStyle/>
          <a:p>
            <a:pPr algn="ctr" eaLnBrk="0" hangingPunct="0"/>
            <a:r>
              <a:rPr lang="zh-CN" altLang="en-US" sz="5500" b="1" dirty="0">
                <a:solidFill>
                  <a:schemeClr val="bg1"/>
                </a:solidFill>
                <a:latin typeface="微软雅黑" panose="020B0503020204020204" pitchFamily="34" charset="-122"/>
                <a:ea typeface="微软雅黑" panose="020B0503020204020204" pitchFamily="34" charset="-122"/>
              </a:rPr>
              <a:t>数</a:t>
            </a:r>
            <a:r>
              <a:rPr lang="zh-CN" altLang="en-US" sz="1200" b="1" dirty="0">
                <a:solidFill>
                  <a:schemeClr val="bg1"/>
                </a:solidFill>
                <a:latin typeface="微软雅黑" panose="020B0503020204020204" pitchFamily="34" charset="-122"/>
                <a:ea typeface="微软雅黑" panose="020B0503020204020204" pitchFamily="34" charset="-122"/>
              </a:rPr>
              <a:t> </a:t>
            </a:r>
            <a:r>
              <a:rPr lang="zh-CN" altLang="en-US" sz="5500" b="1" dirty="0">
                <a:solidFill>
                  <a:schemeClr val="bg1"/>
                </a:solidFill>
                <a:latin typeface="微软雅黑" panose="020B0503020204020204" pitchFamily="34" charset="-122"/>
                <a:ea typeface="微软雅黑" panose="020B0503020204020204" pitchFamily="34" charset="-122"/>
              </a:rPr>
              <a:t>据</a:t>
            </a:r>
            <a:r>
              <a:rPr lang="zh-CN" altLang="en-US" sz="1200" b="1" dirty="0">
                <a:solidFill>
                  <a:schemeClr val="bg1"/>
                </a:solidFill>
                <a:latin typeface="微软雅黑" panose="020B0503020204020204" pitchFamily="34" charset="-122"/>
                <a:ea typeface="微软雅黑" panose="020B0503020204020204" pitchFamily="34" charset="-122"/>
              </a:rPr>
              <a:t> </a:t>
            </a:r>
            <a:r>
              <a:rPr lang="zh-CN" altLang="en-US" sz="5500" b="1" dirty="0">
                <a:solidFill>
                  <a:schemeClr val="bg1"/>
                </a:solidFill>
                <a:latin typeface="微软雅黑" panose="020B0503020204020204" pitchFamily="34" charset="-122"/>
                <a:ea typeface="微软雅黑" panose="020B0503020204020204" pitchFamily="34" charset="-122"/>
              </a:rPr>
              <a:t>链</a:t>
            </a:r>
            <a:r>
              <a:rPr lang="zh-CN" altLang="en-US" sz="1200" b="1" dirty="0">
                <a:solidFill>
                  <a:schemeClr val="bg1"/>
                </a:solidFill>
                <a:latin typeface="微软雅黑" panose="020B0503020204020204" pitchFamily="34" charset="-122"/>
                <a:ea typeface="微软雅黑" panose="020B0503020204020204" pitchFamily="34" charset="-122"/>
              </a:rPr>
              <a:t> </a:t>
            </a:r>
            <a:r>
              <a:rPr lang="zh-CN" altLang="en-US" sz="5500" b="1" dirty="0">
                <a:solidFill>
                  <a:schemeClr val="bg1"/>
                </a:solidFill>
                <a:latin typeface="微软雅黑" panose="020B0503020204020204" pitchFamily="34" charset="-122"/>
                <a:ea typeface="微软雅黑" panose="020B0503020204020204" pitchFamily="34" charset="-122"/>
              </a:rPr>
              <a:t>路</a:t>
            </a:r>
            <a:r>
              <a:rPr lang="zh-CN" altLang="en-US" sz="1200" b="1" dirty="0">
                <a:solidFill>
                  <a:schemeClr val="bg1"/>
                </a:solidFill>
                <a:latin typeface="微软雅黑" panose="020B0503020204020204" pitchFamily="34" charset="-122"/>
                <a:ea typeface="微软雅黑" panose="020B0503020204020204" pitchFamily="34" charset="-122"/>
              </a:rPr>
              <a:t> </a:t>
            </a:r>
            <a:r>
              <a:rPr lang="zh-CN" altLang="en-US" sz="5500" b="1" dirty="0">
                <a:solidFill>
                  <a:schemeClr val="bg1"/>
                </a:solidFill>
                <a:latin typeface="微软雅黑" panose="020B0503020204020204" pitchFamily="34" charset="-122"/>
                <a:ea typeface="微软雅黑" panose="020B0503020204020204" pitchFamily="34" charset="-122"/>
              </a:rPr>
              <a:t>层</a:t>
            </a:r>
            <a:endParaRPr lang="fr-FR" altLang="zh-CN" sz="5500" b="1"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5565012" y="1736604"/>
            <a:ext cx="1338828" cy="523220"/>
          </a:xfrm>
          <a:prstGeom prst="rect">
            <a:avLst/>
          </a:prstGeom>
        </p:spPr>
        <p:txBody>
          <a:bodyPr wrap="none">
            <a:spAutoFit/>
          </a:bodyPr>
          <a:lstStyle/>
          <a:p>
            <a:pPr algn="ctr" eaLnBrk="0" hangingPunct="0"/>
            <a:r>
              <a:rPr lang="fr-FR" altLang="zh-CN" sz="2800" b="1" dirty="0">
                <a:solidFill>
                  <a:schemeClr val="bg1"/>
                </a:solidFill>
                <a:latin typeface="微软雅黑" panose="020B0503020204020204" pitchFamily="34" charset="-122"/>
                <a:ea typeface="微软雅黑" panose="020B0503020204020204" pitchFamily="34" charset="-122"/>
              </a:rPr>
              <a:t>第 3 章</a:t>
            </a:r>
            <a:endParaRPr lang="fr-FR" altLang="zh-CN" sz="2800" b="1" dirty="0">
              <a:solidFill>
                <a:schemeClr val="bg1"/>
              </a:solidFill>
              <a:latin typeface="微软雅黑" panose="020B0503020204020204" pitchFamily="34" charset="-122"/>
              <a:ea typeface="微软雅黑" panose="020B0503020204020204" pitchFamily="34" charset="-122"/>
            </a:endParaRPr>
          </a:p>
        </p:txBody>
      </p:sp>
      <p:sp>
        <p:nvSpPr>
          <p:cNvPr id="11" name="Rectangle 4"/>
          <p:cNvSpPr>
            <a:spLocks noChangeArrowheads="1"/>
          </p:cNvSpPr>
          <p:nvPr/>
        </p:nvSpPr>
        <p:spPr bwMode="auto">
          <a:xfrm>
            <a:off x="663253" y="2583673"/>
            <a:ext cx="12065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sz="1200" b="1" dirty="0">
                <a:solidFill>
                  <a:srgbClr val="00B0F0"/>
                </a:solidFill>
                <a:latin typeface="微软雅黑" panose="020B0503020204020204" pitchFamily="34" charset="-122"/>
                <a:ea typeface="微软雅黑" panose="020B0503020204020204" pitchFamily="34" charset="-122"/>
              </a:rPr>
              <a:t>谢希仁  编著</a:t>
            </a:r>
            <a:endParaRPr lang="fr-FR" sz="1200" b="1" dirty="0">
              <a:solidFill>
                <a:srgbClr val="00B0F0"/>
              </a:solidFill>
              <a:latin typeface="微软雅黑" panose="020B0503020204020204" pitchFamily="34" charset="-122"/>
              <a:ea typeface="微软雅黑" panose="020B0503020204020204" pitchFamily="34" charset="-122"/>
            </a:endParaRPr>
          </a:p>
        </p:txBody>
      </p:sp>
      <p:sp>
        <p:nvSpPr>
          <p:cNvPr id="12" name="Rectangle 6"/>
          <p:cNvSpPr>
            <a:spLocks noChangeArrowheads="1"/>
          </p:cNvSpPr>
          <p:nvPr/>
        </p:nvSpPr>
        <p:spPr bwMode="auto">
          <a:xfrm>
            <a:off x="10302" y="2239963"/>
            <a:ext cx="2512403"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eaLnBrk="0" hangingPunct="0">
              <a:spcBef>
                <a:spcPts val="1000"/>
              </a:spcBef>
            </a:pPr>
            <a:r>
              <a:rPr lang="fr-FR" sz="1600" b="1" dirty="0">
                <a:solidFill>
                  <a:srgbClr val="00B0F0"/>
                </a:solidFill>
                <a:latin typeface="微软雅黑" panose="020B0503020204020204" pitchFamily="34" charset="-122"/>
                <a:ea typeface="微软雅黑" panose="020B0503020204020204" pitchFamily="34" charset="-122"/>
              </a:rPr>
              <a:t>计算机网络（第 8 版）</a:t>
            </a:r>
            <a:endParaRPr lang="fr-FR" sz="1600" b="1" dirty="0">
              <a:solidFill>
                <a:srgbClr val="00B0F0"/>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0" y="2236788"/>
            <a:ext cx="2749685" cy="3175"/>
          </a:xfrm>
          <a:prstGeom prst="line">
            <a:avLst/>
          </a:prstGeom>
          <a:ln w="19050">
            <a:solidFill>
              <a:srgbClr val="6DAAE1"/>
            </a:solidFill>
          </a:ln>
        </p:spPr>
        <p:style>
          <a:lnRef idx="1">
            <a:schemeClr val="accent1"/>
          </a:lnRef>
          <a:fillRef idx="0">
            <a:schemeClr val="accent1"/>
          </a:fillRef>
          <a:effectRef idx="0">
            <a:schemeClr val="accent1"/>
          </a:effectRef>
          <a:fontRef idx="minor">
            <a:schemeClr val="tx1"/>
          </a:fontRef>
        </p:style>
      </p:cxnSp>
      <p:pic>
        <p:nvPicPr>
          <p:cNvPr id="14" name="图片 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7222" y="2955148"/>
            <a:ext cx="119856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2629135" y="1363059"/>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3" name="Rectangle 10"/>
          <p:cNvSpPr>
            <a:spLocks noChangeArrowheads="1"/>
          </p:cNvSpPr>
          <p:nvPr/>
        </p:nvSpPr>
        <p:spPr bwMode="auto">
          <a:xfrm>
            <a:off x="2629135" y="1969484"/>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5" name="Line 16"/>
          <p:cNvSpPr>
            <a:spLocks noChangeShapeType="1"/>
          </p:cNvSpPr>
          <p:nvPr/>
        </p:nvSpPr>
        <p:spPr bwMode="auto">
          <a:xfrm>
            <a:off x="3637198" y="1291621"/>
            <a:ext cx="0" cy="1800225"/>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6" name="Rectangle 8"/>
          <p:cNvSpPr>
            <a:spLocks noChangeArrowheads="1"/>
          </p:cNvSpPr>
          <p:nvPr/>
        </p:nvSpPr>
        <p:spPr bwMode="auto">
          <a:xfrm>
            <a:off x="2700573" y="1109059"/>
            <a:ext cx="563062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3.1.1                                           </a:t>
            </a:r>
            <a:r>
              <a:rPr lang="zh-CN" altLang="en-US" sz="2000" b="1" dirty="0">
                <a:solidFill>
                  <a:schemeClr val="bg1"/>
                </a:solidFill>
                <a:latin typeface="微软雅黑" panose="020B0503020204020204" pitchFamily="34" charset="-122"/>
                <a:ea typeface="微软雅黑" panose="020B0503020204020204" pitchFamily="34" charset="-122"/>
              </a:rPr>
              <a:t>数据链路和帧</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3.1.2                                           </a:t>
            </a:r>
            <a:r>
              <a:rPr lang="zh-CN" altLang="en-US" sz="2000" b="1" dirty="0">
                <a:solidFill>
                  <a:schemeClr val="bg1"/>
                </a:solidFill>
                <a:latin typeface="微软雅黑" panose="020B0503020204020204" pitchFamily="34" charset="-122"/>
                <a:ea typeface="微软雅黑" panose="020B0503020204020204" pitchFamily="34" charset="-122"/>
              </a:rPr>
              <a:t>三个基本问题</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 name="Rectangle 27"/>
          <p:cNvSpPr>
            <a:spLocks noChangeArrowheads="1"/>
          </p:cNvSpPr>
          <p:nvPr/>
        </p:nvSpPr>
        <p:spPr bwMode="auto">
          <a:xfrm>
            <a:off x="639730" y="1363059"/>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panose="02010600030101010101" pitchFamily="2" charset="-122"/>
            </a:endParaRPr>
          </a:p>
        </p:txBody>
      </p:sp>
      <p:sp>
        <p:nvSpPr>
          <p:cNvPr id="8" name="Rectangle 29"/>
          <p:cNvSpPr>
            <a:spLocks noChangeArrowheads="1"/>
          </p:cNvSpPr>
          <p:nvPr/>
        </p:nvSpPr>
        <p:spPr bwMode="auto">
          <a:xfrm>
            <a:off x="648619" y="1457991"/>
            <a:ext cx="162765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anose="020B0503020204020204" pitchFamily="34" charset="-122"/>
                <a:ea typeface="微软雅黑" panose="020B0503020204020204" pitchFamily="34" charset="-122"/>
              </a:rPr>
              <a:t>3.1</a:t>
            </a:r>
            <a:endParaRPr lang="fr-FR" altLang="zh-CN" sz="2000" b="1" dirty="0">
              <a:solidFill>
                <a:srgbClr val="FFFF00"/>
              </a:solidFill>
              <a:latin typeface="微软雅黑" panose="020B0503020204020204" pitchFamily="34" charset="-122"/>
              <a:ea typeface="微软雅黑" panose="020B0503020204020204" pitchFamily="34" charset="-122"/>
            </a:endParaRPr>
          </a:p>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使用点对点信道的数据链路层</a:t>
            </a:r>
            <a:endParaRPr lang="zh-CN" altLang="fr-FR"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每收到一个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帧，先用硬件检查帧中的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地址。</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如果是</a:t>
            </a:r>
            <a:r>
              <a:rPr lang="zh-CN" altLang="en-US" sz="2000" b="1" dirty="0">
                <a:solidFill>
                  <a:srgbClr val="C00000"/>
                </a:solidFill>
                <a:latin typeface="微软雅黑" panose="020B0503020204020204" pitchFamily="34" charset="-122"/>
                <a:ea typeface="微软雅黑" panose="020B0503020204020204" pitchFamily="34" charset="-122"/>
              </a:rPr>
              <a:t>发往本站</a:t>
            </a:r>
            <a:r>
              <a:rPr lang="zh-CN" altLang="en-US" sz="2000" b="1" dirty="0">
                <a:latin typeface="微软雅黑" panose="020B0503020204020204" pitchFamily="34" charset="-122"/>
                <a:ea typeface="微软雅黑" panose="020B0503020204020204" pitchFamily="34" charset="-122"/>
              </a:rPr>
              <a:t>的帧则收下，然后再进行其他的处理。</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否则就将此帧丢弃，不再进行其他的处理。</a:t>
            </a:r>
            <a:endParaRPr lang="zh-CN" altLang="en-US" sz="2000" b="1" dirty="0">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320579" y="59341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适配器具有</a:t>
            </a:r>
            <a:r>
              <a:rPr lang="zh-CN" altLang="en-US" sz="2000" b="1" dirty="0">
                <a:solidFill>
                  <a:srgbClr val="0000CC"/>
                </a:solidFill>
                <a:latin typeface="微软雅黑" panose="020B0503020204020204" pitchFamily="34" charset="-122"/>
                <a:ea typeface="微软雅黑" panose="020B0503020204020204" pitchFamily="34" charset="-122"/>
              </a:rPr>
              <a:t>过滤功能</a:t>
            </a:r>
            <a:endParaRPr lang="zh-CN" altLang="en-US" sz="2000" b="1" dirty="0">
              <a:solidFill>
                <a:srgbClr val="0000CC"/>
              </a:solidFill>
              <a:latin typeface="微软雅黑" panose="020B0503020204020204" pitchFamily="34" charset="-122"/>
              <a:ea typeface="微软雅黑" panose="020B0503020204020204" pitchFamily="34" charset="-122"/>
            </a:endParaRPr>
          </a:p>
        </p:txBody>
      </p:sp>
      <p:graphicFrame>
        <p:nvGraphicFramePr>
          <p:cNvPr id="5" name="图示 4"/>
          <p:cNvGraphicFramePr/>
          <p:nvPr/>
        </p:nvGraphicFramePr>
        <p:xfrm>
          <a:off x="858976" y="2359971"/>
          <a:ext cx="4849092" cy="186474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矩形 1"/>
          <p:cNvSpPr/>
          <p:nvPr/>
        </p:nvSpPr>
        <p:spPr>
          <a:xfrm>
            <a:off x="5875448" y="2401916"/>
            <a:ext cx="2788258" cy="175945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600"/>
              </a:lnSpc>
            </a:pPr>
            <a:r>
              <a:rPr lang="zh-CN" altLang="en-US" b="1" dirty="0">
                <a:latin typeface="微软雅黑" panose="020B0503020204020204" pitchFamily="34" charset="-122"/>
                <a:ea typeface="微软雅黑" panose="020B0503020204020204" pitchFamily="34" charset="-122"/>
              </a:rPr>
              <a:t>以</a:t>
            </a:r>
            <a:r>
              <a:rPr lang="zh-CN" altLang="en-US" b="1" dirty="0">
                <a:solidFill>
                  <a:srgbClr val="C00000"/>
                </a:solidFill>
                <a:latin typeface="微软雅黑" panose="020B0503020204020204" pitchFamily="34" charset="-122"/>
                <a:ea typeface="微软雅黑" panose="020B0503020204020204" pitchFamily="34" charset="-122"/>
              </a:rPr>
              <a:t>混杂方式 </a:t>
            </a:r>
            <a:r>
              <a:rPr lang="en-US" altLang="zh-CN" b="1" dirty="0">
                <a:latin typeface="微软雅黑" panose="020B0503020204020204" pitchFamily="34" charset="-122"/>
                <a:ea typeface="微软雅黑" panose="020B0503020204020204" pitchFamily="34" charset="-122"/>
              </a:rPr>
              <a:t>(promiscuous mode) </a:t>
            </a:r>
            <a:r>
              <a:rPr lang="zh-CN" altLang="en-US" b="1" dirty="0">
                <a:latin typeface="微软雅黑" panose="020B0503020204020204" pitchFamily="34" charset="-122"/>
                <a:ea typeface="微软雅黑" panose="020B0503020204020204" pitchFamily="34" charset="-122"/>
              </a:rPr>
              <a:t>工作的以太网适配器只要“听到”有帧在以太网上传输就</a:t>
            </a:r>
            <a:r>
              <a:rPr lang="zh-CN" altLang="en-US" b="1" dirty="0">
                <a:solidFill>
                  <a:srgbClr val="C00000"/>
                </a:solidFill>
                <a:latin typeface="微软雅黑" panose="020B0503020204020204" pitchFamily="34" charset="-122"/>
                <a:ea typeface="微软雅黑" panose="020B0503020204020204" pitchFamily="34" charset="-122"/>
              </a:rPr>
              <a:t>都接收</a:t>
            </a:r>
            <a:r>
              <a:rPr lang="zh-CN" altLang="en-US" b="1" dirty="0">
                <a:latin typeface="微软雅黑" panose="020B0503020204020204" pitchFamily="34" charset="-122"/>
                <a:ea typeface="微软雅黑" panose="020B0503020204020204" pitchFamily="34" charset="-122"/>
              </a:rPr>
              <a:t>下来。</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6"/>
          <p:cNvSpPr>
            <a:spLocks noChangeArrowheads="1"/>
          </p:cNvSpPr>
          <p:nvPr/>
        </p:nvSpPr>
        <p:spPr bwMode="auto">
          <a:xfrm>
            <a:off x="502921" y="971346"/>
            <a:ext cx="7690103"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常用的以太网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帧格式有 </a:t>
            </a: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种标准：</a:t>
            </a:r>
            <a:endParaRPr lang="zh-CN" altLang="en-US" sz="2000" b="1" dirty="0">
              <a:latin typeface="微软雅黑" panose="020B0503020204020204" pitchFamily="34" charset="-122"/>
              <a:ea typeface="微软雅黑" panose="020B0503020204020204" pitchFamily="34" charset="-122"/>
            </a:endParaRPr>
          </a:p>
          <a:p>
            <a:pPr marL="720725" indent="-342900" eaLnBrk="0" hangingPunct="0">
              <a:lnSpc>
                <a:spcPts val="3300"/>
              </a:lnSpc>
              <a:buClr>
                <a:srgbClr val="7030A0"/>
              </a:buClr>
              <a:buFont typeface="+mj-lt"/>
              <a:buAutoNum type="arabicPeriod"/>
            </a:pPr>
            <a:r>
              <a:rPr lang="en-US" altLang="zh-CN" sz="2000" b="1" dirty="0">
                <a:latin typeface="微软雅黑" panose="020B0503020204020204" pitchFamily="34" charset="-122"/>
                <a:ea typeface="微软雅黑" panose="020B0503020204020204" pitchFamily="34" charset="-122"/>
              </a:rPr>
              <a:t>DIX Ethernet V2 </a:t>
            </a:r>
            <a:r>
              <a:rPr lang="zh-CN" altLang="en-US" sz="2000" b="1" dirty="0">
                <a:latin typeface="微软雅黑" panose="020B0503020204020204" pitchFamily="34" charset="-122"/>
                <a:ea typeface="微软雅黑" panose="020B0503020204020204" pitchFamily="34" charset="-122"/>
              </a:rPr>
              <a:t>标准</a:t>
            </a:r>
            <a:endParaRPr lang="zh-CN" altLang="en-US" sz="2000" b="1" dirty="0">
              <a:latin typeface="微软雅黑" panose="020B0503020204020204" pitchFamily="34" charset="-122"/>
              <a:ea typeface="微软雅黑" panose="020B0503020204020204" pitchFamily="34" charset="-122"/>
            </a:endParaRPr>
          </a:p>
          <a:p>
            <a:pPr marL="720725" indent="-342900" eaLnBrk="0" hangingPunct="0">
              <a:lnSpc>
                <a:spcPts val="3300"/>
              </a:lnSpc>
              <a:buClr>
                <a:srgbClr val="7030A0"/>
              </a:buClr>
              <a:buFont typeface="+mj-lt"/>
              <a:buAutoNum type="arabicPeriod"/>
            </a:pPr>
            <a:r>
              <a:rPr lang="en-US" altLang="zh-CN" sz="2000" b="1" dirty="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的 </a:t>
            </a:r>
            <a:r>
              <a:rPr lang="en-US" altLang="zh-CN" sz="2000" b="1" dirty="0">
                <a:latin typeface="微软雅黑" panose="020B0503020204020204" pitchFamily="34" charset="-122"/>
                <a:ea typeface="微软雅黑" panose="020B0503020204020204" pitchFamily="34" charset="-122"/>
              </a:rPr>
              <a:t>802.3 </a:t>
            </a:r>
            <a:r>
              <a:rPr lang="zh-CN" altLang="en-US" sz="2000" b="1" dirty="0">
                <a:latin typeface="微软雅黑" panose="020B0503020204020204" pitchFamily="34" charset="-122"/>
                <a:ea typeface="微软雅黑" panose="020B0503020204020204" pitchFamily="34" charset="-122"/>
              </a:rPr>
              <a:t>标准</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最常用的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帧是</a:t>
            </a:r>
            <a:r>
              <a:rPr lang="zh-CN" altLang="en-US" sz="2000" b="1" dirty="0">
                <a:solidFill>
                  <a:srgbClr val="C00000"/>
                </a:solidFill>
                <a:latin typeface="微软雅黑" panose="020B0503020204020204" pitchFamily="34" charset="-122"/>
                <a:ea typeface="微软雅黑" panose="020B0503020204020204" pitchFamily="34" charset="-122"/>
              </a:rPr>
              <a:t>以太网 </a:t>
            </a:r>
            <a:r>
              <a:rPr lang="en-US" altLang="zh-CN" sz="2000" b="1" dirty="0">
                <a:solidFill>
                  <a:srgbClr val="C00000"/>
                </a:solidFill>
                <a:latin typeface="微软雅黑" panose="020B0503020204020204" pitchFamily="34" charset="-122"/>
                <a:ea typeface="微软雅黑" panose="020B0503020204020204" pitchFamily="34" charset="-122"/>
              </a:rPr>
              <a:t>V2 </a:t>
            </a:r>
            <a:r>
              <a:rPr lang="zh-CN" altLang="en-US" sz="2000" b="1" dirty="0">
                <a:solidFill>
                  <a:srgbClr val="C00000"/>
                </a:solidFill>
                <a:latin typeface="微软雅黑" panose="020B0503020204020204" pitchFamily="34" charset="-122"/>
                <a:ea typeface="微软雅黑" panose="020B0503020204020204" pitchFamily="34" charset="-122"/>
              </a:rPr>
              <a:t>的格式。</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6"/>
          <p:cNvSpPr>
            <a:spLocks noChangeArrowheads="1"/>
          </p:cNvSpPr>
          <p:nvPr/>
        </p:nvSpPr>
        <p:spPr bwMode="auto">
          <a:xfrm>
            <a:off x="3417207" y="585940"/>
            <a:ext cx="22997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MAC </a:t>
            </a:r>
            <a:r>
              <a:rPr lang="zh-CN" altLang="en-US" sz="2000" b="1" dirty="0">
                <a:solidFill>
                  <a:schemeClr val="bg1"/>
                </a:solidFill>
                <a:latin typeface="微软雅黑" panose="020B0503020204020204" pitchFamily="34" charset="-122"/>
                <a:ea typeface="微软雅黑" panose="020B0503020204020204" pitchFamily="34" charset="-122"/>
              </a:rPr>
              <a:t>帧的格式</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502920" y="1036872"/>
            <a:ext cx="8129015" cy="316936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6" name="组合 5"/>
          <p:cNvGrpSpPr/>
          <p:nvPr/>
        </p:nvGrpSpPr>
        <p:grpSpPr>
          <a:xfrm>
            <a:off x="1046837" y="1231314"/>
            <a:ext cx="6905858" cy="2858914"/>
            <a:chOff x="1046837" y="1375398"/>
            <a:chExt cx="6905858" cy="2858914"/>
          </a:xfrm>
        </p:grpSpPr>
        <p:sp>
          <p:nvSpPr>
            <p:cNvPr id="7" name="Line 3"/>
            <p:cNvSpPr>
              <a:spLocks noChangeShapeType="1"/>
            </p:cNvSpPr>
            <p:nvPr/>
          </p:nvSpPr>
          <p:spPr bwMode="auto">
            <a:xfrm>
              <a:off x="1355105" y="2645249"/>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 name="Rectangle 4"/>
            <p:cNvSpPr>
              <a:spLocks noChangeArrowheads="1"/>
            </p:cNvSpPr>
            <p:nvPr/>
          </p:nvSpPr>
          <p:spPr bwMode="auto">
            <a:xfrm>
              <a:off x="2392440" y="2797605"/>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 name="Rectangle 6"/>
            <p:cNvSpPr>
              <a:spLocks noChangeArrowheads="1"/>
            </p:cNvSpPr>
            <p:nvPr/>
          </p:nvSpPr>
          <p:spPr bwMode="auto">
            <a:xfrm>
              <a:off x="4176938" y="2843902"/>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10" name="Rectangle 13"/>
            <p:cNvSpPr>
              <a:spLocks noChangeArrowheads="1"/>
            </p:cNvSpPr>
            <p:nvPr/>
          </p:nvSpPr>
          <p:spPr bwMode="auto">
            <a:xfrm>
              <a:off x="7218455" y="2851052"/>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1" name="Rectangle 26"/>
            <p:cNvSpPr>
              <a:spLocks noChangeArrowheads="1"/>
            </p:cNvSpPr>
            <p:nvPr/>
          </p:nvSpPr>
          <p:spPr bwMode="auto">
            <a:xfrm>
              <a:off x="7189085" y="2211483"/>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MAC </a:t>
              </a:r>
              <a:r>
                <a:rPr kumimoji="1" lang="zh-CN" altLang="en-US" sz="1200" b="1" dirty="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5" name="Line 27"/>
            <p:cNvSpPr>
              <a:spLocks noChangeShapeType="1"/>
            </p:cNvSpPr>
            <p:nvPr/>
          </p:nvSpPr>
          <p:spPr bwMode="auto">
            <a:xfrm flipH="1">
              <a:off x="2386566" y="2457646"/>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Line 28"/>
            <p:cNvSpPr>
              <a:spLocks noChangeShapeType="1"/>
            </p:cNvSpPr>
            <p:nvPr/>
          </p:nvSpPr>
          <p:spPr bwMode="auto">
            <a:xfrm>
              <a:off x="7130346" y="2506444"/>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Rectangle 29"/>
            <p:cNvSpPr>
              <a:spLocks noChangeArrowheads="1"/>
            </p:cNvSpPr>
            <p:nvPr/>
          </p:nvSpPr>
          <p:spPr bwMode="auto">
            <a:xfrm>
              <a:off x="1386824" y="3484588"/>
              <a:ext cx="3122679" cy="284117"/>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8" name="Rectangle 30"/>
            <p:cNvSpPr>
              <a:spLocks noChangeArrowheads="1"/>
            </p:cNvSpPr>
            <p:nvPr/>
          </p:nvSpPr>
          <p:spPr bwMode="auto">
            <a:xfrm>
              <a:off x="1390505" y="3513868"/>
              <a:ext cx="329996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a:latin typeface="微软雅黑" panose="020B0503020204020204" pitchFamily="34" charset="-122"/>
                  <a:ea typeface="微软雅黑" panose="020B0503020204020204" pitchFamily="34" charset="-122"/>
                </a:rPr>
                <a:t>10101010101010           101010101010 10101011</a:t>
              </a:r>
              <a:endParaRPr kumimoji="1" lang="en-US" altLang="zh-CN" sz="970" b="1" dirty="0">
                <a:latin typeface="微软雅黑" panose="020B0503020204020204" pitchFamily="34" charset="-122"/>
                <a:ea typeface="微软雅黑" panose="020B0503020204020204" pitchFamily="34" charset="-122"/>
              </a:endParaRPr>
            </a:p>
          </p:txBody>
        </p:sp>
        <p:sp>
          <p:nvSpPr>
            <p:cNvPr id="19" name="Line 31"/>
            <p:cNvSpPr>
              <a:spLocks noChangeShapeType="1"/>
            </p:cNvSpPr>
            <p:nvPr/>
          </p:nvSpPr>
          <p:spPr bwMode="auto">
            <a:xfrm>
              <a:off x="3870054" y="3482419"/>
              <a:ext cx="0" cy="29496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0" name="Rectangle 32"/>
            <p:cNvSpPr>
              <a:spLocks noChangeArrowheads="1"/>
            </p:cNvSpPr>
            <p:nvPr/>
          </p:nvSpPr>
          <p:spPr bwMode="auto">
            <a:xfrm>
              <a:off x="2369304" y="3794731"/>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前同步码</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1" name="Rectangle 33"/>
            <p:cNvSpPr>
              <a:spLocks noChangeArrowheads="1"/>
            </p:cNvSpPr>
            <p:nvPr/>
          </p:nvSpPr>
          <p:spPr bwMode="auto">
            <a:xfrm>
              <a:off x="3908344" y="3775212"/>
              <a:ext cx="64440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帧开始</a:t>
              </a:r>
              <a:endParaRPr kumimoji="1" lang="zh-CN" altLang="en-US" sz="1200" b="1" dirty="0">
                <a:solidFill>
                  <a:srgbClr val="000099"/>
                </a:solidFill>
                <a:latin typeface="微软雅黑" panose="020B0503020204020204" pitchFamily="34" charset="-122"/>
                <a:ea typeface="微软雅黑" panose="020B0503020204020204" pitchFamily="34" charset="-122"/>
              </a:endParaRPr>
            </a:p>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定界符</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2" name="Rectangle 34"/>
            <p:cNvSpPr>
              <a:spLocks noChangeArrowheads="1"/>
            </p:cNvSpPr>
            <p:nvPr/>
          </p:nvSpPr>
          <p:spPr bwMode="auto">
            <a:xfrm>
              <a:off x="2412505" y="3254692"/>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7 </a:t>
              </a:r>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3" name="Rectangle 35"/>
            <p:cNvSpPr>
              <a:spLocks noChangeArrowheads="1"/>
            </p:cNvSpPr>
            <p:nvPr/>
          </p:nvSpPr>
          <p:spPr bwMode="auto">
            <a:xfrm>
              <a:off x="3935806" y="3179275"/>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1 </a:t>
              </a:r>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4" name="Line 36"/>
            <p:cNvSpPr>
              <a:spLocks noChangeShapeType="1"/>
            </p:cNvSpPr>
            <p:nvPr/>
          </p:nvSpPr>
          <p:spPr bwMode="auto">
            <a:xfrm flipV="1">
              <a:off x="1396223" y="3146250"/>
              <a:ext cx="216161" cy="336169"/>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5" name="Line 37"/>
            <p:cNvSpPr>
              <a:spLocks noChangeShapeType="1"/>
            </p:cNvSpPr>
            <p:nvPr/>
          </p:nvSpPr>
          <p:spPr bwMode="auto">
            <a:xfrm>
              <a:off x="2380692" y="3154926"/>
              <a:ext cx="2128810" cy="327493"/>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Text Box 38"/>
            <p:cNvSpPr txBox="1">
              <a:spLocks noChangeArrowheads="1"/>
            </p:cNvSpPr>
            <p:nvPr/>
          </p:nvSpPr>
          <p:spPr bwMode="auto">
            <a:xfrm>
              <a:off x="2640343" y="3490011"/>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dirty="0">
                  <a:solidFill>
                    <a:srgbClr val="000099"/>
                  </a:solidFill>
                  <a:latin typeface="微软雅黑" panose="020B0503020204020204" pitchFamily="34" charset="-122"/>
                  <a:ea typeface="微软雅黑" panose="020B0503020204020204" pitchFamily="34" charset="-122"/>
                </a:rPr>
                <a:t>…</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27" name="Rectangle 41"/>
            <p:cNvSpPr>
              <a:spLocks noChangeArrowheads="1"/>
            </p:cNvSpPr>
            <p:nvPr/>
          </p:nvSpPr>
          <p:spPr bwMode="auto">
            <a:xfrm>
              <a:off x="1633530" y="2801863"/>
              <a:ext cx="754212" cy="334000"/>
            </a:xfrm>
            <a:prstGeom prst="rect">
              <a:avLst/>
            </a:prstGeom>
            <a:solidFill>
              <a:srgbClr val="FFFF99"/>
            </a:solidFill>
            <a:ln w="19050">
              <a:solidFill>
                <a:srgbClr val="0000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8" name="Rectangle 42"/>
            <p:cNvSpPr>
              <a:spLocks noChangeArrowheads="1"/>
            </p:cNvSpPr>
            <p:nvPr/>
          </p:nvSpPr>
          <p:spPr bwMode="auto">
            <a:xfrm>
              <a:off x="1734561" y="2864302"/>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8 </a:t>
              </a:r>
              <a:r>
                <a:rPr kumimoji="1" lang="zh-CN" altLang="en-US" sz="1200" b="1">
                  <a:latin typeface="微软雅黑" panose="020B0503020204020204" pitchFamily="34" charset="-122"/>
                  <a:ea typeface="微软雅黑" panose="020B0503020204020204" pitchFamily="34" charset="-122"/>
                </a:rPr>
                <a:t>字节</a:t>
              </a:r>
              <a:endParaRPr kumimoji="1" lang="zh-CN" altLang="en-US" sz="1200" b="1">
                <a:latin typeface="微软雅黑" panose="020B0503020204020204" pitchFamily="34" charset="-122"/>
                <a:ea typeface="微软雅黑" panose="020B0503020204020204" pitchFamily="34" charset="-122"/>
              </a:endParaRPr>
            </a:p>
          </p:txBody>
        </p:sp>
        <p:sp>
          <p:nvSpPr>
            <p:cNvPr id="29" name="AutoShape 43"/>
            <p:cNvSpPr>
              <a:spLocks noChangeArrowheads="1"/>
            </p:cNvSpPr>
            <p:nvPr/>
          </p:nvSpPr>
          <p:spPr bwMode="auto">
            <a:xfrm>
              <a:off x="1046837" y="2480447"/>
              <a:ext cx="558023" cy="216341"/>
            </a:xfrm>
            <a:prstGeom prst="wedgeRoundRectCallout">
              <a:avLst>
                <a:gd name="adj1" fmla="val 67862"/>
                <a:gd name="adj2" fmla="val 152688"/>
                <a:gd name="adj3" fmla="val 16667"/>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anose="020B0503020204020204" pitchFamily="34" charset="-122"/>
                <a:ea typeface="微软雅黑" panose="020B0503020204020204" pitchFamily="34" charset="-122"/>
              </a:endParaRPr>
            </a:p>
          </p:txBody>
        </p:sp>
        <p:sp>
          <p:nvSpPr>
            <p:cNvPr id="30" name="Rectangle 44"/>
            <p:cNvSpPr>
              <a:spLocks noChangeArrowheads="1"/>
            </p:cNvSpPr>
            <p:nvPr/>
          </p:nvSpPr>
          <p:spPr bwMode="auto">
            <a:xfrm>
              <a:off x="1052603" y="2457115"/>
              <a:ext cx="548625"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插入</a:t>
              </a:r>
              <a:endParaRPr kumimoji="1" lang="zh-CN" altLang="en-US" sz="1200" b="1" dirty="0">
                <a:latin typeface="微软雅黑" panose="020B0503020204020204" pitchFamily="34" charset="-122"/>
                <a:ea typeface="微软雅黑" panose="020B0503020204020204" pitchFamily="34" charset="-122"/>
              </a:endParaRPr>
            </a:p>
          </p:txBody>
        </p:sp>
        <p:sp>
          <p:nvSpPr>
            <p:cNvPr id="31" name="Rectangle 47"/>
            <p:cNvSpPr>
              <a:spLocks noChangeArrowheads="1"/>
            </p:cNvSpPr>
            <p:nvPr/>
          </p:nvSpPr>
          <p:spPr bwMode="auto">
            <a:xfrm>
              <a:off x="7295991" y="1604210"/>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IP </a:t>
              </a:r>
              <a:r>
                <a:rPr kumimoji="1" lang="zh-CN" altLang="en-US" sz="1200" b="1" dirty="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32" name="Line 48"/>
            <p:cNvSpPr>
              <a:spLocks noChangeShapeType="1"/>
            </p:cNvSpPr>
            <p:nvPr/>
          </p:nvSpPr>
          <p:spPr bwMode="auto">
            <a:xfrm flipV="1">
              <a:off x="7183211" y="1968573"/>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AutoShape 64"/>
            <p:cNvSpPr>
              <a:spLocks noChangeArrowheads="1"/>
            </p:cNvSpPr>
            <p:nvPr/>
          </p:nvSpPr>
          <p:spPr bwMode="auto">
            <a:xfrm rot="16200000" flipH="1">
              <a:off x="4583729" y="2590184"/>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Rectangle 66"/>
            <p:cNvSpPr>
              <a:spLocks noChangeArrowheads="1"/>
            </p:cNvSpPr>
            <p:nvPr/>
          </p:nvSpPr>
          <p:spPr bwMode="auto">
            <a:xfrm>
              <a:off x="2386566" y="2162684"/>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Line 67"/>
            <p:cNvSpPr>
              <a:spLocks noChangeShapeType="1"/>
            </p:cNvSpPr>
            <p:nvPr/>
          </p:nvSpPr>
          <p:spPr bwMode="auto">
            <a:xfrm>
              <a:off x="3078514" y="2162684"/>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Line 68"/>
            <p:cNvSpPr>
              <a:spLocks noChangeShapeType="1"/>
            </p:cNvSpPr>
            <p:nvPr/>
          </p:nvSpPr>
          <p:spPr bwMode="auto">
            <a:xfrm>
              <a:off x="3755190" y="2162684"/>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Line 69"/>
            <p:cNvSpPr>
              <a:spLocks noChangeShapeType="1"/>
            </p:cNvSpPr>
            <p:nvPr/>
          </p:nvSpPr>
          <p:spPr bwMode="auto">
            <a:xfrm>
              <a:off x="4431866" y="2162684"/>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8" name="Line 70"/>
            <p:cNvSpPr>
              <a:spLocks noChangeShapeType="1"/>
            </p:cNvSpPr>
            <p:nvPr/>
          </p:nvSpPr>
          <p:spPr bwMode="auto">
            <a:xfrm>
              <a:off x="6743842" y="2162684"/>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9" name="Rectangle 71"/>
            <p:cNvSpPr>
              <a:spLocks noChangeArrowheads="1"/>
            </p:cNvSpPr>
            <p:nvPr/>
          </p:nvSpPr>
          <p:spPr bwMode="auto">
            <a:xfrm>
              <a:off x="2334876" y="2194132"/>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40" name="Rectangle 72"/>
            <p:cNvSpPr>
              <a:spLocks noChangeArrowheads="1"/>
            </p:cNvSpPr>
            <p:nvPr/>
          </p:nvSpPr>
          <p:spPr bwMode="auto">
            <a:xfrm>
              <a:off x="3117439" y="2194132"/>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41" name="Rectangle 73"/>
            <p:cNvSpPr>
              <a:spLocks noChangeArrowheads="1"/>
            </p:cNvSpPr>
            <p:nvPr/>
          </p:nvSpPr>
          <p:spPr bwMode="auto">
            <a:xfrm>
              <a:off x="3856730" y="2194132"/>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42" name="Rectangle 74"/>
            <p:cNvSpPr>
              <a:spLocks noChangeArrowheads="1"/>
            </p:cNvSpPr>
            <p:nvPr/>
          </p:nvSpPr>
          <p:spPr bwMode="auto">
            <a:xfrm>
              <a:off x="5170491" y="2194132"/>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43" name="Rectangle 75"/>
            <p:cNvSpPr>
              <a:spLocks noChangeArrowheads="1"/>
            </p:cNvSpPr>
            <p:nvPr/>
          </p:nvSpPr>
          <p:spPr bwMode="auto">
            <a:xfrm>
              <a:off x="6703900" y="2194132"/>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44" name="Rectangle 76"/>
            <p:cNvSpPr>
              <a:spLocks noChangeArrowheads="1"/>
            </p:cNvSpPr>
            <p:nvPr/>
          </p:nvSpPr>
          <p:spPr bwMode="auto">
            <a:xfrm>
              <a:off x="2616413"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5" name="Rectangle 77"/>
            <p:cNvSpPr>
              <a:spLocks noChangeArrowheads="1"/>
            </p:cNvSpPr>
            <p:nvPr/>
          </p:nvSpPr>
          <p:spPr bwMode="auto">
            <a:xfrm>
              <a:off x="3313822"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6" name="Rectangle 78"/>
            <p:cNvSpPr>
              <a:spLocks noChangeArrowheads="1"/>
            </p:cNvSpPr>
            <p:nvPr/>
          </p:nvSpPr>
          <p:spPr bwMode="auto">
            <a:xfrm>
              <a:off x="4037138"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7" name="Rectangle 79"/>
            <p:cNvSpPr>
              <a:spLocks noChangeArrowheads="1"/>
            </p:cNvSpPr>
            <p:nvPr/>
          </p:nvSpPr>
          <p:spPr bwMode="auto">
            <a:xfrm>
              <a:off x="6797938"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8" name="Rectangle 80"/>
            <p:cNvSpPr>
              <a:spLocks noChangeArrowheads="1"/>
            </p:cNvSpPr>
            <p:nvPr/>
          </p:nvSpPr>
          <p:spPr bwMode="auto">
            <a:xfrm>
              <a:off x="1878614" y="1927225"/>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9" name="Text Box 81"/>
            <p:cNvSpPr txBox="1">
              <a:spLocks noChangeArrowheads="1"/>
            </p:cNvSpPr>
            <p:nvPr/>
          </p:nvSpPr>
          <p:spPr bwMode="auto">
            <a:xfrm>
              <a:off x="5679487" y="1916471"/>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50" name="Line 107"/>
            <p:cNvSpPr>
              <a:spLocks noChangeShapeType="1"/>
            </p:cNvSpPr>
            <p:nvPr/>
          </p:nvSpPr>
          <p:spPr bwMode="auto">
            <a:xfrm flipH="1">
              <a:off x="2387741" y="1375398"/>
              <a:ext cx="0" cy="793793"/>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1" name="Line 108"/>
            <p:cNvSpPr>
              <a:spLocks noChangeShapeType="1"/>
            </p:cNvSpPr>
            <p:nvPr/>
          </p:nvSpPr>
          <p:spPr bwMode="auto">
            <a:xfrm>
              <a:off x="7130346" y="1375399"/>
              <a:ext cx="8224" cy="787286"/>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nvGrpSpPr>
            <p:cNvPr id="52" name="Group 109"/>
            <p:cNvGrpSpPr/>
            <p:nvPr/>
          </p:nvGrpSpPr>
          <p:grpSpPr bwMode="auto">
            <a:xfrm>
              <a:off x="4431866" y="1604210"/>
              <a:ext cx="2311976" cy="676676"/>
              <a:chOff x="2715" y="1872"/>
              <a:chExt cx="1968" cy="624"/>
            </a:xfrm>
          </p:grpSpPr>
          <p:sp>
            <p:nvSpPr>
              <p:cNvPr id="54"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5"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53" name="Rectangle 112"/>
            <p:cNvSpPr>
              <a:spLocks noChangeArrowheads="1"/>
            </p:cNvSpPr>
            <p:nvPr/>
          </p:nvSpPr>
          <p:spPr bwMode="auto">
            <a:xfrm>
              <a:off x="1509008" y="2188710"/>
              <a:ext cx="851516" cy="305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solidFill>
                    <a:srgbClr val="CC00CC"/>
                  </a:solidFill>
                  <a:latin typeface="微软雅黑" panose="020B0503020204020204" pitchFamily="34" charset="-122"/>
                  <a:ea typeface="微软雅黑" panose="020B0503020204020204" pitchFamily="34" charset="-122"/>
                </a:rPr>
                <a:t>MAC </a:t>
              </a:r>
              <a:r>
                <a:rPr kumimoji="1" lang="zh-CN" altLang="en-US" sz="1400" b="1" dirty="0">
                  <a:solidFill>
                    <a:srgbClr val="CC00CC"/>
                  </a:solidFill>
                  <a:latin typeface="微软雅黑" panose="020B0503020204020204" pitchFamily="34" charset="-122"/>
                  <a:ea typeface="微软雅黑" panose="020B0503020204020204" pitchFamily="34" charset="-122"/>
                </a:rPr>
                <a:t>帧</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55" name="组合 54"/>
          <p:cNvGrpSpPr/>
          <p:nvPr/>
        </p:nvGrpSpPr>
        <p:grpSpPr>
          <a:xfrm>
            <a:off x="1025874" y="1756079"/>
            <a:ext cx="6597590" cy="2222487"/>
            <a:chOff x="1025874" y="1600352"/>
            <a:chExt cx="6597590" cy="2222487"/>
          </a:xfrm>
        </p:grpSpPr>
        <p:sp>
          <p:nvSpPr>
            <p:cNvPr id="8" name="Line 3"/>
            <p:cNvSpPr>
              <a:spLocks noChangeShapeType="1"/>
            </p:cNvSpPr>
            <p:nvPr/>
          </p:nvSpPr>
          <p:spPr bwMode="auto">
            <a:xfrm>
              <a:off x="1025874" y="3332145"/>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11"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2"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MAC </a:t>
              </a:r>
              <a:r>
                <a:rPr kumimoji="1" lang="zh-CN" altLang="en-US" sz="1200" b="1" dirty="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3" name="Line 27"/>
            <p:cNvSpPr>
              <a:spLocks noChangeShapeType="1"/>
            </p:cNvSpPr>
            <p:nvPr/>
          </p:nvSpPr>
          <p:spPr bwMode="auto">
            <a:xfrm flipH="1">
              <a:off x="2057335" y="3144542"/>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 name="Line 28"/>
            <p:cNvSpPr>
              <a:spLocks noChangeShapeType="1"/>
            </p:cNvSpPr>
            <p:nvPr/>
          </p:nvSpPr>
          <p:spPr bwMode="auto">
            <a:xfrm>
              <a:off x="6801115" y="3193340"/>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IP </a:t>
              </a:r>
              <a:r>
                <a:rPr kumimoji="1" lang="zh-CN" altLang="en-US" sz="1200" b="1" dirty="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3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grpSp>
          <p:nvGrpSpPr>
            <p:cNvPr id="50" name="Group 109"/>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54" name="AutoShape 38"/>
            <p:cNvSpPr>
              <a:spLocks noChangeArrowheads="1"/>
            </p:cNvSpPr>
            <p:nvPr/>
          </p:nvSpPr>
          <p:spPr bwMode="auto">
            <a:xfrm>
              <a:off x="3142535" y="1600352"/>
              <a:ext cx="2398729" cy="375516"/>
            </a:xfrm>
            <a:prstGeom prst="wedgeRoundRectCallout">
              <a:avLst>
                <a:gd name="adj1" fmla="val -77281"/>
                <a:gd name="adj2" fmla="val 299612"/>
                <a:gd name="adj3" fmla="val 16667"/>
              </a:avLst>
            </a:prstGeom>
            <a:solidFill>
              <a:srgbClr val="00FF99"/>
            </a:solidFill>
            <a:ln w="9525">
              <a:solidFill>
                <a:schemeClr val="tx1"/>
              </a:solidFill>
              <a:miter lim="800000"/>
            </a:ln>
            <a:effectLst/>
          </p:spPr>
          <p:txBody>
            <a:bodyPr/>
            <a:lstStyle/>
            <a:p>
              <a:pPr algn="ctr"/>
              <a:r>
                <a:rPr lang="zh-CN" altLang="en-US" sz="1600" b="1" dirty="0">
                  <a:latin typeface="微软雅黑" panose="020B0503020204020204" pitchFamily="34" charset="-122"/>
                  <a:ea typeface="微软雅黑" panose="020B0503020204020204" pitchFamily="34" charset="-122"/>
                </a:rPr>
                <a:t>目的地址字段 </a:t>
              </a:r>
              <a:r>
                <a:rPr lang="en-US" altLang="zh-CN" sz="1600" b="1" dirty="0">
                  <a:latin typeface="微软雅黑" panose="020B0503020204020204" pitchFamily="34" charset="-122"/>
                  <a:ea typeface="微软雅黑" panose="020B0503020204020204" pitchFamily="34" charset="-122"/>
                </a:rPr>
                <a:t>6 </a:t>
              </a:r>
              <a:r>
                <a:rPr lang="zh-CN" altLang="en-US" sz="1600" b="1" dirty="0">
                  <a:latin typeface="微软雅黑" panose="020B0503020204020204" pitchFamily="34" charset="-122"/>
                  <a:ea typeface="微软雅黑" panose="020B0503020204020204" pitchFamily="34" charset="-122"/>
                </a:rPr>
                <a:t>字节</a:t>
              </a:r>
              <a:endParaRPr lang="zh-CN" altLang="en-US" sz="1600" b="1" dirty="0">
                <a:latin typeface="微软雅黑" panose="020B0503020204020204" pitchFamily="34" charset="-122"/>
                <a:ea typeface="微软雅黑" panose="020B0503020204020204" pitchFamily="34" charset="-122"/>
              </a:endParaRPr>
            </a:p>
          </p:txBody>
        </p:sp>
      </p:grpSp>
      <p:sp>
        <p:nvSpPr>
          <p:cNvPr id="48"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5" name="组合 4"/>
          <p:cNvGrpSpPr/>
          <p:nvPr/>
        </p:nvGrpSpPr>
        <p:grpSpPr>
          <a:xfrm>
            <a:off x="1025874" y="1756079"/>
            <a:ext cx="6597590" cy="2222487"/>
            <a:chOff x="1025874" y="1600352"/>
            <a:chExt cx="6597590" cy="2222487"/>
          </a:xfrm>
        </p:grpSpPr>
        <p:sp>
          <p:nvSpPr>
            <p:cNvPr id="20" name="Line 3"/>
            <p:cNvSpPr>
              <a:spLocks noChangeShapeType="1"/>
            </p:cNvSpPr>
            <p:nvPr/>
          </p:nvSpPr>
          <p:spPr bwMode="auto">
            <a:xfrm>
              <a:off x="1025874" y="3332145"/>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2"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2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MAC </a:t>
              </a:r>
              <a:r>
                <a:rPr kumimoji="1" lang="zh-CN" altLang="en-US" sz="1200" b="1" dirty="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5" name="Line 27"/>
            <p:cNvSpPr>
              <a:spLocks noChangeShapeType="1"/>
            </p:cNvSpPr>
            <p:nvPr/>
          </p:nvSpPr>
          <p:spPr bwMode="auto">
            <a:xfrm flipH="1">
              <a:off x="2057335" y="3144542"/>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Line 28"/>
            <p:cNvSpPr>
              <a:spLocks noChangeShapeType="1"/>
            </p:cNvSpPr>
            <p:nvPr/>
          </p:nvSpPr>
          <p:spPr bwMode="auto">
            <a:xfrm>
              <a:off x="6801115" y="3193340"/>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IP </a:t>
              </a:r>
              <a:r>
                <a:rPr kumimoji="1" lang="zh-CN" altLang="en-US" sz="1200" b="1" dirty="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3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grpSp>
          <p:nvGrpSpPr>
            <p:cNvPr id="50" name="Group 109"/>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53" name="AutoShape 38"/>
            <p:cNvSpPr>
              <a:spLocks noChangeArrowheads="1"/>
            </p:cNvSpPr>
            <p:nvPr/>
          </p:nvSpPr>
          <p:spPr bwMode="auto">
            <a:xfrm>
              <a:off x="3142535" y="1600352"/>
              <a:ext cx="1972251" cy="375516"/>
            </a:xfrm>
            <a:prstGeom prst="wedgeRoundRectCallout">
              <a:avLst>
                <a:gd name="adj1" fmla="val -47166"/>
                <a:gd name="adj2" fmla="val 292307"/>
                <a:gd name="adj3" fmla="val 16667"/>
              </a:avLst>
            </a:prstGeom>
            <a:solidFill>
              <a:srgbClr val="00FF99"/>
            </a:solidFill>
            <a:ln w="9525">
              <a:solidFill>
                <a:schemeClr val="tx1"/>
              </a:solidFill>
              <a:miter lim="800000"/>
            </a:ln>
            <a:effectLst/>
          </p:spPr>
          <p:txBody>
            <a:bodyPr/>
            <a:lstStyle/>
            <a:p>
              <a:pPr algn="ctr"/>
              <a:r>
                <a:rPr lang="zh-CN" altLang="en-US" sz="1600" b="1" dirty="0">
                  <a:latin typeface="微软雅黑" panose="020B0503020204020204" pitchFamily="34" charset="-122"/>
                  <a:ea typeface="微软雅黑" panose="020B0503020204020204" pitchFamily="34" charset="-122"/>
                </a:rPr>
                <a:t>源地址字段 </a:t>
              </a:r>
              <a:r>
                <a:rPr lang="en-US" altLang="zh-CN" sz="1600" b="1" dirty="0">
                  <a:latin typeface="微软雅黑" panose="020B0503020204020204" pitchFamily="34" charset="-122"/>
                  <a:ea typeface="微软雅黑" panose="020B0503020204020204" pitchFamily="34" charset="-122"/>
                </a:rPr>
                <a:t>6 </a:t>
              </a:r>
              <a:r>
                <a:rPr lang="zh-CN" altLang="en-US" sz="1600" b="1" dirty="0">
                  <a:latin typeface="微软雅黑" panose="020B0503020204020204" pitchFamily="34" charset="-122"/>
                  <a:ea typeface="微软雅黑" panose="020B0503020204020204" pitchFamily="34" charset="-122"/>
                </a:rPr>
                <a:t>字节</a:t>
              </a:r>
              <a:endParaRPr lang="zh-CN" altLang="en-US" sz="1600" b="1" dirty="0">
                <a:latin typeface="微软雅黑" panose="020B0503020204020204" pitchFamily="34" charset="-122"/>
                <a:ea typeface="微软雅黑" panose="020B0503020204020204" pitchFamily="34" charset="-122"/>
              </a:endParaRPr>
            </a:p>
          </p:txBody>
        </p:sp>
      </p:grpSp>
      <p:sp>
        <p:nvSpPr>
          <p:cNvPr id="55"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圆角矩形 40"/>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6" name="组合 5"/>
          <p:cNvGrpSpPr/>
          <p:nvPr/>
        </p:nvGrpSpPr>
        <p:grpSpPr>
          <a:xfrm>
            <a:off x="1025874" y="1756079"/>
            <a:ext cx="6597590" cy="2222487"/>
            <a:chOff x="1025874" y="1600352"/>
            <a:chExt cx="6597590" cy="2222487"/>
          </a:xfrm>
        </p:grpSpPr>
        <p:sp>
          <p:nvSpPr>
            <p:cNvPr id="44" name="Line 3"/>
            <p:cNvSpPr>
              <a:spLocks noChangeShapeType="1"/>
            </p:cNvSpPr>
            <p:nvPr/>
          </p:nvSpPr>
          <p:spPr bwMode="auto">
            <a:xfrm>
              <a:off x="1025874" y="3332145"/>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5"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6"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47"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8"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MAC </a:t>
              </a:r>
              <a:r>
                <a:rPr kumimoji="1" lang="zh-CN" altLang="en-US" sz="1200" b="1" dirty="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9" name="Line 27"/>
            <p:cNvSpPr>
              <a:spLocks noChangeShapeType="1"/>
            </p:cNvSpPr>
            <p:nvPr/>
          </p:nvSpPr>
          <p:spPr bwMode="auto">
            <a:xfrm flipH="1">
              <a:off x="2057335" y="3144542"/>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0" name="Line 28"/>
            <p:cNvSpPr>
              <a:spLocks noChangeShapeType="1"/>
            </p:cNvSpPr>
            <p:nvPr/>
          </p:nvSpPr>
          <p:spPr bwMode="auto">
            <a:xfrm>
              <a:off x="6801115" y="3193340"/>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3"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IP </a:t>
              </a:r>
              <a:r>
                <a:rPr kumimoji="1" lang="zh-CN" altLang="en-US" sz="1200" b="1" dirty="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54"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5"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6"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7" name="Line 67"/>
            <p:cNvSpPr>
              <a:spLocks noChangeShapeType="1"/>
            </p:cNvSpPr>
            <p:nvPr/>
          </p:nvSpPr>
          <p:spPr bwMode="auto">
            <a:xfrm>
              <a:off x="2749283"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8" name="Line 68"/>
            <p:cNvSpPr>
              <a:spLocks noChangeShapeType="1"/>
            </p:cNvSpPr>
            <p:nvPr/>
          </p:nvSpPr>
          <p:spPr bwMode="auto">
            <a:xfrm>
              <a:off x="3425959"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9" name="Line 69"/>
            <p:cNvSpPr>
              <a:spLocks noChangeShapeType="1"/>
            </p:cNvSpPr>
            <p:nvPr/>
          </p:nvSpPr>
          <p:spPr bwMode="auto">
            <a:xfrm>
              <a:off x="4102635"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0" name="Line 70"/>
            <p:cNvSpPr>
              <a:spLocks noChangeShapeType="1"/>
            </p:cNvSpPr>
            <p:nvPr/>
          </p:nvSpPr>
          <p:spPr bwMode="auto">
            <a:xfrm>
              <a:off x="6414611"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1"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62"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63"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64"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65"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66"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67"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68"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69"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70"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71"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grpSp>
          <p:nvGrpSpPr>
            <p:cNvPr id="74" name="Group 109"/>
            <p:cNvGrpSpPr/>
            <p:nvPr/>
          </p:nvGrpSpPr>
          <p:grpSpPr bwMode="auto">
            <a:xfrm>
              <a:off x="4102635" y="2291106"/>
              <a:ext cx="2311976" cy="676676"/>
              <a:chOff x="2715" y="1872"/>
              <a:chExt cx="1968" cy="624"/>
            </a:xfrm>
          </p:grpSpPr>
          <p:sp>
            <p:nvSpPr>
              <p:cNvPr id="75"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6"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77" name="AutoShape 38"/>
            <p:cNvSpPr>
              <a:spLocks noChangeArrowheads="1"/>
            </p:cNvSpPr>
            <p:nvPr/>
          </p:nvSpPr>
          <p:spPr bwMode="auto">
            <a:xfrm>
              <a:off x="2948954" y="1600352"/>
              <a:ext cx="1795225" cy="375516"/>
            </a:xfrm>
            <a:prstGeom prst="wedgeRoundRectCallout">
              <a:avLst>
                <a:gd name="adj1" fmla="val -8750"/>
                <a:gd name="adj2" fmla="val 292307"/>
                <a:gd name="adj3" fmla="val 16667"/>
              </a:avLst>
            </a:prstGeom>
            <a:solidFill>
              <a:srgbClr val="00FF99"/>
            </a:solidFill>
            <a:ln w="9525">
              <a:solidFill>
                <a:schemeClr val="tx1"/>
              </a:solidFill>
              <a:miter lim="800000"/>
            </a:ln>
            <a:effectLst/>
          </p:spPr>
          <p:txBody>
            <a:bodyPr/>
            <a:lstStyle/>
            <a:p>
              <a:pPr algn="ctr"/>
              <a:r>
                <a:rPr lang="zh-CN" altLang="en-US" sz="1600" b="1" dirty="0">
                  <a:latin typeface="微软雅黑" panose="020B0503020204020204" pitchFamily="34" charset="-122"/>
                  <a:ea typeface="微软雅黑" panose="020B0503020204020204" pitchFamily="34" charset="-122"/>
                </a:rPr>
                <a:t>类型字段 </a:t>
              </a:r>
              <a:r>
                <a:rPr lang="en-US" altLang="zh-CN" sz="1600" b="1" dirty="0">
                  <a:latin typeface="微软雅黑" panose="020B0503020204020204" pitchFamily="34" charset="-122"/>
                  <a:ea typeface="微软雅黑" panose="020B0503020204020204" pitchFamily="34" charset="-122"/>
                </a:rPr>
                <a:t>2 </a:t>
              </a:r>
              <a:r>
                <a:rPr lang="zh-CN" altLang="en-US" sz="1600" b="1" dirty="0">
                  <a:latin typeface="微软雅黑" panose="020B0503020204020204" pitchFamily="34" charset="-122"/>
                  <a:ea typeface="微软雅黑" panose="020B0503020204020204" pitchFamily="34" charset="-122"/>
                </a:rPr>
                <a:t>字节</a:t>
              </a:r>
              <a:endParaRPr lang="zh-CN" altLang="en-US" sz="1600" b="1" dirty="0">
                <a:latin typeface="微软雅黑" panose="020B0503020204020204" pitchFamily="34" charset="-122"/>
                <a:ea typeface="微软雅黑" panose="020B0503020204020204" pitchFamily="34" charset="-122"/>
              </a:endParaRPr>
            </a:p>
          </p:txBody>
        </p:sp>
      </p:grpSp>
      <p:sp>
        <p:nvSpPr>
          <p:cNvPr id="5" name="矩形 4"/>
          <p:cNvSpPr/>
          <p:nvPr/>
        </p:nvSpPr>
        <p:spPr>
          <a:xfrm>
            <a:off x="1760081" y="1087425"/>
            <a:ext cx="5565473" cy="584775"/>
          </a:xfrm>
          <a:prstGeom prst="rect">
            <a:avLst/>
          </a:prstGeom>
          <a:solidFill>
            <a:srgbClr val="0000CC"/>
          </a:solidFill>
        </p:spPr>
        <p:txBody>
          <a:bodyPr wrap="square">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类型字段用来标志</a:t>
            </a:r>
            <a:r>
              <a:rPr lang="zh-CN" altLang="en-US" sz="1600" b="1" dirty="0">
                <a:solidFill>
                  <a:srgbClr val="FFFF00"/>
                </a:solidFill>
                <a:latin typeface="微软雅黑" panose="020B0503020204020204" pitchFamily="34" charset="-122"/>
                <a:ea typeface="微软雅黑" panose="020B0503020204020204" pitchFamily="34" charset="-122"/>
              </a:rPr>
              <a:t>上一层</a:t>
            </a:r>
            <a:r>
              <a:rPr lang="zh-CN" altLang="en-US" sz="1600" b="1" dirty="0">
                <a:solidFill>
                  <a:schemeClr val="bg1"/>
                </a:solidFill>
                <a:latin typeface="微软雅黑" panose="020B0503020204020204" pitchFamily="34" charset="-122"/>
                <a:ea typeface="微软雅黑" panose="020B0503020204020204" pitchFamily="34" charset="-122"/>
              </a:rPr>
              <a:t>使用的是什么协议，</a:t>
            </a:r>
            <a:endParaRPr lang="zh-CN" altLang="en-US" sz="1600" b="1" dirty="0">
              <a:solidFill>
                <a:schemeClr val="bg1"/>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以便把收到的 </a:t>
            </a:r>
            <a:r>
              <a:rPr lang="en-US" altLang="zh-CN" sz="1600" b="1" dirty="0">
                <a:solidFill>
                  <a:schemeClr val="bg1"/>
                </a:solidFill>
                <a:latin typeface="微软雅黑" panose="020B0503020204020204" pitchFamily="34" charset="-122"/>
                <a:ea typeface="微软雅黑" panose="020B0503020204020204" pitchFamily="34" charset="-122"/>
              </a:rPr>
              <a:t>MAC </a:t>
            </a:r>
            <a:r>
              <a:rPr lang="zh-CN" altLang="en-US" sz="1600" b="1" dirty="0">
                <a:solidFill>
                  <a:schemeClr val="bg1"/>
                </a:solidFill>
                <a:latin typeface="微软雅黑" panose="020B0503020204020204" pitchFamily="34" charset="-122"/>
                <a:ea typeface="微软雅黑" panose="020B0503020204020204" pitchFamily="34" charset="-122"/>
              </a:rPr>
              <a:t>帧的数据上交给上一层的这个协议。 </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7"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39" name="AutoShape 5"/>
          <p:cNvSpPr>
            <a:spLocks noChangeArrowheads="1"/>
          </p:cNvSpPr>
          <p:nvPr/>
        </p:nvSpPr>
        <p:spPr bwMode="auto">
          <a:xfrm>
            <a:off x="502920" y="603092"/>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矩形 44"/>
          <p:cNvSpPr/>
          <p:nvPr/>
        </p:nvSpPr>
        <p:spPr>
          <a:xfrm>
            <a:off x="616085" y="560852"/>
            <a:ext cx="3255122"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以太网 </a:t>
            </a:r>
            <a:r>
              <a:rPr lang="en-US" altLang="zh-CN" sz="2000" b="1" dirty="0">
                <a:latin typeface="微软雅黑" panose="020B0503020204020204" pitchFamily="34" charset="-122"/>
                <a:ea typeface="微软雅黑" panose="020B0503020204020204" pitchFamily="34" charset="-122"/>
              </a:rPr>
              <a:t>V2 </a:t>
            </a:r>
            <a:r>
              <a:rPr lang="zh-CN" altLang="en-US" sz="2000" b="1" dirty="0">
                <a:latin typeface="微软雅黑" panose="020B0503020204020204" pitchFamily="34" charset="-122"/>
                <a:ea typeface="微软雅黑" panose="020B0503020204020204" pitchFamily="34" charset="-122"/>
              </a:rPr>
              <a:t>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帧格式</a:t>
            </a:r>
            <a:endParaRPr lang="zh-CN" altLang="en-US" sz="2000" b="1" dirty="0">
              <a:latin typeface="微软雅黑" panose="020B0503020204020204" pitchFamily="34" charset="-122"/>
              <a:ea typeface="微软雅黑" panose="020B0503020204020204" pitchFamily="34" charset="-122"/>
            </a:endParaRPr>
          </a:p>
        </p:txBody>
      </p:sp>
      <p:grpSp>
        <p:nvGrpSpPr>
          <p:cNvPr id="44" name="组合 43"/>
          <p:cNvGrpSpPr/>
          <p:nvPr/>
        </p:nvGrpSpPr>
        <p:grpSpPr>
          <a:xfrm>
            <a:off x="1025874" y="1756079"/>
            <a:ext cx="6597590" cy="2222487"/>
            <a:chOff x="1025874" y="1600352"/>
            <a:chExt cx="6597590" cy="2222487"/>
          </a:xfrm>
        </p:grpSpPr>
        <p:sp>
          <p:nvSpPr>
            <p:cNvPr id="10" name="Line 3"/>
            <p:cNvSpPr>
              <a:spLocks noChangeShapeType="1"/>
            </p:cNvSpPr>
            <p:nvPr/>
          </p:nvSpPr>
          <p:spPr bwMode="auto">
            <a:xfrm>
              <a:off x="1025874" y="3332145"/>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1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MAC </a:t>
              </a:r>
              <a:r>
                <a:rPr kumimoji="1" lang="zh-CN" altLang="en-US" sz="1200" b="1" dirty="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5" name="Line 27"/>
            <p:cNvSpPr>
              <a:spLocks noChangeShapeType="1"/>
            </p:cNvSpPr>
            <p:nvPr/>
          </p:nvSpPr>
          <p:spPr bwMode="auto">
            <a:xfrm flipH="1">
              <a:off x="2057335" y="3144542"/>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Line 28"/>
            <p:cNvSpPr>
              <a:spLocks noChangeShapeType="1"/>
            </p:cNvSpPr>
            <p:nvPr/>
          </p:nvSpPr>
          <p:spPr bwMode="auto">
            <a:xfrm>
              <a:off x="6801115" y="3193340"/>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IP </a:t>
              </a:r>
              <a:r>
                <a:rPr kumimoji="1" lang="zh-CN" altLang="en-US" sz="1200" b="1" dirty="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3" name="Line 67"/>
            <p:cNvSpPr>
              <a:spLocks noChangeShapeType="1"/>
            </p:cNvSpPr>
            <p:nvPr/>
          </p:nvSpPr>
          <p:spPr bwMode="auto">
            <a:xfrm>
              <a:off x="2749283"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4" name="Line 68"/>
            <p:cNvSpPr>
              <a:spLocks noChangeShapeType="1"/>
            </p:cNvSpPr>
            <p:nvPr/>
          </p:nvSpPr>
          <p:spPr bwMode="auto">
            <a:xfrm>
              <a:off x="3425959"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5" name="Line 69"/>
            <p:cNvSpPr>
              <a:spLocks noChangeShapeType="1"/>
            </p:cNvSpPr>
            <p:nvPr/>
          </p:nvSpPr>
          <p:spPr bwMode="auto">
            <a:xfrm>
              <a:off x="4102635"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Line 70"/>
            <p:cNvSpPr>
              <a:spLocks noChangeShapeType="1"/>
            </p:cNvSpPr>
            <p:nvPr/>
          </p:nvSpPr>
          <p:spPr bwMode="auto">
            <a:xfrm>
              <a:off x="6414611"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2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2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3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3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3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3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3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3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3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3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grpSp>
          <p:nvGrpSpPr>
            <p:cNvPr id="40" name="Group 109"/>
            <p:cNvGrpSpPr/>
            <p:nvPr/>
          </p:nvGrpSpPr>
          <p:grpSpPr bwMode="auto">
            <a:xfrm>
              <a:off x="4102635" y="2291106"/>
              <a:ext cx="2311976" cy="676676"/>
              <a:chOff x="2715" y="1872"/>
              <a:chExt cx="1968" cy="624"/>
            </a:xfrm>
          </p:grpSpPr>
          <p:sp>
            <p:nvSpPr>
              <p:cNvPr id="4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43" name="AutoShape 38"/>
            <p:cNvSpPr>
              <a:spLocks noChangeArrowheads="1"/>
            </p:cNvSpPr>
            <p:nvPr/>
          </p:nvSpPr>
          <p:spPr bwMode="auto">
            <a:xfrm>
              <a:off x="3608839" y="1600352"/>
              <a:ext cx="2674606" cy="375516"/>
            </a:xfrm>
            <a:prstGeom prst="wedgeRoundRectCallout">
              <a:avLst>
                <a:gd name="adj1" fmla="val -7724"/>
                <a:gd name="adj2" fmla="val 314223"/>
                <a:gd name="adj3" fmla="val 16667"/>
              </a:avLst>
            </a:prstGeom>
            <a:solidFill>
              <a:srgbClr val="00FF99"/>
            </a:solidFill>
            <a:ln w="9525">
              <a:solidFill>
                <a:schemeClr val="tx1"/>
              </a:solidFill>
              <a:miter lim="800000"/>
            </a:ln>
            <a:effectLst/>
          </p:spPr>
          <p:txBody>
            <a:bodyPr/>
            <a:lstStyle/>
            <a:p>
              <a:pPr algn="ctr"/>
              <a:r>
                <a:rPr lang="zh-CN" altLang="en-US" sz="1600" b="1" dirty="0">
                  <a:latin typeface="微软雅黑" panose="020B0503020204020204" pitchFamily="34" charset="-122"/>
                  <a:ea typeface="微软雅黑" panose="020B0503020204020204" pitchFamily="34" charset="-122"/>
                </a:rPr>
                <a:t>数据字段 </a:t>
              </a:r>
              <a:r>
                <a:rPr lang="en-US" altLang="zh-CN" sz="1600" b="1" dirty="0">
                  <a:latin typeface="微软雅黑" panose="020B0503020204020204" pitchFamily="34" charset="-122"/>
                  <a:ea typeface="微软雅黑" panose="020B0503020204020204" pitchFamily="34" charset="-122"/>
                </a:rPr>
                <a:t>46 ~ 1500 </a:t>
              </a:r>
              <a:r>
                <a:rPr lang="zh-CN" altLang="en-US" sz="1600" b="1" dirty="0">
                  <a:latin typeface="微软雅黑" panose="020B0503020204020204" pitchFamily="34" charset="-122"/>
                  <a:ea typeface="微软雅黑" panose="020B0503020204020204" pitchFamily="34" charset="-122"/>
                </a:rPr>
                <a:t>字节</a:t>
              </a:r>
              <a:endParaRPr lang="zh-CN" altLang="en-US" sz="1600" b="1" dirty="0">
                <a:latin typeface="微软雅黑" panose="020B0503020204020204" pitchFamily="34" charset="-122"/>
                <a:ea typeface="微软雅黑" panose="020B0503020204020204" pitchFamily="34" charset="-122"/>
              </a:endParaRPr>
            </a:p>
          </p:txBody>
        </p:sp>
      </p:grpSp>
      <p:sp>
        <p:nvSpPr>
          <p:cNvPr id="80" name="矩形 79"/>
          <p:cNvSpPr/>
          <p:nvPr/>
        </p:nvSpPr>
        <p:spPr>
          <a:xfrm>
            <a:off x="1025874" y="1078279"/>
            <a:ext cx="7127526" cy="584775"/>
          </a:xfrm>
          <a:prstGeom prst="rect">
            <a:avLst/>
          </a:prstGeom>
          <a:solidFill>
            <a:srgbClr val="0000CC"/>
          </a:solidFill>
        </p:spPr>
        <p:txBody>
          <a:bodyPr wrap="square">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数据字段的正式名称是 </a:t>
            </a:r>
            <a:r>
              <a:rPr lang="en-US" altLang="zh-CN" sz="1600" b="1" dirty="0">
                <a:solidFill>
                  <a:srgbClr val="FFFF00"/>
                </a:solidFill>
                <a:latin typeface="微软雅黑" panose="020B0503020204020204" pitchFamily="34" charset="-122"/>
                <a:ea typeface="微软雅黑" panose="020B0503020204020204" pitchFamily="34" charset="-122"/>
              </a:rPr>
              <a:t>MAC </a:t>
            </a:r>
            <a:r>
              <a:rPr lang="zh-CN" altLang="en-US" sz="1600" b="1" dirty="0">
                <a:solidFill>
                  <a:srgbClr val="FFFF00"/>
                </a:solidFill>
                <a:latin typeface="微软雅黑" panose="020B0503020204020204" pitchFamily="34" charset="-122"/>
                <a:ea typeface="微软雅黑" panose="020B0503020204020204" pitchFamily="34" charset="-122"/>
              </a:rPr>
              <a:t>客户数据字段。</a:t>
            </a:r>
            <a:endParaRPr lang="zh-CN" altLang="en-US" sz="1600" b="1" dirty="0">
              <a:solidFill>
                <a:srgbClr val="FFFF00"/>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最小长度 </a:t>
            </a:r>
            <a:r>
              <a:rPr lang="en-US" altLang="zh-CN" sz="1600" b="1" dirty="0">
                <a:solidFill>
                  <a:schemeClr val="bg1"/>
                </a:solidFill>
                <a:latin typeface="微软雅黑" panose="020B0503020204020204" pitchFamily="34" charset="-122"/>
                <a:ea typeface="微软雅黑" panose="020B0503020204020204" pitchFamily="34" charset="-122"/>
              </a:rPr>
              <a:t>64 </a:t>
            </a:r>
            <a:r>
              <a:rPr lang="zh-CN" altLang="en-US" sz="1600" b="1" dirty="0">
                <a:solidFill>
                  <a:schemeClr val="bg1"/>
                </a:solidFill>
                <a:latin typeface="微软雅黑" panose="020B0503020204020204" pitchFamily="34" charset="-122"/>
                <a:ea typeface="微软雅黑" panose="020B0503020204020204" pitchFamily="34" charset="-122"/>
              </a:rPr>
              <a:t>字节 </a:t>
            </a:r>
            <a:r>
              <a:rPr lang="en-US" altLang="zh-CN" sz="1600" b="1" dirty="0">
                <a:solidFill>
                  <a:schemeClr val="bg1"/>
                </a:solidFill>
                <a:latin typeface="微软雅黑" panose="020B0503020204020204" pitchFamily="34" charset="-122"/>
                <a:ea typeface="微软雅黑" panose="020B0503020204020204" pitchFamily="34" charset="-122"/>
              </a:rPr>
              <a:t>- 18 </a:t>
            </a:r>
            <a:r>
              <a:rPr lang="zh-CN" altLang="en-US" sz="1600" b="1" dirty="0">
                <a:solidFill>
                  <a:schemeClr val="bg1"/>
                </a:solidFill>
                <a:latin typeface="微软雅黑" panose="020B0503020204020204" pitchFamily="34" charset="-122"/>
                <a:ea typeface="微软雅黑" panose="020B0503020204020204" pitchFamily="34" charset="-122"/>
              </a:rPr>
              <a:t>字节的首部和尾部 </a:t>
            </a: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数据字段的最小长度（</a:t>
            </a:r>
            <a:r>
              <a:rPr lang="en-US" altLang="zh-CN" sz="1600" b="1" dirty="0">
                <a:solidFill>
                  <a:schemeClr val="bg1"/>
                </a:solidFill>
                <a:latin typeface="微软雅黑" panose="020B0503020204020204" pitchFamily="34" charset="-122"/>
                <a:ea typeface="微软雅黑" panose="020B0503020204020204" pitchFamily="34" charset="-122"/>
              </a:rPr>
              <a:t>46</a:t>
            </a:r>
            <a:r>
              <a:rPr lang="zh-CN" altLang="en-US" sz="1600" b="1" dirty="0">
                <a:solidFill>
                  <a:schemeClr val="bg1"/>
                </a:solidFill>
                <a:latin typeface="微软雅黑" panose="020B0503020204020204" pitchFamily="34" charset="-122"/>
                <a:ea typeface="微软雅黑" panose="020B0503020204020204" pitchFamily="34" charset="-122"/>
              </a:rPr>
              <a:t>字节） </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46"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圆角矩形 46"/>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18" name="组合 17"/>
          <p:cNvGrpSpPr/>
          <p:nvPr/>
        </p:nvGrpSpPr>
        <p:grpSpPr>
          <a:xfrm>
            <a:off x="1025874" y="1529717"/>
            <a:ext cx="6597590" cy="2057895"/>
            <a:chOff x="1025874" y="1764944"/>
            <a:chExt cx="6597590" cy="2057895"/>
          </a:xfrm>
        </p:grpSpPr>
        <p:sp>
          <p:nvSpPr>
            <p:cNvPr id="19" name="Line 3"/>
            <p:cNvSpPr>
              <a:spLocks noChangeShapeType="1"/>
            </p:cNvSpPr>
            <p:nvPr/>
          </p:nvSpPr>
          <p:spPr bwMode="auto">
            <a:xfrm>
              <a:off x="1025874" y="3332145"/>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0"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1" name="Rectangle 6"/>
            <p:cNvSpPr>
              <a:spLocks noChangeArrowheads="1"/>
            </p:cNvSpPr>
            <p:nvPr/>
          </p:nvSpPr>
          <p:spPr bwMode="auto">
            <a:xfrm>
              <a:off x="383903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22"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3"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MAC </a:t>
              </a:r>
              <a:r>
                <a:rPr kumimoji="1" lang="zh-CN" altLang="en-US" sz="1200" b="1" dirty="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4" name="Line 27"/>
            <p:cNvSpPr>
              <a:spLocks noChangeShapeType="1"/>
            </p:cNvSpPr>
            <p:nvPr/>
          </p:nvSpPr>
          <p:spPr bwMode="auto">
            <a:xfrm flipH="1">
              <a:off x="2057335" y="3144542"/>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5" name="Line 28"/>
            <p:cNvSpPr>
              <a:spLocks noChangeShapeType="1"/>
            </p:cNvSpPr>
            <p:nvPr/>
          </p:nvSpPr>
          <p:spPr bwMode="auto">
            <a:xfrm>
              <a:off x="6801115" y="3193340"/>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8"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IP </a:t>
              </a:r>
              <a:r>
                <a:rPr kumimoji="1" lang="zh-CN" altLang="en-US" sz="1200" b="1" dirty="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9"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0"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1"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Line 67"/>
            <p:cNvSpPr>
              <a:spLocks noChangeShapeType="1"/>
            </p:cNvSpPr>
            <p:nvPr/>
          </p:nvSpPr>
          <p:spPr bwMode="auto">
            <a:xfrm>
              <a:off x="2749283"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Line 68"/>
            <p:cNvSpPr>
              <a:spLocks noChangeShapeType="1"/>
            </p:cNvSpPr>
            <p:nvPr/>
          </p:nvSpPr>
          <p:spPr bwMode="auto">
            <a:xfrm>
              <a:off x="3425959"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Line 69"/>
            <p:cNvSpPr>
              <a:spLocks noChangeShapeType="1"/>
            </p:cNvSpPr>
            <p:nvPr/>
          </p:nvSpPr>
          <p:spPr bwMode="auto">
            <a:xfrm>
              <a:off x="4102635"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Line 70"/>
            <p:cNvSpPr>
              <a:spLocks noChangeShapeType="1"/>
            </p:cNvSpPr>
            <p:nvPr/>
          </p:nvSpPr>
          <p:spPr bwMode="auto">
            <a:xfrm>
              <a:off x="6414611"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37"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38"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39"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40"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41"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2"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3"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4"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5"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6"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grpSp>
          <p:nvGrpSpPr>
            <p:cNvPr id="49" name="Group 109"/>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50" name="AutoShape 38"/>
            <p:cNvSpPr>
              <a:spLocks noChangeArrowheads="1"/>
            </p:cNvSpPr>
            <p:nvPr/>
          </p:nvSpPr>
          <p:spPr bwMode="auto">
            <a:xfrm>
              <a:off x="4499282" y="1764944"/>
              <a:ext cx="1820738" cy="375516"/>
            </a:xfrm>
            <a:prstGeom prst="wedgeRoundRectCallout">
              <a:avLst>
                <a:gd name="adj1" fmla="val 64595"/>
                <a:gd name="adj2" fmla="val 253347"/>
                <a:gd name="adj3" fmla="val 16667"/>
              </a:avLst>
            </a:prstGeom>
            <a:solidFill>
              <a:srgbClr val="00FF99"/>
            </a:solidFill>
            <a:ln w="9525">
              <a:solidFill>
                <a:schemeClr val="tx1"/>
              </a:solidFill>
              <a:miter lim="800000"/>
            </a:ln>
            <a:effectLst/>
          </p:spPr>
          <p:txBody>
            <a:bodyPr/>
            <a:lstStyle/>
            <a:p>
              <a:pPr algn="ctr"/>
              <a:r>
                <a:rPr lang="en-US" altLang="zh-CN" sz="1600" b="1" dirty="0">
                  <a:latin typeface="微软雅黑" panose="020B0503020204020204" pitchFamily="34" charset="-122"/>
                  <a:ea typeface="微软雅黑" panose="020B0503020204020204" pitchFamily="34" charset="-122"/>
                </a:rPr>
                <a:t>FCS </a:t>
              </a:r>
              <a:r>
                <a:rPr lang="zh-CN" altLang="en-US" sz="1600" b="1" dirty="0">
                  <a:latin typeface="微软雅黑" panose="020B0503020204020204" pitchFamily="34" charset="-122"/>
                  <a:ea typeface="微软雅黑" panose="020B0503020204020204" pitchFamily="34" charset="-122"/>
                </a:rPr>
                <a:t>字段 </a:t>
              </a:r>
              <a:r>
                <a:rPr lang="en-US" altLang="zh-CN" sz="1600" b="1" dirty="0">
                  <a:latin typeface="微软雅黑" panose="020B0503020204020204" pitchFamily="34" charset="-122"/>
                  <a:ea typeface="微软雅黑" panose="020B0503020204020204" pitchFamily="34" charset="-122"/>
                </a:rPr>
                <a:t>4 </a:t>
              </a:r>
              <a:r>
                <a:rPr lang="zh-CN" altLang="en-US" sz="1600" b="1" dirty="0">
                  <a:latin typeface="微软雅黑" panose="020B0503020204020204" pitchFamily="34" charset="-122"/>
                  <a:ea typeface="微软雅黑" panose="020B0503020204020204" pitchFamily="34" charset="-122"/>
                </a:rPr>
                <a:t>字节</a:t>
              </a:r>
              <a:endParaRPr lang="zh-CN" altLang="en-US" sz="1600" b="1" dirty="0">
                <a:latin typeface="微软雅黑" panose="020B0503020204020204" pitchFamily="34" charset="-122"/>
                <a:ea typeface="微软雅黑" panose="020B0503020204020204" pitchFamily="34" charset="-122"/>
              </a:endParaRPr>
            </a:p>
          </p:txBody>
        </p:sp>
      </p:grpSp>
      <p:sp>
        <p:nvSpPr>
          <p:cNvPr id="54" name="矩形 53"/>
          <p:cNvSpPr/>
          <p:nvPr/>
        </p:nvSpPr>
        <p:spPr>
          <a:xfrm>
            <a:off x="985801" y="3705170"/>
            <a:ext cx="7114032" cy="523220"/>
          </a:xfrm>
          <a:prstGeom prst="rect">
            <a:avLst/>
          </a:prstGeom>
          <a:solidFill>
            <a:srgbClr val="0070C0"/>
          </a:solidFill>
        </p:spPr>
        <p:txBody>
          <a:bodyPr wrap="square">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当数据字段的长度小于 </a:t>
            </a:r>
            <a:r>
              <a:rPr lang="en-US" altLang="zh-CN" sz="1400" b="1" dirty="0">
                <a:solidFill>
                  <a:schemeClr val="bg1"/>
                </a:solidFill>
                <a:latin typeface="微软雅黑" panose="020B0503020204020204" pitchFamily="34" charset="-122"/>
                <a:ea typeface="微软雅黑" panose="020B0503020204020204" pitchFamily="34" charset="-122"/>
              </a:rPr>
              <a:t>46 </a:t>
            </a:r>
            <a:r>
              <a:rPr lang="zh-CN" altLang="en-US" sz="1400" b="1" dirty="0">
                <a:solidFill>
                  <a:schemeClr val="bg1"/>
                </a:solidFill>
                <a:latin typeface="微软雅黑" panose="020B0503020204020204" pitchFamily="34" charset="-122"/>
                <a:ea typeface="微软雅黑" panose="020B0503020204020204" pitchFamily="34" charset="-122"/>
              </a:rPr>
              <a:t>字节时，应在数据字段的后面加入整数字节的</a:t>
            </a:r>
            <a:r>
              <a:rPr lang="zh-CN" altLang="en-US" sz="1400" b="1" dirty="0">
                <a:solidFill>
                  <a:srgbClr val="FFFF00"/>
                </a:solidFill>
                <a:latin typeface="微软雅黑" panose="020B0503020204020204" pitchFamily="34" charset="-122"/>
                <a:ea typeface="微软雅黑" panose="020B0503020204020204" pitchFamily="34" charset="-122"/>
              </a:rPr>
              <a:t>填充字段</a:t>
            </a:r>
            <a:r>
              <a:rPr lang="zh-CN" altLang="en-US" sz="1400" b="1" dirty="0">
                <a:solidFill>
                  <a:schemeClr val="bg1"/>
                </a:solidFill>
                <a:latin typeface="微软雅黑" panose="020B0503020204020204" pitchFamily="34" charset="-122"/>
                <a:ea typeface="微软雅黑" panose="020B0503020204020204" pitchFamily="34" charset="-122"/>
              </a:rPr>
              <a:t>，以保证以太网的 </a:t>
            </a:r>
            <a:r>
              <a:rPr lang="en-US" altLang="zh-CN" sz="1400" b="1" dirty="0">
                <a:solidFill>
                  <a:schemeClr val="bg1"/>
                </a:solidFill>
                <a:latin typeface="微软雅黑" panose="020B0503020204020204" pitchFamily="34" charset="-122"/>
                <a:ea typeface="微软雅黑" panose="020B0503020204020204" pitchFamily="34" charset="-122"/>
              </a:rPr>
              <a:t>MAC </a:t>
            </a:r>
            <a:r>
              <a:rPr lang="zh-CN" altLang="en-US" sz="1400" b="1" dirty="0">
                <a:solidFill>
                  <a:schemeClr val="bg1"/>
                </a:solidFill>
                <a:latin typeface="微软雅黑" panose="020B0503020204020204" pitchFamily="34" charset="-122"/>
                <a:ea typeface="微软雅黑" panose="020B0503020204020204" pitchFamily="34" charset="-122"/>
              </a:rPr>
              <a:t>帧长不小于 </a:t>
            </a:r>
            <a:r>
              <a:rPr lang="en-US" altLang="zh-CN" sz="1400" b="1" dirty="0">
                <a:solidFill>
                  <a:schemeClr val="bg1"/>
                </a:solidFill>
                <a:latin typeface="微软雅黑" panose="020B0503020204020204" pitchFamily="34" charset="-122"/>
                <a:ea typeface="微软雅黑" panose="020B0503020204020204" pitchFamily="34" charset="-122"/>
              </a:rPr>
              <a:t>64 </a:t>
            </a:r>
            <a:r>
              <a:rPr lang="zh-CN" altLang="en-US" sz="1400" b="1" dirty="0">
                <a:solidFill>
                  <a:schemeClr val="bg1"/>
                </a:solidFill>
                <a:latin typeface="微软雅黑" panose="020B0503020204020204" pitchFamily="34" charset="-122"/>
                <a:ea typeface="微软雅黑" panose="020B0503020204020204" pitchFamily="34" charset="-122"/>
              </a:rPr>
              <a:t>字节。 </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6"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圆角矩形 59"/>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61" name="AutoShape 5"/>
          <p:cNvSpPr>
            <a:spLocks noChangeArrowheads="1"/>
          </p:cNvSpPr>
          <p:nvPr/>
        </p:nvSpPr>
        <p:spPr bwMode="auto">
          <a:xfrm>
            <a:off x="502920" y="603092"/>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矩形 61"/>
          <p:cNvSpPr/>
          <p:nvPr/>
        </p:nvSpPr>
        <p:spPr>
          <a:xfrm>
            <a:off x="616085" y="560852"/>
            <a:ext cx="3255122"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以太网 </a:t>
            </a:r>
            <a:r>
              <a:rPr lang="en-US" altLang="zh-CN" sz="2000" b="1" dirty="0">
                <a:latin typeface="微软雅黑" panose="020B0503020204020204" pitchFamily="34" charset="-122"/>
                <a:ea typeface="微软雅黑" panose="020B0503020204020204" pitchFamily="34" charset="-122"/>
              </a:rPr>
              <a:t>V2 </a:t>
            </a:r>
            <a:r>
              <a:rPr lang="zh-CN" altLang="en-US" sz="2000" b="1" dirty="0">
                <a:latin typeface="微软雅黑" panose="020B0503020204020204" pitchFamily="34" charset="-122"/>
                <a:ea typeface="微软雅黑" panose="020B0503020204020204" pitchFamily="34" charset="-122"/>
              </a:rPr>
              <a:t>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帧格式</a:t>
            </a:r>
            <a:endParaRPr lang="zh-CN" altLang="en-US" sz="2000" b="1" dirty="0">
              <a:latin typeface="微软雅黑" panose="020B0503020204020204" pitchFamily="34" charset="-122"/>
              <a:ea typeface="微软雅黑" panose="020B0503020204020204" pitchFamily="34" charset="-122"/>
            </a:endParaRPr>
          </a:p>
        </p:txBody>
      </p:sp>
      <p:sp>
        <p:nvSpPr>
          <p:cNvPr id="9" name="Line 3"/>
          <p:cNvSpPr>
            <a:spLocks noChangeShapeType="1"/>
          </p:cNvSpPr>
          <p:nvPr/>
        </p:nvSpPr>
        <p:spPr bwMode="auto">
          <a:xfrm>
            <a:off x="1141760" y="2785733"/>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 name="Rectangle 4"/>
          <p:cNvSpPr>
            <a:spLocks noChangeArrowheads="1"/>
          </p:cNvSpPr>
          <p:nvPr/>
        </p:nvSpPr>
        <p:spPr bwMode="auto">
          <a:xfrm>
            <a:off x="2179095" y="2938089"/>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 name="Rectangle 6"/>
          <p:cNvSpPr>
            <a:spLocks noChangeArrowheads="1"/>
          </p:cNvSpPr>
          <p:nvPr/>
        </p:nvSpPr>
        <p:spPr bwMode="auto">
          <a:xfrm>
            <a:off x="3975939" y="2984386"/>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12" name="Rectangle 13"/>
          <p:cNvSpPr>
            <a:spLocks noChangeArrowheads="1"/>
          </p:cNvSpPr>
          <p:nvPr/>
        </p:nvSpPr>
        <p:spPr bwMode="auto">
          <a:xfrm>
            <a:off x="7005110" y="299153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3" name="Rectangle 26"/>
          <p:cNvSpPr>
            <a:spLocks noChangeArrowheads="1"/>
          </p:cNvSpPr>
          <p:nvPr/>
        </p:nvSpPr>
        <p:spPr bwMode="auto">
          <a:xfrm>
            <a:off x="6975740" y="2351967"/>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MAC </a:t>
            </a:r>
            <a:r>
              <a:rPr kumimoji="1" lang="zh-CN" altLang="en-US" sz="1200" b="1" dirty="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4" name="Line 27"/>
          <p:cNvSpPr>
            <a:spLocks noChangeShapeType="1"/>
          </p:cNvSpPr>
          <p:nvPr/>
        </p:nvSpPr>
        <p:spPr bwMode="auto">
          <a:xfrm flipH="1">
            <a:off x="2173221" y="2598130"/>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 name="Line 28"/>
          <p:cNvSpPr>
            <a:spLocks noChangeShapeType="1"/>
          </p:cNvSpPr>
          <p:nvPr/>
        </p:nvSpPr>
        <p:spPr bwMode="auto">
          <a:xfrm>
            <a:off x="6917001" y="2646928"/>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nvGrpSpPr>
          <p:cNvPr id="59" name="组合 58"/>
          <p:cNvGrpSpPr/>
          <p:nvPr/>
        </p:nvGrpSpPr>
        <p:grpSpPr>
          <a:xfrm>
            <a:off x="1119814" y="2588363"/>
            <a:ext cx="3415610" cy="1621286"/>
            <a:chOff x="1119814" y="2621615"/>
            <a:chExt cx="3415610" cy="1621286"/>
          </a:xfrm>
        </p:grpSpPr>
        <p:grpSp>
          <p:nvGrpSpPr>
            <p:cNvPr id="58" name="组合 57"/>
            <p:cNvGrpSpPr/>
            <p:nvPr/>
          </p:nvGrpSpPr>
          <p:grpSpPr>
            <a:xfrm>
              <a:off x="1119814" y="2654183"/>
              <a:ext cx="3415610" cy="1588718"/>
              <a:chOff x="1119814" y="2654183"/>
              <a:chExt cx="3415610" cy="1588718"/>
            </a:xfrm>
          </p:grpSpPr>
          <p:sp>
            <p:nvSpPr>
              <p:cNvPr id="20" name="Rectangle 33"/>
              <p:cNvSpPr>
                <a:spLocks noChangeArrowheads="1"/>
              </p:cNvSpPr>
              <p:nvPr/>
            </p:nvSpPr>
            <p:spPr bwMode="auto">
              <a:xfrm>
                <a:off x="3402390" y="3948948"/>
                <a:ext cx="1133034"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帧开始定界符</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grpSp>
            <p:nvGrpSpPr>
              <p:cNvPr id="57" name="组合 56"/>
              <p:cNvGrpSpPr/>
              <p:nvPr/>
            </p:nvGrpSpPr>
            <p:grpSpPr>
              <a:xfrm>
                <a:off x="1119814" y="2654183"/>
                <a:ext cx="3357315" cy="1588718"/>
                <a:chOff x="1119814" y="2654183"/>
                <a:chExt cx="3357315" cy="1588718"/>
              </a:xfrm>
            </p:grpSpPr>
            <p:sp>
              <p:nvSpPr>
                <p:cNvPr id="16" name="Rectangle 29"/>
                <p:cNvSpPr>
                  <a:spLocks noChangeArrowheads="1"/>
                </p:cNvSpPr>
                <p:nvPr/>
              </p:nvSpPr>
              <p:spPr bwMode="auto">
                <a:xfrm>
                  <a:off x="1173479" y="3658324"/>
                  <a:ext cx="3122679" cy="284117"/>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Rectangle 30"/>
                <p:cNvSpPr>
                  <a:spLocks noChangeArrowheads="1"/>
                </p:cNvSpPr>
                <p:nvPr/>
              </p:nvSpPr>
              <p:spPr bwMode="auto">
                <a:xfrm>
                  <a:off x="1177160" y="3687604"/>
                  <a:ext cx="329996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a:latin typeface="微软雅黑" panose="020B0503020204020204" pitchFamily="34" charset="-122"/>
                      <a:ea typeface="微软雅黑" panose="020B0503020204020204" pitchFamily="34" charset="-122"/>
                    </a:rPr>
                    <a:t>10101010101010           101010101010 10101011</a:t>
                  </a:r>
                  <a:endParaRPr kumimoji="1" lang="en-US" altLang="zh-CN" sz="970" b="1" dirty="0">
                    <a:latin typeface="微软雅黑" panose="020B0503020204020204" pitchFamily="34" charset="-122"/>
                    <a:ea typeface="微软雅黑" panose="020B0503020204020204" pitchFamily="34" charset="-122"/>
                  </a:endParaRPr>
                </a:p>
              </p:txBody>
            </p:sp>
            <p:sp>
              <p:nvSpPr>
                <p:cNvPr id="18" name="Line 31"/>
                <p:cNvSpPr>
                  <a:spLocks noChangeShapeType="1"/>
                </p:cNvSpPr>
                <p:nvPr/>
              </p:nvSpPr>
              <p:spPr bwMode="auto">
                <a:xfrm>
                  <a:off x="3656709" y="3656155"/>
                  <a:ext cx="0" cy="29496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9" name="Rectangle 32"/>
                <p:cNvSpPr>
                  <a:spLocks noChangeArrowheads="1"/>
                </p:cNvSpPr>
                <p:nvPr/>
              </p:nvSpPr>
              <p:spPr bwMode="auto">
                <a:xfrm>
                  <a:off x="2155959" y="3968467"/>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前同步码</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1" name="Rectangle 34"/>
                <p:cNvSpPr>
                  <a:spLocks noChangeArrowheads="1"/>
                </p:cNvSpPr>
                <p:nvPr/>
              </p:nvSpPr>
              <p:spPr bwMode="auto">
                <a:xfrm>
                  <a:off x="2199160" y="3428428"/>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7 </a:t>
                  </a:r>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2" name="Rectangle 35"/>
                <p:cNvSpPr>
                  <a:spLocks noChangeArrowheads="1"/>
                </p:cNvSpPr>
                <p:nvPr/>
              </p:nvSpPr>
              <p:spPr bwMode="auto">
                <a:xfrm>
                  <a:off x="3722461" y="3353011"/>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1 </a:t>
                  </a:r>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3" name="Line 36"/>
                <p:cNvSpPr>
                  <a:spLocks noChangeShapeType="1"/>
                </p:cNvSpPr>
                <p:nvPr/>
              </p:nvSpPr>
              <p:spPr bwMode="auto">
                <a:xfrm flipV="1">
                  <a:off x="1182878" y="3319986"/>
                  <a:ext cx="216161" cy="336169"/>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4" name="Line 37"/>
                <p:cNvSpPr>
                  <a:spLocks noChangeShapeType="1"/>
                </p:cNvSpPr>
                <p:nvPr/>
              </p:nvSpPr>
              <p:spPr bwMode="auto">
                <a:xfrm>
                  <a:off x="2167347" y="3328662"/>
                  <a:ext cx="2128810" cy="327493"/>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5" name="Text Box 38"/>
                <p:cNvSpPr txBox="1">
                  <a:spLocks noChangeArrowheads="1"/>
                </p:cNvSpPr>
                <p:nvPr/>
              </p:nvSpPr>
              <p:spPr bwMode="auto">
                <a:xfrm>
                  <a:off x="2426998" y="3663747"/>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dirty="0">
                      <a:solidFill>
                        <a:srgbClr val="000099"/>
                      </a:solidFill>
                      <a:latin typeface="微软雅黑" panose="020B0503020204020204" pitchFamily="34" charset="-122"/>
                      <a:ea typeface="微软雅黑" panose="020B0503020204020204" pitchFamily="34" charset="-122"/>
                    </a:rPr>
                    <a:t>…</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26" name="Rectangle 41"/>
                <p:cNvSpPr>
                  <a:spLocks noChangeArrowheads="1"/>
                </p:cNvSpPr>
                <p:nvPr/>
              </p:nvSpPr>
              <p:spPr bwMode="auto">
                <a:xfrm>
                  <a:off x="1420185" y="2975599"/>
                  <a:ext cx="754212" cy="334000"/>
                </a:xfrm>
                <a:prstGeom prst="rect">
                  <a:avLst/>
                </a:prstGeom>
                <a:solidFill>
                  <a:srgbClr val="FFFF99"/>
                </a:solidFill>
                <a:ln w="19050">
                  <a:solidFill>
                    <a:srgbClr val="0000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7" name="Rectangle 42"/>
                <p:cNvSpPr>
                  <a:spLocks noChangeArrowheads="1"/>
                </p:cNvSpPr>
                <p:nvPr/>
              </p:nvSpPr>
              <p:spPr bwMode="auto">
                <a:xfrm>
                  <a:off x="1484272" y="3010330"/>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8 </a:t>
                  </a:r>
                  <a:r>
                    <a:rPr kumimoji="1" lang="zh-CN" altLang="en-US" sz="1200" b="1" dirty="0">
                      <a:latin typeface="微软雅黑" panose="020B0503020204020204" pitchFamily="34" charset="-122"/>
                      <a:ea typeface="微软雅黑" panose="020B0503020204020204" pitchFamily="34" charset="-122"/>
                    </a:rPr>
                    <a:t>字节</a:t>
                  </a:r>
                  <a:endParaRPr kumimoji="1" lang="zh-CN" altLang="en-US" sz="1200" b="1" dirty="0">
                    <a:latin typeface="微软雅黑" panose="020B0503020204020204" pitchFamily="34" charset="-122"/>
                    <a:ea typeface="微软雅黑" panose="020B0503020204020204" pitchFamily="34" charset="-122"/>
                  </a:endParaRPr>
                </a:p>
              </p:txBody>
            </p:sp>
            <p:sp>
              <p:nvSpPr>
                <p:cNvPr id="28" name="AutoShape 43"/>
                <p:cNvSpPr>
                  <a:spLocks noChangeArrowheads="1"/>
                </p:cNvSpPr>
                <p:nvPr/>
              </p:nvSpPr>
              <p:spPr bwMode="auto">
                <a:xfrm>
                  <a:off x="1119814" y="2654183"/>
                  <a:ext cx="558023" cy="216341"/>
                </a:xfrm>
                <a:prstGeom prst="wedgeRoundRectCallout">
                  <a:avLst>
                    <a:gd name="adj1" fmla="val 48000"/>
                    <a:gd name="adj2" fmla="val 139880"/>
                    <a:gd name="adj3" fmla="val 16667"/>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anose="020B0503020204020204" pitchFamily="34" charset="-122"/>
                    <a:ea typeface="微软雅黑" panose="020B0503020204020204" pitchFamily="34" charset="-122"/>
                  </a:endParaRPr>
                </a:p>
              </p:txBody>
            </p:sp>
          </p:grpSp>
        </p:grpSp>
        <p:sp>
          <p:nvSpPr>
            <p:cNvPr id="29" name="Rectangle 44"/>
            <p:cNvSpPr>
              <a:spLocks noChangeArrowheads="1"/>
            </p:cNvSpPr>
            <p:nvPr/>
          </p:nvSpPr>
          <p:spPr bwMode="auto">
            <a:xfrm>
              <a:off x="1134821" y="2621615"/>
              <a:ext cx="548625"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插入</a:t>
              </a:r>
              <a:endParaRPr kumimoji="1" lang="zh-CN" altLang="en-US" sz="1200" b="1" dirty="0">
                <a:latin typeface="微软雅黑" panose="020B0503020204020204" pitchFamily="34" charset="-122"/>
                <a:ea typeface="微软雅黑" panose="020B0503020204020204" pitchFamily="34" charset="-122"/>
              </a:endParaRPr>
            </a:p>
          </p:txBody>
        </p:sp>
      </p:grpSp>
      <p:sp>
        <p:nvSpPr>
          <p:cNvPr id="30" name="Rectangle 47"/>
          <p:cNvSpPr>
            <a:spLocks noChangeArrowheads="1"/>
          </p:cNvSpPr>
          <p:nvPr/>
        </p:nvSpPr>
        <p:spPr bwMode="auto">
          <a:xfrm>
            <a:off x="7082646" y="1744694"/>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IP </a:t>
            </a:r>
            <a:r>
              <a:rPr kumimoji="1" lang="zh-CN" altLang="en-US" sz="1200" b="1" dirty="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31" name="Line 48"/>
          <p:cNvSpPr>
            <a:spLocks noChangeShapeType="1"/>
          </p:cNvSpPr>
          <p:nvPr/>
        </p:nvSpPr>
        <p:spPr bwMode="auto">
          <a:xfrm flipV="1">
            <a:off x="6969866" y="2109057"/>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AutoShape 64"/>
          <p:cNvSpPr>
            <a:spLocks noChangeArrowheads="1"/>
          </p:cNvSpPr>
          <p:nvPr/>
        </p:nvSpPr>
        <p:spPr bwMode="auto">
          <a:xfrm rot="16200000" flipH="1">
            <a:off x="4370384" y="2730668"/>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Rectangle 66"/>
          <p:cNvSpPr>
            <a:spLocks noChangeArrowheads="1"/>
          </p:cNvSpPr>
          <p:nvPr/>
        </p:nvSpPr>
        <p:spPr bwMode="auto">
          <a:xfrm>
            <a:off x="2173221" y="2303168"/>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Line 67"/>
          <p:cNvSpPr>
            <a:spLocks noChangeShapeType="1"/>
          </p:cNvSpPr>
          <p:nvPr/>
        </p:nvSpPr>
        <p:spPr bwMode="auto">
          <a:xfrm>
            <a:off x="2865169" y="2303168"/>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Line 68"/>
          <p:cNvSpPr>
            <a:spLocks noChangeShapeType="1"/>
          </p:cNvSpPr>
          <p:nvPr/>
        </p:nvSpPr>
        <p:spPr bwMode="auto">
          <a:xfrm>
            <a:off x="3541845" y="2303168"/>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Line 69"/>
          <p:cNvSpPr>
            <a:spLocks noChangeShapeType="1"/>
          </p:cNvSpPr>
          <p:nvPr/>
        </p:nvSpPr>
        <p:spPr bwMode="auto">
          <a:xfrm>
            <a:off x="4218521" y="2303168"/>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Line 70"/>
          <p:cNvSpPr>
            <a:spLocks noChangeShapeType="1"/>
          </p:cNvSpPr>
          <p:nvPr/>
        </p:nvSpPr>
        <p:spPr bwMode="auto">
          <a:xfrm>
            <a:off x="6530497" y="2303168"/>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8" name="Rectangle 71"/>
          <p:cNvSpPr>
            <a:spLocks noChangeArrowheads="1"/>
          </p:cNvSpPr>
          <p:nvPr/>
        </p:nvSpPr>
        <p:spPr bwMode="auto">
          <a:xfrm>
            <a:off x="2121531" y="2334616"/>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39" name="Rectangle 72"/>
          <p:cNvSpPr>
            <a:spLocks noChangeArrowheads="1"/>
          </p:cNvSpPr>
          <p:nvPr/>
        </p:nvSpPr>
        <p:spPr bwMode="auto">
          <a:xfrm>
            <a:off x="2904094" y="233461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40" name="Rectangle 73"/>
          <p:cNvSpPr>
            <a:spLocks noChangeArrowheads="1"/>
          </p:cNvSpPr>
          <p:nvPr/>
        </p:nvSpPr>
        <p:spPr bwMode="auto">
          <a:xfrm>
            <a:off x="3643385" y="233461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41" name="Rectangle 74"/>
          <p:cNvSpPr>
            <a:spLocks noChangeArrowheads="1"/>
          </p:cNvSpPr>
          <p:nvPr/>
        </p:nvSpPr>
        <p:spPr bwMode="auto">
          <a:xfrm>
            <a:off x="4957146" y="2334616"/>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42" name="Rectangle 75"/>
          <p:cNvSpPr>
            <a:spLocks noChangeArrowheads="1"/>
          </p:cNvSpPr>
          <p:nvPr/>
        </p:nvSpPr>
        <p:spPr bwMode="auto">
          <a:xfrm>
            <a:off x="6490555" y="2334616"/>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43" name="Rectangle 76"/>
          <p:cNvSpPr>
            <a:spLocks noChangeArrowheads="1"/>
          </p:cNvSpPr>
          <p:nvPr/>
        </p:nvSpPr>
        <p:spPr bwMode="auto">
          <a:xfrm>
            <a:off x="2403068"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4" name="Rectangle 77"/>
          <p:cNvSpPr>
            <a:spLocks noChangeArrowheads="1"/>
          </p:cNvSpPr>
          <p:nvPr/>
        </p:nvSpPr>
        <p:spPr bwMode="auto">
          <a:xfrm>
            <a:off x="3100477"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5" name="Rectangle 78"/>
          <p:cNvSpPr>
            <a:spLocks noChangeArrowheads="1"/>
          </p:cNvSpPr>
          <p:nvPr/>
        </p:nvSpPr>
        <p:spPr bwMode="auto">
          <a:xfrm>
            <a:off x="3823793"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6" name="Rectangle 79"/>
          <p:cNvSpPr>
            <a:spLocks noChangeArrowheads="1"/>
          </p:cNvSpPr>
          <p:nvPr/>
        </p:nvSpPr>
        <p:spPr bwMode="auto">
          <a:xfrm>
            <a:off x="6584593"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7" name="Rectangle 80"/>
          <p:cNvSpPr>
            <a:spLocks noChangeArrowheads="1"/>
          </p:cNvSpPr>
          <p:nvPr/>
        </p:nvSpPr>
        <p:spPr bwMode="auto">
          <a:xfrm>
            <a:off x="1739157" y="2067709"/>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8" name="Text Box 81"/>
          <p:cNvSpPr txBox="1">
            <a:spLocks noChangeArrowheads="1"/>
          </p:cNvSpPr>
          <p:nvPr/>
        </p:nvSpPr>
        <p:spPr bwMode="auto">
          <a:xfrm>
            <a:off x="5466142" y="2056955"/>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grpSp>
        <p:nvGrpSpPr>
          <p:cNvPr id="51" name="Group 109"/>
          <p:cNvGrpSpPr/>
          <p:nvPr/>
        </p:nvGrpSpPr>
        <p:grpSpPr bwMode="auto">
          <a:xfrm>
            <a:off x="4218521" y="1744694"/>
            <a:ext cx="2311976" cy="676676"/>
            <a:chOff x="2715" y="1872"/>
            <a:chExt cx="1968" cy="624"/>
          </a:xfrm>
        </p:grpSpPr>
        <p:sp>
          <p:nvSpPr>
            <p:cNvPr id="53"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4"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55" name="矩形 54"/>
          <p:cNvSpPr/>
          <p:nvPr/>
        </p:nvSpPr>
        <p:spPr>
          <a:xfrm>
            <a:off x="985801" y="1123999"/>
            <a:ext cx="7114032" cy="492443"/>
          </a:xfrm>
          <a:prstGeom prst="rect">
            <a:avLst/>
          </a:prstGeom>
          <a:solidFill>
            <a:srgbClr val="0000CC"/>
          </a:solidFill>
        </p:spPr>
        <p:txBody>
          <a:bodyPr wrap="square">
            <a:spAutoFit/>
          </a:bodyPr>
          <a:lstStyle/>
          <a:p>
            <a:r>
              <a:rPr lang="zh-CN" altLang="en-US" sz="1300" b="1" dirty="0">
                <a:solidFill>
                  <a:schemeClr val="bg1"/>
                </a:solidFill>
                <a:latin typeface="微软雅黑" panose="020B0503020204020204" pitchFamily="34" charset="-122"/>
                <a:ea typeface="微软雅黑" panose="020B0503020204020204" pitchFamily="34" charset="-122"/>
              </a:rPr>
              <a:t>由硬件在帧的前面插入 </a:t>
            </a:r>
            <a:r>
              <a:rPr lang="en-US" altLang="zh-CN" sz="1300" b="1" dirty="0">
                <a:solidFill>
                  <a:schemeClr val="bg1"/>
                </a:solidFill>
                <a:latin typeface="微软雅黑" panose="020B0503020204020204" pitchFamily="34" charset="-122"/>
                <a:ea typeface="微软雅黑" panose="020B0503020204020204" pitchFamily="34" charset="-122"/>
              </a:rPr>
              <a:t>8 </a:t>
            </a:r>
            <a:r>
              <a:rPr lang="zh-CN" altLang="en-US" sz="1300" b="1" dirty="0">
                <a:solidFill>
                  <a:schemeClr val="bg1"/>
                </a:solidFill>
                <a:latin typeface="微软雅黑" panose="020B0503020204020204" pitchFamily="34" charset="-122"/>
                <a:ea typeface="微软雅黑" panose="020B0503020204020204" pitchFamily="34" charset="-122"/>
              </a:rPr>
              <a:t>字节。第一个字段共 </a:t>
            </a:r>
            <a:r>
              <a:rPr lang="en-US" altLang="zh-CN" sz="1300" b="1" dirty="0">
                <a:solidFill>
                  <a:schemeClr val="bg1"/>
                </a:solidFill>
                <a:latin typeface="微软雅黑" panose="020B0503020204020204" pitchFamily="34" charset="-122"/>
                <a:ea typeface="微软雅黑" panose="020B0503020204020204" pitchFamily="34" charset="-122"/>
              </a:rPr>
              <a:t>7 </a:t>
            </a:r>
            <a:r>
              <a:rPr lang="zh-CN" altLang="en-US" sz="1300" b="1" dirty="0">
                <a:solidFill>
                  <a:schemeClr val="bg1"/>
                </a:solidFill>
                <a:latin typeface="微软雅黑" panose="020B0503020204020204" pitchFamily="34" charset="-122"/>
                <a:ea typeface="微软雅黑" panose="020B0503020204020204" pitchFamily="34" charset="-122"/>
              </a:rPr>
              <a:t>个字节，是前同步码，用来迅速实现 </a:t>
            </a:r>
            <a:r>
              <a:rPr lang="en-US" altLang="zh-CN" sz="1300" b="1" dirty="0">
                <a:solidFill>
                  <a:schemeClr val="bg1"/>
                </a:solidFill>
                <a:latin typeface="微软雅黑" panose="020B0503020204020204" pitchFamily="34" charset="-122"/>
                <a:ea typeface="微软雅黑" panose="020B0503020204020204" pitchFamily="34" charset="-122"/>
              </a:rPr>
              <a:t>MAC </a:t>
            </a:r>
            <a:r>
              <a:rPr lang="zh-CN" altLang="en-US" sz="1300" b="1" dirty="0">
                <a:solidFill>
                  <a:schemeClr val="bg1"/>
                </a:solidFill>
                <a:latin typeface="微软雅黑" panose="020B0503020204020204" pitchFamily="34" charset="-122"/>
                <a:ea typeface="微软雅黑" panose="020B0503020204020204" pitchFamily="34" charset="-122"/>
              </a:rPr>
              <a:t>帧的比特同步。第二个字段 </a:t>
            </a:r>
            <a:r>
              <a:rPr lang="en-US" altLang="zh-CN" sz="1300" b="1" dirty="0">
                <a:solidFill>
                  <a:schemeClr val="bg1"/>
                </a:solidFill>
                <a:latin typeface="微软雅黑" panose="020B0503020204020204" pitchFamily="34" charset="-122"/>
                <a:ea typeface="微软雅黑" panose="020B0503020204020204" pitchFamily="34" charset="-122"/>
              </a:rPr>
              <a:t>1 </a:t>
            </a:r>
            <a:r>
              <a:rPr lang="zh-CN" altLang="en-US" sz="1300" b="1" dirty="0">
                <a:solidFill>
                  <a:schemeClr val="bg1"/>
                </a:solidFill>
                <a:latin typeface="微软雅黑" panose="020B0503020204020204" pitchFamily="34" charset="-122"/>
                <a:ea typeface="微软雅黑" panose="020B0503020204020204" pitchFamily="34" charset="-122"/>
              </a:rPr>
              <a:t>个字节是帧开始定界符，表示后面的信息就是 </a:t>
            </a:r>
            <a:r>
              <a:rPr lang="en-US" altLang="zh-CN" sz="1300" b="1" dirty="0">
                <a:solidFill>
                  <a:schemeClr val="bg1"/>
                </a:solidFill>
                <a:latin typeface="微软雅黑" panose="020B0503020204020204" pitchFamily="34" charset="-122"/>
                <a:ea typeface="微软雅黑" panose="020B0503020204020204" pitchFamily="34" charset="-122"/>
              </a:rPr>
              <a:t>MAC </a:t>
            </a:r>
            <a:r>
              <a:rPr lang="zh-CN" altLang="en-US" sz="1300" b="1" dirty="0">
                <a:solidFill>
                  <a:schemeClr val="bg1"/>
                </a:solidFill>
                <a:latin typeface="微软雅黑" panose="020B0503020204020204" pitchFamily="34" charset="-122"/>
                <a:ea typeface="微软雅黑" panose="020B0503020204020204" pitchFamily="34" charset="-122"/>
              </a:rPr>
              <a:t>帧。 </a:t>
            </a:r>
            <a:endParaRPr lang="zh-CN" altLang="en-US" sz="1300" b="1" dirty="0">
              <a:solidFill>
                <a:schemeClr val="bg1"/>
              </a:solidFill>
              <a:latin typeface="微软雅黑" panose="020B0503020204020204" pitchFamily="34" charset="-122"/>
              <a:ea typeface="微软雅黑" panose="020B0503020204020204" pitchFamily="34" charset="-122"/>
            </a:endParaRPr>
          </a:p>
        </p:txBody>
      </p:sp>
      <p:sp>
        <p:nvSpPr>
          <p:cNvPr id="56" name="矩形 55"/>
          <p:cNvSpPr/>
          <p:nvPr/>
        </p:nvSpPr>
        <p:spPr>
          <a:xfrm>
            <a:off x="5029200" y="3389288"/>
            <a:ext cx="2744010" cy="738664"/>
          </a:xfrm>
          <a:prstGeom prst="rect">
            <a:avLst/>
          </a:prstGeom>
          <a:solidFill>
            <a:srgbClr val="0070C0"/>
          </a:solidFill>
        </p:spPr>
        <p:txBody>
          <a:bodyPr wrap="square">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为了达到比特同步，在传输媒体上实际传送的要比 </a:t>
            </a:r>
            <a:r>
              <a:rPr lang="en-US" altLang="zh-CN" sz="1400" b="1" dirty="0">
                <a:solidFill>
                  <a:schemeClr val="bg1"/>
                </a:solidFill>
                <a:latin typeface="微软雅黑" panose="020B0503020204020204" pitchFamily="34" charset="-122"/>
                <a:ea typeface="微软雅黑" panose="020B0503020204020204" pitchFamily="34" charset="-122"/>
              </a:rPr>
              <a:t>MAC </a:t>
            </a:r>
            <a:r>
              <a:rPr lang="zh-CN" altLang="en-US" sz="1400" b="1" dirty="0">
                <a:solidFill>
                  <a:schemeClr val="bg1"/>
                </a:solidFill>
                <a:latin typeface="微软雅黑" panose="020B0503020204020204" pitchFamily="34" charset="-122"/>
                <a:ea typeface="微软雅黑" panose="020B0503020204020204" pitchFamily="34" charset="-122"/>
              </a:rPr>
              <a:t>帧还多 </a:t>
            </a:r>
            <a:r>
              <a:rPr lang="en-US" altLang="zh-CN" sz="1400" b="1" dirty="0">
                <a:solidFill>
                  <a:schemeClr val="bg1"/>
                </a:solidFill>
                <a:latin typeface="微软雅黑" panose="020B0503020204020204" pitchFamily="34" charset="-122"/>
                <a:ea typeface="微软雅黑" panose="020B0503020204020204" pitchFamily="34" charset="-122"/>
              </a:rPr>
              <a:t>8 </a:t>
            </a:r>
            <a:r>
              <a:rPr lang="zh-CN" altLang="en-US" sz="1400" b="1" dirty="0">
                <a:solidFill>
                  <a:schemeClr val="bg1"/>
                </a:solidFill>
                <a:latin typeface="微软雅黑" panose="020B0503020204020204" pitchFamily="34" charset="-122"/>
                <a:ea typeface="微软雅黑" panose="020B0503020204020204" pitchFamily="34" charset="-122"/>
              </a:rPr>
              <a:t>个字节</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6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59"/>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16084" y="975393"/>
            <a:ext cx="7960988" cy="2208297"/>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数据字段的长度与长度字段的值不一致；</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帧的长度不是整数个字节；</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用收到的帧检验序列 </a:t>
            </a:r>
            <a:r>
              <a:rPr lang="en-US" altLang="zh-CN" sz="2000" b="1" dirty="0">
                <a:latin typeface="微软雅黑" panose="020B0503020204020204" pitchFamily="34" charset="-122"/>
                <a:ea typeface="微软雅黑" panose="020B0503020204020204" pitchFamily="34" charset="-122"/>
              </a:rPr>
              <a:t>FCS </a:t>
            </a:r>
            <a:r>
              <a:rPr lang="zh-CN" altLang="en-US" sz="2000" b="1" dirty="0">
                <a:latin typeface="微软雅黑" panose="020B0503020204020204" pitchFamily="34" charset="-122"/>
                <a:ea typeface="微软雅黑" panose="020B0503020204020204" pitchFamily="34" charset="-122"/>
              </a:rPr>
              <a:t>查出有差错；</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数据字段的长度不在 </a:t>
            </a:r>
            <a:r>
              <a:rPr lang="en-US" altLang="zh-CN" sz="2000" b="1" dirty="0">
                <a:latin typeface="微软雅黑" panose="020B0503020204020204" pitchFamily="34" charset="-122"/>
                <a:ea typeface="微软雅黑" panose="020B0503020204020204" pitchFamily="34" charset="-122"/>
              </a:rPr>
              <a:t>46 ~ 1500 </a:t>
            </a:r>
            <a:r>
              <a:rPr lang="zh-CN" altLang="en-US" sz="2000" b="1" dirty="0">
                <a:latin typeface="微软雅黑" panose="020B0503020204020204" pitchFamily="34" charset="-122"/>
                <a:ea typeface="微软雅黑" panose="020B0503020204020204" pitchFamily="34" charset="-122"/>
              </a:rPr>
              <a:t>字节之间。</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有效的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帧长度为 </a:t>
            </a:r>
            <a:r>
              <a:rPr lang="en-US" altLang="zh-CN" sz="2000" b="1" dirty="0">
                <a:latin typeface="微软雅黑" panose="020B0503020204020204" pitchFamily="34" charset="-122"/>
                <a:ea typeface="微软雅黑" panose="020B0503020204020204" pitchFamily="34" charset="-122"/>
              </a:rPr>
              <a:t>64 ~ 1518 </a:t>
            </a:r>
            <a:r>
              <a:rPr lang="zh-CN" altLang="en-US" sz="2000" b="1" dirty="0">
                <a:latin typeface="微软雅黑" panose="020B0503020204020204" pitchFamily="34" charset="-122"/>
                <a:ea typeface="微软雅黑" panose="020B0503020204020204" pitchFamily="34" charset="-122"/>
              </a:rPr>
              <a:t>字节之间。</a:t>
            </a:r>
            <a:endParaRPr lang="zh-CN" altLang="en-US" sz="2000" b="1" dirty="0">
              <a:latin typeface="微软雅黑" panose="020B0503020204020204" pitchFamily="34" charset="-122"/>
              <a:ea typeface="微软雅黑" panose="020B0503020204020204" pitchFamily="34" charset="-122"/>
            </a:endParaRPr>
          </a:p>
        </p:txBody>
      </p:sp>
      <p:sp>
        <p:nvSpPr>
          <p:cNvPr id="8" name="对角圆角矩形 7"/>
          <p:cNvSpPr/>
          <p:nvPr/>
        </p:nvSpPr>
        <p:spPr>
          <a:xfrm>
            <a:off x="985059" y="3183690"/>
            <a:ext cx="6027189" cy="115018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38339" y="3324765"/>
            <a:ext cx="5523346" cy="826637"/>
          </a:xfrm>
          <a:prstGeom prst="rect">
            <a:avLst/>
          </a:prstGeom>
        </p:spPr>
        <p:txBody>
          <a:bodyPr wrap="square">
            <a:spAutoFit/>
          </a:bodyPr>
          <a:lstStyle/>
          <a:p>
            <a:pPr marL="285750" indent="-285750">
              <a:lnSpc>
                <a:spcPts val="3000"/>
              </a:lnSpc>
              <a:buFont typeface="Wingdings" panose="05000000000000000000" pitchFamily="2" charset="2"/>
              <a:buChar char="l"/>
            </a:pPr>
            <a:r>
              <a:rPr lang="zh-CN" altLang="en-US" sz="2000" b="1" dirty="0">
                <a:solidFill>
                  <a:schemeClr val="bg1"/>
                </a:solidFill>
                <a:latin typeface="微软雅黑" panose="020B0503020204020204" pitchFamily="34" charset="-122"/>
                <a:ea typeface="微软雅黑" panose="020B0503020204020204" pitchFamily="34" charset="-122"/>
              </a:rPr>
              <a:t>对于检查出的无效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帧就简单地</a:t>
            </a:r>
            <a:r>
              <a:rPr lang="zh-CN" altLang="en-US" sz="2000" b="1" dirty="0">
                <a:solidFill>
                  <a:srgbClr val="FFFF00"/>
                </a:solidFill>
                <a:latin typeface="微软雅黑" panose="020B0503020204020204" pitchFamily="34" charset="-122"/>
                <a:ea typeface="微软雅黑" panose="020B0503020204020204" pitchFamily="34" charset="-122"/>
              </a:rPr>
              <a:t>丢弃。</a:t>
            </a:r>
            <a:endParaRPr lang="en-US" altLang="zh-CN" sz="2000" b="1" dirty="0">
              <a:solidFill>
                <a:srgbClr val="FFFF00"/>
              </a:solidFill>
              <a:latin typeface="微软雅黑" panose="020B0503020204020204" pitchFamily="34" charset="-122"/>
              <a:ea typeface="微软雅黑" panose="020B0503020204020204" pitchFamily="34" charset="-122"/>
            </a:endParaRPr>
          </a:p>
          <a:p>
            <a:pPr marL="285750" indent="-285750">
              <a:lnSpc>
                <a:spcPts val="3000"/>
              </a:lnSpc>
              <a:buFont typeface="Wingdings" panose="05000000000000000000" pitchFamily="2" charset="2"/>
              <a:buChar char="l"/>
            </a:pPr>
            <a:r>
              <a:rPr lang="zh-CN" altLang="en-US" sz="2000" b="1" dirty="0">
                <a:solidFill>
                  <a:schemeClr val="bg1"/>
                </a:solidFill>
                <a:latin typeface="微软雅黑" panose="020B0503020204020204" pitchFamily="34" charset="-122"/>
                <a:ea typeface="微软雅黑" panose="020B0503020204020204" pitchFamily="34" charset="-122"/>
              </a:rPr>
              <a:t>以太网</a:t>
            </a:r>
            <a:r>
              <a:rPr lang="zh-CN" altLang="en-US" sz="2000" b="1" dirty="0">
                <a:solidFill>
                  <a:srgbClr val="FFFF00"/>
                </a:solidFill>
                <a:latin typeface="微软雅黑" panose="020B0503020204020204" pitchFamily="34" charset="-122"/>
                <a:ea typeface="微软雅黑" panose="020B0503020204020204" pitchFamily="34" charset="-122"/>
              </a:rPr>
              <a:t>不负责重传</a:t>
            </a:r>
            <a:r>
              <a:rPr lang="zh-CN" altLang="en-US" sz="2000" b="1" dirty="0">
                <a:solidFill>
                  <a:schemeClr val="bg1"/>
                </a:solidFill>
                <a:latin typeface="微软雅黑" panose="020B0503020204020204" pitchFamily="34" charset="-122"/>
                <a:ea typeface="微软雅黑" panose="020B0503020204020204" pitchFamily="34" charset="-122"/>
              </a:rPr>
              <a:t>丢弃的帧。 </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6"/>
          <p:cNvSpPr>
            <a:spLocks noChangeArrowheads="1"/>
          </p:cNvSpPr>
          <p:nvPr/>
        </p:nvSpPr>
        <p:spPr bwMode="auto">
          <a:xfrm>
            <a:off x="3533425" y="585940"/>
            <a:ext cx="20672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rgbClr val="FFFF00"/>
                </a:solidFill>
                <a:latin typeface="微软雅黑" panose="020B0503020204020204" pitchFamily="34" charset="-122"/>
                <a:ea typeface="微软雅黑" panose="020B0503020204020204" pitchFamily="34" charset="-122"/>
              </a:rPr>
              <a:t>无效的 </a:t>
            </a:r>
            <a:r>
              <a:rPr lang="en-US" altLang="zh-CN" sz="2000" b="1" dirty="0">
                <a:solidFill>
                  <a:srgbClr val="FFFF00"/>
                </a:solidFill>
                <a:latin typeface="微软雅黑" panose="020B0503020204020204" pitchFamily="34" charset="-122"/>
                <a:ea typeface="微软雅黑" panose="020B0503020204020204" pitchFamily="34" charset="-122"/>
              </a:rPr>
              <a:t>MAC </a:t>
            </a:r>
            <a:r>
              <a:rPr lang="zh-CN" altLang="en-US" sz="2000" b="1" dirty="0">
                <a:solidFill>
                  <a:srgbClr val="FFFF00"/>
                </a:solidFill>
                <a:latin typeface="微软雅黑" panose="020B0503020204020204" pitchFamily="34" charset="-122"/>
                <a:ea typeface="微软雅黑" panose="020B0503020204020204" pitchFamily="34" charset="-122"/>
              </a:rPr>
              <a:t>帧 </a:t>
            </a:r>
            <a:endParaRPr lang="zh-CN" altLang="en-US" sz="2000" b="1" dirty="0">
              <a:solidFill>
                <a:srgbClr val="FFFF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623028"/>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3093071" y="571613"/>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3.1.1  </a:t>
            </a:r>
            <a:r>
              <a:rPr lang="zh-CN" altLang="en-US" sz="2400" b="1" dirty="0">
                <a:solidFill>
                  <a:schemeClr val="bg1"/>
                </a:solidFill>
                <a:latin typeface="微软雅黑" panose="020B0503020204020204" pitchFamily="34" charset="-122"/>
                <a:ea typeface="微软雅黑" panose="020B0503020204020204" pitchFamily="34" charset="-122"/>
              </a:rPr>
              <a:t>数据链路和帧</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 name="Rectangle 8"/>
          <p:cNvSpPr>
            <a:spLocks noChangeArrowheads="1"/>
          </p:cNvSpPr>
          <p:nvPr/>
        </p:nvSpPr>
        <p:spPr bwMode="auto">
          <a:xfrm>
            <a:off x="466345" y="999477"/>
            <a:ext cx="8129015"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0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链路 </a:t>
            </a:r>
            <a:r>
              <a:rPr lang="en-US" altLang="zh-CN" sz="2000" b="1" dirty="0">
                <a:solidFill>
                  <a:srgbClr val="C00000"/>
                </a:solidFill>
                <a:latin typeface="微软雅黑" panose="020B0503020204020204" pitchFamily="34" charset="-122"/>
                <a:ea typeface="微软雅黑" panose="020B0503020204020204" pitchFamily="34" charset="-122"/>
              </a:rPr>
              <a:t>(link) </a:t>
            </a:r>
            <a:r>
              <a:rPr lang="zh-CN" altLang="en-US" sz="2000" b="1" dirty="0">
                <a:solidFill>
                  <a:srgbClr val="C00000"/>
                </a:solidFill>
                <a:latin typeface="微软雅黑" panose="020B0503020204020204" pitchFamily="34" charset="-122"/>
                <a:ea typeface="微软雅黑" panose="020B0503020204020204" pitchFamily="34" charset="-122"/>
              </a:rPr>
              <a:t>：</a:t>
            </a:r>
            <a:endParaRPr lang="en-US" altLang="zh-CN" sz="2000" b="1" dirty="0">
              <a:solidFill>
                <a:srgbClr val="C00000"/>
              </a:solidFill>
              <a:latin typeface="微软雅黑" panose="020B0503020204020204" pitchFamily="34" charset="-122"/>
              <a:ea typeface="微软雅黑" panose="020B0503020204020204" pitchFamily="34" charset="-122"/>
            </a:endParaRPr>
          </a:p>
          <a:p>
            <a:pPr marL="598805"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一条无源的点到点的物理线路段，中间</a:t>
            </a:r>
            <a:r>
              <a:rPr lang="zh-CN" altLang="en-US" sz="2000" b="1" dirty="0">
                <a:solidFill>
                  <a:srgbClr val="0000FF"/>
                </a:solidFill>
                <a:latin typeface="微软雅黑" panose="020B0503020204020204" pitchFamily="34" charset="-122"/>
                <a:ea typeface="微软雅黑" panose="020B0503020204020204" pitchFamily="34" charset="-122"/>
              </a:rPr>
              <a:t>没有</a:t>
            </a:r>
            <a:r>
              <a:rPr lang="zh-CN" altLang="en-US" sz="2000" b="1" dirty="0">
                <a:latin typeface="微软雅黑" panose="020B0503020204020204" pitchFamily="34" charset="-122"/>
                <a:ea typeface="微软雅黑" panose="020B0503020204020204" pitchFamily="34" charset="-122"/>
              </a:rPr>
              <a:t>任何其他的交换结点。</a:t>
            </a:r>
            <a:endParaRPr lang="zh-CN" altLang="en-US" sz="2000" b="1" dirty="0">
              <a:latin typeface="微软雅黑" panose="020B0503020204020204" pitchFamily="34" charset="-122"/>
              <a:ea typeface="微软雅黑" panose="020B0503020204020204" pitchFamily="34" charset="-122"/>
            </a:endParaRPr>
          </a:p>
          <a:p>
            <a:pPr marL="598805"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一条链路只是一条通路的一个组成部分。</a:t>
            </a:r>
            <a:endParaRPr lang="en-US" altLang="zh-CN" sz="2000" b="1" dirty="0">
              <a:latin typeface="微软雅黑" panose="020B0503020204020204" pitchFamily="34" charset="-122"/>
              <a:ea typeface="微软雅黑" panose="020B0503020204020204" pitchFamily="34" charset="-122"/>
            </a:endParaRPr>
          </a:p>
          <a:p>
            <a:pPr marL="598805"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或</a:t>
            </a:r>
            <a:r>
              <a:rPr lang="zh-CN" altLang="en-US" sz="2000" b="1" dirty="0">
                <a:solidFill>
                  <a:srgbClr val="0000FF"/>
                </a:solidFill>
                <a:latin typeface="微软雅黑" panose="020B0503020204020204" pitchFamily="34" charset="-122"/>
                <a:ea typeface="微软雅黑" panose="020B0503020204020204" pitchFamily="34" charset="-122"/>
              </a:rPr>
              <a:t>物理链路。</a:t>
            </a:r>
            <a:endParaRPr lang="en-US" altLang="zh-CN" sz="2000" b="1" dirty="0">
              <a:solidFill>
                <a:srgbClr val="0000FF"/>
              </a:solidFill>
              <a:latin typeface="微软雅黑" panose="020B0503020204020204" pitchFamily="34" charset="-122"/>
              <a:ea typeface="微软雅黑" panose="020B0503020204020204" pitchFamily="34" charset="-122"/>
            </a:endParaRPr>
          </a:p>
          <a:p>
            <a:pPr marL="268605" indent="-268605">
              <a:lnSpc>
                <a:spcPts val="3000"/>
              </a:lnSpc>
              <a:buClr>
                <a:srgbClr val="0070C0"/>
              </a:buClr>
              <a:buSzPct val="75000"/>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数据链路 </a:t>
            </a:r>
            <a:r>
              <a:rPr lang="en-US" altLang="zh-CN" sz="2000" b="1" dirty="0">
                <a:solidFill>
                  <a:srgbClr val="C00000"/>
                </a:solidFill>
                <a:latin typeface="微软雅黑" panose="020B0503020204020204" pitchFamily="34" charset="-122"/>
                <a:ea typeface="微软雅黑" panose="020B0503020204020204" pitchFamily="34" charset="-122"/>
              </a:rPr>
              <a:t>(data link)</a:t>
            </a:r>
            <a:r>
              <a:rPr lang="zh-CN" altLang="en-US" sz="2000" b="1" dirty="0">
                <a:solidFill>
                  <a:srgbClr val="C00000"/>
                </a:solidFill>
                <a:latin typeface="微软雅黑" panose="020B0503020204020204" pitchFamily="34" charset="-122"/>
                <a:ea typeface="微软雅黑" panose="020B0503020204020204" pitchFamily="34" charset="-122"/>
              </a:rPr>
              <a:t>：</a:t>
            </a:r>
            <a:endParaRPr lang="en-US" altLang="zh-CN" sz="2000" b="1" dirty="0">
              <a:solidFill>
                <a:srgbClr val="C00000"/>
              </a:solidFill>
              <a:latin typeface="微软雅黑" panose="020B0503020204020204" pitchFamily="34" charset="-122"/>
              <a:ea typeface="微软雅黑" panose="020B0503020204020204" pitchFamily="34" charset="-122"/>
            </a:endParaRPr>
          </a:p>
          <a:p>
            <a:pPr marL="598805"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把实现控制数据传输的协议的硬件和软件加到链路上，就构成了数据链路。</a:t>
            </a:r>
            <a:endParaRPr lang="en-US" altLang="zh-CN" sz="2000" b="1" dirty="0">
              <a:latin typeface="微软雅黑" panose="020B0503020204020204" pitchFamily="34" charset="-122"/>
              <a:ea typeface="微软雅黑" panose="020B0503020204020204" pitchFamily="34" charset="-122"/>
            </a:endParaRPr>
          </a:p>
          <a:p>
            <a:pPr marL="598805"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或</a:t>
            </a:r>
            <a:r>
              <a:rPr lang="zh-CN" altLang="en-US" sz="2000" b="1" dirty="0">
                <a:solidFill>
                  <a:srgbClr val="0000FF"/>
                </a:solidFill>
                <a:latin typeface="微软雅黑" panose="020B0503020204020204" pitchFamily="34" charset="-122"/>
                <a:ea typeface="微软雅黑" panose="020B0503020204020204" pitchFamily="34" charset="-122"/>
              </a:rPr>
              <a:t>逻辑链路。</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598805"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典型实现：适配器（即网卡）</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5"/>
          <p:cNvSpPr>
            <a:spLocks noChangeArrowheads="1"/>
          </p:cNvSpPr>
          <p:nvPr/>
        </p:nvSpPr>
        <p:spPr bwMode="auto">
          <a:xfrm>
            <a:off x="502921" y="62565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6"/>
          <p:cNvSpPr>
            <a:spLocks noChangeArrowheads="1"/>
          </p:cNvSpPr>
          <p:nvPr/>
        </p:nvSpPr>
        <p:spPr bwMode="auto">
          <a:xfrm>
            <a:off x="1517295" y="602566"/>
            <a:ext cx="60995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IEEE 802.3 MAC </a:t>
            </a:r>
            <a:r>
              <a:rPr lang="zh-CN" altLang="en-US" sz="2000" b="1" dirty="0">
                <a:solidFill>
                  <a:schemeClr val="bg1"/>
                </a:solidFill>
                <a:latin typeface="微软雅黑" panose="020B0503020204020204" pitchFamily="34" charset="-122"/>
                <a:ea typeface="微软雅黑" panose="020B0503020204020204" pitchFamily="34" charset="-122"/>
              </a:rPr>
              <a:t>与以太网 </a:t>
            </a:r>
            <a:r>
              <a:rPr lang="en-US" altLang="zh-CN" sz="2000" b="1" dirty="0">
                <a:solidFill>
                  <a:schemeClr val="bg1"/>
                </a:solidFill>
                <a:latin typeface="微软雅黑" panose="020B0503020204020204" pitchFamily="34" charset="-122"/>
                <a:ea typeface="微软雅黑" panose="020B0503020204020204" pitchFamily="34" charset="-122"/>
              </a:rPr>
              <a:t>V2 MAC </a:t>
            </a:r>
            <a:r>
              <a:rPr lang="zh-CN" altLang="en-US" sz="2000" b="1" dirty="0">
                <a:solidFill>
                  <a:schemeClr val="bg1"/>
                </a:solidFill>
                <a:latin typeface="微软雅黑" panose="020B0503020204020204" pitchFamily="34" charset="-122"/>
                <a:ea typeface="微软雅黑" panose="020B0503020204020204" pitchFamily="34" charset="-122"/>
              </a:rPr>
              <a:t>帧格式的区别</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2" name="对角圆角矩形 11"/>
          <p:cNvSpPr/>
          <p:nvPr/>
        </p:nvSpPr>
        <p:spPr>
          <a:xfrm>
            <a:off x="1037844" y="3387552"/>
            <a:ext cx="7160935" cy="89073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476756" y="3481614"/>
            <a:ext cx="6561854" cy="707886"/>
          </a:xfrm>
          <a:prstGeom prst="rect">
            <a:avLst/>
          </a:prstGeom>
        </p:spPr>
        <p:txBody>
          <a:bodyPr wrap="square">
            <a:spAutoFit/>
          </a:bodyPr>
          <a:lstStyle/>
          <a:p>
            <a:pPr>
              <a:lnSpc>
                <a:spcPts val="2400"/>
              </a:lnSpc>
            </a:pPr>
            <a:r>
              <a:rPr lang="zh-CN" altLang="en-US" b="1" dirty="0">
                <a:solidFill>
                  <a:schemeClr val="bg1"/>
                </a:solidFill>
                <a:latin typeface="微软雅黑" panose="020B0503020204020204" pitchFamily="34" charset="-122"/>
                <a:ea typeface="微软雅黑" panose="020B0503020204020204" pitchFamily="34" charset="-122"/>
              </a:rPr>
              <a:t>现在市场上流行的都是以太网 </a:t>
            </a:r>
            <a:r>
              <a:rPr lang="en-US" altLang="zh-CN" b="1" dirty="0">
                <a:solidFill>
                  <a:schemeClr val="bg1"/>
                </a:solidFill>
                <a:latin typeface="微软雅黑" panose="020B0503020204020204" pitchFamily="34" charset="-122"/>
                <a:ea typeface="微软雅黑" panose="020B0503020204020204" pitchFamily="34" charset="-122"/>
              </a:rPr>
              <a:t>V2 </a:t>
            </a:r>
            <a:r>
              <a:rPr lang="zh-CN" altLang="en-US" b="1" dirty="0">
                <a:solidFill>
                  <a:schemeClr val="bg1"/>
                </a:solidFill>
                <a:latin typeface="微软雅黑" panose="020B0503020204020204" pitchFamily="34" charset="-122"/>
                <a:ea typeface="微软雅黑" panose="020B0503020204020204" pitchFamily="34" charset="-122"/>
              </a:rPr>
              <a:t>的 </a:t>
            </a:r>
            <a:r>
              <a:rPr lang="en-US" altLang="zh-CN" b="1" dirty="0">
                <a:solidFill>
                  <a:schemeClr val="bg1"/>
                </a:solidFill>
                <a:latin typeface="微软雅黑" panose="020B0503020204020204" pitchFamily="34" charset="-122"/>
                <a:ea typeface="微软雅黑" panose="020B0503020204020204" pitchFamily="34" charset="-122"/>
              </a:rPr>
              <a:t>MAC </a:t>
            </a:r>
            <a:r>
              <a:rPr lang="zh-CN" altLang="en-US" b="1" dirty="0">
                <a:solidFill>
                  <a:schemeClr val="bg1"/>
                </a:solidFill>
                <a:latin typeface="微软雅黑" panose="020B0503020204020204" pitchFamily="34" charset="-122"/>
                <a:ea typeface="微软雅黑" panose="020B0503020204020204" pitchFamily="34" charset="-122"/>
              </a:rPr>
              <a:t>帧，但大家也常常把它称为 </a:t>
            </a:r>
            <a:r>
              <a:rPr lang="en-US" altLang="zh-CN" b="1" dirty="0">
                <a:solidFill>
                  <a:schemeClr val="bg1"/>
                </a:solidFill>
                <a:latin typeface="微软雅黑" panose="020B0503020204020204" pitchFamily="34" charset="-122"/>
                <a:ea typeface="微软雅黑" panose="020B0503020204020204" pitchFamily="34" charset="-122"/>
              </a:rPr>
              <a:t>IEEE 802.3 </a:t>
            </a:r>
            <a:r>
              <a:rPr lang="zh-CN" altLang="en-US" b="1" dirty="0">
                <a:solidFill>
                  <a:schemeClr val="bg1"/>
                </a:solidFill>
                <a:latin typeface="微软雅黑" panose="020B0503020204020204" pitchFamily="34" charset="-122"/>
                <a:ea typeface="微软雅黑" panose="020B0503020204020204" pitchFamily="34" charset="-122"/>
              </a:rPr>
              <a:t>标准的 </a:t>
            </a:r>
            <a:r>
              <a:rPr lang="en-US" altLang="zh-CN" b="1" dirty="0">
                <a:solidFill>
                  <a:schemeClr val="bg1"/>
                </a:solidFill>
                <a:latin typeface="微软雅黑" panose="020B0503020204020204" pitchFamily="34" charset="-122"/>
                <a:ea typeface="微软雅黑" panose="020B0503020204020204" pitchFamily="34" charset="-122"/>
              </a:rPr>
              <a:t>MAC </a:t>
            </a:r>
            <a:r>
              <a:rPr lang="zh-CN" altLang="en-US" b="1" dirty="0">
                <a:solidFill>
                  <a:schemeClr val="bg1"/>
                </a:solidFill>
                <a:latin typeface="微软雅黑" panose="020B0503020204020204" pitchFamily="34" charset="-122"/>
                <a:ea typeface="微软雅黑" panose="020B0503020204020204" pitchFamily="34" charset="-122"/>
              </a:rPr>
              <a:t>帧。</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8" name="Rectangle 66"/>
          <p:cNvSpPr>
            <a:spLocks noChangeArrowheads="1"/>
          </p:cNvSpPr>
          <p:nvPr/>
        </p:nvSpPr>
        <p:spPr bwMode="auto">
          <a:xfrm>
            <a:off x="2847472" y="1370326"/>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 name="Line 67"/>
          <p:cNvSpPr>
            <a:spLocks noChangeShapeType="1"/>
          </p:cNvSpPr>
          <p:nvPr/>
        </p:nvSpPr>
        <p:spPr bwMode="auto">
          <a:xfrm>
            <a:off x="3539420" y="1370326"/>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Line 70"/>
          <p:cNvSpPr>
            <a:spLocks noChangeShapeType="1"/>
          </p:cNvSpPr>
          <p:nvPr/>
        </p:nvSpPr>
        <p:spPr bwMode="auto">
          <a:xfrm>
            <a:off x="7204748" y="1370326"/>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Rectangle 71"/>
          <p:cNvSpPr>
            <a:spLocks noChangeArrowheads="1"/>
          </p:cNvSpPr>
          <p:nvPr/>
        </p:nvSpPr>
        <p:spPr bwMode="auto">
          <a:xfrm>
            <a:off x="2795782" y="1401774"/>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18" name="Rectangle 72"/>
          <p:cNvSpPr>
            <a:spLocks noChangeArrowheads="1"/>
          </p:cNvSpPr>
          <p:nvPr/>
        </p:nvSpPr>
        <p:spPr bwMode="auto">
          <a:xfrm>
            <a:off x="3578345" y="1401774"/>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20" name="Rectangle 74"/>
          <p:cNvSpPr>
            <a:spLocks noChangeArrowheads="1"/>
          </p:cNvSpPr>
          <p:nvPr/>
        </p:nvSpPr>
        <p:spPr bwMode="auto">
          <a:xfrm>
            <a:off x="5631397" y="1401774"/>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21" name="Rectangle 75"/>
          <p:cNvSpPr>
            <a:spLocks noChangeArrowheads="1"/>
          </p:cNvSpPr>
          <p:nvPr/>
        </p:nvSpPr>
        <p:spPr bwMode="auto">
          <a:xfrm>
            <a:off x="7164806" y="1401774"/>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22" name="Rectangle 76"/>
          <p:cNvSpPr>
            <a:spLocks noChangeArrowheads="1"/>
          </p:cNvSpPr>
          <p:nvPr/>
        </p:nvSpPr>
        <p:spPr bwMode="auto">
          <a:xfrm>
            <a:off x="3077319"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23" name="Rectangle 77"/>
          <p:cNvSpPr>
            <a:spLocks noChangeArrowheads="1"/>
          </p:cNvSpPr>
          <p:nvPr/>
        </p:nvSpPr>
        <p:spPr bwMode="auto">
          <a:xfrm>
            <a:off x="3774728"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24" name="Rectangle 78"/>
          <p:cNvSpPr>
            <a:spLocks noChangeArrowheads="1"/>
          </p:cNvSpPr>
          <p:nvPr/>
        </p:nvSpPr>
        <p:spPr bwMode="auto">
          <a:xfrm>
            <a:off x="4498044"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25" name="Rectangle 79"/>
          <p:cNvSpPr>
            <a:spLocks noChangeArrowheads="1"/>
          </p:cNvSpPr>
          <p:nvPr/>
        </p:nvSpPr>
        <p:spPr bwMode="auto">
          <a:xfrm>
            <a:off x="7258844"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27" name="Text Box 81"/>
          <p:cNvSpPr txBox="1">
            <a:spLocks noChangeArrowheads="1"/>
          </p:cNvSpPr>
          <p:nvPr/>
        </p:nvSpPr>
        <p:spPr bwMode="auto">
          <a:xfrm>
            <a:off x="6140393" y="1124113"/>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28" name="Rectangle 66"/>
          <p:cNvSpPr>
            <a:spLocks noChangeArrowheads="1"/>
          </p:cNvSpPr>
          <p:nvPr/>
        </p:nvSpPr>
        <p:spPr bwMode="auto">
          <a:xfrm>
            <a:off x="2847472" y="1856261"/>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9" name="Line 67"/>
          <p:cNvSpPr>
            <a:spLocks noChangeShapeType="1"/>
          </p:cNvSpPr>
          <p:nvPr/>
        </p:nvSpPr>
        <p:spPr bwMode="auto">
          <a:xfrm>
            <a:off x="3539420" y="1856261"/>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Line 70"/>
          <p:cNvSpPr>
            <a:spLocks noChangeShapeType="1"/>
          </p:cNvSpPr>
          <p:nvPr/>
        </p:nvSpPr>
        <p:spPr bwMode="auto">
          <a:xfrm>
            <a:off x="7204748" y="1856261"/>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Rectangle 71"/>
          <p:cNvSpPr>
            <a:spLocks noChangeArrowheads="1"/>
          </p:cNvSpPr>
          <p:nvPr/>
        </p:nvSpPr>
        <p:spPr bwMode="auto">
          <a:xfrm>
            <a:off x="2795782" y="1887709"/>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34" name="Rectangle 72"/>
          <p:cNvSpPr>
            <a:spLocks noChangeArrowheads="1"/>
          </p:cNvSpPr>
          <p:nvPr/>
        </p:nvSpPr>
        <p:spPr bwMode="auto">
          <a:xfrm>
            <a:off x="3578345" y="1887709"/>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36" name="Rectangle 74"/>
          <p:cNvSpPr>
            <a:spLocks noChangeArrowheads="1"/>
          </p:cNvSpPr>
          <p:nvPr/>
        </p:nvSpPr>
        <p:spPr bwMode="auto">
          <a:xfrm>
            <a:off x="5631397" y="1887709"/>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37" name="Rectangle 75"/>
          <p:cNvSpPr>
            <a:spLocks noChangeArrowheads="1"/>
          </p:cNvSpPr>
          <p:nvPr/>
        </p:nvSpPr>
        <p:spPr bwMode="auto">
          <a:xfrm>
            <a:off x="7164806" y="1887709"/>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2" name="矩形 1"/>
          <p:cNvSpPr/>
          <p:nvPr/>
        </p:nvSpPr>
        <p:spPr>
          <a:xfrm>
            <a:off x="4206676" y="1862691"/>
            <a:ext cx="760087" cy="299452"/>
          </a:xfrm>
          <a:prstGeom prst="rect">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Rectangle 73"/>
          <p:cNvSpPr>
            <a:spLocks noChangeArrowheads="1"/>
          </p:cNvSpPr>
          <p:nvPr/>
        </p:nvSpPr>
        <p:spPr bwMode="auto">
          <a:xfrm>
            <a:off x="4155598" y="1881582"/>
            <a:ext cx="91014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长度</a:t>
            </a:r>
            <a:r>
              <a:rPr kumimoji="1" lang="en-US" altLang="zh-CN" sz="1200" b="1" dirty="0">
                <a:latin typeface="微软雅黑" panose="020B0503020204020204" pitchFamily="34" charset="-122"/>
                <a:ea typeface="微软雅黑" panose="020B0503020204020204" pitchFamily="34" charset="-122"/>
              </a:rPr>
              <a:t>/</a:t>
            </a:r>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4" name="矩形 3"/>
          <p:cNvSpPr/>
          <p:nvPr/>
        </p:nvSpPr>
        <p:spPr>
          <a:xfrm>
            <a:off x="537470" y="1843369"/>
            <a:ext cx="2223173" cy="369332"/>
          </a:xfrm>
          <a:prstGeom prst="rect">
            <a:avLst/>
          </a:prstGeom>
        </p:spPr>
        <p:txBody>
          <a:bodyPr wrap="none">
            <a:spAutoFit/>
          </a:bodyPr>
          <a:lstStyle/>
          <a:p>
            <a:pPr algn="r"/>
            <a:r>
              <a:rPr lang="en-US" altLang="zh-CN" b="1" dirty="0">
                <a:solidFill>
                  <a:srgbClr val="0000FF"/>
                </a:solidFill>
                <a:latin typeface="微软雅黑" panose="020B0503020204020204" pitchFamily="34" charset="-122"/>
                <a:ea typeface="微软雅黑" panose="020B0503020204020204" pitchFamily="34" charset="-122"/>
              </a:rPr>
              <a:t>IEEE 802.3 MAC</a:t>
            </a:r>
            <a:r>
              <a:rPr lang="zh-CN" altLang="en-US" b="1" dirty="0">
                <a:solidFill>
                  <a:srgbClr val="0000FF"/>
                </a:solidFill>
                <a:latin typeface="微软雅黑" panose="020B0503020204020204" pitchFamily="34" charset="-122"/>
                <a:ea typeface="微软雅黑" panose="020B0503020204020204" pitchFamily="34" charset="-122"/>
              </a:rPr>
              <a:t>帧</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5" name="矩形 4"/>
          <p:cNvSpPr/>
          <p:nvPr/>
        </p:nvSpPr>
        <p:spPr>
          <a:xfrm>
            <a:off x="1337368" y="1363561"/>
            <a:ext cx="1423275" cy="369332"/>
          </a:xfrm>
          <a:prstGeom prst="rect">
            <a:avLst/>
          </a:prstGeom>
        </p:spPr>
        <p:txBody>
          <a:bodyPr wrap="none">
            <a:spAutoFit/>
          </a:bodyPr>
          <a:lstStyle/>
          <a:p>
            <a:pPr algn="r"/>
            <a:r>
              <a:rPr lang="en-US" altLang="zh-CN" b="1" dirty="0">
                <a:latin typeface="微软雅黑" panose="020B0503020204020204" pitchFamily="34" charset="-122"/>
                <a:ea typeface="微软雅黑" panose="020B0503020204020204" pitchFamily="34" charset="-122"/>
              </a:rPr>
              <a:t>V2 MAC </a:t>
            </a:r>
            <a:r>
              <a:rPr lang="zh-CN" altLang="en-US" b="1" dirty="0">
                <a:latin typeface="微软雅黑" panose="020B0503020204020204" pitchFamily="34" charset="-122"/>
                <a:ea typeface="微软雅黑" panose="020B0503020204020204" pitchFamily="34" charset="-122"/>
              </a:rPr>
              <a:t>帧</a:t>
            </a:r>
            <a:endParaRPr lang="zh-CN" altLang="en-US" b="1" dirty="0">
              <a:latin typeface="微软雅黑" panose="020B0503020204020204" pitchFamily="34" charset="-122"/>
              <a:ea typeface="微软雅黑" panose="020B0503020204020204" pitchFamily="34" charset="-122"/>
            </a:endParaRPr>
          </a:p>
        </p:txBody>
      </p:sp>
      <p:sp>
        <p:nvSpPr>
          <p:cNvPr id="6" name="矩形 5"/>
          <p:cNvSpPr/>
          <p:nvPr/>
        </p:nvSpPr>
        <p:spPr>
          <a:xfrm>
            <a:off x="830394" y="2426488"/>
            <a:ext cx="7992468" cy="938719"/>
          </a:xfrm>
          <a:prstGeom prst="rect">
            <a:avLst/>
          </a:prstGeom>
        </p:spPr>
        <p:txBody>
          <a:bodyPr wrap="square">
            <a:spAutoFit/>
          </a:bodyPr>
          <a:lstStyle/>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当“长度</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类型”字段值</a:t>
            </a:r>
            <a:r>
              <a:rPr lang="zh-CN" altLang="en-US" sz="1400" b="1" dirty="0">
                <a:solidFill>
                  <a:srgbClr val="C00000"/>
                </a:solidFill>
                <a:latin typeface="微软雅黑" panose="020B0503020204020204" pitchFamily="34" charset="-122"/>
                <a:ea typeface="微软雅黑" panose="020B0503020204020204" pitchFamily="34" charset="-122"/>
              </a:rPr>
              <a:t>大于</a:t>
            </a:r>
            <a:r>
              <a:rPr lang="zh-CN" altLang="en-US" sz="1400" b="1"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0x0600 </a:t>
            </a:r>
            <a:r>
              <a:rPr lang="zh-CN" altLang="en-US" sz="1400" b="1" dirty="0">
                <a:latin typeface="微软雅黑" panose="020B0503020204020204" pitchFamily="34" charset="-122"/>
                <a:ea typeface="微软雅黑" panose="020B0503020204020204" pitchFamily="34" charset="-122"/>
              </a:rPr>
              <a:t>时，表示“类型”；</a:t>
            </a:r>
            <a:r>
              <a:rPr lang="zh-CN" altLang="en-US" sz="1400" b="1" dirty="0">
                <a:solidFill>
                  <a:srgbClr val="C00000"/>
                </a:solidFill>
                <a:latin typeface="微软雅黑" panose="020B0503020204020204" pitchFamily="34" charset="-122"/>
                <a:ea typeface="微软雅黑" panose="020B0503020204020204" pitchFamily="34" charset="-122"/>
              </a:rPr>
              <a:t>小于</a:t>
            </a:r>
            <a:r>
              <a:rPr lang="zh-CN" altLang="en-US" sz="1400" b="1"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0x0600 </a:t>
            </a:r>
            <a:r>
              <a:rPr lang="zh-CN" altLang="en-US" sz="1400" b="1" dirty="0">
                <a:latin typeface="微软雅黑" panose="020B0503020204020204" pitchFamily="34" charset="-122"/>
                <a:ea typeface="微软雅黑" panose="020B0503020204020204" pitchFamily="34" charset="-122"/>
              </a:rPr>
              <a:t>时，表示“长度”。</a:t>
            </a:r>
            <a:endParaRPr lang="zh-CN" altLang="en-US" sz="1400" b="1" dirty="0">
              <a:latin typeface="微软雅黑" panose="020B0503020204020204" pitchFamily="34" charset="-122"/>
              <a:ea typeface="微软雅黑" panose="020B0503020204020204" pitchFamily="34" charset="-122"/>
            </a:endParaRPr>
          </a:p>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当“长度</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类型”字段值</a:t>
            </a:r>
            <a:r>
              <a:rPr lang="zh-CN" altLang="en-US" sz="1400" b="1" dirty="0">
                <a:solidFill>
                  <a:srgbClr val="C00000"/>
                </a:solidFill>
                <a:latin typeface="微软雅黑" panose="020B0503020204020204" pitchFamily="34" charset="-122"/>
                <a:ea typeface="微软雅黑" panose="020B0503020204020204" pitchFamily="34" charset="-122"/>
              </a:rPr>
              <a:t>小于</a:t>
            </a:r>
            <a:r>
              <a:rPr lang="zh-CN" altLang="en-US" sz="1400" b="1"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0x0600 </a:t>
            </a:r>
            <a:r>
              <a:rPr lang="zh-CN" altLang="en-US" sz="1400" b="1" dirty="0">
                <a:latin typeface="微软雅黑" panose="020B0503020204020204" pitchFamily="34" charset="-122"/>
                <a:ea typeface="微软雅黑" panose="020B0503020204020204" pitchFamily="34" charset="-122"/>
              </a:rPr>
              <a:t>时，数据字段必须</a:t>
            </a:r>
            <a:r>
              <a:rPr lang="zh-CN" altLang="en-US" sz="1400" b="1" dirty="0">
                <a:solidFill>
                  <a:srgbClr val="C00000"/>
                </a:solidFill>
                <a:latin typeface="微软雅黑" panose="020B0503020204020204" pitchFamily="34" charset="-122"/>
                <a:ea typeface="微软雅黑" panose="020B0503020204020204" pitchFamily="34" charset="-122"/>
              </a:rPr>
              <a:t>装入</a:t>
            </a:r>
            <a:r>
              <a:rPr lang="zh-CN" altLang="en-US" sz="1400" b="1" dirty="0">
                <a:latin typeface="微软雅黑" panose="020B0503020204020204" pitchFamily="34" charset="-122"/>
                <a:ea typeface="微软雅黑" panose="020B0503020204020204" pitchFamily="34" charset="-122"/>
              </a:rPr>
              <a:t>逻辑链路控制 </a:t>
            </a:r>
            <a:r>
              <a:rPr lang="en-US" altLang="zh-CN" sz="1400" b="1" dirty="0">
                <a:latin typeface="微软雅黑" panose="020B0503020204020204" pitchFamily="34" charset="-122"/>
                <a:ea typeface="微软雅黑" panose="020B0503020204020204" pitchFamily="34" charset="-122"/>
              </a:rPr>
              <a:t>LLC </a:t>
            </a:r>
            <a:r>
              <a:rPr lang="zh-CN" altLang="en-US" sz="1400" b="1" dirty="0">
                <a:latin typeface="微软雅黑" panose="020B0503020204020204" pitchFamily="34" charset="-122"/>
                <a:ea typeface="微软雅黑" panose="020B0503020204020204" pitchFamily="34" charset="-122"/>
              </a:rPr>
              <a:t>子层的 </a:t>
            </a:r>
            <a:r>
              <a:rPr lang="en-US" altLang="zh-CN" sz="1400" b="1" dirty="0">
                <a:solidFill>
                  <a:srgbClr val="C00000"/>
                </a:solidFill>
                <a:latin typeface="微软雅黑" panose="020B0503020204020204" pitchFamily="34" charset="-122"/>
                <a:ea typeface="微软雅黑" panose="020B0503020204020204" pitchFamily="34" charset="-122"/>
              </a:rPr>
              <a:t>LLC </a:t>
            </a:r>
            <a:r>
              <a:rPr lang="zh-CN" altLang="en-US" sz="1400" b="1" dirty="0">
                <a:solidFill>
                  <a:srgbClr val="C00000"/>
                </a:solidFill>
                <a:latin typeface="微软雅黑" panose="020B0503020204020204" pitchFamily="34" charset="-122"/>
                <a:ea typeface="微软雅黑" panose="020B0503020204020204" pitchFamily="34" charset="-122"/>
              </a:rPr>
              <a:t>帧。</a:t>
            </a:r>
            <a:endParaRPr lang="zh-CN" altLang="en-US" sz="1400" b="1" dirty="0">
              <a:solidFill>
                <a:srgbClr val="C00000"/>
              </a:solidFill>
              <a:latin typeface="微软雅黑" panose="020B0503020204020204" pitchFamily="34" charset="-122"/>
              <a:ea typeface="微软雅黑" panose="020B0503020204020204" pitchFamily="34" charset="-122"/>
            </a:endParaRPr>
          </a:p>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在 </a:t>
            </a:r>
            <a:r>
              <a:rPr lang="en-US" altLang="zh-CN" sz="1400" b="1" dirty="0">
                <a:latin typeface="微软雅黑" panose="020B0503020204020204" pitchFamily="34" charset="-122"/>
                <a:ea typeface="微软雅黑" panose="020B0503020204020204" pitchFamily="34" charset="-122"/>
              </a:rPr>
              <a:t>802.3 </a:t>
            </a:r>
            <a:r>
              <a:rPr lang="zh-CN" altLang="en-US" sz="1400" b="1" dirty="0">
                <a:latin typeface="微软雅黑" panose="020B0503020204020204" pitchFamily="34" charset="-122"/>
                <a:ea typeface="微软雅黑" panose="020B0503020204020204" pitchFamily="34" charset="-122"/>
              </a:rPr>
              <a:t>标准的文档中，</a:t>
            </a:r>
            <a:r>
              <a:rPr lang="en-US" altLang="zh-CN" sz="1400" b="1" dirty="0">
                <a:latin typeface="微软雅黑" panose="020B0503020204020204" pitchFamily="34" charset="-122"/>
                <a:ea typeface="微软雅黑" panose="020B0503020204020204" pitchFamily="34" charset="-122"/>
              </a:rPr>
              <a:t>MAC </a:t>
            </a:r>
            <a:r>
              <a:rPr lang="zh-CN" altLang="en-US" sz="1400" b="1" dirty="0">
                <a:latin typeface="微软雅黑" panose="020B0503020204020204" pitchFamily="34" charset="-122"/>
                <a:ea typeface="微软雅黑" panose="020B0503020204020204" pitchFamily="34" charset="-122"/>
              </a:rPr>
              <a:t>帧格式包括了 </a:t>
            </a:r>
            <a:r>
              <a:rPr lang="en-US" altLang="zh-CN" sz="1400" b="1" dirty="0">
                <a:latin typeface="微软雅黑" panose="020B0503020204020204" pitchFamily="34" charset="-122"/>
                <a:ea typeface="微软雅黑" panose="020B0503020204020204" pitchFamily="34" charset="-122"/>
              </a:rPr>
              <a:t>8 </a:t>
            </a:r>
            <a:r>
              <a:rPr lang="zh-CN" altLang="en-US" sz="1400" b="1" dirty="0">
                <a:latin typeface="微软雅黑" panose="020B0503020204020204" pitchFamily="34" charset="-122"/>
                <a:ea typeface="微软雅黑" panose="020B0503020204020204" pitchFamily="34" charset="-122"/>
              </a:rPr>
              <a:t>字节的前同步码和帧开始定界符。</a:t>
            </a:r>
            <a:endParaRPr lang="zh-CN" altLang="en-US" sz="1400" b="1" dirty="0">
              <a:latin typeface="微软雅黑" panose="020B0503020204020204" pitchFamily="34" charset="-122"/>
              <a:ea typeface="微软雅黑" panose="020B0503020204020204" pitchFamily="34" charset="-122"/>
            </a:endParaRPr>
          </a:p>
        </p:txBody>
      </p:sp>
      <p:sp>
        <p:nvSpPr>
          <p:cNvPr id="38" name="矩形 37"/>
          <p:cNvSpPr/>
          <p:nvPr/>
        </p:nvSpPr>
        <p:spPr>
          <a:xfrm>
            <a:off x="4206676" y="1372453"/>
            <a:ext cx="760087" cy="299452"/>
          </a:xfrm>
          <a:prstGeom prst="rect">
            <a:avLst/>
          </a:prstGeom>
          <a:solidFill>
            <a:srgbClr val="00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ctangle 73"/>
          <p:cNvSpPr>
            <a:spLocks noChangeArrowheads="1"/>
          </p:cNvSpPr>
          <p:nvPr/>
        </p:nvSpPr>
        <p:spPr bwMode="auto">
          <a:xfrm>
            <a:off x="4336108" y="1400749"/>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9"/>
          <p:cNvSpPr>
            <a:spLocks noChangeArrowheads="1"/>
          </p:cNvSpPr>
          <p:nvPr/>
        </p:nvSpPr>
        <p:spPr bwMode="auto">
          <a:xfrm>
            <a:off x="2629135" y="2569045"/>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7" name="Rectangle 9"/>
          <p:cNvSpPr>
            <a:spLocks noChangeArrowheads="1"/>
          </p:cNvSpPr>
          <p:nvPr/>
        </p:nvSpPr>
        <p:spPr bwMode="auto">
          <a:xfrm>
            <a:off x="2629135" y="1358741"/>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8" name="Rectangle 10"/>
          <p:cNvSpPr>
            <a:spLocks noChangeArrowheads="1"/>
          </p:cNvSpPr>
          <p:nvPr/>
        </p:nvSpPr>
        <p:spPr bwMode="auto">
          <a:xfrm>
            <a:off x="2629135" y="1965166"/>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9" name="Rectangle 27"/>
          <p:cNvSpPr>
            <a:spLocks noChangeArrowheads="1"/>
          </p:cNvSpPr>
          <p:nvPr/>
        </p:nvSpPr>
        <p:spPr bwMode="auto">
          <a:xfrm>
            <a:off x="639730" y="1358741"/>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panose="02010600030101010101" pitchFamily="2" charset="-122"/>
            </a:endParaRPr>
          </a:p>
        </p:txBody>
      </p:sp>
      <p:sp>
        <p:nvSpPr>
          <p:cNvPr id="20" name="Rectangle 29"/>
          <p:cNvSpPr>
            <a:spLocks noChangeArrowheads="1"/>
          </p:cNvSpPr>
          <p:nvPr/>
        </p:nvSpPr>
        <p:spPr bwMode="auto">
          <a:xfrm>
            <a:off x="648619" y="1453673"/>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anose="020B0503020204020204" pitchFamily="34" charset="-122"/>
                <a:ea typeface="微软雅黑" panose="020B0503020204020204" pitchFamily="34" charset="-122"/>
              </a:rPr>
              <a:t>3.4</a:t>
            </a:r>
            <a:endParaRPr lang="fr-FR" altLang="zh-CN" sz="2000" b="1" dirty="0">
              <a:solidFill>
                <a:srgbClr val="FFFF00"/>
              </a:solidFill>
              <a:latin typeface="微软雅黑" panose="020B0503020204020204" pitchFamily="34" charset="-122"/>
              <a:ea typeface="微软雅黑" panose="020B0503020204020204" pitchFamily="34" charset="-122"/>
            </a:endParaRPr>
          </a:p>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扩展的</a:t>
            </a:r>
            <a:endParaRPr lang="en-US" altLang="zh-CN" sz="2000" b="1" dirty="0">
              <a:solidFill>
                <a:schemeClr val="bg1"/>
              </a:solidFill>
              <a:latin typeface="微软雅黑" panose="020B0503020204020204" pitchFamily="34" charset="-122"/>
              <a:ea typeface="微软雅黑" panose="020B0503020204020204" pitchFamily="34" charset="-122"/>
            </a:endParaRPr>
          </a:p>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a:t>
            </a:r>
            <a:endParaRPr lang="zh-CN" altLang="fr-FR" sz="2000" b="1" dirty="0">
              <a:solidFill>
                <a:schemeClr val="bg1"/>
              </a:solidFill>
              <a:latin typeface="微软雅黑" panose="020B0503020204020204" pitchFamily="34" charset="-122"/>
              <a:ea typeface="微软雅黑" panose="020B0503020204020204" pitchFamily="34" charset="-122"/>
            </a:endParaRPr>
          </a:p>
        </p:txBody>
      </p:sp>
      <p:sp>
        <p:nvSpPr>
          <p:cNvPr id="21" name="Line 16"/>
          <p:cNvSpPr>
            <a:spLocks noChangeShapeType="1"/>
          </p:cNvSpPr>
          <p:nvPr/>
        </p:nvSpPr>
        <p:spPr bwMode="auto">
          <a:xfrm>
            <a:off x="3637198" y="1287303"/>
            <a:ext cx="0" cy="1945829"/>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 name="Rectangle 8"/>
          <p:cNvSpPr>
            <a:spLocks noChangeArrowheads="1"/>
          </p:cNvSpPr>
          <p:nvPr/>
        </p:nvSpPr>
        <p:spPr bwMode="auto">
          <a:xfrm>
            <a:off x="2700573" y="1104741"/>
            <a:ext cx="54721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3.4.1                               </a:t>
            </a:r>
            <a:r>
              <a:rPr lang="zh-CN" altLang="en-US" sz="2000" b="1" dirty="0">
                <a:solidFill>
                  <a:schemeClr val="bg1"/>
                </a:solidFill>
                <a:latin typeface="微软雅黑" panose="020B0503020204020204" pitchFamily="34" charset="-122"/>
                <a:ea typeface="微软雅黑" panose="020B0503020204020204" pitchFamily="34" charset="-122"/>
              </a:rPr>
              <a:t>在物理层扩展以太网</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3.4.2                        </a:t>
            </a:r>
            <a:r>
              <a:rPr lang="zh-CN" altLang="en-US" sz="2000" b="1" dirty="0">
                <a:solidFill>
                  <a:schemeClr val="bg1"/>
                </a:solidFill>
                <a:latin typeface="微软雅黑" panose="020B0503020204020204" pitchFamily="34" charset="-122"/>
                <a:ea typeface="微软雅黑" panose="020B0503020204020204" pitchFamily="34" charset="-122"/>
              </a:rPr>
              <a:t>在数据链路层扩展以太网</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3.4.3                                            </a:t>
            </a:r>
            <a:r>
              <a:rPr lang="zh-CN" altLang="en-US" sz="2000" b="1" dirty="0">
                <a:solidFill>
                  <a:schemeClr val="bg1"/>
                </a:solidFill>
                <a:latin typeface="微软雅黑" panose="020B0503020204020204" pitchFamily="34" charset="-122"/>
                <a:ea typeface="微软雅黑" panose="020B0503020204020204" pitchFamily="34" charset="-122"/>
              </a:rPr>
              <a:t>虚拟局域网</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a:off x="502920" y="1519129"/>
            <a:ext cx="8129014" cy="199068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12" name="Rectangle 6"/>
          <p:cNvSpPr>
            <a:spLocks noChangeArrowheads="1"/>
          </p:cNvSpPr>
          <p:nvPr/>
        </p:nvSpPr>
        <p:spPr bwMode="auto">
          <a:xfrm>
            <a:off x="2622844" y="598440"/>
            <a:ext cx="38811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3.4.1  </a:t>
            </a:r>
            <a:r>
              <a:rPr lang="zh-CN" altLang="en-US" sz="2400" b="1" dirty="0">
                <a:solidFill>
                  <a:schemeClr val="bg1"/>
                </a:solidFill>
                <a:latin typeface="微软雅黑" panose="020B0503020204020204" pitchFamily="34" charset="-122"/>
                <a:ea typeface="微软雅黑" panose="020B0503020204020204" pitchFamily="34" charset="-122"/>
              </a:rPr>
              <a:t>在物理层扩展以太网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3" name="Rectangle 8"/>
          <p:cNvSpPr>
            <a:spLocks noChangeArrowheads="1"/>
          </p:cNvSpPr>
          <p:nvPr/>
        </p:nvSpPr>
        <p:spPr bwMode="auto">
          <a:xfrm>
            <a:off x="502920" y="1043830"/>
            <a:ext cx="8129014"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使用光纤扩展</a:t>
            </a:r>
            <a:endParaRPr lang="zh-CN" altLang="en-US" sz="2000" b="1" dirty="0">
              <a:latin typeface="微软雅黑" panose="020B0503020204020204" pitchFamily="34" charset="-122"/>
              <a:ea typeface="微软雅黑" panose="020B0503020204020204" pitchFamily="34" charset="-122"/>
            </a:endParaRPr>
          </a:p>
        </p:txBody>
      </p:sp>
      <p:grpSp>
        <p:nvGrpSpPr>
          <p:cNvPr id="15" name="组合 14"/>
          <p:cNvGrpSpPr/>
          <p:nvPr/>
        </p:nvGrpSpPr>
        <p:grpSpPr>
          <a:xfrm>
            <a:off x="1650762" y="1624541"/>
            <a:ext cx="6036069" cy="1575040"/>
            <a:chOff x="1350185" y="3421145"/>
            <a:chExt cx="8192990" cy="2137862"/>
          </a:xfrm>
        </p:grpSpPr>
        <p:sp>
          <p:nvSpPr>
            <p:cNvPr id="17" name="Text Box 7"/>
            <p:cNvSpPr txBox="1">
              <a:spLocks noChangeArrowheads="1"/>
            </p:cNvSpPr>
            <p:nvPr/>
          </p:nvSpPr>
          <p:spPr bwMode="auto">
            <a:xfrm>
              <a:off x="8378632" y="3421145"/>
              <a:ext cx="1092697"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600" b="1" dirty="0">
                  <a:solidFill>
                    <a:srgbClr val="0000FF"/>
                  </a:solidFill>
                  <a:latin typeface="+mn-lt"/>
                  <a:ea typeface="黑体" panose="02010609060101010101" pitchFamily="2" charset="-122"/>
                </a:rPr>
                <a:t>以太网</a:t>
              </a:r>
              <a:endParaRPr lang="zh-CN" altLang="en-US" sz="1600" b="1" dirty="0">
                <a:solidFill>
                  <a:srgbClr val="0000FF"/>
                </a:solidFill>
                <a:latin typeface="+mn-lt"/>
                <a:ea typeface="黑体" panose="02010609060101010101" pitchFamily="2" charset="-122"/>
              </a:endParaRPr>
            </a:p>
            <a:p>
              <a:pPr>
                <a:lnSpc>
                  <a:spcPct val="90000"/>
                </a:lnSpc>
              </a:pPr>
              <a:r>
                <a:rPr lang="zh-CN" altLang="en-US" sz="1600" b="1" dirty="0">
                  <a:solidFill>
                    <a:srgbClr val="0000FF"/>
                  </a:solidFill>
                  <a:latin typeface="+mn-lt"/>
                  <a:ea typeface="黑体" panose="02010609060101010101" pitchFamily="2" charset="-122"/>
                </a:rPr>
                <a:t>集线器</a:t>
              </a:r>
              <a:endParaRPr lang="zh-CN" altLang="en-US" sz="1600" b="1" dirty="0">
                <a:solidFill>
                  <a:srgbClr val="0000FF"/>
                </a:solidFill>
                <a:latin typeface="+mn-lt"/>
                <a:ea typeface="黑体" panose="02010609060101010101" pitchFamily="2" charset="-122"/>
              </a:endParaRPr>
            </a:p>
          </p:txBody>
        </p:sp>
        <p:sp>
          <p:nvSpPr>
            <p:cNvPr id="18" name="Line 8"/>
            <p:cNvSpPr>
              <a:spLocks noChangeShapeType="1"/>
            </p:cNvSpPr>
            <p:nvPr/>
          </p:nvSpPr>
          <p:spPr bwMode="auto">
            <a:xfrm>
              <a:off x="1844248" y="4598748"/>
              <a:ext cx="6767254" cy="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mn-lt"/>
                <a:ea typeface="黑体" panose="02010609060101010101" pitchFamily="2" charset="-122"/>
              </a:endParaRPr>
            </a:p>
          </p:txBody>
        </p:sp>
        <p:sp>
          <p:nvSpPr>
            <p:cNvPr id="19" name="Text Box 9"/>
            <p:cNvSpPr txBox="1">
              <a:spLocks noChangeArrowheads="1"/>
            </p:cNvSpPr>
            <p:nvPr/>
          </p:nvSpPr>
          <p:spPr bwMode="auto">
            <a:xfrm>
              <a:off x="4755484" y="4183746"/>
              <a:ext cx="812016" cy="459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solidFill>
                    <a:srgbClr val="CC00CC"/>
                  </a:solidFill>
                  <a:latin typeface="+mn-lt"/>
                  <a:ea typeface="黑体" panose="02010609060101010101" pitchFamily="2" charset="-122"/>
                </a:rPr>
                <a:t>光纤</a:t>
              </a:r>
              <a:endParaRPr lang="zh-CN" altLang="en-US" sz="1600" b="1" dirty="0">
                <a:solidFill>
                  <a:srgbClr val="CC00CC"/>
                </a:solidFill>
                <a:latin typeface="+mn-lt"/>
                <a:ea typeface="黑体" panose="02010609060101010101" pitchFamily="2" charset="-122"/>
              </a:endParaRPr>
            </a:p>
          </p:txBody>
        </p:sp>
        <p:sp>
          <p:nvSpPr>
            <p:cNvPr id="20" name="Text Box 10"/>
            <p:cNvSpPr txBox="1">
              <a:spLocks noChangeArrowheads="1"/>
            </p:cNvSpPr>
            <p:nvPr/>
          </p:nvSpPr>
          <p:spPr bwMode="auto">
            <a:xfrm>
              <a:off x="6389190" y="4832110"/>
              <a:ext cx="1654055"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00FF"/>
                  </a:solidFill>
                  <a:latin typeface="+mn-lt"/>
                  <a:ea typeface="黑体" panose="02010609060101010101" pitchFamily="2" charset="-122"/>
                </a:rPr>
                <a:t>光纤</a:t>
              </a:r>
              <a:endParaRPr lang="zh-CN" altLang="en-US" sz="1600" b="1" dirty="0">
                <a:solidFill>
                  <a:srgbClr val="0000FF"/>
                </a:solidFill>
                <a:latin typeface="+mn-lt"/>
                <a:ea typeface="黑体" panose="02010609060101010101" pitchFamily="2" charset="-122"/>
              </a:endParaRPr>
            </a:p>
            <a:p>
              <a:pPr algn="ctr">
                <a:lnSpc>
                  <a:spcPct val="90000"/>
                </a:lnSpc>
              </a:pPr>
              <a:r>
                <a:rPr lang="zh-CN" altLang="en-US" sz="1600" b="1" dirty="0">
                  <a:solidFill>
                    <a:srgbClr val="0000FF"/>
                  </a:solidFill>
                  <a:latin typeface="+mn-lt"/>
                  <a:ea typeface="黑体" panose="02010609060101010101" pitchFamily="2" charset="-122"/>
                </a:rPr>
                <a:t>调制解调器</a:t>
              </a:r>
              <a:endParaRPr lang="zh-CN" altLang="en-US" sz="1600" b="1" dirty="0">
                <a:solidFill>
                  <a:srgbClr val="0000FF"/>
                </a:solidFill>
                <a:latin typeface="+mn-lt"/>
                <a:ea typeface="黑体" panose="02010609060101010101" pitchFamily="2" charset="-122"/>
              </a:endParaRPr>
            </a:p>
          </p:txBody>
        </p:sp>
        <p:pic>
          <p:nvPicPr>
            <p:cNvPr id="22"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01242" y="4400311"/>
              <a:ext cx="62607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3" name="Picture 1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81649" y="4400311"/>
              <a:ext cx="624418"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4" name="Text Box 14"/>
            <p:cNvSpPr txBox="1">
              <a:spLocks noChangeArrowheads="1"/>
            </p:cNvSpPr>
            <p:nvPr/>
          </p:nvSpPr>
          <p:spPr bwMode="auto">
            <a:xfrm>
              <a:off x="2451733" y="4789248"/>
              <a:ext cx="1654055"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00FF"/>
                  </a:solidFill>
                  <a:latin typeface="+mn-lt"/>
                  <a:ea typeface="黑体" panose="02010609060101010101" pitchFamily="2" charset="-122"/>
                </a:rPr>
                <a:t>光纤</a:t>
              </a:r>
              <a:endParaRPr lang="zh-CN" altLang="en-US" sz="1600" b="1" dirty="0">
                <a:solidFill>
                  <a:srgbClr val="0000FF"/>
                </a:solidFill>
                <a:latin typeface="+mn-lt"/>
                <a:ea typeface="黑体" panose="02010609060101010101" pitchFamily="2" charset="-122"/>
              </a:endParaRPr>
            </a:p>
            <a:p>
              <a:pPr algn="ctr">
                <a:lnSpc>
                  <a:spcPct val="90000"/>
                </a:lnSpc>
              </a:pPr>
              <a:r>
                <a:rPr lang="zh-CN" altLang="en-US" sz="1600" b="1" dirty="0">
                  <a:solidFill>
                    <a:srgbClr val="0000FF"/>
                  </a:solidFill>
                  <a:latin typeface="+mn-lt"/>
                  <a:ea typeface="黑体" panose="02010609060101010101" pitchFamily="2" charset="-122"/>
                </a:rPr>
                <a:t>调制解调器</a:t>
              </a:r>
              <a:endParaRPr lang="zh-CN" altLang="en-US" sz="1600" b="1" dirty="0">
                <a:solidFill>
                  <a:srgbClr val="0000FF"/>
                </a:solidFill>
                <a:latin typeface="+mn-lt"/>
                <a:ea typeface="黑体" panose="02010609060101010101" pitchFamily="2" charset="-122"/>
              </a:endParaRPr>
            </a:p>
          </p:txBody>
        </p:sp>
        <p:sp>
          <p:nvSpPr>
            <p:cNvPr id="25" name="Text Box 7"/>
            <p:cNvSpPr txBox="1">
              <a:spLocks noChangeArrowheads="1"/>
            </p:cNvSpPr>
            <p:nvPr/>
          </p:nvSpPr>
          <p:spPr bwMode="auto">
            <a:xfrm>
              <a:off x="1350185" y="3722547"/>
              <a:ext cx="812016" cy="42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600" b="1" dirty="0">
                  <a:solidFill>
                    <a:srgbClr val="0000FF"/>
                  </a:solidFill>
                  <a:latin typeface="+mn-lt"/>
                  <a:ea typeface="黑体" panose="02010609060101010101" pitchFamily="2" charset="-122"/>
                </a:rPr>
                <a:t>主机</a:t>
              </a:r>
              <a:endParaRPr lang="zh-CN" altLang="en-US" sz="1600" b="1" dirty="0">
                <a:solidFill>
                  <a:srgbClr val="0000FF"/>
                </a:solidFill>
                <a:latin typeface="+mn-lt"/>
                <a:ea typeface="黑体" panose="02010609060101010101" pitchFamily="2" charset="-122"/>
              </a:endParaRPr>
            </a:p>
          </p:txBody>
        </p:sp>
        <p:pic>
          <p:nvPicPr>
            <p:cNvPr id="1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6" name="矩形 25"/>
          <p:cNvSpPr/>
          <p:nvPr/>
        </p:nvSpPr>
        <p:spPr>
          <a:xfrm>
            <a:off x="1650762" y="3566927"/>
            <a:ext cx="5791659" cy="369332"/>
          </a:xfrm>
          <a:prstGeom prst="rect">
            <a:avLst/>
          </a:prstGeom>
        </p:spPr>
        <p:txBody>
          <a:bodyPr wrap="square">
            <a:spAutoFit/>
          </a:bodyPr>
          <a:lstStyle/>
          <a:p>
            <a:pPr algn="ctr"/>
            <a:r>
              <a:rPr lang="zh-CN" altLang="zh-CN" b="1" dirty="0">
                <a:latin typeface="微软雅黑" panose="020B0503020204020204" pitchFamily="34" charset="-122"/>
                <a:ea typeface="微软雅黑" panose="020B0503020204020204" pitchFamily="34" charset="-122"/>
              </a:rPr>
              <a:t>主机使用光纤和一对光纤调制解调器连接到集线器</a:t>
            </a:r>
            <a:endParaRPr lang="zh-CN" altLang="en-US" b="1" dirty="0">
              <a:latin typeface="微软雅黑" panose="020B0503020204020204" pitchFamily="34" charset="-122"/>
              <a:ea typeface="微软雅黑" panose="020B0503020204020204" pitchFamily="34" charset="-122"/>
            </a:endParaRPr>
          </a:p>
        </p:txBody>
      </p:sp>
      <p:pic>
        <p:nvPicPr>
          <p:cNvPr id="2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7874" y="2149479"/>
            <a:ext cx="748753" cy="7487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圆角矩形 83"/>
          <p:cNvSpPr/>
          <p:nvPr/>
        </p:nvSpPr>
        <p:spPr>
          <a:xfrm>
            <a:off x="502920" y="1523557"/>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80"/>
          <p:cNvSpPr/>
          <p:nvPr/>
        </p:nvSpPr>
        <p:spPr>
          <a:xfrm>
            <a:off x="1398451" y="3506557"/>
            <a:ext cx="1704544" cy="307777"/>
          </a:xfrm>
          <a:prstGeom prst="rect">
            <a:avLst/>
          </a:prstGeom>
        </p:spPr>
        <p:txBody>
          <a:bodyPr wrap="square">
            <a:spAutoFit/>
          </a:bodyPr>
          <a:lstStyle/>
          <a:p>
            <a:pPr algn="ctr"/>
            <a:r>
              <a:rPr lang="zh-CN" altLang="zh-CN" sz="1400" b="1" dirty="0">
                <a:latin typeface="微软雅黑" panose="020B0503020204020204" pitchFamily="34" charset="-122"/>
                <a:ea typeface="微软雅黑" panose="020B0503020204020204" pitchFamily="34" charset="-122"/>
              </a:rPr>
              <a:t>三个独立的以太网</a:t>
            </a:r>
            <a:endParaRPr lang="en-US" altLang="zh-CN" sz="1400" b="1" dirty="0">
              <a:latin typeface="微软雅黑" panose="020B0503020204020204" pitchFamily="34" charset="-122"/>
              <a:ea typeface="微软雅黑" panose="020B0503020204020204" pitchFamily="34" charset="-122"/>
            </a:endParaRPr>
          </a:p>
        </p:txBody>
      </p:sp>
      <p:sp>
        <p:nvSpPr>
          <p:cNvPr id="82" name="矩形 81"/>
          <p:cNvSpPr/>
          <p:nvPr/>
        </p:nvSpPr>
        <p:spPr>
          <a:xfrm>
            <a:off x="5651192" y="3506557"/>
            <a:ext cx="1713298" cy="307777"/>
          </a:xfrm>
          <a:prstGeom prst="rect">
            <a:avLst/>
          </a:prstGeom>
        </p:spPr>
        <p:txBody>
          <a:bodyPr wrap="square">
            <a:spAutoFit/>
          </a:bodyPr>
          <a:lstStyle/>
          <a:p>
            <a:pPr algn="ctr"/>
            <a:r>
              <a:rPr lang="zh-CN" altLang="zh-CN" sz="1400" b="1" dirty="0">
                <a:latin typeface="微软雅黑" panose="020B0503020204020204" pitchFamily="34" charset="-122"/>
                <a:ea typeface="微软雅黑" panose="020B0503020204020204" pitchFamily="34" charset="-122"/>
              </a:rPr>
              <a:t>一个扩展的以太网</a:t>
            </a:r>
            <a:endParaRPr lang="zh-CN" altLang="en-US" sz="1400" b="1" dirty="0">
              <a:latin typeface="微软雅黑" panose="020B0503020204020204" pitchFamily="34" charset="-122"/>
              <a:ea typeface="微软雅黑" panose="020B0503020204020204" pitchFamily="34" charset="-122"/>
            </a:endParaRPr>
          </a:p>
        </p:txBody>
      </p:sp>
      <p:sp>
        <p:nvSpPr>
          <p:cNvPr id="6" name="Text Box 43"/>
          <p:cNvSpPr txBox="1">
            <a:spLocks noChangeArrowheads="1"/>
          </p:cNvSpPr>
          <p:nvPr/>
        </p:nvSpPr>
        <p:spPr bwMode="auto">
          <a:xfrm>
            <a:off x="1569068" y="1749839"/>
            <a:ext cx="1826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anose="020B0503020204020204" pitchFamily="34" charset="-122"/>
                <a:ea typeface="微软雅黑" panose="020B0503020204020204" pitchFamily="34" charset="-122"/>
              </a:rPr>
              <a:t>三个独立的碰撞域</a:t>
            </a:r>
            <a:endParaRPr kumimoji="1" lang="zh-CN" altLang="en-US" sz="1600" b="1" dirty="0">
              <a:solidFill>
                <a:srgbClr val="CC00CC"/>
              </a:solidFill>
              <a:latin typeface="微软雅黑" panose="020B0503020204020204" pitchFamily="34" charset="-122"/>
              <a:ea typeface="微软雅黑" panose="020B0503020204020204" pitchFamily="34" charset="-122"/>
            </a:endParaRPr>
          </a:p>
        </p:txBody>
      </p:sp>
      <p:sp>
        <p:nvSpPr>
          <p:cNvPr id="7" name="AutoShape 77"/>
          <p:cNvSpPr/>
          <p:nvPr/>
        </p:nvSpPr>
        <p:spPr bwMode="auto">
          <a:xfrm rot="5400000" flipV="1">
            <a:off x="2289172" y="453830"/>
            <a:ext cx="147639" cy="3383560"/>
          </a:xfrm>
          <a:prstGeom prst="leftBrace">
            <a:avLst>
              <a:gd name="adj1" fmla="val 113995"/>
              <a:gd name="adj2" fmla="val 50000"/>
            </a:avLst>
          </a:prstGeom>
          <a:noFill/>
          <a:ln w="1270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grpSp>
        <p:nvGrpSpPr>
          <p:cNvPr id="15" name="组合 14"/>
          <p:cNvGrpSpPr/>
          <p:nvPr/>
        </p:nvGrpSpPr>
        <p:grpSpPr>
          <a:xfrm>
            <a:off x="671210" y="2252622"/>
            <a:ext cx="1075011" cy="1076866"/>
            <a:chOff x="738856" y="1990030"/>
            <a:chExt cx="1299075" cy="1116862"/>
          </a:xfrm>
        </p:grpSpPr>
        <p:sp>
          <p:nvSpPr>
            <p:cNvPr id="9" name="AutoShape 44"/>
            <p:cNvSpPr>
              <a:spLocks noChangeArrowheads="1"/>
            </p:cNvSpPr>
            <p:nvPr/>
          </p:nvSpPr>
          <p:spPr bwMode="auto">
            <a:xfrm>
              <a:off x="738856" y="1990030"/>
              <a:ext cx="1299075" cy="1116862"/>
            </a:xfrm>
            <a:prstGeom prst="roundRect">
              <a:avLst>
                <a:gd name="adj" fmla="val 16667"/>
              </a:avLst>
            </a:prstGeom>
            <a:solidFill>
              <a:srgbClr val="00B0F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0" name="Line 45"/>
            <p:cNvSpPr>
              <a:spLocks noChangeShapeType="1"/>
            </p:cNvSpPr>
            <p:nvPr/>
          </p:nvSpPr>
          <p:spPr bwMode="auto">
            <a:xfrm flipH="1">
              <a:off x="942617" y="2527989"/>
              <a:ext cx="324567" cy="32055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2" name="Line 47"/>
            <p:cNvSpPr>
              <a:spLocks noChangeShapeType="1"/>
            </p:cNvSpPr>
            <p:nvPr/>
          </p:nvSpPr>
          <p:spPr bwMode="auto">
            <a:xfrm>
              <a:off x="1450810" y="2588094"/>
              <a:ext cx="90202"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3" name="Line 48"/>
            <p:cNvSpPr>
              <a:spLocks noChangeShapeType="1"/>
            </p:cNvSpPr>
            <p:nvPr/>
          </p:nvSpPr>
          <p:spPr bwMode="auto">
            <a:xfrm>
              <a:off x="1541013" y="2577731"/>
              <a:ext cx="319735"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4" name="Line 49"/>
            <p:cNvSpPr>
              <a:spLocks noChangeShapeType="1"/>
            </p:cNvSpPr>
            <p:nvPr/>
          </p:nvSpPr>
          <p:spPr bwMode="auto">
            <a:xfrm flipH="1">
              <a:off x="1245439" y="2532825"/>
              <a:ext cx="86981" cy="32332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8" name="Text Box 53"/>
            <p:cNvSpPr txBox="1">
              <a:spLocks noChangeArrowheads="1"/>
            </p:cNvSpPr>
            <p:nvPr/>
          </p:nvSpPr>
          <p:spPr bwMode="auto">
            <a:xfrm>
              <a:off x="1133596" y="2075760"/>
              <a:ext cx="599454" cy="276999"/>
            </a:xfrm>
            <a:prstGeom prst="rect">
              <a:avLst/>
            </a:prstGeom>
            <a:solidFill>
              <a:schemeClr val="bg1"/>
            </a:solidFill>
            <a:ln>
              <a:noFill/>
            </a:ln>
            <a:effectLst/>
          </p:spPr>
          <p:txBody>
            <a:bodyPr wrap="square">
              <a:spAutoFit/>
            </a:bodyPr>
            <a:lstStyle/>
            <a:p>
              <a:pPr algn="ctr"/>
              <a:r>
                <a:rPr kumimoji="1" lang="zh-CN" altLang="en-US" sz="1200" b="1" dirty="0">
                  <a:solidFill>
                    <a:srgbClr val="0000CC"/>
                  </a:solidFill>
                  <a:latin typeface="微软雅黑" panose="020B0503020204020204" pitchFamily="34" charset="-122"/>
                  <a:ea typeface="微软雅黑" panose="020B0503020204020204" pitchFamily="34" charset="-122"/>
                </a:rPr>
                <a:t>一系 </a:t>
              </a:r>
              <a:endParaRPr kumimoji="1" lang="zh-CN" altLang="en-US" sz="1200" b="1" dirty="0">
                <a:solidFill>
                  <a:srgbClr val="0000CC"/>
                </a:solidFill>
                <a:latin typeface="微软雅黑" panose="020B0503020204020204" pitchFamily="34" charset="-122"/>
                <a:ea typeface="微软雅黑" panose="020B0503020204020204" pitchFamily="34" charset="-122"/>
              </a:endParaRPr>
            </a:p>
          </p:txBody>
        </p:sp>
        <p:pic>
          <p:nvPicPr>
            <p:cNvPr id="19" name="Picture 5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114637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55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70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3737"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1769"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组合 15"/>
          <p:cNvGrpSpPr/>
          <p:nvPr/>
        </p:nvGrpSpPr>
        <p:grpSpPr>
          <a:xfrm>
            <a:off x="1825127" y="2252622"/>
            <a:ext cx="1074344" cy="1076866"/>
            <a:chOff x="2114442" y="1990030"/>
            <a:chExt cx="1298269" cy="1116862"/>
          </a:xfrm>
        </p:grpSpPr>
        <p:sp>
          <p:nvSpPr>
            <p:cNvPr id="20" name="AutoShape 55"/>
            <p:cNvSpPr>
              <a:spLocks noChangeArrowheads="1"/>
            </p:cNvSpPr>
            <p:nvPr/>
          </p:nvSpPr>
          <p:spPr bwMode="auto">
            <a:xfrm>
              <a:off x="2114442" y="1990030"/>
              <a:ext cx="1298269" cy="1116862"/>
            </a:xfrm>
            <a:prstGeom prst="roundRect">
              <a:avLst>
                <a:gd name="adj" fmla="val 16667"/>
              </a:avLst>
            </a:prstGeom>
            <a:solidFill>
              <a:srgbClr val="92D05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1" name="Line 56"/>
            <p:cNvSpPr>
              <a:spLocks noChangeShapeType="1"/>
            </p:cNvSpPr>
            <p:nvPr/>
          </p:nvSpPr>
          <p:spPr bwMode="auto">
            <a:xfrm flipH="1">
              <a:off x="2317396" y="2527989"/>
              <a:ext cx="325373" cy="32055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3" name="Line 58"/>
            <p:cNvSpPr>
              <a:spLocks noChangeShapeType="1"/>
            </p:cNvSpPr>
            <p:nvPr/>
          </p:nvSpPr>
          <p:spPr bwMode="auto">
            <a:xfrm>
              <a:off x="2825590" y="2588094"/>
              <a:ext cx="90202"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4" name="Line 59"/>
            <p:cNvSpPr>
              <a:spLocks noChangeShapeType="1"/>
            </p:cNvSpPr>
            <p:nvPr/>
          </p:nvSpPr>
          <p:spPr bwMode="auto">
            <a:xfrm>
              <a:off x="2915793" y="2577731"/>
              <a:ext cx="320540"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5" name="Line 60"/>
            <p:cNvSpPr>
              <a:spLocks noChangeShapeType="1"/>
            </p:cNvSpPr>
            <p:nvPr/>
          </p:nvSpPr>
          <p:spPr bwMode="auto">
            <a:xfrm flipH="1">
              <a:off x="2620219" y="2532825"/>
              <a:ext cx="87787" cy="32332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9" name="Text Box 64"/>
            <p:cNvSpPr txBox="1">
              <a:spLocks noChangeArrowheads="1"/>
            </p:cNvSpPr>
            <p:nvPr/>
          </p:nvSpPr>
          <p:spPr bwMode="auto">
            <a:xfrm>
              <a:off x="2518393" y="2075760"/>
              <a:ext cx="596359" cy="276999"/>
            </a:xfrm>
            <a:prstGeom prst="rect">
              <a:avLst/>
            </a:prstGeom>
            <a:solidFill>
              <a:schemeClr val="bg1"/>
            </a:solidFill>
            <a:ln>
              <a:noFill/>
            </a:ln>
            <a:effectLst/>
          </p:spPr>
          <p:txBody>
            <a:bodyPr wrap="square">
              <a:spAutoFit/>
            </a:bodyPr>
            <a:lstStyle/>
            <a:p>
              <a:pPr algn="ctr"/>
              <a:r>
                <a:rPr kumimoji="1" lang="zh-CN" altLang="en-US" sz="1200" b="1" dirty="0">
                  <a:solidFill>
                    <a:srgbClr val="0000CC"/>
                  </a:solidFill>
                  <a:latin typeface="微软雅黑" panose="020B0503020204020204" pitchFamily="34" charset="-122"/>
                  <a:ea typeface="微软雅黑" panose="020B0503020204020204" pitchFamily="34" charset="-122"/>
                </a:rPr>
                <a:t>二系 </a:t>
              </a:r>
              <a:endParaRPr kumimoji="1" lang="zh-CN" altLang="en-US" sz="1200" b="1" dirty="0">
                <a:solidFill>
                  <a:srgbClr val="0000CC"/>
                </a:solidFill>
                <a:latin typeface="微软雅黑" panose="020B0503020204020204" pitchFamily="34" charset="-122"/>
                <a:ea typeface="微软雅黑" panose="020B0503020204020204" pitchFamily="34" charset="-122"/>
              </a:endParaRPr>
            </a:p>
          </p:txBody>
        </p:sp>
        <p:pic>
          <p:nvPicPr>
            <p:cNvPr id="30" name="Picture 6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252115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4831"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2984"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1016"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904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组合 10"/>
          <p:cNvGrpSpPr/>
          <p:nvPr/>
        </p:nvGrpSpPr>
        <p:grpSpPr>
          <a:xfrm>
            <a:off x="2980425" y="2274831"/>
            <a:ext cx="1074344" cy="1076866"/>
            <a:chOff x="3490832" y="1990030"/>
            <a:chExt cx="1298269" cy="1116862"/>
          </a:xfrm>
        </p:grpSpPr>
        <p:sp>
          <p:nvSpPr>
            <p:cNvPr id="31" name="AutoShape 66"/>
            <p:cNvSpPr>
              <a:spLocks noChangeArrowheads="1"/>
            </p:cNvSpPr>
            <p:nvPr/>
          </p:nvSpPr>
          <p:spPr bwMode="auto">
            <a:xfrm>
              <a:off x="3490832" y="1990030"/>
              <a:ext cx="1298269" cy="1116862"/>
            </a:xfrm>
            <a:prstGeom prst="roundRect">
              <a:avLst>
                <a:gd name="adj" fmla="val 16667"/>
              </a:avLst>
            </a:prstGeom>
            <a:solidFill>
              <a:srgbClr val="99FF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2" name="Line 67"/>
            <p:cNvSpPr>
              <a:spLocks noChangeShapeType="1"/>
            </p:cNvSpPr>
            <p:nvPr/>
          </p:nvSpPr>
          <p:spPr bwMode="auto">
            <a:xfrm flipH="1">
              <a:off x="3694593" y="2527989"/>
              <a:ext cx="324567" cy="32055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4" name="Line 69"/>
            <p:cNvSpPr>
              <a:spLocks noChangeShapeType="1"/>
            </p:cNvSpPr>
            <p:nvPr/>
          </p:nvSpPr>
          <p:spPr bwMode="auto">
            <a:xfrm>
              <a:off x="4201981" y="2588094"/>
              <a:ext cx="91008"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5" name="Line 70"/>
            <p:cNvSpPr>
              <a:spLocks noChangeShapeType="1"/>
            </p:cNvSpPr>
            <p:nvPr/>
          </p:nvSpPr>
          <p:spPr bwMode="auto">
            <a:xfrm>
              <a:off x="4292989" y="2577731"/>
              <a:ext cx="319735"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6" name="Line 71"/>
            <p:cNvSpPr>
              <a:spLocks noChangeShapeType="1"/>
            </p:cNvSpPr>
            <p:nvPr/>
          </p:nvSpPr>
          <p:spPr bwMode="auto">
            <a:xfrm flipH="1">
              <a:off x="3996610" y="2532825"/>
              <a:ext cx="87786" cy="32332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40" name="Text Box 75"/>
            <p:cNvSpPr txBox="1">
              <a:spLocks noChangeArrowheads="1"/>
            </p:cNvSpPr>
            <p:nvPr/>
          </p:nvSpPr>
          <p:spPr bwMode="auto">
            <a:xfrm>
              <a:off x="3869818" y="2075760"/>
              <a:ext cx="620416" cy="276999"/>
            </a:xfrm>
            <a:prstGeom prst="rect">
              <a:avLst/>
            </a:prstGeom>
            <a:solidFill>
              <a:schemeClr val="bg1"/>
            </a:solidFill>
            <a:ln>
              <a:noFill/>
            </a:ln>
            <a:effectLst/>
          </p:spPr>
          <p:txBody>
            <a:bodyPr wrap="square">
              <a:spAutoFit/>
            </a:bodyPr>
            <a:lstStyle/>
            <a:p>
              <a:pPr algn="ctr"/>
              <a:r>
                <a:rPr kumimoji="1" lang="zh-CN" altLang="en-US" sz="1200" b="1" dirty="0">
                  <a:solidFill>
                    <a:srgbClr val="0000CC"/>
                  </a:solidFill>
                  <a:latin typeface="微软雅黑" panose="020B0503020204020204" pitchFamily="34" charset="-122"/>
                  <a:ea typeface="微软雅黑" panose="020B0503020204020204" pitchFamily="34" charset="-122"/>
                </a:rPr>
                <a:t>三系 </a:t>
              </a:r>
              <a:endParaRPr kumimoji="1" lang="zh-CN" altLang="en-US" sz="1200" b="1" dirty="0">
                <a:solidFill>
                  <a:srgbClr val="0000CC"/>
                </a:solidFill>
                <a:latin typeface="微软雅黑" panose="020B0503020204020204" pitchFamily="34" charset="-122"/>
                <a:ea typeface="微软雅黑" panose="020B0503020204020204" pitchFamily="34" charset="-122"/>
              </a:endParaRPr>
            </a:p>
          </p:txBody>
        </p:sp>
        <p:pic>
          <p:nvPicPr>
            <p:cNvPr id="41" name="Picture 7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3898354" y="2371164"/>
              <a:ext cx="561348"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0598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413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2170"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6020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组合 3"/>
          <p:cNvGrpSpPr/>
          <p:nvPr/>
        </p:nvGrpSpPr>
        <p:grpSpPr>
          <a:xfrm>
            <a:off x="4436843" y="1742509"/>
            <a:ext cx="4013075" cy="1719703"/>
            <a:chOff x="4070260" y="2706553"/>
            <a:chExt cx="4013075" cy="1719703"/>
          </a:xfrm>
        </p:grpSpPr>
        <p:grpSp>
          <p:nvGrpSpPr>
            <p:cNvPr id="3" name="组合 2"/>
            <p:cNvGrpSpPr/>
            <p:nvPr/>
          </p:nvGrpSpPr>
          <p:grpSpPr>
            <a:xfrm>
              <a:off x="4070260" y="3044171"/>
              <a:ext cx="4013075" cy="1382085"/>
              <a:chOff x="4070260" y="3044171"/>
              <a:chExt cx="4013075" cy="1382085"/>
            </a:xfrm>
          </p:grpSpPr>
          <p:sp>
            <p:nvSpPr>
              <p:cNvPr id="45" name="AutoShape 42"/>
              <p:cNvSpPr>
                <a:spLocks noChangeArrowheads="1"/>
              </p:cNvSpPr>
              <p:nvPr/>
            </p:nvSpPr>
            <p:spPr bwMode="auto">
              <a:xfrm>
                <a:off x="4070260" y="3044171"/>
                <a:ext cx="4013075" cy="1382085"/>
              </a:xfrm>
              <a:prstGeom prst="roundRect">
                <a:avLst>
                  <a:gd name="adj" fmla="val 16667"/>
                </a:avLst>
              </a:prstGeom>
              <a:solidFill>
                <a:srgbClr val="66FFFF"/>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46" name="Line 43"/>
              <p:cNvSpPr>
                <a:spLocks noChangeShapeType="1"/>
              </p:cNvSpPr>
              <p:nvPr/>
            </p:nvSpPr>
            <p:spPr bwMode="auto">
              <a:xfrm flipH="1">
                <a:off x="4839107" y="3366364"/>
                <a:ext cx="985254" cy="40153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7" name="Line 44"/>
              <p:cNvSpPr>
                <a:spLocks noChangeShapeType="1"/>
              </p:cNvSpPr>
              <p:nvPr/>
            </p:nvSpPr>
            <p:spPr bwMode="auto">
              <a:xfrm>
                <a:off x="6139671" y="3369677"/>
                <a:ext cx="1225560" cy="38364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8" name="Line 45"/>
              <p:cNvSpPr>
                <a:spLocks noChangeShapeType="1"/>
              </p:cNvSpPr>
              <p:nvPr/>
            </p:nvSpPr>
            <p:spPr bwMode="auto">
              <a:xfrm>
                <a:off x="5978011" y="3389555"/>
                <a:ext cx="96123" cy="37237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9" name="Text Box 46"/>
              <p:cNvSpPr txBox="1">
                <a:spLocks noChangeArrowheads="1"/>
              </p:cNvSpPr>
              <p:nvPr/>
            </p:nvSpPr>
            <p:spPr bwMode="auto">
              <a:xfrm>
                <a:off x="4070260"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一系</a:t>
                </a:r>
                <a:endParaRPr kumimoji="1" lang="zh-CN" altLang="en-US" sz="1400" b="1" dirty="0">
                  <a:latin typeface="微软雅黑" panose="020B0503020204020204" pitchFamily="34" charset="-122"/>
                  <a:ea typeface="微软雅黑" panose="020B0503020204020204" pitchFamily="34" charset="-122"/>
                </a:endParaRPr>
              </a:p>
            </p:txBody>
          </p:sp>
          <p:sp>
            <p:nvSpPr>
              <p:cNvPr id="50" name="Text Box 47"/>
              <p:cNvSpPr txBox="1">
                <a:spLocks noChangeArrowheads="1"/>
              </p:cNvSpPr>
              <p:nvPr/>
            </p:nvSpPr>
            <p:spPr bwMode="auto">
              <a:xfrm>
                <a:off x="6660383"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anose="020B0503020204020204" pitchFamily="34" charset="-122"/>
                    <a:ea typeface="微软雅黑" panose="020B0503020204020204" pitchFamily="34" charset="-122"/>
                  </a:rPr>
                  <a:t>三系</a:t>
                </a:r>
                <a:endParaRPr kumimoji="1" lang="zh-CN" altLang="en-US" sz="1400" b="1">
                  <a:latin typeface="微软雅黑" panose="020B0503020204020204" pitchFamily="34" charset="-122"/>
                  <a:ea typeface="微软雅黑" panose="020B0503020204020204" pitchFamily="34" charset="-122"/>
                </a:endParaRPr>
              </a:p>
            </p:txBody>
          </p:sp>
          <p:sp>
            <p:nvSpPr>
              <p:cNvPr id="51" name="Text Box 48"/>
              <p:cNvSpPr txBox="1">
                <a:spLocks noChangeArrowheads="1"/>
              </p:cNvSpPr>
              <p:nvPr/>
            </p:nvSpPr>
            <p:spPr bwMode="auto">
              <a:xfrm>
                <a:off x="5357717"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二系</a:t>
                </a:r>
                <a:endParaRPr kumimoji="1" lang="zh-CN" altLang="en-US" sz="1400" b="1" dirty="0">
                  <a:latin typeface="微软雅黑" panose="020B0503020204020204" pitchFamily="34" charset="-122"/>
                  <a:ea typeface="微软雅黑" panose="020B0503020204020204" pitchFamily="34" charset="-122"/>
                </a:endParaRPr>
              </a:p>
            </p:txBody>
          </p:sp>
          <p:sp>
            <p:nvSpPr>
              <p:cNvPr id="52" name="Text Box 49"/>
              <p:cNvSpPr txBox="1">
                <a:spLocks noChangeArrowheads="1"/>
              </p:cNvSpPr>
              <p:nvPr/>
            </p:nvSpPr>
            <p:spPr bwMode="auto">
              <a:xfrm>
                <a:off x="4690729" y="3110228"/>
                <a:ext cx="10973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latin typeface="微软雅黑" panose="020B0503020204020204" pitchFamily="34" charset="-122"/>
                    <a:ea typeface="微软雅黑" panose="020B0503020204020204" pitchFamily="34" charset="-122"/>
                  </a:rPr>
                  <a:t>主干集线器</a:t>
                </a:r>
                <a:endParaRPr kumimoji="1" lang="zh-CN" altLang="en-US" sz="1400" b="1" dirty="0">
                  <a:latin typeface="微软雅黑" panose="020B0503020204020204" pitchFamily="34" charset="-122"/>
                  <a:ea typeface="微软雅黑" panose="020B0503020204020204" pitchFamily="34" charset="-122"/>
                </a:endParaRPr>
              </a:p>
            </p:txBody>
          </p:sp>
          <p:sp>
            <p:nvSpPr>
              <p:cNvPr id="53" name="Line 51"/>
              <p:cNvSpPr>
                <a:spLocks noChangeShapeType="1"/>
              </p:cNvSpPr>
              <p:nvPr/>
            </p:nvSpPr>
            <p:spPr bwMode="auto">
              <a:xfrm flipH="1">
                <a:off x="4335193" y="3823554"/>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5" name="Line 53"/>
              <p:cNvSpPr>
                <a:spLocks noChangeShapeType="1"/>
              </p:cNvSpPr>
              <p:nvPr/>
            </p:nvSpPr>
            <p:spPr bwMode="auto">
              <a:xfrm>
                <a:off x="4812164" y="3877224"/>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6" name="Line 54"/>
              <p:cNvSpPr>
                <a:spLocks noChangeShapeType="1"/>
              </p:cNvSpPr>
              <p:nvPr/>
            </p:nvSpPr>
            <p:spPr bwMode="auto">
              <a:xfrm>
                <a:off x="4897363" y="3867947"/>
                <a:ext cx="300747"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7" name="Line 55"/>
              <p:cNvSpPr>
                <a:spLocks noChangeShapeType="1"/>
              </p:cNvSpPr>
              <p:nvPr/>
            </p:nvSpPr>
            <p:spPr bwMode="auto">
              <a:xfrm flipH="1">
                <a:off x="4619191" y="3828191"/>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61" name="Picture 5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4526710" y="3685071"/>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Line 60"/>
              <p:cNvSpPr>
                <a:spLocks noChangeShapeType="1"/>
              </p:cNvSpPr>
              <p:nvPr/>
            </p:nvSpPr>
            <p:spPr bwMode="auto">
              <a:xfrm flipH="1">
                <a:off x="5627019" y="3823554"/>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4" name="Line 62"/>
              <p:cNvSpPr>
                <a:spLocks noChangeShapeType="1"/>
              </p:cNvSpPr>
              <p:nvPr/>
            </p:nvSpPr>
            <p:spPr bwMode="auto">
              <a:xfrm>
                <a:off x="6103989" y="3877224"/>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5" name="Line 63"/>
              <p:cNvSpPr>
                <a:spLocks noChangeShapeType="1"/>
              </p:cNvSpPr>
              <p:nvPr/>
            </p:nvSpPr>
            <p:spPr bwMode="auto">
              <a:xfrm>
                <a:off x="6189189" y="3867947"/>
                <a:ext cx="300018"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6" name="Line 64"/>
              <p:cNvSpPr>
                <a:spLocks noChangeShapeType="1"/>
              </p:cNvSpPr>
              <p:nvPr/>
            </p:nvSpPr>
            <p:spPr bwMode="auto">
              <a:xfrm flipH="1">
                <a:off x="5911017" y="3828191"/>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70" name="Picture 6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5818536" y="3685071"/>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Line 69"/>
              <p:cNvSpPr>
                <a:spLocks noChangeShapeType="1"/>
              </p:cNvSpPr>
              <p:nvPr/>
            </p:nvSpPr>
            <p:spPr bwMode="auto">
              <a:xfrm flipH="1">
                <a:off x="6919573" y="3823554"/>
                <a:ext cx="305115"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73" name="Line 71"/>
              <p:cNvSpPr>
                <a:spLocks noChangeShapeType="1"/>
              </p:cNvSpPr>
              <p:nvPr/>
            </p:nvSpPr>
            <p:spPr bwMode="auto">
              <a:xfrm>
                <a:off x="7396543" y="3877224"/>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74" name="Line 72"/>
              <p:cNvSpPr>
                <a:spLocks noChangeShapeType="1"/>
              </p:cNvSpPr>
              <p:nvPr/>
            </p:nvSpPr>
            <p:spPr bwMode="auto">
              <a:xfrm>
                <a:off x="7481743" y="3867947"/>
                <a:ext cx="300746"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75" name="Line 73"/>
              <p:cNvSpPr>
                <a:spLocks noChangeShapeType="1"/>
              </p:cNvSpPr>
              <p:nvPr/>
            </p:nvSpPr>
            <p:spPr bwMode="auto">
              <a:xfrm flipH="1">
                <a:off x="7203571" y="3828191"/>
                <a:ext cx="82286"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79" name="Picture 7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7111089" y="3685071"/>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7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5662701" y="3153009"/>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4" name="Text Box 50"/>
            <p:cNvSpPr txBox="1">
              <a:spLocks noChangeArrowheads="1"/>
            </p:cNvSpPr>
            <p:nvPr/>
          </p:nvSpPr>
          <p:spPr bwMode="auto">
            <a:xfrm>
              <a:off x="5132957" y="2706553"/>
              <a:ext cx="1826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anose="020B0503020204020204" pitchFamily="34" charset="-122"/>
                  <a:ea typeface="微软雅黑" panose="020B0503020204020204" pitchFamily="34" charset="-122"/>
                </a:rPr>
                <a:t>一个更大的碰撞域</a:t>
              </a:r>
              <a:endParaRPr kumimoji="1" lang="zh-CN" altLang="en-US" sz="1600" b="1" dirty="0">
                <a:solidFill>
                  <a:srgbClr val="CC00CC"/>
                </a:solidFill>
                <a:latin typeface="微软雅黑" panose="020B0503020204020204" pitchFamily="34" charset="-122"/>
                <a:ea typeface="微软雅黑" panose="020B0503020204020204" pitchFamily="34" charset="-122"/>
              </a:endParaRPr>
            </a:p>
          </p:txBody>
        </p:sp>
        <p:pic>
          <p:nvPicPr>
            <p:cNvPr id="9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0421"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857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660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463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6565"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471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2750"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078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2709"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086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889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692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110" name="Rectangle 8"/>
          <p:cNvSpPr>
            <a:spLocks noChangeArrowheads="1"/>
          </p:cNvSpPr>
          <p:nvPr/>
        </p:nvSpPr>
        <p:spPr bwMode="auto">
          <a:xfrm>
            <a:off x="502920" y="1042344"/>
            <a:ext cx="8129014"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使用集线器扩展</a:t>
            </a:r>
            <a:endParaRPr lang="zh-CN" altLang="en-US" sz="2000" b="1" dirty="0">
              <a:latin typeface="微软雅黑" panose="020B0503020204020204" pitchFamily="34" charset="-122"/>
              <a:ea typeface="微软雅黑" panose="020B0503020204020204" pitchFamily="34" charset="-122"/>
            </a:endParaRPr>
          </a:p>
        </p:txBody>
      </p:sp>
      <p:sp>
        <p:nvSpPr>
          <p:cNvPr id="111"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112" name="Rectangle 6"/>
          <p:cNvSpPr>
            <a:spLocks noChangeArrowheads="1"/>
          </p:cNvSpPr>
          <p:nvPr/>
        </p:nvSpPr>
        <p:spPr bwMode="auto">
          <a:xfrm>
            <a:off x="2622844" y="598440"/>
            <a:ext cx="38811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3.4.1  </a:t>
            </a:r>
            <a:r>
              <a:rPr lang="zh-CN" altLang="en-US" sz="2400" b="1" dirty="0">
                <a:solidFill>
                  <a:schemeClr val="bg1"/>
                </a:solidFill>
                <a:latin typeface="微软雅黑" panose="020B0503020204020204" pitchFamily="34" charset="-122"/>
                <a:ea typeface="微软雅黑" panose="020B0503020204020204" pitchFamily="34" charset="-122"/>
              </a:rPr>
              <a:t>在物理层扩展以太网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71225" y="4104566"/>
            <a:ext cx="5736485"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用多个集线器连成更大的以太网</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69746"/>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优点</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63373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使原来属于不同碰撞域（冲突域）的计算机能够</a:t>
            </a:r>
            <a:r>
              <a:rPr lang="zh-CN" altLang="en-US" sz="2000" b="1" dirty="0">
                <a:solidFill>
                  <a:srgbClr val="C00000"/>
                </a:solidFill>
                <a:latin typeface="微软雅黑" panose="020B0503020204020204" pitchFamily="34" charset="-122"/>
                <a:ea typeface="微软雅黑" panose="020B0503020204020204" pitchFamily="34" charset="-122"/>
              </a:rPr>
              <a:t>跨碰撞域通信。</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63373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扩大了以太网覆盖的地理范围。</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缺点</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63373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碰撞域增大了，总的吞吐量未提高。</a:t>
            </a:r>
            <a:endParaRPr lang="zh-CN" altLang="en-US" sz="2000" b="1" dirty="0">
              <a:latin typeface="微软雅黑" panose="020B0503020204020204" pitchFamily="34" charset="-122"/>
              <a:ea typeface="微软雅黑" panose="020B0503020204020204" pitchFamily="34" charset="-122"/>
            </a:endParaRPr>
          </a:p>
          <a:p>
            <a:pPr marL="63373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如果使用不同的以太网技术（如数据率不同），那么就不能用集线器将它们互连起来。 </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19" y="6473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282106" y="624240"/>
            <a:ext cx="25699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用集线器扩展以太网</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67332"/>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碰撞域</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collision domain</a:t>
            </a:r>
            <a:r>
              <a:rPr lang="zh-CN" altLang="en-US" sz="2000" b="1" dirty="0">
                <a:latin typeface="微软雅黑" panose="020B0503020204020204" pitchFamily="34" charset="-122"/>
                <a:ea typeface="微软雅黑" panose="020B0503020204020204" pitchFamily="34" charset="-122"/>
              </a:rPr>
              <a:t>）又称为</a:t>
            </a:r>
            <a:r>
              <a:rPr lang="zh-CN" altLang="en-US" sz="2000" b="1" dirty="0">
                <a:solidFill>
                  <a:srgbClr val="C00000"/>
                </a:solidFill>
                <a:latin typeface="微软雅黑" panose="020B0503020204020204" pitchFamily="34" charset="-122"/>
                <a:ea typeface="微软雅黑" panose="020B0503020204020204" pitchFamily="34" charset="-122"/>
              </a:rPr>
              <a:t>冲突域，</a:t>
            </a:r>
            <a:r>
              <a:rPr lang="zh-CN" altLang="en-US" sz="2000" b="1" dirty="0">
                <a:latin typeface="微软雅黑" panose="020B0503020204020204" pitchFamily="34" charset="-122"/>
                <a:ea typeface="微软雅黑" panose="020B0503020204020204" pitchFamily="34" charset="-122"/>
              </a:rPr>
              <a:t>指网络中一个站点发出的帧会与其他站点发出的帧产生碰撞或冲突的那部分网络。</a:t>
            </a:r>
            <a:endParaRPr lang="en-US" altLang="zh-CN"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碰撞域越大，发生碰撞的概率越高。</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19" y="6449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4090020" y="621826"/>
            <a:ext cx="9541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碰撞域</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38" name="AutoShape 42"/>
          <p:cNvSpPr>
            <a:spLocks noChangeArrowheads="1"/>
          </p:cNvSpPr>
          <p:nvPr/>
        </p:nvSpPr>
        <p:spPr bwMode="auto">
          <a:xfrm>
            <a:off x="4567426" y="2339701"/>
            <a:ext cx="4064507" cy="1764375"/>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9" name="Line 43"/>
          <p:cNvSpPr>
            <a:spLocks noChangeShapeType="1"/>
          </p:cNvSpPr>
          <p:nvPr/>
        </p:nvSpPr>
        <p:spPr bwMode="auto">
          <a:xfrm flipH="1">
            <a:off x="5590465" y="2925370"/>
            <a:ext cx="985254" cy="40153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1" name="Line 45"/>
          <p:cNvSpPr>
            <a:spLocks noChangeShapeType="1"/>
          </p:cNvSpPr>
          <p:nvPr/>
        </p:nvSpPr>
        <p:spPr bwMode="auto">
          <a:xfrm>
            <a:off x="6729369" y="2948561"/>
            <a:ext cx="96123" cy="37237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5" name="Text Box 49"/>
          <p:cNvSpPr txBox="1">
            <a:spLocks noChangeArrowheads="1"/>
          </p:cNvSpPr>
          <p:nvPr/>
        </p:nvSpPr>
        <p:spPr bwMode="auto">
          <a:xfrm>
            <a:off x="6180712" y="2469223"/>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anose="020B0503020204020204" pitchFamily="34" charset="-122"/>
                <a:ea typeface="微软雅黑" panose="020B0503020204020204" pitchFamily="34" charset="-122"/>
              </a:rPr>
              <a:t>主干集线器</a:t>
            </a:r>
            <a:endParaRPr kumimoji="1" lang="zh-CN" altLang="en-US" sz="1200" b="1" dirty="0">
              <a:latin typeface="微软雅黑" panose="020B0503020204020204" pitchFamily="34" charset="-122"/>
              <a:ea typeface="微软雅黑" panose="020B0503020204020204" pitchFamily="34" charset="-122"/>
            </a:endParaRPr>
          </a:p>
        </p:txBody>
      </p:sp>
      <p:sp>
        <p:nvSpPr>
          <p:cNvPr id="46" name="Line 51"/>
          <p:cNvSpPr>
            <a:spLocks noChangeShapeType="1"/>
          </p:cNvSpPr>
          <p:nvPr/>
        </p:nvSpPr>
        <p:spPr bwMode="auto">
          <a:xfrm flipH="1">
            <a:off x="5086551" y="3382560"/>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7" name="Line 53"/>
          <p:cNvSpPr>
            <a:spLocks noChangeShapeType="1"/>
          </p:cNvSpPr>
          <p:nvPr/>
        </p:nvSpPr>
        <p:spPr bwMode="auto">
          <a:xfrm>
            <a:off x="5563522" y="3436230"/>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8" name="Line 54"/>
          <p:cNvSpPr>
            <a:spLocks noChangeShapeType="1"/>
          </p:cNvSpPr>
          <p:nvPr/>
        </p:nvSpPr>
        <p:spPr bwMode="auto">
          <a:xfrm>
            <a:off x="5648721" y="3426953"/>
            <a:ext cx="300747"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9" name="Line 55"/>
          <p:cNvSpPr>
            <a:spLocks noChangeShapeType="1"/>
          </p:cNvSpPr>
          <p:nvPr/>
        </p:nvSpPr>
        <p:spPr bwMode="auto">
          <a:xfrm flipH="1">
            <a:off x="5370549" y="3387197"/>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50" name="Picture 5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5278068" y="3244077"/>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Line 60"/>
          <p:cNvSpPr>
            <a:spLocks noChangeShapeType="1"/>
          </p:cNvSpPr>
          <p:nvPr/>
        </p:nvSpPr>
        <p:spPr bwMode="auto">
          <a:xfrm flipH="1">
            <a:off x="6378377" y="3382560"/>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2" name="Line 62"/>
          <p:cNvSpPr>
            <a:spLocks noChangeShapeType="1"/>
          </p:cNvSpPr>
          <p:nvPr/>
        </p:nvSpPr>
        <p:spPr bwMode="auto">
          <a:xfrm>
            <a:off x="6855347" y="3436230"/>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3" name="Line 63"/>
          <p:cNvSpPr>
            <a:spLocks noChangeShapeType="1"/>
          </p:cNvSpPr>
          <p:nvPr/>
        </p:nvSpPr>
        <p:spPr bwMode="auto">
          <a:xfrm>
            <a:off x="6940547" y="3426953"/>
            <a:ext cx="300018"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4" name="Line 64"/>
          <p:cNvSpPr>
            <a:spLocks noChangeShapeType="1"/>
          </p:cNvSpPr>
          <p:nvPr/>
        </p:nvSpPr>
        <p:spPr bwMode="auto">
          <a:xfrm flipH="1">
            <a:off x="6662375" y="3387197"/>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55" name="Picture 6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6569894" y="3244077"/>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Line 71"/>
          <p:cNvSpPr>
            <a:spLocks noChangeShapeType="1"/>
          </p:cNvSpPr>
          <p:nvPr/>
        </p:nvSpPr>
        <p:spPr bwMode="auto">
          <a:xfrm>
            <a:off x="6958045" y="2823122"/>
            <a:ext cx="700856" cy="7863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8" name="Line 72"/>
          <p:cNvSpPr>
            <a:spLocks noChangeShapeType="1"/>
          </p:cNvSpPr>
          <p:nvPr/>
        </p:nvSpPr>
        <p:spPr bwMode="auto">
          <a:xfrm>
            <a:off x="6977461" y="2901753"/>
            <a:ext cx="681440" cy="26523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61" name="Picture 7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6414059" y="2712015"/>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 Box 50"/>
          <p:cNvSpPr txBox="1">
            <a:spLocks noChangeArrowheads="1"/>
          </p:cNvSpPr>
          <p:nvPr/>
        </p:nvSpPr>
        <p:spPr bwMode="auto">
          <a:xfrm>
            <a:off x="7576532" y="375907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00000"/>
                </a:solidFill>
                <a:latin typeface="微软雅黑" panose="020B0503020204020204" pitchFamily="34" charset="-122"/>
                <a:ea typeface="微软雅黑" panose="020B0503020204020204" pitchFamily="34" charset="-122"/>
              </a:rPr>
              <a:t>碰撞域</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pic>
        <p:nvPicPr>
          <p:cNvPr id="6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60651"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8804"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6836"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4868"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56795"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4948"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22980"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1012"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3837" y="3112431"/>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3837" y="2766688"/>
            <a:ext cx="270129" cy="270129"/>
          </a:xfrm>
          <a:prstGeom prst="rect">
            <a:avLst/>
          </a:prstGeom>
          <a:noFill/>
          <a:extLst>
            <a:ext uri="{909E8E84-426E-40DD-AFC4-6F175D3DCCD1}">
              <a14:hiddenFill xmlns:a14="http://schemas.microsoft.com/office/drawing/2010/main">
                <a:solidFill>
                  <a:srgbClr val="FFFFFF"/>
                </a:solidFill>
              </a14:hiddenFill>
            </a:ext>
          </a:extLst>
        </p:spPr>
      </p:pic>
      <p:sp>
        <p:nvSpPr>
          <p:cNvPr id="74" name="AutoShape 42"/>
          <p:cNvSpPr>
            <a:spLocks noChangeArrowheads="1"/>
          </p:cNvSpPr>
          <p:nvPr/>
        </p:nvSpPr>
        <p:spPr bwMode="auto">
          <a:xfrm>
            <a:off x="502919" y="2339701"/>
            <a:ext cx="3891638" cy="1764375"/>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75" name="Line 7"/>
          <p:cNvSpPr>
            <a:spLocks noChangeShapeType="1"/>
          </p:cNvSpPr>
          <p:nvPr/>
        </p:nvSpPr>
        <p:spPr bwMode="auto">
          <a:xfrm flipV="1">
            <a:off x="1107575" y="2777484"/>
            <a:ext cx="2786743"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6" name="Rectangle 9"/>
          <p:cNvSpPr>
            <a:spLocks noChangeArrowheads="1"/>
          </p:cNvSpPr>
          <p:nvPr/>
        </p:nvSpPr>
        <p:spPr bwMode="auto">
          <a:xfrm>
            <a:off x="3822188" y="2703369"/>
            <a:ext cx="144262" cy="142164"/>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8" name="Rectangle 9"/>
          <p:cNvSpPr>
            <a:spLocks noChangeArrowheads="1"/>
          </p:cNvSpPr>
          <p:nvPr/>
        </p:nvSpPr>
        <p:spPr bwMode="auto">
          <a:xfrm>
            <a:off x="1035444" y="2703369"/>
            <a:ext cx="144262" cy="142164"/>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7" name="Line 5"/>
          <p:cNvSpPr>
            <a:spLocks noChangeShapeType="1"/>
          </p:cNvSpPr>
          <p:nvPr/>
        </p:nvSpPr>
        <p:spPr bwMode="auto">
          <a:xfrm rot="16200000" flipV="1">
            <a:off x="3063842" y="3104978"/>
            <a:ext cx="663408" cy="613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0" name="Freeform 14"/>
          <p:cNvSpPr/>
          <p:nvPr/>
        </p:nvSpPr>
        <p:spPr bwMode="auto">
          <a:xfrm>
            <a:off x="2676213" y="2776717"/>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3" name="Line 12"/>
          <p:cNvSpPr>
            <a:spLocks noChangeShapeType="1"/>
          </p:cNvSpPr>
          <p:nvPr/>
        </p:nvSpPr>
        <p:spPr bwMode="auto">
          <a:xfrm rot="16200000" flipV="1">
            <a:off x="1434794" y="3104978"/>
            <a:ext cx="663408" cy="613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9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7165" y="322831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9868" y="322831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7931" y="3228313"/>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97" name="Text Box 50"/>
          <p:cNvSpPr txBox="1">
            <a:spLocks noChangeArrowheads="1"/>
          </p:cNvSpPr>
          <p:nvPr/>
        </p:nvSpPr>
        <p:spPr bwMode="auto">
          <a:xfrm>
            <a:off x="818068" y="375907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00000"/>
                </a:solidFill>
                <a:latin typeface="微软雅黑" panose="020B0503020204020204" pitchFamily="34" charset="-122"/>
                <a:ea typeface="微软雅黑" panose="020B0503020204020204" pitchFamily="34" charset="-122"/>
              </a:rPr>
              <a:t>碰撞域</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98" name="矩形 97"/>
          <p:cNvSpPr/>
          <p:nvPr/>
        </p:nvSpPr>
        <p:spPr>
          <a:xfrm>
            <a:off x="1915327" y="4113661"/>
            <a:ext cx="1261884" cy="307777"/>
          </a:xfrm>
          <a:prstGeom prst="rect">
            <a:avLst/>
          </a:prstGeom>
        </p:spPr>
        <p:txBody>
          <a:bodyPr wrap="none">
            <a:spAutoFit/>
          </a:bodyPr>
          <a:lstStyle/>
          <a:p>
            <a:r>
              <a:rPr lang="zh-CN" altLang="en-US" sz="1400" b="1" dirty="0">
                <a:latin typeface="微软雅黑" panose="020B0503020204020204" pitchFamily="34" charset="-122"/>
                <a:ea typeface="微软雅黑" panose="020B0503020204020204" pitchFamily="34" charset="-122"/>
              </a:rPr>
              <a:t>总线形以太网</a:t>
            </a:r>
            <a:endParaRPr lang="zh-CN" altLang="en-US" sz="1400" b="1" dirty="0">
              <a:latin typeface="微软雅黑" panose="020B0503020204020204" pitchFamily="34" charset="-122"/>
              <a:ea typeface="微软雅黑" panose="020B0503020204020204" pitchFamily="34" charset="-122"/>
            </a:endParaRPr>
          </a:p>
        </p:txBody>
      </p:sp>
      <p:sp>
        <p:nvSpPr>
          <p:cNvPr id="99" name="矩形 98"/>
          <p:cNvSpPr/>
          <p:nvPr/>
        </p:nvSpPr>
        <p:spPr>
          <a:xfrm>
            <a:off x="5627587" y="4109505"/>
            <a:ext cx="2159566" cy="307777"/>
          </a:xfrm>
          <a:prstGeom prst="rect">
            <a:avLst/>
          </a:prstGeom>
        </p:spPr>
        <p:txBody>
          <a:bodyPr wrap="none">
            <a:spAutoFit/>
          </a:bodyPr>
          <a:lstStyle/>
          <a:p>
            <a:r>
              <a:rPr lang="zh-CN" altLang="en-US" sz="1400" b="1" dirty="0">
                <a:latin typeface="微软雅黑" panose="020B0503020204020204" pitchFamily="34" charset="-122"/>
                <a:ea typeface="微软雅黑" panose="020B0503020204020204" pitchFamily="34" charset="-122"/>
              </a:rPr>
              <a:t>使用集线器的星形以太网</a:t>
            </a:r>
            <a:endParaRPr lang="zh-CN" altLang="en-US" sz="14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圆角矩形 63"/>
          <p:cNvSpPr/>
          <p:nvPr/>
        </p:nvSpPr>
        <p:spPr>
          <a:xfrm>
            <a:off x="502920" y="1523557"/>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Rectangle 8"/>
          <p:cNvSpPr>
            <a:spLocks noChangeArrowheads="1"/>
          </p:cNvSpPr>
          <p:nvPr/>
        </p:nvSpPr>
        <p:spPr bwMode="auto">
          <a:xfrm>
            <a:off x="502920" y="1044812"/>
            <a:ext cx="8001000"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更为常用。早期使用</a:t>
            </a:r>
            <a:r>
              <a:rPr lang="zh-CN" altLang="en-US" sz="2000" b="1" dirty="0">
                <a:solidFill>
                  <a:srgbClr val="0000FF"/>
                </a:solidFill>
                <a:latin typeface="微软雅黑" panose="020B0503020204020204" pitchFamily="34" charset="-122"/>
                <a:ea typeface="微软雅黑" panose="020B0503020204020204" pitchFamily="34" charset="-122"/>
              </a:rPr>
              <a:t>网桥</a:t>
            </a:r>
            <a:r>
              <a:rPr lang="zh-CN" altLang="en-US" sz="2000" b="1" dirty="0">
                <a:latin typeface="微软雅黑" panose="020B0503020204020204" pitchFamily="34" charset="-122"/>
                <a:ea typeface="微软雅黑" panose="020B0503020204020204" pitchFamily="34" charset="-122"/>
              </a:rPr>
              <a:t>，现在使用以太网</a:t>
            </a:r>
            <a:r>
              <a:rPr lang="zh-CN" altLang="en-US" sz="2000" b="1" dirty="0">
                <a:solidFill>
                  <a:srgbClr val="C00000"/>
                </a:solidFill>
                <a:latin typeface="微软雅黑" panose="020B0503020204020204" pitchFamily="34" charset="-122"/>
                <a:ea typeface="微软雅黑" panose="020B0503020204020204" pitchFamily="34" charset="-122"/>
              </a:rPr>
              <a:t>交换机。</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195175" y="1697349"/>
            <a:ext cx="2137870" cy="2077954"/>
            <a:chOff x="1109815" y="2172510"/>
            <a:chExt cx="2137870" cy="2077954"/>
          </a:xfrm>
        </p:grpSpPr>
        <p:sp>
          <p:nvSpPr>
            <p:cNvPr id="13" name="AutoShape 9"/>
            <p:cNvSpPr>
              <a:spLocks noChangeArrowheads="1"/>
            </p:cNvSpPr>
            <p:nvPr/>
          </p:nvSpPr>
          <p:spPr bwMode="auto">
            <a:xfrm rot="16200000">
              <a:off x="2106750" y="1709020"/>
              <a:ext cx="144000" cy="2137869"/>
            </a:xfrm>
            <a:prstGeom prst="can">
              <a:avLst>
                <a:gd name="adj" fmla="val 56771"/>
              </a:avLst>
            </a:prstGeom>
            <a:solidFill>
              <a:srgbClr val="FFFF99"/>
            </a:solidFill>
            <a:ln w="12700">
              <a:solidFill>
                <a:srgbClr val="00006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4" name="Line 48"/>
            <p:cNvSpPr>
              <a:spLocks noChangeShapeType="1"/>
            </p:cNvSpPr>
            <p:nvPr/>
          </p:nvSpPr>
          <p:spPr bwMode="auto">
            <a:xfrm>
              <a:off x="1340941" y="2771125"/>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48"/>
            <p:cNvSpPr>
              <a:spLocks noChangeShapeType="1"/>
            </p:cNvSpPr>
            <p:nvPr/>
          </p:nvSpPr>
          <p:spPr bwMode="auto">
            <a:xfrm flipV="1">
              <a:off x="156701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48"/>
            <p:cNvSpPr>
              <a:spLocks noChangeShapeType="1"/>
            </p:cNvSpPr>
            <p:nvPr/>
          </p:nvSpPr>
          <p:spPr bwMode="auto">
            <a:xfrm flipV="1">
              <a:off x="264432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39952" y="217251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65515" y="217251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0" name="AutoShape 9"/>
            <p:cNvSpPr>
              <a:spLocks noChangeArrowheads="1"/>
            </p:cNvSpPr>
            <p:nvPr/>
          </p:nvSpPr>
          <p:spPr bwMode="auto">
            <a:xfrm rot="16200000">
              <a:off x="2106751" y="2549554"/>
              <a:ext cx="144000" cy="2137869"/>
            </a:xfrm>
            <a:prstGeom prst="can">
              <a:avLst>
                <a:gd name="adj" fmla="val 56771"/>
              </a:avLst>
            </a:prstGeom>
            <a:solidFill>
              <a:srgbClr val="FFFF99"/>
            </a:solidFill>
            <a:ln w="12700">
              <a:solidFill>
                <a:srgbClr val="00006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31" name="Line 48"/>
            <p:cNvSpPr>
              <a:spLocks noChangeShapeType="1"/>
            </p:cNvSpPr>
            <p:nvPr/>
          </p:nvSpPr>
          <p:spPr bwMode="auto">
            <a:xfrm>
              <a:off x="1340942" y="3611659"/>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48"/>
            <p:cNvSpPr>
              <a:spLocks noChangeShapeType="1"/>
            </p:cNvSpPr>
            <p:nvPr/>
          </p:nvSpPr>
          <p:spPr bwMode="auto">
            <a:xfrm flipV="1">
              <a:off x="156701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48"/>
            <p:cNvSpPr>
              <a:spLocks noChangeShapeType="1"/>
            </p:cNvSpPr>
            <p:nvPr/>
          </p:nvSpPr>
          <p:spPr bwMode="auto">
            <a:xfrm flipV="1">
              <a:off x="264432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39953" y="384333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65516" y="384333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6" name="Line 48"/>
            <p:cNvSpPr>
              <a:spLocks noChangeShapeType="1"/>
            </p:cNvSpPr>
            <p:nvPr/>
          </p:nvSpPr>
          <p:spPr bwMode="auto">
            <a:xfrm flipV="1">
              <a:off x="2136711" y="2770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48"/>
            <p:cNvSpPr>
              <a:spLocks noChangeShapeType="1"/>
            </p:cNvSpPr>
            <p:nvPr/>
          </p:nvSpPr>
          <p:spPr bwMode="auto">
            <a:xfrm flipV="1">
              <a:off x="2136711" y="3237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0" name="Picture 2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6067" y="2987236"/>
              <a:ext cx="536197" cy="376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345363" y="3067557"/>
              <a:ext cx="492443" cy="276999"/>
            </a:xfrm>
            <a:prstGeom prst="rect">
              <a:avLst/>
            </a:prstGeom>
          </p:spPr>
          <p:txBody>
            <a:bodyPr wrap="none">
              <a:spAutoFit/>
            </a:bodyPr>
            <a:lstStyle/>
            <a:p>
              <a:r>
                <a:rPr lang="zh-CN" altLang="en-US" sz="1200" b="1" dirty="0">
                  <a:solidFill>
                    <a:srgbClr val="0000FF"/>
                  </a:solidFill>
                  <a:latin typeface="微软雅黑" panose="020B0503020204020204" pitchFamily="34" charset="-122"/>
                  <a:ea typeface="微软雅黑" panose="020B0503020204020204" pitchFamily="34" charset="-122"/>
                </a:rPr>
                <a:t>网桥</a:t>
              </a:r>
              <a:endParaRPr lang="zh-CN" altLang="en-US" sz="1200" dirty="0">
                <a:solidFill>
                  <a:srgbClr val="0000FF"/>
                </a:solidFill>
              </a:endParaRPr>
            </a:p>
          </p:txBody>
        </p:sp>
      </p:grpSp>
      <p:grpSp>
        <p:nvGrpSpPr>
          <p:cNvPr id="60" name="组合 59"/>
          <p:cNvGrpSpPr/>
          <p:nvPr/>
        </p:nvGrpSpPr>
        <p:grpSpPr>
          <a:xfrm>
            <a:off x="4283755" y="1778090"/>
            <a:ext cx="3764882" cy="1942729"/>
            <a:chOff x="4620244" y="2249745"/>
            <a:chExt cx="3764882" cy="1942729"/>
          </a:xfrm>
        </p:grpSpPr>
        <p:grpSp>
          <p:nvGrpSpPr>
            <p:cNvPr id="3" name="组合 2"/>
            <p:cNvGrpSpPr/>
            <p:nvPr/>
          </p:nvGrpSpPr>
          <p:grpSpPr>
            <a:xfrm>
              <a:off x="7126015" y="2456608"/>
              <a:ext cx="958363" cy="1444922"/>
              <a:chOff x="7126015" y="2456608"/>
              <a:chExt cx="958363" cy="1444922"/>
            </a:xfrm>
          </p:grpSpPr>
          <p:sp>
            <p:nvSpPr>
              <p:cNvPr id="39" name="Line 51"/>
              <p:cNvSpPr>
                <a:spLocks noChangeShapeType="1"/>
              </p:cNvSpPr>
              <p:nvPr/>
            </p:nvSpPr>
            <p:spPr bwMode="auto">
              <a:xfrm>
                <a:off x="7252138" y="3237544"/>
                <a:ext cx="832240" cy="66398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0" name="Line 53"/>
              <p:cNvSpPr>
                <a:spLocks noChangeShapeType="1"/>
              </p:cNvSpPr>
              <p:nvPr/>
            </p:nvSpPr>
            <p:spPr bwMode="auto">
              <a:xfrm flipV="1">
                <a:off x="7126015" y="2960640"/>
                <a:ext cx="958363" cy="27690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1" name="Line 54"/>
              <p:cNvSpPr>
                <a:spLocks noChangeShapeType="1"/>
              </p:cNvSpPr>
              <p:nvPr/>
            </p:nvSpPr>
            <p:spPr bwMode="auto">
              <a:xfrm flipV="1">
                <a:off x="7252138" y="2456608"/>
                <a:ext cx="832240" cy="71866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2" name="Line 55"/>
              <p:cNvSpPr>
                <a:spLocks noChangeShapeType="1"/>
              </p:cNvSpPr>
              <p:nvPr/>
            </p:nvSpPr>
            <p:spPr bwMode="auto">
              <a:xfrm>
                <a:off x="7252138" y="3206056"/>
                <a:ext cx="832240" cy="2670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grpSp>
        <p:pic>
          <p:nvPicPr>
            <p:cNvPr id="4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1396"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1396"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1396"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1396" y="2249745"/>
              <a:ext cx="413730" cy="413730"/>
            </a:xfrm>
            <a:prstGeom prst="rect">
              <a:avLst/>
            </a:prstGeom>
            <a:noFill/>
            <a:extLst>
              <a:ext uri="{909E8E84-426E-40DD-AFC4-6F175D3DCCD1}">
                <a14:hiddenFill xmlns:a14="http://schemas.microsoft.com/office/drawing/2010/main">
                  <a:solidFill>
                    <a:srgbClr val="FFFFFF"/>
                  </a:solidFill>
                </a14:hiddenFill>
              </a:ext>
            </a:extLst>
          </p:spPr>
        </p:pic>
        <p:grpSp>
          <p:nvGrpSpPr>
            <p:cNvPr id="52" name="组合 51"/>
            <p:cNvGrpSpPr/>
            <p:nvPr/>
          </p:nvGrpSpPr>
          <p:grpSpPr>
            <a:xfrm flipH="1">
              <a:off x="4864012" y="2456608"/>
              <a:ext cx="958363" cy="1444922"/>
              <a:chOff x="7126015" y="2456608"/>
              <a:chExt cx="958363" cy="1444922"/>
            </a:xfrm>
          </p:grpSpPr>
          <p:sp>
            <p:nvSpPr>
              <p:cNvPr id="53" name="Line 51"/>
              <p:cNvSpPr>
                <a:spLocks noChangeShapeType="1"/>
              </p:cNvSpPr>
              <p:nvPr/>
            </p:nvSpPr>
            <p:spPr bwMode="auto">
              <a:xfrm>
                <a:off x="7252138" y="3237544"/>
                <a:ext cx="832240" cy="66398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4" name="Line 53"/>
              <p:cNvSpPr>
                <a:spLocks noChangeShapeType="1"/>
              </p:cNvSpPr>
              <p:nvPr/>
            </p:nvSpPr>
            <p:spPr bwMode="auto">
              <a:xfrm flipV="1">
                <a:off x="7126015" y="2960640"/>
                <a:ext cx="958363" cy="27690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5" name="Line 54"/>
              <p:cNvSpPr>
                <a:spLocks noChangeShapeType="1"/>
              </p:cNvSpPr>
              <p:nvPr/>
            </p:nvSpPr>
            <p:spPr bwMode="auto">
              <a:xfrm flipV="1">
                <a:off x="7252138" y="2456608"/>
                <a:ext cx="832240" cy="71866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6" name="Line 55"/>
              <p:cNvSpPr>
                <a:spLocks noChangeShapeType="1"/>
              </p:cNvSpPr>
              <p:nvPr/>
            </p:nvSpPr>
            <p:spPr bwMode="auto">
              <a:xfrm>
                <a:off x="7252138" y="3206056"/>
                <a:ext cx="832240" cy="2670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grpSp>
        <p:pic>
          <p:nvPicPr>
            <p:cNvPr id="4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0244"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0244"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0244"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0244" y="2249745"/>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57" name="Line 48"/>
            <p:cNvSpPr>
              <a:spLocks noChangeShapeType="1"/>
            </p:cNvSpPr>
            <p:nvPr/>
          </p:nvSpPr>
          <p:spPr bwMode="auto">
            <a:xfrm>
              <a:off x="5822375" y="3171376"/>
              <a:ext cx="130364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8" name="Picture 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75761"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98905"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矩形 57"/>
            <p:cNvSpPr/>
            <p:nvPr/>
          </p:nvSpPr>
          <p:spPr>
            <a:xfrm>
              <a:off x="5533389" y="2748753"/>
              <a:ext cx="646331" cy="276999"/>
            </a:xfrm>
            <a:prstGeom prst="rect">
              <a:avLst/>
            </a:prstGeom>
          </p:spPr>
          <p:txBody>
            <a:bodyPr wrap="none">
              <a:spAutoFit/>
            </a:bodyPr>
            <a:lstStyle/>
            <a:p>
              <a:r>
                <a:rPr lang="zh-CN" altLang="en-US" sz="1200" b="1" dirty="0">
                  <a:solidFill>
                    <a:srgbClr val="C00000"/>
                  </a:solidFill>
                  <a:latin typeface="微软雅黑" panose="020B0503020204020204" pitchFamily="34" charset="-122"/>
                  <a:ea typeface="微软雅黑" panose="020B0503020204020204" pitchFamily="34" charset="-122"/>
                </a:rPr>
                <a:t>交换机</a:t>
              </a:r>
              <a:endParaRPr lang="zh-CN" altLang="en-US" sz="1200" b="1" dirty="0">
                <a:solidFill>
                  <a:srgbClr val="C00000"/>
                </a:solidFill>
                <a:latin typeface="微软雅黑" panose="020B0503020204020204" pitchFamily="34" charset="-122"/>
                <a:ea typeface="微软雅黑" panose="020B0503020204020204" pitchFamily="34" charset="-122"/>
              </a:endParaRPr>
            </a:p>
          </p:txBody>
        </p:sp>
        <p:sp>
          <p:nvSpPr>
            <p:cNvPr id="59" name="矩形 58"/>
            <p:cNvSpPr/>
            <p:nvPr/>
          </p:nvSpPr>
          <p:spPr>
            <a:xfrm>
              <a:off x="6902300" y="2748753"/>
              <a:ext cx="646331" cy="276999"/>
            </a:xfrm>
            <a:prstGeom prst="rect">
              <a:avLst/>
            </a:prstGeom>
          </p:spPr>
          <p:txBody>
            <a:bodyPr wrap="none">
              <a:spAutoFit/>
            </a:bodyPr>
            <a:lstStyle/>
            <a:p>
              <a:r>
                <a:rPr lang="zh-CN" altLang="en-US" sz="1200" b="1" dirty="0">
                  <a:solidFill>
                    <a:srgbClr val="C00000"/>
                  </a:solidFill>
                  <a:latin typeface="微软雅黑" panose="020B0503020204020204" pitchFamily="34" charset="-122"/>
                  <a:ea typeface="微软雅黑" panose="020B0503020204020204" pitchFamily="34" charset="-122"/>
                </a:rPr>
                <a:t>交换机</a:t>
              </a:r>
              <a:endParaRPr lang="zh-CN" altLang="en-US" sz="1200" b="1" dirty="0">
                <a:solidFill>
                  <a:srgbClr val="C00000"/>
                </a:solidFill>
                <a:latin typeface="微软雅黑" panose="020B0503020204020204" pitchFamily="34" charset="-122"/>
                <a:ea typeface="微软雅黑" panose="020B0503020204020204" pitchFamily="34" charset="-122"/>
              </a:endParaRPr>
            </a:p>
          </p:txBody>
        </p:sp>
      </p:grpSp>
      <p:sp>
        <p:nvSpPr>
          <p:cNvPr id="63"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315068" y="608658"/>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3.4.2  </a:t>
            </a:r>
            <a:r>
              <a:rPr lang="zh-CN" altLang="en-US" sz="2400" b="1" dirty="0">
                <a:solidFill>
                  <a:schemeClr val="bg1"/>
                </a:solidFill>
                <a:latin typeface="微软雅黑" panose="020B0503020204020204" pitchFamily="34" charset="-122"/>
                <a:ea typeface="微软雅黑" panose="020B0503020204020204" pitchFamily="34" charset="-122"/>
              </a:rPr>
              <a:t>在数据链路层扩展以太网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502919" y="64756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6"/>
          <p:cNvSpPr>
            <a:spLocks noChangeArrowheads="1"/>
          </p:cNvSpPr>
          <p:nvPr/>
        </p:nvSpPr>
        <p:spPr bwMode="auto">
          <a:xfrm>
            <a:off x="3320579" y="624470"/>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网桥与以太网交换机</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图示 1"/>
          <p:cNvGraphicFramePr/>
          <p:nvPr/>
        </p:nvGraphicFramePr>
        <p:xfrm>
          <a:off x="184726" y="1136073"/>
          <a:ext cx="8201891" cy="315883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1007648"/>
            <a:ext cx="8129015" cy="3323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实质上是一个</a:t>
            </a:r>
            <a:r>
              <a:rPr lang="zh-CN" altLang="en-US" sz="2000" b="1" dirty="0">
                <a:solidFill>
                  <a:srgbClr val="0000FF"/>
                </a:solidFill>
                <a:latin typeface="微软雅黑" panose="020B0503020204020204" pitchFamily="34" charset="-122"/>
                <a:ea typeface="微软雅黑" panose="020B0503020204020204" pitchFamily="34" charset="-122"/>
              </a:rPr>
              <a:t>多接口网桥</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b="1" dirty="0">
                <a:latin typeface="微软雅黑" panose="020B0503020204020204" pitchFamily="34" charset="-122"/>
                <a:ea typeface="微软雅黑" panose="020B0503020204020204" pitchFamily="34" charset="-122"/>
              </a:rPr>
              <a:t>通常有十几个或更多的接口。</a:t>
            </a:r>
            <a:endParaRPr lang="zh-CN" altLang="en-US"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每个接口都直接与一个单台主机或另一个以太网交换机相连，并且一般都工作在</a:t>
            </a:r>
            <a:r>
              <a:rPr lang="zh-CN" altLang="en-US" sz="2000" b="1" dirty="0">
                <a:solidFill>
                  <a:srgbClr val="0000FF"/>
                </a:solidFill>
                <a:latin typeface="微软雅黑" panose="020B0503020204020204" pitchFamily="34" charset="-122"/>
                <a:ea typeface="微软雅黑" panose="020B0503020204020204" pitchFamily="34" charset="-122"/>
              </a:rPr>
              <a:t>全双工</a:t>
            </a:r>
            <a:r>
              <a:rPr lang="zh-CN" altLang="en-US" sz="2000" b="1" dirty="0">
                <a:latin typeface="微软雅黑" panose="020B0503020204020204" pitchFamily="34" charset="-122"/>
                <a:ea typeface="微软雅黑" panose="020B0503020204020204" pitchFamily="34" charset="-122"/>
              </a:rPr>
              <a:t>方式。</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以太网交换机具有</a:t>
            </a:r>
            <a:r>
              <a:rPr lang="zh-CN" altLang="en-US" sz="2000" b="1" dirty="0">
                <a:solidFill>
                  <a:srgbClr val="0000FF"/>
                </a:solidFill>
                <a:latin typeface="微软雅黑" panose="020B0503020204020204" pitchFamily="34" charset="-122"/>
                <a:ea typeface="微软雅黑" panose="020B0503020204020204" pitchFamily="34" charset="-122"/>
              </a:rPr>
              <a:t>并行性</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b="1" dirty="0">
                <a:latin typeface="微软雅黑" panose="020B0503020204020204" pitchFamily="34" charset="-122"/>
                <a:ea typeface="微软雅黑" panose="020B0503020204020204" pitchFamily="34" charset="-122"/>
              </a:rPr>
              <a:t>能同时连通多对接口，使多对主机能同时通信。</a:t>
            </a:r>
            <a:endParaRPr lang="en-US" altLang="zh-CN"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b="1" dirty="0">
                <a:latin typeface="微软雅黑" panose="020B0503020204020204" pitchFamily="34" charset="-122"/>
                <a:ea typeface="微软雅黑" panose="020B0503020204020204" pitchFamily="34" charset="-122"/>
              </a:rPr>
              <a:t>相互通信的主机都独占传输媒体，无碰撞地传输数据。</a:t>
            </a:r>
            <a:endParaRPr lang="en-US" altLang="zh-CN"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b="1" dirty="0">
                <a:latin typeface="微软雅黑" panose="020B0503020204020204" pitchFamily="34" charset="-122"/>
                <a:ea typeface="微软雅黑" panose="020B0503020204020204" pitchFamily="34" charset="-122"/>
              </a:rPr>
              <a:t>每一个端口和连接到端口的主机构成了一个碰撞域。</a:t>
            </a:r>
            <a:endParaRPr lang="zh-CN" altLang="en-US"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以太网交换机的特点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1127323"/>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以太网交换机的特点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Text Box 49"/>
          <p:cNvSpPr txBox="1">
            <a:spLocks noChangeArrowheads="1"/>
          </p:cNvSpPr>
          <p:nvPr/>
        </p:nvSpPr>
        <p:spPr bwMode="auto">
          <a:xfrm>
            <a:off x="3697878" y="1168841"/>
            <a:ext cx="155480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anose="020B0503020204020204" pitchFamily="34" charset="-122"/>
                <a:ea typeface="微软雅黑" panose="020B0503020204020204" pitchFamily="34" charset="-122"/>
              </a:rPr>
              <a:t>以太网交换机</a:t>
            </a:r>
            <a:endParaRPr kumimoji="1" lang="zh-CN" altLang="en-US" sz="1200" b="1" dirty="0">
              <a:latin typeface="微软雅黑" panose="020B0503020204020204" pitchFamily="34" charset="-122"/>
              <a:ea typeface="微软雅黑" panose="020B0503020204020204" pitchFamily="34" charset="-122"/>
            </a:endParaRPr>
          </a:p>
        </p:txBody>
      </p:sp>
      <p:sp>
        <p:nvSpPr>
          <p:cNvPr id="10" name="泪滴形 9"/>
          <p:cNvSpPr/>
          <p:nvPr/>
        </p:nvSpPr>
        <p:spPr>
          <a:xfrm rot="476968">
            <a:off x="1677666" y="1769625"/>
            <a:ext cx="1942249" cy="1303283"/>
          </a:xfrm>
          <a:prstGeom prst="teardrop">
            <a:avLst>
              <a:gd name="adj" fmla="val 163728"/>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泪滴形 10"/>
          <p:cNvSpPr/>
          <p:nvPr/>
        </p:nvSpPr>
        <p:spPr>
          <a:xfrm rot="21033367" flipH="1">
            <a:off x="5319737" y="1694299"/>
            <a:ext cx="2096174" cy="1350439"/>
          </a:xfrm>
          <a:prstGeom prst="teardrop">
            <a:avLst>
              <a:gd name="adj" fmla="val 151929"/>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4684572" y="1626846"/>
            <a:ext cx="2081250" cy="1191418"/>
            <a:chOff x="4668477" y="2337063"/>
            <a:chExt cx="2081250" cy="1191418"/>
          </a:xfrm>
        </p:grpSpPr>
        <p:sp>
          <p:nvSpPr>
            <p:cNvPr id="13" name="Line 44"/>
            <p:cNvSpPr>
              <a:spLocks noChangeShapeType="1"/>
            </p:cNvSpPr>
            <p:nvPr/>
          </p:nvSpPr>
          <p:spPr bwMode="auto">
            <a:xfrm>
              <a:off x="4668477" y="2337063"/>
              <a:ext cx="1375569" cy="7062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4" name="Line 69"/>
            <p:cNvSpPr>
              <a:spLocks noChangeShapeType="1"/>
            </p:cNvSpPr>
            <p:nvPr/>
          </p:nvSpPr>
          <p:spPr bwMode="auto">
            <a:xfrm flipH="1">
              <a:off x="5712245" y="3044330"/>
              <a:ext cx="305115"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5" name="Line 71"/>
            <p:cNvSpPr>
              <a:spLocks noChangeShapeType="1"/>
            </p:cNvSpPr>
            <p:nvPr/>
          </p:nvSpPr>
          <p:spPr bwMode="auto">
            <a:xfrm>
              <a:off x="6189215" y="3098000"/>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6" name="Line 72"/>
            <p:cNvSpPr>
              <a:spLocks noChangeShapeType="1"/>
            </p:cNvSpPr>
            <p:nvPr/>
          </p:nvSpPr>
          <p:spPr bwMode="auto">
            <a:xfrm>
              <a:off x="6274415" y="3088723"/>
              <a:ext cx="300746"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7" name="Line 73"/>
            <p:cNvSpPr>
              <a:spLocks noChangeShapeType="1"/>
            </p:cNvSpPr>
            <p:nvPr/>
          </p:nvSpPr>
          <p:spPr bwMode="auto">
            <a:xfrm flipH="1">
              <a:off x="5996243" y="3048967"/>
              <a:ext cx="82286"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18" name="Picture 7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5903761" y="2905847"/>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25381"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0353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91566"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9598" y="3258352"/>
              <a:ext cx="270129" cy="270129"/>
            </a:xfrm>
            <a:prstGeom prst="rect">
              <a:avLst/>
            </a:prstGeom>
            <a:noFill/>
            <a:extLst>
              <a:ext uri="{909E8E84-426E-40DD-AFC4-6F175D3DCCD1}">
                <a14:hiddenFill xmlns:a14="http://schemas.microsoft.com/office/drawing/2010/main">
                  <a:solidFill>
                    <a:srgbClr val="FFFFFF"/>
                  </a:solidFill>
                </a14:hiddenFill>
              </a:ext>
            </a:extLst>
          </p:spPr>
        </p:pic>
        <p:sp>
          <p:nvSpPr>
            <p:cNvPr id="23" name="Text Box 49"/>
            <p:cNvSpPr txBox="1">
              <a:spLocks noChangeArrowheads="1"/>
            </p:cNvSpPr>
            <p:nvPr/>
          </p:nvSpPr>
          <p:spPr bwMode="auto">
            <a:xfrm>
              <a:off x="5842960" y="2700338"/>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a:latin typeface="微软雅黑" panose="020B0503020204020204" pitchFamily="34" charset="-122"/>
                  <a:ea typeface="微软雅黑" panose="020B0503020204020204" pitchFamily="34" charset="-122"/>
                </a:rPr>
                <a:t>集线器</a:t>
              </a:r>
              <a:endParaRPr kumimoji="1" lang="zh-CN" altLang="en-US" sz="1000" b="1" dirty="0">
                <a:latin typeface="微软雅黑" panose="020B0503020204020204" pitchFamily="34" charset="-122"/>
                <a:ea typeface="微软雅黑" panose="020B0503020204020204" pitchFamily="34" charset="-122"/>
              </a:endParaRPr>
            </a:p>
          </p:txBody>
        </p:sp>
      </p:grpSp>
      <p:sp>
        <p:nvSpPr>
          <p:cNvPr id="24" name="泪滴形 23"/>
          <p:cNvSpPr/>
          <p:nvPr/>
        </p:nvSpPr>
        <p:spPr>
          <a:xfrm rot="18339832">
            <a:off x="3760326" y="2100046"/>
            <a:ext cx="1552286" cy="1284668"/>
          </a:xfrm>
          <a:prstGeom prst="teardrop">
            <a:avLst>
              <a:gd name="adj" fmla="val 117943"/>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2352822" y="1658376"/>
            <a:ext cx="1851608" cy="1159888"/>
            <a:chOff x="2336727" y="2368593"/>
            <a:chExt cx="1851608" cy="1159888"/>
          </a:xfrm>
        </p:grpSpPr>
        <p:grpSp>
          <p:nvGrpSpPr>
            <p:cNvPr id="26" name="组合 25"/>
            <p:cNvGrpSpPr/>
            <p:nvPr/>
          </p:nvGrpSpPr>
          <p:grpSpPr>
            <a:xfrm>
              <a:off x="2336727" y="2368593"/>
              <a:ext cx="1851608" cy="1159888"/>
              <a:chOff x="2336727" y="2368593"/>
              <a:chExt cx="1851608" cy="1159888"/>
            </a:xfrm>
          </p:grpSpPr>
          <p:sp>
            <p:nvSpPr>
              <p:cNvPr id="28" name="Line 43"/>
              <p:cNvSpPr>
                <a:spLocks noChangeShapeType="1"/>
              </p:cNvSpPr>
              <p:nvPr/>
            </p:nvSpPr>
            <p:spPr bwMode="auto">
              <a:xfrm flipH="1">
                <a:off x="3030003" y="2368593"/>
                <a:ext cx="1158332" cy="641099"/>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29" name="Line 51"/>
              <p:cNvSpPr>
                <a:spLocks noChangeShapeType="1"/>
              </p:cNvSpPr>
              <p:nvPr/>
            </p:nvSpPr>
            <p:spPr bwMode="auto">
              <a:xfrm flipH="1">
                <a:off x="2452519" y="3044330"/>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0" name="Line 53"/>
              <p:cNvSpPr>
                <a:spLocks noChangeShapeType="1"/>
              </p:cNvSpPr>
              <p:nvPr/>
            </p:nvSpPr>
            <p:spPr bwMode="auto">
              <a:xfrm>
                <a:off x="2929490" y="3098000"/>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1" name="Line 54"/>
              <p:cNvSpPr>
                <a:spLocks noChangeShapeType="1"/>
              </p:cNvSpPr>
              <p:nvPr/>
            </p:nvSpPr>
            <p:spPr bwMode="auto">
              <a:xfrm>
                <a:off x="3014689" y="3088723"/>
                <a:ext cx="300747"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2" name="Line 55"/>
              <p:cNvSpPr>
                <a:spLocks noChangeShapeType="1"/>
              </p:cNvSpPr>
              <p:nvPr/>
            </p:nvSpPr>
            <p:spPr bwMode="auto">
              <a:xfrm flipH="1">
                <a:off x="2736517" y="3048967"/>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33" name="Picture 5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2644036" y="2905847"/>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6727"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4880"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2912"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94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 Box 49"/>
            <p:cNvSpPr txBox="1">
              <a:spLocks noChangeArrowheads="1"/>
            </p:cNvSpPr>
            <p:nvPr/>
          </p:nvSpPr>
          <p:spPr bwMode="auto">
            <a:xfrm>
              <a:off x="2498460" y="2699895"/>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a:latin typeface="微软雅黑" panose="020B0503020204020204" pitchFamily="34" charset="-122"/>
                  <a:ea typeface="微软雅黑" panose="020B0503020204020204" pitchFamily="34" charset="-122"/>
                </a:rPr>
                <a:t>集线器</a:t>
              </a:r>
              <a:endParaRPr kumimoji="1" lang="zh-CN" altLang="en-US" sz="1000" b="1" dirty="0">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3995796" y="1637355"/>
            <a:ext cx="1156664" cy="1307029"/>
            <a:chOff x="3979701" y="2347572"/>
            <a:chExt cx="1156664" cy="1307029"/>
          </a:xfrm>
        </p:grpSpPr>
        <p:grpSp>
          <p:nvGrpSpPr>
            <p:cNvPr id="39" name="组合 38"/>
            <p:cNvGrpSpPr/>
            <p:nvPr/>
          </p:nvGrpSpPr>
          <p:grpSpPr>
            <a:xfrm>
              <a:off x="3979701" y="2347572"/>
              <a:ext cx="1124346" cy="1307029"/>
              <a:chOff x="3979701" y="2347572"/>
              <a:chExt cx="1124346" cy="1307029"/>
            </a:xfrm>
          </p:grpSpPr>
          <p:sp>
            <p:nvSpPr>
              <p:cNvPr id="41" name="Line 45"/>
              <p:cNvSpPr>
                <a:spLocks noChangeShapeType="1"/>
              </p:cNvSpPr>
              <p:nvPr/>
            </p:nvSpPr>
            <p:spPr bwMode="auto">
              <a:xfrm>
                <a:off x="4436440" y="2347572"/>
                <a:ext cx="109446" cy="75042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2" name="Line 60"/>
              <p:cNvSpPr>
                <a:spLocks noChangeShapeType="1"/>
              </p:cNvSpPr>
              <p:nvPr/>
            </p:nvSpPr>
            <p:spPr bwMode="auto">
              <a:xfrm flipH="1">
                <a:off x="4070155" y="3170450"/>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3" name="Line 62"/>
              <p:cNvSpPr>
                <a:spLocks noChangeShapeType="1"/>
              </p:cNvSpPr>
              <p:nvPr/>
            </p:nvSpPr>
            <p:spPr bwMode="auto">
              <a:xfrm>
                <a:off x="4547125" y="3224120"/>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4" name="Line 63"/>
              <p:cNvSpPr>
                <a:spLocks noChangeShapeType="1"/>
              </p:cNvSpPr>
              <p:nvPr/>
            </p:nvSpPr>
            <p:spPr bwMode="auto">
              <a:xfrm>
                <a:off x="4632325" y="3214843"/>
                <a:ext cx="300018"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5" name="Line 64"/>
              <p:cNvSpPr>
                <a:spLocks noChangeShapeType="1"/>
              </p:cNvSpPr>
              <p:nvPr/>
            </p:nvSpPr>
            <p:spPr bwMode="auto">
              <a:xfrm flipH="1">
                <a:off x="4354153" y="3175087"/>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46" name="Picture 6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4261672" y="3031967"/>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79701"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57854"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45886"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33918" y="338447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Text Box 49"/>
            <p:cNvSpPr txBox="1">
              <a:spLocks noChangeArrowheads="1"/>
            </p:cNvSpPr>
            <p:nvPr/>
          </p:nvSpPr>
          <p:spPr bwMode="auto">
            <a:xfrm>
              <a:off x="4417213" y="2818465"/>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a:latin typeface="微软雅黑" panose="020B0503020204020204" pitchFamily="34" charset="-122"/>
                  <a:ea typeface="微软雅黑" panose="020B0503020204020204" pitchFamily="34" charset="-122"/>
                </a:rPr>
                <a:t>集线器</a:t>
              </a:r>
              <a:endParaRPr kumimoji="1" lang="zh-CN" altLang="en-US" sz="1000" b="1" dirty="0">
                <a:latin typeface="微软雅黑" panose="020B0503020204020204" pitchFamily="34" charset="-122"/>
                <a:ea typeface="微软雅黑" panose="020B0503020204020204" pitchFamily="34" charset="-122"/>
              </a:endParaRPr>
            </a:p>
          </p:txBody>
        </p:sp>
      </p:grpSp>
      <p:sp>
        <p:nvSpPr>
          <p:cNvPr id="51" name="Text Box 50"/>
          <p:cNvSpPr txBox="1">
            <a:spLocks noChangeArrowheads="1"/>
          </p:cNvSpPr>
          <p:nvPr/>
        </p:nvSpPr>
        <p:spPr bwMode="auto">
          <a:xfrm>
            <a:off x="6713808" y="2026336"/>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C00CC"/>
                </a:solidFill>
                <a:latin typeface="微软雅黑" panose="020B0503020204020204" pitchFamily="34" charset="-122"/>
                <a:ea typeface="微软雅黑" panose="020B0503020204020204" pitchFamily="34" charset="-122"/>
              </a:rPr>
              <a:t>碰撞域</a:t>
            </a:r>
            <a:endParaRPr kumimoji="1"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52" name="Text Box 50"/>
          <p:cNvSpPr txBox="1">
            <a:spLocks noChangeArrowheads="1"/>
          </p:cNvSpPr>
          <p:nvPr/>
        </p:nvSpPr>
        <p:spPr bwMode="auto">
          <a:xfrm>
            <a:off x="1706491" y="2194637"/>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C00CC"/>
                </a:solidFill>
                <a:latin typeface="微软雅黑" panose="020B0503020204020204" pitchFamily="34" charset="-122"/>
                <a:ea typeface="微软雅黑" panose="020B0503020204020204" pitchFamily="34" charset="-122"/>
              </a:rPr>
              <a:t>碰撞域</a:t>
            </a:r>
            <a:endParaRPr kumimoji="1"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53" name="Text Box 50"/>
          <p:cNvSpPr txBox="1">
            <a:spLocks noChangeArrowheads="1"/>
          </p:cNvSpPr>
          <p:nvPr/>
        </p:nvSpPr>
        <p:spPr bwMode="auto">
          <a:xfrm>
            <a:off x="4120652" y="3079569"/>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C00CC"/>
                </a:solidFill>
                <a:latin typeface="微软雅黑" panose="020B0503020204020204" pitchFamily="34" charset="-122"/>
                <a:ea typeface="微软雅黑" panose="020B0503020204020204" pitchFamily="34" charset="-122"/>
              </a:rPr>
              <a:t>碰撞域</a:t>
            </a:r>
            <a:endParaRPr kumimoji="1"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54" name="modem"/>
          <p:cNvSpPr>
            <a:spLocks noEditPoints="1" noChangeArrowheads="1"/>
          </p:cNvSpPr>
          <p:nvPr/>
        </p:nvSpPr>
        <p:spPr bwMode="auto">
          <a:xfrm>
            <a:off x="3973041" y="1435777"/>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ln>
        </p:spPr>
        <p:txBody>
          <a:bodyPr vert="horz" wrap="square" lIns="91440" tIns="45720" rIns="91440" bIns="45720" numCol="1" anchor="t" anchorCtr="0" compatLnSpc="1"/>
          <a:lstStyle/>
          <a:p>
            <a:endParaRPr lang="zh-CN" altLang="en-US" dirty="0"/>
          </a:p>
        </p:txBody>
      </p:sp>
      <p:sp>
        <p:nvSpPr>
          <p:cNvPr id="55" name="Rectangle 6"/>
          <p:cNvSpPr>
            <a:spLocks noChangeArrowheads="1"/>
          </p:cNvSpPr>
          <p:nvPr/>
        </p:nvSpPr>
        <p:spPr bwMode="auto">
          <a:xfrm>
            <a:off x="1961804" y="3690820"/>
            <a:ext cx="47786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b="1" dirty="0">
                <a:latin typeface="微软雅黑" panose="020B0503020204020204" pitchFamily="34" charset="-122"/>
                <a:ea typeface="微软雅黑" panose="020B0503020204020204" pitchFamily="34" charset="-122"/>
              </a:rPr>
              <a:t>以太网交换机的每个接口都是一个碰撞域</a:t>
            </a:r>
            <a:endParaRPr lang="fr-FR" altLang="zh-CN"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endCondLst>
                                    <p:cond evt="onNext" delay="0">
                                      <p:tgtEl>
                                        <p:sldTgt/>
                                      </p:tgtEl>
                                    </p:cond>
                                  </p:endCondLst>
                                  <p:childTnLst>
                                    <p:anim calcmode="discrete" valueType="str">
                                      <p:cBhvr>
                                        <p:cTn id="6" dur="1000" fill="hold"/>
                                        <p:tgtEl>
                                          <p:spTgt spid="10"/>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endCondLst>
                                    <p:cond evt="onNext" delay="0">
                                      <p:tgtEl>
                                        <p:sldTgt/>
                                      </p:tgtEl>
                                    </p:cond>
                                  </p:endCondLst>
                                  <p:childTnLst>
                                    <p:anim calcmode="discrete" valueType="str">
                                      <p:cBhvr>
                                        <p:cTn id="8" dur="1000" fill="hold"/>
                                        <p:tgtEl>
                                          <p:spTgt spid="24"/>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组合 2"/>
          <p:cNvGrpSpPr/>
          <p:nvPr/>
        </p:nvGrpSpPr>
        <p:grpSpPr>
          <a:xfrm>
            <a:off x="1545809" y="583734"/>
            <a:ext cx="5244405" cy="3618131"/>
            <a:chOff x="1545809" y="583734"/>
            <a:chExt cx="5244405" cy="3618131"/>
          </a:xfrm>
        </p:grpSpPr>
        <p:sp>
          <p:nvSpPr>
            <p:cNvPr id="151558" name="Rectangle 6"/>
            <p:cNvSpPr>
              <a:spLocks noChangeArrowheads="1"/>
            </p:cNvSpPr>
            <p:nvPr/>
          </p:nvSpPr>
          <p:spPr bwMode="auto">
            <a:xfrm>
              <a:off x="2675414" y="698033"/>
              <a:ext cx="800100" cy="342900"/>
            </a:xfrm>
            <a:prstGeom prst="rect">
              <a:avLst/>
            </a:prstGeom>
            <a:solidFill>
              <a:srgbClr val="33CC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defTabSz="571500" eaLnBrk="0" fontAlgn="base" hangingPunct="0">
                <a:spcBef>
                  <a:spcPct val="0"/>
                </a:spcBef>
                <a:spcAft>
                  <a:spcPct val="0"/>
                </a:spcAft>
              </a:pPr>
              <a:r>
                <a:rPr lang="zh-CN" altLang="en-US" sz="1350" b="1">
                  <a:solidFill>
                    <a:srgbClr val="000000"/>
                  </a:solidFill>
                  <a:latin typeface="CordiaUPC" panose="020B0304020202020204" pitchFamily="34" charset="-34"/>
                </a:rPr>
                <a:t>主机</a:t>
              </a:r>
              <a:r>
                <a:rPr lang="en-US" altLang="zh-CN" sz="1350" b="1">
                  <a:solidFill>
                    <a:srgbClr val="000000"/>
                  </a:solidFill>
                  <a:latin typeface="CordiaUPC" panose="020B0304020202020204" pitchFamily="34" charset="-34"/>
                </a:rPr>
                <a:t>A</a:t>
              </a:r>
              <a:endParaRPr lang="en-US" altLang="zh-CN" sz="1800">
                <a:solidFill>
                  <a:srgbClr val="FFFFFF"/>
                </a:solidFill>
                <a:latin typeface="CordiaUPC" panose="020B0304020202020204" pitchFamily="34" charset="-34"/>
              </a:endParaRPr>
            </a:p>
          </p:txBody>
        </p:sp>
        <p:sp>
          <p:nvSpPr>
            <p:cNvPr id="151559" name="Rectangle 7"/>
            <p:cNvSpPr>
              <a:spLocks noChangeArrowheads="1"/>
            </p:cNvSpPr>
            <p:nvPr/>
          </p:nvSpPr>
          <p:spPr bwMode="auto">
            <a:xfrm>
              <a:off x="5932964" y="698033"/>
              <a:ext cx="800100" cy="342900"/>
            </a:xfrm>
            <a:prstGeom prst="rect">
              <a:avLst/>
            </a:prstGeom>
            <a:solidFill>
              <a:srgbClr val="33CC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defTabSz="571500" eaLnBrk="0" fontAlgn="base" hangingPunct="0">
                <a:spcBef>
                  <a:spcPct val="0"/>
                </a:spcBef>
                <a:spcAft>
                  <a:spcPct val="0"/>
                </a:spcAft>
              </a:pPr>
              <a:r>
                <a:rPr lang="zh-CN" altLang="en-US" sz="1350" b="1">
                  <a:solidFill>
                    <a:srgbClr val="000000"/>
                  </a:solidFill>
                  <a:latin typeface="CordiaUPC" panose="020B0304020202020204" pitchFamily="34" charset="-34"/>
                </a:rPr>
                <a:t>主机</a:t>
              </a:r>
              <a:r>
                <a:rPr lang="en-US" altLang="zh-CN" sz="1350" b="1">
                  <a:solidFill>
                    <a:srgbClr val="000000"/>
                  </a:solidFill>
                  <a:latin typeface="CordiaUPC" panose="020B0304020202020204" pitchFamily="34" charset="-34"/>
                </a:rPr>
                <a:t>A</a:t>
              </a:r>
              <a:endParaRPr lang="en-US" altLang="zh-CN" sz="1800">
                <a:solidFill>
                  <a:srgbClr val="FFFFFF"/>
                </a:solidFill>
                <a:latin typeface="CordiaUPC" panose="020B0304020202020204" pitchFamily="34" charset="-34"/>
              </a:endParaRPr>
            </a:p>
          </p:txBody>
        </p:sp>
        <p:sp>
          <p:nvSpPr>
            <p:cNvPr id="151560" name="Oval 8"/>
            <p:cNvSpPr>
              <a:spLocks noChangeArrowheads="1"/>
            </p:cNvSpPr>
            <p:nvPr/>
          </p:nvSpPr>
          <p:spPr bwMode="auto">
            <a:xfrm>
              <a:off x="2732564" y="1555283"/>
              <a:ext cx="628650" cy="342900"/>
            </a:xfrm>
            <a:prstGeom prst="ellipse">
              <a:avLst/>
            </a:prstGeom>
            <a:solidFill>
              <a:srgbClr val="33CC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defTabSz="571500" eaLnBrk="0" fontAlgn="base" hangingPunct="0">
                <a:spcBef>
                  <a:spcPct val="0"/>
                </a:spcBef>
                <a:spcAft>
                  <a:spcPct val="0"/>
                </a:spcAft>
              </a:pPr>
              <a:r>
                <a:rPr lang="zh-CN" altLang="en-US" sz="1200" b="1">
                  <a:solidFill>
                    <a:srgbClr val="000000"/>
                  </a:solidFill>
                  <a:latin typeface="CordiaUPC" panose="020B0304020202020204" pitchFamily="34" charset="-34"/>
                </a:rPr>
                <a:t>结点</a:t>
              </a:r>
              <a:r>
                <a:rPr lang="en-US" altLang="zh-CN" sz="1200" b="1">
                  <a:solidFill>
                    <a:srgbClr val="000000"/>
                  </a:solidFill>
                  <a:latin typeface="CordiaUPC" panose="020B0304020202020204" pitchFamily="34" charset="-34"/>
                </a:rPr>
                <a:t>1</a:t>
              </a:r>
              <a:endParaRPr lang="en-US" altLang="zh-CN" sz="1800">
                <a:solidFill>
                  <a:srgbClr val="000000"/>
                </a:solidFill>
                <a:latin typeface="CordiaUPC" panose="020B0304020202020204" pitchFamily="34" charset="-34"/>
              </a:endParaRPr>
            </a:p>
          </p:txBody>
        </p:sp>
        <p:sp>
          <p:nvSpPr>
            <p:cNvPr id="151561" name="Oval 9"/>
            <p:cNvSpPr>
              <a:spLocks noChangeArrowheads="1"/>
            </p:cNvSpPr>
            <p:nvPr/>
          </p:nvSpPr>
          <p:spPr bwMode="auto">
            <a:xfrm>
              <a:off x="4389914" y="1555283"/>
              <a:ext cx="628650" cy="342900"/>
            </a:xfrm>
            <a:prstGeom prst="ellipse">
              <a:avLst/>
            </a:prstGeom>
            <a:solidFill>
              <a:srgbClr val="33CC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defTabSz="571500" eaLnBrk="0" fontAlgn="base" hangingPunct="0">
                <a:spcBef>
                  <a:spcPct val="0"/>
                </a:spcBef>
                <a:spcAft>
                  <a:spcPct val="0"/>
                </a:spcAft>
              </a:pPr>
              <a:r>
                <a:rPr lang="zh-CN" altLang="en-US" sz="1200" b="1">
                  <a:solidFill>
                    <a:srgbClr val="000000"/>
                  </a:solidFill>
                  <a:latin typeface="CordiaUPC" panose="020B0304020202020204" pitchFamily="34" charset="-34"/>
                </a:rPr>
                <a:t>结点</a:t>
              </a:r>
              <a:r>
                <a:rPr lang="en-US" altLang="zh-CN" sz="1200" b="1">
                  <a:solidFill>
                    <a:srgbClr val="000000"/>
                  </a:solidFill>
                  <a:latin typeface="CordiaUPC" panose="020B0304020202020204" pitchFamily="34" charset="-34"/>
                </a:rPr>
                <a:t>2</a:t>
              </a:r>
              <a:endParaRPr lang="en-US" altLang="zh-CN" sz="1800">
                <a:solidFill>
                  <a:srgbClr val="FFFFFF"/>
                </a:solidFill>
                <a:latin typeface="CordiaUPC" panose="020B0304020202020204" pitchFamily="34" charset="-34"/>
              </a:endParaRPr>
            </a:p>
          </p:txBody>
        </p:sp>
        <p:sp>
          <p:nvSpPr>
            <p:cNvPr id="151562" name="Oval 10"/>
            <p:cNvSpPr>
              <a:spLocks noChangeArrowheads="1"/>
            </p:cNvSpPr>
            <p:nvPr/>
          </p:nvSpPr>
          <p:spPr bwMode="auto">
            <a:xfrm>
              <a:off x="5990114" y="1555283"/>
              <a:ext cx="628650" cy="342900"/>
            </a:xfrm>
            <a:prstGeom prst="ellipse">
              <a:avLst/>
            </a:prstGeom>
            <a:solidFill>
              <a:srgbClr val="33CC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defTabSz="571500" eaLnBrk="0" fontAlgn="base" hangingPunct="0">
                <a:spcBef>
                  <a:spcPct val="0"/>
                </a:spcBef>
                <a:spcAft>
                  <a:spcPct val="0"/>
                </a:spcAft>
              </a:pPr>
              <a:r>
                <a:rPr lang="zh-CN" altLang="en-US" sz="1200" b="1">
                  <a:solidFill>
                    <a:srgbClr val="000000"/>
                  </a:solidFill>
                  <a:latin typeface="CordiaUPC" panose="020B0304020202020204" pitchFamily="34" charset="-34"/>
                </a:rPr>
                <a:t>结点</a:t>
              </a:r>
              <a:r>
                <a:rPr lang="en-US" altLang="zh-CN" sz="1200" b="1">
                  <a:solidFill>
                    <a:srgbClr val="000000"/>
                  </a:solidFill>
                  <a:latin typeface="CordiaUPC" panose="020B0304020202020204" pitchFamily="34" charset="-34"/>
                </a:rPr>
                <a:t>3</a:t>
              </a:r>
              <a:endParaRPr lang="en-US" altLang="zh-CN" sz="1800">
                <a:solidFill>
                  <a:srgbClr val="FFFFFF"/>
                </a:solidFill>
                <a:latin typeface="CordiaUPC" panose="020B0304020202020204" pitchFamily="34" charset="-34"/>
              </a:endParaRPr>
            </a:p>
          </p:txBody>
        </p:sp>
        <p:sp>
          <p:nvSpPr>
            <p:cNvPr id="151563" name="Line 11"/>
            <p:cNvSpPr>
              <a:spLocks noChangeShapeType="1"/>
            </p:cNvSpPr>
            <p:nvPr/>
          </p:nvSpPr>
          <p:spPr bwMode="auto">
            <a:xfrm>
              <a:off x="3074273" y="1039744"/>
              <a:ext cx="0" cy="515540"/>
            </a:xfrm>
            <a:prstGeom prst="line">
              <a:avLst/>
            </a:prstGeom>
            <a:noFill/>
            <a:ln w="12700">
              <a:solidFill>
                <a:srgbClr val="FF99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pPr>
              <a:endParaRPr lang="zh-CN" altLang="en-US" sz="1350">
                <a:solidFill>
                  <a:srgbClr val="000000"/>
                </a:solidFill>
                <a:latin typeface="Tahoma" panose="020B0604030504040204" pitchFamily="34" charset="0"/>
                <a:ea typeface="宋体" panose="02010600030101010101" pitchFamily="2" charset="-122"/>
              </a:endParaRPr>
            </a:p>
          </p:txBody>
        </p:sp>
        <p:sp>
          <p:nvSpPr>
            <p:cNvPr id="151564" name="Line 12"/>
            <p:cNvSpPr>
              <a:spLocks noChangeShapeType="1"/>
            </p:cNvSpPr>
            <p:nvPr/>
          </p:nvSpPr>
          <p:spPr bwMode="auto">
            <a:xfrm>
              <a:off x="6275864" y="1040933"/>
              <a:ext cx="0" cy="515541"/>
            </a:xfrm>
            <a:prstGeom prst="line">
              <a:avLst/>
            </a:prstGeom>
            <a:noFill/>
            <a:ln w="12700">
              <a:solidFill>
                <a:srgbClr val="FF99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pPr>
              <a:endParaRPr lang="zh-CN" altLang="en-US" sz="1350">
                <a:solidFill>
                  <a:srgbClr val="000000"/>
                </a:solidFill>
                <a:latin typeface="Tahoma" panose="020B0604030504040204" pitchFamily="34" charset="0"/>
                <a:ea typeface="宋体" panose="02010600030101010101" pitchFamily="2" charset="-122"/>
              </a:endParaRPr>
            </a:p>
          </p:txBody>
        </p:sp>
        <p:sp>
          <p:nvSpPr>
            <p:cNvPr id="151565" name="Line 13"/>
            <p:cNvSpPr>
              <a:spLocks noChangeShapeType="1"/>
            </p:cNvSpPr>
            <p:nvPr/>
          </p:nvSpPr>
          <p:spPr bwMode="auto">
            <a:xfrm>
              <a:off x="3075464" y="1898183"/>
              <a:ext cx="0" cy="571500"/>
            </a:xfrm>
            <a:prstGeom prst="line">
              <a:avLst/>
            </a:prstGeom>
            <a:noFill/>
            <a:ln w="12700">
              <a:solidFill>
                <a:srgbClr val="FF9900"/>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pPr>
              <a:endParaRPr lang="zh-CN" altLang="en-US" sz="1350">
                <a:solidFill>
                  <a:srgbClr val="000000"/>
                </a:solidFill>
                <a:latin typeface="Tahoma" panose="020B0604030504040204" pitchFamily="34" charset="0"/>
                <a:ea typeface="宋体" panose="02010600030101010101" pitchFamily="2" charset="-122"/>
              </a:endParaRPr>
            </a:p>
          </p:txBody>
        </p:sp>
        <p:sp>
          <p:nvSpPr>
            <p:cNvPr id="151566" name="Line 14"/>
            <p:cNvSpPr>
              <a:spLocks noChangeShapeType="1"/>
            </p:cNvSpPr>
            <p:nvPr/>
          </p:nvSpPr>
          <p:spPr bwMode="auto">
            <a:xfrm>
              <a:off x="3075464" y="2469683"/>
              <a:ext cx="1428750" cy="0"/>
            </a:xfrm>
            <a:prstGeom prst="line">
              <a:avLst/>
            </a:prstGeom>
            <a:noFill/>
            <a:ln w="1270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pPr>
              <a:endParaRPr lang="zh-CN" altLang="en-US" sz="1350">
                <a:solidFill>
                  <a:srgbClr val="000000"/>
                </a:solidFill>
                <a:latin typeface="Tahoma" panose="020B0604030504040204" pitchFamily="34" charset="0"/>
                <a:ea typeface="宋体" panose="02010600030101010101" pitchFamily="2" charset="-122"/>
              </a:endParaRPr>
            </a:p>
          </p:txBody>
        </p:sp>
        <p:sp>
          <p:nvSpPr>
            <p:cNvPr id="151567" name="Line 15"/>
            <p:cNvSpPr>
              <a:spLocks noChangeShapeType="1"/>
            </p:cNvSpPr>
            <p:nvPr/>
          </p:nvSpPr>
          <p:spPr bwMode="auto">
            <a:xfrm flipV="1">
              <a:off x="4504214" y="1898183"/>
              <a:ext cx="0" cy="571500"/>
            </a:xfrm>
            <a:prstGeom prst="line">
              <a:avLst/>
            </a:prstGeom>
            <a:noFill/>
            <a:ln w="12700">
              <a:solidFill>
                <a:srgbClr val="FF99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pPr>
              <a:endParaRPr lang="zh-CN" altLang="en-US" sz="1350">
                <a:solidFill>
                  <a:srgbClr val="000000"/>
                </a:solidFill>
                <a:latin typeface="Tahoma" panose="020B0604030504040204" pitchFamily="34" charset="0"/>
                <a:ea typeface="宋体" panose="02010600030101010101" pitchFamily="2" charset="-122"/>
              </a:endParaRPr>
            </a:p>
          </p:txBody>
        </p:sp>
        <p:sp>
          <p:nvSpPr>
            <p:cNvPr id="151568" name="Line 16"/>
            <p:cNvSpPr>
              <a:spLocks noChangeShapeType="1"/>
            </p:cNvSpPr>
            <p:nvPr/>
          </p:nvSpPr>
          <p:spPr bwMode="auto">
            <a:xfrm>
              <a:off x="4847114" y="1898183"/>
              <a:ext cx="0" cy="571500"/>
            </a:xfrm>
            <a:prstGeom prst="line">
              <a:avLst/>
            </a:prstGeom>
            <a:noFill/>
            <a:ln w="12700">
              <a:solidFill>
                <a:srgbClr val="FF9900"/>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pPr>
              <a:endParaRPr lang="zh-CN" altLang="en-US" sz="1350">
                <a:solidFill>
                  <a:srgbClr val="000000"/>
                </a:solidFill>
                <a:latin typeface="Tahoma" panose="020B0604030504040204" pitchFamily="34" charset="0"/>
                <a:ea typeface="宋体" panose="02010600030101010101" pitchFamily="2" charset="-122"/>
              </a:endParaRPr>
            </a:p>
          </p:txBody>
        </p:sp>
        <p:sp>
          <p:nvSpPr>
            <p:cNvPr id="151569" name="Line 17"/>
            <p:cNvSpPr>
              <a:spLocks noChangeShapeType="1"/>
            </p:cNvSpPr>
            <p:nvPr/>
          </p:nvSpPr>
          <p:spPr bwMode="auto">
            <a:xfrm>
              <a:off x="4847114" y="2469683"/>
              <a:ext cx="1428750" cy="0"/>
            </a:xfrm>
            <a:prstGeom prst="line">
              <a:avLst/>
            </a:prstGeom>
            <a:noFill/>
            <a:ln w="1270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pPr>
              <a:endParaRPr lang="zh-CN" altLang="en-US" sz="1350">
                <a:solidFill>
                  <a:srgbClr val="000000"/>
                </a:solidFill>
                <a:latin typeface="Tahoma" panose="020B0604030504040204" pitchFamily="34" charset="0"/>
                <a:ea typeface="宋体" panose="02010600030101010101" pitchFamily="2" charset="-122"/>
              </a:endParaRPr>
            </a:p>
          </p:txBody>
        </p:sp>
        <p:sp>
          <p:nvSpPr>
            <p:cNvPr id="151570" name="Line 18"/>
            <p:cNvSpPr>
              <a:spLocks noChangeShapeType="1"/>
            </p:cNvSpPr>
            <p:nvPr/>
          </p:nvSpPr>
          <p:spPr bwMode="auto">
            <a:xfrm flipV="1">
              <a:off x="6275864" y="1898183"/>
              <a:ext cx="0" cy="571500"/>
            </a:xfrm>
            <a:prstGeom prst="line">
              <a:avLst/>
            </a:prstGeom>
            <a:noFill/>
            <a:ln w="12700">
              <a:solidFill>
                <a:srgbClr val="FF99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pPr>
              <a:endParaRPr lang="zh-CN" altLang="en-US" sz="1350">
                <a:solidFill>
                  <a:srgbClr val="000000"/>
                </a:solidFill>
                <a:latin typeface="Tahoma" panose="020B0604030504040204" pitchFamily="34" charset="0"/>
                <a:ea typeface="宋体" panose="02010600030101010101" pitchFamily="2" charset="-122"/>
              </a:endParaRPr>
            </a:p>
          </p:txBody>
        </p:sp>
        <p:sp>
          <p:nvSpPr>
            <p:cNvPr id="151571" name="Line 19"/>
            <p:cNvSpPr>
              <a:spLocks noChangeShapeType="1"/>
            </p:cNvSpPr>
            <p:nvPr/>
          </p:nvSpPr>
          <p:spPr bwMode="auto">
            <a:xfrm>
              <a:off x="3476705" y="869483"/>
              <a:ext cx="2456260" cy="0"/>
            </a:xfrm>
            <a:prstGeom prst="line">
              <a:avLst/>
            </a:prstGeom>
            <a:noFill/>
            <a:ln w="12700" cap="rnd">
              <a:solidFill>
                <a:srgbClr val="FF9900"/>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pPr>
              <a:endParaRPr lang="zh-CN" altLang="en-US" sz="1350">
                <a:solidFill>
                  <a:srgbClr val="000000"/>
                </a:solidFill>
                <a:latin typeface="Tahoma" panose="020B0604030504040204" pitchFamily="34" charset="0"/>
                <a:ea typeface="宋体" panose="02010600030101010101" pitchFamily="2" charset="-122"/>
              </a:endParaRPr>
            </a:p>
          </p:txBody>
        </p:sp>
        <p:sp>
          <p:nvSpPr>
            <p:cNvPr id="151572" name="Line 20"/>
            <p:cNvSpPr>
              <a:spLocks noChangeShapeType="1"/>
            </p:cNvSpPr>
            <p:nvPr/>
          </p:nvSpPr>
          <p:spPr bwMode="auto">
            <a:xfrm>
              <a:off x="3360023" y="1724352"/>
              <a:ext cx="1028700" cy="0"/>
            </a:xfrm>
            <a:prstGeom prst="line">
              <a:avLst/>
            </a:prstGeom>
            <a:noFill/>
            <a:ln w="12700" cap="rnd">
              <a:solidFill>
                <a:srgbClr val="FF9900"/>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pPr>
              <a:endParaRPr lang="zh-CN" altLang="en-US" sz="1350">
                <a:solidFill>
                  <a:srgbClr val="000000"/>
                </a:solidFill>
                <a:latin typeface="Tahoma" panose="020B0604030504040204" pitchFamily="34" charset="0"/>
                <a:ea typeface="宋体" panose="02010600030101010101" pitchFamily="2" charset="-122"/>
              </a:endParaRPr>
            </a:p>
          </p:txBody>
        </p:sp>
        <p:sp>
          <p:nvSpPr>
            <p:cNvPr id="151573" name="Line 21"/>
            <p:cNvSpPr>
              <a:spLocks noChangeShapeType="1"/>
            </p:cNvSpPr>
            <p:nvPr/>
          </p:nvSpPr>
          <p:spPr bwMode="auto">
            <a:xfrm>
              <a:off x="5018564" y="1726733"/>
              <a:ext cx="971550" cy="0"/>
            </a:xfrm>
            <a:prstGeom prst="line">
              <a:avLst/>
            </a:prstGeom>
            <a:noFill/>
            <a:ln w="12700" cap="rnd">
              <a:solidFill>
                <a:srgbClr val="FF9900"/>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pPr>
              <a:endParaRPr lang="zh-CN" altLang="en-US" sz="1350">
                <a:solidFill>
                  <a:srgbClr val="000000"/>
                </a:solidFill>
                <a:latin typeface="Tahoma" panose="020B0604030504040204" pitchFamily="34" charset="0"/>
                <a:ea typeface="宋体" panose="02010600030101010101" pitchFamily="2" charset="-122"/>
              </a:endParaRPr>
            </a:p>
          </p:txBody>
        </p:sp>
        <p:sp>
          <p:nvSpPr>
            <p:cNvPr id="151574" name="Text Box 22"/>
            <p:cNvSpPr txBox="1">
              <a:spLocks noChangeArrowheads="1"/>
            </p:cNvSpPr>
            <p:nvPr/>
          </p:nvSpPr>
          <p:spPr bwMode="auto">
            <a:xfrm>
              <a:off x="4275614" y="583734"/>
              <a:ext cx="1200150" cy="27699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defTabSz="571500" eaLnBrk="0" fontAlgn="base" hangingPunct="0">
                <a:spcBef>
                  <a:spcPct val="50000"/>
                </a:spcBef>
                <a:spcAft>
                  <a:spcPct val="0"/>
                </a:spcAft>
              </a:pPr>
              <a:r>
                <a:rPr lang="zh-CN" altLang="en-US" sz="1200" b="1">
                  <a:solidFill>
                    <a:srgbClr val="333399"/>
                  </a:solidFill>
                  <a:latin typeface="CordiaUPC" panose="020B0304020202020204" pitchFamily="34" charset="-34"/>
                </a:rPr>
                <a:t>传输层协议</a:t>
              </a:r>
              <a:endParaRPr lang="zh-CN" altLang="en-US" sz="1200" b="1">
                <a:solidFill>
                  <a:srgbClr val="333399"/>
                </a:solidFill>
                <a:latin typeface="CordiaUPC" panose="020B0304020202020204" pitchFamily="34" charset="-34"/>
              </a:endParaRPr>
            </a:p>
          </p:txBody>
        </p:sp>
        <p:sp>
          <p:nvSpPr>
            <p:cNvPr id="151575" name="Text Box 23"/>
            <p:cNvSpPr txBox="1">
              <a:spLocks noChangeArrowheads="1"/>
            </p:cNvSpPr>
            <p:nvPr/>
          </p:nvSpPr>
          <p:spPr bwMode="auto">
            <a:xfrm>
              <a:off x="3246914" y="1326684"/>
              <a:ext cx="1371600" cy="27699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defTabSz="571500" eaLnBrk="0" fontAlgn="base" hangingPunct="0">
                <a:spcBef>
                  <a:spcPct val="50000"/>
                </a:spcBef>
                <a:spcAft>
                  <a:spcPct val="0"/>
                </a:spcAft>
              </a:pPr>
              <a:r>
                <a:rPr lang="zh-CN" altLang="en-US" sz="1200" b="1">
                  <a:solidFill>
                    <a:srgbClr val="333399"/>
                  </a:solidFill>
                  <a:latin typeface="CordiaUPC" panose="020B0304020202020204" pitchFamily="34" charset="-34"/>
                </a:rPr>
                <a:t>数据链路层协议</a:t>
              </a:r>
              <a:endParaRPr lang="zh-CN" altLang="en-US" sz="1200" b="1">
                <a:solidFill>
                  <a:srgbClr val="333399"/>
                </a:solidFill>
                <a:latin typeface="CordiaUPC" panose="020B0304020202020204" pitchFamily="34" charset="-34"/>
              </a:endParaRPr>
            </a:p>
          </p:txBody>
        </p:sp>
        <p:sp>
          <p:nvSpPr>
            <p:cNvPr id="151576" name="Text Box 24"/>
            <p:cNvSpPr txBox="1">
              <a:spLocks noChangeArrowheads="1"/>
            </p:cNvSpPr>
            <p:nvPr/>
          </p:nvSpPr>
          <p:spPr bwMode="auto">
            <a:xfrm>
              <a:off x="4904264" y="1383834"/>
              <a:ext cx="1371600" cy="27699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defTabSz="571500" eaLnBrk="0" fontAlgn="base" hangingPunct="0">
                <a:spcBef>
                  <a:spcPct val="50000"/>
                </a:spcBef>
                <a:spcAft>
                  <a:spcPct val="0"/>
                </a:spcAft>
              </a:pPr>
              <a:r>
                <a:rPr lang="zh-CN" altLang="en-US" sz="1200" b="1">
                  <a:solidFill>
                    <a:srgbClr val="333399"/>
                  </a:solidFill>
                  <a:latin typeface="CordiaUPC" panose="020B0304020202020204" pitchFamily="34" charset="-34"/>
                </a:rPr>
                <a:t>数据链路层协议</a:t>
              </a:r>
              <a:endParaRPr lang="zh-CN" altLang="en-US" sz="1200" b="1">
                <a:solidFill>
                  <a:srgbClr val="333399"/>
                </a:solidFill>
                <a:latin typeface="CordiaUPC" panose="020B0304020202020204" pitchFamily="34" charset="-34"/>
              </a:endParaRPr>
            </a:p>
          </p:txBody>
        </p:sp>
        <p:sp>
          <p:nvSpPr>
            <p:cNvPr id="151577" name="Text Box 25"/>
            <p:cNvSpPr txBox="1">
              <a:spLocks noChangeArrowheads="1"/>
            </p:cNvSpPr>
            <p:nvPr/>
          </p:nvSpPr>
          <p:spPr bwMode="auto">
            <a:xfrm>
              <a:off x="3304064" y="1841034"/>
              <a:ext cx="1028700" cy="27699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defTabSz="571500" eaLnBrk="0" fontAlgn="base" hangingPunct="0">
                <a:spcBef>
                  <a:spcPct val="50000"/>
                </a:spcBef>
                <a:spcAft>
                  <a:spcPct val="0"/>
                </a:spcAft>
              </a:pPr>
              <a:r>
                <a:rPr lang="zh-CN" altLang="en-US" sz="1200" b="1">
                  <a:solidFill>
                    <a:srgbClr val="333399"/>
                  </a:solidFill>
                  <a:latin typeface="CordiaUPC" panose="020B0304020202020204" pitchFamily="34" charset="-34"/>
                </a:rPr>
                <a:t>数据虚通路</a:t>
              </a:r>
              <a:endParaRPr lang="zh-CN" altLang="en-US" sz="1200" b="1">
                <a:solidFill>
                  <a:srgbClr val="333399"/>
                </a:solidFill>
                <a:latin typeface="CordiaUPC" panose="020B0304020202020204" pitchFamily="34" charset="-34"/>
              </a:endParaRPr>
            </a:p>
          </p:txBody>
        </p:sp>
        <p:sp>
          <p:nvSpPr>
            <p:cNvPr id="151578" name="Text Box 26"/>
            <p:cNvSpPr txBox="1">
              <a:spLocks noChangeArrowheads="1"/>
            </p:cNvSpPr>
            <p:nvPr/>
          </p:nvSpPr>
          <p:spPr bwMode="auto">
            <a:xfrm>
              <a:off x="5018564" y="1841034"/>
              <a:ext cx="1028700" cy="27699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defTabSz="571500" eaLnBrk="0" fontAlgn="base" hangingPunct="0">
                <a:spcBef>
                  <a:spcPct val="50000"/>
                </a:spcBef>
                <a:spcAft>
                  <a:spcPct val="0"/>
                </a:spcAft>
              </a:pPr>
              <a:r>
                <a:rPr lang="zh-CN" altLang="en-US" sz="1200" b="1">
                  <a:solidFill>
                    <a:srgbClr val="333399"/>
                  </a:solidFill>
                  <a:latin typeface="CordiaUPC" panose="020B0304020202020204" pitchFamily="34" charset="-34"/>
                </a:rPr>
                <a:t>数据虚通路</a:t>
              </a:r>
              <a:endParaRPr lang="zh-CN" altLang="en-US" sz="1200" b="1">
                <a:solidFill>
                  <a:srgbClr val="333399"/>
                </a:solidFill>
                <a:latin typeface="CordiaUPC" panose="020B0304020202020204" pitchFamily="34" charset="-34"/>
              </a:endParaRPr>
            </a:p>
          </p:txBody>
        </p:sp>
        <p:sp>
          <p:nvSpPr>
            <p:cNvPr id="151579" name="Text Box 27"/>
            <p:cNvSpPr txBox="1">
              <a:spLocks noChangeArrowheads="1"/>
            </p:cNvSpPr>
            <p:nvPr/>
          </p:nvSpPr>
          <p:spPr bwMode="auto">
            <a:xfrm>
              <a:off x="5018564" y="2526834"/>
              <a:ext cx="1028700" cy="27699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defTabSz="571500" eaLnBrk="0" fontAlgn="base" hangingPunct="0">
                <a:spcBef>
                  <a:spcPct val="50000"/>
                </a:spcBef>
                <a:spcAft>
                  <a:spcPct val="0"/>
                </a:spcAft>
              </a:pPr>
              <a:r>
                <a:rPr lang="zh-CN" altLang="en-US" sz="1200" b="1">
                  <a:solidFill>
                    <a:srgbClr val="333399"/>
                  </a:solidFill>
                  <a:latin typeface="CordiaUPC" panose="020B0304020202020204" pitchFamily="34" charset="-34"/>
                </a:rPr>
                <a:t>数据实通路</a:t>
              </a:r>
              <a:endParaRPr lang="zh-CN" altLang="en-US" sz="1200" b="1">
                <a:solidFill>
                  <a:srgbClr val="333399"/>
                </a:solidFill>
                <a:latin typeface="CordiaUPC" panose="020B0304020202020204" pitchFamily="34" charset="-34"/>
              </a:endParaRPr>
            </a:p>
          </p:txBody>
        </p:sp>
        <p:sp>
          <p:nvSpPr>
            <p:cNvPr id="151580" name="Text Box 28"/>
            <p:cNvSpPr txBox="1">
              <a:spLocks noChangeArrowheads="1"/>
            </p:cNvSpPr>
            <p:nvPr/>
          </p:nvSpPr>
          <p:spPr bwMode="auto">
            <a:xfrm>
              <a:off x="3246914" y="2526834"/>
              <a:ext cx="1028700" cy="27699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defTabSz="571500" eaLnBrk="0" fontAlgn="base" hangingPunct="0">
                <a:spcBef>
                  <a:spcPct val="50000"/>
                </a:spcBef>
                <a:spcAft>
                  <a:spcPct val="0"/>
                </a:spcAft>
              </a:pPr>
              <a:r>
                <a:rPr lang="zh-CN" altLang="en-US" sz="1200" b="1">
                  <a:solidFill>
                    <a:srgbClr val="333399"/>
                  </a:solidFill>
                  <a:latin typeface="CordiaUPC" panose="020B0304020202020204" pitchFamily="34" charset="-34"/>
                </a:rPr>
                <a:t>数据实通路</a:t>
              </a:r>
              <a:endParaRPr lang="zh-CN" altLang="en-US" sz="1200" b="1">
                <a:solidFill>
                  <a:srgbClr val="333399"/>
                </a:solidFill>
                <a:latin typeface="CordiaUPC" panose="020B0304020202020204" pitchFamily="34" charset="-34"/>
              </a:endParaRPr>
            </a:p>
          </p:txBody>
        </p:sp>
        <p:sp>
          <p:nvSpPr>
            <p:cNvPr id="151581" name="Text Box 29"/>
            <p:cNvSpPr txBox="1">
              <a:spLocks noChangeArrowheads="1"/>
            </p:cNvSpPr>
            <p:nvPr/>
          </p:nvSpPr>
          <p:spPr bwMode="auto">
            <a:xfrm>
              <a:off x="2618264" y="3041184"/>
              <a:ext cx="4171950" cy="27699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defTabSz="571500" eaLnBrk="0" fontAlgn="base" hangingPunct="0">
                <a:spcBef>
                  <a:spcPct val="50000"/>
                </a:spcBef>
                <a:spcAft>
                  <a:spcPct val="0"/>
                </a:spcAft>
              </a:pPr>
              <a:r>
                <a:rPr lang="zh-CN" altLang="en-US" sz="1200" b="1" dirty="0">
                  <a:solidFill>
                    <a:srgbClr val="333399"/>
                  </a:solidFill>
                  <a:latin typeface="CordiaUPC" panose="020B0304020202020204" pitchFamily="34" charset="-34"/>
                </a:rPr>
                <a:t>数据链路</a:t>
              </a:r>
              <a:r>
                <a:rPr lang="en-US" altLang="zh-CN" sz="1200" b="1" dirty="0">
                  <a:solidFill>
                    <a:srgbClr val="333399"/>
                  </a:solidFill>
                  <a:latin typeface="CordiaUPC" panose="020B0304020202020204" pitchFamily="34" charset="-34"/>
                </a:rPr>
                <a:t>/</a:t>
              </a:r>
              <a:r>
                <a:rPr lang="zh-CN" altLang="en-US" sz="1200" b="1" dirty="0">
                  <a:solidFill>
                    <a:srgbClr val="333399"/>
                  </a:solidFill>
                  <a:latin typeface="CordiaUPC" panose="020B0304020202020204" pitchFamily="34" charset="-34"/>
                </a:rPr>
                <a:t>逻辑链路   </a:t>
              </a:r>
              <a:r>
                <a:rPr lang="en-US" altLang="zh-CN" sz="1200" b="1" dirty="0">
                  <a:solidFill>
                    <a:srgbClr val="333399"/>
                  </a:solidFill>
                  <a:latin typeface="CordiaUPC" panose="020B0304020202020204" pitchFamily="34" charset="-34"/>
                </a:rPr>
                <a:t>=   </a:t>
              </a:r>
              <a:r>
                <a:rPr lang="zh-CN" altLang="en-US" sz="1200" b="1" dirty="0">
                  <a:solidFill>
                    <a:srgbClr val="333399"/>
                  </a:solidFill>
                  <a:latin typeface="CordiaUPC" panose="020B0304020202020204" pitchFamily="34" charset="-34"/>
                </a:rPr>
                <a:t>（物理）链路   </a:t>
              </a:r>
              <a:r>
                <a:rPr lang="en-US" altLang="zh-CN" sz="1200" b="1" dirty="0">
                  <a:solidFill>
                    <a:srgbClr val="333399"/>
                  </a:solidFill>
                  <a:latin typeface="CordiaUPC" panose="020B0304020202020204" pitchFamily="34" charset="-34"/>
                </a:rPr>
                <a:t>+   </a:t>
              </a:r>
              <a:r>
                <a:rPr lang="zh-CN" altLang="en-US" sz="1200" b="1" dirty="0">
                  <a:solidFill>
                    <a:srgbClr val="333399"/>
                  </a:solidFill>
                  <a:latin typeface="CordiaUPC" panose="020B0304020202020204" pitchFamily="34" charset="-34"/>
                </a:rPr>
                <a:t>通信规程</a:t>
              </a:r>
              <a:endParaRPr lang="zh-CN" altLang="en-US" sz="1200" b="1" dirty="0">
                <a:solidFill>
                  <a:srgbClr val="333399"/>
                </a:solidFill>
                <a:latin typeface="CordiaUPC" panose="020B0304020202020204" pitchFamily="34" charset="-34"/>
              </a:endParaRPr>
            </a:p>
          </p:txBody>
        </p:sp>
        <p:sp>
          <p:nvSpPr>
            <p:cNvPr id="151582" name="Line 30"/>
            <p:cNvSpPr>
              <a:spLocks noChangeShapeType="1"/>
            </p:cNvSpPr>
            <p:nvPr/>
          </p:nvSpPr>
          <p:spPr bwMode="auto">
            <a:xfrm flipV="1">
              <a:off x="3361214" y="3269783"/>
              <a:ext cx="0" cy="228600"/>
            </a:xfrm>
            <a:prstGeom prst="line">
              <a:avLst/>
            </a:prstGeom>
            <a:noFill/>
            <a:ln w="12700">
              <a:solidFill>
                <a:srgbClr val="FF99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pPr>
              <a:endParaRPr lang="zh-CN" altLang="en-US" sz="1350">
                <a:solidFill>
                  <a:srgbClr val="000000"/>
                </a:solidFill>
                <a:latin typeface="Tahoma" panose="020B0604030504040204" pitchFamily="34" charset="0"/>
                <a:ea typeface="宋体" panose="02010600030101010101" pitchFamily="2" charset="-122"/>
              </a:endParaRPr>
            </a:p>
          </p:txBody>
        </p:sp>
        <p:sp>
          <p:nvSpPr>
            <p:cNvPr id="151583" name="Line 31"/>
            <p:cNvSpPr>
              <a:spLocks noChangeShapeType="1"/>
            </p:cNvSpPr>
            <p:nvPr/>
          </p:nvSpPr>
          <p:spPr bwMode="auto">
            <a:xfrm flipV="1">
              <a:off x="5818664" y="3269783"/>
              <a:ext cx="0" cy="228600"/>
            </a:xfrm>
            <a:prstGeom prst="line">
              <a:avLst/>
            </a:prstGeom>
            <a:noFill/>
            <a:ln w="12700">
              <a:solidFill>
                <a:srgbClr val="FF99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pPr>
              <a:endParaRPr lang="zh-CN" altLang="en-US" sz="1350">
                <a:solidFill>
                  <a:srgbClr val="000000"/>
                </a:solidFill>
                <a:latin typeface="Tahoma" panose="020B0604030504040204" pitchFamily="34" charset="0"/>
                <a:ea typeface="宋体" panose="02010600030101010101" pitchFamily="2" charset="-122"/>
              </a:endParaRPr>
            </a:p>
          </p:txBody>
        </p:sp>
        <p:sp>
          <p:nvSpPr>
            <p:cNvPr id="151584" name="Line 32"/>
            <p:cNvSpPr>
              <a:spLocks noChangeShapeType="1"/>
            </p:cNvSpPr>
            <p:nvPr/>
          </p:nvSpPr>
          <p:spPr bwMode="auto">
            <a:xfrm flipV="1">
              <a:off x="4732814" y="3269783"/>
              <a:ext cx="0" cy="228600"/>
            </a:xfrm>
            <a:prstGeom prst="line">
              <a:avLst/>
            </a:prstGeom>
            <a:noFill/>
            <a:ln w="12700">
              <a:solidFill>
                <a:srgbClr val="FF99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pPr>
              <a:endParaRPr lang="zh-CN" altLang="en-US" sz="1350">
                <a:solidFill>
                  <a:srgbClr val="000000"/>
                </a:solidFill>
                <a:latin typeface="Tahoma" panose="020B0604030504040204" pitchFamily="34" charset="0"/>
                <a:ea typeface="宋体" panose="02010600030101010101" pitchFamily="2" charset="-122"/>
              </a:endParaRPr>
            </a:p>
          </p:txBody>
        </p:sp>
        <p:sp>
          <p:nvSpPr>
            <p:cNvPr id="151585" name="Text Box 33"/>
            <p:cNvSpPr txBox="1">
              <a:spLocks noChangeArrowheads="1"/>
            </p:cNvSpPr>
            <p:nvPr/>
          </p:nvSpPr>
          <p:spPr bwMode="auto">
            <a:xfrm>
              <a:off x="2503964" y="3555534"/>
              <a:ext cx="1485900" cy="461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defTabSz="571500" eaLnBrk="0" fontAlgn="base" hangingPunct="0">
                <a:spcBef>
                  <a:spcPct val="50000"/>
                </a:spcBef>
                <a:spcAft>
                  <a:spcPct val="0"/>
                </a:spcAft>
              </a:pPr>
              <a:r>
                <a:rPr lang="zh-CN" altLang="en-US" sz="1200" b="1">
                  <a:solidFill>
                    <a:srgbClr val="333399"/>
                  </a:solidFill>
                  <a:latin typeface="CordiaUPC" panose="020B0304020202020204" pitchFamily="34" charset="-34"/>
                </a:rPr>
                <a:t>数据链路层提供的数字信道</a:t>
              </a:r>
              <a:endParaRPr lang="zh-CN" altLang="en-US" sz="1200" b="1">
                <a:solidFill>
                  <a:srgbClr val="333399"/>
                </a:solidFill>
                <a:latin typeface="CordiaUPC" panose="020B0304020202020204" pitchFamily="34" charset="-34"/>
              </a:endParaRPr>
            </a:p>
          </p:txBody>
        </p:sp>
        <p:sp>
          <p:nvSpPr>
            <p:cNvPr id="151586" name="Rectangle 34"/>
            <p:cNvSpPr>
              <a:spLocks noChangeArrowheads="1"/>
            </p:cNvSpPr>
            <p:nvPr/>
          </p:nvSpPr>
          <p:spPr bwMode="auto">
            <a:xfrm>
              <a:off x="3932714" y="3555534"/>
              <a:ext cx="1371600" cy="6463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defTabSz="571500" eaLnBrk="0" fontAlgn="base" hangingPunct="0">
                <a:spcBef>
                  <a:spcPct val="50000"/>
                </a:spcBef>
                <a:spcAft>
                  <a:spcPct val="0"/>
                </a:spcAft>
              </a:pPr>
              <a:r>
                <a:rPr lang="zh-CN" altLang="en-US" sz="1200" b="1">
                  <a:solidFill>
                    <a:srgbClr val="333399"/>
                  </a:solidFill>
                  <a:latin typeface="CordiaUPC" panose="020B0304020202020204" pitchFamily="34" charset="-34"/>
                </a:rPr>
                <a:t>物理层提供的无源点到点物理线路段</a:t>
              </a:r>
              <a:endParaRPr lang="zh-CN" altLang="en-US" sz="1200" b="1">
                <a:solidFill>
                  <a:srgbClr val="333399"/>
                </a:solidFill>
                <a:latin typeface="CordiaUPC" panose="020B0304020202020204" pitchFamily="34" charset="-34"/>
              </a:endParaRPr>
            </a:p>
          </p:txBody>
        </p:sp>
        <p:sp>
          <p:nvSpPr>
            <p:cNvPr id="151587" name="Rectangle 35"/>
            <p:cNvSpPr>
              <a:spLocks noChangeArrowheads="1"/>
            </p:cNvSpPr>
            <p:nvPr/>
          </p:nvSpPr>
          <p:spPr bwMode="auto">
            <a:xfrm>
              <a:off x="5361464" y="3555534"/>
              <a:ext cx="1261884" cy="27699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defTabSz="571500" eaLnBrk="0" fontAlgn="base" hangingPunct="0">
                <a:spcBef>
                  <a:spcPct val="50000"/>
                </a:spcBef>
                <a:spcAft>
                  <a:spcPct val="0"/>
                </a:spcAft>
              </a:pPr>
              <a:r>
                <a:rPr lang="zh-CN" altLang="en-US" sz="1200" b="1">
                  <a:solidFill>
                    <a:srgbClr val="333399"/>
                  </a:solidFill>
                  <a:latin typeface="CordiaUPC" panose="020B0304020202020204" pitchFamily="34" charset="-34"/>
                </a:rPr>
                <a:t>数据链路层协议</a:t>
              </a:r>
              <a:endParaRPr lang="zh-CN" altLang="en-US" sz="1200" b="1">
                <a:solidFill>
                  <a:srgbClr val="333399"/>
                </a:solidFill>
                <a:latin typeface="CordiaUPC" panose="020B0304020202020204" pitchFamily="34" charset="-34"/>
              </a:endParaRPr>
            </a:p>
          </p:txBody>
        </p:sp>
        <p:sp>
          <p:nvSpPr>
            <p:cNvPr id="151588" name="Text Box 36"/>
            <p:cNvSpPr txBox="1">
              <a:spLocks noChangeArrowheads="1"/>
            </p:cNvSpPr>
            <p:nvPr/>
          </p:nvSpPr>
          <p:spPr bwMode="auto">
            <a:xfrm>
              <a:off x="1545809" y="1118324"/>
              <a:ext cx="461665" cy="1913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defTabSz="685800" fontAlgn="base">
                <a:spcBef>
                  <a:spcPct val="0"/>
                </a:spcBef>
                <a:spcAft>
                  <a:spcPct val="0"/>
                </a:spcAft>
              </a:pPr>
              <a:r>
                <a:rPr kumimoji="1" lang="zh-CN" altLang="en-US" b="1">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rPr>
                <a:t>数据链路层的模型</a:t>
              </a:r>
              <a:endParaRPr kumimoji="1" lang="zh-CN" altLang="en-US" b="1">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endParaRPr>
            </a:p>
          </p:txBody>
        </p:sp>
      </p:gr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4233"/>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接口</a:t>
            </a:r>
            <a:r>
              <a:rPr lang="zh-CN" altLang="en-US" sz="2000" b="1" dirty="0">
                <a:solidFill>
                  <a:srgbClr val="0000FF"/>
                </a:solidFill>
                <a:latin typeface="微软雅黑" panose="020B0503020204020204" pitchFamily="34" charset="-122"/>
                <a:ea typeface="微软雅黑" panose="020B0503020204020204" pitchFamily="34" charset="-122"/>
              </a:rPr>
              <a:t>有存储器</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即插即用。</a:t>
            </a:r>
            <a:r>
              <a:rPr lang="zh-CN" altLang="en-US" sz="2000" b="1" dirty="0">
                <a:latin typeface="微软雅黑" panose="020B0503020204020204" pitchFamily="34" charset="-122"/>
                <a:ea typeface="微软雅黑" panose="020B0503020204020204" pitchFamily="34" charset="-122"/>
              </a:rPr>
              <a:t>其内部的帧</a:t>
            </a:r>
            <a:r>
              <a:rPr lang="zh-CN" altLang="en-US" sz="2000" b="1" dirty="0">
                <a:solidFill>
                  <a:srgbClr val="C00000"/>
                </a:solidFill>
                <a:latin typeface="微软雅黑" panose="020B0503020204020204" pitchFamily="34" charset="-122"/>
                <a:ea typeface="微软雅黑" panose="020B0503020204020204" pitchFamily="34" charset="-122"/>
              </a:rPr>
              <a:t>交换表</a:t>
            </a:r>
            <a:r>
              <a:rPr lang="zh-CN" altLang="en-US" sz="2000" b="1" dirty="0">
                <a:latin typeface="微软雅黑" panose="020B0503020204020204" pitchFamily="34" charset="-122"/>
                <a:ea typeface="微软雅黑" panose="020B0503020204020204" pitchFamily="34" charset="-122"/>
              </a:rPr>
              <a:t>（又称为</a:t>
            </a:r>
            <a:r>
              <a:rPr lang="zh-CN" altLang="en-US" sz="2000" b="1" dirty="0">
                <a:solidFill>
                  <a:srgbClr val="0000FF"/>
                </a:solidFill>
                <a:latin typeface="微软雅黑" panose="020B0503020204020204" pitchFamily="34" charset="-122"/>
                <a:ea typeface="微软雅黑" panose="020B0503020204020204" pitchFamily="34" charset="-122"/>
              </a:rPr>
              <a:t>地址表</a:t>
            </a:r>
            <a:r>
              <a:rPr lang="zh-CN" altLang="en-US" sz="2000" b="1" dirty="0">
                <a:latin typeface="微软雅黑" panose="020B0503020204020204" pitchFamily="34" charset="-122"/>
                <a:ea typeface="微软雅黑" panose="020B0503020204020204" pitchFamily="34" charset="-122"/>
              </a:rPr>
              <a:t>）是通过</a:t>
            </a:r>
            <a:r>
              <a:rPr lang="zh-CN" altLang="en-US" sz="2000" b="1" dirty="0">
                <a:solidFill>
                  <a:srgbClr val="C00000"/>
                </a:solidFill>
                <a:latin typeface="微软雅黑" panose="020B0503020204020204" pitchFamily="34" charset="-122"/>
                <a:ea typeface="微软雅黑" panose="020B0503020204020204" pitchFamily="34" charset="-122"/>
              </a:rPr>
              <a:t>自学习算法</a:t>
            </a:r>
            <a:r>
              <a:rPr lang="zh-CN" altLang="en-US" sz="2000" b="1" dirty="0">
                <a:latin typeface="微软雅黑" panose="020B0503020204020204" pitchFamily="34" charset="-122"/>
                <a:ea typeface="微软雅黑" panose="020B0503020204020204" pitchFamily="34" charset="-122"/>
              </a:rPr>
              <a:t>自动地逐渐建立起来的。这种交换表就是一个内容可寻址存储器</a:t>
            </a:r>
            <a:r>
              <a:rPr lang="en-US" altLang="zh-CN" sz="2000" b="1" dirty="0">
                <a:latin typeface="微软雅黑" panose="020B0503020204020204" pitchFamily="34" charset="-122"/>
                <a:ea typeface="微软雅黑" panose="020B0503020204020204" pitchFamily="34" charset="-122"/>
              </a:rPr>
              <a:t>CAM (Content addressable Memory)</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使用</a:t>
            </a:r>
            <a:r>
              <a:rPr lang="zh-CN" altLang="en-US" sz="2000" b="1" dirty="0">
                <a:solidFill>
                  <a:srgbClr val="0000FF"/>
                </a:solidFill>
                <a:latin typeface="微软雅黑" panose="020B0503020204020204" pitchFamily="34" charset="-122"/>
                <a:ea typeface="微软雅黑" panose="020B0503020204020204" pitchFamily="34" charset="-122"/>
              </a:rPr>
              <a:t>专用的交换结构芯片</a:t>
            </a:r>
            <a:r>
              <a:rPr lang="zh-CN" altLang="en-US" sz="2000" b="1" dirty="0">
                <a:latin typeface="微软雅黑" panose="020B0503020204020204" pitchFamily="34" charset="-122"/>
                <a:ea typeface="微软雅黑" panose="020B0503020204020204" pitchFamily="34" charset="-122"/>
              </a:rPr>
              <a:t>，用硬件转发，其转发速率要比使用软件转发的网桥快很多。</a:t>
            </a:r>
            <a:endParaRPr lang="en-US" altLang="zh-CN"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以太网交换机的特点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895620" y="3727327"/>
            <a:ext cx="7342908" cy="40011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zh-CN" altLang="en-US" sz="2000" b="1" dirty="0">
                <a:latin typeface="微软雅黑" panose="020B0503020204020204" pitchFamily="34" charset="-122"/>
                <a:ea typeface="微软雅黑" panose="020B0503020204020204" pitchFamily="34" charset="-122"/>
              </a:rPr>
              <a:t>以太网交换机的性能远远超过普通的集线器，而且价格并不贵。</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Rectangle 6"/>
          <p:cNvSpPr>
            <a:spLocks noChangeArrowheads="1"/>
          </p:cNvSpPr>
          <p:nvPr/>
        </p:nvSpPr>
        <p:spPr bwMode="auto">
          <a:xfrm>
            <a:off x="3320579" y="625934"/>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以太网交换机的优点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4" name="AutoShape 42"/>
          <p:cNvSpPr>
            <a:spLocks noChangeArrowheads="1"/>
          </p:cNvSpPr>
          <p:nvPr/>
        </p:nvSpPr>
        <p:spPr bwMode="auto">
          <a:xfrm>
            <a:off x="502919" y="1526103"/>
            <a:ext cx="3944943" cy="1916447"/>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5" name="Text Box 49"/>
          <p:cNvSpPr txBox="1">
            <a:spLocks noChangeArrowheads="1"/>
          </p:cNvSpPr>
          <p:nvPr/>
        </p:nvSpPr>
        <p:spPr bwMode="auto">
          <a:xfrm>
            <a:off x="2209705" y="1697548"/>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anose="020B0503020204020204" pitchFamily="34" charset="-122"/>
                <a:ea typeface="微软雅黑" panose="020B0503020204020204" pitchFamily="34" charset="-122"/>
              </a:rPr>
              <a:t>集线器</a:t>
            </a:r>
            <a:endParaRPr kumimoji="1" lang="zh-CN" altLang="en-US" sz="1200" b="1" dirty="0">
              <a:latin typeface="微软雅黑" panose="020B0503020204020204" pitchFamily="34" charset="-122"/>
              <a:ea typeface="微软雅黑" panose="020B0503020204020204" pitchFamily="34" charset="-122"/>
            </a:endParaRPr>
          </a:p>
        </p:txBody>
      </p:sp>
      <p:sp>
        <p:nvSpPr>
          <p:cNvPr id="6" name="Line 60"/>
          <p:cNvSpPr>
            <a:spLocks noChangeShapeType="1"/>
          </p:cNvSpPr>
          <p:nvPr/>
        </p:nvSpPr>
        <p:spPr bwMode="auto">
          <a:xfrm flipH="1">
            <a:off x="1249184" y="2155585"/>
            <a:ext cx="1186006" cy="7042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7" name="Line 62"/>
          <p:cNvSpPr>
            <a:spLocks noChangeShapeType="1"/>
          </p:cNvSpPr>
          <p:nvPr/>
        </p:nvSpPr>
        <p:spPr bwMode="auto">
          <a:xfrm>
            <a:off x="2730652" y="2155585"/>
            <a:ext cx="267380" cy="6883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8" name="Line 63"/>
          <p:cNvSpPr>
            <a:spLocks noChangeShapeType="1"/>
          </p:cNvSpPr>
          <p:nvPr/>
        </p:nvSpPr>
        <p:spPr bwMode="auto">
          <a:xfrm>
            <a:off x="2824263" y="2155584"/>
            <a:ext cx="926603" cy="7348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9" name="Line 64"/>
          <p:cNvSpPr>
            <a:spLocks noChangeShapeType="1"/>
          </p:cNvSpPr>
          <p:nvPr/>
        </p:nvSpPr>
        <p:spPr bwMode="auto">
          <a:xfrm flipH="1">
            <a:off x="2050433" y="2155585"/>
            <a:ext cx="384756" cy="7348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10" name="Picture 6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744748">
            <a:off x="2224037" y="1910097"/>
            <a:ext cx="929488" cy="417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5023"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62580"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4263"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26705" y="2768375"/>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15" name="AutoShape 42"/>
          <p:cNvSpPr>
            <a:spLocks noChangeArrowheads="1"/>
          </p:cNvSpPr>
          <p:nvPr/>
        </p:nvSpPr>
        <p:spPr bwMode="auto">
          <a:xfrm>
            <a:off x="4642792" y="1526104"/>
            <a:ext cx="3989143" cy="1916447"/>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6" name="Text Box 49"/>
          <p:cNvSpPr txBox="1">
            <a:spLocks noChangeArrowheads="1"/>
          </p:cNvSpPr>
          <p:nvPr/>
        </p:nvSpPr>
        <p:spPr bwMode="auto">
          <a:xfrm>
            <a:off x="6237825" y="1711404"/>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anose="020B0503020204020204" pitchFamily="34" charset="-122"/>
                <a:ea typeface="微软雅黑" panose="020B0503020204020204" pitchFamily="34" charset="-122"/>
              </a:rPr>
              <a:t>交换机</a:t>
            </a:r>
            <a:endParaRPr kumimoji="1" lang="zh-CN" altLang="en-US" sz="1200" b="1" dirty="0">
              <a:latin typeface="微软雅黑" panose="020B0503020204020204" pitchFamily="34" charset="-122"/>
              <a:ea typeface="微软雅黑" panose="020B0503020204020204" pitchFamily="34" charset="-122"/>
            </a:endParaRPr>
          </a:p>
        </p:txBody>
      </p:sp>
      <p:sp>
        <p:nvSpPr>
          <p:cNvPr id="17" name="Line 60"/>
          <p:cNvSpPr>
            <a:spLocks noChangeShapeType="1"/>
          </p:cNvSpPr>
          <p:nvPr/>
        </p:nvSpPr>
        <p:spPr bwMode="auto">
          <a:xfrm flipH="1">
            <a:off x="5374289" y="2155586"/>
            <a:ext cx="1186006" cy="7042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8" name="Line 62"/>
          <p:cNvSpPr>
            <a:spLocks noChangeShapeType="1"/>
          </p:cNvSpPr>
          <p:nvPr/>
        </p:nvSpPr>
        <p:spPr bwMode="auto">
          <a:xfrm>
            <a:off x="6855757" y="2155586"/>
            <a:ext cx="267380" cy="6883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9" name="Line 63"/>
          <p:cNvSpPr>
            <a:spLocks noChangeShapeType="1"/>
          </p:cNvSpPr>
          <p:nvPr/>
        </p:nvSpPr>
        <p:spPr bwMode="auto">
          <a:xfrm>
            <a:off x="6949368" y="2155585"/>
            <a:ext cx="926603" cy="7348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20" name="Line 64"/>
          <p:cNvSpPr>
            <a:spLocks noChangeShapeType="1"/>
          </p:cNvSpPr>
          <p:nvPr/>
        </p:nvSpPr>
        <p:spPr bwMode="auto">
          <a:xfrm flipH="1">
            <a:off x="6175538" y="2155586"/>
            <a:ext cx="384756" cy="7348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2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50128"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87685"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9368"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51810" y="2768376"/>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25" name="modem"/>
          <p:cNvSpPr>
            <a:spLocks noEditPoints="1" noChangeArrowheads="1"/>
          </p:cNvSpPr>
          <p:nvPr/>
        </p:nvSpPr>
        <p:spPr bwMode="auto">
          <a:xfrm>
            <a:off x="6280216" y="1993430"/>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ln>
        </p:spPr>
        <p:txBody>
          <a:bodyPr vert="horz" wrap="square" lIns="91440" tIns="45720" rIns="91440" bIns="45720" numCol="1" anchor="t" anchorCtr="0" compatLnSpc="1"/>
          <a:lstStyle/>
          <a:p>
            <a:endParaRPr lang="zh-CN" altLang="en-US" dirty="0"/>
          </a:p>
        </p:txBody>
      </p:sp>
      <p:sp>
        <p:nvSpPr>
          <p:cNvPr id="26" name="矩形 25"/>
          <p:cNvSpPr/>
          <p:nvPr/>
        </p:nvSpPr>
        <p:spPr>
          <a:xfrm>
            <a:off x="683491" y="3455419"/>
            <a:ext cx="4013624" cy="656590"/>
          </a:xfrm>
          <a:prstGeom prst="rect">
            <a:avLst/>
          </a:prstGeom>
        </p:spPr>
        <p:txBody>
          <a:bodyPr wrap="square">
            <a:spAutoFit/>
          </a:bodyPr>
          <a:lstStyle/>
          <a:p>
            <a:pPr marL="285750" indent="-285750">
              <a:lnSpc>
                <a:spcPts val="2200"/>
              </a:lnSpc>
              <a:buClr>
                <a:srgbClr val="3366FF"/>
              </a:buClr>
              <a:buFont typeface="Wingdings" panose="05000000000000000000" pitchFamily="2" charset="2"/>
              <a:buChar char="l"/>
            </a:pPr>
            <a:r>
              <a:rPr lang="en-US" altLang="zh-CN" sz="1600" b="1" dirty="0">
                <a:latin typeface="微软雅黑" panose="020B0503020204020204" pitchFamily="34" charset="-122"/>
                <a:ea typeface="微软雅黑" panose="020B0503020204020204" pitchFamily="34" charset="-122"/>
              </a:rPr>
              <a:t>N </a:t>
            </a:r>
            <a:r>
              <a:rPr lang="zh-CN" altLang="en-US" sz="1600" b="1" dirty="0">
                <a:latin typeface="微软雅黑" panose="020B0503020204020204" pitchFamily="34" charset="-122"/>
                <a:ea typeface="微软雅黑" panose="020B0503020204020204" pitchFamily="34" charset="-122"/>
              </a:rPr>
              <a:t>个用户共享集线器提供的带宽 </a:t>
            </a:r>
            <a:r>
              <a:rPr lang="en-US" altLang="zh-CN" sz="1600" b="1" dirty="0">
                <a:latin typeface="微软雅黑" panose="020B0503020204020204" pitchFamily="34" charset="-122"/>
                <a:ea typeface="微软雅黑" panose="020B0503020204020204" pitchFamily="34" charset="-122"/>
              </a:rPr>
              <a:t>B</a:t>
            </a:r>
            <a:r>
              <a:rPr lang="zh-CN" altLang="en-US" sz="1600" b="1" dirty="0">
                <a:latin typeface="微软雅黑" panose="020B0503020204020204" pitchFamily="34" charset="-122"/>
                <a:ea typeface="微软雅黑" panose="020B0503020204020204" pitchFamily="34" charset="-122"/>
              </a:rPr>
              <a:t>。</a:t>
            </a:r>
            <a:endParaRPr lang="en-US" altLang="zh-CN" sz="1600" b="1" dirty="0">
              <a:latin typeface="微软雅黑" panose="020B0503020204020204" pitchFamily="34" charset="-122"/>
              <a:ea typeface="微软雅黑" panose="020B0503020204020204" pitchFamily="34" charset="-122"/>
            </a:endParaRPr>
          </a:p>
          <a:p>
            <a:pPr marL="285750" indent="-285750">
              <a:lnSpc>
                <a:spcPts val="2200"/>
              </a:lnSpc>
              <a:buClr>
                <a:srgbClr val="3366FF"/>
              </a:buClr>
              <a:buFont typeface="Wingdings" panose="05000000000000000000" pitchFamily="2" charset="2"/>
              <a:buChar char="l"/>
            </a:pPr>
            <a:r>
              <a:rPr lang="zh-CN" altLang="en-US" sz="1600" b="1" dirty="0">
                <a:latin typeface="微软雅黑" panose="020B0503020204020204" pitchFamily="34" charset="-122"/>
                <a:ea typeface="微软雅黑" panose="020B0503020204020204" pitchFamily="34" charset="-122"/>
              </a:rPr>
              <a:t>平均每个用户仅占有 </a:t>
            </a:r>
            <a:r>
              <a:rPr lang="en-US" altLang="zh-CN" sz="1600" b="1" dirty="0">
                <a:latin typeface="微软雅黑" panose="020B0503020204020204" pitchFamily="34" charset="-122"/>
                <a:ea typeface="微软雅黑" panose="020B0503020204020204" pitchFamily="34" charset="-122"/>
              </a:rPr>
              <a:t>B/N </a:t>
            </a:r>
            <a:r>
              <a:rPr lang="zh-CN" altLang="en-US" sz="1600" b="1" dirty="0">
                <a:latin typeface="微软雅黑" panose="020B0503020204020204" pitchFamily="34" charset="-122"/>
                <a:ea typeface="微软雅黑" panose="020B0503020204020204" pitchFamily="34" charset="-122"/>
              </a:rPr>
              <a:t>的带宽。</a:t>
            </a:r>
            <a:endParaRPr lang="zh-CN" altLang="en-US" sz="1600" b="1" dirty="0">
              <a:latin typeface="微软雅黑" panose="020B0503020204020204" pitchFamily="34" charset="-122"/>
              <a:ea typeface="微软雅黑" panose="020B0503020204020204" pitchFamily="34" charset="-122"/>
            </a:endParaRPr>
          </a:p>
        </p:txBody>
      </p:sp>
      <p:sp>
        <p:nvSpPr>
          <p:cNvPr id="27" name="矩形 26"/>
          <p:cNvSpPr/>
          <p:nvPr/>
        </p:nvSpPr>
        <p:spPr>
          <a:xfrm>
            <a:off x="4858650" y="3456729"/>
            <a:ext cx="3537205" cy="938719"/>
          </a:xfrm>
          <a:prstGeom prst="rect">
            <a:avLst/>
          </a:prstGeom>
        </p:spPr>
        <p:txBody>
          <a:bodyPr wrap="square">
            <a:spAutoFit/>
          </a:bodyPr>
          <a:lstStyle/>
          <a:p>
            <a:pPr marL="285750" indent="-285750">
              <a:lnSpc>
                <a:spcPts val="2200"/>
              </a:lnSpc>
              <a:buClr>
                <a:srgbClr val="3366FF"/>
              </a:buClr>
              <a:buFont typeface="Wingdings" panose="05000000000000000000" pitchFamily="2" charset="2"/>
              <a:buChar char="l"/>
            </a:pPr>
            <a:r>
              <a:rPr lang="zh-CN" altLang="en-US" sz="1600" b="1" dirty="0">
                <a:latin typeface="微软雅黑" panose="020B0503020204020204" pitchFamily="34" charset="-122"/>
                <a:ea typeface="微软雅黑" panose="020B0503020204020204" pitchFamily="34" charset="-122"/>
              </a:rPr>
              <a:t>交换机为每个端口提供带宽 </a:t>
            </a:r>
            <a:r>
              <a:rPr lang="en-US" altLang="zh-CN" sz="1600" b="1" dirty="0">
                <a:latin typeface="微软雅黑" panose="020B0503020204020204" pitchFamily="34" charset="-122"/>
                <a:ea typeface="微软雅黑" panose="020B0503020204020204" pitchFamily="34" charset="-122"/>
              </a:rPr>
              <a:t>B</a:t>
            </a:r>
            <a:r>
              <a:rPr lang="zh-CN" altLang="en-US" sz="1600" b="1" dirty="0">
                <a:latin typeface="微软雅黑" panose="020B0503020204020204" pitchFamily="34" charset="-122"/>
                <a:ea typeface="微软雅黑" panose="020B0503020204020204" pitchFamily="34" charset="-122"/>
              </a:rPr>
              <a:t>。</a:t>
            </a:r>
            <a:endParaRPr lang="en-US" altLang="zh-CN" sz="1600" b="1" dirty="0">
              <a:latin typeface="微软雅黑" panose="020B0503020204020204" pitchFamily="34" charset="-122"/>
              <a:ea typeface="微软雅黑" panose="020B0503020204020204" pitchFamily="34" charset="-122"/>
            </a:endParaRPr>
          </a:p>
          <a:p>
            <a:pPr marL="285750" indent="-285750">
              <a:lnSpc>
                <a:spcPts val="2200"/>
              </a:lnSpc>
              <a:buClr>
                <a:srgbClr val="3366FF"/>
              </a:buClr>
              <a:buFont typeface="Wingdings" panose="05000000000000000000" pitchFamily="2" charset="2"/>
              <a:buChar char="l"/>
            </a:pPr>
            <a:r>
              <a:rPr lang="en-US" altLang="zh-CN" sz="1600" b="1" dirty="0">
                <a:latin typeface="微软雅黑" panose="020B0503020204020204" pitchFamily="34" charset="-122"/>
                <a:ea typeface="微软雅黑" panose="020B0503020204020204" pitchFamily="34" charset="-122"/>
              </a:rPr>
              <a:t>N </a:t>
            </a:r>
            <a:r>
              <a:rPr lang="zh-CN" altLang="en-US" sz="1600" b="1" dirty="0">
                <a:latin typeface="微软雅黑" panose="020B0503020204020204" pitchFamily="34" charset="-122"/>
                <a:ea typeface="微软雅黑" panose="020B0503020204020204" pitchFamily="34" charset="-122"/>
              </a:rPr>
              <a:t>个用户，每个用户独占带宽 </a:t>
            </a:r>
            <a:r>
              <a:rPr lang="en-US" altLang="zh-CN" sz="1600" b="1" dirty="0">
                <a:latin typeface="微软雅黑" panose="020B0503020204020204" pitchFamily="34" charset="-122"/>
                <a:ea typeface="微软雅黑" panose="020B0503020204020204" pitchFamily="34" charset="-122"/>
              </a:rPr>
              <a:t>B</a:t>
            </a:r>
            <a:r>
              <a:rPr lang="zh-CN" altLang="en-US" sz="1600" b="1" dirty="0">
                <a:latin typeface="微软雅黑" panose="020B0503020204020204" pitchFamily="34" charset="-122"/>
                <a:ea typeface="微软雅黑" panose="020B0503020204020204" pitchFamily="34" charset="-122"/>
              </a:rPr>
              <a:t>。</a:t>
            </a:r>
            <a:endParaRPr lang="en-US" altLang="zh-CN" sz="1600" b="1" dirty="0">
              <a:latin typeface="微软雅黑" panose="020B0503020204020204" pitchFamily="34" charset="-122"/>
              <a:ea typeface="微软雅黑" panose="020B0503020204020204" pitchFamily="34" charset="-122"/>
            </a:endParaRPr>
          </a:p>
          <a:p>
            <a:pPr marL="285750" indent="-285750">
              <a:lnSpc>
                <a:spcPts val="2200"/>
              </a:lnSpc>
              <a:buClr>
                <a:srgbClr val="3366FF"/>
              </a:buClr>
              <a:buFont typeface="Wingdings" panose="05000000000000000000" pitchFamily="2" charset="2"/>
              <a:buChar char="l"/>
            </a:pPr>
            <a:r>
              <a:rPr lang="zh-CN" altLang="en-US" sz="1600" b="1" dirty="0">
                <a:latin typeface="微软雅黑" panose="020B0503020204020204" pitchFamily="34" charset="-122"/>
                <a:ea typeface="微软雅黑" panose="020B0503020204020204" pitchFamily="34" charset="-122"/>
              </a:rPr>
              <a:t>交换机总容量达 </a:t>
            </a:r>
            <a:r>
              <a:rPr lang="en-US" altLang="zh-CN" sz="1600" b="1" dirty="0">
                <a:latin typeface="微软雅黑" panose="020B0503020204020204" pitchFamily="34" charset="-122"/>
                <a:ea typeface="微软雅黑" panose="020B0503020204020204" pitchFamily="34" charset="-122"/>
              </a:rPr>
              <a:t>B</a:t>
            </a:r>
            <a:r>
              <a:rPr lang="zh-CN" altLang="en-US" sz="1600" b="1" dirty="0">
                <a:latin typeface="微软雅黑" panose="020B0503020204020204" pitchFamily="34" charset="-122"/>
                <a:ea typeface="微软雅黑" panose="020B0503020204020204" pitchFamily="34" charset="-122"/>
              </a:rPr>
              <a:t> </a:t>
            </a:r>
            <a:r>
              <a:rPr lang="en-US" altLang="zh-CN" sz="1600" b="1" dirty="0">
                <a:latin typeface="微软雅黑" panose="020B0503020204020204" pitchFamily="34" charset="-122"/>
                <a:ea typeface="微软雅黑" panose="020B0503020204020204" pitchFamily="34" charset="-122"/>
              </a:rPr>
              <a:t>× N </a:t>
            </a:r>
            <a:r>
              <a:rPr lang="zh-CN" altLang="en-US"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28" name="矩形 27"/>
          <p:cNvSpPr/>
          <p:nvPr/>
        </p:nvSpPr>
        <p:spPr>
          <a:xfrm>
            <a:off x="2503055" y="1057734"/>
            <a:ext cx="4221018" cy="369332"/>
          </a:xfrm>
          <a:prstGeom prst="rect">
            <a:avLst/>
          </a:prstGeom>
          <a:solidFill>
            <a:srgbClr val="0000CC"/>
          </a:solidFill>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每个用户独享带宽，增加了总容量</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4233"/>
            <a:ext cx="8129015" cy="8590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存储转发方式</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b="1" dirty="0">
                <a:latin typeface="微软雅黑" panose="020B0503020204020204" pitchFamily="34" charset="-122"/>
                <a:ea typeface="微软雅黑" panose="020B0503020204020204" pitchFamily="34" charset="-122"/>
              </a:rPr>
              <a:t>把整个数据帧先缓存，再进行处理。</a:t>
            </a:r>
            <a:endParaRPr lang="zh-CN" altLang="en-US"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064098" y="625934"/>
            <a:ext cx="3005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以太网交换机的交换方式</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Rectangle 46"/>
          <p:cNvSpPr>
            <a:spLocks noChangeArrowheads="1"/>
          </p:cNvSpPr>
          <p:nvPr/>
        </p:nvSpPr>
        <p:spPr bwMode="auto">
          <a:xfrm>
            <a:off x="502919" y="2173509"/>
            <a:ext cx="5242099" cy="2054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直通 </a:t>
            </a:r>
            <a:r>
              <a:rPr lang="en-US" altLang="zh-CN" sz="2000" b="1" dirty="0">
                <a:solidFill>
                  <a:srgbClr val="0000FF"/>
                </a:solidFill>
                <a:latin typeface="微软雅黑" panose="020B0503020204020204" pitchFamily="34" charset="-122"/>
                <a:ea typeface="微软雅黑" panose="020B0503020204020204" pitchFamily="34" charset="-122"/>
              </a:rPr>
              <a:t>(cut-through) </a:t>
            </a:r>
            <a:r>
              <a:rPr lang="zh-CN" altLang="en-US" sz="2000" b="1" dirty="0">
                <a:solidFill>
                  <a:srgbClr val="0000FF"/>
                </a:solidFill>
                <a:latin typeface="微软雅黑" panose="020B0503020204020204" pitchFamily="34" charset="-122"/>
                <a:ea typeface="微软雅黑" panose="020B0503020204020204" pitchFamily="34" charset="-122"/>
              </a:rPr>
              <a:t>方式</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b="1" dirty="0">
                <a:latin typeface="微软雅黑" panose="020B0503020204020204" pitchFamily="34" charset="-122"/>
                <a:ea typeface="微软雅黑" panose="020B0503020204020204" pitchFamily="34" charset="-122"/>
              </a:rPr>
              <a:t>接收数据帧的同时立即按数据帧的目的 </a:t>
            </a:r>
            <a:r>
              <a:rPr lang="en-US" altLang="zh-CN" b="1" dirty="0">
                <a:latin typeface="微软雅黑" panose="020B0503020204020204" pitchFamily="34" charset="-122"/>
                <a:ea typeface="微软雅黑" panose="020B0503020204020204" pitchFamily="34" charset="-122"/>
              </a:rPr>
              <a:t>MAC </a:t>
            </a:r>
            <a:r>
              <a:rPr lang="zh-CN" altLang="en-US" b="1" dirty="0">
                <a:latin typeface="微软雅黑" panose="020B0503020204020204" pitchFamily="34" charset="-122"/>
                <a:ea typeface="微软雅黑" panose="020B0503020204020204" pitchFamily="34" charset="-122"/>
              </a:rPr>
              <a:t>地址决定该帧的转发接口。</a:t>
            </a:r>
            <a:endParaRPr lang="zh-CN" altLang="en-US"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b="1" dirty="0">
                <a:latin typeface="微软雅黑" panose="020B0503020204020204" pitchFamily="34" charset="-122"/>
                <a:ea typeface="微软雅黑" panose="020B0503020204020204" pitchFamily="34" charset="-122"/>
              </a:rPr>
              <a:t>缺点：不检查差错就直接将帧转发出去，有可能转发无效帧。</a:t>
            </a:r>
            <a:endParaRPr lang="zh-CN" altLang="en-US" b="1" dirty="0">
              <a:latin typeface="微软雅黑" panose="020B0503020204020204" pitchFamily="34" charset="-122"/>
              <a:ea typeface="微软雅黑" panose="020B0503020204020204" pitchFamily="34" charset="-122"/>
            </a:endParaRPr>
          </a:p>
        </p:txBody>
      </p:sp>
      <p:sp>
        <p:nvSpPr>
          <p:cNvPr id="7" name="Line 9"/>
          <p:cNvSpPr>
            <a:spLocks noChangeShapeType="1"/>
          </p:cNvSpPr>
          <p:nvPr/>
        </p:nvSpPr>
        <p:spPr bwMode="auto">
          <a:xfrm>
            <a:off x="6054461" y="1707628"/>
            <a:ext cx="7620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Line 10"/>
          <p:cNvSpPr>
            <a:spLocks noChangeShapeType="1"/>
          </p:cNvSpPr>
          <p:nvPr/>
        </p:nvSpPr>
        <p:spPr bwMode="auto">
          <a:xfrm flipH="1">
            <a:off x="7689296" y="1711093"/>
            <a:ext cx="85898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Rectangle 4"/>
          <p:cNvSpPr>
            <a:spLocks noChangeArrowheads="1"/>
          </p:cNvSpPr>
          <p:nvPr/>
        </p:nvSpPr>
        <p:spPr bwMode="auto">
          <a:xfrm>
            <a:off x="6636344" y="1552062"/>
            <a:ext cx="1080000" cy="367121"/>
          </a:xfrm>
          <a:prstGeom prst="rect">
            <a:avLst/>
          </a:prstGeom>
          <a:solidFill>
            <a:srgbClr val="00FF99"/>
          </a:solidFill>
          <a:ln w="9525">
            <a:solidFill>
              <a:schemeClr val="tx1"/>
            </a:solidFill>
            <a:prstDash val="sysDash"/>
            <a:miter lim="800000"/>
          </a:ln>
          <a:effectLst/>
          <a:scene3d>
            <a:camera prst="legacyObliqueTopRight"/>
            <a:lightRig rig="legacyFlat3" dir="l"/>
          </a:scene3d>
          <a:sp3d extrusionH="430200" contourW="6350" prstMaterial="translucentPowder">
            <a:bevelT w="13500" h="13500" prst="angle"/>
            <a:bevelB w="13500" h="13500" prst="angle"/>
            <a:contourClr>
              <a:schemeClr val="tx1"/>
            </a:contourClr>
          </a:sp3d>
        </p:spPr>
        <p:txBody>
          <a:bodyPr wrap="none" anchor="ctr">
            <a:flatTx/>
          </a:bodyPr>
          <a:lstStyle/>
          <a:p>
            <a:endParaRPr lang="zh-CN" altLang="en-US">
              <a:ea typeface="宋体" panose="02010600030101010101" pitchFamily="2" charset="-122"/>
            </a:endParaRPr>
          </a:p>
        </p:txBody>
      </p:sp>
      <p:grpSp>
        <p:nvGrpSpPr>
          <p:cNvPr id="12" name="组合 11"/>
          <p:cNvGrpSpPr/>
          <p:nvPr/>
        </p:nvGrpSpPr>
        <p:grpSpPr>
          <a:xfrm>
            <a:off x="5887560" y="1600612"/>
            <a:ext cx="652463" cy="180000"/>
            <a:chOff x="7412182" y="737129"/>
            <a:chExt cx="652463" cy="114300"/>
          </a:xfrm>
        </p:grpSpPr>
        <p:sp>
          <p:nvSpPr>
            <p:cNvPr id="13"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4"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grpSp>
      <p:sp>
        <p:nvSpPr>
          <p:cNvPr id="15" name="Line 9"/>
          <p:cNvSpPr>
            <a:spLocks noChangeShapeType="1"/>
          </p:cNvSpPr>
          <p:nvPr/>
        </p:nvSpPr>
        <p:spPr bwMode="auto">
          <a:xfrm>
            <a:off x="6054461" y="3254453"/>
            <a:ext cx="7620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10"/>
          <p:cNvSpPr>
            <a:spLocks noChangeShapeType="1"/>
          </p:cNvSpPr>
          <p:nvPr/>
        </p:nvSpPr>
        <p:spPr bwMode="auto">
          <a:xfrm flipH="1">
            <a:off x="7689296" y="3257918"/>
            <a:ext cx="85898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Rectangle 4"/>
          <p:cNvSpPr>
            <a:spLocks noChangeArrowheads="1"/>
          </p:cNvSpPr>
          <p:nvPr/>
        </p:nvSpPr>
        <p:spPr bwMode="auto">
          <a:xfrm>
            <a:off x="6636344" y="3085032"/>
            <a:ext cx="1080000" cy="367121"/>
          </a:xfrm>
          <a:prstGeom prst="rect">
            <a:avLst/>
          </a:prstGeom>
          <a:solidFill>
            <a:srgbClr val="00FF99"/>
          </a:solidFill>
          <a:ln w="9525">
            <a:solidFill>
              <a:schemeClr val="tx1"/>
            </a:solidFill>
            <a:prstDash val="sysDash"/>
            <a:miter lim="800000"/>
          </a:ln>
          <a:effectLst/>
          <a:scene3d>
            <a:camera prst="legacyObliqueTopRight"/>
            <a:lightRig rig="legacyFlat3" dir="l"/>
          </a:scene3d>
          <a:sp3d extrusionH="430200" contourW="6350" prstMaterial="translucentPowder">
            <a:bevelT w="13500" h="13500" prst="angle"/>
            <a:bevelB w="13500" h="13500" prst="angle"/>
            <a:contourClr>
              <a:schemeClr val="tx1"/>
            </a:contourClr>
          </a:sp3d>
        </p:spPr>
        <p:txBody>
          <a:bodyPr wrap="none" anchor="ctr">
            <a:flatTx/>
          </a:bodyPr>
          <a:lstStyle/>
          <a:p>
            <a:endParaRPr lang="zh-CN" altLang="en-US">
              <a:ea typeface="宋体" panose="02010600030101010101" pitchFamily="2" charset="-122"/>
            </a:endParaRPr>
          </a:p>
        </p:txBody>
      </p:sp>
      <p:grpSp>
        <p:nvGrpSpPr>
          <p:cNvPr id="18" name="组合 17"/>
          <p:cNvGrpSpPr/>
          <p:nvPr/>
        </p:nvGrpSpPr>
        <p:grpSpPr>
          <a:xfrm>
            <a:off x="5887560" y="3133582"/>
            <a:ext cx="652463" cy="180000"/>
            <a:chOff x="7412182" y="737129"/>
            <a:chExt cx="652463" cy="114300"/>
          </a:xfrm>
        </p:grpSpPr>
        <p:sp>
          <p:nvSpPr>
            <p:cNvPr id="19"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20"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grpSp>
      <p:sp>
        <p:nvSpPr>
          <p:cNvPr id="21" name="矩形 20"/>
          <p:cNvSpPr/>
          <p:nvPr/>
        </p:nvSpPr>
        <p:spPr>
          <a:xfrm>
            <a:off x="6733346" y="1108179"/>
            <a:ext cx="1107996" cy="276999"/>
          </a:xfrm>
          <a:prstGeom prst="rect">
            <a:avLst/>
          </a:prstGeom>
        </p:spPr>
        <p:txBody>
          <a:bodyPr wrap="none">
            <a:spAutoFit/>
          </a:bodyPr>
          <a:lstStyle/>
          <a:p>
            <a:r>
              <a:rPr lang="zh-CN" altLang="en-US" sz="1200" b="1" dirty="0">
                <a:latin typeface="微软雅黑" panose="020B0503020204020204" pitchFamily="34" charset="-122"/>
                <a:ea typeface="微软雅黑" panose="020B0503020204020204" pitchFamily="34" charset="-122"/>
              </a:rPr>
              <a:t>存储转发方式</a:t>
            </a:r>
            <a:endParaRPr lang="zh-CN" altLang="en-US" sz="1200" dirty="0"/>
          </a:p>
        </p:txBody>
      </p:sp>
      <p:sp>
        <p:nvSpPr>
          <p:cNvPr id="22" name="矩形 21"/>
          <p:cNvSpPr/>
          <p:nvPr/>
        </p:nvSpPr>
        <p:spPr>
          <a:xfrm>
            <a:off x="6885751" y="2650651"/>
            <a:ext cx="800219" cy="276999"/>
          </a:xfrm>
          <a:prstGeom prst="rect">
            <a:avLst/>
          </a:prstGeom>
        </p:spPr>
        <p:txBody>
          <a:bodyPr wrap="none">
            <a:spAutoFit/>
          </a:bodyPr>
          <a:lstStyle/>
          <a:p>
            <a:r>
              <a:rPr lang="zh-CN" altLang="en-US" sz="1200" b="1" dirty="0">
                <a:latin typeface="微软雅黑" panose="020B0503020204020204" pitchFamily="34" charset="-122"/>
                <a:ea typeface="微软雅黑" panose="020B0503020204020204" pitchFamily="34" charset="-122"/>
              </a:rPr>
              <a:t>直通方式</a:t>
            </a:r>
            <a:endParaRPr lang="zh-CN" altLang="en-US" sz="1200" dirty="0"/>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88889E-6 -3.7037E-6 L 0.10921 -3.7037E-6 " pathEditMode="relative" rAng="0" ptsTypes="AA">
                                      <p:cBhvr>
                                        <p:cTn id="6" dur="2000" fill="hold"/>
                                        <p:tgtEl>
                                          <p:spTgt spid="12"/>
                                        </p:tgtEl>
                                        <p:attrNameLst>
                                          <p:attrName>ppt_x</p:attrName>
                                          <p:attrName>ppt_y</p:attrName>
                                        </p:attrNameLst>
                                      </p:cBhvr>
                                      <p:rCtr x="5451" y="0"/>
                                    </p:animMotion>
                                  </p:childTnLst>
                                </p:cTn>
                              </p:par>
                            </p:childTnLst>
                          </p:cTn>
                        </p:par>
                        <p:par>
                          <p:cTn id="7" fill="hold">
                            <p:stCondLst>
                              <p:cond delay="2000"/>
                            </p:stCondLst>
                            <p:childTnLst>
                              <p:par>
                                <p:cTn id="8" presetID="63" presetClass="path" presetSubtype="0" accel="50000" decel="50000" fill="hold" nodeType="afterEffect">
                                  <p:stCondLst>
                                    <p:cond delay="400"/>
                                  </p:stCondLst>
                                  <p:childTnLst>
                                    <p:animMotion origin="layout" path="M 0.10921 -3.7037E-6 L 0.25469 -3.7037E-6 " pathEditMode="relative" rAng="0" ptsTypes="AA">
                                      <p:cBhvr>
                                        <p:cTn id="9" dur="3100" fill="hold"/>
                                        <p:tgtEl>
                                          <p:spTgt spid="12"/>
                                        </p:tgtEl>
                                        <p:attrNameLst>
                                          <p:attrName>ppt_x</p:attrName>
                                          <p:attrName>ppt_y</p:attrName>
                                        </p:attrNameLst>
                                      </p:cBhvr>
                                      <p:rCtr x="7274" y="0"/>
                                    </p:animMotion>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nodeType="clickEffect">
                                  <p:stCondLst>
                                    <p:cond delay="0"/>
                                  </p:stCondLst>
                                  <p:childTnLst>
                                    <p:animMotion origin="layout" path="M -3.88889E-6 -3.20988E-6 L 0.04375 0.00093 " pathEditMode="relative" rAng="0" ptsTypes="AA">
                                      <p:cBhvr>
                                        <p:cTn id="13" dur="2000" fill="hold"/>
                                        <p:tgtEl>
                                          <p:spTgt spid="18"/>
                                        </p:tgtEl>
                                        <p:attrNameLst>
                                          <p:attrName>ppt_x</p:attrName>
                                          <p:attrName>ppt_y</p:attrName>
                                        </p:attrNameLst>
                                      </p:cBhvr>
                                      <p:rCtr x="2187" y="31"/>
                                    </p:animMotion>
                                  </p:childTnLst>
                                </p:cTn>
                              </p:par>
                            </p:childTnLst>
                          </p:cTn>
                        </p:par>
                        <p:par>
                          <p:cTn id="14" fill="hold">
                            <p:stCondLst>
                              <p:cond delay="2000"/>
                            </p:stCondLst>
                            <p:childTnLst>
                              <p:par>
                                <p:cTn id="15" presetID="63" presetClass="path" presetSubtype="0" accel="50000" decel="50000" fill="hold" nodeType="afterEffect">
                                  <p:stCondLst>
                                    <p:cond delay="0"/>
                                  </p:stCondLst>
                                  <p:childTnLst>
                                    <p:animMotion origin="layout" path="M 0.04375 0.00093 L 0.24827 0.00093 " pathEditMode="relative" rAng="0" ptsTypes="AA">
                                      <p:cBhvr>
                                        <p:cTn id="16" dur="2000" fill="hold"/>
                                        <p:tgtEl>
                                          <p:spTgt spid="18"/>
                                        </p:tgtEl>
                                        <p:attrNameLst>
                                          <p:attrName>ppt_x</p:attrName>
                                          <p:attrName>ppt_y</p:attrName>
                                        </p:attrNameLst>
                                      </p:cBhvr>
                                      <p:rCtr x="102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6499"/>
            <a:ext cx="8129015" cy="289301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60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3005"/>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以太网交换机的自学习功能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2620631" y="1180734"/>
            <a:ext cx="3390896" cy="2732188"/>
            <a:chOff x="2620631" y="1493842"/>
            <a:chExt cx="3390896" cy="2732188"/>
          </a:xfrm>
        </p:grpSpPr>
        <p:sp>
          <p:nvSpPr>
            <p:cNvPr id="55" name="矩形 54"/>
            <p:cNvSpPr/>
            <p:nvPr/>
          </p:nvSpPr>
          <p:spPr>
            <a:xfrm>
              <a:off x="3746732" y="18087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6" name="直接连接符 55"/>
            <p:cNvCxnSpPr>
              <a:stCxn id="69" idx="1"/>
            </p:cNvCxnSpPr>
            <p:nvPr/>
          </p:nvCxnSpPr>
          <p:spPr>
            <a:xfrm flipH="1">
              <a:off x="3075066" y="36068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endCxn id="66" idx="1"/>
            </p:cNvCxnSpPr>
            <p:nvPr/>
          </p:nvCxnSpPr>
          <p:spPr>
            <a:xfrm>
              <a:off x="3075066" y="25289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72" idx="1"/>
            </p:cNvCxnSpPr>
            <p:nvPr/>
          </p:nvCxnSpPr>
          <p:spPr>
            <a:xfrm flipH="1">
              <a:off x="3097939" y="30527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endCxn id="64" idx="1"/>
            </p:cNvCxnSpPr>
            <p:nvPr/>
          </p:nvCxnSpPr>
          <p:spPr>
            <a:xfrm>
              <a:off x="3075066" y="19732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4202623" y="1493842"/>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61" name="Rectangle 34"/>
            <p:cNvSpPr>
              <a:spLocks noChangeArrowheads="1"/>
            </p:cNvSpPr>
            <p:nvPr/>
          </p:nvSpPr>
          <p:spPr bwMode="auto">
            <a:xfrm>
              <a:off x="2627339" y="17715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62" name="组合 57"/>
            <p:cNvGrpSpPr/>
            <p:nvPr/>
          </p:nvGrpSpPr>
          <p:grpSpPr bwMode="auto">
            <a:xfrm>
              <a:off x="3737593" y="18360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5" name="组合 58"/>
            <p:cNvGrpSpPr/>
            <p:nvPr/>
          </p:nvGrpSpPr>
          <p:grpSpPr bwMode="auto">
            <a:xfrm>
              <a:off x="3746736" y="23999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8" name="组合 61"/>
            <p:cNvGrpSpPr/>
            <p:nvPr/>
          </p:nvGrpSpPr>
          <p:grpSpPr bwMode="auto">
            <a:xfrm>
              <a:off x="3717616" y="34778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71" name="组合 64"/>
            <p:cNvGrpSpPr/>
            <p:nvPr/>
          </p:nvGrpSpPr>
          <p:grpSpPr bwMode="auto">
            <a:xfrm>
              <a:off x="3726760" y="29139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74" name="Rectangle 34"/>
            <p:cNvSpPr>
              <a:spLocks noChangeArrowheads="1"/>
            </p:cNvSpPr>
            <p:nvPr/>
          </p:nvSpPr>
          <p:spPr bwMode="auto">
            <a:xfrm>
              <a:off x="2638857" y="34308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75" name="Rectangle 34"/>
            <p:cNvSpPr>
              <a:spLocks noChangeArrowheads="1"/>
            </p:cNvSpPr>
            <p:nvPr/>
          </p:nvSpPr>
          <p:spPr bwMode="auto">
            <a:xfrm>
              <a:off x="2636957" y="28650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76" name="组合 75"/>
            <p:cNvGrpSpPr/>
            <p:nvPr/>
          </p:nvGrpSpPr>
          <p:grpSpPr>
            <a:xfrm>
              <a:off x="4065622" y="20685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anose="020B0503020204020204" pitchFamily="34" charset="-122"/>
                    <a:ea typeface="微软雅黑" panose="020B0503020204020204" pitchFamily="34" charset="-122"/>
                  </a:rPr>
                  <a:t>MAC </a:t>
                </a:r>
                <a:r>
                  <a:rPr kumimoji="1" lang="zh-CN" altLang="en-US" sz="1100" b="1" dirty="0">
                    <a:solidFill>
                      <a:srgbClr val="0000FF"/>
                    </a:solidFill>
                    <a:latin typeface="微软雅黑" panose="020B0503020204020204" pitchFamily="34" charset="-122"/>
                    <a:ea typeface="微软雅黑" panose="020B0503020204020204" pitchFamily="34" charset="-122"/>
                  </a:rPr>
                  <a:t>地址  接口   有效时间</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100" b="1" dirty="0">
                    <a:solidFill>
                      <a:srgbClr val="0000FF"/>
                    </a:solidFill>
                    <a:latin typeface="微软雅黑" panose="020B0503020204020204" pitchFamily="34" charset="-122"/>
                    <a:ea typeface="微软雅黑" panose="020B0503020204020204" pitchFamily="34" charset="-122"/>
                  </a:rPr>
                  <a:t>   </a:t>
                </a:r>
                <a:endParaRPr kumimoji="1" lang="en-US" altLang="zh-CN" sz="1100" b="1" baseline="-25000" dirty="0">
                  <a:solidFill>
                    <a:srgbClr val="0000FF"/>
                  </a:solidFill>
                  <a:latin typeface="微软雅黑" panose="020B0503020204020204" pitchFamily="34" charset="-122"/>
                  <a:ea typeface="微软雅黑" panose="020B0503020204020204"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86" name="Rectangle 34"/>
            <p:cNvSpPr>
              <a:spLocks noChangeArrowheads="1"/>
            </p:cNvSpPr>
            <p:nvPr/>
          </p:nvSpPr>
          <p:spPr bwMode="auto">
            <a:xfrm>
              <a:off x="2620631" y="23245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8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56224" y="17565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56224" y="23073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56224" y="28283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56224" y="3393034"/>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42" name="矩形 41"/>
            <p:cNvSpPr/>
            <p:nvPr/>
          </p:nvSpPr>
          <p:spPr>
            <a:xfrm>
              <a:off x="3754833" y="3887476"/>
              <a:ext cx="2236510" cy="338554"/>
            </a:xfrm>
            <a:prstGeom prst="rect">
              <a:avLst/>
            </a:prstGeom>
          </p:spPr>
          <p:txBody>
            <a:bodyPr wrap="none">
              <a:spAutoFit/>
            </a:bodyPr>
            <a:lstStyle/>
            <a:p>
              <a:pPr algn="ctr"/>
              <a:r>
                <a:rPr lang="zh-CN" altLang="en-US" sz="1600" b="1" dirty="0">
                  <a:latin typeface="微软雅黑" panose="020B0503020204020204" pitchFamily="34" charset="-122"/>
                  <a:ea typeface="微软雅黑" panose="020B0503020204020204" pitchFamily="34" charset="-122"/>
                </a:rPr>
                <a:t>开始时，交换表是空的</a:t>
              </a:r>
              <a:endParaRPr lang="zh-CN" altLang="en-US" sz="1600" b="1"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3931"/>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5"/>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以太网交换机的自学习功能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1945498" y="1637426"/>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14" name="直接连接符 13"/>
          <p:cNvCxnSpPr>
            <a:stCxn id="39" idx="1"/>
          </p:cNvCxnSpPr>
          <p:nvPr/>
        </p:nvCxnSpPr>
        <p:spPr>
          <a:xfrm flipH="1">
            <a:off x="1273832" y="3435582"/>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0"/>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6"/>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7"/>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1"/>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21" name="Rectangle 34"/>
          <p:cNvSpPr>
            <a:spLocks noChangeArrowheads="1"/>
          </p:cNvSpPr>
          <p:nvPr/>
        </p:nvSpPr>
        <p:spPr bwMode="auto">
          <a:xfrm>
            <a:off x="826105" y="1600312"/>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3" name="组合 57"/>
          <p:cNvGrpSpPr/>
          <p:nvPr/>
        </p:nvGrpSpPr>
        <p:grpSpPr bwMode="auto">
          <a:xfrm>
            <a:off x="1936359" y="1664740"/>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 name="组合 58"/>
          <p:cNvGrpSpPr/>
          <p:nvPr/>
        </p:nvGrpSpPr>
        <p:grpSpPr bwMode="auto">
          <a:xfrm>
            <a:off x="1945502" y="2228652"/>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8" name="组合 61"/>
          <p:cNvGrpSpPr/>
          <p:nvPr/>
        </p:nvGrpSpPr>
        <p:grpSpPr bwMode="auto">
          <a:xfrm>
            <a:off x="1916382" y="3306554"/>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 name="组合 64"/>
          <p:cNvGrpSpPr/>
          <p:nvPr/>
        </p:nvGrpSpPr>
        <p:grpSpPr bwMode="auto">
          <a:xfrm>
            <a:off x="1925526" y="2742643"/>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30" name="Rectangle 34"/>
          <p:cNvSpPr>
            <a:spLocks noChangeArrowheads="1"/>
          </p:cNvSpPr>
          <p:nvPr/>
        </p:nvSpPr>
        <p:spPr bwMode="auto">
          <a:xfrm>
            <a:off x="837623" y="3259549"/>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33" name="Rectangle 34"/>
          <p:cNvSpPr>
            <a:spLocks noChangeArrowheads="1"/>
          </p:cNvSpPr>
          <p:nvPr/>
        </p:nvSpPr>
        <p:spPr bwMode="auto">
          <a:xfrm>
            <a:off x="835723" y="2693774"/>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10" name="组合 57"/>
          <p:cNvGrpSpPr/>
          <p:nvPr/>
        </p:nvGrpSpPr>
        <p:grpSpPr>
          <a:xfrm>
            <a:off x="2264388" y="1897309"/>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anose="020B0503020204020204" pitchFamily="34" charset="-122"/>
                  <a:ea typeface="微软雅黑" panose="020B0503020204020204" pitchFamily="34" charset="-122"/>
                </a:rPr>
                <a:t>MAC</a:t>
              </a:r>
              <a:r>
                <a:rPr kumimoji="1" lang="zh-CN" altLang="en-US" sz="1100" b="1" dirty="0">
                  <a:solidFill>
                    <a:srgbClr val="0000FF"/>
                  </a:solidFill>
                  <a:latin typeface="微软雅黑" panose="020B0503020204020204" pitchFamily="34" charset="-122"/>
                  <a:ea typeface="微软雅黑" panose="020B0503020204020204" pitchFamily="34" charset="-122"/>
                </a:rPr>
                <a:t>地址   接口   有效时间</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100" b="1" dirty="0">
                  <a:solidFill>
                    <a:srgbClr val="0000FF"/>
                  </a:solidFill>
                  <a:latin typeface="微软雅黑" panose="020B0503020204020204" pitchFamily="34" charset="-122"/>
                  <a:ea typeface="微软雅黑" panose="020B0503020204020204" pitchFamily="34" charset="-122"/>
                </a:rPr>
                <a:t>   </a:t>
              </a:r>
              <a:endParaRPr kumimoji="1" lang="en-US" altLang="zh-CN" sz="1100" b="1" baseline="-25000" dirty="0">
                <a:solidFill>
                  <a:srgbClr val="0000FF"/>
                </a:solidFill>
                <a:latin typeface="微软雅黑" panose="020B0503020204020204" pitchFamily="34" charset="-122"/>
                <a:ea typeface="微软雅黑" panose="020B0503020204020204"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35" name="Rectangle 34"/>
          <p:cNvSpPr>
            <a:spLocks noChangeArrowheads="1"/>
          </p:cNvSpPr>
          <p:nvPr/>
        </p:nvSpPr>
        <p:spPr bwMode="auto">
          <a:xfrm>
            <a:off x="819397" y="2153314"/>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5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158527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13610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657068"/>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3221753"/>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1710702"/>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nvGraphicFramePr>
        <p:xfrm>
          <a:off x="4682837" y="1452195"/>
          <a:ext cx="3380509" cy="548640"/>
        </p:xfrm>
        <a:graphic>
          <a:graphicData uri="http://schemas.openxmlformats.org/drawingml/2006/table">
            <a:tbl>
              <a:tblPr>
                <a:tableStyleId>{5C22544A-7EE6-4342-B048-85BDC9FD1C3A}</a:tableStyleId>
              </a:tblPr>
              <a:tblGrid>
                <a:gridCol w="818178"/>
                <a:gridCol w="864830"/>
                <a:gridCol w="589137"/>
                <a:gridCol w="628932"/>
                <a:gridCol w="479432"/>
              </a:tblGrid>
              <a:tr h="236412">
                <a:tc>
                  <a:txBody>
                    <a:bodyPr/>
                    <a:lstStyle/>
                    <a:p>
                      <a:pPr algn="ctr"/>
                      <a:r>
                        <a:rPr lang="zh-CN" altLang="en-US" sz="1200" b="1" dirty="0">
                          <a:ln>
                            <a:noFill/>
                          </a:ln>
                          <a:latin typeface="微软雅黑" panose="020B0503020204020204" pitchFamily="34" charset="-122"/>
                          <a:ea typeface="微软雅黑" panose="020B0503020204020204" pitchFamily="34" charset="-122"/>
                        </a:rPr>
                        <a:t>目的地址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anose="020B0503020204020204" pitchFamily="34" charset="-122"/>
                          <a:ea typeface="微软雅黑" panose="020B0503020204020204" pitchFamily="34" charset="-122"/>
                        </a:rPr>
                        <a:t>源地址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anose="020B0503020204020204" pitchFamily="34" charset="-122"/>
                          <a:ea typeface="微软雅黑" panose="020B0503020204020204" pitchFamily="34" charset="-122"/>
                        </a:rPr>
                        <a:t>类型</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anose="020B0503020204020204" pitchFamily="34" charset="-122"/>
                          <a:ea typeface="微软雅黑" panose="020B0503020204020204" pitchFamily="34" charset="-122"/>
                        </a:rPr>
                        <a:t>数据</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ln>
                            <a:noFill/>
                          </a:ln>
                          <a:latin typeface="微软雅黑" panose="020B0503020204020204" pitchFamily="34" charset="-122"/>
                          <a:ea typeface="微软雅黑" panose="020B0503020204020204" pitchFamily="34" charset="-122"/>
                        </a:rPr>
                        <a:t>FCS</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36412">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4" name="Rectangle 24"/>
          <p:cNvSpPr>
            <a:spLocks noChangeArrowheads="1"/>
          </p:cNvSpPr>
          <p:nvPr/>
        </p:nvSpPr>
        <p:spPr bwMode="auto">
          <a:xfrm>
            <a:off x="5929606" y="1174097"/>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以太网帧</a:t>
            </a:r>
            <a:endParaRPr kumimoji="1" lang="en-US" altLang="zh-CN" sz="1200" b="1" dirty="0">
              <a:latin typeface="微软雅黑" panose="020B0503020204020204" pitchFamily="34" charset="-122"/>
              <a:ea typeface="微软雅黑" panose="020B0503020204020204" pitchFamily="34" charset="-122"/>
            </a:endParaRPr>
          </a:p>
        </p:txBody>
      </p:sp>
      <p:sp>
        <p:nvSpPr>
          <p:cNvPr id="65" name="矩形 64"/>
          <p:cNvSpPr/>
          <p:nvPr/>
        </p:nvSpPr>
        <p:spPr>
          <a:xfrm>
            <a:off x="4567074" y="2493857"/>
            <a:ext cx="3884680" cy="523220"/>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rPr>
              <a:t>交换机收到帧后，先查找交换表。没有查到应从哪个接口转发这个帧给 </a:t>
            </a:r>
            <a:r>
              <a:rPr lang="en-US" altLang="zh-CN" sz="1400" b="1" dirty="0">
                <a:latin typeface="微软雅黑" panose="020B0503020204020204" pitchFamily="34" charset="-122"/>
                <a:ea typeface="微软雅黑" panose="020B0503020204020204" pitchFamily="34" charset="-122"/>
              </a:rPr>
              <a:t>B</a:t>
            </a:r>
            <a:r>
              <a:rPr lang="zh-CN" altLang="en-US" sz="1400" b="1" dirty="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p:txBody>
      </p:sp>
      <p:sp>
        <p:nvSpPr>
          <p:cNvPr id="66" name="矩形 65"/>
          <p:cNvSpPr/>
          <p:nvPr/>
        </p:nvSpPr>
        <p:spPr>
          <a:xfrm>
            <a:off x="4567074" y="2152310"/>
            <a:ext cx="4064860" cy="307777"/>
          </a:xfrm>
          <a:prstGeom prst="rect">
            <a:avLst/>
          </a:prstGeom>
        </p:spPr>
        <p:txBody>
          <a:bodyPr wrap="square">
            <a:spAutoFit/>
          </a:bodyPr>
          <a:lstStyle/>
          <a:p>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先向 </a:t>
            </a:r>
            <a:r>
              <a:rPr lang="en-US" altLang="zh-CN" sz="1400" b="1" dirty="0">
                <a:latin typeface="微软雅黑" panose="020B0503020204020204" pitchFamily="34" charset="-122"/>
                <a:ea typeface="微软雅黑" panose="020B0503020204020204" pitchFamily="34" charset="-122"/>
              </a:rPr>
              <a:t>B </a:t>
            </a:r>
            <a:r>
              <a:rPr lang="zh-CN" altLang="en-US" sz="1400" b="1" dirty="0">
                <a:latin typeface="微软雅黑" panose="020B0503020204020204" pitchFamily="34" charset="-122"/>
                <a:ea typeface="微软雅黑" panose="020B0503020204020204" pitchFamily="34" charset="-122"/>
              </a:rPr>
              <a:t>发送一帧。该帧从接口 </a:t>
            </a:r>
            <a:r>
              <a:rPr lang="en-US" altLang="zh-CN" sz="1400" b="1" dirty="0">
                <a:latin typeface="微软雅黑" panose="020B0503020204020204" pitchFamily="34" charset="-122"/>
                <a:ea typeface="微软雅黑" panose="020B0503020204020204" pitchFamily="34" charset="-122"/>
              </a:rPr>
              <a:t>1 </a:t>
            </a:r>
            <a:r>
              <a:rPr lang="zh-CN" altLang="en-US" sz="1400" b="1" dirty="0">
                <a:latin typeface="微软雅黑" panose="020B0503020204020204" pitchFamily="34" charset="-122"/>
                <a:ea typeface="微软雅黑" panose="020B0503020204020204" pitchFamily="34" charset="-122"/>
              </a:rPr>
              <a:t>进入到交换机。</a:t>
            </a:r>
            <a:endParaRPr lang="zh-CN" altLang="en-US" sz="1400" b="1" dirty="0">
              <a:latin typeface="微软雅黑" panose="020B0503020204020204" pitchFamily="34" charset="-122"/>
              <a:ea typeface="微软雅黑" panose="020B0503020204020204" pitchFamily="34" charset="-122"/>
            </a:endParaRPr>
          </a:p>
        </p:txBody>
      </p:sp>
      <p:sp>
        <p:nvSpPr>
          <p:cNvPr id="67" name="矩形 66"/>
          <p:cNvSpPr/>
          <p:nvPr/>
        </p:nvSpPr>
        <p:spPr>
          <a:xfrm>
            <a:off x="4567074" y="3052665"/>
            <a:ext cx="3884680" cy="523220"/>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rPr>
              <a:t>交换机把这个帧的源地址 </a:t>
            </a:r>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和接口 </a:t>
            </a:r>
            <a:r>
              <a:rPr lang="en-US" altLang="zh-CN" sz="1400" b="1" dirty="0">
                <a:latin typeface="微软雅黑" panose="020B0503020204020204" pitchFamily="34" charset="-122"/>
                <a:ea typeface="微软雅黑" panose="020B0503020204020204" pitchFamily="34" charset="-122"/>
              </a:rPr>
              <a:t>1 </a:t>
            </a:r>
            <a:r>
              <a:rPr lang="zh-CN" altLang="en-US" sz="1400" b="1" dirty="0">
                <a:latin typeface="微软雅黑" panose="020B0503020204020204" pitchFamily="34" charset="-122"/>
                <a:ea typeface="微软雅黑" panose="020B0503020204020204" pitchFamily="34" charset="-122"/>
              </a:rPr>
              <a:t>写入交换表中。</a:t>
            </a:r>
            <a:endParaRPr lang="zh-CN" altLang="en-US" sz="1400" b="1" dirty="0">
              <a:latin typeface="微软雅黑" panose="020B0503020204020204" pitchFamily="34" charset="-122"/>
              <a:ea typeface="微软雅黑" panose="020B0503020204020204" pitchFamily="34" charset="-122"/>
            </a:endParaRPr>
          </a:p>
        </p:txBody>
      </p:sp>
      <p:sp>
        <p:nvSpPr>
          <p:cNvPr id="68" name="矩形 67"/>
          <p:cNvSpPr/>
          <p:nvPr/>
        </p:nvSpPr>
        <p:spPr>
          <a:xfrm>
            <a:off x="4567074" y="3645627"/>
            <a:ext cx="4064860" cy="307777"/>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rPr>
              <a:t>交换机向除接口 </a:t>
            </a:r>
            <a:r>
              <a:rPr lang="en-US" altLang="zh-CN" sz="1400" b="1" dirty="0">
                <a:latin typeface="微软雅黑" panose="020B0503020204020204" pitchFamily="34" charset="-122"/>
                <a:ea typeface="微软雅黑" panose="020B0503020204020204" pitchFamily="34" charset="-122"/>
              </a:rPr>
              <a:t>1 </a:t>
            </a:r>
            <a:r>
              <a:rPr lang="zh-CN" altLang="en-US" sz="1400" b="1" dirty="0">
                <a:latin typeface="微软雅黑" panose="020B0503020204020204" pitchFamily="34" charset="-122"/>
                <a:ea typeface="微软雅黑" panose="020B0503020204020204" pitchFamily="34" charset="-122"/>
              </a:rPr>
              <a:t>以外的所有的接口广播这个帧。</a:t>
            </a:r>
            <a:endParaRPr lang="zh-CN" altLang="en-US" sz="1400" b="1" dirty="0">
              <a:latin typeface="微软雅黑" panose="020B0503020204020204" pitchFamily="34" charset="-122"/>
              <a:ea typeface="微软雅黑" panose="020B0503020204020204" pitchFamily="34" charset="-122"/>
            </a:endParaRPr>
          </a:p>
        </p:txBody>
      </p:sp>
      <p:sp>
        <p:nvSpPr>
          <p:cNvPr id="70" name="矩形 69"/>
          <p:cNvSpPr/>
          <p:nvPr/>
        </p:nvSpPr>
        <p:spPr>
          <a:xfrm>
            <a:off x="2498126" y="2360145"/>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             1</a:t>
            </a:r>
            <a:endParaRPr lang="zh-CN" altLang="en-US" sz="1100" b="1" dirty="0">
              <a:latin typeface="微软雅黑" panose="020B0503020204020204" pitchFamily="34" charset="-122"/>
              <a:ea typeface="微软雅黑" panose="020B0503020204020204" pitchFamily="34" charset="-122"/>
            </a:endParaRPr>
          </a:p>
        </p:txBody>
      </p:sp>
      <p:cxnSp>
        <p:nvCxnSpPr>
          <p:cNvPr id="71" name="直接箭头连接符 70"/>
          <p:cNvCxnSpPr/>
          <p:nvPr/>
        </p:nvCxnSpPr>
        <p:spPr>
          <a:xfrm>
            <a:off x="1534240" y="2274532"/>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2812065"/>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360908"/>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721211"/>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a:solidFill>
                    <a:srgbClr val="CC00CC"/>
                  </a:solidFill>
                  <a:latin typeface="微软雅黑" panose="020B0503020204020204" pitchFamily="34" charset="-122"/>
                  <a:ea typeface="微软雅黑" panose="020B0503020204020204" pitchFamily="34" charset="-122"/>
                </a:rPr>
                <a:t>B</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anose="020B0503020204020204" pitchFamily="34" charset="-122"/>
                  <a:ea typeface="微软雅黑" panose="020B0503020204020204" pitchFamily="34" charset="-122"/>
                </a:rPr>
                <a:t>A</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3000"/>
                            </p:stCondLst>
                            <p:childTnLst>
                              <p:par>
                                <p:cTn id="16" presetID="22" presetClass="entr" presetSubtype="1" fill="hold" grpId="0" nodeType="afterEffect">
                                  <p:stCondLst>
                                    <p:cond delay="100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2000"/>
                                        <p:tgtEl>
                                          <p:spTgt spid="65"/>
                                        </p:tgtEl>
                                      </p:cBhvr>
                                    </p:animEffect>
                                  </p:childTnLst>
                                </p:cTn>
                              </p:par>
                            </p:childTnLst>
                          </p:cTn>
                        </p:par>
                        <p:par>
                          <p:cTn id="19" fill="hold">
                            <p:stCondLst>
                              <p:cond delay="6000"/>
                            </p:stCondLst>
                            <p:childTnLst>
                              <p:par>
                                <p:cTn id="20" presetID="22" presetClass="entr" presetSubtype="1" fill="hold" grpId="0" nodeType="afterEffect">
                                  <p:stCondLst>
                                    <p:cond delay="2000"/>
                                  </p:stCondLst>
                                  <p:childTnLst>
                                    <p:set>
                                      <p:cBhvr>
                                        <p:cTn id="21" dur="1" fill="hold">
                                          <p:stCondLst>
                                            <p:cond delay="0"/>
                                          </p:stCondLst>
                                        </p:cTn>
                                        <p:tgtEl>
                                          <p:spTgt spid="67"/>
                                        </p:tgtEl>
                                        <p:attrNameLst>
                                          <p:attrName>style.visibility</p:attrName>
                                        </p:attrNameLst>
                                      </p:cBhvr>
                                      <p:to>
                                        <p:strVal val="visible"/>
                                      </p:to>
                                    </p:set>
                                    <p:animEffect transition="in" filter="wipe(up)">
                                      <p:cBhvr>
                                        <p:cTn id="22" dur="2000"/>
                                        <p:tgtEl>
                                          <p:spTgt spid="67"/>
                                        </p:tgtEl>
                                      </p:cBhvr>
                                    </p:animEffect>
                                  </p:childTnLst>
                                </p:cTn>
                              </p:par>
                            </p:childTnLst>
                          </p:cTn>
                        </p:par>
                        <p:par>
                          <p:cTn id="23" fill="hold">
                            <p:stCondLst>
                              <p:cond delay="10000"/>
                            </p:stCondLst>
                            <p:childTnLst>
                              <p:par>
                                <p:cTn id="24" presetID="1" presetClass="entr" presetSubtype="0" fill="hold" grpId="0" nodeType="afterEffect">
                                  <p:stCondLst>
                                    <p:cond delay="0"/>
                                  </p:stCondLst>
                                  <p:childTnLst>
                                    <p:set>
                                      <p:cBhvr>
                                        <p:cTn id="25" dur="1" fill="hold">
                                          <p:stCondLst>
                                            <p:cond delay="0"/>
                                          </p:stCondLst>
                                        </p:cTn>
                                        <p:tgtEl>
                                          <p:spTgt spid="70"/>
                                        </p:tgtEl>
                                        <p:attrNameLst>
                                          <p:attrName>style.visibility</p:attrName>
                                        </p:attrNameLst>
                                      </p:cBhvr>
                                      <p:to>
                                        <p:strVal val="visible"/>
                                      </p:to>
                                    </p:set>
                                  </p:childTnLst>
                                </p:cTn>
                              </p:par>
                              <p:par>
                                <p:cTn id="26" presetID="35" presetClass="emph" presetSubtype="0" repeatCount="4000" fill="hold" grpId="1" nodeType="withEffect">
                                  <p:stCondLst>
                                    <p:cond delay="0"/>
                                  </p:stCondLst>
                                  <p:childTnLst>
                                    <p:anim calcmode="discrete" valueType="str">
                                      <p:cBhvr>
                                        <p:cTn id="27" dur="1000" fill="hold"/>
                                        <p:tgtEl>
                                          <p:spTgt spid="70"/>
                                        </p:tgtEl>
                                        <p:attrNameLst>
                                          <p:attrName>style.visibility</p:attrName>
                                        </p:attrNameLst>
                                      </p:cBhvr>
                                      <p:tavLst>
                                        <p:tav tm="0">
                                          <p:val>
                                            <p:strVal val="hidden"/>
                                          </p:val>
                                        </p:tav>
                                        <p:tav tm="50000">
                                          <p:val>
                                            <p:strVal val="visible"/>
                                          </p:val>
                                        </p:tav>
                                      </p:tavLst>
                                    </p:anim>
                                  </p:childTnLst>
                                </p:cTn>
                              </p:par>
                            </p:childTnLst>
                          </p:cTn>
                        </p:par>
                        <p:par>
                          <p:cTn id="28" fill="hold">
                            <p:stCondLst>
                              <p:cond delay="10000"/>
                            </p:stCondLst>
                            <p:childTnLst>
                              <p:par>
                                <p:cTn id="29" presetID="22" presetClass="entr" presetSubtype="1" fill="hold" grpId="0" nodeType="afterEffect">
                                  <p:stCondLst>
                                    <p:cond delay="100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2000"/>
                                        <p:tgtEl>
                                          <p:spTgt spid="68"/>
                                        </p:tgtEl>
                                      </p:cBhvr>
                                    </p:animEffect>
                                  </p:childTnLst>
                                </p:cTn>
                              </p:par>
                              <p:par>
                                <p:cTn id="32" presetID="22" presetClass="entr" presetSubtype="2" fill="hold" nodeType="withEffect">
                                  <p:stCondLst>
                                    <p:cond delay="2000"/>
                                  </p:stCondLst>
                                  <p:childTnLst>
                                    <p:set>
                                      <p:cBhvr>
                                        <p:cTn id="33" dur="1" fill="hold">
                                          <p:stCondLst>
                                            <p:cond delay="0"/>
                                          </p:stCondLst>
                                        </p:cTn>
                                        <p:tgtEl>
                                          <p:spTgt spid="71"/>
                                        </p:tgtEl>
                                        <p:attrNameLst>
                                          <p:attrName>style.visibility</p:attrName>
                                        </p:attrNameLst>
                                      </p:cBhvr>
                                      <p:to>
                                        <p:strVal val="visible"/>
                                      </p:to>
                                    </p:set>
                                    <p:animEffect transition="in" filter="wipe(right)">
                                      <p:cBhvr>
                                        <p:cTn id="34" dur="3000"/>
                                        <p:tgtEl>
                                          <p:spTgt spid="71"/>
                                        </p:tgtEl>
                                      </p:cBhvr>
                                    </p:animEffect>
                                  </p:childTnLst>
                                </p:cTn>
                              </p:par>
                              <p:par>
                                <p:cTn id="35" presetID="22" presetClass="entr" presetSubtype="2" fill="hold" nodeType="withEffect">
                                  <p:stCondLst>
                                    <p:cond delay="2000"/>
                                  </p:stCondLst>
                                  <p:childTnLst>
                                    <p:set>
                                      <p:cBhvr>
                                        <p:cTn id="36" dur="1" fill="hold">
                                          <p:stCondLst>
                                            <p:cond delay="0"/>
                                          </p:stCondLst>
                                        </p:cTn>
                                        <p:tgtEl>
                                          <p:spTgt spid="72"/>
                                        </p:tgtEl>
                                        <p:attrNameLst>
                                          <p:attrName>style.visibility</p:attrName>
                                        </p:attrNameLst>
                                      </p:cBhvr>
                                      <p:to>
                                        <p:strVal val="visible"/>
                                      </p:to>
                                    </p:set>
                                    <p:animEffect transition="in" filter="wipe(right)">
                                      <p:cBhvr>
                                        <p:cTn id="37" dur="3000"/>
                                        <p:tgtEl>
                                          <p:spTgt spid="72"/>
                                        </p:tgtEl>
                                      </p:cBhvr>
                                    </p:animEffect>
                                  </p:childTnLst>
                                </p:cTn>
                              </p:par>
                              <p:par>
                                <p:cTn id="38" presetID="22" presetClass="entr" presetSubtype="2" fill="hold" nodeType="withEffect">
                                  <p:stCondLst>
                                    <p:cond delay="2000"/>
                                  </p:stCondLst>
                                  <p:childTnLst>
                                    <p:set>
                                      <p:cBhvr>
                                        <p:cTn id="39" dur="1" fill="hold">
                                          <p:stCondLst>
                                            <p:cond delay="0"/>
                                          </p:stCondLst>
                                        </p:cTn>
                                        <p:tgtEl>
                                          <p:spTgt spid="73"/>
                                        </p:tgtEl>
                                        <p:attrNameLst>
                                          <p:attrName>style.visibility</p:attrName>
                                        </p:attrNameLst>
                                      </p:cBhvr>
                                      <p:to>
                                        <p:strVal val="visible"/>
                                      </p:to>
                                    </p:set>
                                    <p:animEffect transition="in" filter="wipe(right)">
                                      <p:cBhvr>
                                        <p:cTn id="40" dur="3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68" grpId="0"/>
      <p:bldP spid="70" grpId="0"/>
      <p:bldP spid="70" grpId="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3933"/>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以太网交换机的自学习功能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1945498" y="1637428"/>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14" name="直接连接符 13"/>
          <p:cNvCxnSpPr>
            <a:stCxn id="39" idx="1"/>
          </p:cNvCxnSpPr>
          <p:nvPr/>
        </p:nvCxnSpPr>
        <p:spPr>
          <a:xfrm flipH="1">
            <a:off x="1273832" y="3435584"/>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2"/>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8"/>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9"/>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3"/>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21" name="Rectangle 34"/>
          <p:cNvSpPr>
            <a:spLocks noChangeArrowheads="1"/>
          </p:cNvSpPr>
          <p:nvPr/>
        </p:nvSpPr>
        <p:spPr bwMode="auto">
          <a:xfrm>
            <a:off x="826105" y="1600314"/>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3" name="组合 57"/>
          <p:cNvGrpSpPr/>
          <p:nvPr/>
        </p:nvGrpSpPr>
        <p:grpSpPr bwMode="auto">
          <a:xfrm>
            <a:off x="1936359" y="1664742"/>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 name="组合 58"/>
          <p:cNvGrpSpPr/>
          <p:nvPr/>
        </p:nvGrpSpPr>
        <p:grpSpPr bwMode="auto">
          <a:xfrm>
            <a:off x="1945502" y="2228654"/>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8" name="组合 61"/>
          <p:cNvGrpSpPr/>
          <p:nvPr/>
        </p:nvGrpSpPr>
        <p:grpSpPr bwMode="auto">
          <a:xfrm>
            <a:off x="1916382" y="3306556"/>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 name="组合 64"/>
          <p:cNvGrpSpPr/>
          <p:nvPr/>
        </p:nvGrpSpPr>
        <p:grpSpPr bwMode="auto">
          <a:xfrm>
            <a:off x="1925526" y="2742645"/>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30" name="Rectangle 34"/>
          <p:cNvSpPr>
            <a:spLocks noChangeArrowheads="1"/>
          </p:cNvSpPr>
          <p:nvPr/>
        </p:nvSpPr>
        <p:spPr bwMode="auto">
          <a:xfrm>
            <a:off x="837623" y="3259551"/>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33" name="Rectangle 34"/>
          <p:cNvSpPr>
            <a:spLocks noChangeArrowheads="1"/>
          </p:cNvSpPr>
          <p:nvPr/>
        </p:nvSpPr>
        <p:spPr bwMode="auto">
          <a:xfrm>
            <a:off x="835723" y="2693776"/>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10" name="组合 57"/>
          <p:cNvGrpSpPr/>
          <p:nvPr/>
        </p:nvGrpSpPr>
        <p:grpSpPr>
          <a:xfrm>
            <a:off x="2264388" y="1897311"/>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anose="020B0503020204020204" pitchFamily="34" charset="-122"/>
                  <a:ea typeface="微软雅黑" panose="020B0503020204020204" pitchFamily="34" charset="-122"/>
                </a:rPr>
                <a:t>MAC</a:t>
              </a:r>
              <a:r>
                <a:rPr kumimoji="1" lang="zh-CN" altLang="en-US" sz="1100" b="1" dirty="0">
                  <a:solidFill>
                    <a:srgbClr val="0000FF"/>
                  </a:solidFill>
                  <a:latin typeface="微软雅黑" panose="020B0503020204020204" pitchFamily="34" charset="-122"/>
                  <a:ea typeface="微软雅黑" panose="020B0503020204020204" pitchFamily="34" charset="-122"/>
                </a:rPr>
                <a:t>地址   接口   有效时间</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100" b="1" dirty="0">
                  <a:solidFill>
                    <a:srgbClr val="0000FF"/>
                  </a:solidFill>
                  <a:latin typeface="微软雅黑" panose="020B0503020204020204" pitchFamily="34" charset="-122"/>
                  <a:ea typeface="微软雅黑" panose="020B0503020204020204" pitchFamily="34" charset="-122"/>
                </a:rPr>
                <a:t>   </a:t>
              </a:r>
              <a:endParaRPr kumimoji="1" lang="en-US" altLang="zh-CN" sz="1100" b="1" baseline="-25000" dirty="0">
                <a:solidFill>
                  <a:srgbClr val="0000FF"/>
                </a:solidFill>
                <a:latin typeface="微软雅黑" panose="020B0503020204020204" pitchFamily="34" charset="-122"/>
                <a:ea typeface="微软雅黑" panose="020B0503020204020204"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35" name="Rectangle 34"/>
          <p:cNvSpPr>
            <a:spLocks noChangeArrowheads="1"/>
          </p:cNvSpPr>
          <p:nvPr/>
        </p:nvSpPr>
        <p:spPr bwMode="auto">
          <a:xfrm>
            <a:off x="819397" y="2153316"/>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5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1585277"/>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136107"/>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657070"/>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3221755"/>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1710704"/>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nvGraphicFramePr>
        <p:xfrm>
          <a:off x="4682837" y="1452197"/>
          <a:ext cx="3380509" cy="548640"/>
        </p:xfrm>
        <a:graphic>
          <a:graphicData uri="http://schemas.openxmlformats.org/drawingml/2006/table">
            <a:tbl>
              <a:tblPr>
                <a:tableStyleId>{5C22544A-7EE6-4342-B048-85BDC9FD1C3A}</a:tableStyleId>
              </a:tblPr>
              <a:tblGrid>
                <a:gridCol w="818178"/>
                <a:gridCol w="864830"/>
                <a:gridCol w="589137"/>
                <a:gridCol w="628932"/>
                <a:gridCol w="479432"/>
              </a:tblGrid>
              <a:tr h="236412">
                <a:tc>
                  <a:txBody>
                    <a:bodyPr/>
                    <a:lstStyle/>
                    <a:p>
                      <a:pPr algn="ctr"/>
                      <a:r>
                        <a:rPr lang="zh-CN" altLang="en-US" sz="1200" b="1" dirty="0">
                          <a:ln>
                            <a:noFill/>
                          </a:ln>
                          <a:latin typeface="微软雅黑" panose="020B0503020204020204" pitchFamily="34" charset="-122"/>
                          <a:ea typeface="微软雅黑" panose="020B0503020204020204" pitchFamily="34" charset="-122"/>
                        </a:rPr>
                        <a:t>目的地址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anose="020B0503020204020204" pitchFamily="34" charset="-122"/>
                          <a:ea typeface="微软雅黑" panose="020B0503020204020204" pitchFamily="34" charset="-122"/>
                        </a:rPr>
                        <a:t>源地址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anose="020B0503020204020204" pitchFamily="34" charset="-122"/>
                          <a:ea typeface="微软雅黑" panose="020B0503020204020204" pitchFamily="34" charset="-122"/>
                        </a:rPr>
                        <a:t>类型</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anose="020B0503020204020204" pitchFamily="34" charset="-122"/>
                          <a:ea typeface="微软雅黑" panose="020B0503020204020204" pitchFamily="34" charset="-122"/>
                        </a:rPr>
                        <a:t>数据</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ln>
                            <a:noFill/>
                          </a:ln>
                          <a:latin typeface="微软雅黑" panose="020B0503020204020204" pitchFamily="34" charset="-122"/>
                          <a:ea typeface="微软雅黑" panose="020B0503020204020204" pitchFamily="34" charset="-122"/>
                        </a:rPr>
                        <a:t>FCS</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36412">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4" name="Rectangle 24"/>
          <p:cNvSpPr>
            <a:spLocks noChangeArrowheads="1"/>
          </p:cNvSpPr>
          <p:nvPr/>
        </p:nvSpPr>
        <p:spPr bwMode="auto">
          <a:xfrm>
            <a:off x="5929606" y="1174099"/>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以太网帧</a:t>
            </a:r>
            <a:endParaRPr kumimoji="1" lang="en-US" altLang="zh-CN" sz="1200" b="1" dirty="0">
              <a:latin typeface="微软雅黑" panose="020B0503020204020204" pitchFamily="34" charset="-122"/>
              <a:ea typeface="微软雅黑" panose="020B0503020204020204" pitchFamily="34" charset="-122"/>
            </a:endParaRPr>
          </a:p>
        </p:txBody>
      </p:sp>
      <p:sp>
        <p:nvSpPr>
          <p:cNvPr id="66" name="矩形 65"/>
          <p:cNvSpPr/>
          <p:nvPr/>
        </p:nvSpPr>
        <p:spPr>
          <a:xfrm>
            <a:off x="4567074" y="2152312"/>
            <a:ext cx="4064860" cy="523220"/>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rPr>
              <a:t>由于与该帧的目的地址不相符，</a:t>
            </a:r>
            <a:r>
              <a:rPr lang="en-US" altLang="zh-CN" sz="1400" b="1" dirty="0">
                <a:latin typeface="微软雅黑" panose="020B0503020204020204" pitchFamily="34" charset="-122"/>
                <a:ea typeface="微软雅黑" panose="020B0503020204020204" pitchFamily="34" charset="-122"/>
              </a:rPr>
              <a:t>C </a:t>
            </a:r>
            <a:r>
              <a:rPr lang="zh-CN" altLang="en-US" sz="1400" b="1" dirty="0">
                <a:latin typeface="微软雅黑" panose="020B0503020204020204" pitchFamily="34" charset="-122"/>
                <a:ea typeface="微软雅黑" panose="020B0503020204020204" pitchFamily="34" charset="-122"/>
              </a:rPr>
              <a:t>和 </a:t>
            </a:r>
            <a:r>
              <a:rPr lang="en-US" altLang="zh-CN" sz="1400" b="1" dirty="0">
                <a:latin typeface="微软雅黑" panose="020B0503020204020204" pitchFamily="34" charset="-122"/>
                <a:ea typeface="微软雅黑" panose="020B0503020204020204" pitchFamily="34" charset="-122"/>
              </a:rPr>
              <a:t>D </a:t>
            </a:r>
            <a:r>
              <a:rPr lang="zh-CN" altLang="en-US" sz="1400" b="1" dirty="0">
                <a:latin typeface="微软雅黑" panose="020B0503020204020204" pitchFamily="34" charset="-122"/>
                <a:ea typeface="微软雅黑" panose="020B0503020204020204" pitchFamily="34" charset="-122"/>
              </a:rPr>
              <a:t>将丢弃该帧。</a:t>
            </a:r>
            <a:endParaRPr lang="zh-CN" altLang="en-US" sz="1400" b="1" dirty="0">
              <a:latin typeface="微软雅黑" panose="020B0503020204020204" pitchFamily="34" charset="-122"/>
              <a:ea typeface="微软雅黑" panose="020B0503020204020204" pitchFamily="34" charset="-122"/>
            </a:endParaRPr>
          </a:p>
        </p:txBody>
      </p:sp>
      <p:sp>
        <p:nvSpPr>
          <p:cNvPr id="70" name="矩形 69"/>
          <p:cNvSpPr/>
          <p:nvPr/>
        </p:nvSpPr>
        <p:spPr>
          <a:xfrm>
            <a:off x="2498126" y="2360147"/>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             1</a:t>
            </a:r>
            <a:endParaRPr lang="zh-CN" altLang="en-US" sz="1100" b="1" dirty="0">
              <a:latin typeface="微软雅黑" panose="020B0503020204020204" pitchFamily="34" charset="-122"/>
              <a:ea typeface="微软雅黑" panose="020B0503020204020204" pitchFamily="34" charset="-122"/>
            </a:endParaRPr>
          </a:p>
        </p:txBody>
      </p:sp>
      <p:cxnSp>
        <p:nvCxnSpPr>
          <p:cNvPr id="71" name="直接箭头连接符 70"/>
          <p:cNvCxnSpPr/>
          <p:nvPr/>
        </p:nvCxnSpPr>
        <p:spPr>
          <a:xfrm>
            <a:off x="1534240" y="2274534"/>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2812067"/>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360910"/>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721213"/>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a:solidFill>
                    <a:srgbClr val="CC00CC"/>
                  </a:solidFill>
                  <a:latin typeface="微软雅黑" panose="020B0503020204020204" pitchFamily="34" charset="-122"/>
                  <a:ea typeface="微软雅黑" panose="020B0503020204020204" pitchFamily="34" charset="-122"/>
                </a:rPr>
                <a:t>B</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anose="020B0503020204020204" pitchFamily="34" charset="-122"/>
                  <a:ea typeface="微软雅黑" panose="020B0503020204020204" pitchFamily="34" charset="-122"/>
                </a:rPr>
                <a:t>A</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grpSp>
      <p:sp>
        <p:nvSpPr>
          <p:cNvPr id="56" name="Rectangle 24"/>
          <p:cNvSpPr>
            <a:spLocks noChangeArrowheads="1"/>
          </p:cNvSpPr>
          <p:nvPr/>
        </p:nvSpPr>
        <p:spPr bwMode="auto">
          <a:xfrm>
            <a:off x="231983" y="2124397"/>
            <a:ext cx="629980" cy="305212"/>
          </a:xfrm>
          <a:prstGeom prst="rect">
            <a:avLst/>
          </a:prstGeom>
          <a:solidFill>
            <a:srgbClr val="272CFD"/>
          </a:solidFill>
          <a:ln>
            <a:noFill/>
          </a:ln>
        </p:spPr>
        <p:txBody>
          <a:bodyPr wrap="square" lIns="90488" tIns="44450" rIns="90488" bIns="44450">
            <a:spAutoFit/>
          </a:bodyPr>
          <a:lstStyle/>
          <a:p>
            <a:pPr algn="ct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丢弃</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57" name="Rectangle 24"/>
          <p:cNvSpPr>
            <a:spLocks noChangeArrowheads="1"/>
          </p:cNvSpPr>
          <p:nvPr/>
        </p:nvSpPr>
        <p:spPr bwMode="auto">
          <a:xfrm>
            <a:off x="231983" y="3216888"/>
            <a:ext cx="629980" cy="305212"/>
          </a:xfrm>
          <a:prstGeom prst="rect">
            <a:avLst/>
          </a:prstGeom>
          <a:solidFill>
            <a:srgbClr val="272CFD"/>
          </a:solidFill>
          <a:ln>
            <a:noFill/>
          </a:ln>
        </p:spPr>
        <p:txBody>
          <a:bodyPr wrap="square" lIns="90488" tIns="44450" rIns="90488" bIns="44450">
            <a:spAutoFit/>
          </a:bodyPr>
          <a:lstStyle/>
          <a:p>
            <a:pPr algn="ct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丢弃</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56"/>
                                        </p:tgtEl>
                                        <p:attrNameLst>
                                          <p:attrName>style.visibility</p:attrName>
                                        </p:attrNameLst>
                                      </p:cBhvr>
                                      <p:tavLst>
                                        <p:tav tm="0">
                                          <p:val>
                                            <p:strVal val="hidden"/>
                                          </p:val>
                                        </p:tav>
                                        <p:tav tm="50000">
                                          <p:val>
                                            <p:strVal val="visible"/>
                                          </p:val>
                                        </p:tav>
                                      </p:tavLst>
                                    </p:anim>
                                  </p:childTnLst>
                                </p:cTn>
                              </p:par>
                              <p:par>
                                <p:cTn id="11" presetID="35" presetClass="emph" presetSubtype="0" repeatCount="indefinite" fill="hold" grpId="0" nodeType="withEffect">
                                  <p:stCondLst>
                                    <p:cond delay="0"/>
                                  </p:stCondLst>
                                  <p:endCondLst>
                                    <p:cond evt="onNext" delay="0">
                                      <p:tgtEl>
                                        <p:sldTgt/>
                                      </p:tgtEl>
                                    </p:cond>
                                  </p:endCondLst>
                                  <p:childTnLst>
                                    <p:anim calcmode="discrete" valueType="str">
                                      <p:cBhvr>
                                        <p:cTn id="12" dur="1000" fill="hold"/>
                                        <p:tgtEl>
                                          <p:spTgt spid="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57" grpId="0" animBg="1"/>
      <p:bldP spid="57" grpId="1"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19" y="1113931"/>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以太网交换机的自学习功能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1945498" y="1637426"/>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14" name="直接连接符 13"/>
          <p:cNvCxnSpPr>
            <a:stCxn id="39" idx="1"/>
          </p:cNvCxnSpPr>
          <p:nvPr/>
        </p:nvCxnSpPr>
        <p:spPr>
          <a:xfrm flipH="1">
            <a:off x="1273832" y="3435582"/>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0"/>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6"/>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7"/>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1"/>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21" name="Rectangle 34"/>
          <p:cNvSpPr>
            <a:spLocks noChangeArrowheads="1"/>
          </p:cNvSpPr>
          <p:nvPr/>
        </p:nvSpPr>
        <p:spPr bwMode="auto">
          <a:xfrm>
            <a:off x="826105" y="1600312"/>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2" name="组合 57"/>
          <p:cNvGrpSpPr/>
          <p:nvPr/>
        </p:nvGrpSpPr>
        <p:grpSpPr bwMode="auto">
          <a:xfrm>
            <a:off x="1936359" y="1664740"/>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3" name="组合 58"/>
          <p:cNvGrpSpPr/>
          <p:nvPr/>
        </p:nvGrpSpPr>
        <p:grpSpPr bwMode="auto">
          <a:xfrm>
            <a:off x="1945502" y="2228652"/>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 name="组合 61"/>
          <p:cNvGrpSpPr/>
          <p:nvPr/>
        </p:nvGrpSpPr>
        <p:grpSpPr bwMode="auto">
          <a:xfrm>
            <a:off x="1916382" y="3306554"/>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8" name="组合 64"/>
          <p:cNvGrpSpPr/>
          <p:nvPr/>
        </p:nvGrpSpPr>
        <p:grpSpPr bwMode="auto">
          <a:xfrm>
            <a:off x="1925526" y="2742643"/>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30" name="Rectangle 34"/>
          <p:cNvSpPr>
            <a:spLocks noChangeArrowheads="1"/>
          </p:cNvSpPr>
          <p:nvPr/>
        </p:nvSpPr>
        <p:spPr bwMode="auto">
          <a:xfrm>
            <a:off x="837623" y="3259549"/>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33" name="Rectangle 34"/>
          <p:cNvSpPr>
            <a:spLocks noChangeArrowheads="1"/>
          </p:cNvSpPr>
          <p:nvPr/>
        </p:nvSpPr>
        <p:spPr bwMode="auto">
          <a:xfrm>
            <a:off x="835723" y="2693774"/>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9" name="组合 57"/>
          <p:cNvGrpSpPr/>
          <p:nvPr/>
        </p:nvGrpSpPr>
        <p:grpSpPr>
          <a:xfrm>
            <a:off x="2264388" y="1897309"/>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anose="020B0503020204020204" pitchFamily="34" charset="-122"/>
                  <a:ea typeface="微软雅黑" panose="020B0503020204020204" pitchFamily="34" charset="-122"/>
                </a:rPr>
                <a:t>MAC</a:t>
              </a:r>
              <a:r>
                <a:rPr kumimoji="1" lang="zh-CN" altLang="en-US" sz="1100" b="1" dirty="0">
                  <a:solidFill>
                    <a:srgbClr val="0000FF"/>
                  </a:solidFill>
                  <a:latin typeface="微软雅黑" panose="020B0503020204020204" pitchFamily="34" charset="-122"/>
                  <a:ea typeface="微软雅黑" panose="020B0503020204020204" pitchFamily="34" charset="-122"/>
                </a:rPr>
                <a:t>地址   接口   有效时间</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100" b="1" dirty="0">
                  <a:solidFill>
                    <a:srgbClr val="0000FF"/>
                  </a:solidFill>
                  <a:latin typeface="微软雅黑" panose="020B0503020204020204" pitchFamily="34" charset="-122"/>
                  <a:ea typeface="微软雅黑" panose="020B0503020204020204" pitchFamily="34" charset="-122"/>
                </a:rPr>
                <a:t>   </a:t>
              </a:r>
              <a:endParaRPr kumimoji="1" lang="en-US" altLang="zh-CN" sz="1100" b="1" baseline="-25000" dirty="0">
                <a:solidFill>
                  <a:srgbClr val="0000FF"/>
                </a:solidFill>
                <a:latin typeface="微软雅黑" panose="020B0503020204020204" pitchFamily="34" charset="-122"/>
                <a:ea typeface="微软雅黑" panose="020B0503020204020204"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35" name="Rectangle 34"/>
          <p:cNvSpPr>
            <a:spLocks noChangeArrowheads="1"/>
          </p:cNvSpPr>
          <p:nvPr/>
        </p:nvSpPr>
        <p:spPr bwMode="auto">
          <a:xfrm>
            <a:off x="819397" y="2153314"/>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5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158527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13610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657068"/>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3221753"/>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2822300"/>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4567074" y="2493857"/>
            <a:ext cx="3884680" cy="954107"/>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rPr>
              <a:t>交换机收到帧后，先查找交换表。发现交换表中的 </a:t>
            </a:r>
            <a:r>
              <a:rPr lang="en-US" altLang="zh-CN" sz="1400" b="1" dirty="0">
                <a:latin typeface="微软雅黑" panose="020B0503020204020204" pitchFamily="34" charset="-122"/>
                <a:ea typeface="微软雅黑" panose="020B0503020204020204" pitchFamily="34" charset="-122"/>
              </a:rPr>
              <a:t>MAC </a:t>
            </a:r>
            <a:r>
              <a:rPr lang="zh-CN" altLang="en-US" sz="1400" b="1" dirty="0">
                <a:latin typeface="微软雅黑" panose="020B0503020204020204" pitchFamily="34" charset="-122"/>
                <a:ea typeface="微软雅黑" panose="020B0503020204020204" pitchFamily="34" charset="-122"/>
              </a:rPr>
              <a:t>地址有 </a:t>
            </a:r>
            <a:r>
              <a:rPr lang="en-US" altLang="zh-CN" sz="1400" b="1" dirty="0">
                <a:latin typeface="微软雅黑" panose="020B0503020204020204" pitchFamily="34" charset="-122"/>
                <a:ea typeface="微软雅黑" panose="020B0503020204020204" pitchFamily="34" charset="-122"/>
              </a:rPr>
              <a:t>A</a:t>
            </a:r>
            <a:r>
              <a:rPr lang="zh-CN" altLang="en-US" sz="1400" b="1" dirty="0">
                <a:latin typeface="微软雅黑" panose="020B0503020204020204" pitchFamily="34" charset="-122"/>
                <a:ea typeface="微软雅黑" panose="020B0503020204020204" pitchFamily="34" charset="-122"/>
              </a:rPr>
              <a:t>，表明要发送给 </a:t>
            </a:r>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的帧应从接口 </a:t>
            </a:r>
            <a:r>
              <a:rPr lang="en-US" altLang="zh-CN" sz="1400" b="1" dirty="0">
                <a:latin typeface="微软雅黑" panose="020B0503020204020204" pitchFamily="34" charset="-122"/>
                <a:ea typeface="微软雅黑" panose="020B0503020204020204" pitchFamily="34" charset="-122"/>
              </a:rPr>
              <a:t>1 </a:t>
            </a:r>
            <a:r>
              <a:rPr lang="zh-CN" altLang="en-US" sz="1400" b="1" dirty="0">
                <a:latin typeface="微软雅黑" panose="020B0503020204020204" pitchFamily="34" charset="-122"/>
                <a:ea typeface="微软雅黑" panose="020B0503020204020204" pitchFamily="34" charset="-122"/>
              </a:rPr>
              <a:t>转发出去。于是就把这个帧传送到接口 </a:t>
            </a:r>
            <a:r>
              <a:rPr lang="en-US" altLang="zh-CN" sz="1400" b="1" dirty="0">
                <a:latin typeface="微软雅黑" panose="020B0503020204020204" pitchFamily="34" charset="-122"/>
                <a:ea typeface="微软雅黑" panose="020B0503020204020204" pitchFamily="34" charset="-122"/>
              </a:rPr>
              <a:t>1 </a:t>
            </a:r>
            <a:r>
              <a:rPr lang="zh-CN" altLang="en-US" sz="1400" b="1" dirty="0">
                <a:latin typeface="微软雅黑" panose="020B0503020204020204" pitchFamily="34" charset="-122"/>
                <a:ea typeface="微软雅黑" panose="020B0503020204020204" pitchFamily="34" charset="-122"/>
              </a:rPr>
              <a:t>转发给 </a:t>
            </a:r>
            <a:r>
              <a:rPr lang="en-US" altLang="zh-CN" sz="1400" b="1" dirty="0">
                <a:latin typeface="微软雅黑" panose="020B0503020204020204" pitchFamily="34" charset="-122"/>
                <a:ea typeface="微软雅黑" panose="020B0503020204020204" pitchFamily="34" charset="-122"/>
              </a:rPr>
              <a:t>A</a:t>
            </a:r>
            <a:r>
              <a:rPr lang="zh-CN" altLang="en-US" sz="1400" b="1" dirty="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p:txBody>
      </p:sp>
      <p:sp>
        <p:nvSpPr>
          <p:cNvPr id="66" name="矩形 65"/>
          <p:cNvSpPr/>
          <p:nvPr/>
        </p:nvSpPr>
        <p:spPr>
          <a:xfrm>
            <a:off x="4567074" y="2152310"/>
            <a:ext cx="3884680" cy="307777"/>
          </a:xfrm>
          <a:prstGeom prst="rect">
            <a:avLst/>
          </a:prstGeom>
        </p:spPr>
        <p:txBody>
          <a:bodyPr wrap="square">
            <a:spAutoFit/>
          </a:bodyPr>
          <a:lstStyle/>
          <a:p>
            <a:r>
              <a:rPr lang="en-US" altLang="zh-CN" sz="1400" b="1" dirty="0">
                <a:latin typeface="微软雅黑" panose="020B0503020204020204" pitchFamily="34" charset="-122"/>
                <a:ea typeface="微软雅黑" panose="020B0503020204020204" pitchFamily="34" charset="-122"/>
              </a:rPr>
              <a:t>B </a:t>
            </a:r>
            <a:r>
              <a:rPr lang="zh-CN" altLang="en-US" sz="1400" b="1" dirty="0">
                <a:latin typeface="微软雅黑" panose="020B0503020204020204" pitchFamily="34" charset="-122"/>
                <a:ea typeface="微软雅黑" panose="020B0503020204020204" pitchFamily="34" charset="-122"/>
              </a:rPr>
              <a:t>向 </a:t>
            </a:r>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发送一帧。该帧从接口 </a:t>
            </a:r>
            <a:r>
              <a:rPr lang="en-US" altLang="zh-CN" sz="1400" b="1" dirty="0">
                <a:latin typeface="微软雅黑" panose="020B0503020204020204" pitchFamily="34" charset="-122"/>
                <a:ea typeface="微软雅黑" panose="020B0503020204020204" pitchFamily="34" charset="-122"/>
              </a:rPr>
              <a:t>3 </a:t>
            </a:r>
            <a:r>
              <a:rPr lang="zh-CN" altLang="en-US" sz="1400" b="1" dirty="0">
                <a:latin typeface="微软雅黑" panose="020B0503020204020204" pitchFamily="34" charset="-122"/>
                <a:ea typeface="微软雅黑" panose="020B0503020204020204" pitchFamily="34" charset="-122"/>
              </a:rPr>
              <a:t>进入到交换机。</a:t>
            </a:r>
            <a:endParaRPr lang="zh-CN" altLang="en-US" sz="1400" b="1" dirty="0">
              <a:latin typeface="微软雅黑" panose="020B0503020204020204" pitchFamily="34" charset="-122"/>
              <a:ea typeface="微软雅黑" panose="020B0503020204020204" pitchFamily="34" charset="-122"/>
            </a:endParaRPr>
          </a:p>
        </p:txBody>
      </p:sp>
      <p:sp>
        <p:nvSpPr>
          <p:cNvPr id="67" name="矩形 66"/>
          <p:cNvSpPr/>
          <p:nvPr/>
        </p:nvSpPr>
        <p:spPr>
          <a:xfrm>
            <a:off x="4567074" y="3482961"/>
            <a:ext cx="3884680" cy="523220"/>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rPr>
              <a:t>交换机把这个帧的源地址 </a:t>
            </a:r>
            <a:r>
              <a:rPr lang="en-US" altLang="zh-CN" sz="1400" b="1" dirty="0">
                <a:latin typeface="微软雅黑" panose="020B0503020204020204" pitchFamily="34" charset="-122"/>
                <a:ea typeface="微软雅黑" panose="020B0503020204020204" pitchFamily="34" charset="-122"/>
              </a:rPr>
              <a:t>B </a:t>
            </a:r>
            <a:r>
              <a:rPr lang="zh-CN" altLang="en-US" sz="1400" b="1" dirty="0">
                <a:latin typeface="微软雅黑" panose="020B0503020204020204" pitchFamily="34" charset="-122"/>
                <a:ea typeface="微软雅黑" panose="020B0503020204020204" pitchFamily="34" charset="-122"/>
              </a:rPr>
              <a:t>和接口 </a:t>
            </a:r>
            <a:r>
              <a:rPr lang="en-US" altLang="zh-CN" sz="1400" b="1" dirty="0">
                <a:latin typeface="微软雅黑" panose="020B0503020204020204" pitchFamily="34" charset="-122"/>
                <a:ea typeface="微软雅黑" panose="020B0503020204020204" pitchFamily="34" charset="-122"/>
              </a:rPr>
              <a:t>3 </a:t>
            </a:r>
            <a:r>
              <a:rPr lang="zh-CN" altLang="en-US" sz="1400" b="1" dirty="0">
                <a:latin typeface="微软雅黑" panose="020B0503020204020204" pitchFamily="34" charset="-122"/>
                <a:ea typeface="微软雅黑" panose="020B0503020204020204" pitchFamily="34" charset="-122"/>
              </a:rPr>
              <a:t>写入交换表中。</a:t>
            </a:r>
            <a:endParaRPr lang="zh-CN" altLang="en-US" sz="1400" b="1" dirty="0">
              <a:latin typeface="微软雅黑" panose="020B0503020204020204" pitchFamily="34" charset="-122"/>
              <a:ea typeface="微软雅黑" panose="020B0503020204020204" pitchFamily="34" charset="-122"/>
            </a:endParaRPr>
          </a:p>
        </p:txBody>
      </p:sp>
      <p:sp>
        <p:nvSpPr>
          <p:cNvPr id="70" name="矩形 69"/>
          <p:cNvSpPr/>
          <p:nvPr/>
        </p:nvSpPr>
        <p:spPr>
          <a:xfrm>
            <a:off x="2498126" y="2360145"/>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             1</a:t>
            </a:r>
            <a:endParaRPr lang="zh-CN" altLang="en-US" sz="1100" b="1" dirty="0">
              <a:latin typeface="微软雅黑" panose="020B0503020204020204" pitchFamily="34" charset="-122"/>
              <a:ea typeface="微软雅黑" panose="020B0503020204020204" pitchFamily="34" charset="-122"/>
            </a:endParaRPr>
          </a:p>
        </p:txBody>
      </p:sp>
      <p:cxnSp>
        <p:nvCxnSpPr>
          <p:cNvPr id="71" name="直接箭头连接符 70"/>
          <p:cNvCxnSpPr/>
          <p:nvPr/>
        </p:nvCxnSpPr>
        <p:spPr>
          <a:xfrm>
            <a:off x="1534240" y="1718733"/>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2498126" y="2615908"/>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B             3</a:t>
            </a:r>
            <a:endParaRPr lang="zh-CN" altLang="en-US" sz="1100" b="1" dirty="0">
              <a:latin typeface="微软雅黑" panose="020B0503020204020204" pitchFamily="34" charset="-122"/>
              <a:ea typeface="微软雅黑" panose="020B0503020204020204" pitchFamily="34" charset="-122"/>
            </a:endParaRPr>
          </a:p>
        </p:txBody>
      </p:sp>
      <p:graphicFrame>
        <p:nvGraphicFramePr>
          <p:cNvPr id="69" name="表格 68"/>
          <p:cNvGraphicFramePr>
            <a:graphicFrameLocks noGrp="1"/>
          </p:cNvGraphicFramePr>
          <p:nvPr/>
        </p:nvGraphicFramePr>
        <p:xfrm>
          <a:off x="4682837" y="1452195"/>
          <a:ext cx="3380509" cy="548640"/>
        </p:xfrm>
        <a:graphic>
          <a:graphicData uri="http://schemas.openxmlformats.org/drawingml/2006/table">
            <a:tbl>
              <a:tblPr>
                <a:tableStyleId>{5C22544A-7EE6-4342-B048-85BDC9FD1C3A}</a:tableStyleId>
              </a:tblPr>
              <a:tblGrid>
                <a:gridCol w="818178"/>
                <a:gridCol w="864830"/>
                <a:gridCol w="589137"/>
                <a:gridCol w="628932"/>
                <a:gridCol w="479432"/>
              </a:tblGrid>
              <a:tr h="236412">
                <a:tc>
                  <a:txBody>
                    <a:bodyPr/>
                    <a:lstStyle/>
                    <a:p>
                      <a:pPr algn="ctr"/>
                      <a:r>
                        <a:rPr lang="zh-CN" altLang="en-US" sz="1200" b="1" dirty="0">
                          <a:ln>
                            <a:noFill/>
                          </a:ln>
                          <a:latin typeface="微软雅黑" panose="020B0503020204020204" pitchFamily="34" charset="-122"/>
                          <a:ea typeface="微软雅黑" panose="020B0503020204020204" pitchFamily="34" charset="-122"/>
                        </a:rPr>
                        <a:t>目的地址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anose="020B0503020204020204" pitchFamily="34" charset="-122"/>
                          <a:ea typeface="微软雅黑" panose="020B0503020204020204" pitchFamily="34" charset="-122"/>
                        </a:rPr>
                        <a:t>源地址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anose="020B0503020204020204" pitchFamily="34" charset="-122"/>
                          <a:ea typeface="微软雅黑" panose="020B0503020204020204" pitchFamily="34" charset="-122"/>
                        </a:rPr>
                        <a:t>类型</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anose="020B0503020204020204" pitchFamily="34" charset="-122"/>
                          <a:ea typeface="微软雅黑" panose="020B0503020204020204" pitchFamily="34" charset="-122"/>
                        </a:rPr>
                        <a:t>数据</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ln>
                            <a:noFill/>
                          </a:ln>
                          <a:latin typeface="微软雅黑" panose="020B0503020204020204" pitchFamily="34" charset="-122"/>
                          <a:ea typeface="微软雅黑" panose="020B0503020204020204" pitchFamily="34" charset="-122"/>
                        </a:rPr>
                        <a:t>FCS</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36412">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2" name="Rectangle 24"/>
          <p:cNvSpPr>
            <a:spLocks noChangeArrowheads="1"/>
          </p:cNvSpPr>
          <p:nvPr/>
        </p:nvSpPr>
        <p:spPr bwMode="auto">
          <a:xfrm>
            <a:off x="5929606" y="1174097"/>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以太网帧</a:t>
            </a:r>
            <a:endParaRPr kumimoji="1" lang="en-US" altLang="zh-CN" sz="1200" b="1" dirty="0">
              <a:latin typeface="微软雅黑" panose="020B0503020204020204" pitchFamily="34" charset="-122"/>
              <a:ea typeface="微软雅黑" panose="020B0503020204020204" pitchFamily="34" charset="-122"/>
            </a:endParaRPr>
          </a:p>
        </p:txBody>
      </p:sp>
      <p:grpSp>
        <p:nvGrpSpPr>
          <p:cNvPr id="10" name="组合 72"/>
          <p:cNvGrpSpPr/>
          <p:nvPr/>
        </p:nvGrpSpPr>
        <p:grpSpPr>
          <a:xfrm>
            <a:off x="4974334" y="1721211"/>
            <a:ext cx="1090436" cy="276999"/>
            <a:chOff x="4974334" y="1978909"/>
            <a:chExt cx="1090436" cy="276999"/>
          </a:xfrm>
        </p:grpSpPr>
        <p:sp>
          <p:nvSpPr>
            <p:cNvPr id="74" name="TextBox 73"/>
            <p:cNvSpPr txBox="1"/>
            <p:nvPr/>
          </p:nvSpPr>
          <p:spPr>
            <a:xfrm>
              <a:off x="4974334" y="1978909"/>
              <a:ext cx="270328" cy="276999"/>
            </a:xfrm>
            <a:prstGeom prst="rect">
              <a:avLst/>
            </a:prstGeom>
            <a:noFill/>
          </p:spPr>
          <p:txBody>
            <a:bodyPr wrap="square" rtlCol="0">
              <a:spAutoFit/>
            </a:bodyPr>
            <a:lstStyle/>
            <a:p>
              <a:r>
                <a:rPr lang="en-US" altLang="zh-CN" sz="1200" b="1" dirty="0">
                  <a:solidFill>
                    <a:srgbClr val="CC00CC"/>
                  </a:solidFill>
                  <a:latin typeface="微软雅黑" panose="020B0503020204020204" pitchFamily="34" charset="-122"/>
                  <a:ea typeface="微软雅黑" panose="020B0503020204020204" pitchFamily="34" charset="-122"/>
                </a:rPr>
                <a:t>A</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75" name="TextBox 7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anose="020B0503020204020204" pitchFamily="34" charset="-122"/>
                  <a:ea typeface="微软雅黑" panose="020B0503020204020204" pitchFamily="34" charset="-122"/>
                </a:rPr>
                <a:t>B</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3000"/>
                            </p:stCondLst>
                            <p:childTnLst>
                              <p:par>
                                <p:cTn id="16" presetID="22" presetClass="entr" presetSubtype="1" fill="hold" grpId="0" nodeType="after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3000"/>
                                        <p:tgtEl>
                                          <p:spTgt spid="65"/>
                                        </p:tgtEl>
                                      </p:cBhvr>
                                    </p:animEffect>
                                  </p:childTnLst>
                                </p:cTn>
                              </p:par>
                              <p:par>
                                <p:cTn id="19" presetID="22" presetClass="entr" presetSubtype="2" fill="hold" nodeType="withEffect">
                                  <p:stCondLst>
                                    <p:cond delay="2000"/>
                                  </p:stCondLst>
                                  <p:childTnLst>
                                    <p:set>
                                      <p:cBhvr>
                                        <p:cTn id="20" dur="1" fill="hold">
                                          <p:stCondLst>
                                            <p:cond delay="0"/>
                                          </p:stCondLst>
                                        </p:cTn>
                                        <p:tgtEl>
                                          <p:spTgt spid="71"/>
                                        </p:tgtEl>
                                        <p:attrNameLst>
                                          <p:attrName>style.visibility</p:attrName>
                                        </p:attrNameLst>
                                      </p:cBhvr>
                                      <p:to>
                                        <p:strVal val="visible"/>
                                      </p:to>
                                    </p:set>
                                    <p:animEffect transition="in" filter="wipe(right)">
                                      <p:cBhvr>
                                        <p:cTn id="21" dur="4000"/>
                                        <p:tgtEl>
                                          <p:spTgt spid="71"/>
                                        </p:tgtEl>
                                      </p:cBhvr>
                                    </p:animEffect>
                                  </p:childTnLst>
                                </p:cTn>
                              </p:par>
                            </p:childTnLst>
                          </p:cTn>
                        </p:par>
                        <p:par>
                          <p:cTn id="22" fill="hold">
                            <p:stCondLst>
                              <p:cond delay="6000"/>
                            </p:stCondLst>
                            <p:childTnLst>
                              <p:par>
                                <p:cTn id="23" presetID="22" presetClass="entr" presetSubtype="1"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ipe(up)">
                                      <p:cBhvr>
                                        <p:cTn id="25" dur="2000"/>
                                        <p:tgtEl>
                                          <p:spTgt spid="67"/>
                                        </p:tgtEl>
                                      </p:cBhvr>
                                    </p:animEffect>
                                  </p:childTnLst>
                                </p:cTn>
                              </p:par>
                            </p:childTnLst>
                          </p:cTn>
                        </p:par>
                        <p:par>
                          <p:cTn id="26" fill="hold">
                            <p:stCondLst>
                              <p:cond delay="8000"/>
                            </p:stCondLst>
                            <p:childTnLst>
                              <p:par>
                                <p:cTn id="27" presetID="1" presetClass="entr" presetSubtype="0" fill="hold" grpId="0" nodeType="after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35" presetClass="emph" presetSubtype="0" repeatCount="3000" fill="hold" grpId="1" nodeType="withEffect">
                                  <p:stCondLst>
                                    <p:cond delay="0"/>
                                  </p:stCondLst>
                                  <p:childTnLst>
                                    <p:anim calcmode="discrete" valueType="str">
                                      <p:cBhvr>
                                        <p:cTn id="30" dur="1000" fill="hold"/>
                                        <p:tgtEl>
                                          <p:spTgt spid="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55" grpId="0"/>
      <p:bldP spid="55" grpId="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502919" y="1113933"/>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以太网交换机的自学习功能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1945498" y="1638274"/>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14" name="直接连接符 13"/>
          <p:cNvCxnSpPr>
            <a:stCxn id="39" idx="1"/>
          </p:cNvCxnSpPr>
          <p:nvPr/>
        </p:nvCxnSpPr>
        <p:spPr>
          <a:xfrm flipH="1">
            <a:off x="1273832" y="3436430"/>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8528"/>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2274"/>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2805"/>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3409"/>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21" name="Rectangle 34"/>
          <p:cNvSpPr>
            <a:spLocks noChangeArrowheads="1"/>
          </p:cNvSpPr>
          <p:nvPr/>
        </p:nvSpPr>
        <p:spPr bwMode="auto">
          <a:xfrm>
            <a:off x="826105" y="1601160"/>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2" name="组合 57"/>
          <p:cNvGrpSpPr/>
          <p:nvPr/>
        </p:nvGrpSpPr>
        <p:grpSpPr bwMode="auto">
          <a:xfrm>
            <a:off x="1936359" y="1665588"/>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3" name="组合 58"/>
          <p:cNvGrpSpPr/>
          <p:nvPr/>
        </p:nvGrpSpPr>
        <p:grpSpPr bwMode="auto">
          <a:xfrm>
            <a:off x="1945502" y="2229500"/>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 name="组合 61"/>
          <p:cNvGrpSpPr/>
          <p:nvPr/>
        </p:nvGrpSpPr>
        <p:grpSpPr bwMode="auto">
          <a:xfrm>
            <a:off x="1916382" y="3307402"/>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8" name="组合 64"/>
          <p:cNvGrpSpPr/>
          <p:nvPr/>
        </p:nvGrpSpPr>
        <p:grpSpPr bwMode="auto">
          <a:xfrm>
            <a:off x="1925526" y="2743491"/>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30" name="Rectangle 34"/>
          <p:cNvSpPr>
            <a:spLocks noChangeArrowheads="1"/>
          </p:cNvSpPr>
          <p:nvPr/>
        </p:nvSpPr>
        <p:spPr bwMode="auto">
          <a:xfrm>
            <a:off x="837623" y="3260397"/>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33" name="Rectangle 34"/>
          <p:cNvSpPr>
            <a:spLocks noChangeArrowheads="1"/>
          </p:cNvSpPr>
          <p:nvPr/>
        </p:nvSpPr>
        <p:spPr bwMode="auto">
          <a:xfrm>
            <a:off x="835723" y="2694622"/>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9" name="组合 57"/>
          <p:cNvGrpSpPr/>
          <p:nvPr/>
        </p:nvGrpSpPr>
        <p:grpSpPr>
          <a:xfrm>
            <a:off x="2264388" y="1898157"/>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anose="020B0503020204020204" pitchFamily="34" charset="-122"/>
                  <a:ea typeface="微软雅黑" panose="020B0503020204020204" pitchFamily="34" charset="-122"/>
                </a:rPr>
                <a:t>MAC</a:t>
              </a:r>
              <a:r>
                <a:rPr kumimoji="1" lang="zh-CN" altLang="en-US" sz="1100" b="1" dirty="0">
                  <a:solidFill>
                    <a:srgbClr val="0000FF"/>
                  </a:solidFill>
                  <a:latin typeface="微软雅黑" panose="020B0503020204020204" pitchFamily="34" charset="-122"/>
                  <a:ea typeface="微软雅黑" panose="020B0503020204020204" pitchFamily="34" charset="-122"/>
                </a:rPr>
                <a:t>地址   接口   有效时间</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100" b="1" dirty="0">
                  <a:solidFill>
                    <a:srgbClr val="0000FF"/>
                  </a:solidFill>
                  <a:latin typeface="微软雅黑" panose="020B0503020204020204" pitchFamily="34" charset="-122"/>
                  <a:ea typeface="微软雅黑" panose="020B0503020204020204" pitchFamily="34" charset="-122"/>
                </a:rPr>
                <a:t>   </a:t>
              </a:r>
              <a:endParaRPr kumimoji="1" lang="en-US" altLang="zh-CN" sz="1100" b="1" baseline="-25000" dirty="0">
                <a:solidFill>
                  <a:srgbClr val="0000FF"/>
                </a:solidFill>
                <a:latin typeface="微软雅黑" panose="020B0503020204020204" pitchFamily="34" charset="-122"/>
                <a:ea typeface="微软雅黑" panose="020B0503020204020204"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35" name="Rectangle 34"/>
          <p:cNvSpPr>
            <a:spLocks noChangeArrowheads="1"/>
          </p:cNvSpPr>
          <p:nvPr/>
        </p:nvSpPr>
        <p:spPr bwMode="auto">
          <a:xfrm>
            <a:off x="819397" y="2154162"/>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5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158612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13695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65791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3222601"/>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70" name="矩形 69"/>
          <p:cNvSpPr/>
          <p:nvPr/>
        </p:nvSpPr>
        <p:spPr>
          <a:xfrm>
            <a:off x="2498126" y="2360993"/>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             1</a:t>
            </a:r>
            <a:endParaRPr lang="zh-CN" altLang="en-US" sz="1100" b="1" dirty="0">
              <a:latin typeface="微软雅黑" panose="020B0503020204020204" pitchFamily="34" charset="-122"/>
              <a:ea typeface="微软雅黑" panose="020B0503020204020204" pitchFamily="34" charset="-122"/>
            </a:endParaRPr>
          </a:p>
        </p:txBody>
      </p:sp>
      <p:sp>
        <p:nvSpPr>
          <p:cNvPr id="55" name="矩形 54"/>
          <p:cNvSpPr/>
          <p:nvPr/>
        </p:nvSpPr>
        <p:spPr>
          <a:xfrm>
            <a:off x="2498126" y="2616756"/>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B             3</a:t>
            </a:r>
            <a:endParaRPr lang="zh-CN" altLang="en-US" sz="1100" b="1" dirty="0">
              <a:latin typeface="微软雅黑" panose="020B0503020204020204" pitchFamily="34" charset="-122"/>
              <a:ea typeface="微软雅黑" panose="020B0503020204020204" pitchFamily="34" charset="-122"/>
            </a:endParaRPr>
          </a:p>
        </p:txBody>
      </p:sp>
      <p:sp>
        <p:nvSpPr>
          <p:cNvPr id="56" name="矩形 55"/>
          <p:cNvSpPr/>
          <p:nvPr/>
        </p:nvSpPr>
        <p:spPr>
          <a:xfrm>
            <a:off x="4972922" y="1743479"/>
            <a:ext cx="3339692" cy="1785104"/>
          </a:xfrm>
          <a:prstGeom prst="rect">
            <a:avLst/>
          </a:prstGeom>
          <a:solidFill>
            <a:schemeClr val="bg1"/>
          </a:solidFill>
          <a:ln w="12700">
            <a:solidFill>
              <a:schemeClr val="tx1"/>
            </a:solidFill>
          </a:ln>
        </p:spPr>
        <p:txBody>
          <a:bodyPr wrap="square">
            <a:spAutoFit/>
          </a:bodyPr>
          <a:lstStyle/>
          <a:p>
            <a:pPr>
              <a:lnSpc>
                <a:spcPts val="2200"/>
              </a:lnSpc>
            </a:pPr>
            <a:r>
              <a:rPr lang="zh-CN" altLang="zh-CN" sz="1600" b="1" dirty="0">
                <a:latin typeface="微软雅黑" panose="020B0503020204020204" pitchFamily="34" charset="-122"/>
                <a:ea typeface="微软雅黑" panose="020B0503020204020204" pitchFamily="34" charset="-122"/>
              </a:rPr>
              <a:t>考虑到可能有时要在交换机的接口更换主机，或者主机要更换其网络适配器，这就需要更改交换表中的项目。为此，在交换表中每个项目都设有一定的</a:t>
            </a:r>
            <a:r>
              <a:rPr lang="zh-CN" altLang="zh-CN" sz="1600" b="1" dirty="0">
                <a:solidFill>
                  <a:srgbClr val="C00000"/>
                </a:solidFill>
                <a:latin typeface="微软雅黑" panose="020B0503020204020204" pitchFamily="34" charset="-122"/>
                <a:ea typeface="微软雅黑" panose="020B0503020204020204" pitchFamily="34" charset="-122"/>
              </a:rPr>
              <a:t>有效时间。</a:t>
            </a:r>
            <a:r>
              <a:rPr lang="zh-CN" altLang="zh-CN" sz="1600" b="1" dirty="0">
                <a:solidFill>
                  <a:srgbClr val="0000FF"/>
                </a:solidFill>
                <a:latin typeface="微软雅黑" panose="020B0503020204020204" pitchFamily="34" charset="-122"/>
                <a:ea typeface="微软雅黑" panose="020B0503020204020204" pitchFamily="34" charset="-122"/>
              </a:rPr>
              <a:t>过期的项目就自动被删除。</a:t>
            </a:r>
            <a:endParaRPr lang="zh-CN" altLang="en-US" sz="1600" b="1" dirty="0">
              <a:solidFill>
                <a:srgbClr val="0000FF"/>
              </a:solidFill>
              <a:latin typeface="微软雅黑" panose="020B0503020204020204" pitchFamily="34" charset="-122"/>
              <a:ea typeface="微软雅黑" panose="020B0503020204020204" pitchFamily="34" charset="-122"/>
            </a:endParaRPr>
          </a:p>
        </p:txBody>
      </p:sp>
      <p:cxnSp>
        <p:nvCxnSpPr>
          <p:cNvPr id="57" name="直接箭头连接符 56"/>
          <p:cNvCxnSpPr>
            <a:stCxn id="56" idx="1"/>
          </p:cNvCxnSpPr>
          <p:nvPr/>
        </p:nvCxnSpPr>
        <p:spPr bwMode="auto">
          <a:xfrm flipH="1" flipV="1">
            <a:off x="4017818" y="2275380"/>
            <a:ext cx="955104" cy="360651"/>
          </a:xfrm>
          <a:prstGeom prst="straightConnector1">
            <a:avLst/>
          </a:prstGeom>
          <a:solidFill>
            <a:schemeClr val="accent1"/>
          </a:solidFill>
          <a:ln w="2857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矩形 60"/>
          <p:cNvSpPr/>
          <p:nvPr/>
        </p:nvSpPr>
        <p:spPr>
          <a:xfrm>
            <a:off x="979053" y="4122113"/>
            <a:ext cx="7278254" cy="369332"/>
          </a:xfrm>
          <a:prstGeom prst="rect">
            <a:avLst/>
          </a:prstGeom>
        </p:spPr>
        <p:txBody>
          <a:bodyPr wrap="square">
            <a:spAutoFit/>
          </a:bodyPr>
          <a:lstStyle/>
          <a:p>
            <a:pPr algn="ctr"/>
            <a:r>
              <a:rPr lang="zh-CN" altLang="en-US" b="1" dirty="0">
                <a:solidFill>
                  <a:srgbClr val="C00000"/>
                </a:solidFill>
                <a:latin typeface="微软雅黑" panose="020B0503020204020204" pitchFamily="34" charset="-122"/>
                <a:ea typeface="微软雅黑" panose="020B0503020204020204" pitchFamily="34" charset="-122"/>
              </a:rPr>
              <a:t>这种</a:t>
            </a:r>
            <a:r>
              <a:rPr lang="zh-CN" altLang="en-US" b="1" dirty="0">
                <a:solidFill>
                  <a:srgbClr val="0000FF"/>
                </a:solidFill>
                <a:latin typeface="微软雅黑" panose="020B0503020204020204" pitchFamily="34" charset="-122"/>
                <a:ea typeface="微软雅黑" panose="020B0503020204020204" pitchFamily="34" charset="-122"/>
              </a:rPr>
              <a:t>自学习</a:t>
            </a:r>
            <a:r>
              <a:rPr lang="zh-CN" altLang="en-US" b="1" dirty="0">
                <a:solidFill>
                  <a:srgbClr val="C00000"/>
                </a:solidFill>
                <a:latin typeface="微软雅黑" panose="020B0503020204020204" pitchFamily="34" charset="-122"/>
                <a:ea typeface="微软雅黑" panose="020B0503020204020204" pitchFamily="34" charset="-122"/>
              </a:rPr>
              <a:t>方法使得以太网交换机能够即插即用，不必人工进行配置。</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551137" y="620443"/>
            <a:ext cx="40318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交换机自学习和转发帧的步骤归纳</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49" name="组合 48"/>
          <p:cNvGrpSpPr/>
          <p:nvPr/>
        </p:nvGrpSpPr>
        <p:grpSpPr>
          <a:xfrm>
            <a:off x="559688" y="1078925"/>
            <a:ext cx="7472852" cy="3274130"/>
            <a:chOff x="453492" y="1003987"/>
            <a:chExt cx="8369232" cy="3666867"/>
          </a:xfrm>
        </p:grpSpPr>
        <p:sp>
          <p:nvSpPr>
            <p:cNvPr id="58" name="矩形 57"/>
            <p:cNvSpPr/>
            <p:nvPr/>
          </p:nvSpPr>
          <p:spPr>
            <a:xfrm>
              <a:off x="2658520" y="1300549"/>
              <a:ext cx="1503099" cy="407773"/>
            </a:xfrm>
            <a:prstGeom prst="rect">
              <a:avLst/>
            </a:prstGeom>
            <a:solidFill>
              <a:srgbClr val="99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anose="020B0503020204020204" pitchFamily="34" charset="-122"/>
                  <a:ea typeface="微软雅黑" panose="020B0503020204020204" pitchFamily="34" charset="-122"/>
                </a:rPr>
                <a:t>从接收的帧中取出</a:t>
              </a:r>
              <a:endParaRPr lang="en-US" altLang="zh-CN" sz="1000" b="1" dirty="0">
                <a:solidFill>
                  <a:schemeClr val="tx1"/>
                </a:solidFill>
                <a:latin typeface="微软雅黑" panose="020B0503020204020204" pitchFamily="34" charset="-122"/>
                <a:ea typeface="微软雅黑" panose="020B0503020204020204" pitchFamily="34" charset="-122"/>
              </a:endParaRPr>
            </a:p>
            <a:p>
              <a:pPr algn="ctr"/>
              <a:r>
                <a:rPr lang="zh-CN" altLang="en-US" sz="1000" b="1" dirty="0">
                  <a:solidFill>
                    <a:schemeClr val="tx1"/>
                  </a:solidFill>
                  <a:latin typeface="微软雅黑" panose="020B0503020204020204" pitchFamily="34" charset="-122"/>
                  <a:ea typeface="微软雅黑" panose="020B0503020204020204" pitchFamily="34" charset="-122"/>
                </a:rPr>
                <a:t>源地址</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59" name="流程图: 决策 58"/>
            <p:cNvSpPr/>
            <p:nvPr/>
          </p:nvSpPr>
          <p:spPr>
            <a:xfrm>
              <a:off x="2440064" y="2236572"/>
              <a:ext cx="1940010" cy="469556"/>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anose="020B0503020204020204" pitchFamily="34" charset="-122"/>
                  <a:ea typeface="微软雅黑" panose="020B0503020204020204" pitchFamily="34" charset="-122"/>
                </a:rPr>
                <a:t>交换表中有该地址吗？</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0" name="矩形 59"/>
            <p:cNvSpPr/>
            <p:nvPr/>
          </p:nvSpPr>
          <p:spPr>
            <a:xfrm>
              <a:off x="2658519" y="3212748"/>
              <a:ext cx="1503100" cy="642552"/>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rgbClr val="C00000"/>
                  </a:solidFill>
                  <a:latin typeface="微软雅黑" panose="020B0503020204020204" pitchFamily="34" charset="-122"/>
                  <a:ea typeface="微软雅黑" panose="020B0503020204020204" pitchFamily="34" charset="-122"/>
                </a:rPr>
                <a:t>更新</a:t>
              </a:r>
              <a:r>
                <a:rPr lang="zh-CN" altLang="en-US" sz="1000" b="1" dirty="0">
                  <a:solidFill>
                    <a:schemeClr val="tx1"/>
                  </a:solidFill>
                  <a:latin typeface="微软雅黑" panose="020B0503020204020204" pitchFamily="34" charset="-122"/>
                  <a:ea typeface="微软雅黑" panose="020B0503020204020204" pitchFamily="34" charset="-122"/>
                </a:rPr>
                <a:t>交换表中的该地址项</a:t>
              </a:r>
              <a:endParaRPr lang="en-US" altLang="zh-CN" sz="1000" b="1" dirty="0">
                <a:solidFill>
                  <a:schemeClr val="tx1"/>
                </a:solidFill>
                <a:latin typeface="微软雅黑" panose="020B0503020204020204" pitchFamily="34" charset="-122"/>
                <a:ea typeface="微软雅黑" panose="020B0503020204020204" pitchFamily="34" charset="-122"/>
              </a:endParaRPr>
            </a:p>
            <a:p>
              <a:pPr algn="ctr"/>
              <a:r>
                <a:rPr lang="zh-CN" altLang="en-US" sz="1000" b="1" dirty="0">
                  <a:solidFill>
                    <a:schemeClr val="tx1"/>
                  </a:solidFill>
                  <a:latin typeface="微软雅黑" panose="020B0503020204020204" pitchFamily="34" charset="-122"/>
                  <a:ea typeface="微软雅黑" panose="020B0503020204020204" pitchFamily="34" charset="-122"/>
                </a:rPr>
                <a:t>（接口和有效时间）</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2" name="矩形 61"/>
            <p:cNvSpPr/>
            <p:nvPr/>
          </p:nvSpPr>
          <p:spPr>
            <a:xfrm>
              <a:off x="453492" y="2125362"/>
              <a:ext cx="1560658" cy="691977"/>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anose="020B0503020204020204" pitchFamily="34" charset="-122"/>
                  <a:ea typeface="微软雅黑" panose="020B0503020204020204" pitchFamily="34" charset="-122"/>
                </a:rPr>
                <a:t>将该地址</a:t>
              </a:r>
              <a:r>
                <a:rPr lang="zh-CN" altLang="en-US" sz="1000" b="1" dirty="0">
                  <a:solidFill>
                    <a:srgbClr val="C00000"/>
                  </a:solidFill>
                  <a:latin typeface="微软雅黑" panose="020B0503020204020204" pitchFamily="34" charset="-122"/>
                  <a:ea typeface="微软雅黑" panose="020B0503020204020204" pitchFamily="34" charset="-122"/>
                </a:rPr>
                <a:t>加入</a:t>
              </a:r>
              <a:r>
                <a:rPr lang="zh-CN" altLang="en-US" sz="1000" b="1" dirty="0">
                  <a:solidFill>
                    <a:schemeClr val="tx1"/>
                  </a:solidFill>
                  <a:latin typeface="微软雅黑" panose="020B0503020204020204" pitchFamily="34" charset="-122"/>
                  <a:ea typeface="微软雅黑" panose="020B0503020204020204" pitchFamily="34" charset="-122"/>
                </a:rPr>
                <a:t>交换表</a:t>
              </a:r>
              <a:endParaRPr lang="en-US" altLang="zh-CN" sz="1000" b="1" dirty="0">
                <a:solidFill>
                  <a:schemeClr val="tx1"/>
                </a:solidFill>
                <a:latin typeface="微软雅黑" panose="020B0503020204020204" pitchFamily="34" charset="-122"/>
                <a:ea typeface="微软雅黑" panose="020B0503020204020204" pitchFamily="34" charset="-122"/>
              </a:endParaRPr>
            </a:p>
            <a:p>
              <a:pPr algn="ctr"/>
              <a:r>
                <a:rPr lang="zh-CN" altLang="en-US" sz="1000" b="1" dirty="0">
                  <a:solidFill>
                    <a:schemeClr val="tx1"/>
                  </a:solidFill>
                  <a:latin typeface="微软雅黑" panose="020B0503020204020204" pitchFamily="34" charset="-122"/>
                  <a:ea typeface="微软雅黑" panose="020B0503020204020204" pitchFamily="34" charset="-122"/>
                </a:rPr>
                <a:t>（地址、接口和有效时间）</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3" name="矩形 62"/>
            <p:cNvSpPr/>
            <p:nvPr/>
          </p:nvSpPr>
          <p:spPr>
            <a:xfrm>
              <a:off x="5124992" y="1303640"/>
              <a:ext cx="1503099" cy="407773"/>
            </a:xfrm>
            <a:prstGeom prst="rect">
              <a:avLst/>
            </a:prstGeom>
            <a:solidFill>
              <a:srgbClr val="CC00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bg1"/>
                  </a:solidFill>
                  <a:latin typeface="微软雅黑" panose="020B0503020204020204" pitchFamily="34" charset="-122"/>
                  <a:ea typeface="微软雅黑" panose="020B0503020204020204" pitchFamily="34" charset="-122"/>
                </a:rPr>
                <a:t>从接收的帧中取出</a:t>
              </a:r>
              <a:endParaRPr lang="en-US" altLang="zh-CN" sz="1000" b="1" dirty="0">
                <a:solidFill>
                  <a:schemeClr val="bg1"/>
                </a:solidFill>
                <a:latin typeface="微软雅黑" panose="020B0503020204020204" pitchFamily="34" charset="-122"/>
                <a:ea typeface="微软雅黑" panose="020B0503020204020204" pitchFamily="34" charset="-122"/>
              </a:endParaRPr>
            </a:p>
            <a:p>
              <a:pPr algn="ctr"/>
              <a:r>
                <a:rPr lang="zh-CN" altLang="en-US" sz="1000" b="1" dirty="0">
                  <a:solidFill>
                    <a:schemeClr val="bg1"/>
                  </a:solidFill>
                  <a:latin typeface="微软雅黑" panose="020B0503020204020204" pitchFamily="34" charset="-122"/>
                  <a:ea typeface="微软雅黑" panose="020B0503020204020204" pitchFamily="34" charset="-122"/>
                </a:rPr>
                <a:t>目的地址</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64" name="流程图: 决策 63"/>
            <p:cNvSpPr/>
            <p:nvPr/>
          </p:nvSpPr>
          <p:spPr>
            <a:xfrm>
              <a:off x="4906536" y="1952367"/>
              <a:ext cx="1940010" cy="469556"/>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anose="020B0503020204020204" pitchFamily="34" charset="-122"/>
                  <a:ea typeface="微软雅黑" panose="020B0503020204020204" pitchFamily="34" charset="-122"/>
                </a:rPr>
                <a:t>交换表中有该地址吗？</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5" name="矩形 64"/>
            <p:cNvSpPr/>
            <p:nvPr/>
          </p:nvSpPr>
          <p:spPr>
            <a:xfrm>
              <a:off x="7217256" y="2916192"/>
              <a:ext cx="89098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anose="020B0503020204020204" pitchFamily="34" charset="-122"/>
                  <a:ea typeface="微软雅黑" panose="020B0503020204020204" pitchFamily="34" charset="-122"/>
                </a:rPr>
                <a:t>向指定接口转发</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6" name="矩形 65"/>
            <p:cNvSpPr/>
            <p:nvPr/>
          </p:nvSpPr>
          <p:spPr>
            <a:xfrm>
              <a:off x="7217256" y="1983259"/>
              <a:ext cx="160546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anose="020B0503020204020204" pitchFamily="34" charset="-122"/>
                  <a:ea typeface="微软雅黑" panose="020B0503020204020204" pitchFamily="34" charset="-122"/>
                </a:rPr>
                <a:t>向所有其他接口转发（进入的接口除外）</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7" name="流程图: 决策 66"/>
            <p:cNvSpPr/>
            <p:nvPr/>
          </p:nvSpPr>
          <p:spPr>
            <a:xfrm>
              <a:off x="4906536" y="2755553"/>
              <a:ext cx="1940010" cy="729050"/>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anose="020B0503020204020204" pitchFamily="34" charset="-122"/>
                  <a:ea typeface="微软雅黑" panose="020B0503020204020204" pitchFamily="34" charset="-122"/>
                </a:rPr>
                <a:t>其接口与帧进入的接口相同吗？</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8" name="矩形 67"/>
            <p:cNvSpPr/>
            <p:nvPr/>
          </p:nvSpPr>
          <p:spPr>
            <a:xfrm>
              <a:off x="5124991" y="3781162"/>
              <a:ext cx="1503100" cy="407773"/>
            </a:xfrm>
            <a:prstGeom prst="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丢弃</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69" name="圆角矩形 68"/>
            <p:cNvSpPr/>
            <p:nvPr/>
          </p:nvSpPr>
          <p:spPr>
            <a:xfrm>
              <a:off x="887834" y="1300549"/>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开始</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71" name="圆角矩形 70"/>
            <p:cNvSpPr/>
            <p:nvPr/>
          </p:nvSpPr>
          <p:spPr>
            <a:xfrm>
              <a:off x="7873470" y="4263081"/>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结束</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cxnSp>
          <p:nvCxnSpPr>
            <p:cNvPr id="72" name="直接箭头连接符 71"/>
            <p:cNvCxnSpPr>
              <a:stCxn id="58" idx="2"/>
              <a:endCxn id="59" idx="0"/>
            </p:cNvCxnSpPr>
            <p:nvPr/>
          </p:nvCxnSpPr>
          <p:spPr>
            <a:xfrm flipH="1">
              <a:off x="3410069" y="1708322"/>
              <a:ext cx="1" cy="52825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59" idx="2"/>
              <a:endCxn id="60" idx="0"/>
            </p:cNvCxnSpPr>
            <p:nvPr/>
          </p:nvCxnSpPr>
          <p:spPr>
            <a:xfrm>
              <a:off x="3410069" y="2706128"/>
              <a:ext cx="0" cy="50662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63" idx="2"/>
              <a:endCxn id="64" idx="0"/>
            </p:cNvCxnSpPr>
            <p:nvPr/>
          </p:nvCxnSpPr>
          <p:spPr>
            <a:xfrm flipH="1">
              <a:off x="5876541" y="1711413"/>
              <a:ext cx="1" cy="240954"/>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4" idx="2"/>
              <a:endCxn id="67" idx="0"/>
            </p:cNvCxnSpPr>
            <p:nvPr/>
          </p:nvCxnSpPr>
          <p:spPr>
            <a:xfrm>
              <a:off x="5876541" y="2421923"/>
              <a:ext cx="0" cy="33363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67" idx="2"/>
              <a:endCxn id="68" idx="0"/>
            </p:cNvCxnSpPr>
            <p:nvPr/>
          </p:nvCxnSpPr>
          <p:spPr>
            <a:xfrm>
              <a:off x="5876541" y="3484603"/>
              <a:ext cx="0" cy="29655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59" idx="1"/>
              <a:endCxn id="62" idx="3"/>
            </p:cNvCxnSpPr>
            <p:nvPr/>
          </p:nvCxnSpPr>
          <p:spPr>
            <a:xfrm flipH="1">
              <a:off x="2014150" y="2471350"/>
              <a:ext cx="42591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64" idx="3"/>
              <a:endCxn id="66" idx="1"/>
            </p:cNvCxnSpPr>
            <p:nvPr/>
          </p:nvCxnSpPr>
          <p:spPr>
            <a:xfrm>
              <a:off x="6846546" y="2187145"/>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67" idx="3"/>
              <a:endCxn id="65" idx="1"/>
            </p:cNvCxnSpPr>
            <p:nvPr/>
          </p:nvCxnSpPr>
          <p:spPr>
            <a:xfrm>
              <a:off x="6846546" y="3120078"/>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69" idx="3"/>
              <a:endCxn id="58" idx="1"/>
            </p:cNvCxnSpPr>
            <p:nvPr/>
          </p:nvCxnSpPr>
          <p:spPr>
            <a:xfrm>
              <a:off x="1802234" y="1504436"/>
              <a:ext cx="856286" cy="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60" idx="2"/>
            </p:cNvCxnSpPr>
            <p:nvPr/>
          </p:nvCxnSpPr>
          <p:spPr>
            <a:xfrm>
              <a:off x="3410069" y="3855300"/>
              <a:ext cx="0" cy="40778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62" idx="2"/>
            </p:cNvCxnSpPr>
            <p:nvPr/>
          </p:nvCxnSpPr>
          <p:spPr>
            <a:xfrm>
              <a:off x="1233821" y="2817339"/>
              <a:ext cx="0" cy="1445742"/>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1221464" y="4263081"/>
              <a:ext cx="3321249"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4542713" y="1013253"/>
              <a:ext cx="0" cy="3249829"/>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4542713" y="1013253"/>
              <a:ext cx="1333830"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endCxn id="63" idx="0"/>
            </p:cNvCxnSpPr>
            <p:nvPr/>
          </p:nvCxnSpPr>
          <p:spPr>
            <a:xfrm flipH="1">
              <a:off x="5876542" y="1003987"/>
              <a:ext cx="1" cy="299653"/>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8516025" y="2391032"/>
              <a:ext cx="0" cy="187204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6641355" y="3985047"/>
              <a:ext cx="187467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8120601" y="3120079"/>
              <a:ext cx="39542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0" name="Rectangle 24"/>
            <p:cNvSpPr>
              <a:spLocks noChangeArrowheads="1"/>
            </p:cNvSpPr>
            <p:nvPr/>
          </p:nvSpPr>
          <p:spPr bwMode="auto">
            <a:xfrm>
              <a:off x="2984438" y="2718477"/>
              <a:ext cx="348287" cy="272883"/>
            </a:xfrm>
            <a:prstGeom prst="rect">
              <a:avLst/>
            </a:prstGeom>
            <a:solidFill>
              <a:srgbClr val="3333FF"/>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anose="020B0503020204020204" pitchFamily="34" charset="-122"/>
                  <a:ea typeface="微软雅黑" panose="020B0503020204020204" pitchFamily="34" charset="-122"/>
                </a:rPr>
                <a:t>有</a:t>
              </a:r>
              <a:endParaRPr kumimoji="1"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91" name="Rectangle 24"/>
            <p:cNvSpPr>
              <a:spLocks noChangeArrowheads="1"/>
            </p:cNvSpPr>
            <p:nvPr/>
          </p:nvSpPr>
          <p:spPr bwMode="auto">
            <a:xfrm>
              <a:off x="2138022" y="2104968"/>
              <a:ext cx="348287" cy="272883"/>
            </a:xfrm>
            <a:prstGeom prst="rect">
              <a:avLst/>
            </a:prstGeom>
            <a:solidFill>
              <a:srgbClr val="FFFF00"/>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a:latin typeface="微软雅黑" panose="020B0503020204020204" pitchFamily="34" charset="-122"/>
                  <a:ea typeface="微软雅黑" panose="020B0503020204020204" pitchFamily="34" charset="-122"/>
                </a:rPr>
                <a:t>无</a:t>
              </a:r>
              <a:endParaRPr kumimoji="1" lang="en-US" altLang="zh-CN" sz="1000" b="1" dirty="0">
                <a:latin typeface="微软雅黑" panose="020B0503020204020204" pitchFamily="34" charset="-122"/>
                <a:ea typeface="微软雅黑" panose="020B0503020204020204" pitchFamily="34" charset="-122"/>
              </a:endParaRPr>
            </a:p>
          </p:txBody>
        </p:sp>
        <p:sp>
          <p:nvSpPr>
            <p:cNvPr id="92" name="Rectangle 24"/>
            <p:cNvSpPr>
              <a:spLocks noChangeArrowheads="1"/>
            </p:cNvSpPr>
            <p:nvPr/>
          </p:nvSpPr>
          <p:spPr bwMode="auto">
            <a:xfrm>
              <a:off x="6828828" y="1847946"/>
              <a:ext cx="348287" cy="272883"/>
            </a:xfrm>
            <a:prstGeom prst="rect">
              <a:avLst/>
            </a:prstGeom>
            <a:solidFill>
              <a:srgbClr val="FFFF00"/>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a:latin typeface="微软雅黑" panose="020B0503020204020204" pitchFamily="34" charset="-122"/>
                  <a:ea typeface="微软雅黑" panose="020B0503020204020204" pitchFamily="34" charset="-122"/>
                </a:rPr>
                <a:t>无</a:t>
              </a:r>
              <a:endParaRPr kumimoji="1" lang="en-US" altLang="zh-CN" sz="1000" b="1" dirty="0">
                <a:latin typeface="微软雅黑" panose="020B0503020204020204" pitchFamily="34" charset="-122"/>
                <a:ea typeface="微软雅黑" panose="020B0503020204020204" pitchFamily="34" charset="-122"/>
              </a:endParaRPr>
            </a:p>
          </p:txBody>
        </p:sp>
        <p:sp>
          <p:nvSpPr>
            <p:cNvPr id="93" name="Rectangle 24"/>
            <p:cNvSpPr>
              <a:spLocks noChangeArrowheads="1"/>
            </p:cNvSpPr>
            <p:nvPr/>
          </p:nvSpPr>
          <p:spPr bwMode="auto">
            <a:xfrm>
              <a:off x="5438554" y="2418207"/>
              <a:ext cx="348287" cy="272883"/>
            </a:xfrm>
            <a:prstGeom prst="rect">
              <a:avLst/>
            </a:prstGeom>
            <a:solidFill>
              <a:srgbClr val="3333FF"/>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anose="020B0503020204020204" pitchFamily="34" charset="-122"/>
                  <a:ea typeface="微软雅黑" panose="020B0503020204020204" pitchFamily="34" charset="-122"/>
                </a:rPr>
                <a:t>有</a:t>
              </a:r>
              <a:endParaRPr kumimoji="1"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94" name="Rectangle 24"/>
            <p:cNvSpPr>
              <a:spLocks noChangeArrowheads="1"/>
            </p:cNvSpPr>
            <p:nvPr/>
          </p:nvSpPr>
          <p:spPr bwMode="auto">
            <a:xfrm>
              <a:off x="5304956" y="3463592"/>
              <a:ext cx="491910" cy="272883"/>
            </a:xfrm>
            <a:prstGeom prst="rect">
              <a:avLst/>
            </a:prstGeom>
            <a:solidFill>
              <a:srgbClr val="3333FF"/>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anose="020B0503020204020204" pitchFamily="34" charset="-122"/>
                  <a:ea typeface="微软雅黑" panose="020B0503020204020204" pitchFamily="34" charset="-122"/>
                </a:rPr>
                <a:t>相同</a:t>
              </a:r>
              <a:endParaRPr kumimoji="1"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95" name="Rectangle 24"/>
            <p:cNvSpPr>
              <a:spLocks noChangeArrowheads="1"/>
            </p:cNvSpPr>
            <p:nvPr/>
          </p:nvSpPr>
          <p:spPr bwMode="auto">
            <a:xfrm>
              <a:off x="6736517" y="2758017"/>
              <a:ext cx="491910" cy="272883"/>
            </a:xfrm>
            <a:prstGeom prst="rect">
              <a:avLst/>
            </a:prstGeom>
            <a:solidFill>
              <a:srgbClr val="FFFF00"/>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a:latin typeface="微软雅黑" panose="020B0503020204020204" pitchFamily="34" charset="-122"/>
                  <a:ea typeface="微软雅黑" panose="020B0503020204020204" pitchFamily="34" charset="-122"/>
                </a:rPr>
                <a:t>不同</a:t>
              </a:r>
              <a:endParaRPr kumimoji="1" lang="en-US" altLang="zh-CN" sz="1000" b="1"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2992"/>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02762" y="620443"/>
            <a:ext cx="27286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台以太网交换机互连</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3704586" y="1637522"/>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4279"/>
            <a:ext cx="3159985" cy="2358340"/>
            <a:chOff x="5467217" y="1688855"/>
            <a:chExt cx="3159985" cy="2358340"/>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8855"/>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 </a:t>
              </a:r>
              <a:r>
                <a:rPr kumimoji="1" lang="en-US" altLang="zh-CN" sz="1400" b="1" dirty="0">
                  <a:solidFill>
                    <a:srgbClr val="0000FF"/>
                  </a:solidFill>
                  <a:latin typeface="微软雅黑" panose="020B0503020204020204" pitchFamily="34" charset="-122"/>
                  <a:ea typeface="微软雅黑" panose="020B0503020204020204" pitchFamily="34" charset="-122"/>
                </a:rPr>
                <a:t>S2</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E</a:t>
              </a:r>
              <a:endParaRPr kumimoji="1" lang="en-US" altLang="zh-CN" sz="1200" b="1" dirty="0">
                <a:latin typeface="微软雅黑" panose="020B0503020204020204" pitchFamily="34" charset="-122"/>
                <a:ea typeface="微软雅黑" panose="020B0503020204020204" pitchFamily="34" charset="-122"/>
              </a:endParaRPr>
            </a:p>
          </p:txBody>
        </p:sp>
        <p:grpSp>
          <p:nvGrpSpPr>
            <p:cNvPr id="94" name="组合 57"/>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5" name="组合 58"/>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6" name="组合 61"/>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7" name="组合 64"/>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H</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G</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100" name="组合 99"/>
            <p:cNvGrpSpPr/>
            <p:nvPr/>
          </p:nvGrpSpPr>
          <p:grpSpPr>
            <a:xfrm>
              <a:off x="5567372" y="2255290"/>
              <a:ext cx="1968560" cy="1377898"/>
              <a:chOff x="1976244" y="2283000"/>
              <a:chExt cx="1968560" cy="1377898"/>
            </a:xfrm>
          </p:grpSpPr>
          <p:sp>
            <p:nvSpPr>
              <p:cNvPr id="112"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3" name="Rectangle 49"/>
              <p:cNvSpPr>
                <a:spLocks noChangeArrowheads="1"/>
              </p:cNvSpPr>
              <p:nvPr/>
            </p:nvSpPr>
            <p:spPr bwMode="auto">
              <a:xfrm>
                <a:off x="1998899"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anose="020B0503020204020204" pitchFamily="34" charset="-122"/>
                    <a:ea typeface="微软雅黑" panose="020B0503020204020204" pitchFamily="34" charset="-122"/>
                  </a:rPr>
                  <a:t>MAC</a:t>
                </a:r>
                <a:r>
                  <a:rPr kumimoji="1" lang="zh-CN" altLang="en-US" sz="1050" b="1" dirty="0">
                    <a:solidFill>
                      <a:srgbClr val="0000FF"/>
                    </a:solidFill>
                    <a:latin typeface="微软雅黑" panose="020B0503020204020204" pitchFamily="34" charset="-122"/>
                    <a:ea typeface="微软雅黑" panose="020B0503020204020204" pitchFamily="34" charset="-122"/>
                  </a:rPr>
                  <a:t>地址   接口    有效时间</a:t>
                </a:r>
                <a:endParaRPr kumimoji="1" lang="zh-CN" altLang="en-US" sz="105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050" b="1" dirty="0">
                    <a:solidFill>
                      <a:srgbClr val="0000FF"/>
                    </a:solidFill>
                    <a:latin typeface="微软雅黑" panose="020B0503020204020204" pitchFamily="34" charset="-122"/>
                    <a:ea typeface="微软雅黑" panose="020B0503020204020204" pitchFamily="34" charset="-122"/>
                  </a:rPr>
                  <a:t>   </a:t>
                </a:r>
                <a:endParaRPr kumimoji="1" lang="en-US" altLang="zh-CN" sz="1050" b="1" baseline="-25000" dirty="0">
                  <a:solidFill>
                    <a:srgbClr val="0000FF"/>
                  </a:solidFill>
                  <a:latin typeface="微软雅黑" panose="020B0503020204020204" pitchFamily="34" charset="-122"/>
                  <a:ea typeface="微软雅黑" panose="020B0503020204020204" pitchFamily="34" charset="-122"/>
                </a:endParaRPr>
              </a:p>
            </p:txBody>
          </p:sp>
          <p:sp>
            <p:nvSpPr>
              <p:cNvPr id="114" name="Line 50"/>
              <p:cNvSpPr>
                <a:spLocks noChangeShapeType="1"/>
              </p:cNvSpPr>
              <p:nvPr/>
            </p:nvSpPr>
            <p:spPr bwMode="auto">
              <a:xfrm>
                <a:off x="2745876"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5" name="Line 45"/>
              <p:cNvSpPr>
                <a:spLocks noChangeShapeType="1"/>
              </p:cNvSpPr>
              <p:nvPr/>
            </p:nvSpPr>
            <p:spPr bwMode="auto">
              <a:xfrm>
                <a:off x="1976244"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6" name="Line 46"/>
              <p:cNvSpPr>
                <a:spLocks noChangeShapeType="1"/>
              </p:cNvSpPr>
              <p:nvPr/>
            </p:nvSpPr>
            <p:spPr bwMode="auto">
              <a:xfrm>
                <a:off x="1976244"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7" name="Line 47"/>
              <p:cNvSpPr>
                <a:spLocks noChangeShapeType="1"/>
              </p:cNvSpPr>
              <p:nvPr/>
            </p:nvSpPr>
            <p:spPr bwMode="auto">
              <a:xfrm>
                <a:off x="1976244"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8" name="Line 66"/>
              <p:cNvSpPr>
                <a:spLocks noChangeShapeType="1"/>
              </p:cNvSpPr>
              <p:nvPr/>
            </p:nvSpPr>
            <p:spPr bwMode="auto">
              <a:xfrm>
                <a:off x="1976244"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9" name="Rectangle 24"/>
              <p:cNvSpPr>
                <a:spLocks noChangeArrowheads="1"/>
              </p:cNvSpPr>
              <p:nvPr/>
            </p:nvSpPr>
            <p:spPr bwMode="auto">
              <a:xfrm>
                <a:off x="2474841"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120" name="Line 50"/>
              <p:cNvSpPr>
                <a:spLocks noChangeShapeType="1"/>
              </p:cNvSpPr>
              <p:nvPr/>
            </p:nvSpPr>
            <p:spPr bwMode="auto">
              <a:xfrm>
                <a:off x="3198295"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F</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10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07" name="组合 61"/>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3" name="组合 2"/>
          <p:cNvGrpSpPr/>
          <p:nvPr/>
        </p:nvGrpSpPr>
        <p:grpSpPr>
          <a:xfrm>
            <a:off x="683505" y="1164279"/>
            <a:ext cx="3193184" cy="2358340"/>
            <a:chOff x="893574" y="1688855"/>
            <a:chExt cx="3193184" cy="2358340"/>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8855"/>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 </a:t>
              </a:r>
              <a:r>
                <a:rPr kumimoji="1" lang="en-US" altLang="zh-CN" sz="1400" b="1" dirty="0">
                  <a:solidFill>
                    <a:srgbClr val="0000FF"/>
                  </a:solidFill>
                  <a:latin typeface="微软雅黑" panose="020B0503020204020204" pitchFamily="34" charset="-122"/>
                  <a:ea typeface="微软雅黑" panose="020B0503020204020204" pitchFamily="34" charset="-122"/>
                </a:rPr>
                <a:t>S1</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62" name="组合 57"/>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5" name="组合 58"/>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8" name="组合 61"/>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71" name="组合 64"/>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76" name="组合 75"/>
            <p:cNvGrpSpPr/>
            <p:nvPr/>
          </p:nvGrpSpPr>
          <p:grpSpPr>
            <a:xfrm>
              <a:off x="2140853" y="22552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8" name="Rectangle 49"/>
              <p:cNvSpPr>
                <a:spLocks noChangeArrowheads="1"/>
              </p:cNvSpPr>
              <p:nvPr/>
            </p:nvSpPr>
            <p:spPr bwMode="auto">
              <a:xfrm>
                <a:off x="2208968"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anose="020B0503020204020204" pitchFamily="34" charset="-122"/>
                    <a:ea typeface="微软雅黑" panose="020B0503020204020204" pitchFamily="34" charset="-122"/>
                  </a:rPr>
                  <a:t>MAC</a:t>
                </a:r>
                <a:r>
                  <a:rPr kumimoji="1" lang="zh-CN" altLang="en-US" sz="1050" b="1" dirty="0">
                    <a:solidFill>
                      <a:srgbClr val="0000FF"/>
                    </a:solidFill>
                    <a:latin typeface="微软雅黑" panose="020B0503020204020204" pitchFamily="34" charset="-122"/>
                    <a:ea typeface="微软雅黑" panose="020B0503020204020204" pitchFamily="34" charset="-122"/>
                  </a:rPr>
                  <a:t>地址   接口    有效时间</a:t>
                </a:r>
                <a:endParaRPr kumimoji="1" lang="zh-CN" altLang="en-US" sz="105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050" b="1" dirty="0">
                    <a:solidFill>
                      <a:srgbClr val="0000FF"/>
                    </a:solidFill>
                    <a:latin typeface="微软雅黑" panose="020B0503020204020204" pitchFamily="34" charset="-122"/>
                    <a:ea typeface="微软雅黑" panose="020B0503020204020204" pitchFamily="34" charset="-122"/>
                  </a:rPr>
                  <a:t>   </a:t>
                </a:r>
                <a:endParaRPr kumimoji="1" lang="en-US" altLang="zh-CN" sz="1050" b="1" baseline="-25000" dirty="0">
                  <a:solidFill>
                    <a:srgbClr val="0000FF"/>
                  </a:solidFill>
                  <a:latin typeface="微软雅黑" panose="020B0503020204020204" pitchFamily="34" charset="-122"/>
                  <a:ea typeface="微软雅黑" panose="020B0503020204020204"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8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6" name="组合 61"/>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sp>
        <p:nvSpPr>
          <p:cNvPr id="10" name="矩形 9"/>
          <p:cNvSpPr/>
          <p:nvPr/>
        </p:nvSpPr>
        <p:spPr>
          <a:xfrm>
            <a:off x="1582778" y="3639245"/>
            <a:ext cx="6521672" cy="707886"/>
          </a:xfrm>
          <a:prstGeom prst="rect">
            <a:avLst/>
          </a:prstGeom>
        </p:spPr>
        <p:txBody>
          <a:bodyPr wrap="square">
            <a:spAutoFit/>
          </a:bodyPr>
          <a:lstStyle/>
          <a:p>
            <a:pPr>
              <a:lnSpc>
                <a:spcPts val="2400"/>
              </a:lnSpc>
            </a:pPr>
            <a:r>
              <a:rPr lang="zh-CN" altLang="en-US" sz="1600" b="1" dirty="0">
                <a:latin typeface="微软雅黑" panose="020B0503020204020204" pitchFamily="34" charset="-122"/>
                <a:ea typeface="微软雅黑" panose="020B0503020204020204" pitchFamily="34" charset="-122"/>
              </a:rPr>
              <a:t>假设：</a:t>
            </a:r>
            <a:r>
              <a:rPr lang="en-US" altLang="zh-CN" sz="1600" b="1" dirty="0">
                <a:latin typeface="微软雅黑" panose="020B0503020204020204" pitchFamily="34" charset="-122"/>
                <a:ea typeface="微软雅黑" panose="020B0503020204020204" pitchFamily="34" charset="-122"/>
              </a:rPr>
              <a:t>A </a:t>
            </a:r>
            <a:r>
              <a:rPr lang="zh-CN" altLang="en-US" sz="1600" b="1" dirty="0">
                <a:latin typeface="微软雅黑" panose="020B0503020204020204" pitchFamily="34" charset="-122"/>
                <a:ea typeface="微软雅黑" panose="020B0503020204020204" pitchFamily="34" charset="-122"/>
              </a:rPr>
              <a:t>向 </a:t>
            </a:r>
            <a:r>
              <a:rPr lang="en-US" altLang="zh-CN" sz="1600" b="1" dirty="0">
                <a:latin typeface="微软雅黑" panose="020B0503020204020204" pitchFamily="34" charset="-122"/>
                <a:ea typeface="微软雅黑" panose="020B0503020204020204" pitchFamily="34" charset="-122"/>
              </a:rPr>
              <a:t>B </a:t>
            </a:r>
            <a:r>
              <a:rPr lang="zh-CN" altLang="en-US" sz="1600" b="1" dirty="0">
                <a:latin typeface="微软雅黑" panose="020B0503020204020204" pitchFamily="34" charset="-122"/>
                <a:ea typeface="微软雅黑" panose="020B0503020204020204" pitchFamily="34" charset="-122"/>
              </a:rPr>
              <a:t>发送了一帧，</a:t>
            </a:r>
            <a:r>
              <a:rPr lang="en-US" altLang="zh-CN" sz="1600" b="1" dirty="0">
                <a:latin typeface="微软雅黑" panose="020B0503020204020204" pitchFamily="34" charset="-122"/>
                <a:ea typeface="微软雅黑" panose="020B0503020204020204" pitchFamily="34" charset="-122"/>
              </a:rPr>
              <a:t>C </a:t>
            </a:r>
            <a:r>
              <a:rPr lang="zh-CN" altLang="en-US" sz="1600" b="1" dirty="0">
                <a:latin typeface="微软雅黑" panose="020B0503020204020204" pitchFamily="34" charset="-122"/>
                <a:ea typeface="微软雅黑" panose="020B0503020204020204" pitchFamily="34" charset="-122"/>
              </a:rPr>
              <a:t>向 </a:t>
            </a:r>
            <a:r>
              <a:rPr lang="en-US" altLang="zh-CN" sz="1600" b="1" dirty="0">
                <a:latin typeface="微软雅黑" panose="020B0503020204020204" pitchFamily="34" charset="-122"/>
                <a:ea typeface="微软雅黑" panose="020B0503020204020204" pitchFamily="34" charset="-122"/>
              </a:rPr>
              <a:t>E </a:t>
            </a:r>
            <a:r>
              <a:rPr lang="zh-CN" altLang="en-US" sz="1600" b="1" dirty="0">
                <a:latin typeface="微软雅黑" panose="020B0503020204020204" pitchFamily="34" charset="-122"/>
                <a:ea typeface="微软雅黑" panose="020B0503020204020204" pitchFamily="34" charset="-122"/>
              </a:rPr>
              <a:t>发送了一帧，</a:t>
            </a:r>
            <a:r>
              <a:rPr lang="en-US" altLang="zh-CN" sz="1600" b="1" dirty="0">
                <a:latin typeface="微软雅黑" panose="020B0503020204020204" pitchFamily="34" charset="-122"/>
                <a:ea typeface="微软雅黑" panose="020B0503020204020204" pitchFamily="34" charset="-122"/>
              </a:rPr>
              <a:t>E </a:t>
            </a:r>
            <a:r>
              <a:rPr lang="zh-CN" altLang="en-US" sz="1600" b="1" dirty="0">
                <a:latin typeface="微软雅黑" panose="020B0503020204020204" pitchFamily="34" charset="-122"/>
                <a:ea typeface="微软雅黑" panose="020B0503020204020204" pitchFamily="34" charset="-122"/>
              </a:rPr>
              <a:t>向 </a:t>
            </a:r>
            <a:r>
              <a:rPr lang="en-US" altLang="zh-CN" sz="1600" b="1" dirty="0">
                <a:latin typeface="微软雅黑" panose="020B0503020204020204" pitchFamily="34" charset="-122"/>
                <a:ea typeface="微软雅黑" panose="020B0503020204020204" pitchFamily="34" charset="-122"/>
              </a:rPr>
              <a:t>A </a:t>
            </a:r>
            <a:r>
              <a:rPr lang="zh-CN" altLang="en-US" sz="1600" b="1" dirty="0">
                <a:latin typeface="微软雅黑" panose="020B0503020204020204" pitchFamily="34" charset="-122"/>
                <a:ea typeface="微软雅黑" panose="020B0503020204020204" pitchFamily="34" charset="-122"/>
              </a:rPr>
              <a:t>发送了一帧。</a:t>
            </a:r>
            <a:endParaRPr lang="en-US" altLang="zh-CN" sz="1600" b="1" dirty="0">
              <a:latin typeface="微软雅黑" panose="020B0503020204020204" pitchFamily="34" charset="-122"/>
              <a:ea typeface="微软雅黑" panose="020B0503020204020204" pitchFamily="34" charset="-122"/>
            </a:endParaRPr>
          </a:p>
          <a:p>
            <a:pPr>
              <a:lnSpc>
                <a:spcPts val="2400"/>
              </a:lnSpc>
            </a:pPr>
            <a:r>
              <a:rPr lang="zh-CN" altLang="en-US" sz="1600" b="1" dirty="0">
                <a:solidFill>
                  <a:srgbClr val="0000FF"/>
                </a:solidFill>
                <a:latin typeface="微软雅黑" panose="020B0503020204020204" pitchFamily="34" charset="-122"/>
                <a:ea typeface="微软雅黑" panose="020B0503020204020204" pitchFamily="34" charset="-122"/>
              </a:rPr>
              <a:t>请分析：</a:t>
            </a:r>
            <a:r>
              <a:rPr lang="zh-CN" altLang="en-US" sz="1600" b="1" dirty="0">
                <a:latin typeface="微软雅黑" panose="020B0503020204020204" pitchFamily="34" charset="-122"/>
                <a:ea typeface="微软雅黑" panose="020B0503020204020204" pitchFamily="34" charset="-122"/>
              </a:rPr>
              <a:t>此时，</a:t>
            </a:r>
            <a:r>
              <a:rPr lang="en-US" altLang="zh-CN" sz="1600" b="1" dirty="0">
                <a:latin typeface="微软雅黑" panose="020B0503020204020204" pitchFamily="34" charset="-122"/>
                <a:ea typeface="微软雅黑" panose="020B0503020204020204" pitchFamily="34" charset="-122"/>
              </a:rPr>
              <a:t>S1 </a:t>
            </a:r>
            <a:r>
              <a:rPr lang="zh-CN" altLang="en-US" sz="1600" b="1" dirty="0">
                <a:latin typeface="微软雅黑" panose="020B0503020204020204" pitchFamily="34" charset="-122"/>
                <a:ea typeface="微软雅黑" panose="020B0503020204020204" pitchFamily="34" charset="-122"/>
              </a:rPr>
              <a:t>和 </a:t>
            </a:r>
            <a:r>
              <a:rPr lang="en-US" altLang="zh-CN" sz="1600" b="1" dirty="0">
                <a:latin typeface="微软雅黑" panose="020B0503020204020204" pitchFamily="34" charset="-122"/>
                <a:ea typeface="微软雅黑" panose="020B0503020204020204" pitchFamily="34" charset="-122"/>
              </a:rPr>
              <a:t>S2 </a:t>
            </a:r>
            <a:r>
              <a:rPr lang="zh-CN" altLang="en-US" sz="1600" b="1" dirty="0">
                <a:latin typeface="微软雅黑" panose="020B0503020204020204" pitchFamily="34" charset="-122"/>
                <a:ea typeface="微软雅黑" panose="020B0503020204020204" pitchFamily="34" charset="-122"/>
              </a:rPr>
              <a:t>的交换表内容分别是什么？</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ChangeArrowheads="1"/>
          </p:cNvSpPr>
          <p:nvPr/>
        </p:nvSpPr>
        <p:spPr bwMode="auto">
          <a:xfrm>
            <a:off x="2803899" y="593457"/>
            <a:ext cx="3518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ea typeface="微软雅黑" panose="020B0503020204020204" pitchFamily="34" charset="-122"/>
              </a:rPr>
              <a:t>数据链路层协议数据单元：帧</a:t>
            </a:r>
            <a:endParaRPr lang="zh-CN" altLang="en-US" sz="2000" b="1" dirty="0">
              <a:ea typeface="微软雅黑" panose="020B0503020204020204" pitchFamily="34" charset="-122"/>
            </a:endParaRPr>
          </a:p>
        </p:txBody>
      </p:sp>
      <p:sp>
        <p:nvSpPr>
          <p:cNvPr id="72" name="矩形 71"/>
          <p:cNvSpPr/>
          <p:nvPr/>
        </p:nvSpPr>
        <p:spPr>
          <a:xfrm>
            <a:off x="2643121" y="4242340"/>
            <a:ext cx="3861998"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使用点对点信道的数据链路层</a:t>
            </a:r>
            <a:endParaRPr lang="zh-CN" altLang="en-US" b="1" dirty="0">
              <a:latin typeface="微软雅黑" panose="020B0503020204020204" pitchFamily="34" charset="-122"/>
              <a:ea typeface="微软雅黑" panose="020B0503020204020204" pitchFamily="34" charset="-122"/>
            </a:endParaRPr>
          </a:p>
        </p:txBody>
      </p:sp>
      <p:grpSp>
        <p:nvGrpSpPr>
          <p:cNvPr id="132" name="组合 131"/>
          <p:cNvGrpSpPr/>
          <p:nvPr/>
        </p:nvGrpSpPr>
        <p:grpSpPr>
          <a:xfrm>
            <a:off x="1728464" y="3185056"/>
            <a:ext cx="5303095" cy="925407"/>
            <a:chOff x="301636" y="4509120"/>
            <a:chExt cx="9433361" cy="1646150"/>
          </a:xfrm>
        </p:grpSpPr>
        <p:sp>
          <p:nvSpPr>
            <p:cNvPr id="133" name="Freeform 19"/>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34" name="Rectangle 20"/>
            <p:cNvSpPr>
              <a:spLocks noChangeArrowheads="1"/>
            </p:cNvSpPr>
            <p:nvPr/>
          </p:nvSpPr>
          <p:spPr bwMode="auto">
            <a:xfrm>
              <a:off x="7556020" y="4971879"/>
              <a:ext cx="2178977" cy="758825"/>
            </a:xfrm>
            <a:prstGeom prst="rect">
              <a:avLst/>
            </a:prstGeom>
            <a:solidFill>
              <a:srgbClr val="0070C0"/>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35" name="Rectangle 47"/>
            <p:cNvSpPr>
              <a:spLocks noChangeArrowheads="1"/>
            </p:cNvSpPr>
            <p:nvPr/>
          </p:nvSpPr>
          <p:spPr bwMode="auto">
            <a:xfrm>
              <a:off x="301636" y="4948067"/>
              <a:ext cx="1077864" cy="76191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100" b="1" dirty="0">
                  <a:latin typeface="微软雅黑" panose="020B0503020204020204" pitchFamily="34" charset="-122"/>
                  <a:ea typeface="微软雅黑" panose="020B0503020204020204" pitchFamily="34" charset="-122"/>
                </a:rPr>
                <a:t>数据</a:t>
              </a:r>
              <a:endParaRPr kumimoji="1" lang="zh-CN" altLang="en-US" sz="1100" b="1" dirty="0">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latin typeface="微软雅黑" panose="020B0503020204020204" pitchFamily="34" charset="-122"/>
                  <a:ea typeface="微软雅黑" panose="020B0503020204020204" pitchFamily="34" charset="-122"/>
                </a:rPr>
                <a:t>链路层</a:t>
              </a:r>
              <a:endParaRPr kumimoji="1" lang="zh-CN" altLang="en-US" sz="1100" b="1" dirty="0">
                <a:latin typeface="微软雅黑" panose="020B0503020204020204" pitchFamily="34" charset="-122"/>
                <a:ea typeface="微软雅黑" panose="020B0503020204020204" pitchFamily="34" charset="-122"/>
              </a:endParaRPr>
            </a:p>
          </p:txBody>
        </p:sp>
        <p:sp>
          <p:nvSpPr>
            <p:cNvPr id="136" name="Rectangle 48"/>
            <p:cNvSpPr>
              <a:spLocks noChangeArrowheads="1"/>
            </p:cNvSpPr>
            <p:nvPr/>
          </p:nvSpPr>
          <p:spPr bwMode="auto">
            <a:xfrm>
              <a:off x="1344132" y="4971879"/>
              <a:ext cx="2178977" cy="758825"/>
            </a:xfrm>
            <a:prstGeom prst="rect">
              <a:avLst/>
            </a:prstGeom>
            <a:solidFill>
              <a:srgbClr val="008000"/>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37" name="Rectangle 49"/>
            <p:cNvSpPr>
              <a:spLocks noChangeArrowheads="1"/>
            </p:cNvSpPr>
            <p:nvPr/>
          </p:nvSpPr>
          <p:spPr bwMode="auto">
            <a:xfrm>
              <a:off x="1928665" y="4509120"/>
              <a:ext cx="1160558"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结点 </a:t>
              </a:r>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dirty="0">
                <a:latin typeface="微软雅黑" panose="020B0503020204020204" pitchFamily="34" charset="-122"/>
                <a:ea typeface="微软雅黑" panose="020B0503020204020204" pitchFamily="34" charset="-122"/>
              </a:endParaRPr>
            </a:p>
          </p:txBody>
        </p:sp>
        <p:sp>
          <p:nvSpPr>
            <p:cNvPr id="138" name="Rectangle 50"/>
            <p:cNvSpPr>
              <a:spLocks noChangeArrowheads="1"/>
            </p:cNvSpPr>
            <p:nvPr/>
          </p:nvSpPr>
          <p:spPr bwMode="auto">
            <a:xfrm>
              <a:off x="8121354" y="4509120"/>
              <a:ext cx="1143449"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结点 </a:t>
              </a:r>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dirty="0">
                <a:latin typeface="微软雅黑" panose="020B0503020204020204" pitchFamily="34" charset="-122"/>
                <a:ea typeface="微软雅黑" panose="020B0503020204020204" pitchFamily="34" charset="-122"/>
              </a:endParaRPr>
            </a:p>
          </p:txBody>
        </p:sp>
        <p:grpSp>
          <p:nvGrpSpPr>
            <p:cNvPr id="139" name="Group 51"/>
            <p:cNvGrpSpPr/>
            <p:nvPr/>
          </p:nvGrpSpPr>
          <p:grpSpPr bwMode="auto">
            <a:xfrm>
              <a:off x="2948698" y="5143335"/>
              <a:ext cx="1059392" cy="438150"/>
              <a:chOff x="1701" y="2652"/>
              <a:chExt cx="616" cy="276"/>
            </a:xfrm>
          </p:grpSpPr>
          <p:grpSp>
            <p:nvGrpSpPr>
              <p:cNvPr id="149" name="Group 52"/>
              <p:cNvGrpSpPr/>
              <p:nvPr/>
            </p:nvGrpSpPr>
            <p:grpSpPr bwMode="auto">
              <a:xfrm>
                <a:off x="1701" y="2694"/>
                <a:ext cx="616" cy="192"/>
                <a:chOff x="1701" y="2694"/>
                <a:chExt cx="616" cy="192"/>
              </a:xfrm>
            </p:grpSpPr>
            <p:sp>
              <p:nvSpPr>
                <p:cNvPr id="151" name="AutoShape 53"/>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2" name="Rectangle 54"/>
                <p:cNvSpPr>
                  <a:spLocks noChangeArrowheads="1"/>
                </p:cNvSpPr>
                <p:nvPr/>
              </p:nvSpPr>
              <p:spPr bwMode="auto">
                <a:xfrm>
                  <a:off x="1701" y="2694"/>
                  <a:ext cx="408" cy="192"/>
                </a:xfrm>
                <a:prstGeom prst="rect">
                  <a:avLst/>
                </a:prstGeom>
                <a:solidFill>
                  <a:schemeClr val="bg1"/>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grpSp>
          <p:sp>
            <p:nvSpPr>
              <p:cNvPr id="150" name="Text Box 55"/>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000" b="1" dirty="0">
                    <a:solidFill>
                      <a:srgbClr val="CC00CC"/>
                    </a:solidFill>
                    <a:latin typeface="微软雅黑" panose="020B0503020204020204" pitchFamily="34" charset="-122"/>
                    <a:ea typeface="微软雅黑" panose="020B0503020204020204" pitchFamily="34" charset="-122"/>
                  </a:rPr>
                  <a:t>帧</a:t>
                </a:r>
                <a:endParaRPr kumimoji="1" lang="zh-CN" altLang="en-US" sz="1000" b="1" dirty="0">
                  <a:solidFill>
                    <a:srgbClr val="CC00CC"/>
                  </a:solidFill>
                  <a:latin typeface="微软雅黑" panose="020B0503020204020204" pitchFamily="34" charset="-122"/>
                  <a:ea typeface="微软雅黑" panose="020B0503020204020204" pitchFamily="34" charset="-122"/>
                </a:endParaRPr>
              </a:p>
            </p:txBody>
          </p:sp>
        </p:grpSp>
        <p:sp>
          <p:nvSpPr>
            <p:cNvPr id="140" name="Rectangle 57"/>
            <p:cNvSpPr>
              <a:spLocks noChangeArrowheads="1"/>
            </p:cNvSpPr>
            <p:nvPr/>
          </p:nvSpPr>
          <p:spPr bwMode="auto">
            <a:xfrm>
              <a:off x="3578899" y="5667096"/>
              <a:ext cx="390439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(b) </a:t>
              </a:r>
              <a:r>
                <a:rPr kumimoji="1" lang="zh-CN" altLang="en-US" sz="1200" b="1" dirty="0">
                  <a:solidFill>
                    <a:srgbClr val="000099"/>
                  </a:solidFill>
                  <a:latin typeface="微软雅黑" panose="020B0503020204020204" pitchFamily="34" charset="-122"/>
                  <a:ea typeface="微软雅黑" panose="020B0503020204020204" pitchFamily="34" charset="-122"/>
                </a:rPr>
                <a:t>只考虑数据链路层</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141" name="Rectangle 58"/>
            <p:cNvSpPr>
              <a:spLocks noChangeArrowheads="1"/>
            </p:cNvSpPr>
            <p:nvPr/>
          </p:nvSpPr>
          <p:spPr bwMode="auto">
            <a:xfrm>
              <a:off x="3572983" y="4832497"/>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发送</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grpSp>
          <p:nvGrpSpPr>
            <p:cNvPr id="142" name="Group 59"/>
            <p:cNvGrpSpPr/>
            <p:nvPr/>
          </p:nvGrpSpPr>
          <p:grpSpPr bwMode="auto">
            <a:xfrm>
              <a:off x="7115753" y="5143335"/>
              <a:ext cx="1059392" cy="438150"/>
              <a:chOff x="1701" y="2652"/>
              <a:chExt cx="616" cy="276"/>
            </a:xfrm>
          </p:grpSpPr>
          <p:grpSp>
            <p:nvGrpSpPr>
              <p:cNvPr id="145" name="Group 60"/>
              <p:cNvGrpSpPr/>
              <p:nvPr/>
            </p:nvGrpSpPr>
            <p:grpSpPr bwMode="auto">
              <a:xfrm>
                <a:off x="1701" y="2694"/>
                <a:ext cx="616" cy="192"/>
                <a:chOff x="1701" y="2694"/>
                <a:chExt cx="616" cy="192"/>
              </a:xfrm>
            </p:grpSpPr>
            <p:sp>
              <p:nvSpPr>
                <p:cNvPr id="147" name="AutoShape 61"/>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48" name="Rectangle 62"/>
                <p:cNvSpPr>
                  <a:spLocks noChangeArrowheads="1"/>
                </p:cNvSpPr>
                <p:nvPr/>
              </p:nvSpPr>
              <p:spPr bwMode="auto">
                <a:xfrm>
                  <a:off x="1701" y="2694"/>
                  <a:ext cx="408" cy="192"/>
                </a:xfrm>
                <a:prstGeom prst="rect">
                  <a:avLst/>
                </a:prstGeom>
                <a:solidFill>
                  <a:schemeClr val="bg1"/>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grpSp>
          <p:sp>
            <p:nvSpPr>
              <p:cNvPr id="146" name="Text Box 63"/>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000" b="1" dirty="0">
                    <a:solidFill>
                      <a:srgbClr val="CC00CC"/>
                    </a:solidFill>
                    <a:latin typeface="微软雅黑" panose="020B0503020204020204" pitchFamily="34" charset="-122"/>
                    <a:ea typeface="微软雅黑" panose="020B0503020204020204" pitchFamily="34" charset="-122"/>
                  </a:rPr>
                  <a:t>帧</a:t>
                </a:r>
                <a:endParaRPr kumimoji="1" lang="zh-CN" altLang="en-US" sz="1000" b="1" dirty="0">
                  <a:solidFill>
                    <a:srgbClr val="CC00CC"/>
                  </a:solidFill>
                  <a:latin typeface="微软雅黑" panose="020B0503020204020204" pitchFamily="34" charset="-122"/>
                  <a:ea typeface="微软雅黑" panose="020B0503020204020204" pitchFamily="34" charset="-122"/>
                </a:endParaRPr>
              </a:p>
            </p:txBody>
          </p:sp>
        </p:grpSp>
        <p:sp>
          <p:nvSpPr>
            <p:cNvPr id="143" name="Rectangle 64"/>
            <p:cNvSpPr>
              <a:spLocks noChangeArrowheads="1"/>
            </p:cNvSpPr>
            <p:nvPr/>
          </p:nvSpPr>
          <p:spPr bwMode="auto">
            <a:xfrm>
              <a:off x="6756398" y="4797890"/>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接收</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44" name="Rectangle 65"/>
            <p:cNvSpPr>
              <a:spLocks noChangeArrowheads="1"/>
            </p:cNvSpPr>
            <p:nvPr/>
          </p:nvSpPr>
          <p:spPr bwMode="auto">
            <a:xfrm>
              <a:off x="5141008" y="5078099"/>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C00000"/>
                  </a:solidFill>
                  <a:latin typeface="微软雅黑" panose="020B0503020204020204" pitchFamily="34" charset="-122"/>
                  <a:ea typeface="微软雅黑" panose="020B0503020204020204" pitchFamily="34" charset="-122"/>
                </a:rPr>
                <a:t>链路</a:t>
              </a:r>
              <a:endParaRPr kumimoji="1" lang="zh-CN" altLang="en-US" sz="1200" b="1" dirty="0">
                <a:solidFill>
                  <a:srgbClr val="C00000"/>
                </a:solidFill>
                <a:latin typeface="微软雅黑" panose="020B0503020204020204" pitchFamily="34" charset="-122"/>
                <a:ea typeface="微软雅黑" panose="020B0503020204020204" pitchFamily="34" charset="-122"/>
              </a:endParaRPr>
            </a:p>
          </p:txBody>
        </p:sp>
      </p:grpSp>
      <p:grpSp>
        <p:nvGrpSpPr>
          <p:cNvPr id="153" name="组合 152"/>
          <p:cNvGrpSpPr/>
          <p:nvPr/>
        </p:nvGrpSpPr>
        <p:grpSpPr>
          <a:xfrm>
            <a:off x="993305" y="1097960"/>
            <a:ext cx="6161831" cy="1943054"/>
            <a:chOff x="-601486" y="1052736"/>
            <a:chExt cx="10365718" cy="3268692"/>
          </a:xfrm>
        </p:grpSpPr>
        <p:sp>
          <p:nvSpPr>
            <p:cNvPr id="154" name="Rectangle 4"/>
            <p:cNvSpPr>
              <a:spLocks noChangeArrowheads="1"/>
            </p:cNvSpPr>
            <p:nvPr/>
          </p:nvSpPr>
          <p:spPr bwMode="auto">
            <a:xfrm>
              <a:off x="7411119" y="1498029"/>
              <a:ext cx="2353113" cy="1828800"/>
            </a:xfrm>
            <a:prstGeom prst="rect">
              <a:avLst/>
            </a:prstGeom>
            <a:solidFill>
              <a:srgbClr val="0070C0"/>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5" name="Rectangle 5"/>
            <p:cNvSpPr>
              <a:spLocks noChangeArrowheads="1"/>
            </p:cNvSpPr>
            <p:nvPr/>
          </p:nvSpPr>
          <p:spPr bwMode="auto">
            <a:xfrm>
              <a:off x="7426917" y="2107630"/>
              <a:ext cx="2325278" cy="60960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6" name="Line 6"/>
            <p:cNvSpPr>
              <a:spLocks noChangeShapeType="1"/>
            </p:cNvSpPr>
            <p:nvPr/>
          </p:nvSpPr>
          <p:spPr bwMode="auto">
            <a:xfrm>
              <a:off x="7426917" y="2107630"/>
              <a:ext cx="23338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7" name="Rectangle 7"/>
            <p:cNvSpPr>
              <a:spLocks noChangeArrowheads="1"/>
            </p:cNvSpPr>
            <p:nvPr/>
          </p:nvSpPr>
          <p:spPr bwMode="auto">
            <a:xfrm>
              <a:off x="7917176" y="2260030"/>
              <a:ext cx="1506538" cy="304800"/>
            </a:xfrm>
            <a:prstGeom prst="rect">
              <a:avLst/>
            </a:prstGeom>
            <a:solidFill>
              <a:srgbClr val="0000FF"/>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sp>
          <p:nvSpPr>
            <p:cNvPr id="158" name="Line 8"/>
            <p:cNvSpPr>
              <a:spLocks noChangeShapeType="1"/>
            </p:cNvSpPr>
            <p:nvPr/>
          </p:nvSpPr>
          <p:spPr bwMode="auto">
            <a:xfrm>
              <a:off x="7426917" y="2717230"/>
              <a:ext cx="23338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9" name="Rectangle 9"/>
            <p:cNvSpPr>
              <a:spLocks noChangeArrowheads="1"/>
            </p:cNvSpPr>
            <p:nvPr/>
          </p:nvSpPr>
          <p:spPr bwMode="auto">
            <a:xfrm>
              <a:off x="8128120" y="1650431"/>
              <a:ext cx="1073150" cy="304799"/>
            </a:xfrm>
            <a:prstGeom prst="rect">
              <a:avLst/>
            </a:prstGeom>
            <a:solidFill>
              <a:schemeClr val="bg1"/>
            </a:solidFill>
            <a:ln w="12700">
              <a:solidFill>
                <a:schemeClr val="tx1"/>
              </a:solidFill>
              <a:miter lim="800000"/>
            </a:ln>
            <a:effectLst/>
          </p:spPr>
          <p:txBody>
            <a:bodyPr wrap="none" anchor="ctr"/>
            <a:lstStyle/>
            <a:p>
              <a:pPr algn="ctr" defTabSz="762000" eaLnBrk="0" hangingPunct="0"/>
              <a:r>
                <a:rPr kumimoji="1" lang="en-US" altLang="zh-CN" sz="900" b="1" dirty="0">
                  <a:latin typeface="微软雅黑" panose="020B0503020204020204" pitchFamily="34" charset="-122"/>
                  <a:ea typeface="微软雅黑" panose="020B0503020204020204" pitchFamily="34" charset="-122"/>
                </a:rPr>
                <a:t>IP </a:t>
              </a:r>
              <a:r>
                <a:rPr kumimoji="1" lang="zh-CN" altLang="en-US" sz="900" b="1" dirty="0">
                  <a:latin typeface="微软雅黑" panose="020B0503020204020204" pitchFamily="34" charset="-122"/>
                  <a:ea typeface="微软雅黑" panose="020B0503020204020204" pitchFamily="34" charset="-122"/>
                </a:rPr>
                <a:t>数据报</a:t>
              </a:r>
              <a:endParaRPr kumimoji="1" lang="zh-CN" altLang="en-US" sz="900" b="1" dirty="0">
                <a:latin typeface="微软雅黑" panose="020B0503020204020204" pitchFamily="34" charset="-122"/>
                <a:ea typeface="微软雅黑" panose="020B0503020204020204" pitchFamily="34" charset="-122"/>
              </a:endParaRPr>
            </a:p>
          </p:txBody>
        </p:sp>
        <p:sp>
          <p:nvSpPr>
            <p:cNvPr id="160"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sp>
          <p:nvSpPr>
            <p:cNvPr id="161" name="Rectangle 11"/>
            <p:cNvSpPr>
              <a:spLocks noChangeArrowheads="1"/>
            </p:cNvSpPr>
            <p:nvPr/>
          </p:nvSpPr>
          <p:spPr bwMode="auto">
            <a:xfrm>
              <a:off x="7808778" y="2871419"/>
              <a:ext cx="1742034" cy="349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anose="020B0503020204020204" pitchFamily="34" charset="-122"/>
                  <a:ea typeface="微软雅黑" panose="020B0503020204020204" pitchFamily="34" charset="-122"/>
                </a:rPr>
                <a:t>1010…  …0110</a:t>
              </a:r>
              <a:endParaRPr kumimoji="1" lang="en-US" altLang="zh-CN" sz="900" b="1" dirty="0">
                <a:latin typeface="微软雅黑" panose="020B0503020204020204" pitchFamily="34" charset="-122"/>
                <a:ea typeface="微软雅黑" panose="020B0503020204020204" pitchFamily="34" charset="-122"/>
              </a:endParaRPr>
            </a:p>
          </p:txBody>
        </p:sp>
        <p:sp>
          <p:nvSpPr>
            <p:cNvPr id="162" name="AutoShape 12"/>
            <p:cNvSpPr>
              <a:spLocks noChangeArrowheads="1"/>
            </p:cNvSpPr>
            <p:nvPr/>
          </p:nvSpPr>
          <p:spPr bwMode="auto">
            <a:xfrm flipV="1">
              <a:off x="8529422" y="2612455"/>
              <a:ext cx="330200" cy="334962"/>
            </a:xfrm>
            <a:prstGeom prst="downArrow">
              <a:avLst>
                <a:gd name="adj1" fmla="val 50000"/>
                <a:gd name="adj2" fmla="val 43231"/>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63" name="Rectangle 13"/>
            <p:cNvSpPr>
              <a:spLocks noChangeArrowheads="1"/>
            </p:cNvSpPr>
            <p:nvPr/>
          </p:nvSpPr>
          <p:spPr bwMode="auto">
            <a:xfrm>
              <a:off x="8132149" y="2280465"/>
              <a:ext cx="1073150" cy="280987"/>
            </a:xfrm>
            <a:prstGeom prst="rect">
              <a:avLst/>
            </a:prstGeom>
            <a:solidFill>
              <a:srgbClr val="00B05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64" name="AutoShape 14"/>
            <p:cNvSpPr>
              <a:spLocks noChangeArrowheads="1"/>
            </p:cNvSpPr>
            <p:nvPr/>
          </p:nvSpPr>
          <p:spPr bwMode="auto">
            <a:xfrm flipV="1">
              <a:off x="8128710" y="1901255"/>
              <a:ext cx="1073150" cy="369887"/>
            </a:xfrm>
            <a:prstGeom prst="downArrow">
              <a:avLst>
                <a:gd name="adj1" fmla="val 65389"/>
                <a:gd name="adj2" fmla="val 39394"/>
              </a:avLst>
            </a:prstGeom>
            <a:solidFill>
              <a:srgbClr val="FFFF00"/>
            </a:solidFill>
            <a:ln w="12700">
              <a:solidFill>
                <a:schemeClr val="tx1"/>
              </a:solidFill>
              <a:miter lim="800000"/>
            </a:ln>
            <a:effectLst/>
          </p:spPr>
          <p:txBody>
            <a:bodyPr vert="eaVert"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65" name="Text Box 15"/>
            <p:cNvSpPr txBox="1">
              <a:spLocks noChangeArrowheads="1"/>
            </p:cNvSpPr>
            <p:nvPr/>
          </p:nvSpPr>
          <p:spPr bwMode="auto">
            <a:xfrm>
              <a:off x="7387220" y="2170355"/>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200" b="1" dirty="0">
                  <a:solidFill>
                    <a:srgbClr val="CC00CC"/>
                  </a:solidFill>
                  <a:latin typeface="微软雅黑" panose="020B0503020204020204" pitchFamily="34" charset="-122"/>
                  <a:ea typeface="微软雅黑" panose="020B0503020204020204" pitchFamily="34" charset="-122"/>
                </a:rPr>
                <a:t>帧</a:t>
              </a:r>
              <a:endParaRPr kumimoji="1"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166" name="Rectangle 16"/>
            <p:cNvSpPr>
              <a:spLocks noChangeArrowheads="1"/>
            </p:cNvSpPr>
            <p:nvPr/>
          </p:nvSpPr>
          <p:spPr bwMode="auto">
            <a:xfrm>
              <a:off x="8309581" y="1905171"/>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anose="020B0503020204020204" pitchFamily="34" charset="-122"/>
                  <a:ea typeface="微软雅黑" panose="020B0503020204020204" pitchFamily="34" charset="-122"/>
                </a:rPr>
                <a:t>取出</a:t>
              </a:r>
              <a:endParaRPr kumimoji="1" lang="zh-CN" altLang="en-US" sz="900" b="1" dirty="0">
                <a:latin typeface="微软雅黑" panose="020B0503020204020204" pitchFamily="34" charset="-122"/>
                <a:ea typeface="微软雅黑" panose="020B0503020204020204" pitchFamily="34" charset="-122"/>
              </a:endParaRPr>
            </a:p>
          </p:txBody>
        </p:sp>
        <p:sp>
          <p:nvSpPr>
            <p:cNvPr id="167" name="Line 17"/>
            <p:cNvSpPr>
              <a:spLocks noChangeShapeType="1"/>
            </p:cNvSpPr>
            <p:nvPr/>
          </p:nvSpPr>
          <p:spPr bwMode="auto">
            <a:xfrm>
              <a:off x="8126990" y="2264792"/>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68" name="Line 18"/>
            <p:cNvSpPr>
              <a:spLocks noChangeShapeType="1"/>
            </p:cNvSpPr>
            <p:nvPr/>
          </p:nvSpPr>
          <p:spPr bwMode="auto">
            <a:xfrm>
              <a:off x="9200140" y="2266380"/>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69" name="Freeform 21"/>
            <p:cNvSpPr/>
            <p:nvPr/>
          </p:nvSpPr>
          <p:spPr bwMode="auto">
            <a:xfrm>
              <a:off x="2417281"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70" name="Rectangle 22"/>
            <p:cNvSpPr>
              <a:spLocks noChangeArrowheads="1"/>
            </p:cNvSpPr>
            <p:nvPr/>
          </p:nvSpPr>
          <p:spPr bwMode="auto">
            <a:xfrm>
              <a:off x="-601486" y="2169677"/>
              <a:ext cx="1674606" cy="435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100" b="1" dirty="0">
                  <a:latin typeface="微软雅黑" panose="020B0503020204020204" pitchFamily="34" charset="-122"/>
                  <a:ea typeface="微软雅黑" panose="020B0503020204020204" pitchFamily="34" charset="-122"/>
                </a:rPr>
                <a:t>数据链路层</a:t>
              </a:r>
              <a:endParaRPr kumimoji="1" lang="zh-CN" altLang="en-US" sz="1100" b="1" dirty="0">
                <a:latin typeface="微软雅黑" panose="020B0503020204020204" pitchFamily="34" charset="-122"/>
                <a:ea typeface="微软雅黑" panose="020B0503020204020204" pitchFamily="34" charset="-122"/>
              </a:endParaRPr>
            </a:p>
          </p:txBody>
        </p:sp>
        <p:sp>
          <p:nvSpPr>
            <p:cNvPr id="171" name="Rectangle 23"/>
            <p:cNvSpPr>
              <a:spLocks noChangeArrowheads="1"/>
            </p:cNvSpPr>
            <p:nvPr/>
          </p:nvSpPr>
          <p:spPr bwMode="auto">
            <a:xfrm>
              <a:off x="53786" y="16345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lnSpc>
                  <a:spcPct val="85000"/>
                </a:lnSpc>
              </a:pPr>
              <a:r>
                <a:rPr kumimoji="1" lang="zh-CN" altLang="en-US" sz="1100" b="1" dirty="0">
                  <a:latin typeface="微软雅黑" panose="020B0503020204020204" pitchFamily="34" charset="-122"/>
                  <a:ea typeface="微软雅黑" panose="020B0503020204020204" pitchFamily="34" charset="-122"/>
                </a:rPr>
                <a:t>网络层</a:t>
              </a:r>
              <a:endParaRPr kumimoji="1" lang="zh-CN" altLang="en-US" sz="1100" b="1" dirty="0">
                <a:latin typeface="微软雅黑" panose="020B0503020204020204" pitchFamily="34" charset="-122"/>
                <a:ea typeface="微软雅黑" panose="020B0503020204020204" pitchFamily="34" charset="-122"/>
              </a:endParaRPr>
            </a:p>
          </p:txBody>
        </p:sp>
        <p:sp>
          <p:nvSpPr>
            <p:cNvPr id="172" name="Rectangle 24"/>
            <p:cNvSpPr>
              <a:spLocks noChangeArrowheads="1"/>
            </p:cNvSpPr>
            <p:nvPr/>
          </p:nvSpPr>
          <p:spPr bwMode="auto">
            <a:xfrm>
              <a:off x="5141432" y="3299135"/>
              <a:ext cx="8251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C00000"/>
                  </a:solidFill>
                  <a:latin typeface="微软雅黑" panose="020B0503020204020204" pitchFamily="34" charset="-122"/>
                  <a:ea typeface="微软雅黑" panose="020B0503020204020204" pitchFamily="34" charset="-122"/>
                </a:rPr>
                <a:t>链路</a:t>
              </a:r>
              <a:endParaRPr kumimoji="1" lang="zh-CN" altLang="en-US" sz="1200" b="1" dirty="0">
                <a:solidFill>
                  <a:srgbClr val="C00000"/>
                </a:solidFill>
                <a:latin typeface="微软雅黑" panose="020B0503020204020204" pitchFamily="34" charset="-122"/>
                <a:ea typeface="微软雅黑" panose="020B0503020204020204" pitchFamily="34" charset="-122"/>
              </a:endParaRPr>
            </a:p>
          </p:txBody>
        </p:sp>
        <p:sp>
          <p:nvSpPr>
            <p:cNvPr id="173" name="Rectangle 25"/>
            <p:cNvSpPr>
              <a:spLocks noChangeArrowheads="1"/>
            </p:cNvSpPr>
            <p:nvPr/>
          </p:nvSpPr>
          <p:spPr bwMode="auto">
            <a:xfrm>
              <a:off x="1928666" y="1052736"/>
              <a:ext cx="10975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结点 </a:t>
              </a:r>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dirty="0">
                <a:latin typeface="微软雅黑" panose="020B0503020204020204" pitchFamily="34" charset="-122"/>
                <a:ea typeface="微软雅黑" panose="020B0503020204020204" pitchFamily="34" charset="-122"/>
              </a:endParaRPr>
            </a:p>
          </p:txBody>
        </p:sp>
        <p:sp>
          <p:nvSpPr>
            <p:cNvPr id="174" name="Rectangle 26"/>
            <p:cNvSpPr>
              <a:spLocks noChangeArrowheads="1"/>
            </p:cNvSpPr>
            <p:nvPr/>
          </p:nvSpPr>
          <p:spPr bwMode="auto">
            <a:xfrm>
              <a:off x="8121353" y="1052736"/>
              <a:ext cx="10813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结点 </a:t>
              </a:r>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dirty="0">
                <a:latin typeface="微软雅黑" panose="020B0503020204020204" pitchFamily="34" charset="-122"/>
                <a:ea typeface="微软雅黑" panose="020B0503020204020204" pitchFamily="34" charset="-122"/>
              </a:endParaRPr>
            </a:p>
          </p:txBody>
        </p:sp>
        <p:sp>
          <p:nvSpPr>
            <p:cNvPr id="175" name="Rectangle 27"/>
            <p:cNvSpPr>
              <a:spLocks noChangeArrowheads="1"/>
            </p:cNvSpPr>
            <p:nvPr/>
          </p:nvSpPr>
          <p:spPr bwMode="auto">
            <a:xfrm>
              <a:off x="53786" y="28537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lnSpc>
                  <a:spcPct val="85000"/>
                </a:lnSpc>
              </a:pPr>
              <a:r>
                <a:rPr kumimoji="1" lang="zh-CN" altLang="en-US" sz="1100" b="1" dirty="0">
                  <a:latin typeface="微软雅黑" panose="020B0503020204020204" pitchFamily="34" charset="-122"/>
                  <a:ea typeface="微软雅黑" panose="020B0503020204020204" pitchFamily="34" charset="-122"/>
                </a:rPr>
                <a:t>物理层</a:t>
              </a:r>
              <a:endParaRPr kumimoji="1" lang="zh-CN" altLang="en-US" sz="1100" b="1" dirty="0">
                <a:latin typeface="微软雅黑" panose="020B0503020204020204" pitchFamily="34" charset="-122"/>
                <a:ea typeface="微软雅黑" panose="020B0503020204020204" pitchFamily="34" charset="-122"/>
              </a:endParaRPr>
            </a:p>
          </p:txBody>
        </p:sp>
        <p:sp>
          <p:nvSpPr>
            <p:cNvPr id="176" name="Rectangle 28"/>
            <p:cNvSpPr>
              <a:spLocks noChangeArrowheads="1"/>
            </p:cNvSpPr>
            <p:nvPr/>
          </p:nvSpPr>
          <p:spPr bwMode="auto">
            <a:xfrm>
              <a:off x="2499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77" name="Rectangle 29"/>
            <p:cNvSpPr>
              <a:spLocks noChangeArrowheads="1"/>
            </p:cNvSpPr>
            <p:nvPr/>
          </p:nvSpPr>
          <p:spPr bwMode="auto">
            <a:xfrm>
              <a:off x="2664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78" name="Rectangle 30"/>
            <p:cNvSpPr>
              <a:spLocks noChangeArrowheads="1"/>
            </p:cNvSpPr>
            <p:nvPr/>
          </p:nvSpPr>
          <p:spPr bwMode="auto">
            <a:xfrm>
              <a:off x="4150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79" name="Rectangle 31"/>
            <p:cNvSpPr>
              <a:spLocks noChangeArrowheads="1"/>
            </p:cNvSpPr>
            <p:nvPr/>
          </p:nvSpPr>
          <p:spPr bwMode="auto">
            <a:xfrm>
              <a:off x="4315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0" name="Rectangle 32"/>
            <p:cNvSpPr>
              <a:spLocks noChangeArrowheads="1"/>
            </p:cNvSpPr>
            <p:nvPr/>
          </p:nvSpPr>
          <p:spPr bwMode="auto">
            <a:xfrm>
              <a:off x="62145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1" name="Rectangle 33"/>
            <p:cNvSpPr>
              <a:spLocks noChangeArrowheads="1"/>
            </p:cNvSpPr>
            <p:nvPr/>
          </p:nvSpPr>
          <p:spPr bwMode="auto">
            <a:xfrm>
              <a:off x="6379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2" name="Rectangle 34"/>
            <p:cNvSpPr>
              <a:spLocks noChangeArrowheads="1"/>
            </p:cNvSpPr>
            <p:nvPr/>
          </p:nvSpPr>
          <p:spPr bwMode="auto">
            <a:xfrm>
              <a:off x="8030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3" name="Rectangle 35"/>
            <p:cNvSpPr>
              <a:spLocks noChangeArrowheads="1"/>
            </p:cNvSpPr>
            <p:nvPr/>
          </p:nvSpPr>
          <p:spPr bwMode="auto">
            <a:xfrm>
              <a:off x="81957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4" name="Rectangle 36"/>
            <p:cNvSpPr>
              <a:spLocks noChangeArrowheads="1"/>
            </p:cNvSpPr>
            <p:nvPr/>
          </p:nvSpPr>
          <p:spPr bwMode="auto">
            <a:xfrm>
              <a:off x="83608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5" name="Rectangle 37"/>
            <p:cNvSpPr>
              <a:spLocks noChangeArrowheads="1"/>
            </p:cNvSpPr>
            <p:nvPr/>
          </p:nvSpPr>
          <p:spPr bwMode="auto">
            <a:xfrm>
              <a:off x="85259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6" name="Line 38"/>
            <p:cNvSpPr>
              <a:spLocks noChangeShapeType="1"/>
            </p:cNvSpPr>
            <p:nvPr/>
          </p:nvSpPr>
          <p:spPr bwMode="auto">
            <a:xfrm>
              <a:off x="4481032" y="3615755"/>
              <a:ext cx="3302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7" name="Line 39"/>
            <p:cNvSpPr>
              <a:spLocks noChangeShapeType="1"/>
            </p:cNvSpPr>
            <p:nvPr/>
          </p:nvSpPr>
          <p:spPr bwMode="auto">
            <a:xfrm rot="5400000">
              <a:off x="2388707" y="3349055"/>
              <a:ext cx="3048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8" name="Line 40"/>
            <p:cNvSpPr>
              <a:spLocks noChangeShapeType="1"/>
            </p:cNvSpPr>
            <p:nvPr/>
          </p:nvSpPr>
          <p:spPr bwMode="auto">
            <a:xfrm rot="16200000" flipV="1">
              <a:off x="8414857" y="3387155"/>
              <a:ext cx="3048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nvGrpSpPr>
            <p:cNvPr id="189" name="Group 41"/>
            <p:cNvGrpSpPr/>
            <p:nvPr/>
          </p:nvGrpSpPr>
          <p:grpSpPr bwMode="auto">
            <a:xfrm>
              <a:off x="2830032" y="3539555"/>
              <a:ext cx="1155700" cy="152400"/>
              <a:chOff x="1344" y="912"/>
              <a:chExt cx="672" cy="96"/>
            </a:xfrm>
            <a:solidFill>
              <a:srgbClr val="FFC000"/>
            </a:solidFill>
          </p:grpSpPr>
          <p:sp>
            <p:nvSpPr>
              <p:cNvPr id="209"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10" name="Freeform 43"/>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grpSp>
          <p:nvGrpSpPr>
            <p:cNvPr id="190" name="Group 44"/>
            <p:cNvGrpSpPr/>
            <p:nvPr/>
          </p:nvGrpSpPr>
          <p:grpSpPr bwMode="auto">
            <a:xfrm>
              <a:off x="6627332" y="3539555"/>
              <a:ext cx="1155700" cy="157162"/>
              <a:chOff x="4080" y="3676"/>
              <a:chExt cx="672" cy="99"/>
            </a:xfrm>
            <a:solidFill>
              <a:srgbClr val="FFC000"/>
            </a:solidFill>
          </p:grpSpPr>
          <p:sp>
            <p:nvSpPr>
              <p:cNvPr id="20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08" name="Freeform 46"/>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sp>
          <p:nvSpPr>
            <p:cNvPr id="191" name="Rectangle 56"/>
            <p:cNvSpPr>
              <a:spLocks noChangeArrowheads="1"/>
            </p:cNvSpPr>
            <p:nvPr/>
          </p:nvSpPr>
          <p:spPr bwMode="auto">
            <a:xfrm>
              <a:off x="3743124" y="3833254"/>
              <a:ext cx="3595018"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(a) </a:t>
              </a:r>
              <a:r>
                <a:rPr kumimoji="1" lang="zh-CN" altLang="en-US" sz="1200" b="1" dirty="0">
                  <a:solidFill>
                    <a:srgbClr val="000099"/>
                  </a:solidFill>
                  <a:latin typeface="微软雅黑" panose="020B0503020204020204" pitchFamily="34" charset="-122"/>
                  <a:ea typeface="微软雅黑" panose="020B0503020204020204" pitchFamily="34" charset="-122"/>
                </a:rPr>
                <a:t>三层的简化模型</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192" name="Rectangle 67"/>
            <p:cNvSpPr>
              <a:spLocks noChangeArrowheads="1"/>
            </p:cNvSpPr>
            <p:nvPr/>
          </p:nvSpPr>
          <p:spPr bwMode="auto">
            <a:xfrm>
              <a:off x="1054950" y="1482156"/>
              <a:ext cx="2468160" cy="1828800"/>
            </a:xfrm>
            <a:prstGeom prst="rect">
              <a:avLst/>
            </a:prstGeom>
            <a:solidFill>
              <a:srgbClr val="008000"/>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93" name="Rectangle 68"/>
            <p:cNvSpPr>
              <a:spLocks noChangeArrowheads="1"/>
            </p:cNvSpPr>
            <p:nvPr/>
          </p:nvSpPr>
          <p:spPr bwMode="auto">
            <a:xfrm>
              <a:off x="1054952" y="2091756"/>
              <a:ext cx="2456121" cy="609600"/>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94" name="Line 69"/>
            <p:cNvSpPr>
              <a:spLocks noChangeShapeType="1"/>
            </p:cNvSpPr>
            <p:nvPr/>
          </p:nvSpPr>
          <p:spPr bwMode="auto">
            <a:xfrm>
              <a:off x="1054950" y="2091756"/>
              <a:ext cx="246471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95" name="Rectangle 70"/>
            <p:cNvSpPr>
              <a:spLocks noChangeArrowheads="1"/>
            </p:cNvSpPr>
            <p:nvPr/>
          </p:nvSpPr>
          <p:spPr bwMode="auto">
            <a:xfrm>
              <a:off x="1676052" y="2244155"/>
              <a:ext cx="1506538" cy="304800"/>
            </a:xfrm>
            <a:prstGeom prst="rect">
              <a:avLst/>
            </a:prstGeom>
            <a:solidFill>
              <a:srgbClr val="0000FF"/>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sp>
          <p:nvSpPr>
            <p:cNvPr id="196" name="Line 71"/>
            <p:cNvSpPr>
              <a:spLocks noChangeShapeType="1"/>
            </p:cNvSpPr>
            <p:nvPr/>
          </p:nvSpPr>
          <p:spPr bwMode="auto">
            <a:xfrm>
              <a:off x="1054950" y="2701356"/>
              <a:ext cx="246471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97" name="Rectangle 72"/>
            <p:cNvSpPr>
              <a:spLocks noChangeArrowheads="1"/>
            </p:cNvSpPr>
            <p:nvPr/>
          </p:nvSpPr>
          <p:spPr bwMode="auto">
            <a:xfrm>
              <a:off x="1897905" y="1634555"/>
              <a:ext cx="1073150" cy="304800"/>
            </a:xfrm>
            <a:prstGeom prst="rect">
              <a:avLst/>
            </a:prstGeom>
            <a:solidFill>
              <a:schemeClr val="bg1"/>
            </a:solidFill>
            <a:ln w="12700">
              <a:solidFill>
                <a:schemeClr val="tx1"/>
              </a:solidFill>
              <a:miter lim="800000"/>
            </a:ln>
            <a:effectLst/>
          </p:spPr>
          <p:txBody>
            <a:bodyPr wrap="none" anchor="ctr"/>
            <a:lstStyle/>
            <a:p>
              <a:pPr algn="ctr" defTabSz="762000" eaLnBrk="0" hangingPunct="0"/>
              <a:r>
                <a:rPr kumimoji="1" lang="en-US" altLang="zh-CN" sz="900" b="1" dirty="0">
                  <a:latin typeface="微软雅黑" panose="020B0503020204020204" pitchFamily="34" charset="-122"/>
                  <a:ea typeface="微软雅黑" panose="020B0503020204020204" pitchFamily="34" charset="-122"/>
                </a:rPr>
                <a:t>IP </a:t>
              </a:r>
              <a:r>
                <a:rPr kumimoji="1" lang="zh-CN" altLang="en-US" sz="900" b="1" dirty="0">
                  <a:latin typeface="微软雅黑" panose="020B0503020204020204" pitchFamily="34" charset="-122"/>
                  <a:ea typeface="微软雅黑" panose="020B0503020204020204" pitchFamily="34" charset="-122"/>
                </a:rPr>
                <a:t>数据报</a:t>
              </a:r>
              <a:endParaRPr kumimoji="1" lang="zh-CN" altLang="en-US" sz="900" b="1" dirty="0">
                <a:latin typeface="微软雅黑" panose="020B0503020204020204" pitchFamily="34" charset="-122"/>
                <a:ea typeface="微软雅黑" panose="020B0503020204020204" pitchFamily="34" charset="-122"/>
              </a:endParaRPr>
            </a:p>
          </p:txBody>
        </p:sp>
        <p:sp>
          <p:nvSpPr>
            <p:cNvPr id="198" name="Rectangle 73"/>
            <p:cNvSpPr>
              <a:spLocks noChangeArrowheads="1"/>
            </p:cNvSpPr>
            <p:nvPr/>
          </p:nvSpPr>
          <p:spPr bwMode="auto">
            <a:xfrm>
              <a:off x="1669173" y="2853755"/>
              <a:ext cx="1520296" cy="304800"/>
            </a:xfrm>
            <a:prstGeom prst="rect">
              <a:avLst/>
            </a:prstGeom>
            <a:solidFill>
              <a:srgbClr val="99FFCC"/>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sp>
          <p:nvSpPr>
            <p:cNvPr id="199" name="Rectangle 74"/>
            <p:cNvSpPr>
              <a:spLocks noChangeArrowheads="1"/>
            </p:cNvSpPr>
            <p:nvPr/>
          </p:nvSpPr>
          <p:spPr bwMode="auto">
            <a:xfrm>
              <a:off x="1529915" y="2855547"/>
              <a:ext cx="1842062" cy="369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anose="020B0503020204020204" pitchFamily="34" charset="-122"/>
                  <a:ea typeface="微软雅黑" panose="020B0503020204020204" pitchFamily="34" charset="-122"/>
                </a:rPr>
                <a:t>1010…  …0110</a:t>
              </a:r>
              <a:endParaRPr kumimoji="1" lang="en-US" altLang="zh-CN" sz="900" b="1" dirty="0">
                <a:latin typeface="微软雅黑" panose="020B0503020204020204" pitchFamily="34" charset="-122"/>
                <a:ea typeface="微软雅黑" panose="020B0503020204020204" pitchFamily="34" charset="-122"/>
              </a:endParaRPr>
            </a:p>
          </p:txBody>
        </p:sp>
        <p:sp>
          <p:nvSpPr>
            <p:cNvPr id="200" name="AutoShape 75"/>
            <p:cNvSpPr>
              <a:spLocks noChangeArrowheads="1"/>
            </p:cNvSpPr>
            <p:nvPr/>
          </p:nvSpPr>
          <p:spPr bwMode="auto">
            <a:xfrm>
              <a:off x="2267661" y="2701355"/>
              <a:ext cx="330200" cy="334962"/>
            </a:xfrm>
            <a:prstGeom prst="downArrow">
              <a:avLst>
                <a:gd name="adj1" fmla="val 50000"/>
                <a:gd name="adj2" fmla="val 43231"/>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01" name="Rectangle 76"/>
            <p:cNvSpPr>
              <a:spLocks noChangeArrowheads="1"/>
            </p:cNvSpPr>
            <p:nvPr/>
          </p:nvSpPr>
          <p:spPr bwMode="auto">
            <a:xfrm>
              <a:off x="1891026" y="2269218"/>
              <a:ext cx="1073150" cy="280987"/>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02" name="AutoShape 77"/>
            <p:cNvSpPr>
              <a:spLocks noChangeArrowheads="1"/>
            </p:cNvSpPr>
            <p:nvPr/>
          </p:nvSpPr>
          <p:spPr bwMode="auto">
            <a:xfrm>
              <a:off x="1897905" y="1948881"/>
              <a:ext cx="1073150" cy="369887"/>
            </a:xfrm>
            <a:prstGeom prst="downArrow">
              <a:avLst>
                <a:gd name="adj1" fmla="val 65389"/>
                <a:gd name="adj2" fmla="val 39394"/>
              </a:avLst>
            </a:prstGeom>
            <a:solidFill>
              <a:srgbClr val="FFFF00"/>
            </a:solidFill>
            <a:ln w="12700">
              <a:solidFill>
                <a:schemeClr val="tx1"/>
              </a:solidFill>
              <a:miter lim="800000"/>
            </a:ln>
            <a:effectLst/>
          </p:spPr>
          <p:txBody>
            <a:bodyPr vert="eaVert"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03" name="Text Box 78"/>
            <p:cNvSpPr txBox="1">
              <a:spLocks noChangeArrowheads="1"/>
            </p:cNvSpPr>
            <p:nvPr/>
          </p:nvSpPr>
          <p:spPr bwMode="auto">
            <a:xfrm>
              <a:off x="1047911" y="2165391"/>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200" b="1" dirty="0">
                  <a:solidFill>
                    <a:srgbClr val="CC00CC"/>
                  </a:solidFill>
                  <a:latin typeface="微软雅黑" panose="020B0503020204020204" pitchFamily="34" charset="-122"/>
                  <a:ea typeface="微软雅黑" panose="020B0503020204020204" pitchFamily="34" charset="-122"/>
                </a:rPr>
                <a:t>帧</a:t>
              </a:r>
              <a:endParaRPr kumimoji="1"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204" name="Rectangle 79"/>
            <p:cNvSpPr>
              <a:spLocks noChangeArrowheads="1"/>
            </p:cNvSpPr>
            <p:nvPr/>
          </p:nvSpPr>
          <p:spPr bwMode="auto">
            <a:xfrm>
              <a:off x="2068457" y="1889294"/>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anose="020B0503020204020204" pitchFamily="34" charset="-122"/>
                  <a:ea typeface="微软雅黑" panose="020B0503020204020204" pitchFamily="34" charset="-122"/>
                </a:rPr>
                <a:t>装入</a:t>
              </a:r>
              <a:endParaRPr kumimoji="1" lang="zh-CN" altLang="en-US" sz="900" b="1" dirty="0">
                <a:latin typeface="微软雅黑" panose="020B0503020204020204" pitchFamily="34" charset="-122"/>
                <a:ea typeface="微软雅黑" panose="020B0503020204020204" pitchFamily="34" charset="-122"/>
              </a:endParaRPr>
            </a:p>
          </p:txBody>
        </p:sp>
        <p:sp>
          <p:nvSpPr>
            <p:cNvPr id="205" name="Line 80"/>
            <p:cNvSpPr>
              <a:spLocks noChangeShapeType="1"/>
            </p:cNvSpPr>
            <p:nvPr/>
          </p:nvSpPr>
          <p:spPr bwMode="auto">
            <a:xfrm>
              <a:off x="1885867" y="2248917"/>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06" name="Line 81"/>
            <p:cNvSpPr>
              <a:spLocks noChangeShapeType="1"/>
            </p:cNvSpPr>
            <p:nvPr/>
          </p:nvSpPr>
          <p:spPr bwMode="auto">
            <a:xfrm>
              <a:off x="2959017" y="2250505"/>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endCondLst>
                                    <p:cond evt="onNext" delay="0">
                                      <p:tgtEl>
                                        <p:sldTgt/>
                                      </p:tgtEl>
                                    </p:cond>
                                  </p:endCondLst>
                                  <p:childTnLst>
                                    <p:set>
                                      <p:cBhvr rctx="PPT">
                                        <p:cTn id="6" dur="indefinite"/>
                                        <p:tgtEl>
                                          <p:spTgt spid="153"/>
                                        </p:tgtEl>
                                        <p:attrNameLst>
                                          <p:attrName>style.opacity</p:attrName>
                                        </p:attrNameLst>
                                      </p:cBhvr>
                                      <p:to>
                                        <p:strVal val="0.25"/>
                                      </p:to>
                                    </p:set>
                                    <p:animEffect filter="image" prLst="opacity: 0.25">
                                      <p:cBhvr rctx="IE">
                                        <p:cTn id="7" dur="indefinite"/>
                                        <p:tgtEl>
                                          <p:spTgt spid="153"/>
                                        </p:tgtEl>
                                      </p:cBhvr>
                                    </p:animEffect>
                                  </p:childTnLst>
                                </p:cTn>
                              </p:par>
                            </p:childTnLst>
                          </p:cTn>
                        </p:par>
                        <p:par>
                          <p:cTn id="8" fill="hold">
                            <p:stCondLst>
                              <p:cond delay="0"/>
                            </p:stCondLst>
                            <p:childTnLst>
                              <p:par>
                                <p:cTn id="9" presetID="22" presetClass="entr" presetSubtype="1" fill="hold" nodeType="afterEffect">
                                  <p:stCondLst>
                                    <p:cond delay="0"/>
                                  </p:stCondLst>
                                  <p:childTnLst>
                                    <p:set>
                                      <p:cBhvr>
                                        <p:cTn id="10" dur="1" fill="hold">
                                          <p:stCondLst>
                                            <p:cond delay="0"/>
                                          </p:stCondLst>
                                        </p:cTn>
                                        <p:tgtEl>
                                          <p:spTgt spid="132"/>
                                        </p:tgtEl>
                                        <p:attrNameLst>
                                          <p:attrName>style.visibility</p:attrName>
                                        </p:attrNameLst>
                                      </p:cBhvr>
                                      <p:to>
                                        <p:strVal val="visible"/>
                                      </p:to>
                                    </p:set>
                                    <p:animEffect transition="in" filter="wipe(up)">
                                      <p:cBhvr>
                                        <p:cTn id="11" dur="10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02762" y="620443"/>
            <a:ext cx="27286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台以太网交换机互连</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29" name="圆角矩形 128"/>
          <p:cNvSpPr/>
          <p:nvPr/>
        </p:nvSpPr>
        <p:spPr>
          <a:xfrm>
            <a:off x="502919" y="1078752"/>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30" name="直接连接符 129"/>
          <p:cNvCxnSpPr/>
          <p:nvPr/>
        </p:nvCxnSpPr>
        <p:spPr>
          <a:xfrm>
            <a:off x="3704586" y="1638437"/>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1" name="组合 130"/>
          <p:cNvGrpSpPr/>
          <p:nvPr/>
        </p:nvGrpSpPr>
        <p:grpSpPr>
          <a:xfrm>
            <a:off x="5306576" y="1156881"/>
            <a:ext cx="3159985" cy="2366653"/>
            <a:chOff x="5467217" y="1680542"/>
            <a:chExt cx="3159985" cy="2366653"/>
          </a:xfrm>
        </p:grpSpPr>
        <p:sp>
          <p:nvSpPr>
            <p:cNvPr id="132" name="矩形 131"/>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133" name="直接连接符 132"/>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 </a:t>
              </a:r>
              <a:r>
                <a:rPr kumimoji="1" lang="en-US" altLang="zh-CN" sz="1400" b="1" dirty="0">
                  <a:solidFill>
                    <a:srgbClr val="0000FF"/>
                  </a:solidFill>
                  <a:latin typeface="微软雅黑" panose="020B0503020204020204" pitchFamily="34" charset="-122"/>
                  <a:ea typeface="微软雅黑" panose="020B0503020204020204" pitchFamily="34" charset="-122"/>
                </a:rPr>
                <a:t>S2</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138"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E</a:t>
              </a:r>
              <a:endParaRPr kumimoji="1" lang="en-US" altLang="zh-CN" sz="1200" b="1" dirty="0">
                <a:latin typeface="微软雅黑" panose="020B0503020204020204" pitchFamily="34" charset="-122"/>
                <a:ea typeface="微软雅黑" panose="020B0503020204020204" pitchFamily="34" charset="-122"/>
              </a:endParaRPr>
            </a:p>
          </p:txBody>
        </p:sp>
        <p:grpSp>
          <p:nvGrpSpPr>
            <p:cNvPr id="139" name="组合 57"/>
            <p:cNvGrpSpPr/>
            <p:nvPr/>
          </p:nvGrpSpPr>
          <p:grpSpPr bwMode="auto">
            <a:xfrm>
              <a:off x="7460289" y="2022721"/>
              <a:ext cx="277321" cy="274434"/>
              <a:chOff x="2255844" y="1268760"/>
              <a:chExt cx="360915" cy="356296"/>
            </a:xfrm>
          </p:grpSpPr>
          <p:sp>
            <p:nvSpPr>
              <p:cNvPr id="172" name="矩形 171"/>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73"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40" name="组合 58"/>
            <p:cNvGrpSpPr/>
            <p:nvPr/>
          </p:nvGrpSpPr>
          <p:grpSpPr bwMode="auto">
            <a:xfrm>
              <a:off x="7469432" y="2586633"/>
              <a:ext cx="277321" cy="274434"/>
              <a:chOff x="2267744" y="1280668"/>
              <a:chExt cx="360915" cy="357388"/>
            </a:xfrm>
          </p:grpSpPr>
          <p:sp>
            <p:nvSpPr>
              <p:cNvPr id="170" name="矩形 16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71"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41" name="组合 61"/>
            <p:cNvGrpSpPr/>
            <p:nvPr/>
          </p:nvGrpSpPr>
          <p:grpSpPr bwMode="auto">
            <a:xfrm>
              <a:off x="7440312" y="3664535"/>
              <a:ext cx="277321" cy="274434"/>
              <a:chOff x="2244074" y="1280668"/>
              <a:chExt cx="358931" cy="357388"/>
            </a:xfrm>
          </p:grpSpPr>
          <p:sp>
            <p:nvSpPr>
              <p:cNvPr id="168" name="矩形 16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69"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42" name="组合 64"/>
            <p:cNvGrpSpPr/>
            <p:nvPr/>
          </p:nvGrpSpPr>
          <p:grpSpPr bwMode="auto">
            <a:xfrm>
              <a:off x="7449456" y="3100624"/>
              <a:ext cx="277321" cy="274434"/>
              <a:chOff x="2255909" y="1268760"/>
              <a:chExt cx="358931" cy="355702"/>
            </a:xfrm>
          </p:grpSpPr>
          <p:sp>
            <p:nvSpPr>
              <p:cNvPr id="166" name="矩形 165"/>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67"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143"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H</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144"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G</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145" name="组合 144"/>
            <p:cNvGrpSpPr/>
            <p:nvPr/>
          </p:nvGrpSpPr>
          <p:grpSpPr>
            <a:xfrm>
              <a:off x="5567372" y="2255290"/>
              <a:ext cx="1968560" cy="1377898"/>
              <a:chOff x="1976244" y="2283000"/>
              <a:chExt cx="1968560" cy="1377898"/>
            </a:xfrm>
          </p:grpSpPr>
          <p:sp>
            <p:nvSpPr>
              <p:cNvPr id="157"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58" name="Rectangle 49"/>
              <p:cNvSpPr>
                <a:spLocks noChangeArrowheads="1"/>
              </p:cNvSpPr>
              <p:nvPr/>
            </p:nvSpPr>
            <p:spPr bwMode="auto">
              <a:xfrm>
                <a:off x="1998899"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anose="020B0503020204020204" pitchFamily="34" charset="-122"/>
                    <a:ea typeface="微软雅黑" panose="020B0503020204020204" pitchFamily="34" charset="-122"/>
                  </a:rPr>
                  <a:t>MAC</a:t>
                </a:r>
                <a:r>
                  <a:rPr kumimoji="1" lang="zh-CN" altLang="en-US" sz="1050" b="1" dirty="0">
                    <a:solidFill>
                      <a:srgbClr val="0000FF"/>
                    </a:solidFill>
                    <a:latin typeface="微软雅黑" panose="020B0503020204020204" pitchFamily="34" charset="-122"/>
                    <a:ea typeface="微软雅黑" panose="020B0503020204020204" pitchFamily="34" charset="-122"/>
                  </a:rPr>
                  <a:t>地址   接口    有效时间</a:t>
                </a:r>
                <a:endParaRPr kumimoji="1" lang="zh-CN" altLang="en-US" sz="105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050" b="1" dirty="0">
                    <a:solidFill>
                      <a:srgbClr val="0000FF"/>
                    </a:solidFill>
                    <a:latin typeface="微软雅黑" panose="020B0503020204020204" pitchFamily="34" charset="-122"/>
                    <a:ea typeface="微软雅黑" panose="020B0503020204020204" pitchFamily="34" charset="-122"/>
                  </a:rPr>
                  <a:t>   </a:t>
                </a:r>
                <a:endParaRPr kumimoji="1" lang="en-US" altLang="zh-CN" sz="1050" b="1" baseline="-25000" dirty="0">
                  <a:solidFill>
                    <a:srgbClr val="0000FF"/>
                  </a:solidFill>
                  <a:latin typeface="微软雅黑" panose="020B0503020204020204" pitchFamily="34" charset="-122"/>
                  <a:ea typeface="微软雅黑" panose="020B0503020204020204" pitchFamily="34" charset="-122"/>
                </a:endParaRPr>
              </a:p>
            </p:txBody>
          </p:sp>
          <p:sp>
            <p:nvSpPr>
              <p:cNvPr id="159" name="Line 50"/>
              <p:cNvSpPr>
                <a:spLocks noChangeShapeType="1"/>
              </p:cNvSpPr>
              <p:nvPr/>
            </p:nvSpPr>
            <p:spPr bwMode="auto">
              <a:xfrm>
                <a:off x="2745876"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0" name="Line 45"/>
              <p:cNvSpPr>
                <a:spLocks noChangeShapeType="1"/>
              </p:cNvSpPr>
              <p:nvPr/>
            </p:nvSpPr>
            <p:spPr bwMode="auto">
              <a:xfrm>
                <a:off x="1976244"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1" name="Line 46"/>
              <p:cNvSpPr>
                <a:spLocks noChangeShapeType="1"/>
              </p:cNvSpPr>
              <p:nvPr/>
            </p:nvSpPr>
            <p:spPr bwMode="auto">
              <a:xfrm>
                <a:off x="1976244"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2" name="Line 47"/>
              <p:cNvSpPr>
                <a:spLocks noChangeShapeType="1"/>
              </p:cNvSpPr>
              <p:nvPr/>
            </p:nvSpPr>
            <p:spPr bwMode="auto">
              <a:xfrm>
                <a:off x="1976244"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3" name="Line 66"/>
              <p:cNvSpPr>
                <a:spLocks noChangeShapeType="1"/>
              </p:cNvSpPr>
              <p:nvPr/>
            </p:nvSpPr>
            <p:spPr bwMode="auto">
              <a:xfrm>
                <a:off x="1976244"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4" name="Rectangle 24"/>
              <p:cNvSpPr>
                <a:spLocks noChangeArrowheads="1"/>
              </p:cNvSpPr>
              <p:nvPr/>
            </p:nvSpPr>
            <p:spPr bwMode="auto">
              <a:xfrm>
                <a:off x="2474841"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165" name="Line 50"/>
              <p:cNvSpPr>
                <a:spLocks noChangeShapeType="1"/>
              </p:cNvSpPr>
              <p:nvPr/>
            </p:nvSpPr>
            <p:spPr bwMode="auto">
              <a:xfrm>
                <a:off x="3198295"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146"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F</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14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51" name="组合 61"/>
            <p:cNvGrpSpPr/>
            <p:nvPr/>
          </p:nvGrpSpPr>
          <p:grpSpPr bwMode="auto">
            <a:xfrm>
              <a:off x="5467219" y="2034606"/>
              <a:ext cx="277321" cy="274434"/>
              <a:chOff x="2244074" y="1280668"/>
              <a:chExt cx="358931" cy="357388"/>
            </a:xfrm>
          </p:grpSpPr>
          <p:sp>
            <p:nvSpPr>
              <p:cNvPr id="155" name="矩形 15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56"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52" name="组合 61"/>
            <p:cNvGrpSpPr/>
            <p:nvPr/>
          </p:nvGrpSpPr>
          <p:grpSpPr bwMode="auto">
            <a:xfrm>
              <a:off x="5467217" y="3696386"/>
              <a:ext cx="277321" cy="274434"/>
              <a:chOff x="2244078" y="1280673"/>
              <a:chExt cx="358932" cy="357390"/>
            </a:xfrm>
          </p:grpSpPr>
          <p:sp>
            <p:nvSpPr>
              <p:cNvPr id="153" name="矩形 15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54"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174" name="组合 173"/>
          <p:cNvGrpSpPr/>
          <p:nvPr/>
        </p:nvGrpSpPr>
        <p:grpSpPr>
          <a:xfrm>
            <a:off x="683505" y="1156881"/>
            <a:ext cx="3193184" cy="2366653"/>
            <a:chOff x="893574" y="1680542"/>
            <a:chExt cx="3193184" cy="2366653"/>
          </a:xfrm>
        </p:grpSpPr>
        <p:sp>
          <p:nvSpPr>
            <p:cNvPr id="175" name="矩形 17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176" name="直接连接符 17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 </a:t>
              </a:r>
              <a:r>
                <a:rPr kumimoji="1" lang="en-US" altLang="zh-CN" sz="1400" b="1" dirty="0">
                  <a:solidFill>
                    <a:srgbClr val="0000FF"/>
                  </a:solidFill>
                  <a:latin typeface="微软雅黑" panose="020B0503020204020204" pitchFamily="34" charset="-122"/>
                  <a:ea typeface="微软雅黑" panose="020B0503020204020204" pitchFamily="34" charset="-122"/>
                </a:rPr>
                <a:t>S1</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18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182" name="组合 57"/>
            <p:cNvGrpSpPr/>
            <p:nvPr/>
          </p:nvGrpSpPr>
          <p:grpSpPr bwMode="auto">
            <a:xfrm>
              <a:off x="1812824" y="2022721"/>
              <a:ext cx="277321" cy="274434"/>
              <a:chOff x="2255844" y="1268760"/>
              <a:chExt cx="360915" cy="356296"/>
            </a:xfrm>
          </p:grpSpPr>
          <p:sp>
            <p:nvSpPr>
              <p:cNvPr id="215" name="矩形 214"/>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16"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83" name="组合 58"/>
            <p:cNvGrpSpPr/>
            <p:nvPr/>
          </p:nvGrpSpPr>
          <p:grpSpPr bwMode="auto">
            <a:xfrm>
              <a:off x="1821967" y="2586633"/>
              <a:ext cx="277321" cy="274434"/>
              <a:chOff x="2267744" y="1280668"/>
              <a:chExt cx="360915" cy="357388"/>
            </a:xfrm>
          </p:grpSpPr>
          <p:sp>
            <p:nvSpPr>
              <p:cNvPr id="213" name="矩形 21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14"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84" name="组合 61"/>
            <p:cNvGrpSpPr/>
            <p:nvPr/>
          </p:nvGrpSpPr>
          <p:grpSpPr bwMode="auto">
            <a:xfrm>
              <a:off x="1792847" y="3664535"/>
              <a:ext cx="277321" cy="274434"/>
              <a:chOff x="2244074" y="1280668"/>
              <a:chExt cx="358931" cy="357388"/>
            </a:xfrm>
          </p:grpSpPr>
          <p:sp>
            <p:nvSpPr>
              <p:cNvPr id="211" name="矩形 21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12"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85" name="组合 64"/>
            <p:cNvGrpSpPr/>
            <p:nvPr/>
          </p:nvGrpSpPr>
          <p:grpSpPr bwMode="auto">
            <a:xfrm>
              <a:off x="1801991" y="3100624"/>
              <a:ext cx="277321" cy="274434"/>
              <a:chOff x="2255909" y="1268760"/>
              <a:chExt cx="358931" cy="355702"/>
            </a:xfrm>
          </p:grpSpPr>
          <p:sp>
            <p:nvSpPr>
              <p:cNvPr id="209" name="矩形 208"/>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10"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186"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187"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188" name="组合 187"/>
            <p:cNvGrpSpPr/>
            <p:nvPr/>
          </p:nvGrpSpPr>
          <p:grpSpPr>
            <a:xfrm>
              <a:off x="2140853" y="2255290"/>
              <a:ext cx="1945905" cy="1377898"/>
              <a:chOff x="2208968" y="2283000"/>
              <a:chExt cx="1945905" cy="1377898"/>
            </a:xfrm>
          </p:grpSpPr>
          <p:sp>
            <p:nvSpPr>
              <p:cNvPr id="200"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01" name="Rectangle 49"/>
              <p:cNvSpPr>
                <a:spLocks noChangeArrowheads="1"/>
              </p:cNvSpPr>
              <p:nvPr/>
            </p:nvSpPr>
            <p:spPr bwMode="auto">
              <a:xfrm>
                <a:off x="2208968"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anose="020B0503020204020204" pitchFamily="34" charset="-122"/>
                    <a:ea typeface="微软雅黑" panose="020B0503020204020204" pitchFamily="34" charset="-122"/>
                  </a:rPr>
                  <a:t>MAC</a:t>
                </a:r>
                <a:r>
                  <a:rPr kumimoji="1" lang="zh-CN" altLang="en-US" sz="1050" b="1" dirty="0">
                    <a:solidFill>
                      <a:srgbClr val="0000FF"/>
                    </a:solidFill>
                    <a:latin typeface="微软雅黑" panose="020B0503020204020204" pitchFamily="34" charset="-122"/>
                    <a:ea typeface="微软雅黑" panose="020B0503020204020204" pitchFamily="34" charset="-122"/>
                  </a:rPr>
                  <a:t>地址   接口    有效时间</a:t>
                </a:r>
                <a:endParaRPr kumimoji="1" lang="zh-CN" altLang="en-US" sz="105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050" b="1" dirty="0">
                    <a:solidFill>
                      <a:srgbClr val="0000FF"/>
                    </a:solidFill>
                    <a:latin typeface="微软雅黑" panose="020B0503020204020204" pitchFamily="34" charset="-122"/>
                    <a:ea typeface="微软雅黑" panose="020B0503020204020204" pitchFamily="34" charset="-122"/>
                  </a:rPr>
                  <a:t>   </a:t>
                </a:r>
                <a:endParaRPr kumimoji="1" lang="en-US" altLang="zh-CN" sz="1050" b="1" baseline="-25000" dirty="0">
                  <a:solidFill>
                    <a:srgbClr val="0000FF"/>
                  </a:solidFill>
                  <a:latin typeface="微软雅黑" panose="020B0503020204020204" pitchFamily="34" charset="-122"/>
                  <a:ea typeface="微软雅黑" panose="020B0503020204020204" pitchFamily="34" charset="-122"/>
                </a:endParaRPr>
              </a:p>
            </p:txBody>
          </p:sp>
          <p:sp>
            <p:nvSpPr>
              <p:cNvPr id="202"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3"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4"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5"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6"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7"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208"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189"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1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94" name="组合 61"/>
            <p:cNvGrpSpPr/>
            <p:nvPr/>
          </p:nvGrpSpPr>
          <p:grpSpPr bwMode="auto">
            <a:xfrm>
              <a:off x="3785096" y="2034606"/>
              <a:ext cx="277321" cy="274434"/>
              <a:chOff x="2244074" y="1280668"/>
              <a:chExt cx="358931" cy="357388"/>
            </a:xfrm>
          </p:grpSpPr>
          <p:sp>
            <p:nvSpPr>
              <p:cNvPr id="198" name="矩形 19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99"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95" name="组合 61"/>
            <p:cNvGrpSpPr/>
            <p:nvPr/>
          </p:nvGrpSpPr>
          <p:grpSpPr bwMode="auto">
            <a:xfrm>
              <a:off x="3785094" y="3696386"/>
              <a:ext cx="277321" cy="274434"/>
              <a:chOff x="2244078" y="1280673"/>
              <a:chExt cx="358932" cy="357390"/>
            </a:xfrm>
          </p:grpSpPr>
          <p:sp>
            <p:nvSpPr>
              <p:cNvPr id="196" name="矩形 19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97"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sp>
        <p:nvSpPr>
          <p:cNvPr id="217" name="矩形 216"/>
          <p:cNvSpPr/>
          <p:nvPr/>
        </p:nvSpPr>
        <p:spPr>
          <a:xfrm>
            <a:off x="1582778" y="3631958"/>
            <a:ext cx="6463942" cy="707886"/>
          </a:xfrm>
          <a:prstGeom prst="rect">
            <a:avLst/>
          </a:prstGeom>
        </p:spPr>
        <p:txBody>
          <a:bodyPr wrap="square">
            <a:spAutoFit/>
          </a:bodyPr>
          <a:lstStyle/>
          <a:p>
            <a:pPr>
              <a:lnSpc>
                <a:spcPts val="2400"/>
              </a:lnSpc>
            </a:pPr>
            <a:r>
              <a:rPr lang="zh-CN" altLang="en-US" sz="1600" b="1" dirty="0">
                <a:latin typeface="微软雅黑" panose="020B0503020204020204" pitchFamily="34" charset="-122"/>
                <a:ea typeface="微软雅黑" panose="020B0503020204020204" pitchFamily="34" charset="-122"/>
              </a:rPr>
              <a:t>假设：</a:t>
            </a:r>
            <a:r>
              <a:rPr lang="en-US" altLang="zh-CN" sz="1600" b="1" dirty="0">
                <a:latin typeface="微软雅黑" panose="020B0503020204020204" pitchFamily="34" charset="-122"/>
                <a:ea typeface="微软雅黑" panose="020B0503020204020204" pitchFamily="34" charset="-122"/>
              </a:rPr>
              <a:t>A </a:t>
            </a:r>
            <a:r>
              <a:rPr lang="zh-CN" altLang="en-US" sz="1600" b="1" dirty="0">
                <a:latin typeface="微软雅黑" panose="020B0503020204020204" pitchFamily="34" charset="-122"/>
                <a:ea typeface="微软雅黑" panose="020B0503020204020204" pitchFamily="34" charset="-122"/>
              </a:rPr>
              <a:t>向 </a:t>
            </a:r>
            <a:r>
              <a:rPr lang="en-US" altLang="zh-CN" sz="1600" b="1" dirty="0">
                <a:latin typeface="微软雅黑" panose="020B0503020204020204" pitchFamily="34" charset="-122"/>
                <a:ea typeface="微软雅黑" panose="020B0503020204020204" pitchFamily="34" charset="-122"/>
              </a:rPr>
              <a:t>B </a:t>
            </a:r>
            <a:r>
              <a:rPr lang="zh-CN" altLang="en-US" sz="1600" b="1" dirty="0">
                <a:latin typeface="微软雅黑" panose="020B0503020204020204" pitchFamily="34" charset="-122"/>
                <a:ea typeface="微软雅黑" panose="020B0503020204020204" pitchFamily="34" charset="-122"/>
              </a:rPr>
              <a:t>发送了一帧，</a:t>
            </a:r>
            <a:r>
              <a:rPr lang="en-US" altLang="zh-CN" sz="1600" b="1" dirty="0">
                <a:latin typeface="微软雅黑" panose="020B0503020204020204" pitchFamily="34" charset="-122"/>
                <a:ea typeface="微软雅黑" panose="020B0503020204020204" pitchFamily="34" charset="-122"/>
              </a:rPr>
              <a:t>C </a:t>
            </a:r>
            <a:r>
              <a:rPr lang="zh-CN" altLang="en-US" sz="1600" b="1" dirty="0">
                <a:latin typeface="微软雅黑" panose="020B0503020204020204" pitchFamily="34" charset="-122"/>
                <a:ea typeface="微软雅黑" panose="020B0503020204020204" pitchFamily="34" charset="-122"/>
              </a:rPr>
              <a:t>向 </a:t>
            </a:r>
            <a:r>
              <a:rPr lang="en-US" altLang="zh-CN" sz="1600" b="1" dirty="0">
                <a:latin typeface="微软雅黑" panose="020B0503020204020204" pitchFamily="34" charset="-122"/>
                <a:ea typeface="微软雅黑" panose="020B0503020204020204" pitchFamily="34" charset="-122"/>
              </a:rPr>
              <a:t>E </a:t>
            </a:r>
            <a:r>
              <a:rPr lang="zh-CN" altLang="en-US" sz="1600" b="1" dirty="0">
                <a:latin typeface="微软雅黑" panose="020B0503020204020204" pitchFamily="34" charset="-122"/>
                <a:ea typeface="微软雅黑" panose="020B0503020204020204" pitchFamily="34" charset="-122"/>
              </a:rPr>
              <a:t>发送了一帧，</a:t>
            </a:r>
            <a:r>
              <a:rPr lang="en-US" altLang="zh-CN" sz="1600" b="1" dirty="0">
                <a:latin typeface="微软雅黑" panose="020B0503020204020204" pitchFamily="34" charset="-122"/>
                <a:ea typeface="微软雅黑" panose="020B0503020204020204" pitchFamily="34" charset="-122"/>
              </a:rPr>
              <a:t>E </a:t>
            </a:r>
            <a:r>
              <a:rPr lang="zh-CN" altLang="en-US" sz="1600" b="1" dirty="0">
                <a:latin typeface="微软雅黑" panose="020B0503020204020204" pitchFamily="34" charset="-122"/>
                <a:ea typeface="微软雅黑" panose="020B0503020204020204" pitchFamily="34" charset="-122"/>
              </a:rPr>
              <a:t>向 </a:t>
            </a:r>
            <a:r>
              <a:rPr lang="en-US" altLang="zh-CN" sz="1600" b="1" dirty="0">
                <a:latin typeface="微软雅黑" panose="020B0503020204020204" pitchFamily="34" charset="-122"/>
                <a:ea typeface="微软雅黑" panose="020B0503020204020204" pitchFamily="34" charset="-122"/>
              </a:rPr>
              <a:t>A </a:t>
            </a:r>
            <a:r>
              <a:rPr lang="zh-CN" altLang="en-US" sz="1600" b="1" dirty="0">
                <a:latin typeface="微软雅黑" panose="020B0503020204020204" pitchFamily="34" charset="-122"/>
                <a:ea typeface="微软雅黑" panose="020B0503020204020204" pitchFamily="34" charset="-122"/>
              </a:rPr>
              <a:t>发送了一帧。</a:t>
            </a:r>
            <a:endParaRPr lang="en-US" altLang="zh-CN" sz="1600" b="1" dirty="0">
              <a:latin typeface="微软雅黑" panose="020B0503020204020204" pitchFamily="34" charset="-122"/>
              <a:ea typeface="微软雅黑" panose="020B0503020204020204" pitchFamily="34" charset="-122"/>
            </a:endParaRPr>
          </a:p>
          <a:p>
            <a:pPr>
              <a:lnSpc>
                <a:spcPts val="2400"/>
              </a:lnSpc>
            </a:pPr>
            <a:r>
              <a:rPr lang="zh-CN" altLang="en-US" sz="1600" b="1" dirty="0">
                <a:solidFill>
                  <a:srgbClr val="0000FF"/>
                </a:solidFill>
                <a:latin typeface="微软雅黑" panose="020B0503020204020204" pitchFamily="34" charset="-122"/>
                <a:ea typeface="微软雅黑" panose="020B0503020204020204" pitchFamily="34" charset="-122"/>
              </a:rPr>
              <a:t>请分析：</a:t>
            </a:r>
            <a:r>
              <a:rPr lang="zh-CN" altLang="en-US" sz="1600" b="1" dirty="0">
                <a:latin typeface="微软雅黑" panose="020B0503020204020204" pitchFamily="34" charset="-122"/>
                <a:ea typeface="微软雅黑" panose="020B0503020204020204" pitchFamily="34" charset="-122"/>
              </a:rPr>
              <a:t>此时，</a:t>
            </a:r>
            <a:r>
              <a:rPr lang="en-US" altLang="zh-CN" sz="1600" b="1" dirty="0">
                <a:latin typeface="微软雅黑" panose="020B0503020204020204" pitchFamily="34" charset="-122"/>
                <a:ea typeface="微软雅黑" panose="020B0503020204020204" pitchFamily="34" charset="-122"/>
              </a:rPr>
              <a:t>S1 </a:t>
            </a:r>
            <a:r>
              <a:rPr lang="zh-CN" altLang="en-US" sz="1600" b="1" dirty="0">
                <a:latin typeface="微软雅黑" panose="020B0503020204020204" pitchFamily="34" charset="-122"/>
                <a:ea typeface="微软雅黑" panose="020B0503020204020204" pitchFamily="34" charset="-122"/>
              </a:rPr>
              <a:t>和 </a:t>
            </a:r>
            <a:r>
              <a:rPr lang="en-US" altLang="zh-CN" sz="1600" b="1" dirty="0">
                <a:latin typeface="微软雅黑" panose="020B0503020204020204" pitchFamily="34" charset="-122"/>
                <a:ea typeface="微软雅黑" panose="020B0503020204020204" pitchFamily="34" charset="-122"/>
              </a:rPr>
              <a:t>S2 </a:t>
            </a:r>
            <a:r>
              <a:rPr lang="zh-CN" altLang="en-US" sz="1600" b="1" dirty="0">
                <a:latin typeface="微软雅黑" panose="020B0503020204020204" pitchFamily="34" charset="-122"/>
                <a:ea typeface="微软雅黑" panose="020B0503020204020204" pitchFamily="34" charset="-122"/>
              </a:rPr>
              <a:t>的交换表内容分别是什么？</a:t>
            </a:r>
            <a:endParaRPr lang="zh-CN" altLang="en-US" sz="1600" b="1" dirty="0">
              <a:latin typeface="微软雅黑" panose="020B0503020204020204" pitchFamily="34" charset="-122"/>
              <a:ea typeface="微软雅黑" panose="020B0503020204020204" pitchFamily="34" charset="-122"/>
            </a:endParaRPr>
          </a:p>
        </p:txBody>
      </p:sp>
      <p:sp>
        <p:nvSpPr>
          <p:cNvPr id="218" name="矩形 217"/>
          <p:cNvSpPr/>
          <p:nvPr/>
        </p:nvSpPr>
        <p:spPr>
          <a:xfrm>
            <a:off x="2140325" y="2212569"/>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             1</a:t>
            </a:r>
            <a:endParaRPr lang="zh-CN" altLang="en-US" sz="1100" b="1" dirty="0">
              <a:latin typeface="微软雅黑" panose="020B0503020204020204" pitchFamily="34" charset="-122"/>
              <a:ea typeface="微软雅黑" panose="020B0503020204020204" pitchFamily="34" charset="-122"/>
            </a:endParaRPr>
          </a:p>
        </p:txBody>
      </p:sp>
      <p:sp>
        <p:nvSpPr>
          <p:cNvPr id="219" name="矩形 218"/>
          <p:cNvSpPr/>
          <p:nvPr/>
        </p:nvSpPr>
        <p:spPr>
          <a:xfrm>
            <a:off x="5595258" y="2212569"/>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             5</a:t>
            </a:r>
            <a:endParaRPr lang="zh-CN" altLang="en-US" sz="1100" b="1" dirty="0">
              <a:latin typeface="微软雅黑" panose="020B0503020204020204" pitchFamily="34" charset="-122"/>
              <a:ea typeface="微软雅黑" panose="020B0503020204020204" pitchFamily="34" charset="-122"/>
            </a:endParaRPr>
          </a:p>
        </p:txBody>
      </p:sp>
      <p:sp>
        <p:nvSpPr>
          <p:cNvPr id="220" name="矩形 219"/>
          <p:cNvSpPr/>
          <p:nvPr/>
        </p:nvSpPr>
        <p:spPr>
          <a:xfrm>
            <a:off x="2140325" y="2424201"/>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C             2</a:t>
            </a:r>
            <a:endParaRPr lang="zh-CN" altLang="en-US" sz="1100" b="1" dirty="0">
              <a:latin typeface="微软雅黑" panose="020B0503020204020204" pitchFamily="34" charset="-122"/>
              <a:ea typeface="微软雅黑" panose="020B0503020204020204" pitchFamily="34" charset="-122"/>
            </a:endParaRPr>
          </a:p>
        </p:txBody>
      </p:sp>
      <p:sp>
        <p:nvSpPr>
          <p:cNvPr id="221" name="矩形 220"/>
          <p:cNvSpPr/>
          <p:nvPr/>
        </p:nvSpPr>
        <p:spPr>
          <a:xfrm>
            <a:off x="5595258" y="2436558"/>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C             5</a:t>
            </a:r>
            <a:endParaRPr lang="zh-CN" altLang="en-US" sz="1100" b="1" dirty="0">
              <a:latin typeface="微软雅黑" panose="020B0503020204020204" pitchFamily="34" charset="-122"/>
              <a:ea typeface="微软雅黑" panose="020B0503020204020204" pitchFamily="34" charset="-122"/>
            </a:endParaRPr>
          </a:p>
        </p:txBody>
      </p:sp>
      <p:sp>
        <p:nvSpPr>
          <p:cNvPr id="222" name="矩形 221"/>
          <p:cNvSpPr/>
          <p:nvPr/>
        </p:nvSpPr>
        <p:spPr>
          <a:xfrm>
            <a:off x="5595258" y="2668377"/>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E             1</a:t>
            </a:r>
            <a:endParaRPr lang="zh-CN" altLang="en-US" sz="1100" b="1" dirty="0">
              <a:latin typeface="微软雅黑" panose="020B0503020204020204" pitchFamily="34" charset="-122"/>
              <a:ea typeface="微软雅黑" panose="020B0503020204020204" pitchFamily="34" charset="-122"/>
            </a:endParaRPr>
          </a:p>
        </p:txBody>
      </p:sp>
      <p:sp>
        <p:nvSpPr>
          <p:cNvPr id="223" name="矩形 222"/>
          <p:cNvSpPr/>
          <p:nvPr/>
        </p:nvSpPr>
        <p:spPr>
          <a:xfrm>
            <a:off x="2140325" y="2647801"/>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E             5</a:t>
            </a:r>
            <a:endParaRPr lang="zh-CN" altLang="en-US" sz="11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6329"/>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5199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448820" y="628904"/>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存在的问题：</a:t>
            </a:r>
            <a:r>
              <a:rPr lang="zh-CN" altLang="en-US" sz="2000" b="1" dirty="0">
                <a:solidFill>
                  <a:srgbClr val="FFFF00"/>
                </a:solidFill>
                <a:latin typeface="微软雅黑" panose="020B0503020204020204" pitchFamily="34" charset="-122"/>
                <a:ea typeface="微软雅黑" panose="020B0503020204020204" pitchFamily="34" charset="-122"/>
              </a:rPr>
              <a:t>回路</a:t>
            </a:r>
            <a:endParaRPr lang="fr-FR" altLang="zh-CN" sz="2000" b="1" dirty="0">
              <a:solidFill>
                <a:srgbClr val="FFFF00"/>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3704586" y="1643658"/>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43867"/>
            <a:ext cx="6003334" cy="679801"/>
          </a:xfrm>
          <a:prstGeom prst="rect">
            <a:avLst/>
          </a:prstGeom>
        </p:spPr>
        <p:txBody>
          <a:bodyPr wrap="square">
            <a:spAutoFit/>
          </a:bodyPr>
          <a:lstStyle/>
          <a:p>
            <a:pPr>
              <a:lnSpc>
                <a:spcPts val="2400"/>
              </a:lnSpc>
            </a:pPr>
            <a:r>
              <a:rPr lang="zh-CN" altLang="en-US" sz="1600" b="1" dirty="0">
                <a:latin typeface="微软雅黑" panose="020B0503020204020204" pitchFamily="34" charset="-122"/>
                <a:ea typeface="微软雅黑" panose="020B0503020204020204" pitchFamily="34" charset="-122"/>
              </a:rPr>
              <a:t>假定开始时，交换机 </a:t>
            </a:r>
            <a:r>
              <a:rPr lang="en-US" altLang="zh-CN" sz="1600" b="1" dirty="0">
                <a:latin typeface="微软雅黑" panose="020B0503020204020204" pitchFamily="34" charset="-122"/>
                <a:ea typeface="微软雅黑" panose="020B0503020204020204" pitchFamily="34" charset="-122"/>
              </a:rPr>
              <a:t>S1 </a:t>
            </a:r>
            <a:r>
              <a:rPr lang="zh-CN" altLang="en-US" sz="1600" b="1" dirty="0">
                <a:latin typeface="微软雅黑" panose="020B0503020204020204" pitchFamily="34" charset="-122"/>
                <a:ea typeface="微软雅黑" panose="020B0503020204020204" pitchFamily="34" charset="-122"/>
              </a:rPr>
              <a:t>和 </a:t>
            </a:r>
            <a:r>
              <a:rPr lang="en-US" altLang="zh-CN" sz="1600" b="1" dirty="0">
                <a:latin typeface="微软雅黑" panose="020B0503020204020204" pitchFamily="34" charset="-122"/>
                <a:ea typeface="微软雅黑" panose="020B0503020204020204" pitchFamily="34" charset="-122"/>
              </a:rPr>
              <a:t>S2 </a:t>
            </a:r>
            <a:r>
              <a:rPr lang="zh-CN" altLang="en-US" sz="1600" b="1" dirty="0">
                <a:latin typeface="微软雅黑" panose="020B0503020204020204" pitchFamily="34" charset="-122"/>
                <a:ea typeface="微软雅黑" panose="020B0503020204020204" pitchFamily="34" charset="-122"/>
              </a:rPr>
              <a:t>的交换表都是空的。</a:t>
            </a:r>
            <a:endParaRPr lang="en-US" altLang="zh-CN" sz="1600" b="1" dirty="0">
              <a:latin typeface="微软雅黑" panose="020B0503020204020204" pitchFamily="34" charset="-122"/>
              <a:ea typeface="微软雅黑" panose="020B0503020204020204" pitchFamily="34" charset="-122"/>
            </a:endParaRPr>
          </a:p>
          <a:p>
            <a:pPr>
              <a:lnSpc>
                <a:spcPts val="2400"/>
              </a:lnSpc>
            </a:pPr>
            <a:r>
              <a:rPr lang="zh-CN" altLang="en-US" sz="1600" b="1" dirty="0">
                <a:latin typeface="微软雅黑" panose="020B0503020204020204" pitchFamily="34" charset="-122"/>
                <a:ea typeface="微软雅黑" panose="020B0503020204020204" pitchFamily="34" charset="-122"/>
              </a:rPr>
              <a:t>假定：主机 </a:t>
            </a:r>
            <a:r>
              <a:rPr lang="en-US" altLang="zh-CN" sz="1600" b="1" dirty="0">
                <a:latin typeface="微软雅黑" panose="020B0503020204020204" pitchFamily="34" charset="-122"/>
                <a:ea typeface="微软雅黑" panose="020B0503020204020204" pitchFamily="34" charset="-122"/>
              </a:rPr>
              <a:t>A </a:t>
            </a:r>
            <a:r>
              <a:rPr lang="zh-CN" altLang="en-US" sz="1600" b="1" dirty="0">
                <a:latin typeface="微软雅黑" panose="020B0503020204020204" pitchFamily="34" charset="-122"/>
                <a:ea typeface="微软雅黑" panose="020B0503020204020204" pitchFamily="34" charset="-122"/>
              </a:rPr>
              <a:t>向主机 </a:t>
            </a:r>
            <a:r>
              <a:rPr lang="en-US" altLang="zh-CN" sz="1600" b="1" dirty="0">
                <a:latin typeface="微软雅黑" panose="020B0503020204020204" pitchFamily="34" charset="-122"/>
                <a:ea typeface="微软雅黑" panose="020B0503020204020204" pitchFamily="34" charset="-122"/>
              </a:rPr>
              <a:t>E </a:t>
            </a:r>
            <a:r>
              <a:rPr lang="zh-CN" altLang="en-US" sz="1600" b="1" dirty="0">
                <a:latin typeface="微软雅黑" panose="020B0503020204020204" pitchFamily="34" charset="-122"/>
                <a:ea typeface="微软雅黑" panose="020B0503020204020204" pitchFamily="34" charset="-122"/>
              </a:rPr>
              <a:t>发送一帧。</a:t>
            </a:r>
            <a:endParaRPr lang="zh-CN" altLang="en-US" sz="1600" b="1" dirty="0">
              <a:latin typeface="微软雅黑" panose="020B0503020204020204" pitchFamily="34" charset="-122"/>
              <a:ea typeface="微软雅黑" panose="020B0503020204020204" pitchFamily="34" charset="-122"/>
            </a:endParaRPr>
          </a:p>
        </p:txBody>
      </p:sp>
      <p:cxnSp>
        <p:nvCxnSpPr>
          <p:cNvPr id="129" name="直接连接符 128"/>
          <p:cNvCxnSpPr/>
          <p:nvPr/>
        </p:nvCxnSpPr>
        <p:spPr>
          <a:xfrm>
            <a:off x="3704586" y="3326185"/>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2102"/>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 </a:t>
              </a:r>
              <a:r>
                <a:rPr kumimoji="1" lang="en-US" altLang="zh-CN" sz="1400" b="1" dirty="0">
                  <a:solidFill>
                    <a:srgbClr val="0000FF"/>
                  </a:solidFill>
                  <a:latin typeface="微软雅黑" panose="020B0503020204020204" pitchFamily="34" charset="-122"/>
                  <a:ea typeface="微软雅黑" panose="020B0503020204020204" pitchFamily="34" charset="-122"/>
                </a:rPr>
                <a:t>S2</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E</a:t>
              </a:r>
              <a:endParaRPr kumimoji="1" lang="en-US" altLang="zh-CN" sz="1200" b="1" dirty="0">
                <a:latin typeface="微软雅黑" panose="020B0503020204020204" pitchFamily="34" charset="-122"/>
                <a:ea typeface="微软雅黑" panose="020B0503020204020204" pitchFamily="34" charset="-122"/>
              </a:endParaRPr>
            </a:p>
          </p:txBody>
        </p:sp>
        <p:grpSp>
          <p:nvGrpSpPr>
            <p:cNvPr id="94" name="组合 57"/>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5" name="组合 58"/>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6" name="组合 61"/>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7" name="组合 64"/>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H</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G</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F</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10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07" name="组合 61"/>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3" name="组合 2"/>
          <p:cNvGrpSpPr/>
          <p:nvPr/>
        </p:nvGrpSpPr>
        <p:grpSpPr>
          <a:xfrm>
            <a:off x="683505" y="1162102"/>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 </a:t>
              </a:r>
              <a:r>
                <a:rPr kumimoji="1" lang="en-US" altLang="zh-CN" sz="1400" b="1" dirty="0">
                  <a:solidFill>
                    <a:srgbClr val="0000FF"/>
                  </a:solidFill>
                  <a:latin typeface="微软雅黑" panose="020B0503020204020204" pitchFamily="34" charset="-122"/>
                  <a:ea typeface="微软雅黑" panose="020B0503020204020204" pitchFamily="34" charset="-122"/>
                </a:rPr>
                <a:t>S1</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62" name="组合 57"/>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5" name="组合 58"/>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8" name="组合 61"/>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71" name="组合 64"/>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8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6" name="组合 61"/>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8" name="组合 7"/>
          <p:cNvGrpSpPr/>
          <p:nvPr/>
        </p:nvGrpSpPr>
        <p:grpSpPr>
          <a:xfrm>
            <a:off x="2500053" y="1522322"/>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8.33333E-7 -3.58025E-6 L 0.35 -3.58025E-6 " pathEditMode="relative" rAng="0" ptsTypes="AA">
                                      <p:cBhvr>
                                        <p:cTn id="6" dur="2000" fill="hold"/>
                                        <p:tgtEl>
                                          <p:spTgt spid="8"/>
                                        </p:tgtEl>
                                        <p:attrNameLst>
                                          <p:attrName>ppt_x</p:attrName>
                                          <p:attrName>ppt_y</p:attrName>
                                        </p:attrNameLst>
                                      </p:cBhvr>
                                      <p:rCtr x="1750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35 -3.58025E-6 L 0.35 0.32253 " pathEditMode="relative" rAng="0" ptsTypes="AA">
                                      <p:cBhvr>
                                        <p:cTn id="10" dur="2000" fill="hold"/>
                                        <p:tgtEl>
                                          <p:spTgt spid="8"/>
                                        </p:tgtEl>
                                        <p:attrNameLst>
                                          <p:attrName>ppt_x</p:attrName>
                                          <p:attrName>ppt_y</p:attrName>
                                        </p:attrNameLst>
                                      </p:cBhvr>
                                      <p:rCtr x="0" y="16111"/>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35 0.32253 L -0.00139 0.325 " pathEditMode="relative" rAng="0" ptsTypes="AA">
                                      <p:cBhvr>
                                        <p:cTn id="14" dur="2000" fill="hold"/>
                                        <p:tgtEl>
                                          <p:spTgt spid="8"/>
                                        </p:tgtEl>
                                        <p:attrNameLst>
                                          <p:attrName>ppt_x</p:attrName>
                                          <p:attrName>ppt_y</p:attrName>
                                        </p:attrNameLst>
                                      </p:cBhvr>
                                      <p:rCtr x="-17569" y="123"/>
                                    </p:animMotion>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nodeType="clickEffect">
                                  <p:stCondLst>
                                    <p:cond delay="0"/>
                                  </p:stCondLst>
                                  <p:childTnLst>
                                    <p:animMotion origin="layout" path="M -0.00139 0.325 L 8.33333E-7 -3.58025E-6 " pathEditMode="relative" rAng="0" ptsTypes="AA">
                                      <p:cBhvr>
                                        <p:cTn id="18" dur="2000" fill="hold"/>
                                        <p:tgtEl>
                                          <p:spTgt spid="8"/>
                                        </p:tgtEl>
                                        <p:attrNameLst>
                                          <p:attrName>ppt_x</p:attrName>
                                          <p:attrName>ppt_y</p:attrName>
                                        </p:attrNameLst>
                                      </p:cBhvr>
                                      <p:rCtr x="69" y="-16265"/>
                                    </p:animMotion>
                                  </p:childTnLst>
                                </p:cTn>
                              </p:par>
                            </p:childTnLst>
                          </p:cTn>
                        </p:par>
                        <p:par>
                          <p:cTn id="19" fill="hold">
                            <p:stCondLst>
                              <p:cond delay="2000"/>
                            </p:stCondLst>
                            <p:childTnLst>
                              <p:par>
                                <p:cTn id="20" presetID="63" presetClass="path" presetSubtype="0" accel="50000" decel="50000" fill="hold" nodeType="afterEffect">
                                  <p:stCondLst>
                                    <p:cond delay="0"/>
                                  </p:stCondLst>
                                  <p:childTnLst>
                                    <p:animMotion origin="layout" path="M 8.33333E-7 -3.58025E-6 L 0.35 -3.58025E-6 " pathEditMode="relative" rAng="0" ptsTypes="AA">
                                      <p:cBhvr>
                                        <p:cTn id="21" dur="2000" fill="hold"/>
                                        <p:tgtEl>
                                          <p:spTgt spid="8"/>
                                        </p:tgtEl>
                                        <p:attrNameLst>
                                          <p:attrName>ppt_x</p:attrName>
                                          <p:attrName>ppt_y</p:attrName>
                                        </p:attrNameLst>
                                      </p:cBhvr>
                                      <p:rCtr x="17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6328"/>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连接符 8"/>
          <p:cNvCxnSpPr/>
          <p:nvPr/>
        </p:nvCxnSpPr>
        <p:spPr>
          <a:xfrm>
            <a:off x="3704586" y="1643657"/>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43866"/>
            <a:ext cx="6003334" cy="707886"/>
          </a:xfrm>
          <a:prstGeom prst="rect">
            <a:avLst/>
          </a:prstGeom>
        </p:spPr>
        <p:txBody>
          <a:bodyPr wrap="square">
            <a:spAutoFit/>
          </a:bodyPr>
          <a:lstStyle/>
          <a:p>
            <a:pPr>
              <a:lnSpc>
                <a:spcPts val="2400"/>
              </a:lnSpc>
            </a:pPr>
            <a:r>
              <a:rPr lang="zh-CN" altLang="en-US" sz="1600" b="1" dirty="0">
                <a:latin typeface="微软雅黑" panose="020B0503020204020204" pitchFamily="34" charset="-122"/>
                <a:ea typeface="微软雅黑" panose="020B0503020204020204" pitchFamily="34" charset="-122"/>
              </a:rPr>
              <a:t>假定开始时，交换机 </a:t>
            </a:r>
            <a:r>
              <a:rPr lang="en-US" altLang="zh-CN" sz="1600" b="1" dirty="0">
                <a:latin typeface="微软雅黑" panose="020B0503020204020204" pitchFamily="34" charset="-122"/>
                <a:ea typeface="微软雅黑" panose="020B0503020204020204" pitchFamily="34" charset="-122"/>
              </a:rPr>
              <a:t>S1 </a:t>
            </a:r>
            <a:r>
              <a:rPr lang="zh-CN" altLang="en-US" sz="1600" b="1" dirty="0">
                <a:latin typeface="微软雅黑" panose="020B0503020204020204" pitchFamily="34" charset="-122"/>
                <a:ea typeface="微软雅黑" panose="020B0503020204020204" pitchFamily="34" charset="-122"/>
              </a:rPr>
              <a:t>和 </a:t>
            </a:r>
            <a:r>
              <a:rPr lang="en-US" altLang="zh-CN" sz="1600" b="1" dirty="0">
                <a:latin typeface="微软雅黑" panose="020B0503020204020204" pitchFamily="34" charset="-122"/>
                <a:ea typeface="微软雅黑" panose="020B0503020204020204" pitchFamily="34" charset="-122"/>
              </a:rPr>
              <a:t>S2 </a:t>
            </a:r>
            <a:r>
              <a:rPr lang="zh-CN" altLang="en-US" sz="1600" b="1" dirty="0">
                <a:latin typeface="微软雅黑" panose="020B0503020204020204" pitchFamily="34" charset="-122"/>
                <a:ea typeface="微软雅黑" panose="020B0503020204020204" pitchFamily="34" charset="-122"/>
              </a:rPr>
              <a:t>的交换表都是空的。</a:t>
            </a:r>
            <a:endParaRPr lang="en-US" altLang="zh-CN" sz="1600" b="1" dirty="0">
              <a:latin typeface="微软雅黑" panose="020B0503020204020204" pitchFamily="34" charset="-122"/>
              <a:ea typeface="微软雅黑" panose="020B0503020204020204" pitchFamily="34" charset="-122"/>
            </a:endParaRPr>
          </a:p>
          <a:p>
            <a:pPr>
              <a:lnSpc>
                <a:spcPts val="2400"/>
              </a:lnSpc>
            </a:pPr>
            <a:r>
              <a:rPr lang="zh-CN" altLang="en-US" sz="1600" b="1" dirty="0">
                <a:latin typeface="微软雅黑" panose="020B0503020204020204" pitchFamily="34" charset="-122"/>
                <a:ea typeface="微软雅黑" panose="020B0503020204020204" pitchFamily="34" charset="-122"/>
              </a:rPr>
              <a:t>假定：主机 </a:t>
            </a:r>
            <a:r>
              <a:rPr lang="en-US" altLang="zh-CN" sz="1600" b="1" dirty="0">
                <a:latin typeface="微软雅黑" panose="020B0503020204020204" pitchFamily="34" charset="-122"/>
                <a:ea typeface="微软雅黑" panose="020B0503020204020204" pitchFamily="34" charset="-122"/>
              </a:rPr>
              <a:t>A </a:t>
            </a:r>
            <a:r>
              <a:rPr lang="zh-CN" altLang="en-US" sz="1600" b="1" dirty="0">
                <a:latin typeface="微软雅黑" panose="020B0503020204020204" pitchFamily="34" charset="-122"/>
                <a:ea typeface="微软雅黑" panose="020B0503020204020204" pitchFamily="34" charset="-122"/>
              </a:rPr>
              <a:t>向主机 </a:t>
            </a:r>
            <a:r>
              <a:rPr lang="en-US" altLang="zh-CN" sz="1600" b="1" dirty="0">
                <a:latin typeface="微软雅黑" panose="020B0503020204020204" pitchFamily="34" charset="-122"/>
                <a:ea typeface="微软雅黑" panose="020B0503020204020204" pitchFamily="34" charset="-122"/>
              </a:rPr>
              <a:t>E </a:t>
            </a:r>
            <a:r>
              <a:rPr lang="zh-CN" altLang="en-US" sz="1600" b="1" dirty="0">
                <a:latin typeface="微软雅黑" panose="020B0503020204020204" pitchFamily="34" charset="-122"/>
                <a:ea typeface="微软雅黑" panose="020B0503020204020204" pitchFamily="34" charset="-122"/>
              </a:rPr>
              <a:t>发送一帧。</a:t>
            </a:r>
            <a:endParaRPr lang="zh-CN" altLang="en-US" sz="1600" b="1" dirty="0">
              <a:latin typeface="微软雅黑" panose="020B0503020204020204" pitchFamily="34" charset="-122"/>
              <a:ea typeface="微软雅黑" panose="020B0503020204020204" pitchFamily="34" charset="-122"/>
            </a:endParaRPr>
          </a:p>
        </p:txBody>
      </p:sp>
      <p:cxnSp>
        <p:nvCxnSpPr>
          <p:cNvPr id="129" name="直接连接符 128"/>
          <p:cNvCxnSpPr/>
          <p:nvPr/>
        </p:nvCxnSpPr>
        <p:spPr>
          <a:xfrm>
            <a:off x="3704586" y="3326184"/>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2101"/>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 </a:t>
              </a:r>
              <a:r>
                <a:rPr kumimoji="1" lang="en-US" altLang="zh-CN" sz="1400" b="1" dirty="0">
                  <a:solidFill>
                    <a:srgbClr val="0000FF"/>
                  </a:solidFill>
                  <a:latin typeface="微软雅黑" panose="020B0503020204020204" pitchFamily="34" charset="-122"/>
                  <a:ea typeface="微软雅黑" panose="020B0503020204020204" pitchFamily="34" charset="-122"/>
                </a:rPr>
                <a:t>S2</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E</a:t>
              </a:r>
              <a:endParaRPr kumimoji="1" lang="en-US" altLang="zh-CN" sz="1200" b="1" dirty="0">
                <a:latin typeface="微软雅黑" panose="020B0503020204020204" pitchFamily="34" charset="-122"/>
                <a:ea typeface="微软雅黑" panose="020B0503020204020204" pitchFamily="34" charset="-122"/>
              </a:endParaRPr>
            </a:p>
          </p:txBody>
        </p:sp>
        <p:grpSp>
          <p:nvGrpSpPr>
            <p:cNvPr id="94" name="组合 57"/>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5" name="组合 58"/>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6" name="组合 61"/>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7" name="组合 64"/>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H</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G</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F</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10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07" name="组合 61"/>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3" name="组合 2"/>
          <p:cNvGrpSpPr/>
          <p:nvPr/>
        </p:nvGrpSpPr>
        <p:grpSpPr>
          <a:xfrm>
            <a:off x="683505" y="1162101"/>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 </a:t>
              </a:r>
              <a:r>
                <a:rPr kumimoji="1" lang="en-US" altLang="zh-CN" sz="1400" b="1" dirty="0">
                  <a:solidFill>
                    <a:srgbClr val="0000FF"/>
                  </a:solidFill>
                  <a:latin typeface="微软雅黑" panose="020B0503020204020204" pitchFamily="34" charset="-122"/>
                  <a:ea typeface="微软雅黑" panose="020B0503020204020204" pitchFamily="34" charset="-122"/>
                </a:rPr>
                <a:t>S1</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62" name="组合 57"/>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5" name="组合 58"/>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8" name="组合 61"/>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71" name="组合 64"/>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8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6" name="组合 61"/>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8" name="组合 7"/>
          <p:cNvGrpSpPr/>
          <p:nvPr/>
        </p:nvGrpSpPr>
        <p:grpSpPr>
          <a:xfrm>
            <a:off x="2500053" y="1522321"/>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AutoShape 5"/>
          <p:cNvSpPr>
            <a:spLocks noChangeArrowheads="1"/>
          </p:cNvSpPr>
          <p:nvPr/>
        </p:nvSpPr>
        <p:spPr bwMode="auto">
          <a:xfrm>
            <a:off x="502919" y="65199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Rectangle 6"/>
          <p:cNvSpPr>
            <a:spLocks noChangeArrowheads="1"/>
          </p:cNvSpPr>
          <p:nvPr/>
        </p:nvSpPr>
        <p:spPr bwMode="auto">
          <a:xfrm>
            <a:off x="3448820" y="628904"/>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rgbClr val="FFFF00"/>
                </a:solidFill>
                <a:latin typeface="微软雅黑" panose="020B0503020204020204" pitchFamily="34" charset="-122"/>
                <a:ea typeface="微软雅黑" panose="020B0503020204020204" pitchFamily="34" charset="-122"/>
              </a:rPr>
              <a:t>存在的问题：回路</a:t>
            </a:r>
            <a:endParaRPr lang="fr-FR" altLang="zh-CN" sz="2000" b="1" dirty="0">
              <a:solidFill>
                <a:srgbClr val="FFFF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path" presetSubtype="0" repeatCount="indefinite" accel="50000" decel="50000" fill="hold" nodeType="afterEffect">
                                  <p:stCondLst>
                                    <p:cond delay="0"/>
                                  </p:stCondLst>
                                  <p:endCondLst>
                                    <p:cond evt="onNext" delay="0">
                                      <p:tgtEl>
                                        <p:sldTgt/>
                                      </p:tgtEl>
                                    </p:cond>
                                  </p:endCondLst>
                                  <p:childTnLst>
                                    <p:animMotion origin="layout" path="M 8.33333E-7 -3.58025E-6 L 0.34462 -3.58025E-6 L 0.34462 0.32223 L 8.33333E-7 0.32223 L 8.33333E-7 -3.58025E-6 Z " pathEditMode="relative" rAng="0" ptsTypes="AAAAA">
                                      <p:cBhvr>
                                        <p:cTn id="6" dur="5000" fill="hold"/>
                                        <p:tgtEl>
                                          <p:spTgt spid="8"/>
                                        </p:tgtEl>
                                        <p:attrNameLst>
                                          <p:attrName>ppt_x</p:attrName>
                                          <p:attrName>ppt_y</p:attrName>
                                        </p:attrNameLst>
                                      </p:cBhvr>
                                      <p:rCtr x="17222" y="161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02920" y="1014399"/>
            <a:ext cx="8092440" cy="1246495"/>
          </a:xfrm>
          <a:prstGeom prst="rect">
            <a:avLst/>
          </a:prstGeom>
        </p:spPr>
        <p:txBody>
          <a:bodyPr wrap="square">
            <a:spAutoFit/>
          </a:bodyPr>
          <a:lstStyle/>
          <a:p>
            <a:pPr marL="285750" indent="-285750">
              <a:lnSpc>
                <a:spcPts val="30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生成树协议 </a:t>
            </a:r>
            <a:r>
              <a:rPr lang="en-US" altLang="zh-CN" sz="2000" b="1" dirty="0">
                <a:solidFill>
                  <a:srgbClr val="C00000"/>
                </a:solidFill>
                <a:latin typeface="微软雅黑" panose="020B0503020204020204" pitchFamily="34" charset="-122"/>
                <a:ea typeface="微软雅黑" panose="020B0503020204020204" pitchFamily="34" charset="-122"/>
              </a:rPr>
              <a:t>STP  </a:t>
            </a:r>
            <a:r>
              <a:rPr lang="en-US" altLang="zh-CN" sz="2000" b="1" dirty="0">
                <a:latin typeface="微软雅黑" panose="020B0503020204020204" pitchFamily="34" charset="-122"/>
                <a:ea typeface="微软雅黑" panose="020B0503020204020204" pitchFamily="34" charset="-122"/>
              </a:rPr>
              <a:t>(Spanning Tree Protocol) </a:t>
            </a:r>
            <a:r>
              <a:rPr lang="zh-CN" altLang="en-US" sz="2000" b="1" dirty="0">
                <a:latin typeface="微软雅黑" panose="020B0503020204020204" pitchFamily="34" charset="-122"/>
                <a:ea typeface="微软雅黑" panose="020B0503020204020204" pitchFamily="34" charset="-122"/>
              </a:rPr>
              <a:t>要点：</a:t>
            </a:r>
            <a:endParaRPr lang="zh-CN" altLang="en-US" sz="2000" b="1" dirty="0">
              <a:latin typeface="微软雅黑" panose="020B0503020204020204" pitchFamily="34" charset="-122"/>
              <a:ea typeface="微软雅黑" panose="020B0503020204020204" pitchFamily="34" charset="-122"/>
            </a:endParaRPr>
          </a:p>
          <a:p>
            <a:pPr>
              <a:lnSpc>
                <a:spcPts val="3000"/>
              </a:lnSpc>
              <a:buClr>
                <a:srgbClr val="0070C0"/>
              </a:buClr>
            </a:pPr>
            <a:r>
              <a:rPr lang="zh-CN" altLang="en-US" sz="2000" b="1" dirty="0">
                <a:solidFill>
                  <a:srgbClr val="CC00CC"/>
                </a:solidFill>
                <a:latin typeface="微软雅黑" panose="020B0503020204020204" pitchFamily="34" charset="-122"/>
                <a:ea typeface="微软雅黑" panose="020B0503020204020204" pitchFamily="34" charset="-122"/>
              </a:rPr>
              <a:t>   </a:t>
            </a:r>
            <a:r>
              <a:rPr lang="zh-CN" altLang="en-US" sz="2000" b="1" dirty="0">
                <a:solidFill>
                  <a:srgbClr val="0000FF"/>
                </a:solidFill>
                <a:latin typeface="微软雅黑" panose="020B0503020204020204" pitchFamily="34" charset="-122"/>
                <a:ea typeface="微软雅黑" panose="020B0503020204020204" pitchFamily="34" charset="-122"/>
              </a:rPr>
              <a:t>不改变</a:t>
            </a:r>
            <a:r>
              <a:rPr lang="zh-CN" altLang="en-US" sz="2000" b="1" dirty="0">
                <a:latin typeface="微软雅黑" panose="020B0503020204020204" pitchFamily="34" charset="-122"/>
                <a:ea typeface="微软雅黑" panose="020B0503020204020204" pitchFamily="34" charset="-122"/>
              </a:rPr>
              <a:t>网络的实际拓扑，但</a:t>
            </a:r>
            <a:r>
              <a:rPr lang="zh-CN" altLang="en-US" sz="2000" b="1" dirty="0">
                <a:solidFill>
                  <a:srgbClr val="0000FF"/>
                </a:solidFill>
                <a:latin typeface="微软雅黑" panose="020B0503020204020204" pitchFamily="34" charset="-122"/>
                <a:ea typeface="微软雅黑" panose="020B0503020204020204" pitchFamily="34" charset="-122"/>
              </a:rPr>
              <a:t>在逻辑上</a:t>
            </a:r>
            <a:r>
              <a:rPr lang="zh-CN" altLang="en-US" sz="2000" b="1" dirty="0">
                <a:latin typeface="微软雅黑" panose="020B0503020204020204" pitchFamily="34" charset="-122"/>
                <a:ea typeface="微软雅黑" panose="020B0503020204020204" pitchFamily="34" charset="-122"/>
              </a:rPr>
              <a:t>则切断某些链路，使得从一台主机到所有其他主机的路径是</a:t>
            </a:r>
            <a:r>
              <a:rPr lang="zh-CN" altLang="en-US" sz="2000" b="1" dirty="0">
                <a:solidFill>
                  <a:srgbClr val="0000FF"/>
                </a:solidFill>
                <a:latin typeface="微软雅黑" panose="020B0503020204020204" pitchFamily="34" charset="-122"/>
                <a:ea typeface="微软雅黑" panose="020B0503020204020204" pitchFamily="34" charset="-122"/>
              </a:rPr>
              <a:t>无环路的树状结构，</a:t>
            </a:r>
            <a:r>
              <a:rPr lang="zh-CN" altLang="en-US" sz="2000" b="1" dirty="0">
                <a:latin typeface="微软雅黑" panose="020B0503020204020204" pitchFamily="34" charset="-122"/>
                <a:ea typeface="微软雅黑" panose="020B0503020204020204" pitchFamily="34" charset="-122"/>
              </a:rPr>
              <a:t>从而消除了兜圈子现象。</a:t>
            </a:r>
            <a:endParaRPr lang="zh-CN" altLang="en-US" sz="2000" b="1" dirty="0">
              <a:latin typeface="微软雅黑" panose="020B0503020204020204" pitchFamily="34" charset="-122"/>
              <a:ea typeface="微软雅黑" panose="020B0503020204020204" pitchFamily="34" charset="-122"/>
            </a:endParaRPr>
          </a:p>
        </p:txBody>
      </p:sp>
      <p:sp>
        <p:nvSpPr>
          <p:cNvPr id="5" name="AutoShape 5"/>
          <p:cNvSpPr>
            <a:spLocks noChangeArrowheads="1"/>
          </p:cNvSpPr>
          <p:nvPr/>
        </p:nvSpPr>
        <p:spPr bwMode="auto">
          <a:xfrm>
            <a:off x="502919" y="65120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260728" y="628112"/>
            <a:ext cx="44149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消除回路：使用生成树协议（</a:t>
            </a:r>
            <a:r>
              <a:rPr lang="en-US" altLang="zh-CN" sz="2000" b="1" dirty="0">
                <a:solidFill>
                  <a:schemeClr val="bg1"/>
                </a:solidFill>
                <a:latin typeface="微软雅黑" panose="020B0503020204020204" pitchFamily="34" charset="-122"/>
                <a:ea typeface="微软雅黑" panose="020B0503020204020204" pitchFamily="34" charset="-122"/>
              </a:rPr>
              <a:t>SPT</a:t>
            </a:r>
            <a:r>
              <a:rPr lang="zh-CN" altLang="en-US" sz="2000" b="1" dirty="0">
                <a:solidFill>
                  <a:schemeClr val="bg1"/>
                </a:solidFill>
                <a:latin typeface="微软雅黑" panose="020B0503020204020204" pitchFamily="34" charset="-122"/>
                <a:ea typeface="微软雅黑" panose="020B0503020204020204" pitchFamily="34" charset="-122"/>
              </a:rPr>
              <a:t>）</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8" name="AutoShape 22"/>
          <p:cNvSpPr>
            <a:spLocks noChangeArrowheads="1"/>
          </p:cNvSpPr>
          <p:nvPr/>
        </p:nvSpPr>
        <p:spPr bwMode="auto">
          <a:xfrm>
            <a:off x="4334689" y="3070331"/>
            <a:ext cx="742594" cy="303329"/>
          </a:xfrm>
          <a:prstGeom prst="rightArrow">
            <a:avLst>
              <a:gd name="adj1" fmla="val 50000"/>
              <a:gd name="adj2" fmla="val 63535"/>
            </a:avLst>
          </a:prstGeom>
          <a:solidFill>
            <a:srgbClr val="0000FF"/>
          </a:solidFill>
          <a:ln w="9525" algn="ctr">
            <a:solidFill>
              <a:schemeClr val="tx1"/>
            </a:solidFill>
            <a:miter lim="800000"/>
          </a:ln>
          <a:effectLst/>
        </p:spPr>
        <p:txBody>
          <a:bodyPr wrap="none" anchor="ctr"/>
          <a:lstStyle/>
          <a:p>
            <a:endParaRPr lang="zh-CN" altLang="en-US">
              <a:ea typeface="宋体" panose="02010600030101010101" pitchFamily="2" charset="-122"/>
            </a:endParaRPr>
          </a:p>
        </p:txBody>
      </p:sp>
      <p:grpSp>
        <p:nvGrpSpPr>
          <p:cNvPr id="3" name="组合 2"/>
          <p:cNvGrpSpPr/>
          <p:nvPr/>
        </p:nvGrpSpPr>
        <p:grpSpPr>
          <a:xfrm>
            <a:off x="2172989" y="2549195"/>
            <a:ext cx="1829253" cy="1495392"/>
            <a:chOff x="3099132" y="2827144"/>
            <a:chExt cx="1829253" cy="1495392"/>
          </a:xfrm>
        </p:grpSpPr>
        <p:sp>
          <p:nvSpPr>
            <p:cNvPr id="18" name="Line 12"/>
            <p:cNvSpPr>
              <a:spLocks noChangeShapeType="1"/>
            </p:cNvSpPr>
            <p:nvPr/>
          </p:nvSpPr>
          <p:spPr bwMode="auto">
            <a:xfrm flipH="1">
              <a:off x="3824155" y="2947730"/>
              <a:ext cx="264355" cy="510222"/>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3"/>
            <p:cNvSpPr>
              <a:spLocks noChangeShapeType="1"/>
            </p:cNvSpPr>
            <p:nvPr/>
          </p:nvSpPr>
          <p:spPr bwMode="auto">
            <a:xfrm>
              <a:off x="4142770" y="2944033"/>
              <a:ext cx="661849" cy="45880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5"/>
            <p:cNvSpPr>
              <a:spLocks noChangeShapeType="1"/>
            </p:cNvSpPr>
            <p:nvPr/>
          </p:nvSpPr>
          <p:spPr bwMode="auto">
            <a:xfrm>
              <a:off x="3824156" y="3449201"/>
              <a:ext cx="724342" cy="685928"/>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6"/>
            <p:cNvSpPr>
              <a:spLocks noChangeShapeType="1"/>
            </p:cNvSpPr>
            <p:nvPr/>
          </p:nvSpPr>
          <p:spPr bwMode="auto">
            <a:xfrm flipH="1">
              <a:off x="4661096" y="3457951"/>
              <a:ext cx="143521" cy="723545"/>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7"/>
            <p:cNvSpPr>
              <a:spLocks noChangeShapeType="1"/>
            </p:cNvSpPr>
            <p:nvPr/>
          </p:nvSpPr>
          <p:spPr bwMode="auto">
            <a:xfrm>
              <a:off x="4142770" y="3028984"/>
              <a:ext cx="472730" cy="108296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18"/>
            <p:cNvSpPr>
              <a:spLocks noChangeShapeType="1"/>
            </p:cNvSpPr>
            <p:nvPr/>
          </p:nvSpPr>
          <p:spPr bwMode="auto">
            <a:xfrm flipV="1">
              <a:off x="3272328" y="3495568"/>
              <a:ext cx="483897" cy="49997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19"/>
            <p:cNvSpPr>
              <a:spLocks noChangeShapeType="1"/>
            </p:cNvSpPr>
            <p:nvPr/>
          </p:nvSpPr>
          <p:spPr bwMode="auto">
            <a:xfrm flipH="1" flipV="1">
              <a:off x="3811796" y="3429210"/>
              <a:ext cx="55835" cy="709242"/>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0"/>
            <p:cNvSpPr>
              <a:spLocks noChangeShapeType="1"/>
            </p:cNvSpPr>
            <p:nvPr/>
          </p:nvSpPr>
          <p:spPr bwMode="auto">
            <a:xfrm flipH="1" flipV="1">
              <a:off x="3272327" y="4051815"/>
              <a:ext cx="551827" cy="86635"/>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5"/>
            <p:cNvSpPr>
              <a:spLocks noChangeArrowheads="1"/>
            </p:cNvSpPr>
            <p:nvPr/>
          </p:nvSpPr>
          <p:spPr bwMode="auto">
            <a:xfrm>
              <a:off x="3985504" y="2827144"/>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3" name="Oval 7"/>
            <p:cNvSpPr>
              <a:spLocks noChangeArrowheads="1"/>
            </p:cNvSpPr>
            <p:nvPr/>
          </p:nvSpPr>
          <p:spPr bwMode="auto">
            <a:xfrm>
              <a:off x="4680854" y="3312322"/>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5" name="Oval 9"/>
            <p:cNvSpPr>
              <a:spLocks noChangeArrowheads="1"/>
            </p:cNvSpPr>
            <p:nvPr/>
          </p:nvSpPr>
          <p:spPr bwMode="auto">
            <a:xfrm>
              <a:off x="4526165" y="4088760"/>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6" name="Oval 10"/>
            <p:cNvSpPr>
              <a:spLocks noChangeArrowheads="1"/>
            </p:cNvSpPr>
            <p:nvPr/>
          </p:nvSpPr>
          <p:spPr bwMode="auto">
            <a:xfrm>
              <a:off x="3099132" y="3935411"/>
              <a:ext cx="247531" cy="232810"/>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7" name="Oval 11"/>
            <p:cNvSpPr>
              <a:spLocks noChangeArrowheads="1"/>
            </p:cNvSpPr>
            <p:nvPr/>
          </p:nvSpPr>
          <p:spPr bwMode="auto">
            <a:xfrm>
              <a:off x="3756225" y="4046245"/>
              <a:ext cx="247531" cy="232810"/>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4" name="Oval 8"/>
            <p:cNvSpPr>
              <a:spLocks noChangeArrowheads="1"/>
            </p:cNvSpPr>
            <p:nvPr/>
          </p:nvSpPr>
          <p:spPr bwMode="auto">
            <a:xfrm>
              <a:off x="3700391" y="3348280"/>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grpSp>
      <p:grpSp>
        <p:nvGrpSpPr>
          <p:cNvPr id="2" name="组合 1"/>
          <p:cNvGrpSpPr/>
          <p:nvPr/>
        </p:nvGrpSpPr>
        <p:grpSpPr>
          <a:xfrm>
            <a:off x="5299243" y="2549195"/>
            <a:ext cx="1829253" cy="1495392"/>
            <a:chOff x="6484883" y="2827144"/>
            <a:chExt cx="1829253" cy="1495392"/>
          </a:xfrm>
        </p:grpSpPr>
        <p:sp>
          <p:nvSpPr>
            <p:cNvPr id="48" name="Line 12"/>
            <p:cNvSpPr>
              <a:spLocks noChangeShapeType="1"/>
            </p:cNvSpPr>
            <p:nvPr/>
          </p:nvSpPr>
          <p:spPr bwMode="auto">
            <a:xfrm flipH="1">
              <a:off x="7209906" y="2947730"/>
              <a:ext cx="264355" cy="510222"/>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13"/>
            <p:cNvSpPr>
              <a:spLocks noChangeShapeType="1"/>
            </p:cNvSpPr>
            <p:nvPr/>
          </p:nvSpPr>
          <p:spPr bwMode="auto">
            <a:xfrm>
              <a:off x="7528521" y="2944033"/>
              <a:ext cx="661849" cy="45880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15"/>
            <p:cNvSpPr>
              <a:spLocks noChangeShapeType="1"/>
            </p:cNvSpPr>
            <p:nvPr/>
          </p:nvSpPr>
          <p:spPr bwMode="auto">
            <a:xfrm>
              <a:off x="7209907" y="3449201"/>
              <a:ext cx="724342" cy="685928"/>
            </a:xfrm>
            <a:prstGeom prst="line">
              <a:avLst/>
            </a:prstGeom>
            <a:noFill/>
            <a:ln w="19050">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16"/>
            <p:cNvSpPr>
              <a:spLocks noChangeShapeType="1"/>
            </p:cNvSpPr>
            <p:nvPr/>
          </p:nvSpPr>
          <p:spPr bwMode="auto">
            <a:xfrm flipH="1">
              <a:off x="8046847" y="3457951"/>
              <a:ext cx="143521" cy="723545"/>
            </a:xfrm>
            <a:prstGeom prst="line">
              <a:avLst/>
            </a:prstGeom>
            <a:noFill/>
            <a:ln w="19050">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17"/>
            <p:cNvSpPr>
              <a:spLocks noChangeShapeType="1"/>
            </p:cNvSpPr>
            <p:nvPr/>
          </p:nvSpPr>
          <p:spPr bwMode="auto">
            <a:xfrm>
              <a:off x="7528521" y="3028984"/>
              <a:ext cx="472730" cy="108296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18"/>
            <p:cNvSpPr>
              <a:spLocks noChangeShapeType="1"/>
            </p:cNvSpPr>
            <p:nvPr/>
          </p:nvSpPr>
          <p:spPr bwMode="auto">
            <a:xfrm flipV="1">
              <a:off x="6658079" y="3495568"/>
              <a:ext cx="483897" cy="49997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19"/>
            <p:cNvSpPr>
              <a:spLocks noChangeShapeType="1"/>
            </p:cNvSpPr>
            <p:nvPr/>
          </p:nvSpPr>
          <p:spPr bwMode="auto">
            <a:xfrm flipH="1" flipV="1">
              <a:off x="7197547" y="3429210"/>
              <a:ext cx="55835" cy="709242"/>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20"/>
            <p:cNvSpPr>
              <a:spLocks noChangeShapeType="1"/>
            </p:cNvSpPr>
            <p:nvPr/>
          </p:nvSpPr>
          <p:spPr bwMode="auto">
            <a:xfrm flipH="1" flipV="1">
              <a:off x="6658078" y="4051815"/>
              <a:ext cx="551827" cy="86635"/>
            </a:xfrm>
            <a:prstGeom prst="line">
              <a:avLst/>
            </a:prstGeom>
            <a:noFill/>
            <a:ln w="19050">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Oval 5"/>
            <p:cNvSpPr>
              <a:spLocks noChangeArrowheads="1"/>
            </p:cNvSpPr>
            <p:nvPr/>
          </p:nvSpPr>
          <p:spPr bwMode="auto">
            <a:xfrm>
              <a:off x="7371255" y="2827144"/>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57" name="Oval 7"/>
            <p:cNvSpPr>
              <a:spLocks noChangeArrowheads="1"/>
            </p:cNvSpPr>
            <p:nvPr/>
          </p:nvSpPr>
          <p:spPr bwMode="auto">
            <a:xfrm>
              <a:off x="8066605" y="3312322"/>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58" name="Oval 9"/>
            <p:cNvSpPr>
              <a:spLocks noChangeArrowheads="1"/>
            </p:cNvSpPr>
            <p:nvPr/>
          </p:nvSpPr>
          <p:spPr bwMode="auto">
            <a:xfrm>
              <a:off x="7911916" y="4088760"/>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59" name="Oval 10"/>
            <p:cNvSpPr>
              <a:spLocks noChangeArrowheads="1"/>
            </p:cNvSpPr>
            <p:nvPr/>
          </p:nvSpPr>
          <p:spPr bwMode="auto">
            <a:xfrm>
              <a:off x="6484883" y="3935411"/>
              <a:ext cx="247531" cy="232810"/>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60" name="Oval 11"/>
            <p:cNvSpPr>
              <a:spLocks noChangeArrowheads="1"/>
            </p:cNvSpPr>
            <p:nvPr/>
          </p:nvSpPr>
          <p:spPr bwMode="auto">
            <a:xfrm>
              <a:off x="7141976" y="4046245"/>
              <a:ext cx="247531" cy="232810"/>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61" name="Oval 8"/>
            <p:cNvSpPr>
              <a:spLocks noChangeArrowheads="1"/>
            </p:cNvSpPr>
            <p:nvPr/>
          </p:nvSpPr>
          <p:spPr bwMode="auto">
            <a:xfrm>
              <a:off x="7086142" y="3348280"/>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Rectangle 2"/>
          <p:cNvSpPr txBox="1">
            <a:spLocks noChangeArrowheads="1"/>
          </p:cNvSpPr>
          <p:nvPr/>
        </p:nvSpPr>
        <p:spPr bwMode="auto">
          <a:xfrm>
            <a:off x="1578769" y="346473"/>
            <a:ext cx="4289822" cy="497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eaLnBrk="0" fontAlgn="base" hangingPunct="0">
              <a:spcBef>
                <a:spcPct val="0"/>
              </a:spcBef>
              <a:spcAft>
                <a:spcPct val="0"/>
              </a:spcAft>
              <a:buNone/>
            </a:pPr>
            <a:r>
              <a:rPr lang="zh-CN" altLang="en-US" sz="2400" b="1" dirty="0">
                <a:latin typeface="微软雅黑" panose="020B0503020204020204" pitchFamily="34" charset="-122"/>
                <a:ea typeface="微软雅黑" panose="020B0503020204020204" pitchFamily="34" charset="-122"/>
              </a:rPr>
              <a:t>生成树实例</a:t>
            </a:r>
            <a:endParaRPr lang="en-US" altLang="zh-CN" sz="2100" b="1" dirty="0">
              <a:latin typeface="Times New Roman" panose="02020603050405020304" pitchFamily="18" charset="0"/>
              <a:cs typeface="Times New Roman" panose="02020603050405020304" pitchFamily="18" charset="0"/>
            </a:endParaRPr>
          </a:p>
        </p:txBody>
      </p:sp>
      <p:grpSp>
        <p:nvGrpSpPr>
          <p:cNvPr id="14" name="组合 17"/>
          <p:cNvGrpSpPr/>
          <p:nvPr/>
        </p:nvGrpSpPr>
        <p:grpSpPr bwMode="auto">
          <a:xfrm>
            <a:off x="865516" y="761180"/>
            <a:ext cx="7200900" cy="4175125"/>
            <a:chOff x="3048000" y="3692525"/>
            <a:chExt cx="4953000" cy="3165475"/>
          </a:xfrm>
        </p:grpSpPr>
        <p:graphicFrame>
          <p:nvGraphicFramePr>
            <p:cNvPr id="15" name="Object 5"/>
            <p:cNvGraphicFramePr>
              <a:graphicFrameLocks noChangeAspect="1"/>
            </p:cNvGraphicFramePr>
            <p:nvPr/>
          </p:nvGraphicFramePr>
          <p:xfrm>
            <a:off x="3048000" y="3692525"/>
            <a:ext cx="4953000" cy="3165475"/>
          </p:xfrm>
          <a:graphic>
            <a:graphicData uri="http://schemas.openxmlformats.org/presentationml/2006/ole">
              <mc:AlternateContent xmlns:mc="http://schemas.openxmlformats.org/markup-compatibility/2006">
                <mc:Choice xmlns:v="urn:schemas-microsoft-com:vml" Requires="v">
                  <p:oleObj spid="_x0000_s0" name="Visio" r:id="rId1" imgW="7637780" imgH="4885690" progId="Visio.Drawing.6">
                    <p:embed/>
                  </p:oleObj>
                </mc:Choice>
                <mc:Fallback>
                  <p:oleObj name="Visio" r:id="rId1" imgW="7637780" imgH="4885690" progId="Visio.Drawing.6">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3692525"/>
                          <a:ext cx="4953000" cy="316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Freeform 271"/>
            <p:cNvSpPr/>
            <p:nvPr/>
          </p:nvSpPr>
          <p:spPr bwMode="auto">
            <a:xfrm>
              <a:off x="5751513" y="6445250"/>
              <a:ext cx="914400" cy="117475"/>
            </a:xfrm>
            <a:custGeom>
              <a:avLst/>
              <a:gdLst>
                <a:gd name="T0" fmla="*/ 0 w 576"/>
                <a:gd name="T1" fmla="*/ 2147483646 h 74"/>
                <a:gd name="T2" fmla="*/ 2147483646 w 576"/>
                <a:gd name="T3" fmla="*/ 2147483646 h 74"/>
                <a:gd name="T4" fmla="*/ 2147483646 w 576"/>
                <a:gd name="T5" fmla="*/ 0 h 74"/>
                <a:gd name="T6" fmla="*/ 0 60000 65536"/>
                <a:gd name="T7" fmla="*/ 0 60000 65536"/>
                <a:gd name="T8" fmla="*/ 0 60000 65536"/>
                <a:gd name="T9" fmla="*/ 0 w 576"/>
                <a:gd name="T10" fmla="*/ 0 h 74"/>
                <a:gd name="T11" fmla="*/ 576 w 576"/>
                <a:gd name="T12" fmla="*/ 74 h 74"/>
              </a:gdLst>
              <a:ahLst/>
              <a:cxnLst>
                <a:cxn ang="T6">
                  <a:pos x="T0" y="T1"/>
                </a:cxn>
                <a:cxn ang="T7">
                  <a:pos x="T2" y="T3"/>
                </a:cxn>
                <a:cxn ang="T8">
                  <a:pos x="T4" y="T5"/>
                </a:cxn>
              </a:cxnLst>
              <a:rect l="T9" t="T10" r="T11" b="T12"/>
              <a:pathLst>
                <a:path w="576" h="74">
                  <a:moveTo>
                    <a:pt x="0" y="28"/>
                  </a:moveTo>
                  <a:cubicBezTo>
                    <a:pt x="68" y="35"/>
                    <a:pt x="313" y="74"/>
                    <a:pt x="409" y="69"/>
                  </a:cubicBezTo>
                  <a:cubicBezTo>
                    <a:pt x="505" y="64"/>
                    <a:pt x="541" y="14"/>
                    <a:pt x="576" y="0"/>
                  </a:cubicBezTo>
                </a:path>
              </a:pathLst>
            </a:custGeom>
            <a:noFill/>
            <a:ln w="38100" cap="flat" cmpd="sng">
              <a:solidFill>
                <a:srgbClr val="FF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7" name="Freeform 272"/>
            <p:cNvSpPr/>
            <p:nvPr/>
          </p:nvSpPr>
          <p:spPr bwMode="auto">
            <a:xfrm>
              <a:off x="4951413" y="5145088"/>
              <a:ext cx="722312" cy="1157287"/>
            </a:xfrm>
            <a:custGeom>
              <a:avLst/>
              <a:gdLst>
                <a:gd name="T0" fmla="*/ 2147483646 w 455"/>
                <a:gd name="T1" fmla="*/ 0 h 729"/>
                <a:gd name="T2" fmla="*/ 2147483646 w 455"/>
                <a:gd name="T3" fmla="*/ 2147483646 h 729"/>
                <a:gd name="T4" fmla="*/ 2147483646 w 455"/>
                <a:gd name="T5" fmla="*/ 2147483646 h 729"/>
                <a:gd name="T6" fmla="*/ 0 60000 65536"/>
                <a:gd name="T7" fmla="*/ 0 60000 65536"/>
                <a:gd name="T8" fmla="*/ 0 60000 65536"/>
                <a:gd name="T9" fmla="*/ 0 w 455"/>
                <a:gd name="T10" fmla="*/ 0 h 729"/>
                <a:gd name="T11" fmla="*/ 455 w 455"/>
                <a:gd name="T12" fmla="*/ 729 h 729"/>
              </a:gdLst>
              <a:ahLst/>
              <a:cxnLst>
                <a:cxn ang="T6">
                  <a:pos x="T0" y="T1"/>
                </a:cxn>
                <a:cxn ang="T7">
                  <a:pos x="T2" y="T3"/>
                </a:cxn>
                <a:cxn ang="T8">
                  <a:pos x="T4" y="T5"/>
                </a:cxn>
              </a:cxnLst>
              <a:rect l="T9" t="T10" r="T11" b="T12"/>
              <a:pathLst>
                <a:path w="455" h="729">
                  <a:moveTo>
                    <a:pt x="455" y="0"/>
                  </a:moveTo>
                  <a:cubicBezTo>
                    <a:pt x="383" y="36"/>
                    <a:pt x="50" y="94"/>
                    <a:pt x="25" y="215"/>
                  </a:cubicBezTo>
                  <a:cubicBezTo>
                    <a:pt x="0" y="336"/>
                    <a:pt x="244" y="622"/>
                    <a:pt x="302" y="729"/>
                  </a:cubicBezTo>
                </a:path>
              </a:pathLst>
            </a:custGeom>
            <a:noFill/>
            <a:ln w="38100" cap="flat" cmpd="sng">
              <a:solidFill>
                <a:srgbClr val="FF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8" name="Freeform 273"/>
            <p:cNvSpPr/>
            <p:nvPr/>
          </p:nvSpPr>
          <p:spPr bwMode="auto">
            <a:xfrm>
              <a:off x="4021138" y="5045075"/>
              <a:ext cx="1619250" cy="336550"/>
            </a:xfrm>
            <a:custGeom>
              <a:avLst/>
              <a:gdLst>
                <a:gd name="T0" fmla="*/ 2147483646 w 1020"/>
                <a:gd name="T1" fmla="*/ 0 h 212"/>
                <a:gd name="T2" fmla="*/ 2147483646 w 1020"/>
                <a:gd name="T3" fmla="*/ 2147483646 h 212"/>
                <a:gd name="T4" fmla="*/ 0 w 1020"/>
                <a:gd name="T5" fmla="*/ 2147483646 h 212"/>
                <a:gd name="T6" fmla="*/ 0 60000 65536"/>
                <a:gd name="T7" fmla="*/ 0 60000 65536"/>
                <a:gd name="T8" fmla="*/ 0 60000 65536"/>
                <a:gd name="T9" fmla="*/ 0 w 1020"/>
                <a:gd name="T10" fmla="*/ 0 h 212"/>
                <a:gd name="T11" fmla="*/ 1020 w 1020"/>
                <a:gd name="T12" fmla="*/ 212 h 212"/>
              </a:gdLst>
              <a:ahLst/>
              <a:cxnLst>
                <a:cxn ang="T6">
                  <a:pos x="T0" y="T1"/>
                </a:cxn>
                <a:cxn ang="T7">
                  <a:pos x="T2" y="T3"/>
                </a:cxn>
                <a:cxn ang="T8">
                  <a:pos x="T4" y="T5"/>
                </a:cxn>
              </a:cxnLst>
              <a:rect l="T9" t="T10" r="T11" b="T12"/>
              <a:pathLst>
                <a:path w="1020" h="212">
                  <a:moveTo>
                    <a:pt x="1020" y="0"/>
                  </a:moveTo>
                  <a:cubicBezTo>
                    <a:pt x="940" y="33"/>
                    <a:pt x="711" y="178"/>
                    <a:pt x="541" y="195"/>
                  </a:cubicBezTo>
                  <a:cubicBezTo>
                    <a:pt x="371" y="212"/>
                    <a:pt x="113" y="124"/>
                    <a:pt x="0" y="105"/>
                  </a:cubicBezTo>
                </a:path>
              </a:pathLst>
            </a:custGeom>
            <a:noFill/>
            <a:ln w="38100" cap="flat" cmpd="sng">
              <a:solidFill>
                <a:srgbClr val="FF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9" name="Freeform 274"/>
            <p:cNvSpPr/>
            <p:nvPr/>
          </p:nvSpPr>
          <p:spPr bwMode="auto">
            <a:xfrm>
              <a:off x="4703763" y="4230688"/>
              <a:ext cx="947737" cy="882650"/>
            </a:xfrm>
            <a:custGeom>
              <a:avLst/>
              <a:gdLst>
                <a:gd name="T0" fmla="*/ 2147483646 w 597"/>
                <a:gd name="T1" fmla="*/ 2147483646 h 556"/>
                <a:gd name="T2" fmla="*/ 2147483646 w 597"/>
                <a:gd name="T3" fmla="*/ 2147483646 h 556"/>
                <a:gd name="T4" fmla="*/ 0 w 597"/>
                <a:gd name="T5" fmla="*/ 0 h 556"/>
                <a:gd name="T6" fmla="*/ 0 60000 65536"/>
                <a:gd name="T7" fmla="*/ 0 60000 65536"/>
                <a:gd name="T8" fmla="*/ 0 60000 65536"/>
                <a:gd name="T9" fmla="*/ 0 w 597"/>
                <a:gd name="T10" fmla="*/ 0 h 556"/>
                <a:gd name="T11" fmla="*/ 597 w 597"/>
                <a:gd name="T12" fmla="*/ 556 h 556"/>
              </a:gdLst>
              <a:ahLst/>
              <a:cxnLst>
                <a:cxn ang="T6">
                  <a:pos x="T0" y="T1"/>
                </a:cxn>
                <a:cxn ang="T7">
                  <a:pos x="T2" y="T3"/>
                </a:cxn>
                <a:cxn ang="T8">
                  <a:pos x="T4" y="T5"/>
                </a:cxn>
              </a:cxnLst>
              <a:rect l="T9" t="T10" r="T11" b="T12"/>
              <a:pathLst>
                <a:path w="597" h="556">
                  <a:moveTo>
                    <a:pt x="597" y="465"/>
                  </a:moveTo>
                  <a:cubicBezTo>
                    <a:pt x="522" y="467"/>
                    <a:pt x="238" y="556"/>
                    <a:pt x="139" y="479"/>
                  </a:cubicBezTo>
                  <a:cubicBezTo>
                    <a:pt x="40" y="402"/>
                    <a:pt x="29" y="100"/>
                    <a:pt x="0" y="0"/>
                  </a:cubicBezTo>
                </a:path>
              </a:pathLst>
            </a:custGeom>
            <a:noFill/>
            <a:ln w="38100" cap="flat" cmpd="sng">
              <a:solidFill>
                <a:srgbClr val="FF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0" name="Freeform 275"/>
            <p:cNvSpPr/>
            <p:nvPr/>
          </p:nvSpPr>
          <p:spPr bwMode="auto">
            <a:xfrm>
              <a:off x="5829300" y="4114800"/>
              <a:ext cx="552450" cy="688975"/>
            </a:xfrm>
            <a:custGeom>
              <a:avLst/>
              <a:gdLst>
                <a:gd name="T0" fmla="*/ 2147483646 w 348"/>
                <a:gd name="T1" fmla="*/ 2147483646 h 434"/>
                <a:gd name="T2" fmla="*/ 2147483646 w 348"/>
                <a:gd name="T3" fmla="*/ 2147483646 h 434"/>
                <a:gd name="T4" fmla="*/ 2147483646 w 348"/>
                <a:gd name="T5" fmla="*/ 0 h 434"/>
                <a:gd name="T6" fmla="*/ 0 60000 65536"/>
                <a:gd name="T7" fmla="*/ 0 60000 65536"/>
                <a:gd name="T8" fmla="*/ 0 60000 65536"/>
                <a:gd name="T9" fmla="*/ 0 w 348"/>
                <a:gd name="T10" fmla="*/ 0 h 434"/>
                <a:gd name="T11" fmla="*/ 348 w 348"/>
                <a:gd name="T12" fmla="*/ 434 h 434"/>
              </a:gdLst>
              <a:ahLst/>
              <a:cxnLst>
                <a:cxn ang="T6">
                  <a:pos x="T0" y="T1"/>
                </a:cxn>
                <a:cxn ang="T7">
                  <a:pos x="T2" y="T3"/>
                </a:cxn>
                <a:cxn ang="T8">
                  <a:pos x="T4" y="T5"/>
                </a:cxn>
              </a:cxnLst>
              <a:rect l="T9" t="T10" r="T11" b="T12"/>
              <a:pathLst>
                <a:path w="348" h="434">
                  <a:moveTo>
                    <a:pt x="103" y="434"/>
                  </a:moveTo>
                  <a:cubicBezTo>
                    <a:pt x="93" y="378"/>
                    <a:pt x="0" y="173"/>
                    <a:pt x="41" y="101"/>
                  </a:cubicBezTo>
                  <a:cubicBezTo>
                    <a:pt x="82" y="29"/>
                    <a:pt x="284" y="21"/>
                    <a:pt x="348" y="0"/>
                  </a:cubicBezTo>
                </a:path>
              </a:pathLst>
            </a:custGeom>
            <a:noFill/>
            <a:ln w="38100" cap="flat" cmpd="sng">
              <a:solidFill>
                <a:srgbClr val="FF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1" name="Freeform 276"/>
            <p:cNvSpPr/>
            <p:nvPr/>
          </p:nvSpPr>
          <p:spPr bwMode="auto">
            <a:xfrm>
              <a:off x="6808788" y="4130675"/>
              <a:ext cx="900112" cy="1157288"/>
            </a:xfrm>
            <a:custGeom>
              <a:avLst/>
              <a:gdLst>
                <a:gd name="T0" fmla="*/ 0 w 567"/>
                <a:gd name="T1" fmla="*/ 0 h 729"/>
                <a:gd name="T2" fmla="*/ 2147483646 w 567"/>
                <a:gd name="T3" fmla="*/ 2147483646 h 729"/>
                <a:gd name="T4" fmla="*/ 2147483646 w 567"/>
                <a:gd name="T5" fmla="*/ 2147483646 h 729"/>
                <a:gd name="T6" fmla="*/ 0 60000 65536"/>
                <a:gd name="T7" fmla="*/ 0 60000 65536"/>
                <a:gd name="T8" fmla="*/ 0 60000 65536"/>
                <a:gd name="T9" fmla="*/ 0 w 567"/>
                <a:gd name="T10" fmla="*/ 0 h 729"/>
                <a:gd name="T11" fmla="*/ 567 w 567"/>
                <a:gd name="T12" fmla="*/ 729 h 729"/>
              </a:gdLst>
              <a:ahLst/>
              <a:cxnLst>
                <a:cxn ang="T6">
                  <a:pos x="T0" y="T1"/>
                </a:cxn>
                <a:cxn ang="T7">
                  <a:pos x="T2" y="T3"/>
                </a:cxn>
                <a:cxn ang="T8">
                  <a:pos x="T4" y="T5"/>
                </a:cxn>
              </a:cxnLst>
              <a:rect l="T9" t="T10" r="T11" b="T12"/>
              <a:pathLst>
                <a:path w="567" h="729">
                  <a:moveTo>
                    <a:pt x="0" y="0"/>
                  </a:moveTo>
                  <a:cubicBezTo>
                    <a:pt x="84" y="22"/>
                    <a:pt x="445" y="11"/>
                    <a:pt x="506" y="132"/>
                  </a:cubicBezTo>
                  <a:cubicBezTo>
                    <a:pt x="567" y="253"/>
                    <a:pt x="397" y="605"/>
                    <a:pt x="368" y="729"/>
                  </a:cubicBezTo>
                </a:path>
              </a:pathLst>
            </a:custGeom>
            <a:noFill/>
            <a:ln w="38100" cap="flat" cmpd="sng">
              <a:solidFill>
                <a:srgbClr val="FF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2" name="Freeform 277"/>
            <p:cNvSpPr/>
            <p:nvPr/>
          </p:nvSpPr>
          <p:spPr bwMode="auto">
            <a:xfrm>
              <a:off x="6632575" y="4275138"/>
              <a:ext cx="25400" cy="814387"/>
            </a:xfrm>
            <a:custGeom>
              <a:avLst/>
              <a:gdLst>
                <a:gd name="T0" fmla="*/ 2147483646 w 16"/>
                <a:gd name="T1" fmla="*/ 0 h 513"/>
                <a:gd name="T2" fmla="*/ 2147483646 w 16"/>
                <a:gd name="T3" fmla="*/ 2147483646 h 513"/>
                <a:gd name="T4" fmla="*/ 0 w 16"/>
                <a:gd name="T5" fmla="*/ 2147483646 h 513"/>
                <a:gd name="T6" fmla="*/ 0 60000 65536"/>
                <a:gd name="T7" fmla="*/ 0 60000 65536"/>
                <a:gd name="T8" fmla="*/ 0 60000 65536"/>
                <a:gd name="T9" fmla="*/ 0 w 16"/>
                <a:gd name="T10" fmla="*/ 0 h 513"/>
                <a:gd name="T11" fmla="*/ 16 w 16"/>
                <a:gd name="T12" fmla="*/ 513 h 513"/>
              </a:gdLst>
              <a:ahLst/>
              <a:cxnLst>
                <a:cxn ang="T6">
                  <a:pos x="T0" y="T1"/>
                </a:cxn>
                <a:cxn ang="T7">
                  <a:pos x="T2" y="T3"/>
                </a:cxn>
                <a:cxn ang="T8">
                  <a:pos x="T4" y="T5"/>
                </a:cxn>
              </a:cxnLst>
              <a:rect l="T9" t="T10" r="T11" b="T12"/>
              <a:pathLst>
                <a:path w="16" h="513">
                  <a:moveTo>
                    <a:pt x="14" y="0"/>
                  </a:moveTo>
                  <a:cubicBezTo>
                    <a:pt x="14" y="43"/>
                    <a:pt x="16" y="171"/>
                    <a:pt x="14" y="256"/>
                  </a:cubicBezTo>
                  <a:cubicBezTo>
                    <a:pt x="12" y="341"/>
                    <a:pt x="3" y="460"/>
                    <a:pt x="0" y="513"/>
                  </a:cubicBezTo>
                </a:path>
              </a:pathLst>
            </a:custGeom>
            <a:noFill/>
            <a:ln w="38100" cap="flat" cmpd="sng">
              <a:solidFill>
                <a:srgbClr val="FF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3" name="Freeform 278"/>
            <p:cNvSpPr/>
            <p:nvPr/>
          </p:nvSpPr>
          <p:spPr bwMode="auto">
            <a:xfrm>
              <a:off x="3492500" y="4351338"/>
              <a:ext cx="109538" cy="749300"/>
            </a:xfrm>
            <a:custGeom>
              <a:avLst/>
              <a:gdLst>
                <a:gd name="T0" fmla="*/ 2147483646 w 69"/>
                <a:gd name="T1" fmla="*/ 2147483646 h 472"/>
                <a:gd name="T2" fmla="*/ 0 w 69"/>
                <a:gd name="T3" fmla="*/ 2147483646 h 472"/>
                <a:gd name="T4" fmla="*/ 2147483646 w 69"/>
                <a:gd name="T5" fmla="*/ 0 h 472"/>
                <a:gd name="T6" fmla="*/ 0 60000 65536"/>
                <a:gd name="T7" fmla="*/ 0 60000 65536"/>
                <a:gd name="T8" fmla="*/ 0 60000 65536"/>
                <a:gd name="T9" fmla="*/ 0 w 69"/>
                <a:gd name="T10" fmla="*/ 0 h 472"/>
                <a:gd name="T11" fmla="*/ 69 w 69"/>
                <a:gd name="T12" fmla="*/ 472 h 472"/>
              </a:gdLst>
              <a:ahLst/>
              <a:cxnLst>
                <a:cxn ang="T6">
                  <a:pos x="T0" y="T1"/>
                </a:cxn>
                <a:cxn ang="T7">
                  <a:pos x="T2" y="T3"/>
                </a:cxn>
                <a:cxn ang="T8">
                  <a:pos x="T4" y="T5"/>
                </a:cxn>
              </a:cxnLst>
              <a:rect l="T9" t="T10" r="T11" b="T12"/>
              <a:pathLst>
                <a:path w="69" h="472">
                  <a:moveTo>
                    <a:pt x="69" y="472"/>
                  </a:moveTo>
                  <a:cubicBezTo>
                    <a:pt x="58" y="430"/>
                    <a:pt x="0" y="301"/>
                    <a:pt x="0" y="222"/>
                  </a:cubicBezTo>
                  <a:cubicBezTo>
                    <a:pt x="0" y="143"/>
                    <a:pt x="55" y="46"/>
                    <a:pt x="69" y="0"/>
                  </a:cubicBezTo>
                </a:path>
              </a:pathLst>
            </a:custGeom>
            <a:noFill/>
            <a:ln w="38100" cap="flat" cmpd="sng">
              <a:solidFill>
                <a:srgbClr val="FF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4" name="Freeform 279"/>
            <p:cNvSpPr/>
            <p:nvPr/>
          </p:nvSpPr>
          <p:spPr bwMode="auto">
            <a:xfrm>
              <a:off x="3398838" y="5365750"/>
              <a:ext cx="411162" cy="782638"/>
            </a:xfrm>
            <a:custGeom>
              <a:avLst/>
              <a:gdLst>
                <a:gd name="T0" fmla="*/ 2147483646 w 259"/>
                <a:gd name="T1" fmla="*/ 0 h 493"/>
                <a:gd name="T2" fmla="*/ 2147483646 w 259"/>
                <a:gd name="T3" fmla="*/ 2147483646 h 493"/>
                <a:gd name="T4" fmla="*/ 2147483646 w 259"/>
                <a:gd name="T5" fmla="*/ 2147483646 h 493"/>
                <a:gd name="T6" fmla="*/ 0 60000 65536"/>
                <a:gd name="T7" fmla="*/ 0 60000 65536"/>
                <a:gd name="T8" fmla="*/ 0 60000 65536"/>
                <a:gd name="T9" fmla="*/ 0 w 259"/>
                <a:gd name="T10" fmla="*/ 0 h 493"/>
                <a:gd name="T11" fmla="*/ 259 w 259"/>
                <a:gd name="T12" fmla="*/ 493 h 493"/>
              </a:gdLst>
              <a:ahLst/>
              <a:cxnLst>
                <a:cxn ang="T6">
                  <a:pos x="T0" y="T1"/>
                </a:cxn>
                <a:cxn ang="T7">
                  <a:pos x="T2" y="T3"/>
                </a:cxn>
                <a:cxn ang="T8">
                  <a:pos x="T4" y="T5"/>
                </a:cxn>
              </a:cxnLst>
              <a:rect l="T9" t="T10" r="T11" b="T12"/>
              <a:pathLst>
                <a:path w="259" h="493">
                  <a:moveTo>
                    <a:pt x="114" y="0"/>
                  </a:moveTo>
                  <a:cubicBezTo>
                    <a:pt x="99" y="35"/>
                    <a:pt x="0" y="133"/>
                    <a:pt x="24" y="215"/>
                  </a:cubicBezTo>
                  <a:cubicBezTo>
                    <a:pt x="48" y="297"/>
                    <a:pt x="210" y="435"/>
                    <a:pt x="259" y="493"/>
                  </a:cubicBezTo>
                </a:path>
              </a:pathLst>
            </a:custGeom>
            <a:noFill/>
            <a:ln w="38100" cap="flat" cmpd="sng">
              <a:solidFill>
                <a:srgbClr val="FF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867103" y="646386"/>
            <a:ext cx="7874876" cy="1887696"/>
          </a:xfrm>
          <a:prstGeom prst="rect">
            <a:avLst/>
          </a:prstGeom>
        </p:spPr>
        <p:txBody>
          <a:bodyPr wrap="square">
            <a:spAutoFit/>
          </a:bodyPr>
          <a:lstStyle/>
          <a:p>
            <a:pPr lvl="0" algn="just">
              <a:lnSpc>
                <a:spcPts val="2000"/>
              </a:lnSpc>
              <a:spcAft>
                <a:spcPts val="0"/>
              </a:spcAft>
            </a:pPr>
            <a:r>
              <a:rPr lang="zh-CN" altLang="zh-CN" sz="1400" kern="100" dirty="0">
                <a:latin typeface="Times New Roman" panose="02020603050405020304" pitchFamily="18" charset="0"/>
              </a:rPr>
              <a:t>下图表示有</a:t>
            </a:r>
            <a:r>
              <a:rPr lang="en-US" altLang="zh-CN" sz="1400" kern="100" dirty="0">
                <a:latin typeface="Times New Roman" panose="02020603050405020304" pitchFamily="18" charset="0"/>
              </a:rPr>
              <a:t>5</a:t>
            </a:r>
            <a:r>
              <a:rPr lang="zh-CN" altLang="zh-CN" sz="1400" kern="100" dirty="0">
                <a:latin typeface="Times New Roman" panose="02020603050405020304" pitchFamily="18" charset="0"/>
              </a:rPr>
              <a:t>个站分别连接在三个局域网上，并且用</a:t>
            </a:r>
            <a:r>
              <a:rPr lang="zh-CN" altLang="en-US" sz="1400" kern="100" dirty="0">
                <a:latin typeface="Times New Roman" panose="02020603050405020304" pitchFamily="18" charset="0"/>
              </a:rPr>
              <a:t>交换机</a:t>
            </a:r>
            <a:r>
              <a:rPr lang="en-US" altLang="zh-CN" sz="1400" kern="100" dirty="0">
                <a:latin typeface="Times New Roman" panose="02020603050405020304" pitchFamily="18" charset="0"/>
              </a:rPr>
              <a:t>B1</a:t>
            </a:r>
            <a:r>
              <a:rPr lang="zh-CN" altLang="zh-CN" sz="1400" kern="100" dirty="0">
                <a:latin typeface="Times New Roman" panose="02020603050405020304" pitchFamily="18" charset="0"/>
              </a:rPr>
              <a:t>和</a:t>
            </a:r>
            <a:r>
              <a:rPr lang="en-US" altLang="zh-CN" sz="1400" kern="100" dirty="0">
                <a:latin typeface="Times New Roman" panose="02020603050405020304" pitchFamily="18" charset="0"/>
              </a:rPr>
              <a:t>B2</a:t>
            </a:r>
            <a:r>
              <a:rPr lang="zh-CN" altLang="zh-CN" sz="1400" kern="100" dirty="0">
                <a:latin typeface="Times New Roman" panose="02020603050405020304" pitchFamily="18" charset="0"/>
              </a:rPr>
              <a:t>连接起来。每一个</a:t>
            </a:r>
            <a:r>
              <a:rPr lang="zh-CN" altLang="en-US" sz="1400" kern="100" dirty="0">
                <a:latin typeface="Times New Roman" panose="02020603050405020304" pitchFamily="18" charset="0"/>
              </a:rPr>
              <a:t>交换机</a:t>
            </a:r>
            <a:r>
              <a:rPr lang="zh-CN" altLang="zh-CN" sz="1400" kern="100" dirty="0">
                <a:latin typeface="Times New Roman" panose="02020603050405020304" pitchFamily="18" charset="0"/>
              </a:rPr>
              <a:t>都有</a:t>
            </a:r>
            <a:r>
              <a:rPr lang="en-US" altLang="zh-CN" sz="1400" kern="100" dirty="0">
                <a:latin typeface="Times New Roman" panose="02020603050405020304" pitchFamily="18" charset="0"/>
              </a:rPr>
              <a:t>2</a:t>
            </a:r>
            <a:r>
              <a:rPr lang="zh-CN" altLang="zh-CN" sz="1400" kern="100" dirty="0">
                <a:latin typeface="Times New Roman" panose="02020603050405020304" pitchFamily="18" charset="0"/>
              </a:rPr>
              <a:t>个接口（</a:t>
            </a:r>
            <a:r>
              <a:rPr lang="en-US" altLang="zh-CN" sz="1400" kern="100" dirty="0">
                <a:latin typeface="Times New Roman" panose="02020603050405020304" pitchFamily="18" charset="0"/>
              </a:rPr>
              <a:t>1</a:t>
            </a:r>
            <a:r>
              <a:rPr lang="zh-CN" altLang="zh-CN" sz="1400" kern="100" dirty="0">
                <a:latin typeface="Times New Roman" panose="02020603050405020304" pitchFamily="18" charset="0"/>
              </a:rPr>
              <a:t>和</a:t>
            </a:r>
            <a:r>
              <a:rPr lang="en-US" altLang="zh-CN" sz="1400" kern="100" dirty="0">
                <a:latin typeface="Times New Roman" panose="02020603050405020304" pitchFamily="18" charset="0"/>
              </a:rPr>
              <a:t>2</a:t>
            </a:r>
            <a:r>
              <a:rPr lang="zh-CN" altLang="zh-CN" sz="1400" kern="100" dirty="0">
                <a:latin typeface="Times New Roman" panose="02020603050405020304" pitchFamily="18" charset="0"/>
              </a:rPr>
              <a:t>）。在一开始，两个网桥中的转发表都是空的，以后有以下各站依次向其他的站发送了数据帧：</a:t>
            </a:r>
            <a:endParaRPr lang="zh-CN" altLang="zh-CN" sz="1400" kern="100" dirty="0">
              <a:latin typeface="Times New Roman" panose="02020603050405020304" pitchFamily="18" charset="0"/>
            </a:endParaRPr>
          </a:p>
          <a:p>
            <a:pPr marL="342900" lvl="0" indent="-342900" algn="just">
              <a:lnSpc>
                <a:spcPts val="2000"/>
              </a:lnSpc>
              <a:spcAft>
                <a:spcPts val="0"/>
              </a:spcAft>
              <a:buFont typeface="+mj-ea"/>
              <a:buAutoNum type="circleNumDbPlain"/>
              <a:tabLst>
                <a:tab pos="266700" algn="l"/>
              </a:tabLst>
            </a:pPr>
            <a:r>
              <a:rPr lang="en-US" altLang="zh-CN" sz="1400" kern="100" dirty="0">
                <a:latin typeface="Times New Roman" panose="02020603050405020304" pitchFamily="18" charset="0"/>
              </a:rPr>
              <a:t>A</a:t>
            </a:r>
            <a:r>
              <a:rPr lang="zh-CN" altLang="zh-CN" sz="1400" kern="100" dirty="0">
                <a:latin typeface="Times New Roman" panose="02020603050405020304" pitchFamily="18" charset="0"/>
              </a:rPr>
              <a:t>发送给</a:t>
            </a:r>
            <a:r>
              <a:rPr lang="en-US" altLang="zh-CN" sz="1400" kern="100" dirty="0">
                <a:latin typeface="Times New Roman" panose="02020603050405020304" pitchFamily="18" charset="0"/>
              </a:rPr>
              <a:t>E</a:t>
            </a:r>
            <a:endParaRPr lang="zh-CN" altLang="zh-CN" sz="1400" kern="100" dirty="0">
              <a:latin typeface="Times New Roman" panose="02020603050405020304" pitchFamily="18" charset="0"/>
            </a:endParaRPr>
          </a:p>
          <a:p>
            <a:pPr marL="342900" lvl="0" indent="-342900" algn="just">
              <a:lnSpc>
                <a:spcPts val="2000"/>
              </a:lnSpc>
              <a:spcAft>
                <a:spcPts val="0"/>
              </a:spcAft>
              <a:buFont typeface="+mj-ea"/>
              <a:buAutoNum type="circleNumDbPlain"/>
              <a:tabLst>
                <a:tab pos="266700" algn="l"/>
              </a:tabLst>
            </a:pPr>
            <a:r>
              <a:rPr lang="en-US" altLang="zh-CN" sz="1400" kern="100" dirty="0">
                <a:latin typeface="Times New Roman" panose="02020603050405020304" pitchFamily="18" charset="0"/>
              </a:rPr>
              <a:t>C</a:t>
            </a:r>
            <a:r>
              <a:rPr lang="zh-CN" altLang="zh-CN" sz="1400" kern="100" dirty="0">
                <a:latin typeface="Times New Roman" panose="02020603050405020304" pitchFamily="18" charset="0"/>
              </a:rPr>
              <a:t>发送给</a:t>
            </a:r>
            <a:r>
              <a:rPr lang="en-US" altLang="zh-CN" sz="1400" kern="100" dirty="0">
                <a:latin typeface="Times New Roman" panose="02020603050405020304" pitchFamily="18" charset="0"/>
              </a:rPr>
              <a:t>B</a:t>
            </a:r>
            <a:endParaRPr lang="zh-CN" altLang="zh-CN" sz="1400" kern="100" dirty="0">
              <a:latin typeface="Times New Roman" panose="02020603050405020304" pitchFamily="18" charset="0"/>
            </a:endParaRPr>
          </a:p>
          <a:p>
            <a:pPr marL="342900" lvl="0" indent="-342900" algn="just">
              <a:lnSpc>
                <a:spcPts val="2000"/>
              </a:lnSpc>
              <a:spcAft>
                <a:spcPts val="0"/>
              </a:spcAft>
              <a:buFont typeface="+mj-ea"/>
              <a:buAutoNum type="circleNumDbPlain"/>
              <a:tabLst>
                <a:tab pos="266700" algn="l"/>
              </a:tabLst>
            </a:pPr>
            <a:r>
              <a:rPr lang="en-US" altLang="zh-CN" sz="1400" kern="100" dirty="0">
                <a:latin typeface="Times New Roman" panose="02020603050405020304" pitchFamily="18" charset="0"/>
              </a:rPr>
              <a:t>D</a:t>
            </a:r>
            <a:r>
              <a:rPr lang="zh-CN" altLang="zh-CN" sz="1400" kern="100" dirty="0">
                <a:latin typeface="Times New Roman" panose="02020603050405020304" pitchFamily="18" charset="0"/>
              </a:rPr>
              <a:t>发送给</a:t>
            </a:r>
            <a:r>
              <a:rPr lang="en-US" altLang="zh-CN" sz="1400" kern="100" dirty="0">
                <a:latin typeface="Times New Roman" panose="02020603050405020304" pitchFamily="18" charset="0"/>
              </a:rPr>
              <a:t>C</a:t>
            </a:r>
            <a:endParaRPr lang="zh-CN" altLang="zh-CN" sz="1400" kern="100" dirty="0">
              <a:latin typeface="Times New Roman" panose="02020603050405020304" pitchFamily="18" charset="0"/>
            </a:endParaRPr>
          </a:p>
          <a:p>
            <a:pPr marL="342900" lvl="0" indent="-342900" algn="just">
              <a:lnSpc>
                <a:spcPts val="2000"/>
              </a:lnSpc>
              <a:spcAft>
                <a:spcPts val="0"/>
              </a:spcAft>
              <a:buFont typeface="+mj-ea"/>
              <a:buAutoNum type="circleNumDbPlain"/>
              <a:tabLst>
                <a:tab pos="266700" algn="l"/>
              </a:tabLst>
            </a:pPr>
            <a:r>
              <a:rPr lang="en-US" altLang="zh-CN" sz="1400" kern="100" dirty="0">
                <a:latin typeface="Times New Roman" panose="02020603050405020304" pitchFamily="18" charset="0"/>
              </a:rPr>
              <a:t>B</a:t>
            </a:r>
            <a:r>
              <a:rPr lang="zh-CN" altLang="zh-CN" sz="1400" kern="100" dirty="0">
                <a:latin typeface="Times New Roman" panose="02020603050405020304" pitchFamily="18" charset="0"/>
              </a:rPr>
              <a:t>发送给</a:t>
            </a:r>
            <a:r>
              <a:rPr lang="en-US" altLang="zh-CN" sz="1400" kern="100" dirty="0">
                <a:latin typeface="Times New Roman" panose="02020603050405020304" pitchFamily="18" charset="0"/>
              </a:rPr>
              <a:t>A</a:t>
            </a:r>
            <a:endParaRPr lang="zh-CN" altLang="zh-CN" sz="1400" kern="100" dirty="0">
              <a:latin typeface="Times New Roman" panose="02020603050405020304" pitchFamily="18" charset="0"/>
            </a:endParaRPr>
          </a:p>
        </p:txBody>
      </p:sp>
      <p:sp>
        <p:nvSpPr>
          <p:cNvPr id="3" name="文本框 2"/>
          <p:cNvSpPr txBox="1"/>
          <p:nvPr/>
        </p:nvSpPr>
        <p:spPr>
          <a:xfrm>
            <a:off x="811924" y="252248"/>
            <a:ext cx="2940269" cy="400110"/>
          </a:xfrm>
          <a:prstGeom prst="rect">
            <a:avLst/>
          </a:prstGeom>
          <a:noFill/>
        </p:spPr>
        <p:txBody>
          <a:bodyPr wrap="square" rtlCol="0">
            <a:spAutoFit/>
          </a:bodyPr>
          <a:lstStyle/>
          <a:p>
            <a:r>
              <a:rPr lang="zh-CN" altLang="en-US" sz="2000" b="1" dirty="0"/>
              <a:t>交换机自学习练习</a:t>
            </a:r>
            <a:endParaRPr lang="zh-CN" altLang="en-US" sz="2000" b="1"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67548" y="1251293"/>
            <a:ext cx="5711825" cy="1395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表格 3"/>
          <p:cNvGraphicFramePr>
            <a:graphicFrameLocks noGrp="1"/>
          </p:cNvGraphicFramePr>
          <p:nvPr/>
        </p:nvGraphicFramePr>
        <p:xfrm>
          <a:off x="2353824" y="2729493"/>
          <a:ext cx="5019675" cy="2179955"/>
        </p:xfrm>
        <a:graphic>
          <a:graphicData uri="http://schemas.openxmlformats.org/drawingml/2006/table">
            <a:tbl>
              <a:tblPr firstRow="1" firstCol="1" lastRow="1" lastCol="1" bandRow="1" bandCol="1"/>
              <a:tblGrid>
                <a:gridCol w="500864"/>
                <a:gridCol w="521095"/>
                <a:gridCol w="521708"/>
                <a:gridCol w="608148"/>
                <a:gridCol w="608148"/>
                <a:gridCol w="1129856"/>
                <a:gridCol w="1129856"/>
              </a:tblGrid>
              <a:tr h="534035">
                <a:tc rowSpan="2">
                  <a:txBody>
                    <a:bodyPr/>
                    <a:lstStyle/>
                    <a:p>
                      <a:pPr algn="just">
                        <a:lnSpc>
                          <a:spcPts val="2000"/>
                        </a:lnSpc>
                        <a:spcAft>
                          <a:spcPts val="0"/>
                        </a:spcAft>
                      </a:pPr>
                      <a:r>
                        <a:rPr lang="zh-CN" sz="1200" kern="100">
                          <a:effectLst/>
                          <a:latin typeface="Times New Roman" panose="02020603050405020304" pitchFamily="18" charset="0"/>
                          <a:ea typeface="宋体" panose="02010600030101010101" pitchFamily="2" charset="-122"/>
                        </a:rPr>
                        <a:t>发送的帧</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ts val="2000"/>
                        </a:lnSpc>
                        <a:spcAft>
                          <a:spcPts val="0"/>
                        </a:spcAft>
                      </a:pPr>
                      <a:r>
                        <a:rPr lang="en-US" sz="1200" kern="100">
                          <a:effectLst/>
                          <a:latin typeface="Times New Roman" panose="02020603050405020304" pitchFamily="18" charset="0"/>
                          <a:ea typeface="宋体" panose="02010600030101010101" pitchFamily="2" charset="-122"/>
                        </a:rPr>
                        <a:t>B1</a:t>
                      </a:r>
                      <a:r>
                        <a:rPr lang="zh-CN" sz="1200" kern="100">
                          <a:effectLst/>
                          <a:latin typeface="Times New Roman" panose="02020603050405020304" pitchFamily="18" charset="0"/>
                          <a:ea typeface="宋体" panose="02010600030101010101" pitchFamily="2" charset="-122"/>
                        </a:rPr>
                        <a:t>的转发表</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just">
                        <a:lnSpc>
                          <a:spcPts val="2000"/>
                        </a:lnSpc>
                        <a:spcAft>
                          <a:spcPts val="0"/>
                        </a:spcAft>
                      </a:pPr>
                      <a:r>
                        <a:rPr lang="en-US" sz="1200" kern="100">
                          <a:effectLst/>
                          <a:latin typeface="Times New Roman" panose="02020603050405020304" pitchFamily="18" charset="0"/>
                          <a:ea typeface="宋体" panose="02010600030101010101" pitchFamily="2" charset="-122"/>
                        </a:rPr>
                        <a:t>B2</a:t>
                      </a:r>
                      <a:r>
                        <a:rPr lang="zh-CN" sz="1200" kern="100">
                          <a:effectLst/>
                          <a:latin typeface="Times New Roman" panose="02020603050405020304" pitchFamily="18" charset="0"/>
                          <a:ea typeface="宋体" panose="02010600030101010101" pitchFamily="2" charset="-122"/>
                        </a:rPr>
                        <a:t>的转发表</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rowSpan="2">
                  <a:txBody>
                    <a:bodyPr/>
                    <a:lstStyle/>
                    <a:p>
                      <a:pPr algn="just">
                        <a:lnSpc>
                          <a:spcPts val="2000"/>
                        </a:lnSpc>
                        <a:spcAft>
                          <a:spcPts val="0"/>
                        </a:spcAft>
                      </a:pPr>
                      <a:r>
                        <a:rPr lang="en-US" sz="1200" kern="100">
                          <a:effectLst/>
                          <a:latin typeface="Times New Roman" panose="02020603050405020304" pitchFamily="18" charset="0"/>
                          <a:ea typeface="宋体" panose="02010600030101010101" pitchFamily="2" charset="-122"/>
                        </a:rPr>
                        <a:t>B1</a:t>
                      </a:r>
                      <a:r>
                        <a:rPr lang="zh-CN" sz="1200" kern="100">
                          <a:effectLst/>
                          <a:latin typeface="Times New Roman" panose="02020603050405020304" pitchFamily="18" charset="0"/>
                          <a:ea typeface="宋体" panose="02010600030101010101" pitchFamily="2" charset="-122"/>
                        </a:rPr>
                        <a:t>的处理（转发</a:t>
                      </a:r>
                      <a:r>
                        <a:rPr lang="en-US" sz="1200" kern="100">
                          <a:effectLst/>
                          <a:latin typeface="Times New Roman" panose="02020603050405020304" pitchFamily="18" charset="0"/>
                          <a:ea typeface="宋体" panose="02010600030101010101" pitchFamily="2" charset="-122"/>
                        </a:rPr>
                        <a:t>/</a:t>
                      </a:r>
                      <a:r>
                        <a:rPr lang="zh-CN" sz="1200" kern="100">
                          <a:effectLst/>
                          <a:latin typeface="Times New Roman" panose="02020603050405020304" pitchFamily="18" charset="0"/>
                          <a:ea typeface="宋体" panose="02010600030101010101" pitchFamily="2" charset="-122"/>
                        </a:rPr>
                        <a:t>丢弃</a:t>
                      </a:r>
                      <a:r>
                        <a:rPr lang="en-US" sz="1200" kern="100">
                          <a:effectLst/>
                          <a:latin typeface="Times New Roman" panose="02020603050405020304" pitchFamily="18" charset="0"/>
                          <a:ea typeface="宋体" panose="02010600030101010101" pitchFamily="2" charset="-122"/>
                        </a:rPr>
                        <a:t>/</a:t>
                      </a:r>
                      <a:r>
                        <a:rPr lang="zh-CN" sz="1200" kern="100">
                          <a:effectLst/>
                          <a:latin typeface="Times New Roman" panose="02020603050405020304" pitchFamily="18" charset="0"/>
                          <a:ea typeface="宋体" panose="02010600030101010101" pitchFamily="2" charset="-122"/>
                        </a:rPr>
                        <a:t>登记）</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ts val="2000"/>
                        </a:lnSpc>
                        <a:spcAft>
                          <a:spcPts val="0"/>
                        </a:spcAft>
                      </a:pPr>
                      <a:r>
                        <a:rPr lang="en-US" sz="1200" kern="100">
                          <a:effectLst/>
                          <a:latin typeface="Times New Roman" panose="02020603050405020304" pitchFamily="18" charset="0"/>
                          <a:ea typeface="宋体" panose="02010600030101010101" pitchFamily="2" charset="-122"/>
                        </a:rPr>
                        <a:t>B2</a:t>
                      </a:r>
                      <a:r>
                        <a:rPr lang="zh-CN" sz="1200" kern="100">
                          <a:effectLst/>
                          <a:latin typeface="Times New Roman" panose="02020603050405020304" pitchFamily="18" charset="0"/>
                          <a:ea typeface="宋体" panose="02010600030101010101" pitchFamily="2" charset="-122"/>
                        </a:rPr>
                        <a:t>的处理（转发</a:t>
                      </a:r>
                      <a:r>
                        <a:rPr lang="en-US" sz="1200" kern="100">
                          <a:effectLst/>
                          <a:latin typeface="Times New Roman" panose="02020603050405020304" pitchFamily="18" charset="0"/>
                          <a:ea typeface="宋体" panose="02010600030101010101" pitchFamily="2" charset="-122"/>
                        </a:rPr>
                        <a:t>/</a:t>
                      </a:r>
                      <a:r>
                        <a:rPr lang="zh-CN" sz="1200" kern="100">
                          <a:effectLst/>
                          <a:latin typeface="Times New Roman" panose="02020603050405020304" pitchFamily="18" charset="0"/>
                          <a:ea typeface="宋体" panose="02010600030101010101" pitchFamily="2" charset="-122"/>
                        </a:rPr>
                        <a:t>丢弃</a:t>
                      </a:r>
                      <a:r>
                        <a:rPr lang="en-US" sz="1200" kern="100">
                          <a:effectLst/>
                          <a:latin typeface="Times New Roman" panose="02020603050405020304" pitchFamily="18" charset="0"/>
                          <a:ea typeface="宋体" panose="02010600030101010101" pitchFamily="2" charset="-122"/>
                        </a:rPr>
                        <a:t>/</a:t>
                      </a:r>
                      <a:r>
                        <a:rPr lang="zh-CN" sz="1200" kern="100">
                          <a:effectLst/>
                          <a:latin typeface="Times New Roman" panose="02020603050405020304" pitchFamily="18" charset="0"/>
                          <a:ea typeface="宋体" panose="02010600030101010101" pitchFamily="2" charset="-122"/>
                        </a:rPr>
                        <a:t>登记）</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地址</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接口</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地址</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接口</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cPr/>
                </a:tc>
                <a:tc vMerge="1">
                  <a:tcPr/>
                </a:tc>
              </a:tr>
              <a:tr h="0">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A</a:t>
                      </a:r>
                      <a:r>
                        <a:rPr lang="en-US" sz="1200" kern="100">
                          <a:effectLst/>
                          <a:latin typeface="Times New Roman" panose="02020603050405020304" pitchFamily="18" charset="0"/>
                          <a:ea typeface="宋体" panose="02010600030101010101" pitchFamily="2" charset="-122"/>
                          <a:sym typeface="Wingdings" panose="05000000000000000000" pitchFamily="2" charset="2"/>
                        </a:rPr>
                        <a:t></a:t>
                      </a:r>
                      <a:r>
                        <a:rPr lang="en-US" sz="1200" kern="100">
                          <a:effectLst/>
                          <a:latin typeface="Times New Roman" panose="02020603050405020304" pitchFamily="18" charset="0"/>
                          <a:ea typeface="宋体" panose="02010600030101010101" pitchFamily="2" charset="-122"/>
                        </a:rPr>
                        <a:t>E</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C</a:t>
                      </a:r>
                      <a:r>
                        <a:rPr lang="en-US" sz="1200" kern="100">
                          <a:effectLst/>
                          <a:latin typeface="Times New Roman" panose="02020603050405020304" pitchFamily="18" charset="0"/>
                          <a:ea typeface="宋体" panose="02010600030101010101" pitchFamily="2" charset="-122"/>
                          <a:sym typeface="Wingdings" panose="05000000000000000000" pitchFamily="2" charset="2"/>
                        </a:rPr>
                        <a:t></a:t>
                      </a:r>
                      <a:r>
                        <a:rPr lang="en-US" sz="1200" kern="100">
                          <a:effectLst/>
                          <a:latin typeface="Times New Roman" panose="02020603050405020304" pitchFamily="18" charset="0"/>
                          <a:ea typeface="宋体" panose="02010600030101010101" pitchFamily="2" charset="-122"/>
                        </a:rPr>
                        <a:t>B</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D</a:t>
                      </a:r>
                      <a:r>
                        <a:rPr lang="en-US" sz="1200" kern="100">
                          <a:effectLst/>
                          <a:latin typeface="Times New Roman" panose="02020603050405020304" pitchFamily="18" charset="0"/>
                          <a:ea typeface="宋体" panose="02010600030101010101" pitchFamily="2" charset="-122"/>
                          <a:sym typeface="Wingdings" panose="05000000000000000000" pitchFamily="2" charset="2"/>
                        </a:rPr>
                        <a:t></a:t>
                      </a:r>
                      <a:r>
                        <a:rPr lang="en-US" sz="1200" kern="100">
                          <a:effectLst/>
                          <a:latin typeface="Times New Roman" panose="02020603050405020304" pitchFamily="18" charset="0"/>
                          <a:ea typeface="宋体" panose="02010600030101010101" pitchFamily="2" charset="-122"/>
                        </a:rPr>
                        <a:t>C</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B</a:t>
                      </a:r>
                      <a:r>
                        <a:rPr lang="en-US" sz="1200" kern="100">
                          <a:effectLst/>
                          <a:latin typeface="Times New Roman" panose="02020603050405020304" pitchFamily="18" charset="0"/>
                          <a:ea typeface="宋体" panose="02010600030101010101" pitchFamily="2" charset="-122"/>
                          <a:sym typeface="Wingdings" panose="05000000000000000000" pitchFamily="2" charset="2"/>
                        </a:rPr>
                        <a:t></a:t>
                      </a:r>
                      <a:r>
                        <a:rPr lang="en-US" sz="1200" kern="100">
                          <a:effectLst/>
                          <a:latin typeface="Times New Roman" panose="02020603050405020304" pitchFamily="18" charset="0"/>
                          <a:ea typeface="宋体" panose="02010600030101010101" pitchFamily="2" charset="-122"/>
                        </a:rPr>
                        <a:t>A</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latin typeface="Times New Roman" panose="02020603050405020304" pitchFamily="18" charset="0"/>
                          <a:ea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693684" y="1095014"/>
          <a:ext cx="7669922" cy="2073854"/>
        </p:xfrm>
        <a:graphic>
          <a:graphicData uri="http://schemas.openxmlformats.org/drawingml/2006/table">
            <a:tbl>
              <a:tblPr firstRow="1" firstCol="1" lastRow="1" lastCol="1" bandRow="1" bandCol="1"/>
              <a:tblGrid>
                <a:gridCol w="765306"/>
                <a:gridCol w="796218"/>
                <a:gridCol w="797156"/>
                <a:gridCol w="929233"/>
                <a:gridCol w="929233"/>
                <a:gridCol w="1726388"/>
                <a:gridCol w="1726388"/>
              </a:tblGrid>
              <a:tr h="424971">
                <a:tc rowSpan="2">
                  <a:txBody>
                    <a:bodyPr/>
                    <a:lstStyle/>
                    <a:p>
                      <a:pPr algn="just">
                        <a:lnSpc>
                          <a:spcPts val="2000"/>
                        </a:lnSpc>
                        <a:spcAft>
                          <a:spcPts val="0"/>
                        </a:spcAft>
                      </a:pPr>
                      <a:r>
                        <a:rPr lang="zh-CN" sz="1600" kern="100" dirty="0">
                          <a:effectLst/>
                          <a:latin typeface="Times New Roman" panose="02020603050405020304" pitchFamily="18" charset="0"/>
                          <a:ea typeface="宋体" panose="02010600030101010101" pitchFamily="2" charset="-122"/>
                        </a:rPr>
                        <a:t>发送的帧</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ts val="2000"/>
                        </a:lnSpc>
                        <a:spcAft>
                          <a:spcPts val="0"/>
                        </a:spcAft>
                      </a:pPr>
                      <a:r>
                        <a:rPr lang="en-US" sz="1600" kern="100" dirty="0">
                          <a:effectLst/>
                          <a:latin typeface="Times New Roman" panose="02020603050405020304" pitchFamily="18" charset="0"/>
                          <a:ea typeface="宋体" panose="02010600030101010101" pitchFamily="2" charset="-122"/>
                        </a:rPr>
                        <a:t>B1</a:t>
                      </a:r>
                      <a:r>
                        <a:rPr lang="zh-CN" sz="1600" kern="100" dirty="0">
                          <a:effectLst/>
                          <a:latin typeface="Times New Roman" panose="02020603050405020304" pitchFamily="18" charset="0"/>
                          <a:ea typeface="宋体" panose="02010600030101010101" pitchFamily="2" charset="-122"/>
                        </a:rPr>
                        <a:t>的转发表</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gridSpan="2">
                  <a:txBody>
                    <a:bodyPr/>
                    <a:lstStyle/>
                    <a:p>
                      <a:pPr algn="just">
                        <a:lnSpc>
                          <a:spcPts val="2000"/>
                        </a:lnSpc>
                        <a:spcAft>
                          <a:spcPts val="0"/>
                        </a:spcAft>
                      </a:pPr>
                      <a:r>
                        <a:rPr lang="en-US" sz="1600" kern="100" dirty="0">
                          <a:effectLst/>
                          <a:latin typeface="Times New Roman" panose="02020603050405020304" pitchFamily="18" charset="0"/>
                          <a:ea typeface="宋体" panose="02010600030101010101" pitchFamily="2" charset="-122"/>
                        </a:rPr>
                        <a:t>B2</a:t>
                      </a:r>
                      <a:r>
                        <a:rPr lang="zh-CN" sz="1600" kern="100" dirty="0">
                          <a:effectLst/>
                          <a:latin typeface="Times New Roman" panose="02020603050405020304" pitchFamily="18" charset="0"/>
                          <a:ea typeface="宋体" panose="02010600030101010101" pitchFamily="2" charset="-122"/>
                        </a:rPr>
                        <a:t>的转发表</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rowSpan="2">
                  <a:txBody>
                    <a:bodyPr/>
                    <a:lstStyle/>
                    <a:p>
                      <a:pPr algn="just">
                        <a:lnSpc>
                          <a:spcPts val="2000"/>
                        </a:lnSpc>
                        <a:spcAft>
                          <a:spcPts val="0"/>
                        </a:spcAft>
                      </a:pPr>
                      <a:r>
                        <a:rPr lang="en-US" sz="1600" kern="100">
                          <a:effectLst/>
                          <a:latin typeface="Times New Roman" panose="02020603050405020304" pitchFamily="18" charset="0"/>
                          <a:ea typeface="宋体" panose="02010600030101010101" pitchFamily="2" charset="-122"/>
                        </a:rPr>
                        <a:t>B1</a:t>
                      </a:r>
                      <a:r>
                        <a:rPr lang="zh-CN" sz="1600" kern="100">
                          <a:effectLst/>
                          <a:latin typeface="Times New Roman" panose="02020603050405020304" pitchFamily="18" charset="0"/>
                          <a:ea typeface="宋体" panose="02010600030101010101" pitchFamily="2" charset="-122"/>
                        </a:rPr>
                        <a:t>的处理（转发</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丢弃</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登记）</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ts val="2000"/>
                        </a:lnSpc>
                        <a:spcAft>
                          <a:spcPts val="0"/>
                        </a:spcAft>
                      </a:pPr>
                      <a:r>
                        <a:rPr lang="en-US" sz="1600" kern="100">
                          <a:effectLst/>
                          <a:latin typeface="Times New Roman" panose="02020603050405020304" pitchFamily="18" charset="0"/>
                          <a:ea typeface="宋体" panose="02010600030101010101" pitchFamily="2" charset="-122"/>
                        </a:rPr>
                        <a:t>B2</a:t>
                      </a:r>
                      <a:r>
                        <a:rPr lang="zh-CN" sz="1600" kern="100">
                          <a:effectLst/>
                          <a:latin typeface="Times New Roman" panose="02020603050405020304" pitchFamily="18" charset="0"/>
                          <a:ea typeface="宋体" panose="02010600030101010101" pitchFamily="2" charset="-122"/>
                        </a:rPr>
                        <a:t>的处理（转发</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丢弃</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登记）</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4971">
                <a:tc vMerge="1">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地址</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接口</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地址</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接口</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cPr/>
                </a:tc>
                <a:tc vMerge="1">
                  <a:tcPr/>
                </a:tc>
              </a:tr>
              <a:tr h="305978">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A</a:t>
                      </a:r>
                      <a:r>
                        <a:rPr lang="en-US" sz="1600" kern="100">
                          <a:effectLst/>
                          <a:latin typeface="Times New Roman" panose="02020603050405020304" pitchFamily="18" charset="0"/>
                          <a:ea typeface="宋体" panose="02010600030101010101" pitchFamily="2" charset="-122"/>
                          <a:sym typeface="Wingdings" panose="05000000000000000000" pitchFamily="2" charset="2"/>
                        </a:rPr>
                        <a:t></a:t>
                      </a:r>
                      <a:r>
                        <a:rPr lang="en-US" sz="1600" kern="100">
                          <a:effectLst/>
                          <a:latin typeface="Times New Roman" panose="02020603050405020304" pitchFamily="18" charset="0"/>
                          <a:ea typeface="宋体" panose="02010600030101010101" pitchFamily="2" charset="-122"/>
                        </a:rPr>
                        <a:t>E</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A</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A</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转发 登记</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转发 登记</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978">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C</a:t>
                      </a:r>
                      <a:r>
                        <a:rPr lang="en-US" sz="1600" kern="100">
                          <a:effectLst/>
                          <a:latin typeface="Times New Roman" panose="02020603050405020304" pitchFamily="18" charset="0"/>
                          <a:ea typeface="宋体" panose="02010600030101010101" pitchFamily="2" charset="-122"/>
                          <a:sym typeface="Wingdings" panose="05000000000000000000" pitchFamily="2" charset="2"/>
                        </a:rPr>
                        <a:t></a:t>
                      </a:r>
                      <a:r>
                        <a:rPr lang="en-US" sz="1600" kern="100">
                          <a:effectLst/>
                          <a:latin typeface="Times New Roman" panose="02020603050405020304" pitchFamily="18" charset="0"/>
                          <a:ea typeface="宋体" panose="02010600030101010101" pitchFamily="2" charset="-122"/>
                        </a:rPr>
                        <a:t>B</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C</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C</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转发 登记</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转发 登记</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978">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D</a:t>
                      </a:r>
                      <a:r>
                        <a:rPr lang="en-US" sz="1600" kern="100">
                          <a:effectLst/>
                          <a:latin typeface="Times New Roman" panose="02020603050405020304" pitchFamily="18" charset="0"/>
                          <a:ea typeface="宋体" panose="02010600030101010101" pitchFamily="2" charset="-122"/>
                          <a:sym typeface="Wingdings" panose="05000000000000000000" pitchFamily="2" charset="2"/>
                        </a:rPr>
                        <a:t></a:t>
                      </a:r>
                      <a:r>
                        <a:rPr lang="en-US" sz="1600" kern="100">
                          <a:effectLst/>
                          <a:latin typeface="Times New Roman" panose="02020603050405020304" pitchFamily="18" charset="0"/>
                          <a:ea typeface="宋体" panose="02010600030101010101" pitchFamily="2" charset="-122"/>
                        </a:rPr>
                        <a:t>C</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D</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D</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登记 丢弃</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转发 登记</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978">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B</a:t>
                      </a:r>
                      <a:r>
                        <a:rPr lang="en-US" sz="1600" kern="100">
                          <a:effectLst/>
                          <a:latin typeface="Times New Roman" panose="02020603050405020304" pitchFamily="18" charset="0"/>
                          <a:ea typeface="宋体" panose="02010600030101010101" pitchFamily="2" charset="-122"/>
                          <a:sym typeface="Wingdings" panose="05000000000000000000" pitchFamily="2" charset="2"/>
                        </a:rPr>
                        <a:t></a:t>
                      </a:r>
                      <a:r>
                        <a:rPr lang="en-US" sz="1600" kern="100">
                          <a:effectLst/>
                          <a:latin typeface="Times New Roman" panose="02020603050405020304" pitchFamily="18" charset="0"/>
                          <a:ea typeface="宋体" panose="02010600030101010101" pitchFamily="2" charset="-122"/>
                        </a:rPr>
                        <a:t>A</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B</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 </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 </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登记丢弃</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收不到帧</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19" y="64953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781168" y="626441"/>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3. </a:t>
            </a:r>
            <a:r>
              <a:rPr lang="zh-CN" altLang="en-US" sz="2000" b="1" dirty="0">
                <a:solidFill>
                  <a:schemeClr val="bg1"/>
                </a:solidFill>
                <a:latin typeface="微软雅黑" panose="020B0503020204020204" pitchFamily="34" charset="-122"/>
                <a:ea typeface="微软雅黑" panose="020B0503020204020204" pitchFamily="34" charset="-122"/>
              </a:rPr>
              <a:t>从总线以太网到星形以太网</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图示 1"/>
          <p:cNvGraphicFramePr/>
          <p:nvPr/>
        </p:nvGraphicFramePr>
        <p:xfrm>
          <a:off x="1029546" y="864916"/>
          <a:ext cx="7347836" cy="257193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5" name="组合 4"/>
          <p:cNvGrpSpPr/>
          <p:nvPr/>
        </p:nvGrpSpPr>
        <p:grpSpPr>
          <a:xfrm>
            <a:off x="5396677" y="3436851"/>
            <a:ext cx="2537362" cy="1086997"/>
            <a:chOff x="5368965" y="3639168"/>
            <a:chExt cx="2398816" cy="911465"/>
          </a:xfrm>
        </p:grpSpPr>
        <p:sp>
          <p:nvSpPr>
            <p:cNvPr id="41" name="AutoShape 42"/>
            <p:cNvSpPr>
              <a:spLocks noChangeArrowheads="1"/>
            </p:cNvSpPr>
            <p:nvPr/>
          </p:nvSpPr>
          <p:spPr bwMode="auto">
            <a:xfrm>
              <a:off x="5368965" y="3639168"/>
              <a:ext cx="2398816" cy="911465"/>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grpSp>
          <p:nvGrpSpPr>
            <p:cNvPr id="49" name="组合 48"/>
            <p:cNvGrpSpPr/>
            <p:nvPr/>
          </p:nvGrpSpPr>
          <p:grpSpPr>
            <a:xfrm>
              <a:off x="5619959" y="3682008"/>
              <a:ext cx="1953810" cy="778278"/>
              <a:chOff x="5082233" y="3157599"/>
              <a:chExt cx="2455725" cy="1315197"/>
            </a:xfrm>
          </p:grpSpPr>
          <p:sp>
            <p:nvSpPr>
              <p:cNvPr id="50" name="Text Box 49"/>
              <p:cNvSpPr txBox="1">
                <a:spLocks noChangeArrowheads="1"/>
              </p:cNvSpPr>
              <p:nvPr/>
            </p:nvSpPr>
            <p:spPr bwMode="auto">
              <a:xfrm>
                <a:off x="5693245" y="3157599"/>
                <a:ext cx="1229495" cy="392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solidFill>
                      <a:srgbClr val="C00000"/>
                    </a:solidFill>
                    <a:latin typeface="微软雅黑" panose="020B0503020204020204" pitchFamily="34" charset="-122"/>
                    <a:ea typeface="微软雅黑" panose="020B0503020204020204" pitchFamily="34" charset="-122"/>
                  </a:rPr>
                  <a:t>交换机</a:t>
                </a:r>
                <a:endParaRPr kumimoji="1" lang="zh-CN" altLang="en-US" sz="1200" b="1" dirty="0">
                  <a:solidFill>
                    <a:srgbClr val="C00000"/>
                  </a:solidFill>
                  <a:latin typeface="微软雅黑" panose="020B0503020204020204" pitchFamily="34" charset="-122"/>
                  <a:ea typeface="微软雅黑" panose="020B0503020204020204" pitchFamily="34" charset="-122"/>
                </a:endParaRPr>
              </a:p>
            </p:txBody>
          </p:sp>
          <p:sp>
            <p:nvSpPr>
              <p:cNvPr id="51" name="Line 60"/>
              <p:cNvSpPr>
                <a:spLocks noChangeShapeType="1"/>
              </p:cNvSpPr>
              <p:nvPr/>
            </p:nvSpPr>
            <p:spPr bwMode="auto">
              <a:xfrm flipH="1">
                <a:off x="5412258" y="3683538"/>
                <a:ext cx="746501" cy="38444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2" name="Line 62"/>
              <p:cNvSpPr>
                <a:spLocks noChangeShapeType="1"/>
              </p:cNvSpPr>
              <p:nvPr/>
            </p:nvSpPr>
            <p:spPr bwMode="auto">
              <a:xfrm>
                <a:off x="6454223" y="3683537"/>
                <a:ext cx="157131" cy="56509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3" name="Line 63"/>
              <p:cNvSpPr>
                <a:spLocks noChangeShapeType="1"/>
              </p:cNvSpPr>
              <p:nvPr/>
            </p:nvSpPr>
            <p:spPr bwMode="auto">
              <a:xfrm>
                <a:off x="6597263" y="3683537"/>
                <a:ext cx="716534" cy="56509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4" name="Line 64"/>
              <p:cNvSpPr>
                <a:spLocks noChangeShapeType="1"/>
              </p:cNvSpPr>
              <p:nvPr/>
            </p:nvSpPr>
            <p:spPr bwMode="auto">
              <a:xfrm flipH="1">
                <a:off x="5946238" y="3683537"/>
                <a:ext cx="212521" cy="56509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55"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8223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2207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8719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89635" y="4024473"/>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59" name="modem"/>
              <p:cNvSpPr>
                <a:spLocks noEditPoints="1" noChangeArrowheads="1"/>
              </p:cNvSpPr>
              <p:nvPr/>
            </p:nvSpPr>
            <p:spPr bwMode="auto">
              <a:xfrm>
                <a:off x="5829254" y="3521381"/>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3399FF"/>
              </a:solidFill>
              <a:ln w="9525">
                <a:solidFill>
                  <a:srgbClr val="000000"/>
                </a:solidFill>
                <a:miter lim="800000"/>
              </a:ln>
            </p:spPr>
            <p:txBody>
              <a:bodyPr vert="horz" wrap="square" lIns="91440" tIns="45720" rIns="91440" bIns="45720" numCol="1" anchor="t" anchorCtr="0" compatLnSpc="1"/>
              <a:lstStyle/>
              <a:p>
                <a:endParaRPr lang="zh-CN" altLang="en-US" dirty="0"/>
              </a:p>
            </p:txBody>
          </p:sp>
        </p:grpSp>
      </p:grpSp>
      <p:grpSp>
        <p:nvGrpSpPr>
          <p:cNvPr id="3" name="组合 2"/>
          <p:cNvGrpSpPr/>
          <p:nvPr/>
        </p:nvGrpSpPr>
        <p:grpSpPr>
          <a:xfrm>
            <a:off x="1788000" y="3436851"/>
            <a:ext cx="2354335" cy="1086997"/>
            <a:chOff x="1788000" y="3629932"/>
            <a:chExt cx="2225783" cy="911465"/>
          </a:xfrm>
        </p:grpSpPr>
        <p:sp>
          <p:nvSpPr>
            <p:cNvPr id="60" name="AutoShape 42"/>
            <p:cNvSpPr>
              <a:spLocks noChangeArrowheads="1"/>
            </p:cNvSpPr>
            <p:nvPr/>
          </p:nvSpPr>
          <p:spPr bwMode="auto">
            <a:xfrm>
              <a:off x="1788000" y="3629932"/>
              <a:ext cx="2225783" cy="911465"/>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grpSp>
          <p:nvGrpSpPr>
            <p:cNvPr id="61" name="组合 60"/>
            <p:cNvGrpSpPr/>
            <p:nvPr/>
          </p:nvGrpSpPr>
          <p:grpSpPr>
            <a:xfrm>
              <a:off x="1962770" y="3809171"/>
              <a:ext cx="1860326" cy="604936"/>
              <a:chOff x="1238454" y="3514514"/>
              <a:chExt cx="2520000" cy="958282"/>
            </a:xfrm>
          </p:grpSpPr>
          <p:sp>
            <p:nvSpPr>
              <p:cNvPr id="62" name="AutoShape 9"/>
              <p:cNvSpPr>
                <a:spLocks noChangeArrowheads="1"/>
              </p:cNvSpPr>
              <p:nvPr/>
            </p:nvSpPr>
            <p:spPr bwMode="auto">
              <a:xfrm rot="16200000">
                <a:off x="2426454" y="2326514"/>
                <a:ext cx="144000" cy="2520000"/>
              </a:xfrm>
              <a:prstGeom prst="can">
                <a:avLst>
                  <a:gd name="adj" fmla="val 56771"/>
                </a:avLst>
              </a:prstGeom>
              <a:solidFill>
                <a:srgbClr val="FFFF99"/>
              </a:solidFill>
              <a:ln w="12700">
                <a:solidFill>
                  <a:srgbClr val="00006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63" name="Line 48"/>
              <p:cNvSpPr>
                <a:spLocks noChangeShapeType="1"/>
              </p:cNvSpPr>
              <p:nvPr/>
            </p:nvSpPr>
            <p:spPr bwMode="auto">
              <a:xfrm>
                <a:off x="1469580" y="3579685"/>
                <a:ext cx="211089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4" name="组合 63"/>
              <p:cNvGrpSpPr/>
              <p:nvPr/>
            </p:nvGrpSpPr>
            <p:grpSpPr>
              <a:xfrm>
                <a:off x="1695654" y="3580767"/>
                <a:ext cx="1682067" cy="632774"/>
                <a:chOff x="1695654" y="3580767"/>
                <a:chExt cx="1682067" cy="381000"/>
              </a:xfrm>
            </p:grpSpPr>
            <p:sp>
              <p:nvSpPr>
                <p:cNvPr id="69" name="Line 48"/>
                <p:cNvSpPr>
                  <a:spLocks noChangeShapeType="1"/>
                </p:cNvSpPr>
                <p:nvPr/>
              </p:nvSpPr>
              <p:spPr bwMode="auto">
                <a:xfrm flipV="1">
                  <a:off x="1695654"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48"/>
                <p:cNvSpPr>
                  <a:spLocks noChangeShapeType="1"/>
                </p:cNvSpPr>
                <p:nvPr/>
              </p:nvSpPr>
              <p:spPr bwMode="auto">
                <a:xfrm flipV="1">
                  <a:off x="2253970"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48"/>
                <p:cNvSpPr>
                  <a:spLocks noChangeShapeType="1"/>
                </p:cNvSpPr>
                <p:nvPr/>
              </p:nvSpPr>
              <p:spPr bwMode="auto">
                <a:xfrm flipV="1">
                  <a:off x="2831762"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48"/>
                <p:cNvSpPr>
                  <a:spLocks noChangeShapeType="1"/>
                </p:cNvSpPr>
                <p:nvPr/>
              </p:nvSpPr>
              <p:spPr bwMode="auto">
                <a:xfrm flipV="1">
                  <a:off x="3377721"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65"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7620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29554"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08170"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6232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73" name="AutoShape 22"/>
          <p:cNvSpPr>
            <a:spLocks noChangeArrowheads="1"/>
          </p:cNvSpPr>
          <p:nvPr/>
        </p:nvSpPr>
        <p:spPr bwMode="auto">
          <a:xfrm>
            <a:off x="4393965" y="3782620"/>
            <a:ext cx="742594" cy="303329"/>
          </a:xfrm>
          <a:prstGeom prst="rightArrow">
            <a:avLst>
              <a:gd name="adj1" fmla="val 50000"/>
              <a:gd name="adj2" fmla="val 63535"/>
            </a:avLst>
          </a:prstGeom>
          <a:solidFill>
            <a:srgbClr val="0000FF"/>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633953"/>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3238398" y="582538"/>
            <a:ext cx="26500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3.4.3  </a:t>
            </a:r>
            <a:r>
              <a:rPr lang="zh-CN" altLang="en-US" sz="2400" b="1" dirty="0">
                <a:solidFill>
                  <a:schemeClr val="bg1"/>
                </a:solidFill>
                <a:latin typeface="微软雅黑" panose="020B0503020204020204" pitchFamily="34" charset="-122"/>
                <a:ea typeface="微软雅黑" panose="020B0503020204020204" pitchFamily="34" charset="-122"/>
              </a:rPr>
              <a:t>虚拟局域网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图示 2"/>
          <p:cNvGraphicFramePr/>
          <p:nvPr/>
        </p:nvGraphicFramePr>
        <p:xfrm>
          <a:off x="1991451" y="1197217"/>
          <a:ext cx="5143978" cy="200687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广播风暴</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3111008" y="1093783"/>
            <a:ext cx="3005951" cy="400110"/>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wrap="none">
            <a:spAutoFit/>
          </a:bodyPr>
          <a:lstStyle/>
          <a:p>
            <a:r>
              <a:rPr lang="zh-CN" altLang="en-US" sz="2000" b="1" dirty="0">
                <a:latin typeface="微软雅黑" panose="020B0503020204020204" pitchFamily="34" charset="-122"/>
                <a:ea typeface="微软雅黑" panose="020B0503020204020204" pitchFamily="34" charset="-122"/>
              </a:rPr>
              <a:t>一个以太网是一个广播域</a:t>
            </a:r>
            <a:endParaRPr lang="zh-CN" altLang="en-US" sz="2000" b="1" dirty="0">
              <a:latin typeface="微软雅黑" panose="020B0503020204020204" pitchFamily="34" charset="-122"/>
              <a:ea typeface="微软雅黑" panose="020B0503020204020204" pitchFamily="34" charset="-122"/>
            </a:endParaRPr>
          </a:p>
        </p:txBody>
      </p:sp>
      <p:sp>
        <p:nvSpPr>
          <p:cNvPr id="49" name="AutoShape 42"/>
          <p:cNvSpPr>
            <a:spLocks noChangeArrowheads="1"/>
          </p:cNvSpPr>
          <p:nvPr/>
        </p:nvSpPr>
        <p:spPr bwMode="auto">
          <a:xfrm>
            <a:off x="4703162" y="1589337"/>
            <a:ext cx="3871464" cy="1807152"/>
          </a:xfrm>
          <a:prstGeom prst="roundRect">
            <a:avLst>
              <a:gd name="adj" fmla="val 16667"/>
            </a:avLst>
          </a:prstGeom>
          <a:solidFill>
            <a:srgbClr val="66FFFF"/>
          </a:solidFill>
          <a:ln w="12700">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72" name="矩形 71"/>
          <p:cNvSpPr/>
          <p:nvPr/>
        </p:nvSpPr>
        <p:spPr>
          <a:xfrm>
            <a:off x="5604520" y="3405175"/>
            <a:ext cx="2159566" cy="307777"/>
          </a:xfrm>
          <a:prstGeom prst="rect">
            <a:avLst/>
          </a:prstGeom>
        </p:spPr>
        <p:txBody>
          <a:bodyPr wrap="none">
            <a:spAutoFit/>
          </a:bodyPr>
          <a:lstStyle/>
          <a:p>
            <a:r>
              <a:rPr lang="zh-CN" altLang="en-US" sz="1400" b="1" dirty="0">
                <a:latin typeface="微软雅黑" panose="020B0503020204020204" pitchFamily="34" charset="-122"/>
                <a:ea typeface="微软雅黑" panose="020B0503020204020204" pitchFamily="34" charset="-122"/>
              </a:rPr>
              <a:t>使用交换机的星形以太网</a:t>
            </a:r>
            <a:endParaRPr lang="zh-CN" altLang="en-US" sz="1400" b="1" dirty="0">
              <a:latin typeface="微软雅黑" panose="020B0503020204020204" pitchFamily="34" charset="-122"/>
              <a:ea typeface="微软雅黑" panose="020B0503020204020204" pitchFamily="34" charset="-122"/>
            </a:endParaRPr>
          </a:p>
        </p:txBody>
      </p:sp>
      <p:sp>
        <p:nvSpPr>
          <p:cNvPr id="73" name="AutoShape 42"/>
          <p:cNvSpPr>
            <a:spLocks noChangeArrowheads="1"/>
          </p:cNvSpPr>
          <p:nvPr/>
        </p:nvSpPr>
        <p:spPr bwMode="auto">
          <a:xfrm>
            <a:off x="659020" y="1589337"/>
            <a:ext cx="3720350" cy="1807152"/>
          </a:xfrm>
          <a:prstGeom prst="roundRect">
            <a:avLst>
              <a:gd name="adj" fmla="val 16667"/>
            </a:avLst>
          </a:prstGeom>
          <a:solidFill>
            <a:srgbClr val="66FFFF"/>
          </a:solidFill>
          <a:ln w="12700">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96" name="矩形 95"/>
          <p:cNvSpPr/>
          <p:nvPr/>
        </p:nvSpPr>
        <p:spPr>
          <a:xfrm>
            <a:off x="1900140" y="3409331"/>
            <a:ext cx="1261884" cy="307777"/>
          </a:xfrm>
          <a:prstGeom prst="rect">
            <a:avLst/>
          </a:prstGeom>
        </p:spPr>
        <p:txBody>
          <a:bodyPr wrap="none">
            <a:spAutoFit/>
          </a:bodyPr>
          <a:lstStyle/>
          <a:p>
            <a:r>
              <a:rPr lang="zh-CN" altLang="en-US" sz="1400" b="1" dirty="0">
                <a:latin typeface="微软雅黑" panose="020B0503020204020204" pitchFamily="34" charset="-122"/>
                <a:ea typeface="微软雅黑" panose="020B0503020204020204" pitchFamily="34" charset="-122"/>
              </a:rPr>
              <a:t>总线形以太网</a:t>
            </a:r>
            <a:endParaRPr lang="zh-CN" altLang="en-US" sz="1400" b="1" dirty="0">
              <a:latin typeface="微软雅黑" panose="020B0503020204020204" pitchFamily="34" charset="-122"/>
              <a:ea typeface="微软雅黑" panose="020B0503020204020204" pitchFamily="34" charset="-122"/>
            </a:endParaRPr>
          </a:p>
        </p:txBody>
      </p:sp>
      <p:sp>
        <p:nvSpPr>
          <p:cNvPr id="97" name="Text Box 50"/>
          <p:cNvSpPr txBox="1">
            <a:spLocks noChangeArrowheads="1"/>
          </p:cNvSpPr>
          <p:nvPr/>
        </p:nvSpPr>
        <p:spPr bwMode="auto">
          <a:xfrm>
            <a:off x="2197461" y="309168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00000"/>
                </a:solidFill>
                <a:latin typeface="微软雅黑" panose="020B0503020204020204" pitchFamily="34" charset="-122"/>
                <a:ea typeface="微软雅黑" panose="020B0503020204020204" pitchFamily="34" charset="-122"/>
              </a:rPr>
              <a:t>广播域</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1020257" y="2063781"/>
            <a:ext cx="2729707" cy="781022"/>
            <a:chOff x="1020257" y="2128433"/>
            <a:chExt cx="2931006" cy="932074"/>
          </a:xfrm>
        </p:grpSpPr>
        <p:sp>
          <p:nvSpPr>
            <p:cNvPr id="74" name="Line 7"/>
            <p:cNvSpPr>
              <a:spLocks noChangeShapeType="1"/>
            </p:cNvSpPr>
            <p:nvPr/>
          </p:nvSpPr>
          <p:spPr bwMode="auto">
            <a:xfrm flipV="1">
              <a:off x="1092388" y="2202548"/>
              <a:ext cx="2786743"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5" name="Rectangle 9"/>
            <p:cNvSpPr>
              <a:spLocks noChangeArrowheads="1"/>
            </p:cNvSpPr>
            <p:nvPr/>
          </p:nvSpPr>
          <p:spPr bwMode="auto">
            <a:xfrm>
              <a:off x="3807001" y="2128433"/>
              <a:ext cx="144262" cy="142164"/>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6" name="Rectangle 9"/>
            <p:cNvSpPr>
              <a:spLocks noChangeArrowheads="1"/>
            </p:cNvSpPr>
            <p:nvPr/>
          </p:nvSpPr>
          <p:spPr bwMode="auto">
            <a:xfrm>
              <a:off x="1020257" y="2128433"/>
              <a:ext cx="144262" cy="142164"/>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7" name="Line 5"/>
            <p:cNvSpPr>
              <a:spLocks noChangeShapeType="1"/>
            </p:cNvSpPr>
            <p:nvPr/>
          </p:nvSpPr>
          <p:spPr bwMode="auto">
            <a:xfrm rot="16200000" flipV="1">
              <a:off x="3048655" y="2530042"/>
              <a:ext cx="663408" cy="613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8" name="Freeform 14"/>
            <p:cNvSpPr/>
            <p:nvPr/>
          </p:nvSpPr>
          <p:spPr bwMode="auto">
            <a:xfrm>
              <a:off x="2661026" y="2201781"/>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0" name="Line 12"/>
            <p:cNvSpPr>
              <a:spLocks noChangeShapeType="1"/>
            </p:cNvSpPr>
            <p:nvPr/>
          </p:nvSpPr>
          <p:spPr bwMode="auto">
            <a:xfrm rot="16200000" flipV="1">
              <a:off x="1419607" y="2530042"/>
              <a:ext cx="663408" cy="613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8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71978" y="265337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44681" y="265337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82744" y="2653377"/>
              <a:ext cx="407130" cy="407130"/>
            </a:xfrm>
            <a:prstGeom prst="rect">
              <a:avLst/>
            </a:prstGeom>
            <a:noFill/>
            <a:extLst>
              <a:ext uri="{909E8E84-426E-40DD-AFC4-6F175D3DCCD1}">
                <a14:hiddenFill xmlns:a14="http://schemas.microsoft.com/office/drawing/2010/main">
                  <a:solidFill>
                    <a:srgbClr val="FFFFFF"/>
                  </a:solidFill>
                </a14:hiddenFill>
              </a:ext>
            </a:extLst>
          </p:spPr>
        </p:pic>
        <p:cxnSp>
          <p:nvCxnSpPr>
            <p:cNvPr id="115" name="直接连接符 114"/>
            <p:cNvCxnSpPr/>
            <p:nvPr/>
          </p:nvCxnSpPr>
          <p:spPr>
            <a:xfrm flipV="1">
              <a:off x="3284097" y="2287127"/>
              <a:ext cx="0" cy="366250"/>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9" name="组合 118"/>
          <p:cNvGrpSpPr/>
          <p:nvPr/>
        </p:nvGrpSpPr>
        <p:grpSpPr>
          <a:xfrm>
            <a:off x="1779819" y="2187645"/>
            <a:ext cx="1357958" cy="269827"/>
            <a:chOff x="1825998" y="2572784"/>
            <a:chExt cx="1458099" cy="354900"/>
          </a:xfrm>
        </p:grpSpPr>
        <p:cxnSp>
          <p:nvCxnSpPr>
            <p:cNvPr id="120" name="直接连接符 119"/>
            <p:cNvCxnSpPr/>
            <p:nvPr/>
          </p:nvCxnSpPr>
          <p:spPr>
            <a:xfrm>
              <a:off x="2771992"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1825998" y="2573791"/>
              <a:ext cx="1458099" cy="0"/>
            </a:xfrm>
            <a:prstGeom prst="line">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1842433"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5843726" y="1993558"/>
            <a:ext cx="1924725" cy="737618"/>
            <a:chOff x="5908378" y="2104390"/>
            <a:chExt cx="2066662" cy="880276"/>
          </a:xfrm>
        </p:grpSpPr>
        <p:cxnSp>
          <p:nvCxnSpPr>
            <p:cNvPr id="117" name="直接连接符 116"/>
            <p:cNvCxnSpPr/>
            <p:nvPr/>
          </p:nvCxnSpPr>
          <p:spPr>
            <a:xfrm flipV="1">
              <a:off x="5908378" y="2159180"/>
              <a:ext cx="673208" cy="30875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H="1" flipV="1">
              <a:off x="7338518" y="2104390"/>
              <a:ext cx="636522" cy="338829"/>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5982519" y="2716090"/>
              <a:ext cx="134440" cy="21387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7042380" y="2269804"/>
              <a:ext cx="67220" cy="242721"/>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7253096" y="2677048"/>
              <a:ext cx="300368" cy="252916"/>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flipH="1">
              <a:off x="6638894" y="2758163"/>
              <a:ext cx="108095" cy="22650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28" name="Text Box 50"/>
          <p:cNvSpPr txBox="1">
            <a:spLocks noChangeArrowheads="1"/>
          </p:cNvSpPr>
          <p:nvPr/>
        </p:nvSpPr>
        <p:spPr bwMode="auto">
          <a:xfrm>
            <a:off x="6229669" y="309168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00000"/>
                </a:solidFill>
                <a:latin typeface="微软雅黑" panose="020B0503020204020204" pitchFamily="34" charset="-122"/>
                <a:ea typeface="微软雅黑" panose="020B0503020204020204" pitchFamily="34" charset="-122"/>
              </a:rPr>
              <a:t>广播域</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4963097" y="1638292"/>
            <a:ext cx="3110515" cy="1422640"/>
            <a:chOff x="4963097" y="1694014"/>
            <a:chExt cx="3339896" cy="1697782"/>
          </a:xfrm>
        </p:grpSpPr>
        <p:sp>
          <p:nvSpPr>
            <p:cNvPr id="52" name="Line 43"/>
            <p:cNvSpPr>
              <a:spLocks noChangeShapeType="1"/>
            </p:cNvSpPr>
            <p:nvPr/>
          </p:nvSpPr>
          <p:spPr bwMode="auto">
            <a:xfrm flipH="1">
              <a:off x="5789824" y="2214507"/>
              <a:ext cx="985254" cy="40153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4" name="Line 45"/>
            <p:cNvSpPr>
              <a:spLocks noChangeShapeType="1"/>
            </p:cNvSpPr>
            <p:nvPr/>
          </p:nvSpPr>
          <p:spPr bwMode="auto">
            <a:xfrm>
              <a:off x="6928728" y="2237698"/>
              <a:ext cx="96123" cy="37237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7" name="Text Box 49"/>
            <p:cNvSpPr txBox="1">
              <a:spLocks noChangeArrowheads="1"/>
            </p:cNvSpPr>
            <p:nvPr/>
          </p:nvSpPr>
          <p:spPr bwMode="auto">
            <a:xfrm>
              <a:off x="6435487" y="1694014"/>
              <a:ext cx="1097313" cy="27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anose="020B0503020204020204" pitchFamily="34" charset="-122"/>
                  <a:ea typeface="微软雅黑" panose="020B0503020204020204" pitchFamily="34" charset="-122"/>
                </a:rPr>
                <a:t>交换机</a:t>
              </a:r>
              <a:endParaRPr kumimoji="1" lang="zh-CN" altLang="en-US" sz="1200" b="1" dirty="0">
                <a:latin typeface="微软雅黑" panose="020B0503020204020204" pitchFamily="34" charset="-122"/>
                <a:ea typeface="微软雅黑" panose="020B0503020204020204" pitchFamily="34" charset="-122"/>
              </a:endParaRPr>
            </a:p>
          </p:txBody>
        </p:sp>
        <p:sp>
          <p:nvSpPr>
            <p:cNvPr id="62" name="Line 51"/>
            <p:cNvSpPr>
              <a:spLocks noChangeShapeType="1"/>
            </p:cNvSpPr>
            <p:nvPr/>
          </p:nvSpPr>
          <p:spPr bwMode="auto">
            <a:xfrm flipH="1">
              <a:off x="5282622" y="2671696"/>
              <a:ext cx="308403" cy="41567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3" name="Line 54"/>
            <p:cNvSpPr>
              <a:spLocks noChangeShapeType="1"/>
            </p:cNvSpPr>
            <p:nvPr/>
          </p:nvSpPr>
          <p:spPr bwMode="auto">
            <a:xfrm>
              <a:off x="5848080" y="2716090"/>
              <a:ext cx="268879" cy="37128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64"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477427" y="2533214"/>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Line 60"/>
            <p:cNvSpPr>
              <a:spLocks noChangeShapeType="1"/>
            </p:cNvSpPr>
            <p:nvPr/>
          </p:nvSpPr>
          <p:spPr bwMode="auto">
            <a:xfrm flipH="1">
              <a:off x="6684302" y="2671697"/>
              <a:ext cx="198549" cy="51653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6" name="Line 63"/>
            <p:cNvSpPr>
              <a:spLocks noChangeShapeType="1"/>
            </p:cNvSpPr>
            <p:nvPr/>
          </p:nvSpPr>
          <p:spPr bwMode="auto">
            <a:xfrm>
              <a:off x="7139905" y="2716090"/>
              <a:ext cx="413559" cy="37128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67"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769253" y="2533214"/>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Line 72"/>
            <p:cNvSpPr>
              <a:spLocks noChangeShapeType="1"/>
            </p:cNvSpPr>
            <p:nvPr/>
          </p:nvSpPr>
          <p:spPr bwMode="auto">
            <a:xfrm>
              <a:off x="7176820" y="2129104"/>
              <a:ext cx="914868" cy="48097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69"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613418" y="2001152"/>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79058"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913394"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515564"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9900"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95863" y="2512525"/>
              <a:ext cx="407130" cy="407130"/>
            </a:xfrm>
            <a:prstGeom prst="rect">
              <a:avLst/>
            </a:prstGeom>
            <a:noFill/>
            <a:extLst>
              <a:ext uri="{909E8E84-426E-40DD-AFC4-6F175D3DCCD1}">
                <a14:hiddenFill xmlns:a14="http://schemas.microsoft.com/office/drawing/2010/main">
                  <a:solidFill>
                    <a:srgbClr val="FFFFFF"/>
                  </a:solidFill>
                </a14:hiddenFill>
              </a:ext>
            </a:extLst>
          </p:spPr>
        </p:pic>
        <p:cxnSp>
          <p:nvCxnSpPr>
            <p:cNvPr id="116" name="直接连接符 115"/>
            <p:cNvCxnSpPr/>
            <p:nvPr/>
          </p:nvCxnSpPr>
          <p:spPr>
            <a:xfrm flipV="1">
              <a:off x="5286000" y="2728447"/>
              <a:ext cx="148281" cy="185642"/>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9" name="Text Box 49"/>
            <p:cNvSpPr txBox="1">
              <a:spLocks noChangeArrowheads="1"/>
            </p:cNvSpPr>
            <p:nvPr/>
          </p:nvSpPr>
          <p:spPr bwMode="auto">
            <a:xfrm>
              <a:off x="4963097" y="2288228"/>
              <a:ext cx="75011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anose="020B0503020204020204" pitchFamily="34" charset="-122"/>
                  <a:ea typeface="微软雅黑" panose="020B0503020204020204" pitchFamily="34" charset="-122"/>
                </a:rPr>
                <a:t>集线器</a:t>
              </a:r>
              <a:endParaRPr kumimoji="1" lang="zh-CN" altLang="en-US" sz="1200" b="1" dirty="0">
                <a:latin typeface="微软雅黑" panose="020B0503020204020204" pitchFamily="34" charset="-122"/>
                <a:ea typeface="微软雅黑" panose="020B0503020204020204" pitchFamily="34" charset="-122"/>
              </a:endParaRPr>
            </a:p>
          </p:txBody>
        </p:sp>
      </p:grpSp>
      <p:sp>
        <p:nvSpPr>
          <p:cNvPr id="7" name="矩形 6"/>
          <p:cNvSpPr/>
          <p:nvPr/>
        </p:nvSpPr>
        <p:spPr>
          <a:xfrm>
            <a:off x="1231576" y="3746308"/>
            <a:ext cx="6887191" cy="759182"/>
          </a:xfrm>
          <a:prstGeom prst="rect">
            <a:avLst/>
          </a:prstGeom>
          <a:ln>
            <a:solidFill>
              <a:srgbClr val="009900"/>
            </a:solidFill>
          </a:ln>
        </p:spPr>
        <p:style>
          <a:lnRef idx="2">
            <a:schemeClr val="accent3"/>
          </a:lnRef>
          <a:fillRef idx="1">
            <a:schemeClr val="lt1"/>
          </a:fillRef>
          <a:effectRef idx="0">
            <a:schemeClr val="accent3"/>
          </a:effectRef>
          <a:fontRef idx="minor">
            <a:schemeClr val="dk1"/>
          </a:fontRef>
        </p:style>
        <p:txBody>
          <a:bodyPr wrap="square">
            <a:spAutoFit/>
          </a:bodyPr>
          <a:lstStyle/>
          <a:p>
            <a:pPr>
              <a:lnSpc>
                <a:spcPts val="2600"/>
              </a:lnSpc>
            </a:pPr>
            <a:r>
              <a:rPr lang="zh-CN" altLang="en-US" b="1" dirty="0">
                <a:solidFill>
                  <a:srgbClr val="C00000"/>
                </a:solidFill>
                <a:latin typeface="微软雅黑" panose="020B0503020204020204" pitchFamily="34" charset="-122"/>
                <a:ea typeface="微软雅黑" panose="020B0503020204020204" pitchFamily="34" charset="-122"/>
              </a:rPr>
              <a:t>广播域</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broadcast domain</a:t>
            </a:r>
            <a:r>
              <a:rPr lang="zh-CN" altLang="en-US" b="1" dirty="0">
                <a:latin typeface="微软雅黑" panose="020B0503020204020204" pitchFamily="34" charset="-122"/>
                <a:ea typeface="微软雅黑" panose="020B0503020204020204" pitchFamily="34" charset="-122"/>
              </a:rPr>
              <a:t>）：指这样一部分网络，其中任何一台设备发出的广播通信都能被该部分网络中的所有其他设备所接收。</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endCondLst>
                                    <p:cond evt="onNext" delay="0">
                                      <p:tgtEl>
                                        <p:sldTgt/>
                                      </p:tgtEl>
                                    </p:cond>
                                  </p:endCondLst>
                                  <p:childTnLst>
                                    <p:anim calcmode="discrete" valueType="str">
                                      <p:cBhvr>
                                        <p:cTn id="6" dur="1000" fill="hold"/>
                                        <p:tgtEl>
                                          <p:spTgt spid="119"/>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620823"/>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3047385" y="578552"/>
            <a:ext cx="30492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3.1.2  </a:t>
            </a:r>
            <a:r>
              <a:rPr lang="zh-CN" altLang="en-US" sz="2400" b="1" dirty="0">
                <a:solidFill>
                  <a:schemeClr val="bg1"/>
                </a:solidFill>
                <a:latin typeface="微软雅黑" panose="020B0503020204020204" pitchFamily="34" charset="-122"/>
                <a:ea typeface="微软雅黑" panose="020B0503020204020204" pitchFamily="34" charset="-122"/>
              </a:rPr>
              <a:t>三个基本问题 </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 name="Rectangle 8"/>
          <p:cNvSpPr>
            <a:spLocks noChangeArrowheads="1"/>
          </p:cNvSpPr>
          <p:nvPr/>
        </p:nvSpPr>
        <p:spPr bwMode="auto">
          <a:xfrm>
            <a:off x="466345" y="1014452"/>
            <a:ext cx="8129015"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432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封装成帧</a:t>
            </a:r>
            <a:endParaRPr lang="zh-CN" altLang="en-US" sz="2000" b="1" dirty="0">
              <a:latin typeface="微软雅黑" panose="020B0503020204020204" pitchFamily="34" charset="-122"/>
              <a:ea typeface="微软雅黑" panose="020B0503020204020204" pitchFamily="34" charset="-122"/>
            </a:endParaRPr>
          </a:p>
          <a:p>
            <a:pPr marL="4432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透明传输</a:t>
            </a:r>
            <a:endParaRPr lang="zh-CN" altLang="en-US" sz="2000" b="1" dirty="0">
              <a:latin typeface="微软雅黑" panose="020B0503020204020204" pitchFamily="34" charset="-122"/>
              <a:ea typeface="微软雅黑" panose="020B0503020204020204" pitchFamily="34" charset="-122"/>
            </a:endParaRPr>
          </a:p>
          <a:p>
            <a:pPr marL="4432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差错控制 </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广播风暴</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3111008" y="1093783"/>
            <a:ext cx="3005951" cy="400110"/>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wrap="none">
            <a:spAutoFit/>
          </a:bodyPr>
          <a:lstStyle/>
          <a:p>
            <a:r>
              <a:rPr lang="zh-CN" altLang="en-US" sz="2000" b="1" dirty="0">
                <a:latin typeface="微软雅黑" panose="020B0503020204020204" pitchFamily="34" charset="-122"/>
                <a:ea typeface="微软雅黑" panose="020B0503020204020204" pitchFamily="34" charset="-122"/>
              </a:rPr>
              <a:t>一个以太网是一个广播域</a:t>
            </a:r>
            <a:endParaRPr lang="zh-CN" altLang="en-US" sz="2000" b="1" dirty="0">
              <a:latin typeface="微软雅黑" panose="020B0503020204020204" pitchFamily="34" charset="-122"/>
              <a:ea typeface="微软雅黑" panose="020B0503020204020204" pitchFamily="34" charset="-122"/>
            </a:endParaRPr>
          </a:p>
        </p:txBody>
      </p:sp>
      <p:sp>
        <p:nvSpPr>
          <p:cNvPr id="49" name="AutoShape 42"/>
          <p:cNvSpPr>
            <a:spLocks noChangeArrowheads="1"/>
          </p:cNvSpPr>
          <p:nvPr/>
        </p:nvSpPr>
        <p:spPr bwMode="auto">
          <a:xfrm>
            <a:off x="1025236" y="1589337"/>
            <a:ext cx="7093528" cy="2095972"/>
          </a:xfrm>
          <a:prstGeom prst="roundRect">
            <a:avLst>
              <a:gd name="adj" fmla="val 16667"/>
            </a:avLst>
          </a:prstGeom>
          <a:solidFill>
            <a:srgbClr val="66FFFF"/>
          </a:solidFill>
          <a:ln w="12700">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96" name="矩形 95"/>
          <p:cNvSpPr/>
          <p:nvPr/>
        </p:nvSpPr>
        <p:spPr>
          <a:xfrm>
            <a:off x="2389903" y="3722392"/>
            <a:ext cx="4629734"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交换机之间的冗余链路形成广播风暴</a:t>
            </a:r>
            <a:endParaRPr lang="zh-CN" altLang="en-US" b="1" dirty="0">
              <a:latin typeface="微软雅黑" panose="020B0503020204020204" pitchFamily="34" charset="-122"/>
              <a:ea typeface="微软雅黑" panose="020B0503020204020204" pitchFamily="34" charset="-122"/>
            </a:endParaRPr>
          </a:p>
        </p:txBody>
      </p:sp>
      <p:sp>
        <p:nvSpPr>
          <p:cNvPr id="128" name="Text Box 50"/>
          <p:cNvSpPr txBox="1">
            <a:spLocks noChangeArrowheads="1"/>
          </p:cNvSpPr>
          <p:nvPr/>
        </p:nvSpPr>
        <p:spPr bwMode="auto">
          <a:xfrm>
            <a:off x="1421374" y="3377532"/>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00000"/>
                </a:solidFill>
                <a:latin typeface="微软雅黑" panose="020B0503020204020204" pitchFamily="34" charset="-122"/>
                <a:ea typeface="微软雅黑" panose="020B0503020204020204" pitchFamily="34" charset="-122"/>
              </a:rPr>
              <a:t>广播域</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2389902" y="1686720"/>
            <a:ext cx="4182457" cy="1882998"/>
            <a:chOff x="1724891" y="1677484"/>
            <a:chExt cx="4182457" cy="1882998"/>
          </a:xfrm>
        </p:grpSpPr>
        <p:sp>
          <p:nvSpPr>
            <p:cNvPr id="89" name="Line 53"/>
            <p:cNvSpPr>
              <a:spLocks noChangeShapeType="1"/>
            </p:cNvSpPr>
            <p:nvPr/>
          </p:nvSpPr>
          <p:spPr bwMode="auto">
            <a:xfrm flipH="1" flipV="1">
              <a:off x="2010940" y="3078466"/>
              <a:ext cx="871042" cy="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90" name="Line 54"/>
            <p:cNvSpPr>
              <a:spLocks noChangeShapeType="1"/>
            </p:cNvSpPr>
            <p:nvPr/>
          </p:nvSpPr>
          <p:spPr bwMode="auto">
            <a:xfrm flipH="1" flipV="1">
              <a:off x="1967768" y="2206020"/>
              <a:ext cx="944892" cy="811869"/>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7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24891" y="2912660"/>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24891" y="2038411"/>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82" name="Line 48"/>
            <p:cNvSpPr>
              <a:spLocks noChangeShapeType="1"/>
            </p:cNvSpPr>
            <p:nvPr/>
          </p:nvSpPr>
          <p:spPr bwMode="auto">
            <a:xfrm>
              <a:off x="3008105" y="3096710"/>
              <a:ext cx="165247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矩形 84"/>
            <p:cNvSpPr/>
            <p:nvPr/>
          </p:nvSpPr>
          <p:spPr>
            <a:xfrm>
              <a:off x="2599052" y="3283483"/>
              <a:ext cx="646331" cy="276999"/>
            </a:xfrm>
            <a:prstGeom prst="rect">
              <a:avLst/>
            </a:prstGeom>
          </p:spPr>
          <p:txBody>
            <a:bodyPr wrap="none">
              <a:spAutoFit/>
            </a:bodyPr>
            <a:lstStyle/>
            <a:p>
              <a:r>
                <a:rPr lang="zh-CN" altLang="en-US" sz="1200" b="1" dirty="0">
                  <a:solidFill>
                    <a:srgbClr val="0000FF"/>
                  </a:solidFill>
                  <a:latin typeface="微软雅黑" panose="020B0503020204020204" pitchFamily="34" charset="-122"/>
                  <a:ea typeface="微软雅黑" panose="020B0503020204020204" pitchFamily="34" charset="-122"/>
                </a:rPr>
                <a:t>交换机</a:t>
              </a:r>
              <a:endParaRPr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86" name="矩形 85"/>
            <p:cNvSpPr/>
            <p:nvPr/>
          </p:nvSpPr>
          <p:spPr>
            <a:xfrm>
              <a:off x="4337414" y="3283483"/>
              <a:ext cx="646331" cy="276999"/>
            </a:xfrm>
            <a:prstGeom prst="rect">
              <a:avLst/>
            </a:prstGeom>
          </p:spPr>
          <p:txBody>
            <a:bodyPr wrap="none">
              <a:spAutoFit/>
            </a:bodyPr>
            <a:lstStyle/>
            <a:p>
              <a:r>
                <a:rPr lang="zh-CN" altLang="en-US" sz="1200" b="1" dirty="0">
                  <a:solidFill>
                    <a:srgbClr val="0000FF"/>
                  </a:solidFill>
                  <a:latin typeface="微软雅黑" panose="020B0503020204020204" pitchFamily="34" charset="-122"/>
                  <a:ea typeface="微软雅黑" panose="020B0503020204020204" pitchFamily="34" charset="-122"/>
                </a:rPr>
                <a:t>交换机</a:t>
              </a:r>
              <a:endParaRPr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102" name="矩形 101"/>
            <p:cNvSpPr/>
            <p:nvPr/>
          </p:nvSpPr>
          <p:spPr>
            <a:xfrm>
              <a:off x="3649202" y="1677484"/>
              <a:ext cx="646331" cy="276999"/>
            </a:xfrm>
            <a:prstGeom prst="rect">
              <a:avLst/>
            </a:prstGeom>
          </p:spPr>
          <p:txBody>
            <a:bodyPr wrap="none">
              <a:spAutoFit/>
            </a:bodyPr>
            <a:lstStyle/>
            <a:p>
              <a:r>
                <a:rPr lang="zh-CN" altLang="en-US" sz="1200" b="1" dirty="0">
                  <a:solidFill>
                    <a:srgbClr val="0000FF"/>
                  </a:solidFill>
                  <a:latin typeface="微软雅黑" panose="020B0503020204020204" pitchFamily="34" charset="-122"/>
                  <a:ea typeface="微软雅黑" panose="020B0503020204020204" pitchFamily="34" charset="-122"/>
                </a:rPr>
                <a:t>交换机</a:t>
              </a:r>
              <a:endParaRPr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103" name="Line 48"/>
            <p:cNvSpPr>
              <a:spLocks noChangeShapeType="1"/>
            </p:cNvSpPr>
            <p:nvPr/>
          </p:nvSpPr>
          <p:spPr bwMode="auto">
            <a:xfrm flipV="1">
              <a:off x="3111007" y="2191432"/>
              <a:ext cx="778567" cy="826459"/>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 name="Line 48"/>
            <p:cNvSpPr>
              <a:spLocks noChangeShapeType="1"/>
            </p:cNvSpPr>
            <p:nvPr/>
          </p:nvSpPr>
          <p:spPr bwMode="auto">
            <a:xfrm flipH="1" flipV="1">
              <a:off x="3961781" y="2191432"/>
              <a:ext cx="773174" cy="82645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84" name="Picture 4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4636" y="2919547"/>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 name="Line 53"/>
            <p:cNvSpPr>
              <a:spLocks noChangeShapeType="1"/>
            </p:cNvSpPr>
            <p:nvPr/>
          </p:nvSpPr>
          <p:spPr bwMode="auto">
            <a:xfrm flipV="1">
              <a:off x="4819084" y="3078466"/>
              <a:ext cx="871042" cy="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06" name="Line 54"/>
            <p:cNvSpPr>
              <a:spLocks noChangeShapeType="1"/>
            </p:cNvSpPr>
            <p:nvPr/>
          </p:nvSpPr>
          <p:spPr bwMode="auto">
            <a:xfrm>
              <a:off x="3961781" y="2120288"/>
              <a:ext cx="1423019" cy="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10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93618" y="2912660"/>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84384" y="192749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4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6070" y="1933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Picture 4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2471" y="2919547"/>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椭圆 9"/>
          <p:cNvSpPr/>
          <p:nvPr/>
        </p:nvSpPr>
        <p:spPr>
          <a:xfrm>
            <a:off x="4002974" y="2600479"/>
            <a:ext cx="322443" cy="31869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左箭头 11"/>
          <p:cNvSpPr/>
          <p:nvPr/>
        </p:nvSpPr>
        <p:spPr>
          <a:xfrm>
            <a:off x="5172369" y="1924508"/>
            <a:ext cx="406395" cy="197027"/>
          </a:xfrm>
          <a:prstGeom prst="left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2000"/>
                                        <p:tgtEl>
                                          <p:spTgt spid="12"/>
                                        </p:tgtEl>
                                      </p:cBhvr>
                                    </p:animEffect>
                                  </p:childTnLst>
                                </p:cTn>
                              </p:par>
                            </p:childTnLst>
                          </p:cTn>
                        </p:par>
                        <p:par>
                          <p:cTn id="8" fill="hold">
                            <p:stCondLst>
                              <p:cond delay="2000"/>
                            </p:stCondLst>
                            <p:childTnLst>
                              <p:par>
                                <p:cTn id="9" presetID="1" presetClass="entr" presetSubtype="0" fill="hold" grpId="1"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2000"/>
                            </p:stCondLst>
                            <p:childTnLst>
                              <p:par>
                                <p:cTn id="12" presetID="13" presetClass="path" presetSubtype="0" repeatCount="indefinite" fill="hold" grpId="0" nodeType="afterEffect">
                                  <p:stCondLst>
                                    <p:cond delay="0"/>
                                  </p:stCondLst>
                                  <p:endCondLst>
                                    <p:cond evt="onNext" delay="0">
                                      <p:tgtEl>
                                        <p:sldTgt/>
                                      </p:tgtEl>
                                    </p:cond>
                                  </p:endCondLst>
                                  <p:childTnLst>
                                    <p:animMotion origin="layout" path="M 0.04427 -0.07068 L 0.11163 0.04444 L -0.02205 0.04444 L 0.04427 -0.07068 Z " pathEditMode="relative" rAng="0" ptsTypes="AAAA">
                                      <p:cBhvr>
                                        <p:cTn id="13" dur="3000" fill="hold"/>
                                        <p:tgtEl>
                                          <p:spTgt spid="10"/>
                                        </p:tgtEl>
                                        <p:attrNameLst>
                                          <p:attrName>ppt_x</p:attrName>
                                          <p:attrName>ppt_y</p:attrName>
                                        </p:attrNameLst>
                                      </p:cBhvr>
                                      <p:rCtr x="52" y="57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2"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安全问题</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482811" y="1060531"/>
            <a:ext cx="6116594" cy="707886"/>
          </a:xfrm>
          <a:prstGeom prst="rect">
            <a:avLst/>
          </a:prstGeom>
          <a:solidFill>
            <a:srgbClr val="FFCC66"/>
          </a:solidFill>
          <a:ln>
            <a:noFill/>
          </a:ln>
        </p:spPr>
        <p:style>
          <a:lnRef idx="1">
            <a:schemeClr val="accent2"/>
          </a:lnRef>
          <a:fillRef idx="3">
            <a:schemeClr val="accent2"/>
          </a:fillRef>
          <a:effectRef idx="2">
            <a:schemeClr val="accent2"/>
          </a:effectRef>
          <a:fontRef idx="minor">
            <a:schemeClr val="lt1"/>
          </a:fontRef>
        </p:style>
        <p:txBody>
          <a:bodyPr wrap="square">
            <a:spAutoFit/>
          </a:bodyPr>
          <a:lstStyle/>
          <a:p>
            <a:pPr>
              <a:lnSpc>
                <a:spcPts val="2400"/>
              </a:lnSpc>
            </a:pPr>
            <a:r>
              <a:rPr lang="zh-CN" altLang="en-US" b="1" dirty="0">
                <a:solidFill>
                  <a:schemeClr val="tx1"/>
                </a:solidFill>
                <a:latin typeface="微软雅黑" panose="020B0503020204020204" pitchFamily="34" charset="-122"/>
                <a:ea typeface="微软雅黑" panose="020B0503020204020204" pitchFamily="34" charset="-122"/>
              </a:rPr>
              <a:t>交换机每个接口都处于一个</a:t>
            </a:r>
            <a:r>
              <a:rPr lang="zh-CN" altLang="en-US" b="1" dirty="0">
                <a:solidFill>
                  <a:srgbClr val="0000FF"/>
                </a:solidFill>
                <a:latin typeface="微软雅黑" panose="020B0503020204020204" pitchFamily="34" charset="-122"/>
                <a:ea typeface="微软雅黑" panose="020B0503020204020204" pitchFamily="34" charset="-122"/>
              </a:rPr>
              <a:t>独立的碰撞域</a:t>
            </a:r>
            <a:r>
              <a:rPr lang="zh-CN" altLang="en-US" b="1" dirty="0">
                <a:solidFill>
                  <a:schemeClr val="tx1"/>
                </a:solidFill>
                <a:latin typeface="微软雅黑" panose="020B0503020204020204" pitchFamily="34" charset="-122"/>
                <a:ea typeface="微软雅黑" panose="020B0503020204020204" pitchFamily="34" charset="-122"/>
              </a:rPr>
              <a:t>（或冲突域）中，但所有计算机都处于</a:t>
            </a:r>
            <a:r>
              <a:rPr lang="zh-CN" altLang="en-US" b="1" dirty="0">
                <a:solidFill>
                  <a:srgbClr val="0000FF"/>
                </a:solidFill>
                <a:latin typeface="微软雅黑" panose="020B0503020204020204" pitchFamily="34" charset="-122"/>
                <a:ea typeface="微软雅黑" panose="020B0503020204020204" pitchFamily="34" charset="-122"/>
              </a:rPr>
              <a:t>同一个广播域中。</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96" name="矩形 95"/>
          <p:cNvSpPr/>
          <p:nvPr/>
        </p:nvSpPr>
        <p:spPr>
          <a:xfrm>
            <a:off x="2399140" y="4265488"/>
            <a:ext cx="4629734"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无法隔离不同部门的通信</a:t>
            </a:r>
            <a:endParaRPr lang="zh-CN" altLang="en-US" b="1" dirty="0">
              <a:latin typeface="微软雅黑" panose="020B0503020204020204" pitchFamily="34" charset="-122"/>
              <a:ea typeface="微软雅黑" panose="020B0503020204020204" pitchFamily="34" charset="-122"/>
            </a:endParaRPr>
          </a:p>
        </p:txBody>
      </p:sp>
      <p:sp>
        <p:nvSpPr>
          <p:cNvPr id="28" name="AutoShape 42"/>
          <p:cNvSpPr>
            <a:spLocks noChangeArrowheads="1"/>
          </p:cNvSpPr>
          <p:nvPr/>
        </p:nvSpPr>
        <p:spPr bwMode="auto">
          <a:xfrm>
            <a:off x="1482811" y="1884072"/>
            <a:ext cx="6116594" cy="2373888"/>
          </a:xfrm>
          <a:prstGeom prst="roundRect">
            <a:avLst>
              <a:gd name="adj" fmla="val 16667"/>
            </a:avLst>
          </a:prstGeom>
          <a:solidFill>
            <a:srgbClr val="66FFFF"/>
          </a:solidFill>
          <a:ln w="12700">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9" name="Line 51"/>
          <p:cNvSpPr>
            <a:spLocks noChangeShapeType="1"/>
          </p:cNvSpPr>
          <p:nvPr/>
        </p:nvSpPr>
        <p:spPr bwMode="auto">
          <a:xfrm>
            <a:off x="5611516" y="3110349"/>
            <a:ext cx="832240" cy="66398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0" name="Line 53"/>
          <p:cNvSpPr>
            <a:spLocks noChangeShapeType="1"/>
          </p:cNvSpPr>
          <p:nvPr/>
        </p:nvSpPr>
        <p:spPr bwMode="auto">
          <a:xfrm flipV="1">
            <a:off x="5524734" y="3072786"/>
            <a:ext cx="101290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1" name="Line 54"/>
          <p:cNvSpPr>
            <a:spLocks noChangeShapeType="1"/>
          </p:cNvSpPr>
          <p:nvPr/>
        </p:nvSpPr>
        <p:spPr bwMode="auto">
          <a:xfrm flipV="1">
            <a:off x="5611516" y="2329413"/>
            <a:ext cx="832240" cy="71866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3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30774" y="3651549"/>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30774" y="2889123"/>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34" name="Line 51"/>
          <p:cNvSpPr>
            <a:spLocks noChangeShapeType="1"/>
          </p:cNvSpPr>
          <p:nvPr/>
        </p:nvSpPr>
        <p:spPr bwMode="auto">
          <a:xfrm flipH="1">
            <a:off x="2580826" y="3110349"/>
            <a:ext cx="832240" cy="66398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5" name="Line 53"/>
          <p:cNvSpPr>
            <a:spLocks noChangeShapeType="1"/>
          </p:cNvSpPr>
          <p:nvPr/>
        </p:nvSpPr>
        <p:spPr bwMode="auto">
          <a:xfrm flipH="1" flipV="1">
            <a:off x="2543922" y="3083186"/>
            <a:ext cx="84119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6" name="Line 54"/>
          <p:cNvSpPr>
            <a:spLocks noChangeShapeType="1"/>
          </p:cNvSpPr>
          <p:nvPr/>
        </p:nvSpPr>
        <p:spPr bwMode="auto">
          <a:xfrm flipH="1" flipV="1">
            <a:off x="2580826" y="2329413"/>
            <a:ext cx="832240" cy="71866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3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37058" y="2913837"/>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37058" y="2122550"/>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39" name="Line 48"/>
          <p:cNvSpPr>
            <a:spLocks noChangeShapeType="1"/>
          </p:cNvSpPr>
          <p:nvPr/>
        </p:nvSpPr>
        <p:spPr bwMode="auto">
          <a:xfrm>
            <a:off x="3539189" y="3044181"/>
            <a:ext cx="169595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矩形 39"/>
          <p:cNvSpPr/>
          <p:nvPr/>
        </p:nvSpPr>
        <p:spPr>
          <a:xfrm>
            <a:off x="3200775" y="2349704"/>
            <a:ext cx="646331" cy="461665"/>
          </a:xfrm>
          <a:prstGeom prst="rect">
            <a:avLst/>
          </a:prstGeom>
        </p:spPr>
        <p:txBody>
          <a:bodyPr wrap="none">
            <a:spAutoFit/>
          </a:bodyPr>
          <a:lstStyle/>
          <a:p>
            <a:r>
              <a:rPr lang="zh-CN" altLang="en-US" sz="1200" b="1" dirty="0">
                <a:latin typeface="微软雅黑" panose="020B0503020204020204" pitchFamily="34" charset="-122"/>
                <a:ea typeface="微软雅黑" panose="020B0503020204020204" pitchFamily="34" charset="-122"/>
              </a:rPr>
              <a:t>以太网</a:t>
            </a:r>
            <a:endParaRPr lang="zh-CN" altLang="en-US" sz="1200" b="1" dirty="0">
              <a:latin typeface="微软雅黑" panose="020B0503020204020204" pitchFamily="34" charset="-122"/>
              <a:ea typeface="微软雅黑" panose="020B0503020204020204" pitchFamily="34" charset="-122"/>
            </a:endParaRPr>
          </a:p>
          <a:p>
            <a:r>
              <a:rPr lang="zh-CN" altLang="en-US" sz="1200" b="1" dirty="0">
                <a:latin typeface="微软雅黑" panose="020B0503020204020204" pitchFamily="34" charset="-122"/>
                <a:ea typeface="微软雅黑" panose="020B0503020204020204" pitchFamily="34" charset="-122"/>
              </a:rPr>
              <a:t>交换机</a:t>
            </a:r>
            <a:endParaRPr lang="zh-CN" altLang="en-US" sz="1200" b="1" dirty="0">
              <a:latin typeface="微软雅黑" panose="020B0503020204020204" pitchFamily="34" charset="-122"/>
              <a:ea typeface="微软雅黑" panose="020B0503020204020204" pitchFamily="34" charset="-122"/>
            </a:endParaRPr>
          </a:p>
        </p:txBody>
      </p:sp>
      <p:sp>
        <p:nvSpPr>
          <p:cNvPr id="41" name="矩形 40"/>
          <p:cNvSpPr/>
          <p:nvPr/>
        </p:nvSpPr>
        <p:spPr>
          <a:xfrm>
            <a:off x="5235139" y="2349704"/>
            <a:ext cx="646331" cy="461665"/>
          </a:xfrm>
          <a:prstGeom prst="rect">
            <a:avLst/>
          </a:prstGeom>
        </p:spPr>
        <p:txBody>
          <a:bodyPr wrap="none">
            <a:spAutoFit/>
          </a:bodyPr>
          <a:lstStyle/>
          <a:p>
            <a:r>
              <a:rPr lang="zh-CN" altLang="en-US" sz="1200" b="1" dirty="0">
                <a:latin typeface="微软雅黑" panose="020B0503020204020204" pitchFamily="34" charset="-122"/>
                <a:ea typeface="微软雅黑" panose="020B0503020204020204" pitchFamily="34" charset="-122"/>
              </a:rPr>
              <a:t>以太网</a:t>
            </a:r>
            <a:endParaRPr lang="zh-CN" altLang="en-US" sz="1200" b="1" dirty="0">
              <a:latin typeface="微软雅黑" panose="020B0503020204020204" pitchFamily="34" charset="-122"/>
              <a:ea typeface="微软雅黑" panose="020B0503020204020204" pitchFamily="34" charset="-122"/>
            </a:endParaRPr>
          </a:p>
          <a:p>
            <a:r>
              <a:rPr lang="zh-CN" altLang="en-US" sz="1200" b="1" dirty="0">
                <a:latin typeface="微软雅黑" panose="020B0503020204020204" pitchFamily="34" charset="-122"/>
                <a:ea typeface="微软雅黑" panose="020B0503020204020204" pitchFamily="34" charset="-122"/>
              </a:rPr>
              <a:t>交换机</a:t>
            </a:r>
            <a:endParaRPr lang="zh-CN" altLang="en-US" sz="1200" b="1" dirty="0">
              <a:latin typeface="微软雅黑" panose="020B0503020204020204" pitchFamily="34" charset="-122"/>
              <a:ea typeface="微软雅黑" panose="020B0503020204020204" pitchFamily="34" charset="-122"/>
            </a:endParaRPr>
          </a:p>
        </p:txBody>
      </p:sp>
      <p:grpSp>
        <p:nvGrpSpPr>
          <p:cNvPr id="55" name="Group 202"/>
          <p:cNvGrpSpPr/>
          <p:nvPr/>
        </p:nvGrpSpPr>
        <p:grpSpPr bwMode="auto">
          <a:xfrm>
            <a:off x="2324701" y="3549986"/>
            <a:ext cx="446578" cy="442268"/>
            <a:chOff x="630" y="3200"/>
            <a:chExt cx="627" cy="604"/>
          </a:xfrm>
        </p:grpSpPr>
        <p:sp>
          <p:nvSpPr>
            <p:cNvPr id="56" name="Freeform 203"/>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57"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58"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59"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60" name="Freeform 207"/>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61" name="Freeform 208"/>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62" name="Freeform 209"/>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63" name="Freeform 210"/>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grpSp>
      <p:grpSp>
        <p:nvGrpSpPr>
          <p:cNvPr id="64" name="Group 202"/>
          <p:cNvGrpSpPr/>
          <p:nvPr/>
        </p:nvGrpSpPr>
        <p:grpSpPr bwMode="auto">
          <a:xfrm>
            <a:off x="6318417" y="2053004"/>
            <a:ext cx="446578" cy="442268"/>
            <a:chOff x="630" y="3200"/>
            <a:chExt cx="627" cy="604"/>
          </a:xfrm>
        </p:grpSpPr>
        <p:sp>
          <p:nvSpPr>
            <p:cNvPr id="65" name="Freeform 203"/>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66"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67"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68"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69" name="Freeform 207"/>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70" name="Freeform 208"/>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71" name="Freeform 209"/>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72" name="Freeform 210"/>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grpSp>
      <p:sp>
        <p:nvSpPr>
          <p:cNvPr id="73" name="Text Box 50"/>
          <p:cNvSpPr txBox="1">
            <a:spLocks noChangeArrowheads="1"/>
          </p:cNvSpPr>
          <p:nvPr/>
        </p:nvSpPr>
        <p:spPr bwMode="auto">
          <a:xfrm>
            <a:off x="4205437" y="3885489"/>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00000"/>
                </a:solidFill>
                <a:latin typeface="微软雅黑" panose="020B0503020204020204" pitchFamily="34" charset="-122"/>
                <a:ea typeface="微软雅黑" panose="020B0503020204020204" pitchFamily="34" charset="-122"/>
              </a:rPr>
              <a:t>广播域</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cxnSp>
        <p:nvCxnSpPr>
          <p:cNvPr id="74" name="直接连接符 73"/>
          <p:cNvCxnSpPr/>
          <p:nvPr/>
        </p:nvCxnSpPr>
        <p:spPr>
          <a:xfrm flipH="1" flipV="1">
            <a:off x="5802761" y="3401704"/>
            <a:ext cx="482741" cy="404194"/>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5869113" y="2329413"/>
            <a:ext cx="428746" cy="664225"/>
            <a:chOff x="5869113" y="2595031"/>
            <a:chExt cx="428746" cy="664225"/>
          </a:xfrm>
        </p:grpSpPr>
        <p:cxnSp>
          <p:nvCxnSpPr>
            <p:cNvPr id="76" name="直接连接符 75"/>
            <p:cNvCxnSpPr/>
            <p:nvPr/>
          </p:nvCxnSpPr>
          <p:spPr>
            <a:xfrm>
              <a:off x="5948853"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5869113" y="2595031"/>
              <a:ext cx="404032" cy="353962"/>
            </a:xfrm>
            <a:prstGeom prst="line">
              <a:avLst/>
            </a:prstGeom>
            <a:ln w="38100">
              <a:solidFill>
                <a:srgbClr val="CC00CC"/>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8" name="组合 77"/>
          <p:cNvGrpSpPr/>
          <p:nvPr/>
        </p:nvGrpSpPr>
        <p:grpSpPr>
          <a:xfrm>
            <a:off x="2759384" y="2366484"/>
            <a:ext cx="2288266" cy="1102886"/>
            <a:chOff x="2759384" y="2632102"/>
            <a:chExt cx="2288266" cy="1102886"/>
          </a:xfrm>
        </p:grpSpPr>
        <p:cxnSp>
          <p:nvCxnSpPr>
            <p:cNvPr id="80" name="直接连接符 79"/>
            <p:cNvCxnSpPr/>
            <p:nvPr/>
          </p:nvCxnSpPr>
          <p:spPr>
            <a:xfrm flipH="1">
              <a:off x="2783637" y="3485104"/>
              <a:ext cx="333762" cy="249884"/>
            </a:xfrm>
            <a:prstGeom prst="line">
              <a:avLst/>
            </a:prstGeom>
            <a:ln w="38100">
              <a:solidFill>
                <a:srgbClr val="CC00CC"/>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3966519" y="3215942"/>
              <a:ext cx="1081131" cy="1"/>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H="1">
              <a:off x="2776015"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2759384" y="2632102"/>
              <a:ext cx="434599" cy="359334"/>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2" name="Text Box 50"/>
          <p:cNvSpPr txBox="1">
            <a:spLocks noChangeArrowheads="1"/>
          </p:cNvSpPr>
          <p:nvPr/>
        </p:nvSpPr>
        <p:spPr bwMode="auto">
          <a:xfrm>
            <a:off x="6764995" y="2890009"/>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anose="020B0503020204020204" pitchFamily="34" charset="-122"/>
                <a:ea typeface="微软雅黑" panose="020B0503020204020204" pitchFamily="34" charset="-122"/>
              </a:rPr>
              <a:t>研发部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93" name="Text Box 50"/>
          <p:cNvSpPr txBox="1">
            <a:spLocks noChangeArrowheads="1"/>
          </p:cNvSpPr>
          <p:nvPr/>
        </p:nvSpPr>
        <p:spPr bwMode="auto">
          <a:xfrm>
            <a:off x="6764995" y="2072516"/>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9900CC"/>
                </a:solidFill>
                <a:latin typeface="微软雅黑" panose="020B0503020204020204" pitchFamily="34" charset="-122"/>
                <a:ea typeface="微软雅黑" panose="020B0503020204020204" pitchFamily="34" charset="-122"/>
              </a:rPr>
              <a:t>市场部</a:t>
            </a:r>
            <a:endParaRPr kumimoji="1" lang="zh-CN" altLang="en-US" sz="1400" b="1" dirty="0">
              <a:solidFill>
                <a:srgbClr val="9900CC"/>
              </a:solidFill>
              <a:latin typeface="微软雅黑" panose="020B0503020204020204" pitchFamily="34" charset="-122"/>
              <a:ea typeface="微软雅黑" panose="020B0503020204020204" pitchFamily="34" charset="-122"/>
            </a:endParaRPr>
          </a:p>
        </p:txBody>
      </p:sp>
      <p:sp>
        <p:nvSpPr>
          <p:cNvPr id="94" name="Text Box 50"/>
          <p:cNvSpPr txBox="1">
            <a:spLocks noChangeArrowheads="1"/>
          </p:cNvSpPr>
          <p:nvPr/>
        </p:nvSpPr>
        <p:spPr bwMode="auto">
          <a:xfrm>
            <a:off x="6764995" y="3656223"/>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anose="020B0503020204020204" pitchFamily="34" charset="-122"/>
                <a:ea typeface="微软雅黑" panose="020B0503020204020204" pitchFamily="34" charset="-122"/>
              </a:rPr>
              <a:t>研发部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95" name="Text Box 50"/>
          <p:cNvSpPr txBox="1">
            <a:spLocks noChangeArrowheads="1"/>
          </p:cNvSpPr>
          <p:nvPr/>
        </p:nvSpPr>
        <p:spPr bwMode="auto">
          <a:xfrm>
            <a:off x="1627802" y="3568154"/>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9900CC"/>
                </a:solidFill>
                <a:latin typeface="微软雅黑" panose="020B0503020204020204" pitchFamily="34" charset="-122"/>
                <a:ea typeface="微软雅黑" panose="020B0503020204020204" pitchFamily="34" charset="-122"/>
              </a:rPr>
              <a:t>市场部</a:t>
            </a:r>
            <a:endParaRPr kumimoji="1" lang="zh-CN" altLang="en-US" sz="1400" b="1" dirty="0">
              <a:solidFill>
                <a:srgbClr val="9900CC"/>
              </a:solidFill>
              <a:latin typeface="微软雅黑" panose="020B0503020204020204" pitchFamily="34" charset="-122"/>
              <a:ea typeface="微软雅黑" panose="020B0503020204020204" pitchFamily="34" charset="-122"/>
            </a:endParaRPr>
          </a:p>
        </p:txBody>
      </p:sp>
      <p:sp>
        <p:nvSpPr>
          <p:cNvPr id="97" name="Text Box 50"/>
          <p:cNvSpPr txBox="1">
            <a:spLocks noChangeArrowheads="1"/>
          </p:cNvSpPr>
          <p:nvPr/>
        </p:nvSpPr>
        <p:spPr bwMode="auto">
          <a:xfrm>
            <a:off x="1627803" y="2136152"/>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anose="020B0503020204020204" pitchFamily="34" charset="-122"/>
                <a:ea typeface="微软雅黑" panose="020B0503020204020204" pitchFamily="34" charset="-122"/>
              </a:rPr>
              <a:t>研发部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98" name="Text Box 50"/>
          <p:cNvSpPr txBox="1">
            <a:spLocks noChangeArrowheads="1"/>
          </p:cNvSpPr>
          <p:nvPr/>
        </p:nvSpPr>
        <p:spPr bwMode="auto">
          <a:xfrm>
            <a:off x="1627803" y="2902366"/>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anose="020B0503020204020204" pitchFamily="34" charset="-122"/>
                <a:ea typeface="微软雅黑" panose="020B0503020204020204" pitchFamily="34" charset="-122"/>
              </a:rPr>
              <a:t>研发部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pic>
        <p:nvPicPr>
          <p:cNvPr id="99" name="Picture 4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64385" y="2827457"/>
            <a:ext cx="676282" cy="45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 name="Picture 4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1270" y="2827456"/>
            <a:ext cx="676282" cy="45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1000"/>
                                  </p:stCondLst>
                                  <p:childTnLst>
                                    <p:set>
                                      <p:cBhvr>
                                        <p:cTn id="6" dur="1" fill="hold">
                                          <p:stCondLst>
                                            <p:cond delay="0"/>
                                          </p:stCondLst>
                                        </p:cTn>
                                        <p:tgtEl>
                                          <p:spTgt spid="74"/>
                                        </p:tgtEl>
                                        <p:attrNameLst>
                                          <p:attrName>style.visibility</p:attrName>
                                        </p:attrNameLst>
                                      </p:cBhvr>
                                      <p:to>
                                        <p:strVal val="visible"/>
                                      </p:to>
                                    </p:set>
                                    <p:animEffect transition="in" filter="wipe(down)">
                                      <p:cBhvr>
                                        <p:cTn id="7" dur="2000"/>
                                        <p:tgtEl>
                                          <p:spTgt spid="74"/>
                                        </p:tgtEl>
                                      </p:cBhvr>
                                    </p:animEffect>
                                  </p:childTnLst>
                                </p:cTn>
                              </p:par>
                            </p:childTnLst>
                          </p:cTn>
                        </p:par>
                        <p:par>
                          <p:cTn id="8" fill="hold">
                            <p:stCondLst>
                              <p:cond delay="3000"/>
                            </p:stCondLst>
                            <p:childTnLst>
                              <p:par>
                                <p:cTn id="9" presetID="22" presetClass="entr" presetSubtype="2" fill="hold" nodeType="afterEffect">
                                  <p:stCondLst>
                                    <p:cond delay="0"/>
                                  </p:stCondLst>
                                  <p:childTnLst>
                                    <p:set>
                                      <p:cBhvr>
                                        <p:cTn id="10" dur="1" fill="hold">
                                          <p:stCondLst>
                                            <p:cond delay="0"/>
                                          </p:stCondLst>
                                        </p:cTn>
                                        <p:tgtEl>
                                          <p:spTgt spid="78"/>
                                        </p:tgtEl>
                                        <p:attrNameLst>
                                          <p:attrName>style.visibility</p:attrName>
                                        </p:attrNameLst>
                                      </p:cBhvr>
                                      <p:to>
                                        <p:strVal val="visible"/>
                                      </p:to>
                                    </p:set>
                                    <p:animEffect transition="in" filter="wipe(right)">
                                      <p:cBhvr>
                                        <p:cTn id="11" dur="2000"/>
                                        <p:tgtEl>
                                          <p:spTgt spid="78"/>
                                        </p:tgtEl>
                                      </p:cBhvr>
                                    </p:animEffect>
                                  </p:childTnLst>
                                </p:cTn>
                              </p:par>
                              <p:par>
                                <p:cTn id="12" presetID="22" presetClass="entr" presetSubtype="8" fill="hold" nodeType="withEffect">
                                  <p:stCondLst>
                                    <p:cond delay="0"/>
                                  </p:stCondLst>
                                  <p:childTnLst>
                                    <p:set>
                                      <p:cBhvr>
                                        <p:cTn id="13" dur="1" fill="hold">
                                          <p:stCondLst>
                                            <p:cond delay="0"/>
                                          </p:stCondLst>
                                        </p:cTn>
                                        <p:tgtEl>
                                          <p:spTgt spid="75"/>
                                        </p:tgtEl>
                                        <p:attrNameLst>
                                          <p:attrName>style.visibility</p:attrName>
                                        </p:attrNameLst>
                                      </p:cBhvr>
                                      <p:to>
                                        <p:strVal val="visible"/>
                                      </p:to>
                                    </p:set>
                                    <p:animEffect transition="in" filter="wipe(left)">
                                      <p:cBhvr>
                                        <p:cTn id="14"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424775" y="612914"/>
            <a:ext cx="2284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虚拟局域网 </a:t>
            </a:r>
            <a:r>
              <a:rPr lang="en-US" altLang="zh-CN" sz="2000" b="1" dirty="0">
                <a:solidFill>
                  <a:schemeClr val="bg1"/>
                </a:solidFill>
                <a:latin typeface="微软雅黑" panose="020B0503020204020204" pitchFamily="34" charset="-122"/>
                <a:ea typeface="微软雅黑" panose="020B0503020204020204" pitchFamily="34" charset="-122"/>
              </a:rPr>
              <a:t>VLAN</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79" name="Rectangle 8"/>
          <p:cNvSpPr>
            <a:spLocks noChangeArrowheads="1"/>
          </p:cNvSpPr>
          <p:nvPr/>
        </p:nvSpPr>
        <p:spPr bwMode="auto">
          <a:xfrm>
            <a:off x="502919" y="1001140"/>
            <a:ext cx="8129015" cy="201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000"/>
              </a:lnSpc>
              <a:buClr>
                <a:srgbClr val="0070C0"/>
              </a:buClr>
              <a:buFont typeface="Wingdings" panose="05000000000000000000" pitchFamily="2" charset="2"/>
              <a:buChar char="l"/>
            </a:pPr>
            <a:r>
              <a:rPr lang="zh-CN" altLang="en-US" sz="1900" b="1" dirty="0">
                <a:latin typeface="微软雅黑" panose="020B0503020204020204" pitchFamily="34" charset="-122"/>
                <a:ea typeface="微软雅黑" panose="020B0503020204020204" pitchFamily="34" charset="-122"/>
              </a:rPr>
              <a:t>利用以太网交换机可以很方便地实现虚拟局域网 </a:t>
            </a:r>
            <a:r>
              <a:rPr lang="en-US" altLang="zh-CN" sz="1900" b="1" dirty="0">
                <a:latin typeface="微软雅黑" panose="020B0503020204020204" pitchFamily="34" charset="-122"/>
                <a:ea typeface="微软雅黑" panose="020B0503020204020204" pitchFamily="34" charset="-122"/>
              </a:rPr>
              <a:t>VLAN (Virtual LAN)</a:t>
            </a:r>
            <a:r>
              <a:rPr lang="zh-CN" altLang="en-US" sz="1900" b="1" dirty="0">
                <a:latin typeface="微软雅黑" panose="020B0503020204020204" pitchFamily="34" charset="-122"/>
                <a:ea typeface="微软雅黑" panose="020B0503020204020204" pitchFamily="34" charset="-122"/>
              </a:rPr>
              <a:t>。</a:t>
            </a:r>
            <a:endParaRPr lang="zh-CN" altLang="en-US" sz="1900" b="1" dirty="0">
              <a:latin typeface="微软雅黑" panose="020B0503020204020204" pitchFamily="34" charset="-122"/>
              <a:ea typeface="微软雅黑" panose="020B0503020204020204" pitchFamily="34" charset="-122"/>
            </a:endParaRPr>
          </a:p>
          <a:p>
            <a:pPr marL="268605" indent="-268605">
              <a:lnSpc>
                <a:spcPts val="3000"/>
              </a:lnSpc>
              <a:buClr>
                <a:srgbClr val="0070C0"/>
              </a:buClr>
              <a:buFont typeface="Wingdings" panose="05000000000000000000" pitchFamily="2" charset="2"/>
              <a:buChar char="l"/>
            </a:pPr>
            <a:r>
              <a:rPr lang="en-US" altLang="zh-CN" sz="1900" b="1" dirty="0">
                <a:solidFill>
                  <a:srgbClr val="0000FF"/>
                </a:solidFill>
                <a:latin typeface="微软雅黑" panose="020B0503020204020204" pitchFamily="34" charset="-122"/>
                <a:ea typeface="微软雅黑" panose="020B0503020204020204" pitchFamily="34" charset="-122"/>
              </a:rPr>
              <a:t>IEEE 802.1Q </a:t>
            </a:r>
            <a:r>
              <a:rPr lang="zh-CN" altLang="en-US" sz="1900" b="1" dirty="0">
                <a:latin typeface="微软雅黑" panose="020B0503020204020204" pitchFamily="34" charset="-122"/>
                <a:ea typeface="微软雅黑" panose="020B0503020204020204" pitchFamily="34" charset="-122"/>
              </a:rPr>
              <a:t>对虚拟局域网 </a:t>
            </a:r>
            <a:r>
              <a:rPr lang="en-US" altLang="zh-CN" sz="1900" b="1" dirty="0">
                <a:solidFill>
                  <a:srgbClr val="0000FF"/>
                </a:solidFill>
                <a:latin typeface="微软雅黑" panose="020B0503020204020204" pitchFamily="34" charset="-122"/>
                <a:ea typeface="微软雅黑" panose="020B0503020204020204" pitchFamily="34" charset="-122"/>
              </a:rPr>
              <a:t>VLAN </a:t>
            </a:r>
            <a:r>
              <a:rPr lang="zh-CN" altLang="en-US" sz="1900" b="1" dirty="0">
                <a:solidFill>
                  <a:srgbClr val="0000FF"/>
                </a:solidFill>
                <a:latin typeface="微软雅黑" panose="020B0503020204020204" pitchFamily="34" charset="-122"/>
                <a:ea typeface="微软雅黑" panose="020B0503020204020204" pitchFamily="34" charset="-122"/>
              </a:rPr>
              <a:t>的定义：</a:t>
            </a:r>
            <a:endParaRPr lang="en-US" altLang="zh-CN" sz="1900" b="1" dirty="0">
              <a:solidFill>
                <a:srgbClr val="0000FF"/>
              </a:solidFill>
              <a:latin typeface="微软雅黑" panose="020B0503020204020204" pitchFamily="34" charset="-122"/>
              <a:ea typeface="微软雅黑" panose="020B0503020204020204" pitchFamily="34" charset="-122"/>
            </a:endParaRPr>
          </a:p>
          <a:p>
            <a:pPr marL="271780">
              <a:lnSpc>
                <a:spcPts val="3000"/>
              </a:lnSpc>
              <a:buClr>
                <a:srgbClr val="0070C0"/>
              </a:buClr>
            </a:pPr>
            <a:r>
              <a:rPr lang="zh-CN" altLang="en-US" sz="1900" b="1" dirty="0">
                <a:solidFill>
                  <a:srgbClr val="C00000"/>
                </a:solidFill>
                <a:latin typeface="微软雅黑" panose="020B0503020204020204" pitchFamily="34" charset="-122"/>
                <a:ea typeface="微软雅黑" panose="020B0503020204020204" pitchFamily="34" charset="-122"/>
              </a:rPr>
              <a:t>虚拟局域网 </a:t>
            </a:r>
            <a:r>
              <a:rPr lang="en-US" altLang="zh-CN" sz="1900" b="1" dirty="0">
                <a:solidFill>
                  <a:srgbClr val="C00000"/>
                </a:solidFill>
                <a:latin typeface="微软雅黑" panose="020B0503020204020204" pitchFamily="34" charset="-122"/>
                <a:ea typeface="微软雅黑" panose="020B0503020204020204" pitchFamily="34" charset="-122"/>
              </a:rPr>
              <a:t>VLAN </a:t>
            </a:r>
            <a:r>
              <a:rPr lang="zh-CN" altLang="en-US" sz="1900" b="1" dirty="0">
                <a:latin typeface="微软雅黑" panose="020B0503020204020204" pitchFamily="34" charset="-122"/>
                <a:ea typeface="微软雅黑" panose="020B0503020204020204" pitchFamily="34" charset="-122"/>
              </a:rPr>
              <a:t>是由一些局域网网段构成的</a:t>
            </a:r>
            <a:r>
              <a:rPr lang="zh-CN" altLang="en-US" sz="1900" b="1" dirty="0">
                <a:solidFill>
                  <a:srgbClr val="C00000"/>
                </a:solidFill>
                <a:latin typeface="微软雅黑" panose="020B0503020204020204" pitchFamily="34" charset="-122"/>
                <a:ea typeface="微软雅黑" panose="020B0503020204020204" pitchFamily="34" charset="-122"/>
              </a:rPr>
              <a:t>与物理位置无关的逻辑组</a:t>
            </a:r>
            <a:r>
              <a:rPr lang="zh-CN" altLang="en-US" sz="1900" b="1" dirty="0">
                <a:latin typeface="微软雅黑" panose="020B0503020204020204" pitchFamily="34" charset="-122"/>
                <a:ea typeface="微软雅黑" panose="020B0503020204020204" pitchFamily="34" charset="-122"/>
              </a:rPr>
              <a:t>，而这些网段具有某些共同的需求。每一个 </a:t>
            </a:r>
            <a:r>
              <a:rPr lang="en-US" altLang="zh-CN" sz="1900" b="1" dirty="0">
                <a:latin typeface="微软雅黑" panose="020B0503020204020204" pitchFamily="34" charset="-122"/>
                <a:ea typeface="微软雅黑" panose="020B0503020204020204" pitchFamily="34" charset="-122"/>
              </a:rPr>
              <a:t>VLAN </a:t>
            </a:r>
            <a:r>
              <a:rPr lang="zh-CN" altLang="en-US" sz="1900" b="1" dirty="0">
                <a:latin typeface="微软雅黑" panose="020B0503020204020204" pitchFamily="34" charset="-122"/>
                <a:ea typeface="微软雅黑" panose="020B0503020204020204" pitchFamily="34" charset="-122"/>
              </a:rPr>
              <a:t>的帧都有一个明确的标识符，指明发送这个帧的计算机是属于哪一个 </a:t>
            </a:r>
            <a:r>
              <a:rPr lang="en-US" altLang="zh-CN" sz="1900" b="1" dirty="0">
                <a:latin typeface="微软雅黑" panose="020B0503020204020204" pitchFamily="34" charset="-122"/>
                <a:ea typeface="微软雅黑" panose="020B0503020204020204" pitchFamily="34" charset="-122"/>
              </a:rPr>
              <a:t>VLAN</a:t>
            </a:r>
            <a:r>
              <a:rPr lang="zh-CN" altLang="en-US" sz="1900" b="1" dirty="0">
                <a:latin typeface="微软雅黑" panose="020B0503020204020204" pitchFamily="34" charset="-122"/>
                <a:ea typeface="微软雅黑" panose="020B0503020204020204" pitchFamily="34" charset="-122"/>
              </a:rPr>
              <a:t>。</a:t>
            </a:r>
            <a:endParaRPr lang="zh-CN" altLang="en-US" sz="1900" b="1" dirty="0">
              <a:latin typeface="微软雅黑" panose="020B0503020204020204" pitchFamily="34" charset="-122"/>
              <a:ea typeface="微软雅黑" panose="020B0503020204020204" pitchFamily="34" charset="-122"/>
            </a:endParaRPr>
          </a:p>
        </p:txBody>
      </p:sp>
      <p:sp>
        <p:nvSpPr>
          <p:cNvPr id="81" name="对角圆角矩形 80"/>
          <p:cNvSpPr/>
          <p:nvPr/>
        </p:nvSpPr>
        <p:spPr>
          <a:xfrm>
            <a:off x="1219200" y="3090147"/>
            <a:ext cx="6428509" cy="95538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 name="矩形 2"/>
          <p:cNvSpPr/>
          <p:nvPr/>
        </p:nvSpPr>
        <p:spPr>
          <a:xfrm>
            <a:off x="1450110" y="3212346"/>
            <a:ext cx="6197599" cy="759182"/>
          </a:xfrm>
          <a:prstGeom prst="rect">
            <a:avLst/>
          </a:prstGeom>
        </p:spPr>
        <p:txBody>
          <a:bodyPr wrap="square">
            <a:spAutoFit/>
          </a:bodyPr>
          <a:lstStyle/>
          <a:p>
            <a:pPr>
              <a:lnSpc>
                <a:spcPts val="2600"/>
              </a:lnSpc>
            </a:pPr>
            <a:r>
              <a:rPr lang="zh-CN" altLang="en-US" sz="2000" b="1" dirty="0">
                <a:solidFill>
                  <a:schemeClr val="bg1"/>
                </a:solidFill>
                <a:latin typeface="微软雅黑" panose="020B0503020204020204" pitchFamily="34" charset="-122"/>
                <a:ea typeface="微软雅黑" panose="020B0503020204020204" pitchFamily="34" charset="-122"/>
              </a:rPr>
              <a:t>虚拟局域网其实只是局域网给用户提供的一种</a:t>
            </a:r>
            <a:r>
              <a:rPr lang="zh-CN" altLang="en-US" sz="2000" b="1" dirty="0">
                <a:solidFill>
                  <a:srgbClr val="FFFF00"/>
                </a:solidFill>
                <a:latin typeface="微软雅黑" panose="020B0503020204020204" pitchFamily="34" charset="-122"/>
                <a:ea typeface="微软雅黑" panose="020B0503020204020204" pitchFamily="34" charset="-122"/>
              </a:rPr>
              <a:t>服务，</a:t>
            </a:r>
            <a:r>
              <a:rPr lang="zh-CN" altLang="en-US" sz="2000" b="1" dirty="0">
                <a:solidFill>
                  <a:schemeClr val="bg1"/>
                </a:solidFill>
                <a:latin typeface="微软雅黑" panose="020B0503020204020204" pitchFamily="34" charset="-122"/>
                <a:ea typeface="微软雅黑" panose="020B0503020204020204" pitchFamily="34" charset="-122"/>
              </a:rPr>
              <a:t>并</a:t>
            </a:r>
            <a:r>
              <a:rPr lang="zh-CN" altLang="en-US" sz="2000" b="1" dirty="0">
                <a:solidFill>
                  <a:srgbClr val="FFFF00"/>
                </a:solidFill>
                <a:latin typeface="微软雅黑" panose="020B0503020204020204" pitchFamily="34" charset="-122"/>
                <a:ea typeface="微软雅黑" panose="020B0503020204020204" pitchFamily="34" charset="-122"/>
              </a:rPr>
              <a:t>不是</a:t>
            </a:r>
            <a:r>
              <a:rPr lang="zh-CN" altLang="en-US" sz="2000" b="1" dirty="0">
                <a:solidFill>
                  <a:schemeClr val="bg1"/>
                </a:solidFill>
                <a:latin typeface="微软雅黑" panose="020B0503020204020204" pitchFamily="34" charset="-122"/>
                <a:ea typeface="微软雅黑" panose="020B0503020204020204" pitchFamily="34" charset="-122"/>
              </a:rPr>
              <a:t>一种新型局域网。</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Line 3"/>
          <p:cNvSpPr>
            <a:spLocks noChangeShapeType="1"/>
          </p:cNvSpPr>
          <p:nvPr/>
        </p:nvSpPr>
        <p:spPr bwMode="auto">
          <a:xfrm>
            <a:off x="3223749" y="3997197"/>
            <a:ext cx="409477"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3"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4"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5" name="Line 6"/>
          <p:cNvSpPr>
            <a:spLocks noChangeShapeType="1"/>
          </p:cNvSpPr>
          <p:nvPr/>
        </p:nvSpPr>
        <p:spPr bwMode="auto">
          <a:xfrm>
            <a:off x="3466401" y="1001251"/>
            <a:ext cx="220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6" name="Line 7"/>
          <p:cNvSpPr>
            <a:spLocks noChangeShapeType="1"/>
          </p:cNvSpPr>
          <p:nvPr/>
        </p:nvSpPr>
        <p:spPr bwMode="auto">
          <a:xfrm>
            <a:off x="3550260" y="1081953"/>
            <a:ext cx="132745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7" name="Line 8"/>
          <p:cNvSpPr>
            <a:spLocks noChangeShapeType="1"/>
          </p:cNvSpPr>
          <p:nvPr/>
        </p:nvSpPr>
        <p:spPr bwMode="auto">
          <a:xfrm>
            <a:off x="3633226" y="1161830"/>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8" name="Line 9"/>
          <p:cNvSpPr>
            <a:spLocks noChangeShapeType="1"/>
          </p:cNvSpPr>
          <p:nvPr/>
        </p:nvSpPr>
        <p:spPr bwMode="auto">
          <a:xfrm>
            <a:off x="3633226" y="2169773"/>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9" name="Line 10"/>
          <p:cNvSpPr>
            <a:spLocks noChangeShapeType="1"/>
          </p:cNvSpPr>
          <p:nvPr/>
        </p:nvSpPr>
        <p:spPr bwMode="auto">
          <a:xfrm>
            <a:off x="3550260" y="2048721"/>
            <a:ext cx="147019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0" name="Line 11"/>
          <p:cNvSpPr>
            <a:spLocks noChangeShapeType="1"/>
          </p:cNvSpPr>
          <p:nvPr/>
        </p:nvSpPr>
        <p:spPr bwMode="auto">
          <a:xfrm>
            <a:off x="3425365" y="1927669"/>
            <a:ext cx="22356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1" name="Line 12"/>
          <p:cNvSpPr>
            <a:spLocks noChangeShapeType="1"/>
          </p:cNvSpPr>
          <p:nvPr/>
        </p:nvSpPr>
        <p:spPr bwMode="auto">
          <a:xfrm>
            <a:off x="3508331" y="3096191"/>
            <a:ext cx="79129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2" name="Line 13"/>
          <p:cNvSpPr>
            <a:spLocks noChangeShapeType="1"/>
          </p:cNvSpPr>
          <p:nvPr/>
        </p:nvSpPr>
        <p:spPr bwMode="auto">
          <a:xfrm>
            <a:off x="3508331" y="3176892"/>
            <a:ext cx="41929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3" name="Line 14"/>
          <p:cNvSpPr>
            <a:spLocks noChangeShapeType="1"/>
          </p:cNvSpPr>
          <p:nvPr/>
        </p:nvSpPr>
        <p:spPr bwMode="auto">
          <a:xfrm>
            <a:off x="3312068" y="2935612"/>
            <a:ext cx="238370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4" name="Line 15"/>
          <p:cNvSpPr>
            <a:spLocks noChangeShapeType="1"/>
          </p:cNvSpPr>
          <p:nvPr/>
        </p:nvSpPr>
        <p:spPr bwMode="auto">
          <a:xfrm>
            <a:off x="3425365" y="3016313"/>
            <a:ext cx="148535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5"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71"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72" name="Line 23"/>
          <p:cNvSpPr>
            <a:spLocks noChangeShapeType="1"/>
          </p:cNvSpPr>
          <p:nvPr/>
        </p:nvSpPr>
        <p:spPr bwMode="auto">
          <a:xfrm>
            <a:off x="2841927" y="1128068"/>
            <a:ext cx="0" cy="26129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3" name="Line 24"/>
          <p:cNvSpPr>
            <a:spLocks noChangeShapeType="1"/>
          </p:cNvSpPr>
          <p:nvPr/>
        </p:nvSpPr>
        <p:spPr bwMode="auto">
          <a:xfrm>
            <a:off x="2833899" y="1122303"/>
            <a:ext cx="25781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5"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a:latin typeface="微软雅黑" panose="020B0503020204020204" pitchFamily="34" charset="-122"/>
                <a:ea typeface="微软雅黑" panose="020B0503020204020204" pitchFamily="34" charset="-122"/>
              </a:rPr>
              <a:t>以太网</a:t>
            </a:r>
            <a:endParaRPr kumimoji="1" lang="zh-CN" altLang="en-US" sz="1100" b="1">
              <a:latin typeface="微软雅黑" panose="020B0503020204020204" pitchFamily="34" charset="-122"/>
              <a:ea typeface="微软雅黑" panose="020B0503020204020204" pitchFamily="34" charset="-122"/>
            </a:endParaRPr>
          </a:p>
          <a:p>
            <a:pPr algn="ctr"/>
            <a:r>
              <a:rPr kumimoji="1" lang="zh-CN" altLang="en-US" sz="1100" b="1">
                <a:latin typeface="微软雅黑" panose="020B0503020204020204" pitchFamily="34" charset="-122"/>
                <a:ea typeface="微软雅黑" panose="020B0503020204020204" pitchFamily="34" charset="-122"/>
              </a:rPr>
              <a:t>交换机</a:t>
            </a:r>
            <a:endParaRPr kumimoji="1" lang="zh-CN" altLang="en-US" sz="1100" b="1">
              <a:latin typeface="微软雅黑" panose="020B0503020204020204" pitchFamily="34" charset="-122"/>
              <a:ea typeface="微软雅黑" panose="020B0503020204020204" pitchFamily="34" charset="-122"/>
            </a:endParaRPr>
          </a:p>
        </p:txBody>
      </p:sp>
      <p:sp>
        <p:nvSpPr>
          <p:cNvPr id="96" name="Line 47"/>
          <p:cNvSpPr>
            <a:spLocks noChangeShapeType="1"/>
          </p:cNvSpPr>
          <p:nvPr/>
        </p:nvSpPr>
        <p:spPr bwMode="auto">
          <a:xfrm>
            <a:off x="2924893" y="2085778"/>
            <a:ext cx="0" cy="173590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7" name="Line 48"/>
          <p:cNvSpPr>
            <a:spLocks noChangeShapeType="1"/>
          </p:cNvSpPr>
          <p:nvPr/>
        </p:nvSpPr>
        <p:spPr bwMode="auto">
          <a:xfrm>
            <a:off x="2917757" y="2089072"/>
            <a:ext cx="15522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8" name="Line 49"/>
          <p:cNvSpPr>
            <a:spLocks noChangeShapeType="1"/>
          </p:cNvSpPr>
          <p:nvPr/>
        </p:nvSpPr>
        <p:spPr bwMode="auto">
          <a:xfrm>
            <a:off x="3008752" y="3116778"/>
            <a:ext cx="0" cy="78560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9" name="Line 50"/>
          <p:cNvSpPr>
            <a:spLocks noChangeShapeType="1"/>
          </p:cNvSpPr>
          <p:nvPr/>
        </p:nvSpPr>
        <p:spPr bwMode="auto">
          <a:xfrm>
            <a:off x="3000722" y="3116778"/>
            <a:ext cx="856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0"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101" name="Text Box 52"/>
          <p:cNvSpPr txBox="1">
            <a:spLocks noChangeArrowheads="1"/>
          </p:cNvSpPr>
          <p:nvPr/>
        </p:nvSpPr>
        <p:spPr bwMode="auto">
          <a:xfrm>
            <a:off x="3736191" y="3652866"/>
            <a:ext cx="3022409" cy="523220"/>
          </a:xfrm>
          <a:prstGeom prst="rect">
            <a:avLst/>
          </a:prstGeom>
          <a:solidFill>
            <a:srgbClr val="0000CC"/>
          </a:solidFill>
          <a:ln>
            <a:solidFill>
              <a:srgbClr val="000099"/>
            </a:solidFill>
          </a:ln>
          <a:effectLst/>
        </p:spPr>
        <p:txBody>
          <a:bodyPr wrap="square">
            <a:spAutoFit/>
          </a:bodyPr>
          <a:lstStyle/>
          <a:p>
            <a:r>
              <a:rPr lang="en-US" altLang="zh-CN" sz="1400" b="1" dirty="0">
                <a:solidFill>
                  <a:schemeClr val="bg1"/>
                </a:solidFill>
                <a:latin typeface="微软雅黑" panose="020B0503020204020204" pitchFamily="34" charset="-122"/>
                <a:ea typeface="微软雅黑" panose="020B0503020204020204" pitchFamily="34" charset="-122"/>
              </a:rPr>
              <a:t>10 </a:t>
            </a:r>
            <a:r>
              <a:rPr lang="zh-CN" altLang="en-US" sz="1400" b="1" dirty="0">
                <a:solidFill>
                  <a:schemeClr val="bg1"/>
                </a:solidFill>
                <a:latin typeface="微软雅黑" panose="020B0503020204020204" pitchFamily="34" charset="-122"/>
                <a:ea typeface="微软雅黑" panose="020B0503020204020204" pitchFamily="34" charset="-122"/>
              </a:rPr>
              <a:t>台计算机划分为三个虚拟局域网：</a:t>
            </a:r>
            <a:endParaRPr lang="en-US" altLang="zh-CN" sz="1400" b="1" dirty="0">
              <a:solidFill>
                <a:schemeClr val="bg1"/>
              </a:solidFill>
              <a:latin typeface="微软雅黑" panose="020B0503020204020204" pitchFamily="34" charset="-122"/>
              <a:ea typeface="微软雅黑" panose="020B0503020204020204" pitchFamily="34" charset="-122"/>
            </a:endParaRPr>
          </a:p>
          <a:p>
            <a:r>
              <a:rPr lang="en-US" altLang="zh-CN" sz="1400" b="1" dirty="0">
                <a:solidFill>
                  <a:schemeClr val="bg1"/>
                </a:solidFill>
                <a:latin typeface="微软雅黑" panose="020B0503020204020204" pitchFamily="34" charset="-122"/>
                <a:ea typeface="微软雅黑" panose="020B0503020204020204" pitchFamily="34" charset="-122"/>
              </a:rPr>
              <a:t> VLAN</a:t>
            </a:r>
            <a:r>
              <a:rPr lang="en-US" altLang="zh-CN" sz="1400" b="1" baseline="-25000" dirty="0">
                <a:solidFill>
                  <a:schemeClr val="bg1"/>
                </a:solidFill>
                <a:latin typeface="微软雅黑" panose="020B0503020204020204" pitchFamily="34" charset="-122"/>
                <a:ea typeface="微软雅黑" panose="020B0503020204020204" pitchFamily="34" charset="-122"/>
              </a:rPr>
              <a:t>1</a:t>
            </a:r>
            <a:r>
              <a:rPr lang="en-US" altLang="zh-CN" sz="1400" b="1" dirty="0">
                <a:solidFill>
                  <a:schemeClr val="bg1"/>
                </a:solidFill>
                <a:latin typeface="微软雅黑" panose="020B0503020204020204" pitchFamily="34" charset="-122"/>
                <a:ea typeface="微软雅黑" panose="020B0503020204020204" pitchFamily="34" charset="-122"/>
              </a:rPr>
              <a:t>, VLAN</a:t>
            </a:r>
            <a:r>
              <a:rPr lang="en-US" altLang="zh-CN" sz="1400" b="1" baseline="-25000" dirty="0">
                <a:solidFill>
                  <a:schemeClr val="bg1"/>
                </a:solidFill>
                <a:latin typeface="微软雅黑" panose="020B0503020204020204" pitchFamily="34" charset="-122"/>
                <a:ea typeface="微软雅黑" panose="020B0503020204020204" pitchFamily="34" charset="-122"/>
              </a:rPr>
              <a:t>2 </a:t>
            </a:r>
            <a:r>
              <a:rPr lang="zh-CN" altLang="en-US" sz="1400" b="1" dirty="0">
                <a:solidFill>
                  <a:schemeClr val="bg1"/>
                </a:solidFill>
                <a:latin typeface="微软雅黑" panose="020B0503020204020204" pitchFamily="34" charset="-122"/>
                <a:ea typeface="微软雅黑" panose="020B0503020204020204" pitchFamily="34" charset="-122"/>
              </a:rPr>
              <a:t>和 </a:t>
            </a:r>
            <a:r>
              <a:rPr lang="en-US" altLang="zh-CN" sz="1400" b="1" dirty="0">
                <a:solidFill>
                  <a:schemeClr val="bg1"/>
                </a:solidFill>
                <a:latin typeface="微软雅黑" panose="020B0503020204020204" pitchFamily="34" charset="-122"/>
                <a:ea typeface="微软雅黑" panose="020B0503020204020204" pitchFamily="34" charset="-122"/>
              </a:rPr>
              <a:t>VLAN</a:t>
            </a:r>
            <a:r>
              <a:rPr lang="en-US" altLang="zh-CN" sz="1400" b="1" baseline="-25000" dirty="0">
                <a:solidFill>
                  <a:schemeClr val="bg1"/>
                </a:solidFill>
                <a:latin typeface="微软雅黑" panose="020B0503020204020204" pitchFamily="34" charset="-122"/>
                <a:ea typeface="微软雅黑" panose="020B0503020204020204" pitchFamily="34" charset="-122"/>
              </a:rPr>
              <a:t>3</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5464599" y="839849"/>
            <a:ext cx="691856" cy="2377394"/>
            <a:chOff x="5479461" y="839849"/>
            <a:chExt cx="691856" cy="2377394"/>
          </a:xfrm>
        </p:grpSpPr>
        <p:sp>
          <p:nvSpPr>
            <p:cNvPr id="70"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4"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3</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3785188" y="920551"/>
            <a:ext cx="875156" cy="2659849"/>
            <a:chOff x="3800050" y="920551"/>
            <a:chExt cx="875156" cy="2659849"/>
          </a:xfrm>
        </p:grpSpPr>
        <p:sp>
          <p:nvSpPr>
            <p:cNvPr id="67"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7"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1</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4719691" y="920550"/>
            <a:ext cx="691856" cy="2377394"/>
            <a:chOff x="4734553" y="920550"/>
            <a:chExt cx="691856" cy="2377394"/>
          </a:xfrm>
        </p:grpSpPr>
        <p:sp>
          <p:nvSpPr>
            <p:cNvPr id="66"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2</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3845014" y="885681"/>
            <a:ext cx="2307061" cy="2675492"/>
            <a:chOff x="3845014" y="885681"/>
            <a:chExt cx="2307061" cy="2675492"/>
          </a:xfrm>
        </p:grpSpPr>
        <p:sp>
          <p:nvSpPr>
            <p:cNvPr id="68"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4</a:t>
              </a:r>
              <a:endParaRPr kumimoji="1" lang="en-US" altLang="zh-CN" sz="1200" b="1" dirty="0">
                <a:latin typeface="微软雅黑" panose="020B0503020204020204" pitchFamily="34" charset="-122"/>
                <a:ea typeface="微软雅黑" panose="020B0503020204020204" pitchFamily="34" charset="-122"/>
              </a:endParaRPr>
            </a:p>
          </p:txBody>
        </p:sp>
        <p:sp>
          <p:nvSpPr>
            <p:cNvPr id="69"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75"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76"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B</a:t>
              </a:r>
              <a:r>
                <a:rPr kumimoji="1" lang="en-US" altLang="zh-CN" sz="1200" b="1" baseline="-25000">
                  <a:latin typeface="微软雅黑" panose="020B0503020204020204" pitchFamily="34" charset="-122"/>
                  <a:ea typeface="微软雅黑" panose="020B0503020204020204" pitchFamily="34" charset="-122"/>
                </a:rPr>
                <a:t>3</a:t>
              </a:r>
              <a:endParaRPr kumimoji="1" lang="en-US" altLang="zh-CN" sz="1200" b="1">
                <a:latin typeface="微软雅黑" panose="020B0503020204020204" pitchFamily="34" charset="-122"/>
                <a:ea typeface="微软雅黑" panose="020B0503020204020204" pitchFamily="34" charset="-122"/>
              </a:endParaRPr>
            </a:p>
          </p:txBody>
        </p:sp>
        <p:sp>
          <p:nvSpPr>
            <p:cNvPr id="7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C</a:t>
              </a:r>
              <a:r>
                <a:rPr kumimoji="1" lang="en-US" altLang="zh-CN" sz="1200" b="1" baseline="-25000">
                  <a:latin typeface="微软雅黑" panose="020B0503020204020204" pitchFamily="34" charset="-122"/>
                  <a:ea typeface="微软雅黑" panose="020B0503020204020204" pitchFamily="34" charset="-122"/>
                </a:rPr>
                <a:t>1</a:t>
              </a:r>
              <a:endParaRPr kumimoji="1" lang="en-US" altLang="zh-CN" sz="1200" b="1">
                <a:latin typeface="微软雅黑" panose="020B0503020204020204" pitchFamily="34" charset="-122"/>
                <a:ea typeface="微软雅黑" panose="020B0503020204020204" pitchFamily="34" charset="-122"/>
              </a:endParaRPr>
            </a:p>
          </p:txBody>
        </p:sp>
        <p:sp>
          <p:nvSpPr>
            <p:cNvPr id="8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2</a:t>
              </a:r>
              <a:endParaRPr kumimoji="1" lang="en-US" altLang="zh-CN" sz="1200" b="1">
                <a:latin typeface="微软雅黑" panose="020B0503020204020204" pitchFamily="34" charset="-122"/>
                <a:ea typeface="微软雅黑" panose="020B0503020204020204" pitchFamily="34" charset="-122"/>
              </a:endParaRPr>
            </a:p>
          </p:txBody>
        </p:sp>
        <p:sp>
          <p:nvSpPr>
            <p:cNvPr id="8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8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8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sp>
          <p:nvSpPr>
            <p:cNvPr id="8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pic>
          <p:nvPicPr>
            <p:cNvPr id="10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2000"/>
                                        <p:tgtEl>
                                          <p:spTgt spid="3"/>
                                        </p:tgtEl>
                                      </p:cBhvr>
                                    </p:animEffect>
                                  </p:childTnLst>
                                </p:cTn>
                              </p:par>
                              <p:par>
                                <p:cTn id="11" presetID="22" presetClass="entr" presetSubtype="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2000"/>
                                        <p:tgtEl>
                                          <p:spTgt spid="5"/>
                                        </p:tgtEl>
                                      </p:cBhvr>
                                    </p:animEffect>
                                  </p:childTnLst>
                                </p:cTn>
                              </p:par>
                              <p:par>
                                <p:cTn id="14" presetID="1" presetClass="entr" presetSubtype="0" fill="hold" grpId="0" nodeType="withEffect">
                                  <p:stCondLst>
                                    <p:cond delay="1000"/>
                                  </p:stCondLst>
                                  <p:childTnLst>
                                    <p:set>
                                      <p:cBhvr>
                                        <p:cTn id="15"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4073278" cy="605294"/>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anose="020B0503020204020204" pitchFamily="34" charset="-122"/>
                <a:ea typeface="微软雅黑" panose="020B0503020204020204" pitchFamily="34" charset="-122"/>
              </a:rPr>
              <a:t>每个虚拟局域网是一个广播域。</a:t>
            </a:r>
            <a:endParaRPr lang="en-US" altLang="zh-CN" sz="1400" b="1" dirty="0">
              <a:solidFill>
                <a:schemeClr val="bg1"/>
              </a:solidFill>
              <a:latin typeface="微软雅黑" panose="020B0503020204020204" pitchFamily="34" charset="-122"/>
              <a:ea typeface="微软雅黑" panose="020B0503020204020204" pitchFamily="34" charset="-122"/>
            </a:endParaRPr>
          </a:p>
          <a:p>
            <a:pPr>
              <a:lnSpc>
                <a:spcPts val="2000"/>
              </a:lnSpc>
            </a:pPr>
            <a:r>
              <a:rPr lang="en-US" altLang="zh-CN" sz="1400" b="1" dirty="0">
                <a:solidFill>
                  <a:schemeClr val="bg1"/>
                </a:solidFill>
                <a:latin typeface="微软雅黑" panose="020B0503020204020204" pitchFamily="34" charset="-122"/>
                <a:ea typeface="微软雅黑" panose="020B0503020204020204" pitchFamily="34" charset="-122"/>
              </a:rPr>
              <a:t>VLAN</a:t>
            </a:r>
            <a:r>
              <a:rPr lang="en-US" altLang="zh-CN" sz="1400" b="1" baseline="-25000" dirty="0">
                <a:solidFill>
                  <a:schemeClr val="bg1"/>
                </a:solidFill>
                <a:latin typeface="微软雅黑" panose="020B0503020204020204" pitchFamily="34" charset="-122"/>
                <a:ea typeface="微软雅黑" panose="020B0503020204020204" pitchFamily="34" charset="-122"/>
              </a:rPr>
              <a:t>1</a:t>
            </a:r>
            <a:r>
              <a:rPr lang="en-US" altLang="zh-CN" sz="1400" b="1" dirty="0">
                <a:solidFill>
                  <a:schemeClr val="bg1"/>
                </a:solidFill>
                <a:latin typeface="微软雅黑" panose="020B0503020204020204" pitchFamily="34" charset="-122"/>
                <a:ea typeface="微软雅黑" panose="020B0503020204020204" pitchFamily="34" charset="-122"/>
              </a:rPr>
              <a:t>, VLAN</a:t>
            </a:r>
            <a:r>
              <a:rPr lang="en-US" altLang="zh-CN" sz="1400" b="1" baseline="-25000" dirty="0">
                <a:solidFill>
                  <a:schemeClr val="bg1"/>
                </a:solidFill>
                <a:latin typeface="微软雅黑" panose="020B0503020204020204" pitchFamily="34" charset="-122"/>
                <a:ea typeface="微软雅黑" panose="020B0503020204020204" pitchFamily="34" charset="-122"/>
              </a:rPr>
              <a:t>2 </a:t>
            </a:r>
            <a:r>
              <a:rPr lang="zh-CN" altLang="en-US" sz="1400" b="1" dirty="0">
                <a:solidFill>
                  <a:schemeClr val="bg1"/>
                </a:solidFill>
                <a:latin typeface="微软雅黑" panose="020B0503020204020204" pitchFamily="34" charset="-122"/>
                <a:ea typeface="微软雅黑" panose="020B0503020204020204" pitchFamily="34" charset="-122"/>
              </a:rPr>
              <a:t>和 </a:t>
            </a:r>
            <a:r>
              <a:rPr lang="en-US" altLang="zh-CN" sz="1400" b="1" dirty="0">
                <a:solidFill>
                  <a:schemeClr val="bg1"/>
                </a:solidFill>
                <a:latin typeface="微软雅黑" panose="020B0503020204020204" pitchFamily="34" charset="-122"/>
                <a:ea typeface="微软雅黑" panose="020B0503020204020204" pitchFamily="34" charset="-122"/>
              </a:rPr>
              <a:t>VLAN</a:t>
            </a:r>
            <a:r>
              <a:rPr lang="en-US" altLang="zh-CN" sz="1400" b="1" baseline="-25000" dirty="0">
                <a:solidFill>
                  <a:schemeClr val="bg1"/>
                </a:solidFill>
                <a:latin typeface="微软雅黑" panose="020B0503020204020204" pitchFamily="34" charset="-122"/>
                <a:ea typeface="微软雅黑" panose="020B0503020204020204" pitchFamily="34" charset="-122"/>
              </a:rPr>
              <a:t>3 </a:t>
            </a:r>
            <a:r>
              <a:rPr lang="zh-CN" altLang="en-US" sz="1400" b="1" dirty="0">
                <a:solidFill>
                  <a:schemeClr val="bg1"/>
                </a:solidFill>
                <a:latin typeface="微软雅黑" panose="020B0503020204020204" pitchFamily="34" charset="-122"/>
                <a:ea typeface="微软雅黑" panose="020B0503020204020204" pitchFamily="34" charset="-122"/>
              </a:rPr>
              <a:t>是三个不同的广播域。</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20"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1" name="Line 3"/>
          <p:cNvSpPr>
            <a:spLocks noChangeShapeType="1"/>
          </p:cNvSpPr>
          <p:nvPr/>
        </p:nvSpPr>
        <p:spPr bwMode="auto">
          <a:xfrm>
            <a:off x="3223749" y="3997197"/>
            <a:ext cx="409477"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2"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3"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4" name="Line 6"/>
          <p:cNvSpPr>
            <a:spLocks noChangeShapeType="1"/>
          </p:cNvSpPr>
          <p:nvPr/>
        </p:nvSpPr>
        <p:spPr bwMode="auto">
          <a:xfrm>
            <a:off x="3466401" y="1001251"/>
            <a:ext cx="220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5" name="Line 7"/>
          <p:cNvSpPr>
            <a:spLocks noChangeShapeType="1"/>
          </p:cNvSpPr>
          <p:nvPr/>
        </p:nvSpPr>
        <p:spPr bwMode="auto">
          <a:xfrm>
            <a:off x="3550260" y="1081953"/>
            <a:ext cx="132745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6" name="Line 8"/>
          <p:cNvSpPr>
            <a:spLocks noChangeShapeType="1"/>
          </p:cNvSpPr>
          <p:nvPr/>
        </p:nvSpPr>
        <p:spPr bwMode="auto">
          <a:xfrm>
            <a:off x="3633226" y="1161830"/>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7" name="Line 9"/>
          <p:cNvSpPr>
            <a:spLocks noChangeShapeType="1"/>
          </p:cNvSpPr>
          <p:nvPr/>
        </p:nvSpPr>
        <p:spPr bwMode="auto">
          <a:xfrm>
            <a:off x="3633226" y="2169773"/>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8" name="Line 10"/>
          <p:cNvSpPr>
            <a:spLocks noChangeShapeType="1"/>
          </p:cNvSpPr>
          <p:nvPr/>
        </p:nvSpPr>
        <p:spPr bwMode="auto">
          <a:xfrm>
            <a:off x="3550260" y="2048721"/>
            <a:ext cx="147019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9" name="Line 11"/>
          <p:cNvSpPr>
            <a:spLocks noChangeShapeType="1"/>
          </p:cNvSpPr>
          <p:nvPr/>
        </p:nvSpPr>
        <p:spPr bwMode="auto">
          <a:xfrm>
            <a:off x="3425365" y="1927669"/>
            <a:ext cx="22356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0" name="Line 12"/>
          <p:cNvSpPr>
            <a:spLocks noChangeShapeType="1"/>
          </p:cNvSpPr>
          <p:nvPr/>
        </p:nvSpPr>
        <p:spPr bwMode="auto">
          <a:xfrm>
            <a:off x="3508331" y="3096191"/>
            <a:ext cx="79129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1" name="Line 13"/>
          <p:cNvSpPr>
            <a:spLocks noChangeShapeType="1"/>
          </p:cNvSpPr>
          <p:nvPr/>
        </p:nvSpPr>
        <p:spPr bwMode="auto">
          <a:xfrm>
            <a:off x="3508331" y="3176892"/>
            <a:ext cx="41929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2" name="Line 14"/>
          <p:cNvSpPr>
            <a:spLocks noChangeShapeType="1"/>
          </p:cNvSpPr>
          <p:nvPr/>
        </p:nvSpPr>
        <p:spPr bwMode="auto">
          <a:xfrm>
            <a:off x="3312068" y="2935612"/>
            <a:ext cx="238370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3" name="Line 15"/>
          <p:cNvSpPr>
            <a:spLocks noChangeShapeType="1"/>
          </p:cNvSpPr>
          <p:nvPr/>
        </p:nvSpPr>
        <p:spPr bwMode="auto">
          <a:xfrm>
            <a:off x="3425365" y="3016313"/>
            <a:ext cx="148535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4"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135"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136" name="Line 23"/>
          <p:cNvSpPr>
            <a:spLocks noChangeShapeType="1"/>
          </p:cNvSpPr>
          <p:nvPr/>
        </p:nvSpPr>
        <p:spPr bwMode="auto">
          <a:xfrm>
            <a:off x="2841927" y="1128068"/>
            <a:ext cx="0" cy="26129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7" name="Line 24"/>
          <p:cNvSpPr>
            <a:spLocks noChangeShapeType="1"/>
          </p:cNvSpPr>
          <p:nvPr/>
        </p:nvSpPr>
        <p:spPr bwMode="auto">
          <a:xfrm>
            <a:off x="2833899" y="1122303"/>
            <a:ext cx="25781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8"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a:latin typeface="微软雅黑" panose="020B0503020204020204" pitchFamily="34" charset="-122"/>
                <a:ea typeface="微软雅黑" panose="020B0503020204020204" pitchFamily="34" charset="-122"/>
              </a:rPr>
              <a:t>以太网</a:t>
            </a:r>
            <a:endParaRPr kumimoji="1" lang="zh-CN" altLang="en-US" sz="1100" b="1">
              <a:latin typeface="微软雅黑" panose="020B0503020204020204" pitchFamily="34" charset="-122"/>
              <a:ea typeface="微软雅黑" panose="020B0503020204020204" pitchFamily="34" charset="-122"/>
            </a:endParaRPr>
          </a:p>
          <a:p>
            <a:pPr algn="ctr"/>
            <a:r>
              <a:rPr kumimoji="1" lang="zh-CN" altLang="en-US" sz="1100" b="1">
                <a:latin typeface="微软雅黑" panose="020B0503020204020204" pitchFamily="34" charset="-122"/>
                <a:ea typeface="微软雅黑" panose="020B0503020204020204" pitchFamily="34" charset="-122"/>
              </a:rPr>
              <a:t>交换机</a:t>
            </a:r>
            <a:endParaRPr kumimoji="1" lang="zh-CN" altLang="en-US" sz="1100" b="1">
              <a:latin typeface="微软雅黑" panose="020B0503020204020204" pitchFamily="34" charset="-122"/>
              <a:ea typeface="微软雅黑" panose="020B0503020204020204" pitchFamily="34" charset="-122"/>
            </a:endParaRPr>
          </a:p>
        </p:txBody>
      </p:sp>
      <p:sp>
        <p:nvSpPr>
          <p:cNvPr id="139" name="Line 47"/>
          <p:cNvSpPr>
            <a:spLocks noChangeShapeType="1"/>
          </p:cNvSpPr>
          <p:nvPr/>
        </p:nvSpPr>
        <p:spPr bwMode="auto">
          <a:xfrm>
            <a:off x="2924893" y="2085778"/>
            <a:ext cx="0" cy="173590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0" name="Line 48"/>
          <p:cNvSpPr>
            <a:spLocks noChangeShapeType="1"/>
          </p:cNvSpPr>
          <p:nvPr/>
        </p:nvSpPr>
        <p:spPr bwMode="auto">
          <a:xfrm>
            <a:off x="2917757" y="2089072"/>
            <a:ext cx="15522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1" name="Line 49"/>
          <p:cNvSpPr>
            <a:spLocks noChangeShapeType="1"/>
          </p:cNvSpPr>
          <p:nvPr/>
        </p:nvSpPr>
        <p:spPr bwMode="auto">
          <a:xfrm>
            <a:off x="3008752" y="3116778"/>
            <a:ext cx="0" cy="78560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2" name="Line 50"/>
          <p:cNvSpPr>
            <a:spLocks noChangeShapeType="1"/>
          </p:cNvSpPr>
          <p:nvPr/>
        </p:nvSpPr>
        <p:spPr bwMode="auto">
          <a:xfrm>
            <a:off x="3000722" y="3116778"/>
            <a:ext cx="856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3"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grpSp>
        <p:nvGrpSpPr>
          <p:cNvPr id="144" name="组合 143"/>
          <p:cNvGrpSpPr/>
          <p:nvPr/>
        </p:nvGrpSpPr>
        <p:grpSpPr>
          <a:xfrm>
            <a:off x="5464599" y="839849"/>
            <a:ext cx="691856" cy="2377394"/>
            <a:chOff x="5479461" y="839849"/>
            <a:chExt cx="691856" cy="2377394"/>
          </a:xfrm>
        </p:grpSpPr>
        <p:sp>
          <p:nvSpPr>
            <p:cNvPr id="145"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6"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3</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147" name="组合 146"/>
          <p:cNvGrpSpPr/>
          <p:nvPr/>
        </p:nvGrpSpPr>
        <p:grpSpPr>
          <a:xfrm>
            <a:off x="3785188" y="920551"/>
            <a:ext cx="875156" cy="2659849"/>
            <a:chOff x="3800050" y="920551"/>
            <a:chExt cx="875156" cy="2659849"/>
          </a:xfrm>
        </p:grpSpPr>
        <p:sp>
          <p:nvSpPr>
            <p:cNvPr id="148"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9"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1</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150" name="组合 149"/>
          <p:cNvGrpSpPr/>
          <p:nvPr/>
        </p:nvGrpSpPr>
        <p:grpSpPr>
          <a:xfrm>
            <a:off x="4719691" y="920550"/>
            <a:ext cx="691856" cy="2377394"/>
            <a:chOff x="4734553" y="920550"/>
            <a:chExt cx="691856" cy="2377394"/>
          </a:xfrm>
        </p:grpSpPr>
        <p:sp>
          <p:nvSpPr>
            <p:cNvPr id="151"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2"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2</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153" name="组合 152"/>
          <p:cNvGrpSpPr/>
          <p:nvPr/>
        </p:nvGrpSpPr>
        <p:grpSpPr>
          <a:xfrm>
            <a:off x="3845014" y="885681"/>
            <a:ext cx="2307061" cy="2675492"/>
            <a:chOff x="3845014" y="885681"/>
            <a:chExt cx="2307061" cy="2675492"/>
          </a:xfrm>
        </p:grpSpPr>
        <p:sp>
          <p:nvSpPr>
            <p:cNvPr id="154"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4</a:t>
              </a:r>
              <a:endParaRPr kumimoji="1" lang="en-US" altLang="zh-CN" sz="1200" b="1">
                <a:latin typeface="微软雅黑" panose="020B0503020204020204" pitchFamily="34" charset="-122"/>
                <a:ea typeface="微软雅黑" panose="020B0503020204020204" pitchFamily="34" charset="-122"/>
              </a:endParaRPr>
            </a:p>
          </p:txBody>
        </p:sp>
        <p:sp>
          <p:nvSpPr>
            <p:cNvPr id="155"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56"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57"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B</a:t>
              </a:r>
              <a:r>
                <a:rPr kumimoji="1" lang="en-US" altLang="zh-CN" sz="1200" b="1" baseline="-25000">
                  <a:latin typeface="微软雅黑" panose="020B0503020204020204" pitchFamily="34" charset="-122"/>
                  <a:ea typeface="微软雅黑" panose="020B0503020204020204" pitchFamily="34" charset="-122"/>
                </a:rPr>
                <a:t>3</a:t>
              </a:r>
              <a:endParaRPr kumimoji="1" lang="en-US" altLang="zh-CN" sz="1200" b="1">
                <a:latin typeface="微软雅黑" panose="020B0503020204020204" pitchFamily="34" charset="-122"/>
                <a:ea typeface="微软雅黑" panose="020B0503020204020204" pitchFamily="34" charset="-122"/>
              </a:endParaRPr>
            </a:p>
          </p:txBody>
        </p:sp>
        <p:sp>
          <p:nvSpPr>
            <p:cNvPr id="158"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C</a:t>
              </a:r>
              <a:r>
                <a:rPr kumimoji="1" lang="en-US" altLang="zh-CN" sz="1200" b="1" baseline="-25000">
                  <a:latin typeface="微软雅黑" panose="020B0503020204020204" pitchFamily="34" charset="-122"/>
                  <a:ea typeface="微软雅黑" panose="020B0503020204020204" pitchFamily="34" charset="-122"/>
                </a:rPr>
                <a:t>1</a:t>
              </a:r>
              <a:endParaRPr kumimoji="1" lang="en-US" altLang="zh-CN" sz="1200" b="1">
                <a:latin typeface="微软雅黑" panose="020B0503020204020204" pitchFamily="34" charset="-122"/>
                <a:ea typeface="微软雅黑" panose="020B0503020204020204" pitchFamily="34" charset="-122"/>
              </a:endParaRPr>
            </a:p>
          </p:txBody>
        </p:sp>
        <p:sp>
          <p:nvSpPr>
            <p:cNvPr id="159"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2</a:t>
              </a:r>
              <a:endParaRPr kumimoji="1" lang="en-US" altLang="zh-CN" sz="1200" b="1">
                <a:latin typeface="微软雅黑" panose="020B0503020204020204" pitchFamily="34" charset="-122"/>
                <a:ea typeface="微软雅黑" panose="020B0503020204020204" pitchFamily="34" charset="-122"/>
              </a:endParaRPr>
            </a:p>
          </p:txBody>
        </p:sp>
        <p:sp>
          <p:nvSpPr>
            <p:cNvPr id="160"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61"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62"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sp>
          <p:nvSpPr>
            <p:cNvPr id="163"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pic>
          <p:nvPicPr>
            <p:cNvPr id="16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7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endCondLst>
                                    <p:cond evt="onNext" delay="0">
                                      <p:tgtEl>
                                        <p:sldTgt/>
                                      </p:tgtEl>
                                    </p:cond>
                                  </p:endCondLst>
                                  <p:childTnLst>
                                    <p:anim calcmode="discrete" valueType="str">
                                      <p:cBhvr>
                                        <p:cTn id="6" dur="1000" fill="hold"/>
                                        <p:tgtEl>
                                          <p:spTgt spid="147"/>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150"/>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14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3610814" cy="605294"/>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anose="020B0503020204020204" pitchFamily="34" charset="-122"/>
                <a:ea typeface="微软雅黑" panose="020B0503020204020204" pitchFamily="34" charset="-122"/>
              </a:rPr>
              <a:t>当 </a:t>
            </a:r>
            <a:r>
              <a:rPr lang="en-US" altLang="zh-CN" sz="1400" b="1" dirty="0">
                <a:solidFill>
                  <a:schemeClr val="bg1"/>
                </a:solidFill>
                <a:latin typeface="微软雅黑" panose="020B0503020204020204" pitchFamily="34" charset="-122"/>
                <a:ea typeface="微软雅黑" panose="020B0503020204020204" pitchFamily="34" charset="-122"/>
              </a:rPr>
              <a:t>B</a:t>
            </a:r>
            <a:r>
              <a:rPr lang="en-US" altLang="zh-CN" sz="1400" b="1" baseline="-25000" dirty="0">
                <a:solidFill>
                  <a:schemeClr val="bg1"/>
                </a:solidFill>
                <a:latin typeface="微软雅黑" panose="020B0503020204020204" pitchFamily="34" charset="-122"/>
                <a:ea typeface="微软雅黑" panose="020B0503020204020204" pitchFamily="34" charset="-122"/>
              </a:rPr>
              <a:t>1</a:t>
            </a:r>
            <a:r>
              <a:rPr lang="en-US" altLang="zh-CN" sz="1400" b="1" dirty="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向 </a:t>
            </a:r>
            <a:r>
              <a:rPr lang="en-US" altLang="zh-CN" sz="1400" b="1" dirty="0">
                <a:solidFill>
                  <a:schemeClr val="bg1"/>
                </a:solidFill>
                <a:latin typeface="微软雅黑" panose="020B0503020204020204" pitchFamily="34" charset="-122"/>
                <a:ea typeface="微软雅黑" panose="020B0503020204020204" pitchFamily="34" charset="-122"/>
              </a:rPr>
              <a:t>VLAN</a:t>
            </a:r>
            <a:r>
              <a:rPr lang="en-US" altLang="zh-CN" sz="1400" b="1" baseline="-25000" dirty="0">
                <a:solidFill>
                  <a:schemeClr val="bg1"/>
                </a:solidFill>
                <a:latin typeface="微软雅黑" panose="020B0503020204020204" pitchFamily="34" charset="-122"/>
                <a:ea typeface="微软雅黑" panose="020B0503020204020204" pitchFamily="34" charset="-122"/>
              </a:rPr>
              <a:t>2</a:t>
            </a:r>
            <a:r>
              <a:rPr lang="en-US" altLang="zh-CN" sz="1400" b="1" dirty="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工作组内成员发送数据时，</a:t>
            </a:r>
            <a:endParaRPr lang="zh-CN" altLang="en-US" sz="1400" b="1" dirty="0">
              <a:solidFill>
                <a:schemeClr val="bg1"/>
              </a:solidFill>
              <a:latin typeface="微软雅黑" panose="020B0503020204020204" pitchFamily="34" charset="-122"/>
              <a:ea typeface="微软雅黑" panose="020B0503020204020204" pitchFamily="34" charset="-122"/>
            </a:endParaRPr>
          </a:p>
          <a:p>
            <a:pPr>
              <a:lnSpc>
                <a:spcPts val="2000"/>
              </a:lnSpc>
            </a:pPr>
            <a:r>
              <a:rPr lang="zh-CN" altLang="en-US" sz="1400" b="1" dirty="0">
                <a:solidFill>
                  <a:schemeClr val="bg1"/>
                </a:solidFill>
                <a:latin typeface="微软雅黑" panose="020B0503020204020204" pitchFamily="34" charset="-122"/>
                <a:ea typeface="微软雅黑" panose="020B0503020204020204" pitchFamily="34" charset="-122"/>
              </a:rPr>
              <a:t>工作站 </a:t>
            </a:r>
            <a:r>
              <a:rPr lang="en-US" altLang="zh-CN" sz="1400" b="1" dirty="0">
                <a:solidFill>
                  <a:schemeClr val="bg1"/>
                </a:solidFill>
                <a:latin typeface="微软雅黑" panose="020B0503020204020204" pitchFamily="34" charset="-122"/>
                <a:ea typeface="微软雅黑" panose="020B0503020204020204" pitchFamily="34" charset="-122"/>
              </a:rPr>
              <a:t>B</a:t>
            </a:r>
            <a:r>
              <a:rPr lang="en-US" altLang="zh-CN" sz="1400" b="1" baseline="-25000" dirty="0">
                <a:solidFill>
                  <a:schemeClr val="bg1"/>
                </a:solidFill>
                <a:latin typeface="微软雅黑" panose="020B0503020204020204" pitchFamily="34" charset="-122"/>
                <a:ea typeface="微软雅黑" panose="020B0503020204020204" pitchFamily="34" charset="-122"/>
              </a:rPr>
              <a:t>2 </a:t>
            </a:r>
            <a:r>
              <a:rPr lang="zh-CN" altLang="en-US" sz="1400" b="1" dirty="0">
                <a:solidFill>
                  <a:schemeClr val="bg1"/>
                </a:solidFill>
                <a:latin typeface="微软雅黑" panose="020B0503020204020204" pitchFamily="34" charset="-122"/>
                <a:ea typeface="微软雅黑" panose="020B0503020204020204" pitchFamily="34" charset="-122"/>
              </a:rPr>
              <a:t>和 </a:t>
            </a:r>
            <a:r>
              <a:rPr lang="en-US" altLang="zh-CN" sz="1400" b="1" dirty="0">
                <a:solidFill>
                  <a:schemeClr val="bg1"/>
                </a:solidFill>
                <a:latin typeface="微软雅黑" panose="020B0503020204020204" pitchFamily="34" charset="-122"/>
                <a:ea typeface="微软雅黑" panose="020B0503020204020204" pitchFamily="34" charset="-122"/>
              </a:rPr>
              <a:t>B</a:t>
            </a:r>
            <a:r>
              <a:rPr lang="en-US" altLang="zh-CN" sz="1400" b="1" baseline="-25000" dirty="0">
                <a:solidFill>
                  <a:schemeClr val="bg1"/>
                </a:solidFill>
                <a:latin typeface="微软雅黑" panose="020B0503020204020204" pitchFamily="34" charset="-122"/>
                <a:ea typeface="微软雅黑" panose="020B0503020204020204" pitchFamily="34" charset="-122"/>
              </a:rPr>
              <a:t>3</a:t>
            </a:r>
            <a:r>
              <a:rPr lang="en-US" altLang="zh-CN" sz="1400" b="1" dirty="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将会收到其广播的信息。</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66"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7" name="Line 3"/>
          <p:cNvSpPr>
            <a:spLocks noChangeShapeType="1"/>
          </p:cNvSpPr>
          <p:nvPr/>
        </p:nvSpPr>
        <p:spPr bwMode="auto">
          <a:xfrm>
            <a:off x="3223749" y="3997197"/>
            <a:ext cx="409477"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8"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9"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0" name="Line 6"/>
          <p:cNvSpPr>
            <a:spLocks noChangeShapeType="1"/>
          </p:cNvSpPr>
          <p:nvPr/>
        </p:nvSpPr>
        <p:spPr bwMode="auto">
          <a:xfrm>
            <a:off x="3466401" y="1001251"/>
            <a:ext cx="220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1" name="Line 7"/>
          <p:cNvSpPr>
            <a:spLocks noChangeShapeType="1"/>
          </p:cNvSpPr>
          <p:nvPr/>
        </p:nvSpPr>
        <p:spPr bwMode="auto">
          <a:xfrm>
            <a:off x="3550260" y="1081953"/>
            <a:ext cx="132745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2" name="Line 8"/>
          <p:cNvSpPr>
            <a:spLocks noChangeShapeType="1"/>
          </p:cNvSpPr>
          <p:nvPr/>
        </p:nvSpPr>
        <p:spPr bwMode="auto">
          <a:xfrm>
            <a:off x="3633226" y="1161830"/>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3" name="Line 9"/>
          <p:cNvSpPr>
            <a:spLocks noChangeShapeType="1"/>
          </p:cNvSpPr>
          <p:nvPr/>
        </p:nvSpPr>
        <p:spPr bwMode="auto">
          <a:xfrm>
            <a:off x="3633226" y="2169773"/>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4" name="Line 10"/>
          <p:cNvSpPr>
            <a:spLocks noChangeShapeType="1"/>
          </p:cNvSpPr>
          <p:nvPr/>
        </p:nvSpPr>
        <p:spPr bwMode="auto">
          <a:xfrm>
            <a:off x="3550260" y="2048721"/>
            <a:ext cx="147019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5" name="Line 11"/>
          <p:cNvSpPr>
            <a:spLocks noChangeShapeType="1"/>
          </p:cNvSpPr>
          <p:nvPr/>
        </p:nvSpPr>
        <p:spPr bwMode="auto">
          <a:xfrm>
            <a:off x="3425365" y="1927669"/>
            <a:ext cx="22356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6" name="Line 12"/>
          <p:cNvSpPr>
            <a:spLocks noChangeShapeType="1"/>
          </p:cNvSpPr>
          <p:nvPr/>
        </p:nvSpPr>
        <p:spPr bwMode="auto">
          <a:xfrm>
            <a:off x="3508331" y="3096191"/>
            <a:ext cx="79129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7" name="Line 13"/>
          <p:cNvSpPr>
            <a:spLocks noChangeShapeType="1"/>
          </p:cNvSpPr>
          <p:nvPr/>
        </p:nvSpPr>
        <p:spPr bwMode="auto">
          <a:xfrm>
            <a:off x="3508331" y="3176892"/>
            <a:ext cx="41929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8" name="Line 14"/>
          <p:cNvSpPr>
            <a:spLocks noChangeShapeType="1"/>
          </p:cNvSpPr>
          <p:nvPr/>
        </p:nvSpPr>
        <p:spPr bwMode="auto">
          <a:xfrm>
            <a:off x="3312068" y="2935612"/>
            <a:ext cx="238370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9" name="Line 15"/>
          <p:cNvSpPr>
            <a:spLocks noChangeShapeType="1"/>
          </p:cNvSpPr>
          <p:nvPr/>
        </p:nvSpPr>
        <p:spPr bwMode="auto">
          <a:xfrm>
            <a:off x="3425365" y="3016313"/>
            <a:ext cx="148535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0"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81"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82" name="Line 23"/>
          <p:cNvSpPr>
            <a:spLocks noChangeShapeType="1"/>
          </p:cNvSpPr>
          <p:nvPr/>
        </p:nvSpPr>
        <p:spPr bwMode="auto">
          <a:xfrm>
            <a:off x="2841927" y="1128068"/>
            <a:ext cx="0" cy="26129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3" name="Line 24"/>
          <p:cNvSpPr>
            <a:spLocks noChangeShapeType="1"/>
          </p:cNvSpPr>
          <p:nvPr/>
        </p:nvSpPr>
        <p:spPr bwMode="auto">
          <a:xfrm>
            <a:off x="2833899" y="1122303"/>
            <a:ext cx="25781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4"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a:latin typeface="微软雅黑" panose="020B0503020204020204" pitchFamily="34" charset="-122"/>
                <a:ea typeface="微软雅黑" panose="020B0503020204020204" pitchFamily="34" charset="-122"/>
              </a:rPr>
              <a:t>以太网</a:t>
            </a:r>
            <a:endParaRPr kumimoji="1" lang="zh-CN" altLang="en-US" sz="1100" b="1">
              <a:latin typeface="微软雅黑" panose="020B0503020204020204" pitchFamily="34" charset="-122"/>
              <a:ea typeface="微软雅黑" panose="020B0503020204020204" pitchFamily="34" charset="-122"/>
            </a:endParaRPr>
          </a:p>
          <a:p>
            <a:pPr algn="ctr"/>
            <a:r>
              <a:rPr kumimoji="1" lang="zh-CN" altLang="en-US" sz="1100" b="1">
                <a:latin typeface="微软雅黑" panose="020B0503020204020204" pitchFamily="34" charset="-122"/>
                <a:ea typeface="微软雅黑" panose="020B0503020204020204" pitchFamily="34" charset="-122"/>
              </a:rPr>
              <a:t>交换机</a:t>
            </a:r>
            <a:endParaRPr kumimoji="1" lang="zh-CN" altLang="en-US" sz="1100" b="1">
              <a:latin typeface="微软雅黑" panose="020B0503020204020204" pitchFamily="34" charset="-122"/>
              <a:ea typeface="微软雅黑" panose="020B0503020204020204" pitchFamily="34" charset="-122"/>
            </a:endParaRPr>
          </a:p>
        </p:txBody>
      </p:sp>
      <p:sp>
        <p:nvSpPr>
          <p:cNvPr id="85" name="Line 47"/>
          <p:cNvSpPr>
            <a:spLocks noChangeShapeType="1"/>
          </p:cNvSpPr>
          <p:nvPr/>
        </p:nvSpPr>
        <p:spPr bwMode="auto">
          <a:xfrm>
            <a:off x="2924893" y="2085778"/>
            <a:ext cx="0" cy="173590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6" name="Line 48"/>
          <p:cNvSpPr>
            <a:spLocks noChangeShapeType="1"/>
          </p:cNvSpPr>
          <p:nvPr/>
        </p:nvSpPr>
        <p:spPr bwMode="auto">
          <a:xfrm>
            <a:off x="2917757" y="2089072"/>
            <a:ext cx="15522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7" name="Line 49"/>
          <p:cNvSpPr>
            <a:spLocks noChangeShapeType="1"/>
          </p:cNvSpPr>
          <p:nvPr/>
        </p:nvSpPr>
        <p:spPr bwMode="auto">
          <a:xfrm>
            <a:off x="3008752" y="3116778"/>
            <a:ext cx="0" cy="78560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8" name="Line 50"/>
          <p:cNvSpPr>
            <a:spLocks noChangeShapeType="1"/>
          </p:cNvSpPr>
          <p:nvPr/>
        </p:nvSpPr>
        <p:spPr bwMode="auto">
          <a:xfrm>
            <a:off x="3000722" y="3116778"/>
            <a:ext cx="856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9"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grpSp>
        <p:nvGrpSpPr>
          <p:cNvPr id="90" name="组合 89"/>
          <p:cNvGrpSpPr/>
          <p:nvPr/>
        </p:nvGrpSpPr>
        <p:grpSpPr>
          <a:xfrm>
            <a:off x="5464599" y="839849"/>
            <a:ext cx="691856" cy="2377394"/>
            <a:chOff x="5479461" y="839849"/>
            <a:chExt cx="691856" cy="2377394"/>
          </a:xfrm>
        </p:grpSpPr>
        <p:sp>
          <p:nvSpPr>
            <p:cNvPr id="91"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2"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3</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93" name="组合 92"/>
          <p:cNvGrpSpPr/>
          <p:nvPr/>
        </p:nvGrpSpPr>
        <p:grpSpPr>
          <a:xfrm>
            <a:off x="3785188" y="920551"/>
            <a:ext cx="875156" cy="2659849"/>
            <a:chOff x="3800050" y="920551"/>
            <a:chExt cx="875156" cy="2659849"/>
          </a:xfrm>
        </p:grpSpPr>
        <p:sp>
          <p:nvSpPr>
            <p:cNvPr id="94"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5"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1</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96" name="组合 95"/>
          <p:cNvGrpSpPr/>
          <p:nvPr/>
        </p:nvGrpSpPr>
        <p:grpSpPr>
          <a:xfrm>
            <a:off x="4719691" y="920550"/>
            <a:ext cx="691856" cy="2377394"/>
            <a:chOff x="4734553" y="920550"/>
            <a:chExt cx="691856" cy="2377394"/>
          </a:xfrm>
        </p:grpSpPr>
        <p:sp>
          <p:nvSpPr>
            <p:cNvPr id="97"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2</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99" name="组合 98"/>
          <p:cNvGrpSpPr/>
          <p:nvPr/>
        </p:nvGrpSpPr>
        <p:grpSpPr>
          <a:xfrm>
            <a:off x="3845014" y="885681"/>
            <a:ext cx="2307061" cy="2675492"/>
            <a:chOff x="3845014" y="885681"/>
            <a:chExt cx="2307061" cy="2675492"/>
          </a:xfrm>
        </p:grpSpPr>
        <p:sp>
          <p:nvSpPr>
            <p:cNvPr id="100"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4</a:t>
              </a:r>
              <a:endParaRPr kumimoji="1" lang="en-US" altLang="zh-CN" sz="1200" b="1">
                <a:latin typeface="微软雅黑" panose="020B0503020204020204" pitchFamily="34" charset="-122"/>
                <a:ea typeface="微软雅黑" panose="020B0503020204020204" pitchFamily="34" charset="-122"/>
              </a:endParaRPr>
            </a:p>
          </p:txBody>
        </p:sp>
        <p:sp>
          <p:nvSpPr>
            <p:cNvPr id="101"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02"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03"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B</a:t>
              </a:r>
              <a:r>
                <a:rPr kumimoji="1" lang="en-US" altLang="zh-CN" sz="1200" b="1" baseline="-25000">
                  <a:latin typeface="微软雅黑" panose="020B0503020204020204" pitchFamily="34" charset="-122"/>
                  <a:ea typeface="微软雅黑" panose="020B0503020204020204" pitchFamily="34" charset="-122"/>
                </a:rPr>
                <a:t>3</a:t>
              </a:r>
              <a:endParaRPr kumimoji="1" lang="en-US" altLang="zh-CN" sz="1200" b="1">
                <a:latin typeface="微软雅黑" panose="020B0503020204020204" pitchFamily="34" charset="-122"/>
                <a:ea typeface="微软雅黑" panose="020B0503020204020204" pitchFamily="34" charset="-122"/>
              </a:endParaRPr>
            </a:p>
          </p:txBody>
        </p:sp>
        <p:sp>
          <p:nvSpPr>
            <p:cNvPr id="104"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C</a:t>
              </a:r>
              <a:r>
                <a:rPr kumimoji="1" lang="en-US" altLang="zh-CN" sz="1200" b="1" baseline="-25000">
                  <a:latin typeface="微软雅黑" panose="020B0503020204020204" pitchFamily="34" charset="-122"/>
                  <a:ea typeface="微软雅黑" panose="020B0503020204020204" pitchFamily="34" charset="-122"/>
                </a:rPr>
                <a:t>1</a:t>
              </a:r>
              <a:endParaRPr kumimoji="1" lang="en-US" altLang="zh-CN" sz="1200" b="1">
                <a:latin typeface="微软雅黑" panose="020B0503020204020204" pitchFamily="34" charset="-122"/>
                <a:ea typeface="微软雅黑" panose="020B0503020204020204" pitchFamily="34" charset="-122"/>
              </a:endParaRPr>
            </a:p>
          </p:txBody>
        </p:sp>
        <p:sp>
          <p:nvSpPr>
            <p:cNvPr id="105"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2</a:t>
              </a:r>
              <a:endParaRPr kumimoji="1" lang="en-US" altLang="zh-CN" sz="1200" b="1">
                <a:latin typeface="微软雅黑" panose="020B0503020204020204" pitchFamily="34" charset="-122"/>
                <a:ea typeface="微软雅黑" panose="020B0503020204020204" pitchFamily="34" charset="-122"/>
              </a:endParaRPr>
            </a:p>
          </p:txBody>
        </p:sp>
        <p:sp>
          <p:nvSpPr>
            <p:cNvPr id="106"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07"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08"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sp>
          <p:nvSpPr>
            <p:cNvPr id="109"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pic>
          <p:nvPicPr>
            <p:cNvPr id="11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7" name="直接连接符 56"/>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57"/>
                                        </p:tgtEl>
                                        <p:attrNameLst>
                                          <p:attrName>style.visibility</p:attrName>
                                        </p:attrNameLst>
                                      </p:cBhvr>
                                      <p:to>
                                        <p:strVal val="visible"/>
                                      </p:to>
                                    </p:set>
                                    <p:animEffect transition="in" filter="wipe(right)">
                                      <p:cBhvr>
                                        <p:cTn id="7" dur="2000"/>
                                        <p:tgtEl>
                                          <p:spTgt spid="57"/>
                                        </p:tgtEl>
                                      </p:cBhvr>
                                    </p:animEffect>
                                  </p:childTnLst>
                                </p:cTn>
                              </p:par>
                            </p:childTnLst>
                          </p:cTn>
                        </p:par>
                        <p:par>
                          <p:cTn id="8" fill="hold">
                            <p:stCondLst>
                              <p:cond delay="4000"/>
                            </p:stCondLst>
                            <p:childTnLst>
                              <p:par>
                                <p:cTn id="9" presetID="22" presetClass="entr" presetSubtype="8"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2000"/>
                                        <p:tgtEl>
                                          <p:spTgt spid="64"/>
                                        </p:tgtEl>
                                      </p:cBhvr>
                                    </p:animEffect>
                                  </p:childTnLst>
                                </p:cTn>
                              </p:par>
                              <p:par>
                                <p:cTn id="12" presetID="22" presetClass="entr" presetSubtype="8" fill="hold" nodeType="with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wipe(left)">
                                      <p:cBhvr>
                                        <p:cTn id="14" dur="2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4270986" cy="605294"/>
          </a:xfrm>
          <a:prstGeom prst="rect">
            <a:avLst/>
          </a:prstGeom>
          <a:solidFill>
            <a:srgbClr val="0000CC"/>
          </a:solidFill>
          <a:ln>
            <a:solidFill>
              <a:srgbClr val="000099"/>
            </a:solidFill>
          </a:ln>
          <a:effectLst/>
        </p:spPr>
        <p:txBody>
          <a:bodyPr wrap="square">
            <a:spAutoFit/>
          </a:bodyPr>
          <a:lstStyle/>
          <a:p>
            <a:pPr>
              <a:lnSpc>
                <a:spcPts val="2000"/>
              </a:lnSpc>
            </a:pPr>
            <a:r>
              <a:rPr lang="en-US" altLang="zh-CN" sz="1400" b="1" dirty="0">
                <a:solidFill>
                  <a:schemeClr val="bg1"/>
                </a:solidFill>
                <a:latin typeface="微软雅黑" panose="020B0503020204020204" pitchFamily="34" charset="-122"/>
                <a:ea typeface="微软雅黑" panose="020B0503020204020204" pitchFamily="34" charset="-122"/>
              </a:rPr>
              <a:t>B</a:t>
            </a:r>
            <a:r>
              <a:rPr lang="en-US" altLang="zh-CN" sz="1400" b="1" baseline="-25000" dirty="0">
                <a:solidFill>
                  <a:schemeClr val="bg1"/>
                </a:solidFill>
                <a:latin typeface="微软雅黑" panose="020B0503020204020204" pitchFamily="34" charset="-122"/>
                <a:ea typeface="微软雅黑" panose="020B0503020204020204" pitchFamily="34" charset="-122"/>
              </a:rPr>
              <a:t>1</a:t>
            </a:r>
            <a:r>
              <a:rPr lang="en-US" altLang="zh-CN" sz="1400" b="1" dirty="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发送数据时，</a:t>
            </a:r>
            <a:r>
              <a:rPr lang="nl-NL" altLang="zh-CN" sz="1400" b="1" dirty="0">
                <a:solidFill>
                  <a:schemeClr val="bg1"/>
                </a:solidFill>
                <a:latin typeface="微软雅黑" panose="020B0503020204020204" pitchFamily="34" charset="-122"/>
                <a:ea typeface="微软雅黑" panose="020B0503020204020204" pitchFamily="34" charset="-122"/>
              </a:rPr>
              <a:t>VLAN</a:t>
            </a:r>
            <a:r>
              <a:rPr lang="nl-NL" altLang="zh-CN" sz="1400" b="1" baseline="-25000" dirty="0">
                <a:solidFill>
                  <a:schemeClr val="bg1"/>
                </a:solidFill>
                <a:latin typeface="微软雅黑" panose="020B0503020204020204" pitchFamily="34" charset="-122"/>
                <a:ea typeface="微软雅黑" panose="020B0503020204020204" pitchFamily="34" charset="-122"/>
              </a:rPr>
              <a:t>1</a:t>
            </a:r>
            <a:r>
              <a:rPr lang="nl-NL" altLang="zh-CN" sz="1400" b="1" dirty="0">
                <a:solidFill>
                  <a:schemeClr val="bg1"/>
                </a:solidFill>
                <a:latin typeface="微软雅黑" panose="020B0503020204020204" pitchFamily="34" charset="-122"/>
                <a:ea typeface="微软雅黑" panose="020B0503020204020204" pitchFamily="34" charset="-122"/>
              </a:rPr>
              <a:t> </a:t>
            </a:r>
            <a:r>
              <a:rPr lang="zh-CN" altLang="nl-NL" sz="1400" b="1" dirty="0">
                <a:solidFill>
                  <a:schemeClr val="bg1"/>
                </a:solidFill>
                <a:latin typeface="微软雅黑" panose="020B0503020204020204" pitchFamily="34" charset="-122"/>
                <a:ea typeface="微软雅黑" panose="020B0503020204020204" pitchFamily="34" charset="-122"/>
              </a:rPr>
              <a:t>和 </a:t>
            </a:r>
            <a:r>
              <a:rPr lang="nl-NL" altLang="zh-CN" sz="1400" b="1" dirty="0">
                <a:solidFill>
                  <a:schemeClr val="bg1"/>
                </a:solidFill>
                <a:latin typeface="微软雅黑" panose="020B0503020204020204" pitchFamily="34" charset="-122"/>
                <a:ea typeface="微软雅黑" panose="020B0503020204020204" pitchFamily="34" charset="-122"/>
              </a:rPr>
              <a:t>VLAN</a:t>
            </a:r>
            <a:r>
              <a:rPr lang="nl-NL" altLang="zh-CN" sz="1400" b="1" baseline="-25000" dirty="0">
                <a:solidFill>
                  <a:schemeClr val="bg1"/>
                </a:solidFill>
                <a:latin typeface="微软雅黑" panose="020B0503020204020204" pitchFamily="34" charset="-122"/>
                <a:ea typeface="微软雅黑" panose="020B0503020204020204" pitchFamily="34" charset="-122"/>
              </a:rPr>
              <a:t>3</a:t>
            </a:r>
            <a:r>
              <a:rPr lang="nl-NL" altLang="zh-CN" sz="1400" b="1" dirty="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中的工作站 </a:t>
            </a:r>
            <a:r>
              <a:rPr lang="en-US" altLang="zh-CN" sz="1400" b="1" dirty="0">
                <a:solidFill>
                  <a:schemeClr val="bg1"/>
                </a:solidFill>
                <a:latin typeface="微软雅黑" panose="020B0503020204020204" pitchFamily="34" charset="-122"/>
                <a:ea typeface="微软雅黑" panose="020B0503020204020204" pitchFamily="34" charset="-122"/>
              </a:rPr>
              <a:t>A</a:t>
            </a:r>
            <a:r>
              <a:rPr lang="en-US" altLang="zh-CN" sz="1400" b="1" baseline="-25000" dirty="0">
                <a:solidFill>
                  <a:schemeClr val="bg1"/>
                </a:solidFill>
                <a:latin typeface="微软雅黑" panose="020B0503020204020204" pitchFamily="34" charset="-122"/>
                <a:ea typeface="微软雅黑" panose="020B0503020204020204" pitchFamily="34" charset="-122"/>
              </a:rPr>
              <a:t>1</a:t>
            </a:r>
            <a:r>
              <a:rPr lang="zh-CN" altLang="en-US" sz="1400" b="1" dirty="0">
                <a:solidFill>
                  <a:schemeClr val="bg1"/>
                </a:solidFill>
                <a:latin typeface="微软雅黑" panose="020B0503020204020204" pitchFamily="34" charset="-122"/>
                <a:ea typeface="微软雅黑" panose="020B0503020204020204" pitchFamily="34" charset="-122"/>
              </a:rPr>
              <a:t>，</a:t>
            </a:r>
            <a:r>
              <a:rPr lang="en-US" altLang="zh-CN" sz="1400" b="1" dirty="0">
                <a:solidFill>
                  <a:schemeClr val="bg1"/>
                </a:solidFill>
                <a:latin typeface="微软雅黑" panose="020B0503020204020204" pitchFamily="34" charset="-122"/>
                <a:ea typeface="微软雅黑" panose="020B0503020204020204" pitchFamily="34" charset="-122"/>
              </a:rPr>
              <a:t>A</a:t>
            </a:r>
            <a:r>
              <a:rPr lang="en-US" altLang="zh-CN" sz="1400" b="1" baseline="-25000" dirty="0">
                <a:solidFill>
                  <a:schemeClr val="bg1"/>
                </a:solidFill>
                <a:latin typeface="微软雅黑" panose="020B0503020204020204" pitchFamily="34" charset="-122"/>
                <a:ea typeface="微软雅黑" panose="020B0503020204020204" pitchFamily="34" charset="-122"/>
              </a:rPr>
              <a:t>2</a:t>
            </a:r>
            <a:r>
              <a:rPr lang="en-US" altLang="zh-CN" sz="1400" b="1" dirty="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和 </a:t>
            </a:r>
            <a:r>
              <a:rPr lang="en-US" altLang="zh-CN" sz="1400" b="1" dirty="0">
                <a:solidFill>
                  <a:schemeClr val="bg1"/>
                </a:solidFill>
                <a:latin typeface="微软雅黑" panose="020B0503020204020204" pitchFamily="34" charset="-122"/>
                <a:ea typeface="微软雅黑" panose="020B0503020204020204" pitchFamily="34" charset="-122"/>
              </a:rPr>
              <a:t>C</a:t>
            </a:r>
            <a:r>
              <a:rPr lang="en-US" altLang="zh-CN" sz="1400" b="1" baseline="-25000" dirty="0">
                <a:solidFill>
                  <a:schemeClr val="bg1"/>
                </a:solidFill>
                <a:latin typeface="微软雅黑" panose="020B0503020204020204" pitchFamily="34" charset="-122"/>
                <a:ea typeface="微软雅黑" panose="020B0503020204020204" pitchFamily="34" charset="-122"/>
              </a:rPr>
              <a:t>1</a:t>
            </a:r>
            <a:r>
              <a:rPr lang="en-US" altLang="zh-CN" sz="1400" b="1" dirty="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等都不会收到 </a:t>
            </a:r>
            <a:r>
              <a:rPr lang="en-US" altLang="zh-CN" sz="1400" b="1" dirty="0">
                <a:solidFill>
                  <a:schemeClr val="bg1"/>
                </a:solidFill>
                <a:latin typeface="微软雅黑" panose="020B0503020204020204" pitchFamily="34" charset="-122"/>
                <a:ea typeface="微软雅黑" panose="020B0503020204020204" pitchFamily="34" charset="-122"/>
              </a:rPr>
              <a:t>B</a:t>
            </a:r>
            <a:r>
              <a:rPr lang="en-US" altLang="zh-CN" sz="1400" b="1" baseline="-25000" dirty="0">
                <a:solidFill>
                  <a:schemeClr val="bg1"/>
                </a:solidFill>
                <a:latin typeface="微软雅黑" panose="020B0503020204020204" pitchFamily="34" charset="-122"/>
                <a:ea typeface="微软雅黑" panose="020B0503020204020204" pitchFamily="34" charset="-122"/>
              </a:rPr>
              <a:t>1</a:t>
            </a:r>
            <a:r>
              <a:rPr lang="en-US" altLang="zh-CN" sz="1400" b="1" dirty="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发出的广播信息。 </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9"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0" name="Line 3"/>
          <p:cNvSpPr>
            <a:spLocks noChangeShapeType="1"/>
          </p:cNvSpPr>
          <p:nvPr/>
        </p:nvSpPr>
        <p:spPr bwMode="auto">
          <a:xfrm>
            <a:off x="3223749" y="3997197"/>
            <a:ext cx="409477"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1"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2"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3" name="Line 6"/>
          <p:cNvSpPr>
            <a:spLocks noChangeShapeType="1"/>
          </p:cNvSpPr>
          <p:nvPr/>
        </p:nvSpPr>
        <p:spPr bwMode="auto">
          <a:xfrm>
            <a:off x="3466401" y="1001251"/>
            <a:ext cx="220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6" name="Line 7"/>
          <p:cNvSpPr>
            <a:spLocks noChangeShapeType="1"/>
          </p:cNvSpPr>
          <p:nvPr/>
        </p:nvSpPr>
        <p:spPr bwMode="auto">
          <a:xfrm>
            <a:off x="3550260" y="1081953"/>
            <a:ext cx="132745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7" name="Line 8"/>
          <p:cNvSpPr>
            <a:spLocks noChangeShapeType="1"/>
          </p:cNvSpPr>
          <p:nvPr/>
        </p:nvSpPr>
        <p:spPr bwMode="auto">
          <a:xfrm>
            <a:off x="3633226" y="1161830"/>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8" name="Line 9"/>
          <p:cNvSpPr>
            <a:spLocks noChangeShapeType="1"/>
          </p:cNvSpPr>
          <p:nvPr/>
        </p:nvSpPr>
        <p:spPr bwMode="auto">
          <a:xfrm>
            <a:off x="3633226" y="2169773"/>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9" name="Line 10"/>
          <p:cNvSpPr>
            <a:spLocks noChangeShapeType="1"/>
          </p:cNvSpPr>
          <p:nvPr/>
        </p:nvSpPr>
        <p:spPr bwMode="auto">
          <a:xfrm>
            <a:off x="3550260" y="2048721"/>
            <a:ext cx="147019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0" name="Line 11"/>
          <p:cNvSpPr>
            <a:spLocks noChangeShapeType="1"/>
          </p:cNvSpPr>
          <p:nvPr/>
        </p:nvSpPr>
        <p:spPr bwMode="auto">
          <a:xfrm>
            <a:off x="3425365" y="1927669"/>
            <a:ext cx="22356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1" name="Line 12"/>
          <p:cNvSpPr>
            <a:spLocks noChangeShapeType="1"/>
          </p:cNvSpPr>
          <p:nvPr/>
        </p:nvSpPr>
        <p:spPr bwMode="auto">
          <a:xfrm>
            <a:off x="3508331" y="3096191"/>
            <a:ext cx="79129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2" name="Line 13"/>
          <p:cNvSpPr>
            <a:spLocks noChangeShapeType="1"/>
          </p:cNvSpPr>
          <p:nvPr/>
        </p:nvSpPr>
        <p:spPr bwMode="auto">
          <a:xfrm>
            <a:off x="3508331" y="3176892"/>
            <a:ext cx="41929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3" name="Line 14"/>
          <p:cNvSpPr>
            <a:spLocks noChangeShapeType="1"/>
          </p:cNvSpPr>
          <p:nvPr/>
        </p:nvSpPr>
        <p:spPr bwMode="auto">
          <a:xfrm>
            <a:off x="3312068" y="2935612"/>
            <a:ext cx="238370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4" name="Line 15"/>
          <p:cNvSpPr>
            <a:spLocks noChangeShapeType="1"/>
          </p:cNvSpPr>
          <p:nvPr/>
        </p:nvSpPr>
        <p:spPr bwMode="auto">
          <a:xfrm>
            <a:off x="3425365" y="3016313"/>
            <a:ext cx="148535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5"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76"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77" name="Line 23"/>
          <p:cNvSpPr>
            <a:spLocks noChangeShapeType="1"/>
          </p:cNvSpPr>
          <p:nvPr/>
        </p:nvSpPr>
        <p:spPr bwMode="auto">
          <a:xfrm>
            <a:off x="2841927" y="1128068"/>
            <a:ext cx="0" cy="26129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8" name="Line 24"/>
          <p:cNvSpPr>
            <a:spLocks noChangeShapeType="1"/>
          </p:cNvSpPr>
          <p:nvPr/>
        </p:nvSpPr>
        <p:spPr bwMode="auto">
          <a:xfrm>
            <a:off x="2833899" y="1122303"/>
            <a:ext cx="25781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9"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a:latin typeface="微软雅黑" panose="020B0503020204020204" pitchFamily="34" charset="-122"/>
                <a:ea typeface="微软雅黑" panose="020B0503020204020204" pitchFamily="34" charset="-122"/>
              </a:rPr>
              <a:t>以太网</a:t>
            </a:r>
            <a:endParaRPr kumimoji="1" lang="zh-CN" altLang="en-US" sz="1100" b="1">
              <a:latin typeface="微软雅黑" panose="020B0503020204020204" pitchFamily="34" charset="-122"/>
              <a:ea typeface="微软雅黑" panose="020B0503020204020204" pitchFamily="34" charset="-122"/>
            </a:endParaRPr>
          </a:p>
          <a:p>
            <a:pPr algn="ctr"/>
            <a:r>
              <a:rPr kumimoji="1" lang="zh-CN" altLang="en-US" sz="1100" b="1">
                <a:latin typeface="微软雅黑" panose="020B0503020204020204" pitchFamily="34" charset="-122"/>
                <a:ea typeface="微软雅黑" panose="020B0503020204020204" pitchFamily="34" charset="-122"/>
              </a:rPr>
              <a:t>交换机</a:t>
            </a:r>
            <a:endParaRPr kumimoji="1" lang="zh-CN" altLang="en-US" sz="1100" b="1">
              <a:latin typeface="微软雅黑" panose="020B0503020204020204" pitchFamily="34" charset="-122"/>
              <a:ea typeface="微软雅黑" panose="020B0503020204020204" pitchFamily="34" charset="-122"/>
            </a:endParaRPr>
          </a:p>
        </p:txBody>
      </p:sp>
      <p:sp>
        <p:nvSpPr>
          <p:cNvPr id="80" name="Line 47"/>
          <p:cNvSpPr>
            <a:spLocks noChangeShapeType="1"/>
          </p:cNvSpPr>
          <p:nvPr/>
        </p:nvSpPr>
        <p:spPr bwMode="auto">
          <a:xfrm>
            <a:off x="2924893" y="2085778"/>
            <a:ext cx="0" cy="173590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1" name="Line 48"/>
          <p:cNvSpPr>
            <a:spLocks noChangeShapeType="1"/>
          </p:cNvSpPr>
          <p:nvPr/>
        </p:nvSpPr>
        <p:spPr bwMode="auto">
          <a:xfrm>
            <a:off x="2917757" y="2089072"/>
            <a:ext cx="15522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2" name="Line 49"/>
          <p:cNvSpPr>
            <a:spLocks noChangeShapeType="1"/>
          </p:cNvSpPr>
          <p:nvPr/>
        </p:nvSpPr>
        <p:spPr bwMode="auto">
          <a:xfrm>
            <a:off x="3008752" y="3116778"/>
            <a:ext cx="0" cy="78560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3" name="Line 50"/>
          <p:cNvSpPr>
            <a:spLocks noChangeShapeType="1"/>
          </p:cNvSpPr>
          <p:nvPr/>
        </p:nvSpPr>
        <p:spPr bwMode="auto">
          <a:xfrm>
            <a:off x="3000722" y="3116778"/>
            <a:ext cx="856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4"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grpSp>
        <p:nvGrpSpPr>
          <p:cNvPr id="85" name="组合 84"/>
          <p:cNvGrpSpPr/>
          <p:nvPr/>
        </p:nvGrpSpPr>
        <p:grpSpPr>
          <a:xfrm>
            <a:off x="5464599" y="839849"/>
            <a:ext cx="691856" cy="2377394"/>
            <a:chOff x="5479461" y="839849"/>
            <a:chExt cx="691856" cy="2377394"/>
          </a:xfrm>
        </p:grpSpPr>
        <p:sp>
          <p:nvSpPr>
            <p:cNvPr id="86"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7"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3</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88" name="组合 87"/>
          <p:cNvGrpSpPr/>
          <p:nvPr/>
        </p:nvGrpSpPr>
        <p:grpSpPr>
          <a:xfrm>
            <a:off x="3785188" y="920551"/>
            <a:ext cx="875156" cy="2659849"/>
            <a:chOff x="3800050" y="920551"/>
            <a:chExt cx="875156" cy="2659849"/>
          </a:xfrm>
        </p:grpSpPr>
        <p:sp>
          <p:nvSpPr>
            <p:cNvPr id="89"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0"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1</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91" name="组合 90"/>
          <p:cNvGrpSpPr/>
          <p:nvPr/>
        </p:nvGrpSpPr>
        <p:grpSpPr>
          <a:xfrm>
            <a:off x="4719691" y="920550"/>
            <a:ext cx="691856" cy="2377394"/>
            <a:chOff x="4734553" y="920550"/>
            <a:chExt cx="691856" cy="2377394"/>
          </a:xfrm>
        </p:grpSpPr>
        <p:sp>
          <p:nvSpPr>
            <p:cNvPr id="92"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3"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2</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94" name="组合 93"/>
          <p:cNvGrpSpPr/>
          <p:nvPr/>
        </p:nvGrpSpPr>
        <p:grpSpPr>
          <a:xfrm>
            <a:off x="3845014" y="885681"/>
            <a:ext cx="2307061" cy="2675492"/>
            <a:chOff x="3845014" y="885681"/>
            <a:chExt cx="2307061" cy="2675492"/>
          </a:xfrm>
        </p:grpSpPr>
        <p:sp>
          <p:nvSpPr>
            <p:cNvPr id="95"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4</a:t>
              </a:r>
              <a:endParaRPr kumimoji="1" lang="en-US" altLang="zh-CN" sz="1200" b="1">
                <a:latin typeface="微软雅黑" panose="020B0503020204020204" pitchFamily="34" charset="-122"/>
                <a:ea typeface="微软雅黑" panose="020B0503020204020204" pitchFamily="34" charset="-122"/>
              </a:endParaRPr>
            </a:p>
          </p:txBody>
        </p:sp>
        <p:sp>
          <p:nvSpPr>
            <p:cNvPr id="96"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97"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98"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B</a:t>
              </a:r>
              <a:r>
                <a:rPr kumimoji="1" lang="en-US" altLang="zh-CN" sz="1200" b="1" baseline="-25000">
                  <a:latin typeface="微软雅黑" panose="020B0503020204020204" pitchFamily="34" charset="-122"/>
                  <a:ea typeface="微软雅黑" panose="020B0503020204020204" pitchFamily="34" charset="-122"/>
                </a:rPr>
                <a:t>3</a:t>
              </a:r>
              <a:endParaRPr kumimoji="1" lang="en-US" altLang="zh-CN" sz="1200" b="1">
                <a:latin typeface="微软雅黑" panose="020B0503020204020204" pitchFamily="34" charset="-122"/>
                <a:ea typeface="微软雅黑" panose="020B0503020204020204" pitchFamily="34" charset="-122"/>
              </a:endParaRPr>
            </a:p>
          </p:txBody>
        </p:sp>
        <p:sp>
          <p:nvSpPr>
            <p:cNvPr id="9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C</a:t>
              </a:r>
              <a:r>
                <a:rPr kumimoji="1" lang="en-US" altLang="zh-CN" sz="1200" b="1" baseline="-25000">
                  <a:latin typeface="微软雅黑" panose="020B0503020204020204" pitchFamily="34" charset="-122"/>
                  <a:ea typeface="微软雅黑" panose="020B0503020204020204" pitchFamily="34" charset="-122"/>
                </a:rPr>
                <a:t>1</a:t>
              </a:r>
              <a:endParaRPr kumimoji="1" lang="en-US" altLang="zh-CN" sz="1200" b="1">
                <a:latin typeface="微软雅黑" panose="020B0503020204020204" pitchFamily="34" charset="-122"/>
                <a:ea typeface="微软雅黑" panose="020B0503020204020204" pitchFamily="34" charset="-122"/>
              </a:endParaRPr>
            </a:p>
          </p:txBody>
        </p:sp>
        <p:sp>
          <p:nvSpPr>
            <p:cNvPr id="10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2</a:t>
              </a:r>
              <a:endParaRPr kumimoji="1" lang="en-US" altLang="zh-CN" sz="1200" b="1">
                <a:latin typeface="微软雅黑" panose="020B0503020204020204" pitchFamily="34" charset="-122"/>
                <a:ea typeface="微软雅黑" panose="020B0503020204020204" pitchFamily="34" charset="-122"/>
              </a:endParaRPr>
            </a:p>
          </p:txBody>
        </p:sp>
        <p:sp>
          <p:nvSpPr>
            <p:cNvPr id="10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0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0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sp>
          <p:nvSpPr>
            <p:cNvPr id="10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pic>
          <p:nvPicPr>
            <p:cNvPr id="10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5" name="直接连接符 114"/>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115"/>
                                        </p:tgtEl>
                                        <p:attrNameLst>
                                          <p:attrName>style.visibility</p:attrName>
                                        </p:attrNameLst>
                                      </p:cBhvr>
                                      <p:to>
                                        <p:strVal val="visible"/>
                                      </p:to>
                                    </p:set>
                                    <p:animEffect transition="in" filter="wipe(right)">
                                      <p:cBhvr>
                                        <p:cTn id="7" dur="1000"/>
                                        <p:tgtEl>
                                          <p:spTgt spid="115"/>
                                        </p:tgtEl>
                                      </p:cBhvr>
                                    </p:animEffect>
                                  </p:childTnLst>
                                </p:cTn>
                              </p:par>
                            </p:childTnLst>
                          </p:cTn>
                        </p:par>
                        <p:par>
                          <p:cTn id="8" fill="hold">
                            <p:stCondLst>
                              <p:cond delay="3000"/>
                            </p:stCondLst>
                            <p:childTnLst>
                              <p:par>
                                <p:cTn id="9" presetID="22" presetClass="entr" presetSubtype="8" fill="hold"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wipe(left)">
                                      <p:cBhvr>
                                        <p:cTn id="11" dur="1000"/>
                                        <p:tgtEl>
                                          <p:spTgt spid="116"/>
                                        </p:tgtEl>
                                      </p:cBhvr>
                                    </p:animEffect>
                                  </p:childTnLst>
                                </p:cTn>
                              </p:par>
                              <p:par>
                                <p:cTn id="12" presetID="22" presetClass="entr" presetSubtype="8" fill="hold" nodeType="withEffect">
                                  <p:stCondLst>
                                    <p:cond delay="0"/>
                                  </p:stCondLst>
                                  <p:childTnLst>
                                    <p:set>
                                      <p:cBhvr>
                                        <p:cTn id="13" dur="1" fill="hold">
                                          <p:stCondLst>
                                            <p:cond delay="0"/>
                                          </p:stCondLst>
                                        </p:cTn>
                                        <p:tgtEl>
                                          <p:spTgt spid="117"/>
                                        </p:tgtEl>
                                        <p:attrNameLst>
                                          <p:attrName>style.visibility</p:attrName>
                                        </p:attrNameLst>
                                      </p:cBhvr>
                                      <p:to>
                                        <p:strVal val="visible"/>
                                      </p:to>
                                    </p:set>
                                    <p:animEffect transition="in" filter="wipe(left)">
                                      <p:cBhvr>
                                        <p:cTn id="14" dur="1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圆角矩形 91"/>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Text Box 52"/>
          <p:cNvSpPr txBox="1">
            <a:spLocks noChangeArrowheads="1"/>
          </p:cNvSpPr>
          <p:nvPr/>
        </p:nvSpPr>
        <p:spPr bwMode="auto">
          <a:xfrm>
            <a:off x="3736190" y="3652866"/>
            <a:ext cx="4505767" cy="605294"/>
          </a:xfrm>
          <a:prstGeom prst="rect">
            <a:avLst/>
          </a:prstGeom>
          <a:solidFill>
            <a:srgbClr val="0000CC"/>
          </a:solidFill>
          <a:ln>
            <a:solidFill>
              <a:srgbClr val="000099"/>
            </a:solidFill>
          </a:ln>
          <a:effectLst/>
        </p:spPr>
        <p:txBody>
          <a:bodyPr wrap="square">
            <a:spAutoFit/>
          </a:bodyPr>
          <a:lstStyle>
            <a:defPPr>
              <a:defRPr lang="zh-CN"/>
            </a:defPPr>
            <a:lvl1pPr>
              <a:lnSpc>
                <a:spcPts val="2000"/>
              </a:lnSpc>
              <a:defRPr sz="1400" b="1">
                <a:solidFill>
                  <a:schemeClr val="bg1"/>
                </a:solidFill>
                <a:latin typeface="微软雅黑" panose="020B0503020204020204" pitchFamily="34" charset="-122"/>
                <a:ea typeface="微软雅黑" panose="020B0503020204020204" pitchFamily="34" charset="-122"/>
              </a:defRPr>
            </a:lvl1pPr>
          </a:lstStyle>
          <a:p>
            <a:r>
              <a:rPr lang="zh-CN" altLang="en-US" sz="1300" dirty="0"/>
              <a:t>虚拟局域网限制了接收广播信息的工作站数，使得网络不会因传播过多的广播信息 </a:t>
            </a:r>
            <a:r>
              <a:rPr lang="en-US" altLang="zh-CN" sz="1300" dirty="0"/>
              <a:t>(</a:t>
            </a:r>
            <a:r>
              <a:rPr lang="zh-CN" altLang="en-US" sz="1300" dirty="0"/>
              <a:t>即“广播风暴”</a:t>
            </a:r>
            <a:r>
              <a:rPr lang="en-US" altLang="zh-CN" sz="1300" dirty="0"/>
              <a:t>) </a:t>
            </a:r>
            <a:r>
              <a:rPr lang="zh-CN" altLang="en-US" sz="1300" dirty="0"/>
              <a:t>而引起性能恶化。 </a:t>
            </a:r>
            <a:endParaRPr lang="zh-CN" altLang="en-US" sz="1300" dirty="0"/>
          </a:p>
        </p:txBody>
      </p:sp>
      <p:sp>
        <p:nvSpPr>
          <p:cNvPr id="93"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4" name="Line 3"/>
          <p:cNvSpPr>
            <a:spLocks noChangeShapeType="1"/>
          </p:cNvSpPr>
          <p:nvPr/>
        </p:nvSpPr>
        <p:spPr bwMode="auto">
          <a:xfrm>
            <a:off x="3223749" y="3997197"/>
            <a:ext cx="409477"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5"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6"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7" name="Line 6"/>
          <p:cNvSpPr>
            <a:spLocks noChangeShapeType="1"/>
          </p:cNvSpPr>
          <p:nvPr/>
        </p:nvSpPr>
        <p:spPr bwMode="auto">
          <a:xfrm>
            <a:off x="3466401" y="1001251"/>
            <a:ext cx="220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8" name="Line 7"/>
          <p:cNvSpPr>
            <a:spLocks noChangeShapeType="1"/>
          </p:cNvSpPr>
          <p:nvPr/>
        </p:nvSpPr>
        <p:spPr bwMode="auto">
          <a:xfrm>
            <a:off x="3550260" y="1081953"/>
            <a:ext cx="132745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9" name="Line 8"/>
          <p:cNvSpPr>
            <a:spLocks noChangeShapeType="1"/>
          </p:cNvSpPr>
          <p:nvPr/>
        </p:nvSpPr>
        <p:spPr bwMode="auto">
          <a:xfrm>
            <a:off x="3633226" y="1161830"/>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0" name="Line 9"/>
          <p:cNvSpPr>
            <a:spLocks noChangeShapeType="1"/>
          </p:cNvSpPr>
          <p:nvPr/>
        </p:nvSpPr>
        <p:spPr bwMode="auto">
          <a:xfrm>
            <a:off x="3633226" y="2169773"/>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1" name="Line 10"/>
          <p:cNvSpPr>
            <a:spLocks noChangeShapeType="1"/>
          </p:cNvSpPr>
          <p:nvPr/>
        </p:nvSpPr>
        <p:spPr bwMode="auto">
          <a:xfrm>
            <a:off x="3550260" y="2048721"/>
            <a:ext cx="147019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2" name="Line 11"/>
          <p:cNvSpPr>
            <a:spLocks noChangeShapeType="1"/>
          </p:cNvSpPr>
          <p:nvPr/>
        </p:nvSpPr>
        <p:spPr bwMode="auto">
          <a:xfrm>
            <a:off x="3425365" y="1927669"/>
            <a:ext cx="22356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3" name="Line 12"/>
          <p:cNvSpPr>
            <a:spLocks noChangeShapeType="1"/>
          </p:cNvSpPr>
          <p:nvPr/>
        </p:nvSpPr>
        <p:spPr bwMode="auto">
          <a:xfrm>
            <a:off x="3508331" y="3096191"/>
            <a:ext cx="79129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4" name="Line 13"/>
          <p:cNvSpPr>
            <a:spLocks noChangeShapeType="1"/>
          </p:cNvSpPr>
          <p:nvPr/>
        </p:nvSpPr>
        <p:spPr bwMode="auto">
          <a:xfrm>
            <a:off x="3508331" y="3176892"/>
            <a:ext cx="41929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5" name="Line 14"/>
          <p:cNvSpPr>
            <a:spLocks noChangeShapeType="1"/>
          </p:cNvSpPr>
          <p:nvPr/>
        </p:nvSpPr>
        <p:spPr bwMode="auto">
          <a:xfrm>
            <a:off x="3312068" y="2935612"/>
            <a:ext cx="238370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6" name="Line 15"/>
          <p:cNvSpPr>
            <a:spLocks noChangeShapeType="1"/>
          </p:cNvSpPr>
          <p:nvPr/>
        </p:nvSpPr>
        <p:spPr bwMode="auto">
          <a:xfrm>
            <a:off x="3425365" y="3016313"/>
            <a:ext cx="148535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7"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108"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109" name="Line 23"/>
          <p:cNvSpPr>
            <a:spLocks noChangeShapeType="1"/>
          </p:cNvSpPr>
          <p:nvPr/>
        </p:nvSpPr>
        <p:spPr bwMode="auto">
          <a:xfrm>
            <a:off x="2841927" y="1128068"/>
            <a:ext cx="0" cy="26129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0" name="Line 24"/>
          <p:cNvSpPr>
            <a:spLocks noChangeShapeType="1"/>
          </p:cNvSpPr>
          <p:nvPr/>
        </p:nvSpPr>
        <p:spPr bwMode="auto">
          <a:xfrm>
            <a:off x="2833899" y="1122303"/>
            <a:ext cx="25781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1"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a:latin typeface="微软雅黑" panose="020B0503020204020204" pitchFamily="34" charset="-122"/>
                <a:ea typeface="微软雅黑" panose="020B0503020204020204" pitchFamily="34" charset="-122"/>
              </a:rPr>
              <a:t>以太网</a:t>
            </a:r>
            <a:endParaRPr kumimoji="1" lang="zh-CN" altLang="en-US" sz="1100" b="1">
              <a:latin typeface="微软雅黑" panose="020B0503020204020204" pitchFamily="34" charset="-122"/>
              <a:ea typeface="微软雅黑" panose="020B0503020204020204" pitchFamily="34" charset="-122"/>
            </a:endParaRPr>
          </a:p>
          <a:p>
            <a:pPr algn="ctr"/>
            <a:r>
              <a:rPr kumimoji="1" lang="zh-CN" altLang="en-US" sz="1100" b="1">
                <a:latin typeface="微软雅黑" panose="020B0503020204020204" pitchFamily="34" charset="-122"/>
                <a:ea typeface="微软雅黑" panose="020B0503020204020204" pitchFamily="34" charset="-122"/>
              </a:rPr>
              <a:t>交换机</a:t>
            </a:r>
            <a:endParaRPr kumimoji="1" lang="zh-CN" altLang="en-US" sz="1100" b="1">
              <a:latin typeface="微软雅黑" panose="020B0503020204020204" pitchFamily="34" charset="-122"/>
              <a:ea typeface="微软雅黑" panose="020B0503020204020204" pitchFamily="34" charset="-122"/>
            </a:endParaRPr>
          </a:p>
        </p:txBody>
      </p:sp>
      <p:sp>
        <p:nvSpPr>
          <p:cNvPr id="112" name="Line 47"/>
          <p:cNvSpPr>
            <a:spLocks noChangeShapeType="1"/>
          </p:cNvSpPr>
          <p:nvPr/>
        </p:nvSpPr>
        <p:spPr bwMode="auto">
          <a:xfrm>
            <a:off x="2924893" y="2085778"/>
            <a:ext cx="0" cy="173590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3" name="Line 48"/>
          <p:cNvSpPr>
            <a:spLocks noChangeShapeType="1"/>
          </p:cNvSpPr>
          <p:nvPr/>
        </p:nvSpPr>
        <p:spPr bwMode="auto">
          <a:xfrm>
            <a:off x="2917757" y="2089072"/>
            <a:ext cx="15522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4" name="Line 49"/>
          <p:cNvSpPr>
            <a:spLocks noChangeShapeType="1"/>
          </p:cNvSpPr>
          <p:nvPr/>
        </p:nvSpPr>
        <p:spPr bwMode="auto">
          <a:xfrm>
            <a:off x="3008752" y="3116778"/>
            <a:ext cx="0" cy="78560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5" name="Line 50"/>
          <p:cNvSpPr>
            <a:spLocks noChangeShapeType="1"/>
          </p:cNvSpPr>
          <p:nvPr/>
        </p:nvSpPr>
        <p:spPr bwMode="auto">
          <a:xfrm>
            <a:off x="3000722" y="3116778"/>
            <a:ext cx="856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6"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grpSp>
        <p:nvGrpSpPr>
          <p:cNvPr id="117" name="组合 116"/>
          <p:cNvGrpSpPr/>
          <p:nvPr/>
        </p:nvGrpSpPr>
        <p:grpSpPr>
          <a:xfrm>
            <a:off x="5464599" y="839849"/>
            <a:ext cx="691856" cy="2377394"/>
            <a:chOff x="5479461" y="839849"/>
            <a:chExt cx="691856" cy="2377394"/>
          </a:xfrm>
        </p:grpSpPr>
        <p:sp>
          <p:nvSpPr>
            <p:cNvPr id="118"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9"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3</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120" name="组合 119"/>
          <p:cNvGrpSpPr/>
          <p:nvPr/>
        </p:nvGrpSpPr>
        <p:grpSpPr>
          <a:xfrm>
            <a:off x="3785188" y="920551"/>
            <a:ext cx="875156" cy="2659849"/>
            <a:chOff x="3800050" y="920551"/>
            <a:chExt cx="875156" cy="2659849"/>
          </a:xfrm>
        </p:grpSpPr>
        <p:sp>
          <p:nvSpPr>
            <p:cNvPr id="121"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2"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1</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123" name="组合 122"/>
          <p:cNvGrpSpPr/>
          <p:nvPr/>
        </p:nvGrpSpPr>
        <p:grpSpPr>
          <a:xfrm>
            <a:off x="4719691" y="920550"/>
            <a:ext cx="691856" cy="2377394"/>
            <a:chOff x="4734553" y="920550"/>
            <a:chExt cx="691856" cy="2377394"/>
          </a:xfrm>
        </p:grpSpPr>
        <p:sp>
          <p:nvSpPr>
            <p:cNvPr id="124"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5"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2</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126" name="组合 125"/>
          <p:cNvGrpSpPr/>
          <p:nvPr/>
        </p:nvGrpSpPr>
        <p:grpSpPr>
          <a:xfrm>
            <a:off x="3845014" y="885681"/>
            <a:ext cx="2307061" cy="2675492"/>
            <a:chOff x="3845014" y="885681"/>
            <a:chExt cx="2307061" cy="2675492"/>
          </a:xfrm>
        </p:grpSpPr>
        <p:sp>
          <p:nvSpPr>
            <p:cNvPr id="127"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4</a:t>
              </a:r>
              <a:endParaRPr kumimoji="1" lang="en-US" altLang="zh-CN" sz="1200" b="1">
                <a:latin typeface="微软雅黑" panose="020B0503020204020204" pitchFamily="34" charset="-122"/>
                <a:ea typeface="微软雅黑" panose="020B0503020204020204" pitchFamily="34" charset="-122"/>
              </a:endParaRPr>
            </a:p>
          </p:txBody>
        </p:sp>
        <p:sp>
          <p:nvSpPr>
            <p:cNvPr id="128"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29"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30"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B</a:t>
              </a:r>
              <a:r>
                <a:rPr kumimoji="1" lang="en-US" altLang="zh-CN" sz="1200" b="1" baseline="-25000">
                  <a:latin typeface="微软雅黑" panose="020B0503020204020204" pitchFamily="34" charset="-122"/>
                  <a:ea typeface="微软雅黑" panose="020B0503020204020204" pitchFamily="34" charset="-122"/>
                </a:rPr>
                <a:t>3</a:t>
              </a:r>
              <a:endParaRPr kumimoji="1" lang="en-US" altLang="zh-CN" sz="1200" b="1">
                <a:latin typeface="微软雅黑" panose="020B0503020204020204" pitchFamily="34" charset="-122"/>
                <a:ea typeface="微软雅黑" panose="020B0503020204020204" pitchFamily="34" charset="-122"/>
              </a:endParaRPr>
            </a:p>
          </p:txBody>
        </p:sp>
        <p:sp>
          <p:nvSpPr>
            <p:cNvPr id="131"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C</a:t>
              </a:r>
              <a:r>
                <a:rPr kumimoji="1" lang="en-US" altLang="zh-CN" sz="1200" b="1" baseline="-25000">
                  <a:latin typeface="微软雅黑" panose="020B0503020204020204" pitchFamily="34" charset="-122"/>
                  <a:ea typeface="微软雅黑" panose="020B0503020204020204" pitchFamily="34" charset="-122"/>
                </a:rPr>
                <a:t>1</a:t>
              </a:r>
              <a:endParaRPr kumimoji="1" lang="en-US" altLang="zh-CN" sz="1200" b="1">
                <a:latin typeface="微软雅黑" panose="020B0503020204020204" pitchFamily="34" charset="-122"/>
                <a:ea typeface="微软雅黑" panose="020B0503020204020204" pitchFamily="34" charset="-122"/>
              </a:endParaRPr>
            </a:p>
          </p:txBody>
        </p:sp>
        <p:sp>
          <p:nvSpPr>
            <p:cNvPr id="132"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2</a:t>
              </a:r>
              <a:endParaRPr kumimoji="1" lang="en-US" altLang="zh-CN" sz="1200" b="1">
                <a:latin typeface="微软雅黑" panose="020B0503020204020204" pitchFamily="34" charset="-122"/>
                <a:ea typeface="微软雅黑" panose="020B0503020204020204" pitchFamily="34" charset="-122"/>
              </a:endParaRPr>
            </a:p>
          </p:txBody>
        </p:sp>
        <p:sp>
          <p:nvSpPr>
            <p:cNvPr id="133"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34"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35"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sp>
          <p:nvSpPr>
            <p:cNvPr id="136"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pic>
          <p:nvPicPr>
            <p:cNvPr id="13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47" name="直接连接符 146"/>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147"/>
                                        </p:tgtEl>
                                        <p:attrNameLst>
                                          <p:attrName>style.visibility</p:attrName>
                                        </p:attrNameLst>
                                      </p:cBhvr>
                                      <p:to>
                                        <p:strVal val="visible"/>
                                      </p:to>
                                    </p:set>
                                    <p:animEffect transition="in" filter="wipe(right)">
                                      <p:cBhvr>
                                        <p:cTn id="7" dur="1000"/>
                                        <p:tgtEl>
                                          <p:spTgt spid="147"/>
                                        </p:tgtEl>
                                      </p:cBhvr>
                                    </p:animEffect>
                                  </p:childTnLst>
                                </p:cTn>
                              </p:par>
                            </p:childTnLst>
                          </p:cTn>
                        </p:par>
                        <p:par>
                          <p:cTn id="8" fill="hold">
                            <p:stCondLst>
                              <p:cond delay="3000"/>
                            </p:stCondLst>
                            <p:childTnLst>
                              <p:par>
                                <p:cTn id="9" presetID="22" presetClass="entr" presetSubtype="8" fill="hold" nodeType="afterEffect">
                                  <p:stCondLst>
                                    <p:cond delay="0"/>
                                  </p:stCondLst>
                                  <p:childTnLst>
                                    <p:set>
                                      <p:cBhvr>
                                        <p:cTn id="10" dur="1" fill="hold">
                                          <p:stCondLst>
                                            <p:cond delay="0"/>
                                          </p:stCondLst>
                                        </p:cTn>
                                        <p:tgtEl>
                                          <p:spTgt spid="148"/>
                                        </p:tgtEl>
                                        <p:attrNameLst>
                                          <p:attrName>style.visibility</p:attrName>
                                        </p:attrNameLst>
                                      </p:cBhvr>
                                      <p:to>
                                        <p:strVal val="visible"/>
                                      </p:to>
                                    </p:set>
                                    <p:animEffect transition="in" filter="wipe(left)">
                                      <p:cBhvr>
                                        <p:cTn id="11" dur="1000"/>
                                        <p:tgtEl>
                                          <p:spTgt spid="148"/>
                                        </p:tgtEl>
                                      </p:cBhvr>
                                    </p:animEffect>
                                  </p:childTnLst>
                                </p:cTn>
                              </p:par>
                              <p:par>
                                <p:cTn id="12" presetID="22" presetClass="entr" presetSubtype="8" fill="hold" nodeType="withEffect">
                                  <p:stCondLst>
                                    <p:cond delay="0"/>
                                  </p:stCondLst>
                                  <p:childTnLst>
                                    <p:set>
                                      <p:cBhvr>
                                        <p:cTn id="13" dur="1" fill="hold">
                                          <p:stCondLst>
                                            <p:cond delay="0"/>
                                          </p:stCondLst>
                                        </p:cTn>
                                        <p:tgtEl>
                                          <p:spTgt spid="149"/>
                                        </p:tgtEl>
                                        <p:attrNameLst>
                                          <p:attrName>style.visibility</p:attrName>
                                        </p:attrNameLst>
                                      </p:cBhvr>
                                      <p:to>
                                        <p:strVal val="visible"/>
                                      </p:to>
                                    </p:set>
                                    <p:animEffect transition="in" filter="wipe(left)">
                                      <p:cBhvr>
                                        <p:cTn id="14" dur="1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653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577060" y="613448"/>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虚拟局域网优点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1001201"/>
            <a:ext cx="8116658"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虚拟局域网（</a:t>
            </a:r>
            <a:r>
              <a:rPr lang="en-US" altLang="zh-CN" sz="2000" b="1" dirty="0">
                <a:latin typeface="微软雅黑" panose="020B0503020204020204" pitchFamily="34" charset="-122"/>
                <a:ea typeface="微软雅黑" panose="020B0503020204020204" pitchFamily="34" charset="-122"/>
              </a:rPr>
              <a:t>VLAN</a:t>
            </a:r>
            <a:r>
              <a:rPr lang="zh-CN" altLang="en-US" sz="2000" b="1" dirty="0">
                <a:latin typeface="微软雅黑" panose="020B0503020204020204" pitchFamily="34" charset="-122"/>
                <a:ea typeface="微软雅黑" panose="020B0503020204020204" pitchFamily="34" charset="-122"/>
              </a:rPr>
              <a:t>）技术具有以下主要优点：</a:t>
            </a:r>
            <a:endParaRPr lang="en-US" altLang="zh-CN" sz="2000" b="1" dirty="0">
              <a:latin typeface="微软雅黑" panose="020B0503020204020204" pitchFamily="34" charset="-122"/>
              <a:ea typeface="微软雅黑" panose="020B0503020204020204" pitchFamily="34" charset="-122"/>
            </a:endParaRPr>
          </a:p>
          <a:p>
            <a:pPr marL="720725" indent="-360680" eaLnBrk="0" hangingPunct="0">
              <a:lnSpc>
                <a:spcPts val="3300"/>
              </a:lnSpc>
              <a:buClr>
                <a:srgbClr val="990099"/>
              </a:buClr>
              <a:buFont typeface="+mj-lt"/>
              <a:buAutoNum type="arabicPeriod"/>
            </a:pPr>
            <a:r>
              <a:rPr lang="zh-CN" altLang="en-US" sz="2000" b="1" dirty="0">
                <a:latin typeface="微软雅黑" panose="020B0503020204020204" pitchFamily="34" charset="-122"/>
                <a:ea typeface="微软雅黑" panose="020B0503020204020204" pitchFamily="34" charset="-122"/>
              </a:rPr>
              <a:t>改善了性能</a:t>
            </a:r>
            <a:endParaRPr lang="en-US" altLang="zh-CN" sz="2000" b="1" dirty="0">
              <a:latin typeface="微软雅黑" panose="020B0503020204020204" pitchFamily="34" charset="-122"/>
              <a:ea typeface="微软雅黑" panose="020B0503020204020204" pitchFamily="34" charset="-122"/>
            </a:endParaRPr>
          </a:p>
          <a:p>
            <a:pPr marL="720725" indent="-360680" eaLnBrk="0" hangingPunct="0">
              <a:lnSpc>
                <a:spcPts val="3300"/>
              </a:lnSpc>
              <a:buClr>
                <a:srgbClr val="990099"/>
              </a:buClr>
              <a:buFont typeface="+mj-lt"/>
              <a:buAutoNum type="arabicPeriod"/>
            </a:pPr>
            <a:r>
              <a:rPr lang="zh-CN" altLang="en-US" sz="2000" b="1" dirty="0">
                <a:latin typeface="微软雅黑" panose="020B0503020204020204" pitchFamily="34" charset="-122"/>
                <a:ea typeface="微软雅黑" panose="020B0503020204020204" pitchFamily="34" charset="-122"/>
              </a:rPr>
              <a:t>简化了管理</a:t>
            </a:r>
            <a:endParaRPr lang="en-US" altLang="zh-CN" sz="2000" b="1" dirty="0">
              <a:latin typeface="微软雅黑" panose="020B0503020204020204" pitchFamily="34" charset="-122"/>
              <a:ea typeface="微软雅黑" panose="020B0503020204020204" pitchFamily="34" charset="-122"/>
            </a:endParaRPr>
          </a:p>
          <a:p>
            <a:pPr marL="720725" indent="-360680" eaLnBrk="0" hangingPunct="0">
              <a:lnSpc>
                <a:spcPts val="3300"/>
              </a:lnSpc>
              <a:buClr>
                <a:srgbClr val="990099"/>
              </a:buClr>
              <a:buFont typeface="+mj-lt"/>
              <a:buAutoNum type="arabicPeriod"/>
            </a:pPr>
            <a:r>
              <a:rPr lang="zh-CN" altLang="en-US" sz="2000" b="1" dirty="0">
                <a:latin typeface="微软雅黑" panose="020B0503020204020204" pitchFamily="34" charset="-122"/>
                <a:ea typeface="微软雅黑" panose="020B0503020204020204" pitchFamily="34" charset="-122"/>
              </a:rPr>
              <a:t>降低了成本</a:t>
            </a:r>
            <a:endParaRPr lang="en-US" altLang="zh-CN" sz="2000" b="1" dirty="0">
              <a:latin typeface="微软雅黑" panose="020B0503020204020204" pitchFamily="34" charset="-122"/>
              <a:ea typeface="微软雅黑" panose="020B0503020204020204" pitchFamily="34" charset="-122"/>
            </a:endParaRPr>
          </a:p>
          <a:p>
            <a:pPr marL="720725" indent="-360680" eaLnBrk="0" hangingPunct="0">
              <a:lnSpc>
                <a:spcPts val="3300"/>
              </a:lnSpc>
              <a:buClr>
                <a:srgbClr val="990099"/>
              </a:buClr>
              <a:buFont typeface="+mj-lt"/>
              <a:buAutoNum type="arabicPeriod"/>
            </a:pPr>
            <a:r>
              <a:rPr lang="zh-CN" altLang="en-US" sz="2000" b="1" dirty="0">
                <a:latin typeface="微软雅黑" panose="020B0503020204020204" pitchFamily="34" charset="-122"/>
                <a:ea typeface="微软雅黑" panose="020B0503020204020204" pitchFamily="34" charset="-122"/>
              </a:rPr>
              <a:t>改善了安全性</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731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2339" y="614223"/>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划分虚拟局域网的方法</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1001976"/>
            <a:ext cx="8116658"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基于交换机端口</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基于计算机网卡的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地址</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基于协议类型</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基于 </a:t>
            </a:r>
            <a:r>
              <a:rPr lang="en-US" altLang="zh-CN" sz="2000" b="1" dirty="0">
                <a:latin typeface="微软雅黑" panose="020B0503020204020204" pitchFamily="34" charset="-122"/>
                <a:ea typeface="微软雅黑" panose="020B0503020204020204" pitchFamily="34" charset="-122"/>
              </a:rPr>
              <a:t>IP </a:t>
            </a:r>
            <a:r>
              <a:rPr lang="zh-CN" altLang="en-US" sz="2000" b="1" dirty="0">
                <a:latin typeface="微软雅黑" panose="020B0503020204020204" pitchFamily="34" charset="-122"/>
                <a:ea typeface="微软雅黑" panose="020B0503020204020204" pitchFamily="34" charset="-122"/>
              </a:rPr>
              <a:t>子网地址</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基于高层应用或服务</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46"/>
          <p:cNvSpPr>
            <a:spLocks noChangeArrowheads="1"/>
          </p:cNvSpPr>
          <p:nvPr/>
        </p:nvSpPr>
        <p:spPr bwMode="auto">
          <a:xfrm>
            <a:off x="466346" y="979840"/>
            <a:ext cx="8335910" cy="8104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800"/>
              </a:lnSpc>
              <a:buClr>
                <a:srgbClr val="0070C0"/>
              </a:buClr>
              <a:buFont typeface="Wingdings" panose="05000000000000000000" pitchFamily="2" charset="2"/>
              <a:buChar char="l"/>
            </a:pPr>
            <a:r>
              <a:rPr lang="zh-CN" altLang="en-US" b="1" dirty="0">
                <a:solidFill>
                  <a:srgbClr val="C00000"/>
                </a:solidFill>
                <a:latin typeface="微软雅黑" panose="020B0503020204020204" pitchFamily="34" charset="-122"/>
                <a:ea typeface="微软雅黑" panose="020B0503020204020204" pitchFamily="34" charset="-122"/>
              </a:rPr>
              <a:t>封装成帧</a:t>
            </a:r>
            <a:r>
              <a:rPr lang="zh-CN" altLang="en-US" b="1" dirty="0">
                <a:solidFill>
                  <a:srgbClr val="0000FF"/>
                </a:solidFill>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(framing)</a:t>
            </a:r>
            <a:r>
              <a:rPr lang="zh-CN" altLang="en-US" b="1" dirty="0">
                <a:latin typeface="微软雅黑" panose="020B0503020204020204" pitchFamily="34" charset="-122"/>
                <a:ea typeface="微软雅黑" panose="020B0503020204020204" pitchFamily="34" charset="-122"/>
              </a:rPr>
              <a:t>：在一段数据的前后分别添加首部和尾部，构成一个帧。</a:t>
            </a:r>
            <a:endParaRPr lang="en-US" altLang="zh-CN" b="1" dirty="0">
              <a:latin typeface="微软雅黑" panose="020B0503020204020204" pitchFamily="34" charset="-122"/>
              <a:ea typeface="微软雅黑" panose="020B0503020204020204" pitchFamily="34" charset="-122"/>
            </a:endParaRPr>
          </a:p>
          <a:p>
            <a:pPr marL="342900" indent="-342900" eaLnBrk="0" hangingPunct="0">
              <a:lnSpc>
                <a:spcPts val="28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首部和尾部的一个重要作用就是进行</a:t>
            </a:r>
            <a:r>
              <a:rPr lang="zh-CN" altLang="en-US" b="1" dirty="0">
                <a:solidFill>
                  <a:srgbClr val="0000FF"/>
                </a:solidFill>
                <a:latin typeface="微软雅黑" panose="020B0503020204020204" pitchFamily="34" charset="-122"/>
                <a:ea typeface="微软雅黑" panose="020B0503020204020204" pitchFamily="34" charset="-122"/>
              </a:rPr>
              <a:t>帧定界</a:t>
            </a:r>
            <a:r>
              <a:rPr lang="zh-CN" altLang="en-US" b="1" dirty="0">
                <a:latin typeface="微软雅黑" panose="020B0503020204020204" pitchFamily="34" charset="-122"/>
                <a:ea typeface="微软雅黑" panose="020B0503020204020204" pitchFamily="34" charset="-122"/>
              </a:rPr>
              <a:t>（即确定帧的界限）。 </a:t>
            </a:r>
            <a:endParaRPr lang="zh-CN" altLang="en-US" b="1" dirty="0">
              <a:latin typeface="微软雅黑" panose="020B0503020204020204" pitchFamily="34" charset="-122"/>
              <a:ea typeface="微软雅黑" panose="020B0503020204020204" pitchFamily="34" charset="-122"/>
            </a:endParaRPr>
          </a:p>
        </p:txBody>
      </p:sp>
      <p:sp>
        <p:nvSpPr>
          <p:cNvPr id="15" name="AutoShape 5"/>
          <p:cNvSpPr>
            <a:spLocks noChangeArrowheads="1"/>
          </p:cNvSpPr>
          <p:nvPr/>
        </p:nvSpPr>
        <p:spPr bwMode="auto">
          <a:xfrm>
            <a:off x="466345" y="6216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6"/>
          <p:cNvSpPr>
            <a:spLocks noChangeArrowheads="1"/>
          </p:cNvSpPr>
          <p:nvPr/>
        </p:nvSpPr>
        <p:spPr bwMode="auto">
          <a:xfrm>
            <a:off x="3768616" y="588430"/>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封装成帧</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901643" y="1999692"/>
            <a:ext cx="5282492" cy="1789102"/>
            <a:chOff x="901643" y="1999692"/>
            <a:chExt cx="5282492" cy="1789102"/>
          </a:xfrm>
        </p:grpSpPr>
        <p:sp>
          <p:nvSpPr>
            <p:cNvPr id="28" name="Text Box 4"/>
            <p:cNvSpPr txBox="1">
              <a:spLocks noChangeArrowheads="1"/>
            </p:cNvSpPr>
            <p:nvPr/>
          </p:nvSpPr>
          <p:spPr bwMode="auto">
            <a:xfrm>
              <a:off x="5537804" y="2068003"/>
              <a:ext cx="646331" cy="276999"/>
            </a:xfrm>
            <a:prstGeom prst="rect">
              <a:avLst/>
            </a:prstGeom>
            <a:noFill/>
            <a:ln>
              <a:noFill/>
            </a:ln>
            <a:effectLst/>
          </p:spPr>
          <p:txBody>
            <a:bodyPr wrap="none">
              <a:spAutoFit/>
            </a:bodyPr>
            <a:lstStyle/>
            <a:p>
              <a:pPr algn="ctr"/>
              <a:r>
                <a:rPr kumimoji="1" lang="zh-CN" altLang="en-US" sz="1200" b="1">
                  <a:solidFill>
                    <a:srgbClr val="0000FF"/>
                  </a:solidFill>
                  <a:latin typeface="微软雅黑" panose="020B0503020204020204" pitchFamily="34" charset="-122"/>
                  <a:ea typeface="微软雅黑" panose="020B0503020204020204" pitchFamily="34" charset="-122"/>
                </a:rPr>
                <a:t>帧结束</a:t>
              </a:r>
              <a:endParaRPr kumimoji="1" lang="zh-CN" altLang="en-US" sz="1200" b="1">
                <a:solidFill>
                  <a:srgbClr val="0000FF"/>
                </a:solidFill>
                <a:latin typeface="微软雅黑" panose="020B0503020204020204" pitchFamily="34" charset="-122"/>
                <a:ea typeface="微软雅黑" panose="020B0503020204020204" pitchFamily="34" charset="-122"/>
              </a:endParaRPr>
            </a:p>
          </p:txBody>
        </p:sp>
        <p:sp>
          <p:nvSpPr>
            <p:cNvPr id="29" name="Rectangle 5"/>
            <p:cNvSpPr>
              <a:spLocks noChangeArrowheads="1"/>
            </p:cNvSpPr>
            <p:nvPr/>
          </p:nvSpPr>
          <p:spPr bwMode="auto">
            <a:xfrm>
              <a:off x="1880429" y="2591723"/>
              <a:ext cx="713473" cy="329295"/>
            </a:xfrm>
            <a:prstGeom prst="rect">
              <a:avLst/>
            </a:prstGeom>
            <a:solidFill>
              <a:srgbClr val="0000FF"/>
            </a:solidFill>
            <a:ln w="12700">
              <a:solidFill>
                <a:schemeClr val="tx1"/>
              </a:solidFill>
              <a:miter lim="800000"/>
            </a:ln>
            <a:effectLst/>
          </p:spPr>
          <p:txBody>
            <a:bodyPr wrap="none" anchor="ctr"/>
            <a:lstStyle/>
            <a:p>
              <a:pPr algn="ctr"/>
              <a:r>
                <a:rPr kumimoji="1" lang="zh-CN" altLang="en-US" sz="1200" b="1">
                  <a:solidFill>
                    <a:schemeClr val="bg1"/>
                  </a:solidFill>
                  <a:latin typeface="微软雅黑" panose="020B0503020204020204" pitchFamily="34" charset="-122"/>
                  <a:ea typeface="微软雅黑" panose="020B0503020204020204" pitchFamily="34" charset="-122"/>
                </a:rPr>
                <a:t>帧首部</a:t>
              </a:r>
              <a:endParaRPr kumimoji="1" lang="zh-CN" altLang="en-US" sz="1200" b="1">
                <a:solidFill>
                  <a:schemeClr val="bg1"/>
                </a:solidFill>
                <a:latin typeface="微软雅黑" panose="020B0503020204020204" pitchFamily="34" charset="-122"/>
                <a:ea typeface="微软雅黑" panose="020B0503020204020204" pitchFamily="34" charset="-122"/>
              </a:endParaRPr>
            </a:p>
          </p:txBody>
        </p:sp>
        <p:sp>
          <p:nvSpPr>
            <p:cNvPr id="30" name="Rectangle 6"/>
            <p:cNvSpPr>
              <a:spLocks noChangeArrowheads="1"/>
            </p:cNvSpPr>
            <p:nvPr/>
          </p:nvSpPr>
          <p:spPr bwMode="auto">
            <a:xfrm>
              <a:off x="2593903" y="1999692"/>
              <a:ext cx="2556929" cy="329295"/>
            </a:xfrm>
            <a:prstGeom prst="rect">
              <a:avLst/>
            </a:prstGeom>
            <a:solidFill>
              <a:srgbClr val="00FF99"/>
            </a:solidFill>
            <a:ln w="12700">
              <a:solidFill>
                <a:schemeClr val="tx1"/>
              </a:solidFill>
              <a:miter lim="800000"/>
            </a:ln>
            <a:effectLst/>
          </p:spPr>
          <p:txBody>
            <a:bodyPr wrap="none" anchor="ctr"/>
            <a:lstStyle/>
            <a:p>
              <a:pPr algn="ctr"/>
              <a:r>
                <a:rPr kumimoji="1" lang="en-US" altLang="zh-CN" sz="1200" b="1">
                  <a:latin typeface="微软雅黑" panose="020B0503020204020204" pitchFamily="34" charset="-122"/>
                  <a:ea typeface="微软雅黑" panose="020B0503020204020204" pitchFamily="34" charset="-122"/>
                </a:rPr>
                <a:t>IP </a:t>
              </a:r>
              <a:r>
                <a:rPr kumimoji="1" lang="zh-CN" altLang="en-US" sz="1200" b="1">
                  <a:latin typeface="微软雅黑" panose="020B0503020204020204" pitchFamily="34" charset="-122"/>
                  <a:ea typeface="微软雅黑" panose="020B0503020204020204" pitchFamily="34" charset="-122"/>
                </a:rPr>
                <a:t>数据报</a:t>
              </a:r>
              <a:endParaRPr kumimoji="1" lang="zh-CN" altLang="en-US" sz="1200" b="1">
                <a:latin typeface="微软雅黑" panose="020B0503020204020204" pitchFamily="34" charset="-122"/>
                <a:ea typeface="微软雅黑" panose="020B0503020204020204" pitchFamily="34" charset="-122"/>
              </a:endParaRPr>
            </a:p>
          </p:txBody>
        </p:sp>
        <p:sp>
          <p:nvSpPr>
            <p:cNvPr id="31" name="Rectangle 7"/>
            <p:cNvSpPr>
              <a:spLocks noChangeArrowheads="1"/>
            </p:cNvSpPr>
            <p:nvPr/>
          </p:nvSpPr>
          <p:spPr bwMode="auto">
            <a:xfrm>
              <a:off x="2593903" y="2591723"/>
              <a:ext cx="2556929" cy="329295"/>
            </a:xfrm>
            <a:prstGeom prst="rect">
              <a:avLst/>
            </a:prstGeom>
            <a:solidFill>
              <a:srgbClr val="00FF99"/>
            </a:solidFill>
            <a:ln w="12700">
              <a:solidFill>
                <a:schemeClr val="tx1"/>
              </a:solidFill>
              <a:miter lim="800000"/>
            </a:ln>
            <a:effectLst/>
          </p:spPr>
          <p:txBody>
            <a:bodyPr wrap="none" anchor="ctr"/>
            <a:lstStyle/>
            <a:p>
              <a:pPr algn="ctr"/>
              <a:r>
                <a:rPr kumimoji="1" lang="zh-CN" altLang="en-US" sz="1200" b="1" dirty="0">
                  <a:latin typeface="微软雅黑" panose="020B0503020204020204" pitchFamily="34" charset="-122"/>
                  <a:ea typeface="微软雅黑" panose="020B0503020204020204" pitchFamily="34" charset="-122"/>
                </a:rPr>
                <a:t>帧的数据部分</a:t>
              </a:r>
              <a:endParaRPr kumimoji="1" lang="zh-CN" altLang="en-US" sz="1200" b="1" dirty="0">
                <a:latin typeface="微软雅黑" panose="020B0503020204020204" pitchFamily="34" charset="-122"/>
                <a:ea typeface="微软雅黑" panose="020B0503020204020204" pitchFamily="34" charset="-122"/>
              </a:endParaRPr>
            </a:p>
          </p:txBody>
        </p:sp>
        <p:sp>
          <p:nvSpPr>
            <p:cNvPr id="32" name="Rectangle 8"/>
            <p:cNvSpPr>
              <a:spLocks noChangeArrowheads="1"/>
            </p:cNvSpPr>
            <p:nvPr/>
          </p:nvSpPr>
          <p:spPr bwMode="auto">
            <a:xfrm>
              <a:off x="5150832" y="2591723"/>
              <a:ext cx="713473" cy="329295"/>
            </a:xfrm>
            <a:prstGeom prst="rect">
              <a:avLst/>
            </a:prstGeom>
            <a:solidFill>
              <a:srgbClr val="0000FF"/>
            </a:solidFill>
            <a:ln w="12700">
              <a:solidFill>
                <a:schemeClr val="tx1"/>
              </a:solidFill>
              <a:miter lim="800000"/>
            </a:ln>
            <a:effectLst/>
          </p:spPr>
          <p:txBody>
            <a:bodyPr wrap="none" anchor="ctr"/>
            <a:lstStyle/>
            <a:p>
              <a:pPr algn="ctr"/>
              <a:r>
                <a:rPr kumimoji="1" lang="zh-CN" altLang="en-US" sz="1200" b="1">
                  <a:solidFill>
                    <a:schemeClr val="bg1"/>
                  </a:solidFill>
                  <a:latin typeface="微软雅黑" panose="020B0503020204020204" pitchFamily="34" charset="-122"/>
                  <a:ea typeface="微软雅黑" panose="020B0503020204020204" pitchFamily="34" charset="-122"/>
                </a:rPr>
                <a:t>帧尾部</a:t>
              </a:r>
              <a:endParaRPr kumimoji="1" lang="zh-CN" altLang="en-US" sz="1200" b="1">
                <a:solidFill>
                  <a:schemeClr val="bg1"/>
                </a:solidFill>
                <a:latin typeface="微软雅黑" panose="020B0503020204020204" pitchFamily="34" charset="-122"/>
                <a:ea typeface="微软雅黑" panose="020B0503020204020204" pitchFamily="34" charset="-122"/>
              </a:endParaRPr>
            </a:p>
          </p:txBody>
        </p:sp>
        <p:sp>
          <p:nvSpPr>
            <p:cNvPr id="33" name="Line 9"/>
            <p:cNvSpPr>
              <a:spLocks noChangeShapeType="1"/>
            </p:cNvSpPr>
            <p:nvPr/>
          </p:nvSpPr>
          <p:spPr bwMode="auto">
            <a:xfrm>
              <a:off x="2593903" y="3085645"/>
              <a:ext cx="255692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4" name="Line 10"/>
            <p:cNvSpPr>
              <a:spLocks noChangeShapeType="1"/>
            </p:cNvSpPr>
            <p:nvPr/>
          </p:nvSpPr>
          <p:spPr bwMode="auto">
            <a:xfrm>
              <a:off x="1880429" y="3414106"/>
              <a:ext cx="398387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5" name="Line 11"/>
            <p:cNvSpPr>
              <a:spLocks noChangeShapeType="1"/>
            </p:cNvSpPr>
            <p:nvPr/>
          </p:nvSpPr>
          <p:spPr bwMode="auto">
            <a:xfrm>
              <a:off x="1880429" y="2962128"/>
              <a:ext cx="0" cy="592031"/>
            </a:xfrm>
            <a:prstGeom prst="line">
              <a:avLst/>
            </a:prstGeom>
            <a:noFill/>
            <a:ln w="28575">
              <a:solidFill>
                <a:srgbClr val="CC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6" name="Line 12"/>
            <p:cNvSpPr>
              <a:spLocks noChangeShapeType="1"/>
            </p:cNvSpPr>
            <p:nvPr/>
          </p:nvSpPr>
          <p:spPr bwMode="auto">
            <a:xfrm>
              <a:off x="5864305" y="2986702"/>
              <a:ext cx="0" cy="59203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7" name="Line 13"/>
            <p:cNvSpPr>
              <a:spLocks noChangeShapeType="1"/>
            </p:cNvSpPr>
            <p:nvPr/>
          </p:nvSpPr>
          <p:spPr bwMode="auto">
            <a:xfrm>
              <a:off x="2593902" y="2954277"/>
              <a:ext cx="0" cy="2636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8" name="Line 14"/>
            <p:cNvSpPr>
              <a:spLocks noChangeShapeType="1"/>
            </p:cNvSpPr>
            <p:nvPr/>
          </p:nvSpPr>
          <p:spPr bwMode="auto">
            <a:xfrm>
              <a:off x="5150831" y="2954277"/>
              <a:ext cx="0" cy="2636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9" name="Text Box 15"/>
            <p:cNvSpPr txBox="1">
              <a:spLocks noChangeArrowheads="1"/>
            </p:cNvSpPr>
            <p:nvPr/>
          </p:nvSpPr>
          <p:spPr bwMode="auto">
            <a:xfrm>
              <a:off x="3564923" y="2949899"/>
              <a:ext cx="691215" cy="276999"/>
            </a:xfrm>
            <a:prstGeom prst="rect">
              <a:avLst/>
            </a:prstGeom>
            <a:solidFill>
              <a:srgbClr val="C3E3F9"/>
            </a:solidFill>
            <a:ln>
              <a:noFill/>
            </a:ln>
            <a:effectLst/>
          </p:spPr>
          <p:txBody>
            <a:bodyPr wrap="none">
              <a:spAutoFit/>
            </a:bodyPr>
            <a:lstStyle/>
            <a:p>
              <a:pPr algn="ctr"/>
              <a:r>
                <a:rPr kumimoji="1" lang="en-US" altLang="zh-CN" sz="1200" b="1"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 </a:t>
              </a:r>
              <a:r>
                <a:rPr kumimoji="1" lang="en-US" altLang="zh-CN" sz="1200" b="1" dirty="0">
                  <a:solidFill>
                    <a:srgbClr val="0000FF"/>
                  </a:solidFill>
                  <a:latin typeface="微软雅黑" panose="020B0503020204020204" pitchFamily="34" charset="-122"/>
                  <a:ea typeface="微软雅黑" panose="020B0503020204020204" pitchFamily="34" charset="-122"/>
                </a:rPr>
                <a:t>MTU</a:t>
              </a:r>
              <a:endParaRPr kumimoji="1"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40" name="Text Box 16"/>
            <p:cNvSpPr txBox="1">
              <a:spLocks noChangeArrowheads="1"/>
            </p:cNvSpPr>
            <p:nvPr/>
          </p:nvSpPr>
          <p:spPr bwMode="auto">
            <a:xfrm>
              <a:off x="3223577" y="3292372"/>
              <a:ext cx="1415772" cy="276999"/>
            </a:xfrm>
            <a:prstGeom prst="rect">
              <a:avLst/>
            </a:prstGeom>
            <a:solidFill>
              <a:srgbClr val="C3E3F9"/>
            </a:solidFill>
            <a:ln>
              <a:noFill/>
            </a:ln>
            <a:effec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数据链路层的帧长</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1" name="AutoShape 17"/>
            <p:cNvSpPr>
              <a:spLocks noChangeArrowheads="1"/>
            </p:cNvSpPr>
            <p:nvPr/>
          </p:nvSpPr>
          <p:spPr bwMode="auto">
            <a:xfrm>
              <a:off x="3664113" y="2328987"/>
              <a:ext cx="416509" cy="328419"/>
            </a:xfrm>
            <a:prstGeom prst="downArrow">
              <a:avLst>
                <a:gd name="adj1" fmla="val 50000"/>
                <a:gd name="adj2" fmla="val 25000"/>
              </a:avLst>
            </a:prstGeom>
            <a:solidFill>
              <a:schemeClr val="accent6">
                <a:lumMod val="60000"/>
                <a:lumOff val="40000"/>
              </a:schemeClr>
            </a:solidFill>
            <a:ln w="12700">
              <a:solidFill>
                <a:schemeClr val="tx1"/>
              </a:solidFill>
              <a:miter lim="800000"/>
            </a:ln>
            <a:effectLst/>
          </p:spPr>
          <p:txBody>
            <a:bodyPr vert="eaVert"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2" name="Text Box 18"/>
            <p:cNvSpPr txBox="1">
              <a:spLocks noChangeArrowheads="1"/>
            </p:cNvSpPr>
            <p:nvPr/>
          </p:nvSpPr>
          <p:spPr bwMode="auto">
            <a:xfrm>
              <a:off x="1223841" y="3511795"/>
              <a:ext cx="1315172" cy="276999"/>
            </a:xfrm>
            <a:prstGeom prst="rect">
              <a:avLst/>
            </a:prstGeom>
            <a:noFill/>
            <a:ln>
              <a:noFill/>
            </a:ln>
            <a:effectLst/>
          </p:spPr>
          <p:txBody>
            <a:bodyPr wrap="squar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从这里开始发送</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3" name="Line 19"/>
            <p:cNvSpPr>
              <a:spLocks noChangeShapeType="1"/>
            </p:cNvSpPr>
            <p:nvPr/>
          </p:nvSpPr>
          <p:spPr bwMode="auto">
            <a:xfrm flipV="1">
              <a:off x="1885173" y="2339497"/>
              <a:ext cx="0" cy="218946"/>
            </a:xfrm>
            <a:prstGeom prst="line">
              <a:avLst/>
            </a:prstGeom>
            <a:noFill/>
            <a:ln w="28575">
              <a:solidFill>
                <a:srgbClr val="CC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4" name="Line 20"/>
            <p:cNvSpPr>
              <a:spLocks noChangeShapeType="1"/>
            </p:cNvSpPr>
            <p:nvPr/>
          </p:nvSpPr>
          <p:spPr bwMode="auto">
            <a:xfrm flipV="1">
              <a:off x="5860510" y="2339497"/>
              <a:ext cx="0" cy="218946"/>
            </a:xfrm>
            <a:prstGeom prst="line">
              <a:avLst/>
            </a:prstGeom>
            <a:noFill/>
            <a:ln w="28575">
              <a:solidFill>
                <a:srgbClr val="CC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5" name="Text Box 21"/>
            <p:cNvSpPr txBox="1">
              <a:spLocks noChangeArrowheads="1"/>
            </p:cNvSpPr>
            <p:nvPr/>
          </p:nvSpPr>
          <p:spPr bwMode="auto">
            <a:xfrm>
              <a:off x="1567837" y="2068003"/>
              <a:ext cx="646331" cy="276999"/>
            </a:xfrm>
            <a:prstGeom prst="rect">
              <a:avLst/>
            </a:prstGeom>
            <a:noFill/>
            <a:ln>
              <a:noFill/>
            </a:ln>
            <a:effec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帧开始</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6" name="Line 11"/>
            <p:cNvSpPr>
              <a:spLocks noChangeShapeType="1"/>
            </p:cNvSpPr>
            <p:nvPr/>
          </p:nvSpPr>
          <p:spPr bwMode="auto">
            <a:xfrm rot="16200000">
              <a:off x="1601611" y="2505290"/>
              <a:ext cx="0" cy="516425"/>
            </a:xfrm>
            <a:prstGeom prst="line">
              <a:avLst/>
            </a:prstGeom>
            <a:noFill/>
            <a:ln w="28575">
              <a:solidFill>
                <a:srgbClr val="CC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7" name="Text Box 18"/>
            <p:cNvSpPr txBox="1">
              <a:spLocks noChangeArrowheads="1"/>
            </p:cNvSpPr>
            <p:nvPr/>
          </p:nvSpPr>
          <p:spPr bwMode="auto">
            <a:xfrm>
              <a:off x="901643" y="2627647"/>
              <a:ext cx="536024" cy="276999"/>
            </a:xfrm>
            <a:prstGeom prst="rect">
              <a:avLst/>
            </a:prstGeom>
            <a:noFill/>
            <a:ln>
              <a:noFill/>
            </a:ln>
            <a:effectLst/>
          </p:spPr>
          <p:txBody>
            <a:bodyPr wrap="squar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发送</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grpSp>
      <p:sp>
        <p:nvSpPr>
          <p:cNvPr id="48" name="矩形 47"/>
          <p:cNvSpPr/>
          <p:nvPr/>
        </p:nvSpPr>
        <p:spPr>
          <a:xfrm>
            <a:off x="2085018" y="4007602"/>
            <a:ext cx="3158189" cy="369332"/>
          </a:xfrm>
          <a:prstGeom prst="rect">
            <a:avLst/>
          </a:prstGeom>
        </p:spPr>
        <p:txBody>
          <a:bodyPr wrap="square">
            <a:spAutoFit/>
          </a:bodyPr>
          <a:lstStyle/>
          <a:p>
            <a:pPr algn="ctr"/>
            <a:r>
              <a:rPr lang="zh-CN" altLang="zh-CN" b="1" dirty="0">
                <a:latin typeface="微软雅黑" panose="020B0503020204020204" pitchFamily="34" charset="-122"/>
                <a:ea typeface="微软雅黑" panose="020B0503020204020204" pitchFamily="34" charset="-122"/>
              </a:rPr>
              <a:t>用帧首部和帧尾部封装成帧</a:t>
            </a:r>
            <a:endParaRPr lang="zh-CN" altLang="en-US" b="1" dirty="0">
              <a:latin typeface="微软雅黑" panose="020B0503020204020204" pitchFamily="34" charset="-122"/>
              <a:ea typeface="微软雅黑" panose="020B0503020204020204" pitchFamily="34" charset="-122"/>
            </a:endParaRPr>
          </a:p>
        </p:txBody>
      </p:sp>
      <p:sp>
        <p:nvSpPr>
          <p:cNvPr id="2" name="矩形 1"/>
          <p:cNvSpPr/>
          <p:nvPr/>
        </p:nvSpPr>
        <p:spPr>
          <a:xfrm>
            <a:off x="6715070" y="2164339"/>
            <a:ext cx="2079564" cy="1323439"/>
          </a:xfrm>
          <a:prstGeom prst="rect">
            <a:avLst/>
          </a:prstGeom>
          <a:ln w="19050"/>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1600" b="1" dirty="0">
                <a:solidFill>
                  <a:srgbClr val="C00000"/>
                </a:solidFill>
                <a:latin typeface="微软雅黑" panose="020B0503020204020204" pitchFamily="34" charset="-122"/>
                <a:ea typeface="微软雅黑" panose="020B0503020204020204" pitchFamily="34" charset="-122"/>
              </a:rPr>
              <a:t>最大传送单元 </a:t>
            </a:r>
            <a:r>
              <a:rPr lang="en-US" altLang="zh-CN" sz="1600" b="1" dirty="0">
                <a:solidFill>
                  <a:srgbClr val="C00000"/>
                </a:solidFill>
                <a:latin typeface="微软雅黑" panose="020B0503020204020204" pitchFamily="34" charset="-122"/>
                <a:ea typeface="微软雅黑" panose="020B0503020204020204" pitchFamily="34" charset="-122"/>
              </a:rPr>
              <a:t>MTU </a:t>
            </a:r>
            <a:r>
              <a:rPr lang="en-US" altLang="zh-CN" sz="1600" b="1" dirty="0">
                <a:solidFill>
                  <a:srgbClr val="0000FF"/>
                </a:solidFill>
                <a:latin typeface="微软雅黑" panose="020B0503020204020204" pitchFamily="34" charset="-122"/>
                <a:ea typeface="微软雅黑" panose="020B0503020204020204" pitchFamily="34" charset="-122"/>
              </a:rPr>
              <a:t>(Maximum Transfer Unit) </a:t>
            </a:r>
            <a:r>
              <a:rPr lang="zh-CN" altLang="en-US" sz="1600" b="1" dirty="0">
                <a:solidFill>
                  <a:srgbClr val="0000FF"/>
                </a:solidFill>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规定了所能传送的帧的数据部分长度上限。</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11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2339" y="618026"/>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基于交换机端口的方法</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1005779"/>
            <a:ext cx="8116658"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最简单、也是最常用的方法。</a:t>
            </a:r>
            <a:endParaRPr lang="en-US" altLang="zh-CN"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属于在第 </a:t>
            </a:r>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层划分虚拟局域网的方法。</a:t>
            </a:r>
            <a:endParaRPr lang="en-US" altLang="zh-CN"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缺点：</a:t>
            </a:r>
            <a:r>
              <a:rPr lang="zh-CN" altLang="en-US" sz="2000" b="1" dirty="0">
                <a:latin typeface="微软雅黑" panose="020B0503020204020204" pitchFamily="34" charset="-122"/>
                <a:ea typeface="微软雅黑" panose="020B0503020204020204" pitchFamily="34" charset="-122"/>
              </a:rPr>
              <a:t>不允许用户移动。</a:t>
            </a:r>
            <a:endParaRPr lang="zh-CN" altLang="en-US" sz="2000" b="1"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5257972" y="1322447"/>
            <a:ext cx="3081333" cy="2211718"/>
            <a:chOff x="4480268" y="1924108"/>
            <a:chExt cx="3081333" cy="2211718"/>
          </a:xfrm>
        </p:grpSpPr>
        <p:sp>
          <p:nvSpPr>
            <p:cNvPr id="13" name="Line 4"/>
            <p:cNvSpPr>
              <a:spLocks noChangeShapeType="1"/>
            </p:cNvSpPr>
            <p:nvPr/>
          </p:nvSpPr>
          <p:spPr bwMode="auto">
            <a:xfrm flipH="1">
              <a:off x="5103341" y="2517774"/>
              <a:ext cx="682396" cy="68580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5"/>
            <p:cNvSpPr>
              <a:spLocks noChangeShapeType="1"/>
            </p:cNvSpPr>
            <p:nvPr/>
          </p:nvSpPr>
          <p:spPr bwMode="auto">
            <a:xfrm>
              <a:off x="5956643" y="2517774"/>
              <a:ext cx="0" cy="99060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6"/>
            <p:cNvSpPr>
              <a:spLocks noChangeShapeType="1"/>
            </p:cNvSpPr>
            <p:nvPr/>
          </p:nvSpPr>
          <p:spPr bwMode="auto">
            <a:xfrm>
              <a:off x="6136615" y="2507474"/>
              <a:ext cx="994900" cy="1339454"/>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7"/>
            <p:cNvSpPr txBox="1">
              <a:spLocks noChangeArrowheads="1"/>
            </p:cNvSpPr>
            <p:nvPr/>
          </p:nvSpPr>
          <p:spPr bwMode="auto">
            <a:xfrm>
              <a:off x="4480268" y="3187699"/>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a:latin typeface="微软雅黑" panose="020B0503020204020204" pitchFamily="34" charset="-122"/>
                  <a:ea typeface="微软雅黑" panose="020B0503020204020204" pitchFamily="34" charset="-122"/>
                </a:rPr>
                <a:t>VLAN 10</a:t>
              </a:r>
              <a:endParaRPr lang="en-US" altLang="zh-CN" sz="1400" b="1" dirty="0">
                <a:latin typeface="微软雅黑" panose="020B0503020204020204" pitchFamily="34" charset="-122"/>
                <a:ea typeface="微软雅黑" panose="020B0503020204020204" pitchFamily="34" charset="-122"/>
              </a:endParaRPr>
            </a:p>
          </p:txBody>
        </p:sp>
        <p:sp>
          <p:nvSpPr>
            <p:cNvPr id="17" name="Text Box 8"/>
            <p:cNvSpPr txBox="1">
              <a:spLocks noChangeArrowheads="1"/>
            </p:cNvSpPr>
            <p:nvPr/>
          </p:nvSpPr>
          <p:spPr bwMode="auto">
            <a:xfrm>
              <a:off x="5347043" y="3508374"/>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a:latin typeface="微软雅黑" panose="020B0503020204020204" pitchFamily="34" charset="-122"/>
                  <a:ea typeface="微软雅黑" panose="020B0503020204020204" pitchFamily="34" charset="-122"/>
                </a:rPr>
                <a:t>VLAN 20</a:t>
              </a:r>
              <a:endParaRPr lang="en-US" altLang="zh-CN" sz="1400" b="1" dirty="0">
                <a:latin typeface="微软雅黑" panose="020B0503020204020204" pitchFamily="34" charset="-122"/>
                <a:ea typeface="微软雅黑" panose="020B0503020204020204" pitchFamily="34" charset="-122"/>
              </a:endParaRPr>
            </a:p>
          </p:txBody>
        </p:sp>
        <p:sp>
          <p:nvSpPr>
            <p:cNvPr id="18" name="Text Box 9"/>
            <p:cNvSpPr txBox="1">
              <a:spLocks noChangeArrowheads="1"/>
            </p:cNvSpPr>
            <p:nvPr/>
          </p:nvSpPr>
          <p:spPr bwMode="auto">
            <a:xfrm>
              <a:off x="6585372" y="3828049"/>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a:latin typeface="微软雅黑" panose="020B0503020204020204" pitchFamily="34" charset="-122"/>
                  <a:ea typeface="微软雅黑" panose="020B0503020204020204" pitchFamily="34" charset="-122"/>
                </a:rPr>
                <a:t>VLAN 30</a:t>
              </a:r>
              <a:endParaRPr lang="en-US" altLang="zh-CN" sz="1400" b="1" dirty="0">
                <a:latin typeface="微软雅黑" panose="020B0503020204020204" pitchFamily="34" charset="-122"/>
                <a:ea typeface="微软雅黑" panose="020B0503020204020204" pitchFamily="34" charset="-122"/>
              </a:endParaRPr>
            </a:p>
          </p:txBody>
        </p:sp>
        <p:grpSp>
          <p:nvGrpSpPr>
            <p:cNvPr id="6" name="组合 5"/>
            <p:cNvGrpSpPr/>
            <p:nvPr/>
          </p:nvGrpSpPr>
          <p:grpSpPr>
            <a:xfrm>
              <a:off x="5573980" y="1924108"/>
              <a:ext cx="760374" cy="669866"/>
              <a:chOff x="7065949" y="3613937"/>
              <a:chExt cx="630195" cy="561943"/>
            </a:xfrm>
          </p:grpSpPr>
          <p:sp>
            <p:nvSpPr>
              <p:cNvPr id="7" name="矩形 6"/>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8" name="右箭头 7"/>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 Box 7"/>
            <p:cNvSpPr txBox="1">
              <a:spLocks noChangeArrowheads="1"/>
            </p:cNvSpPr>
            <p:nvPr/>
          </p:nvSpPr>
          <p:spPr bwMode="auto">
            <a:xfrm>
              <a:off x="5282504"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a:solidFill>
                    <a:srgbClr val="3333FF"/>
                  </a:solidFill>
                  <a:latin typeface="微软雅黑" panose="020B0503020204020204" pitchFamily="34" charset="-122"/>
                  <a:ea typeface="微软雅黑" panose="020B0503020204020204" pitchFamily="34" charset="-122"/>
                </a:rPr>
                <a:t>2</a:t>
              </a:r>
              <a:endParaRPr lang="en-US" altLang="zh-CN" sz="1400" b="1" dirty="0">
                <a:solidFill>
                  <a:srgbClr val="3333FF"/>
                </a:solidFill>
                <a:latin typeface="微软雅黑" panose="020B0503020204020204" pitchFamily="34" charset="-122"/>
                <a:ea typeface="微软雅黑" panose="020B0503020204020204" pitchFamily="34" charset="-122"/>
              </a:endParaRPr>
            </a:p>
          </p:txBody>
        </p:sp>
        <p:sp>
          <p:nvSpPr>
            <p:cNvPr id="25" name="Text Box 7"/>
            <p:cNvSpPr txBox="1">
              <a:spLocks noChangeArrowheads="1"/>
            </p:cNvSpPr>
            <p:nvPr/>
          </p:nvSpPr>
          <p:spPr bwMode="auto">
            <a:xfrm>
              <a:off x="5706006"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a:solidFill>
                    <a:srgbClr val="3333FF"/>
                  </a:solidFill>
                  <a:latin typeface="微软雅黑" panose="020B0503020204020204" pitchFamily="34" charset="-122"/>
                  <a:ea typeface="微软雅黑" panose="020B0503020204020204" pitchFamily="34" charset="-122"/>
                </a:rPr>
                <a:t>4</a:t>
              </a:r>
              <a:endParaRPr lang="en-US" altLang="zh-CN" sz="1400" b="1" dirty="0">
                <a:solidFill>
                  <a:srgbClr val="3333FF"/>
                </a:solidFill>
                <a:latin typeface="微软雅黑" panose="020B0503020204020204" pitchFamily="34" charset="-122"/>
                <a:ea typeface="微软雅黑" panose="020B0503020204020204" pitchFamily="34" charset="-122"/>
              </a:endParaRPr>
            </a:p>
          </p:txBody>
        </p:sp>
        <p:sp>
          <p:nvSpPr>
            <p:cNvPr id="26" name="Text Box 7"/>
            <p:cNvSpPr txBox="1">
              <a:spLocks noChangeArrowheads="1"/>
            </p:cNvSpPr>
            <p:nvPr/>
          </p:nvSpPr>
          <p:spPr bwMode="auto">
            <a:xfrm>
              <a:off x="6054685"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a:solidFill>
                    <a:srgbClr val="3333FF"/>
                  </a:solidFill>
                  <a:latin typeface="微软雅黑" panose="020B0503020204020204" pitchFamily="34" charset="-122"/>
                  <a:ea typeface="微软雅黑" panose="020B0503020204020204" pitchFamily="34" charset="-122"/>
                </a:rPr>
                <a:t>6</a:t>
              </a:r>
              <a:endParaRPr lang="en-US" altLang="zh-CN" sz="1400" b="1" dirty="0">
                <a:solidFill>
                  <a:srgbClr val="3333FF"/>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398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417737" y="620890"/>
            <a:ext cx="42986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基于计算机网卡的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地址的方法</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990171"/>
            <a:ext cx="5935026"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根据用户计算机的 </a:t>
            </a:r>
            <a:r>
              <a:rPr lang="en-US" altLang="zh-CN" sz="2000" b="1" dirty="0">
                <a:solidFill>
                  <a:srgbClr val="C00000"/>
                </a:solidFill>
                <a:latin typeface="微软雅黑" panose="020B0503020204020204" pitchFamily="34" charset="-122"/>
                <a:ea typeface="微软雅黑" panose="020B0503020204020204" pitchFamily="34" charset="-122"/>
              </a:rPr>
              <a:t>MAC </a:t>
            </a:r>
            <a:r>
              <a:rPr lang="zh-CN" altLang="en-US" sz="2000" b="1" dirty="0">
                <a:solidFill>
                  <a:srgbClr val="C00000"/>
                </a:solidFill>
                <a:latin typeface="微软雅黑" panose="020B0503020204020204" pitchFamily="34" charset="-122"/>
                <a:ea typeface="微软雅黑" panose="020B0503020204020204" pitchFamily="34" charset="-122"/>
              </a:rPr>
              <a:t>地址</a:t>
            </a:r>
            <a:r>
              <a:rPr lang="zh-CN" altLang="en-US" sz="2000" b="1" dirty="0">
                <a:latin typeface="微软雅黑" panose="020B0503020204020204" pitchFamily="34" charset="-122"/>
                <a:ea typeface="微软雅黑" panose="020B0503020204020204" pitchFamily="34" charset="-122"/>
              </a:rPr>
              <a:t>划分虚拟局域网。</a:t>
            </a:r>
            <a:endParaRPr lang="en-US" altLang="zh-CN"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属于在第 </a:t>
            </a: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层划分虚拟局域网的方法。</a:t>
            </a:r>
            <a:endParaRPr lang="en-US" altLang="zh-CN"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允许用户移动。</a:t>
            </a:r>
            <a:endParaRPr lang="en-US" altLang="zh-CN"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缺点：</a:t>
            </a:r>
            <a:r>
              <a:rPr lang="zh-CN" altLang="en-US" sz="2000" b="1" dirty="0">
                <a:latin typeface="微软雅黑" panose="020B0503020204020204" pitchFamily="34" charset="-122"/>
                <a:ea typeface="微软雅黑" panose="020B0503020204020204" pitchFamily="34" charset="-122"/>
              </a:rPr>
              <a:t>需要输入和管理大量的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地址。如果用户的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地址改变了，则需要管理员重新配置</a:t>
            </a:r>
            <a:r>
              <a:rPr lang="en-US" altLang="zh-CN" sz="2000" b="1" dirty="0">
                <a:latin typeface="微软雅黑" panose="020B0503020204020204" pitchFamily="34" charset="-122"/>
                <a:ea typeface="微软雅黑" panose="020B0503020204020204" pitchFamily="34" charset="-122"/>
              </a:rPr>
              <a:t>VLAN</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grpSp>
        <p:nvGrpSpPr>
          <p:cNvPr id="4" name="组合 3"/>
          <p:cNvGrpSpPr/>
          <p:nvPr/>
        </p:nvGrpSpPr>
        <p:grpSpPr>
          <a:xfrm>
            <a:off x="5599418" y="1938032"/>
            <a:ext cx="2827892" cy="2240695"/>
            <a:chOff x="5599418" y="1929719"/>
            <a:chExt cx="2827892"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a:latin typeface="微软雅黑" panose="020B0503020204020204" pitchFamily="34" charset="-122"/>
                  <a:ea typeface="微软雅黑" panose="020B0503020204020204" pitchFamily="34" charset="-122"/>
                </a:rPr>
                <a:t>VLAN 10</a:t>
              </a:r>
              <a:endParaRPr lang="en-US" altLang="zh-CN" sz="1400" b="1" dirty="0">
                <a:latin typeface="微软雅黑" panose="020B0503020204020204" pitchFamily="34" charset="-122"/>
                <a:ea typeface="微软雅黑" panose="020B0503020204020204"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a:latin typeface="微软雅黑" panose="020B0503020204020204" pitchFamily="34" charset="-122"/>
                  <a:ea typeface="微软雅黑" panose="020B0503020204020204" pitchFamily="34" charset="-122"/>
                </a:rPr>
                <a:t>VLAN 30</a:t>
              </a:r>
              <a:endParaRPr lang="en-US" altLang="zh-CN" sz="1400" b="1" dirty="0">
                <a:latin typeface="微软雅黑" panose="020B0503020204020204" pitchFamily="34" charset="-122"/>
                <a:ea typeface="微软雅黑" panose="020B0503020204020204"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954892" y="3250262"/>
              <a:ext cx="621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400" b="1" dirty="0">
                  <a:latin typeface="微软雅黑" panose="020B0503020204020204" pitchFamily="34" charset="-122"/>
                  <a:ea typeface="微软雅黑" panose="020B0503020204020204" pitchFamily="34" charset="-122"/>
                </a:rPr>
                <a:t>MAC</a:t>
              </a:r>
              <a:endParaRPr lang="en-US" altLang="zh-CN" sz="1400" b="1" dirty="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地址</a:t>
              </a:r>
              <a:endParaRPr lang="en-US" altLang="zh-CN" sz="1400" b="1" dirty="0">
                <a:latin typeface="微软雅黑" panose="020B0503020204020204" pitchFamily="34" charset="-122"/>
                <a:ea typeface="微软雅黑" panose="020B0503020204020204" pitchFamily="34" charset="-122"/>
              </a:endParaRPr>
            </a:p>
          </p:txBody>
        </p:sp>
        <p:pic>
          <p:nvPicPr>
            <p:cNvPr id="32"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497709" y="3254816"/>
              <a:ext cx="621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400" b="1" dirty="0">
                  <a:latin typeface="微软雅黑" panose="020B0503020204020204" pitchFamily="34" charset="-122"/>
                  <a:ea typeface="微软雅黑" panose="020B0503020204020204" pitchFamily="34" charset="-122"/>
                </a:rPr>
                <a:t>MAC</a:t>
              </a:r>
              <a:endParaRPr lang="en-US" altLang="zh-CN" sz="1400" b="1" dirty="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地址</a:t>
              </a:r>
              <a:endParaRPr lang="en-US" altLang="zh-CN" sz="1400" b="1" dirty="0">
                <a:latin typeface="微软雅黑" panose="020B0503020204020204" pitchFamily="34" charset="-122"/>
                <a:ea typeface="微软雅黑" panose="020B0503020204020204" pitchFamily="34" charset="-122"/>
              </a:endParaRPr>
            </a:p>
          </p:txBody>
        </p:sp>
      </p:grpSp>
      <p:graphicFrame>
        <p:nvGraphicFramePr>
          <p:cNvPr id="3" name="表格 2"/>
          <p:cNvGraphicFramePr>
            <a:graphicFrameLocks noGrp="1"/>
          </p:cNvGraphicFramePr>
          <p:nvPr/>
        </p:nvGraphicFramePr>
        <p:xfrm>
          <a:off x="2214914" y="3241799"/>
          <a:ext cx="3145735" cy="1219200"/>
        </p:xfrm>
        <a:graphic>
          <a:graphicData uri="http://schemas.openxmlformats.org/drawingml/2006/table">
            <a:tbl>
              <a:tblPr firstRow="1" bandRow="1">
                <a:tableStyleId>{5C22544A-7EE6-4342-B048-85BDC9FD1C3A}</a:tableStyleId>
              </a:tblPr>
              <a:tblGrid>
                <a:gridCol w="2207491"/>
                <a:gridCol w="938244"/>
              </a:tblGrid>
              <a:tr h="255185">
                <a:tc>
                  <a:txBody>
                    <a:bodyPr/>
                    <a:lstStyle/>
                    <a:p>
                      <a:pPr algn="ctr"/>
                      <a:r>
                        <a:rPr lang="en-US" altLang="zh-CN" sz="1400" b="1" dirty="0">
                          <a:solidFill>
                            <a:schemeClr val="tx1"/>
                          </a:solidFill>
                          <a:latin typeface="微软雅黑" panose="020B0503020204020204" pitchFamily="34" charset="-122"/>
                          <a:ea typeface="微软雅黑" panose="020B0503020204020204" pitchFamily="34" charset="-122"/>
                        </a:rPr>
                        <a:t>MAC </a:t>
                      </a:r>
                      <a:r>
                        <a:rPr lang="zh-CN" altLang="en-US" sz="1400" b="1" dirty="0">
                          <a:solidFill>
                            <a:schemeClr val="tx1"/>
                          </a:solidFill>
                          <a:latin typeface="微软雅黑" panose="020B0503020204020204" pitchFamily="34" charset="-122"/>
                          <a:ea typeface="微软雅黑" panose="020B0503020204020204" pitchFamily="34" charset="-122"/>
                        </a:rPr>
                        <a:t>地址</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a:solidFill>
                            <a:schemeClr val="tx1"/>
                          </a:solidFill>
                          <a:latin typeface="微软雅黑" panose="020B0503020204020204" pitchFamily="34" charset="-122"/>
                          <a:ea typeface="微软雅黑" panose="020B0503020204020204" pitchFamily="34" charset="-122"/>
                        </a:rPr>
                        <a:t>VLAN</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r>
              <a:tr h="255185">
                <a:tc>
                  <a:txBody>
                    <a:bodyPr/>
                    <a:lstStyle/>
                    <a:p>
                      <a:pPr algn="ctr"/>
                      <a:r>
                        <a:rPr lang="en-US" altLang="zh-CN" sz="1400" b="1" dirty="0">
                          <a:solidFill>
                            <a:schemeClr val="tx1"/>
                          </a:solidFill>
                          <a:latin typeface="微软雅黑" panose="020B0503020204020204" pitchFamily="34" charset="-122"/>
                          <a:ea typeface="微软雅黑" panose="020B0503020204020204" pitchFamily="34" charset="-122"/>
                        </a:rPr>
                        <a:t>00-15-F5-CC-C8-14</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anose="020B0503020204020204" pitchFamily="34" charset="-122"/>
                          <a:ea typeface="微软雅黑" panose="020B0503020204020204" pitchFamily="34" charset="-122"/>
                        </a:rPr>
                        <a:t>10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400" b="1" dirty="0">
                          <a:solidFill>
                            <a:schemeClr val="tx1"/>
                          </a:solidFill>
                          <a:latin typeface="微软雅黑" panose="020B0503020204020204" pitchFamily="34" charset="-122"/>
                          <a:ea typeface="微软雅黑" panose="020B0503020204020204" pitchFamily="34" charset="-122"/>
                        </a:rPr>
                        <a:t>C0-AB-D5-00-18-F4</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anose="020B0503020204020204" pitchFamily="34" charset="-122"/>
                          <a:ea typeface="微软雅黑" panose="020B0503020204020204" pitchFamily="34" charset="-122"/>
                        </a:rPr>
                        <a:t>10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400" b="1" dirty="0">
                          <a:solidFill>
                            <a:schemeClr val="tx1"/>
                          </a:solidFill>
                          <a:latin typeface="微软雅黑" panose="020B0503020204020204" pitchFamily="34" charset="-122"/>
                          <a:ea typeface="微软雅黑" panose="020B0503020204020204" pitchFamily="34" charset="-122"/>
                        </a:rPr>
                        <a:t>C0-C5-18-DE-BC-E6</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anose="020B0503020204020204" pitchFamily="34" charset="-122"/>
                          <a:ea typeface="微软雅黑" panose="020B0503020204020204" pitchFamily="34" charset="-122"/>
                        </a:rPr>
                        <a:t>30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714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320580" y="61405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基于协议类型的方法</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1001812"/>
            <a:ext cx="5935026"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根据以太网帧的第三个字段</a:t>
            </a:r>
            <a:r>
              <a:rPr lang="zh-CN" altLang="en-US" sz="2000" b="1" dirty="0">
                <a:solidFill>
                  <a:srgbClr val="C00000"/>
                </a:solidFill>
                <a:latin typeface="微软雅黑" panose="020B0503020204020204" pitchFamily="34" charset="-122"/>
                <a:ea typeface="微软雅黑" panose="020B0503020204020204" pitchFamily="34" charset="-122"/>
              </a:rPr>
              <a:t>“类型”</a:t>
            </a:r>
            <a:r>
              <a:rPr lang="zh-CN" altLang="en-US" sz="2000" b="1" dirty="0">
                <a:latin typeface="微软雅黑" panose="020B0503020204020204" pitchFamily="34" charset="-122"/>
                <a:ea typeface="微软雅黑" panose="020B0503020204020204" pitchFamily="34" charset="-122"/>
              </a:rPr>
              <a:t>确定该类型的协议属于哪一个虚拟局域网。</a:t>
            </a:r>
            <a:endParaRPr lang="en-US" altLang="zh-CN"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属于在第 </a:t>
            </a: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层划分虚拟局域网的方法。</a:t>
            </a:r>
            <a:endParaRPr lang="en-US" altLang="zh-CN" sz="2000" b="1"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5599418" y="1483652"/>
            <a:ext cx="2827892" cy="2240695"/>
            <a:chOff x="5599418" y="1929719"/>
            <a:chExt cx="2827892"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a:latin typeface="微软雅黑" panose="020B0503020204020204" pitchFamily="34" charset="-122"/>
                  <a:ea typeface="微软雅黑" panose="020B0503020204020204" pitchFamily="34" charset="-122"/>
                </a:rPr>
                <a:t>VLAN 10</a:t>
              </a:r>
              <a:endParaRPr lang="en-US" altLang="zh-CN" sz="1400" b="1" dirty="0">
                <a:latin typeface="微软雅黑" panose="020B0503020204020204" pitchFamily="34" charset="-122"/>
                <a:ea typeface="微软雅黑" panose="020B0503020204020204"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a:latin typeface="微软雅黑" panose="020B0503020204020204" pitchFamily="34" charset="-122"/>
                  <a:ea typeface="微软雅黑" panose="020B0503020204020204" pitchFamily="34" charset="-122"/>
                </a:rPr>
                <a:t>VLAN 30</a:t>
              </a:r>
              <a:endParaRPr lang="en-US" altLang="zh-CN" sz="1400" b="1" dirty="0">
                <a:latin typeface="微软雅黑" panose="020B0503020204020204" pitchFamily="34" charset="-122"/>
                <a:ea typeface="微软雅黑" panose="020B0503020204020204"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993524" y="3250262"/>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sz="1400" b="1" dirty="0">
                  <a:latin typeface="微软雅黑" panose="020B0503020204020204" pitchFamily="34" charset="-122"/>
                  <a:ea typeface="微软雅黑" panose="020B0503020204020204" pitchFamily="34" charset="-122"/>
                </a:rPr>
                <a:t>协议</a:t>
              </a:r>
              <a:endParaRPr lang="en-US" altLang="zh-CN" sz="1400" b="1" dirty="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类型</a:t>
              </a:r>
              <a:endParaRPr lang="en-US" altLang="zh-CN" sz="1400" b="1" dirty="0">
                <a:latin typeface="微软雅黑" panose="020B0503020204020204" pitchFamily="34" charset="-122"/>
                <a:ea typeface="微软雅黑" panose="020B0503020204020204" pitchFamily="34" charset="-122"/>
              </a:endParaRPr>
            </a:p>
          </p:txBody>
        </p:sp>
        <p:pic>
          <p:nvPicPr>
            <p:cNvPr id="32"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536340" y="3254816"/>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sz="1400" b="1" dirty="0">
                  <a:latin typeface="微软雅黑" panose="020B0503020204020204" pitchFamily="34" charset="-122"/>
                  <a:ea typeface="微软雅黑" panose="020B0503020204020204" pitchFamily="34" charset="-122"/>
                </a:rPr>
                <a:t>协议</a:t>
              </a:r>
              <a:endParaRPr lang="en-US" altLang="zh-CN" sz="1400" b="1" dirty="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类型</a:t>
              </a:r>
              <a:endParaRPr lang="en-US" altLang="zh-CN" sz="1400" b="1" dirty="0">
                <a:latin typeface="微软雅黑" panose="020B0503020204020204" pitchFamily="34" charset="-122"/>
                <a:ea typeface="微软雅黑" panose="020B0503020204020204" pitchFamily="34" charset="-122"/>
              </a:endParaRPr>
            </a:p>
          </p:txBody>
        </p:sp>
      </p:grpSp>
      <p:graphicFrame>
        <p:nvGraphicFramePr>
          <p:cNvPr id="3" name="表格 2"/>
          <p:cNvGraphicFramePr>
            <a:graphicFrameLocks noGrp="1"/>
          </p:cNvGraphicFramePr>
          <p:nvPr/>
        </p:nvGraphicFramePr>
        <p:xfrm>
          <a:off x="1536468" y="2374456"/>
          <a:ext cx="2854412" cy="1219200"/>
        </p:xfrm>
        <a:graphic>
          <a:graphicData uri="http://schemas.openxmlformats.org/drawingml/2006/table">
            <a:tbl>
              <a:tblPr firstRow="1" bandRow="1">
                <a:tableStyleId>{5C22544A-7EE6-4342-B048-85BDC9FD1C3A}</a:tableStyleId>
              </a:tblPr>
              <a:tblGrid>
                <a:gridCol w="1927655"/>
                <a:gridCol w="926757"/>
              </a:tblGrid>
              <a:tr h="255185">
                <a:tc>
                  <a:txBody>
                    <a:bodyPr/>
                    <a:lstStyle/>
                    <a:p>
                      <a:pPr algn="ctr"/>
                      <a:r>
                        <a:rPr lang="zh-CN" altLang="en-US" sz="1400" b="1" dirty="0">
                          <a:solidFill>
                            <a:schemeClr val="tx1"/>
                          </a:solidFill>
                          <a:latin typeface="微软雅黑" panose="020B0503020204020204" pitchFamily="34" charset="-122"/>
                          <a:ea typeface="微软雅黑" panose="020B0503020204020204" pitchFamily="34" charset="-122"/>
                        </a:rPr>
                        <a:t>“类型”</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a:solidFill>
                            <a:schemeClr val="tx1"/>
                          </a:solidFill>
                          <a:latin typeface="微软雅黑" panose="020B0503020204020204" pitchFamily="34" charset="-122"/>
                          <a:ea typeface="微软雅黑" panose="020B0503020204020204" pitchFamily="34" charset="-122"/>
                        </a:rPr>
                        <a:t>VLAN</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r>
              <a:tr h="255185">
                <a:tc>
                  <a:txBody>
                    <a:bodyPr/>
                    <a:lstStyle/>
                    <a:p>
                      <a:pPr algn="ctr"/>
                      <a:r>
                        <a:rPr lang="en-US" altLang="zh-CN" sz="1400" b="1" dirty="0">
                          <a:solidFill>
                            <a:schemeClr val="tx1"/>
                          </a:solidFill>
                          <a:latin typeface="微软雅黑" panose="020B0503020204020204" pitchFamily="34" charset="-122"/>
                          <a:ea typeface="微软雅黑" panose="020B0503020204020204" pitchFamily="34" charset="-122"/>
                        </a:rPr>
                        <a:t>IP</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anose="020B0503020204020204" pitchFamily="34" charset="-122"/>
                          <a:ea typeface="微软雅黑" panose="020B0503020204020204" pitchFamily="34" charset="-122"/>
                        </a:rPr>
                        <a:t>10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400" b="1" dirty="0">
                          <a:solidFill>
                            <a:schemeClr val="tx1"/>
                          </a:solidFill>
                          <a:latin typeface="微软雅黑" panose="020B0503020204020204" pitchFamily="34" charset="-122"/>
                          <a:ea typeface="微软雅黑" panose="020B0503020204020204" pitchFamily="34" charset="-122"/>
                        </a:rPr>
                        <a:t>IPX</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anose="020B0503020204020204" pitchFamily="34" charset="-122"/>
                          <a:ea typeface="微软雅黑" panose="020B0503020204020204" pitchFamily="34" charset="-122"/>
                        </a:rPr>
                        <a:t>30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400" b="1" dirty="0">
                          <a:solidFill>
                            <a:schemeClr val="tx1"/>
                          </a:solidFill>
                          <a:latin typeface="微软雅黑" panose="020B0503020204020204" pitchFamily="34" charset="-122"/>
                          <a:ea typeface="微软雅黑" panose="020B0503020204020204" pitchFamily="34" charset="-122"/>
                        </a:rPr>
                        <a:t>……</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anose="020B0503020204020204" pitchFamily="34" charset="-122"/>
                          <a:ea typeface="微软雅黑" panose="020B0503020204020204" pitchFamily="34" charset="-122"/>
                        </a:rPr>
                        <a:t>…</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149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16197" y="618406"/>
            <a:ext cx="29017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基于 </a:t>
            </a:r>
            <a:r>
              <a:rPr lang="en-US" altLang="zh-CN" sz="2000" b="1" dirty="0">
                <a:solidFill>
                  <a:schemeClr val="bg1"/>
                </a:solidFill>
                <a:latin typeface="微软雅黑" panose="020B0503020204020204" pitchFamily="34" charset="-122"/>
                <a:ea typeface="微软雅黑" panose="020B0503020204020204" pitchFamily="34" charset="-122"/>
              </a:rPr>
              <a:t>IP </a:t>
            </a:r>
            <a:r>
              <a:rPr lang="zh-CN" altLang="en-US" sz="2000" b="1" dirty="0">
                <a:solidFill>
                  <a:schemeClr val="bg1"/>
                </a:solidFill>
                <a:latin typeface="微软雅黑" panose="020B0503020204020204" pitchFamily="34" charset="-122"/>
                <a:ea typeface="微软雅黑" panose="020B0503020204020204" pitchFamily="34" charset="-122"/>
              </a:rPr>
              <a:t>子网地址的方法</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1006159"/>
            <a:ext cx="5891422"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根据以太网帧的第三个字段</a:t>
            </a:r>
            <a:r>
              <a:rPr lang="zh-CN" altLang="en-US" sz="2000" b="1" dirty="0">
                <a:solidFill>
                  <a:srgbClr val="C00000"/>
                </a:solidFill>
                <a:latin typeface="微软雅黑" panose="020B0503020204020204" pitchFamily="34" charset="-122"/>
                <a:ea typeface="微软雅黑" panose="020B0503020204020204" pitchFamily="34" charset="-122"/>
              </a:rPr>
              <a:t>“类型”</a:t>
            </a:r>
            <a:r>
              <a:rPr lang="zh-CN" altLang="en-US" sz="2000" b="1" dirty="0">
                <a:latin typeface="微软雅黑" panose="020B0503020204020204" pitchFamily="34" charset="-122"/>
                <a:ea typeface="微软雅黑" panose="020B0503020204020204" pitchFamily="34" charset="-122"/>
              </a:rPr>
              <a:t>和 </a:t>
            </a:r>
            <a:r>
              <a:rPr lang="en-US" altLang="zh-CN" sz="2000" b="1" dirty="0">
                <a:latin typeface="微软雅黑" panose="020B0503020204020204" pitchFamily="34" charset="-122"/>
                <a:ea typeface="微软雅黑" panose="020B0503020204020204" pitchFamily="34" charset="-122"/>
              </a:rPr>
              <a:t>IP </a:t>
            </a:r>
            <a:r>
              <a:rPr lang="zh-CN" altLang="en-US" sz="2000" b="1" dirty="0">
                <a:latin typeface="微软雅黑" panose="020B0503020204020204" pitchFamily="34" charset="-122"/>
                <a:ea typeface="微软雅黑" panose="020B0503020204020204" pitchFamily="34" charset="-122"/>
              </a:rPr>
              <a:t>分组首部中的</a:t>
            </a:r>
            <a:r>
              <a:rPr lang="zh-CN" altLang="en-US" sz="2000" b="1" dirty="0">
                <a:solidFill>
                  <a:srgbClr val="C00000"/>
                </a:solidFill>
                <a:latin typeface="微软雅黑" panose="020B0503020204020204" pitchFamily="34" charset="-122"/>
                <a:ea typeface="微软雅黑" panose="020B0503020204020204" pitchFamily="34" charset="-122"/>
              </a:rPr>
              <a:t>源 </a:t>
            </a:r>
            <a:r>
              <a:rPr lang="en-US" altLang="zh-CN" sz="2000" b="1" dirty="0">
                <a:solidFill>
                  <a:srgbClr val="C00000"/>
                </a:solidFill>
                <a:latin typeface="微软雅黑" panose="020B0503020204020204" pitchFamily="34" charset="-122"/>
                <a:ea typeface="微软雅黑" panose="020B0503020204020204" pitchFamily="34" charset="-122"/>
              </a:rPr>
              <a:t>IP </a:t>
            </a:r>
            <a:r>
              <a:rPr lang="zh-CN" altLang="en-US" sz="2000" b="1" dirty="0">
                <a:solidFill>
                  <a:srgbClr val="C00000"/>
                </a:solidFill>
                <a:latin typeface="微软雅黑" panose="020B0503020204020204" pitchFamily="34" charset="-122"/>
                <a:ea typeface="微软雅黑" panose="020B0503020204020204" pitchFamily="34" charset="-122"/>
              </a:rPr>
              <a:t>地址</a:t>
            </a:r>
            <a:r>
              <a:rPr lang="zh-CN" altLang="en-US" sz="2000" b="1" dirty="0">
                <a:latin typeface="微软雅黑" panose="020B0503020204020204" pitchFamily="34" charset="-122"/>
                <a:ea typeface="微软雅黑" panose="020B0503020204020204" pitchFamily="34" charset="-122"/>
              </a:rPr>
              <a:t>字段确定该 </a:t>
            </a:r>
            <a:r>
              <a:rPr lang="en-US" altLang="zh-CN" sz="2000" b="1" dirty="0">
                <a:latin typeface="微软雅黑" panose="020B0503020204020204" pitchFamily="34" charset="-122"/>
                <a:ea typeface="微软雅黑" panose="020B0503020204020204" pitchFamily="34" charset="-122"/>
              </a:rPr>
              <a:t>IP </a:t>
            </a:r>
            <a:r>
              <a:rPr lang="zh-CN" altLang="en-US" sz="2000" b="1" dirty="0">
                <a:latin typeface="微软雅黑" panose="020B0503020204020204" pitchFamily="34" charset="-122"/>
                <a:ea typeface="微软雅黑" panose="020B0503020204020204" pitchFamily="34" charset="-122"/>
              </a:rPr>
              <a:t>分组属于哪一个虚拟局域网。</a:t>
            </a:r>
            <a:endParaRPr lang="en-US" altLang="zh-CN"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属于在第 </a:t>
            </a:r>
            <a:r>
              <a:rPr lang="en-US" altLang="zh-CN" sz="2000" b="1" dirty="0">
                <a:latin typeface="微软雅黑" panose="020B0503020204020204" pitchFamily="34" charset="-122"/>
                <a:ea typeface="微软雅黑" panose="020B0503020204020204" pitchFamily="34" charset="-122"/>
              </a:rPr>
              <a:t>3 </a:t>
            </a:r>
            <a:r>
              <a:rPr lang="zh-CN" altLang="en-US" sz="2000" b="1" dirty="0">
                <a:latin typeface="微软雅黑" panose="020B0503020204020204" pitchFamily="34" charset="-122"/>
                <a:ea typeface="微软雅黑" panose="020B0503020204020204" pitchFamily="34" charset="-122"/>
              </a:rPr>
              <a:t>层划分虚拟局域网的方法。</a:t>
            </a:r>
            <a:endParaRPr lang="en-US" altLang="zh-CN" sz="2000" b="1"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5574475" y="1735757"/>
            <a:ext cx="2922388" cy="2240695"/>
            <a:chOff x="5574475" y="1929719"/>
            <a:chExt cx="2922388"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a:latin typeface="微软雅黑" panose="020B0503020204020204" pitchFamily="34" charset="-122"/>
                  <a:ea typeface="微软雅黑" panose="020B0503020204020204" pitchFamily="34" charset="-122"/>
                </a:rPr>
                <a:t>VLAN 10</a:t>
              </a:r>
              <a:endParaRPr lang="en-US" altLang="zh-CN" sz="1400" b="1" dirty="0">
                <a:latin typeface="微软雅黑" panose="020B0503020204020204" pitchFamily="34" charset="-122"/>
                <a:ea typeface="微软雅黑" panose="020B0503020204020204"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a:latin typeface="微软雅黑" panose="020B0503020204020204" pitchFamily="34" charset="-122"/>
                  <a:ea typeface="微软雅黑" panose="020B0503020204020204" pitchFamily="34" charset="-122"/>
                </a:rPr>
                <a:t>VLAN 30</a:t>
              </a:r>
              <a:endParaRPr lang="en-US" altLang="zh-CN" sz="1400" b="1" dirty="0">
                <a:latin typeface="微软雅黑" panose="020B0503020204020204" pitchFamily="34" charset="-122"/>
                <a:ea typeface="微软雅黑" panose="020B0503020204020204"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74704" y="3198776"/>
              <a:ext cx="1351796"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574475" y="3273858"/>
              <a:ext cx="13324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200" b="1" dirty="0">
                  <a:latin typeface="微软雅黑" panose="020B0503020204020204" pitchFamily="34" charset="-122"/>
                  <a:ea typeface="微软雅黑" panose="020B0503020204020204" pitchFamily="34" charset="-122"/>
                </a:rPr>
                <a:t>IP </a:t>
              </a:r>
              <a:r>
                <a:rPr lang="zh-CN" altLang="en-US" sz="1200" b="1" dirty="0">
                  <a:latin typeface="微软雅黑" panose="020B0503020204020204" pitchFamily="34" charset="-122"/>
                  <a:ea typeface="微软雅黑" panose="020B0503020204020204" pitchFamily="34" charset="-122"/>
                </a:rPr>
                <a:t>子网</a:t>
              </a:r>
              <a:endParaRPr lang="en-US" altLang="zh-CN" sz="1200" b="1" dirty="0">
                <a:latin typeface="微软雅黑" panose="020B0503020204020204" pitchFamily="34" charset="-122"/>
                <a:ea typeface="微软雅黑" panose="020B0503020204020204" pitchFamily="34" charset="-122"/>
              </a:endParaRPr>
            </a:p>
            <a:p>
              <a:pPr algn="ctr"/>
              <a:r>
                <a:rPr lang="en-US" altLang="zh-CN" sz="1200" b="1" dirty="0">
                  <a:latin typeface="微软雅黑" panose="020B0503020204020204" pitchFamily="34" charset="-122"/>
                  <a:ea typeface="微软雅黑" panose="020B0503020204020204" pitchFamily="34" charset="-122"/>
                </a:rPr>
                <a:t>192.168.1.0/24</a:t>
              </a:r>
              <a:endParaRPr lang="en-US" altLang="zh-CN" sz="1200" b="1" dirty="0">
                <a:latin typeface="微软雅黑" panose="020B0503020204020204" pitchFamily="34" charset="-122"/>
                <a:ea typeface="微软雅黑" panose="020B0503020204020204" pitchFamily="34" charset="-122"/>
              </a:endParaRPr>
            </a:p>
          </p:txBody>
        </p:sp>
        <p:pic>
          <p:nvPicPr>
            <p:cNvPr id="32"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45067" y="3183154"/>
              <a:ext cx="1351796"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142005" y="3278412"/>
              <a:ext cx="13324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200" b="1" dirty="0">
                  <a:latin typeface="微软雅黑" panose="020B0503020204020204" pitchFamily="34" charset="-122"/>
                  <a:ea typeface="微软雅黑" panose="020B0503020204020204" pitchFamily="34" charset="-122"/>
                </a:rPr>
                <a:t>IP </a:t>
              </a:r>
              <a:r>
                <a:rPr lang="zh-CN" altLang="en-US" sz="1200" b="1" dirty="0">
                  <a:latin typeface="微软雅黑" panose="020B0503020204020204" pitchFamily="34" charset="-122"/>
                  <a:ea typeface="微软雅黑" panose="020B0503020204020204" pitchFamily="34" charset="-122"/>
                </a:rPr>
                <a:t>子网</a:t>
              </a:r>
              <a:endParaRPr lang="en-US" altLang="zh-CN" sz="1200" b="1" dirty="0">
                <a:latin typeface="微软雅黑" panose="020B0503020204020204" pitchFamily="34" charset="-122"/>
                <a:ea typeface="微软雅黑" panose="020B0503020204020204" pitchFamily="34" charset="-122"/>
              </a:endParaRPr>
            </a:p>
            <a:p>
              <a:pPr algn="ctr"/>
              <a:r>
                <a:rPr lang="en-US" altLang="zh-CN" sz="1200" b="1" dirty="0">
                  <a:latin typeface="微软雅黑" panose="020B0503020204020204" pitchFamily="34" charset="-122"/>
                  <a:ea typeface="微软雅黑" panose="020B0503020204020204" pitchFamily="34" charset="-122"/>
                </a:rPr>
                <a:t>192.168.2.0/24</a:t>
              </a:r>
              <a:endParaRPr lang="en-US" altLang="zh-CN" sz="1200" b="1" dirty="0">
                <a:latin typeface="微软雅黑" panose="020B0503020204020204" pitchFamily="34" charset="-122"/>
                <a:ea typeface="微软雅黑" panose="020B0503020204020204" pitchFamily="34" charset="-122"/>
              </a:endParaRPr>
            </a:p>
          </p:txBody>
        </p:sp>
      </p:grpSp>
      <p:graphicFrame>
        <p:nvGraphicFramePr>
          <p:cNvPr id="3" name="表格 2"/>
          <p:cNvGraphicFramePr>
            <a:graphicFrameLocks noGrp="1"/>
          </p:cNvGraphicFramePr>
          <p:nvPr/>
        </p:nvGraphicFramePr>
        <p:xfrm>
          <a:off x="1638431" y="2801996"/>
          <a:ext cx="2854412" cy="1219200"/>
        </p:xfrm>
        <a:graphic>
          <a:graphicData uri="http://schemas.openxmlformats.org/drawingml/2006/table">
            <a:tbl>
              <a:tblPr firstRow="1" bandRow="1">
                <a:tableStyleId>{5C22544A-7EE6-4342-B048-85BDC9FD1C3A}</a:tableStyleId>
              </a:tblPr>
              <a:tblGrid>
                <a:gridCol w="1927655"/>
                <a:gridCol w="926757"/>
              </a:tblGrid>
              <a:tr h="255185">
                <a:tc>
                  <a:txBody>
                    <a:bodyPr/>
                    <a:lstStyle/>
                    <a:p>
                      <a:pPr algn="ctr"/>
                      <a:r>
                        <a:rPr lang="en-US" altLang="zh-CN" sz="1400" b="1" dirty="0">
                          <a:solidFill>
                            <a:schemeClr val="tx1"/>
                          </a:solidFill>
                          <a:latin typeface="微软雅黑" panose="020B0503020204020204" pitchFamily="34" charset="-122"/>
                          <a:ea typeface="微软雅黑" panose="020B0503020204020204" pitchFamily="34" charset="-122"/>
                        </a:rPr>
                        <a:t>IP </a:t>
                      </a:r>
                      <a:r>
                        <a:rPr lang="zh-CN" altLang="en-US" sz="1400" b="1" dirty="0">
                          <a:solidFill>
                            <a:schemeClr val="tx1"/>
                          </a:solidFill>
                          <a:latin typeface="微软雅黑" panose="020B0503020204020204" pitchFamily="34" charset="-122"/>
                          <a:ea typeface="微软雅黑" panose="020B0503020204020204" pitchFamily="34" charset="-122"/>
                        </a:rPr>
                        <a:t>子网</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a:solidFill>
                            <a:schemeClr val="tx1"/>
                          </a:solidFill>
                          <a:latin typeface="微软雅黑" panose="020B0503020204020204" pitchFamily="34" charset="-122"/>
                          <a:ea typeface="微软雅黑" panose="020B0503020204020204" pitchFamily="34" charset="-122"/>
                        </a:rPr>
                        <a:t>VLAN</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r>
              <a:tr h="255185">
                <a:tc>
                  <a:txBody>
                    <a:bodyPr/>
                    <a:lstStyle/>
                    <a:p>
                      <a:pPr algn="ctr"/>
                      <a:r>
                        <a:rPr lang="en-US" altLang="zh-CN" sz="1400" b="1" dirty="0">
                          <a:solidFill>
                            <a:schemeClr val="tx1"/>
                          </a:solidFill>
                          <a:latin typeface="微软雅黑" panose="020B0503020204020204" pitchFamily="34" charset="-122"/>
                          <a:ea typeface="微软雅黑" panose="020B0503020204020204" pitchFamily="34" charset="-122"/>
                        </a:rPr>
                        <a:t>192.168.1.0/24</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anose="020B0503020204020204" pitchFamily="34" charset="-122"/>
                          <a:ea typeface="微软雅黑" panose="020B0503020204020204" pitchFamily="34" charset="-122"/>
                        </a:rPr>
                        <a:t>10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400" b="1" dirty="0">
                          <a:solidFill>
                            <a:schemeClr val="tx1"/>
                          </a:solidFill>
                          <a:latin typeface="微软雅黑" panose="020B0503020204020204" pitchFamily="34" charset="-122"/>
                          <a:ea typeface="微软雅黑" panose="020B0503020204020204" pitchFamily="34" charset="-122"/>
                        </a:rPr>
                        <a:t>192.168.2.0/24</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anose="020B0503020204020204" pitchFamily="34" charset="-122"/>
                          <a:ea typeface="微软雅黑" panose="020B0503020204020204" pitchFamily="34" charset="-122"/>
                        </a:rPr>
                        <a:t>30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400" b="1" dirty="0">
                          <a:solidFill>
                            <a:schemeClr val="tx1"/>
                          </a:solidFill>
                          <a:latin typeface="微软雅黑" panose="020B0503020204020204" pitchFamily="34" charset="-122"/>
                          <a:ea typeface="微软雅黑" panose="020B0503020204020204" pitchFamily="34" charset="-122"/>
                        </a:rPr>
                        <a:t>……</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anose="020B0503020204020204" pitchFamily="34" charset="-122"/>
                          <a:ea typeface="微软雅黑" panose="020B0503020204020204" pitchFamily="34" charset="-122"/>
                        </a:rPr>
                        <a:t>…</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018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935859" y="617092"/>
            <a:ext cx="32624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基于高层应用或服务的方法</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1004845"/>
            <a:ext cx="5706721"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根据高层应用或服务、或者它们的组合划分虚拟局域网。</a:t>
            </a:r>
            <a:endParaRPr lang="en-US" altLang="zh-CN"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更加灵活，但更加复杂。</a:t>
            </a:r>
            <a:endParaRPr lang="en-US" altLang="zh-CN" sz="2000" b="1" dirty="0">
              <a:latin typeface="微软雅黑" panose="020B0503020204020204" pitchFamily="34" charset="-122"/>
              <a:ea typeface="微软雅黑" panose="020B0503020204020204" pitchFamily="34" charset="-122"/>
            </a:endParaRPr>
          </a:p>
        </p:txBody>
      </p:sp>
      <p:grpSp>
        <p:nvGrpSpPr>
          <p:cNvPr id="4" name="组合 3"/>
          <p:cNvGrpSpPr/>
          <p:nvPr/>
        </p:nvGrpSpPr>
        <p:grpSpPr>
          <a:xfrm>
            <a:off x="5207038" y="1415897"/>
            <a:ext cx="3383948" cy="2240695"/>
            <a:chOff x="5207038" y="1415897"/>
            <a:chExt cx="3383948" cy="2240695"/>
          </a:xfrm>
        </p:grpSpPr>
        <p:sp>
          <p:nvSpPr>
            <p:cNvPr id="52" name="Line 4"/>
            <p:cNvSpPr>
              <a:spLocks noChangeShapeType="1"/>
            </p:cNvSpPr>
            <p:nvPr/>
          </p:nvSpPr>
          <p:spPr bwMode="auto">
            <a:xfrm flipH="1">
              <a:off x="6070726" y="2071347"/>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6950557" y="2061047"/>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566233" y="3348815"/>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a:latin typeface="微软雅黑" panose="020B0503020204020204" pitchFamily="34" charset="-122"/>
                  <a:ea typeface="微软雅黑" panose="020B0503020204020204" pitchFamily="34" charset="-122"/>
                </a:rPr>
                <a:t>VLAN 10</a:t>
              </a:r>
              <a:endParaRPr lang="en-US" altLang="zh-CN" sz="1400" b="1" dirty="0">
                <a:latin typeface="微软雅黑" panose="020B0503020204020204" pitchFamily="34" charset="-122"/>
                <a:ea typeface="微软雅黑" panose="020B0503020204020204" pitchFamily="34" charset="-122"/>
              </a:endParaRPr>
            </a:p>
          </p:txBody>
        </p:sp>
        <p:sp>
          <p:nvSpPr>
            <p:cNvPr id="57" name="Text Box 9"/>
            <p:cNvSpPr txBox="1">
              <a:spLocks noChangeArrowheads="1"/>
            </p:cNvSpPr>
            <p:nvPr/>
          </p:nvSpPr>
          <p:spPr bwMode="auto">
            <a:xfrm>
              <a:off x="7349887" y="3319838"/>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a:latin typeface="微软雅黑" panose="020B0503020204020204" pitchFamily="34" charset="-122"/>
                  <a:ea typeface="微软雅黑" panose="020B0503020204020204" pitchFamily="34" charset="-122"/>
                </a:rPr>
                <a:t>VLAN 30</a:t>
              </a:r>
              <a:endParaRPr lang="en-US" altLang="zh-CN" sz="1400" b="1" dirty="0">
                <a:latin typeface="微软雅黑" panose="020B0503020204020204" pitchFamily="34" charset="-122"/>
                <a:ea typeface="微软雅黑" panose="020B0503020204020204" pitchFamily="34" charset="-122"/>
              </a:endParaRPr>
            </a:p>
          </p:txBody>
        </p:sp>
        <p:grpSp>
          <p:nvGrpSpPr>
            <p:cNvPr id="58" name="组合 57"/>
            <p:cNvGrpSpPr/>
            <p:nvPr/>
          </p:nvGrpSpPr>
          <p:grpSpPr>
            <a:xfrm>
              <a:off x="6387923" y="1415897"/>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07038" y="2684954"/>
              <a:ext cx="1640587"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415075" y="2736440"/>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400" b="1" dirty="0">
                  <a:latin typeface="微软雅黑" panose="020B0503020204020204" pitchFamily="34" charset="-122"/>
                  <a:ea typeface="微软雅黑" panose="020B0503020204020204" pitchFamily="34" charset="-122"/>
                </a:rPr>
                <a:t>FTP</a:t>
              </a:r>
              <a:endParaRPr lang="en-US" altLang="zh-CN" sz="1400" b="1" dirty="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文件传输服务</a:t>
              </a:r>
              <a:endParaRPr lang="en-US" altLang="zh-CN" sz="1400" b="1" dirty="0">
                <a:latin typeface="微软雅黑" panose="020B0503020204020204" pitchFamily="34" charset="-122"/>
                <a:ea typeface="微软雅黑" panose="020B0503020204020204" pitchFamily="34" charset="-122"/>
              </a:endParaRPr>
            </a:p>
          </p:txBody>
        </p:sp>
        <p:pic>
          <p:nvPicPr>
            <p:cNvPr id="32"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50399" y="2669332"/>
              <a:ext cx="1640587"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359849" y="2728637"/>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400" b="1" dirty="0">
                  <a:latin typeface="微软雅黑" panose="020B0503020204020204" pitchFamily="34" charset="-122"/>
                  <a:ea typeface="微软雅黑" panose="020B0503020204020204" pitchFamily="34" charset="-122"/>
                </a:rPr>
                <a:t>TELNET</a:t>
              </a:r>
              <a:endParaRPr lang="en-US" altLang="zh-CN" sz="1400" b="1" dirty="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远程终端</a:t>
              </a:r>
              <a:endParaRPr lang="en-US" altLang="zh-CN" sz="1400" b="1" dirty="0">
                <a:latin typeface="微软雅黑" panose="020B0503020204020204" pitchFamily="34" charset="-122"/>
                <a:ea typeface="微软雅黑" panose="020B0503020204020204" pitchFamily="34" charset="-122"/>
              </a:endParaRPr>
            </a:p>
          </p:txBody>
        </p:sp>
      </p:grpSp>
      <p:graphicFrame>
        <p:nvGraphicFramePr>
          <p:cNvPr id="3" name="表格 2"/>
          <p:cNvGraphicFramePr>
            <a:graphicFrameLocks noGrp="1"/>
          </p:cNvGraphicFramePr>
          <p:nvPr/>
        </p:nvGraphicFramePr>
        <p:xfrm>
          <a:off x="1461283" y="2377489"/>
          <a:ext cx="2854412" cy="1219200"/>
        </p:xfrm>
        <a:graphic>
          <a:graphicData uri="http://schemas.openxmlformats.org/drawingml/2006/table">
            <a:tbl>
              <a:tblPr firstRow="1" bandRow="1">
                <a:tableStyleId>{5C22544A-7EE6-4342-B048-85BDC9FD1C3A}</a:tableStyleId>
              </a:tblPr>
              <a:tblGrid>
                <a:gridCol w="1927655"/>
                <a:gridCol w="926757"/>
              </a:tblGrid>
              <a:tr h="255185">
                <a:tc>
                  <a:txBody>
                    <a:bodyPr/>
                    <a:lstStyle/>
                    <a:p>
                      <a:pPr algn="ctr"/>
                      <a:r>
                        <a:rPr lang="zh-CN" altLang="en-US" sz="1400" b="1" dirty="0">
                          <a:solidFill>
                            <a:schemeClr val="tx1"/>
                          </a:solidFill>
                          <a:latin typeface="微软雅黑" panose="020B0503020204020204" pitchFamily="34" charset="-122"/>
                          <a:ea typeface="微软雅黑" panose="020B0503020204020204" pitchFamily="34" charset="-122"/>
                        </a:rPr>
                        <a:t>应用</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a:solidFill>
                            <a:schemeClr val="tx1"/>
                          </a:solidFill>
                          <a:latin typeface="微软雅黑" panose="020B0503020204020204" pitchFamily="34" charset="-122"/>
                          <a:ea typeface="微软雅黑" panose="020B0503020204020204" pitchFamily="34" charset="-122"/>
                        </a:rPr>
                        <a:t>VLAN</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r>
              <a:tr h="255185">
                <a:tc>
                  <a:txBody>
                    <a:bodyPr/>
                    <a:lstStyle/>
                    <a:p>
                      <a:pPr algn="ctr"/>
                      <a:r>
                        <a:rPr lang="en-US" altLang="zh-CN" sz="1400" b="1" dirty="0">
                          <a:solidFill>
                            <a:schemeClr val="tx1"/>
                          </a:solidFill>
                          <a:latin typeface="微软雅黑" panose="020B0503020204020204" pitchFamily="34" charset="-122"/>
                          <a:ea typeface="微软雅黑" panose="020B0503020204020204" pitchFamily="34" charset="-122"/>
                        </a:rPr>
                        <a:t>FTP</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anose="020B0503020204020204" pitchFamily="34" charset="-122"/>
                          <a:ea typeface="微软雅黑" panose="020B0503020204020204" pitchFamily="34" charset="-122"/>
                        </a:rPr>
                        <a:t>10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400" b="1" dirty="0">
                          <a:solidFill>
                            <a:schemeClr val="tx1"/>
                          </a:solidFill>
                          <a:latin typeface="微软雅黑" panose="020B0503020204020204" pitchFamily="34" charset="-122"/>
                          <a:ea typeface="微软雅黑" panose="020B0503020204020204" pitchFamily="34" charset="-122"/>
                        </a:rPr>
                        <a:t>TELNET</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anose="020B0503020204020204" pitchFamily="34" charset="-122"/>
                          <a:ea typeface="微软雅黑" panose="020B0503020204020204" pitchFamily="34" charset="-122"/>
                        </a:rPr>
                        <a:t>30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400" b="1" dirty="0">
                          <a:solidFill>
                            <a:schemeClr val="tx1"/>
                          </a:solidFill>
                          <a:latin typeface="微软雅黑" panose="020B0503020204020204" pitchFamily="34" charset="-122"/>
                          <a:ea typeface="微软雅黑" panose="020B0503020204020204" pitchFamily="34" charset="-122"/>
                        </a:rPr>
                        <a:t>……</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anose="020B0503020204020204" pitchFamily="34" charset="-122"/>
                          <a:ea typeface="微软雅黑" panose="020B0503020204020204" pitchFamily="34" charset="-122"/>
                        </a:rPr>
                        <a:t>…</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19" y="1050138"/>
            <a:ext cx="8129015" cy="293997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p:cNvSpPr/>
          <p:nvPr/>
        </p:nvSpPr>
        <p:spPr>
          <a:xfrm>
            <a:off x="5138169" y="1734692"/>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1482046" y="4034669"/>
            <a:ext cx="5837382" cy="584775"/>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标准以太网帧插入 </a:t>
            </a:r>
            <a:r>
              <a:rPr lang="en-US" altLang="zh-CN" sz="1600" b="1" dirty="0">
                <a:latin typeface="微软雅黑" panose="020B0503020204020204" pitchFamily="34" charset="-122"/>
                <a:ea typeface="微软雅黑" panose="020B0503020204020204" pitchFamily="34" charset="-122"/>
              </a:rPr>
              <a:t>4 </a:t>
            </a:r>
            <a:r>
              <a:rPr lang="zh-CN" altLang="en-US" sz="1600" b="1" dirty="0">
                <a:latin typeface="微软雅黑" panose="020B0503020204020204" pitchFamily="34" charset="-122"/>
                <a:ea typeface="微软雅黑" panose="020B0503020204020204" pitchFamily="34" charset="-122"/>
              </a:rPr>
              <a:t>字节的 </a:t>
            </a:r>
            <a:r>
              <a:rPr lang="en-US" altLang="zh-CN" sz="1600" b="1" dirty="0">
                <a:latin typeface="微软雅黑" panose="020B0503020204020204" pitchFamily="34" charset="-122"/>
                <a:ea typeface="微软雅黑" panose="020B0503020204020204" pitchFamily="34" charset="-122"/>
              </a:rPr>
              <a:t>VLAN </a:t>
            </a:r>
            <a:r>
              <a:rPr lang="zh-CN" altLang="en-US" sz="1600" b="1" dirty="0">
                <a:latin typeface="微软雅黑" panose="020B0503020204020204" pitchFamily="34" charset="-122"/>
                <a:ea typeface="微软雅黑" panose="020B0503020204020204" pitchFamily="34" charset="-122"/>
              </a:rPr>
              <a:t>标记后变成了 </a:t>
            </a:r>
            <a:r>
              <a:rPr lang="en-US" altLang="zh-CN" sz="1600" b="1" dirty="0">
                <a:latin typeface="微软雅黑" panose="020B0503020204020204" pitchFamily="34" charset="-122"/>
                <a:ea typeface="微软雅黑" panose="020B0503020204020204" pitchFamily="34" charset="-122"/>
              </a:rPr>
              <a:t>802.1Q </a:t>
            </a:r>
            <a:r>
              <a:rPr lang="zh-CN" altLang="en-US" sz="1600" b="1" dirty="0">
                <a:latin typeface="微软雅黑" panose="020B0503020204020204" pitchFamily="34" charset="-122"/>
                <a:ea typeface="微软雅黑" panose="020B0503020204020204" pitchFamily="34" charset="-122"/>
              </a:rPr>
              <a:t>帧（或</a:t>
            </a:r>
            <a:r>
              <a:rPr lang="zh-CN" altLang="en-US" sz="1600" b="1" dirty="0">
                <a:solidFill>
                  <a:srgbClr val="C00000"/>
                </a:solidFill>
                <a:latin typeface="微软雅黑" panose="020B0503020204020204" pitchFamily="34" charset="-122"/>
                <a:ea typeface="微软雅黑" panose="020B0503020204020204" pitchFamily="34" charset="-122"/>
              </a:rPr>
              <a:t>带标记</a:t>
            </a:r>
            <a:r>
              <a:rPr lang="zh-CN" altLang="en-US" sz="1600" b="1" dirty="0">
                <a:latin typeface="微软雅黑" panose="020B0503020204020204" pitchFamily="34" charset="-122"/>
                <a:ea typeface="微软雅黑" panose="020B0503020204020204" pitchFamily="34" charset="-122"/>
              </a:rPr>
              <a:t>的以太网帧）</a:t>
            </a:r>
            <a:endParaRPr lang="zh-CN" altLang="en-US" sz="1600" b="1" dirty="0">
              <a:latin typeface="微软雅黑" panose="020B0503020204020204" pitchFamily="34" charset="-122"/>
              <a:ea typeface="微软雅黑" panose="020B0503020204020204" pitchFamily="34" charset="-122"/>
            </a:endParaRPr>
          </a:p>
        </p:txBody>
      </p:sp>
      <p:grpSp>
        <p:nvGrpSpPr>
          <p:cNvPr id="32" name="组合 31"/>
          <p:cNvGrpSpPr/>
          <p:nvPr/>
        </p:nvGrpSpPr>
        <p:grpSpPr>
          <a:xfrm>
            <a:off x="1482046" y="1218689"/>
            <a:ext cx="6636717" cy="2614752"/>
            <a:chOff x="317356" y="1097692"/>
            <a:chExt cx="10724625" cy="4225323"/>
          </a:xfrm>
        </p:grpSpPr>
        <p:grpSp>
          <p:nvGrpSpPr>
            <p:cNvPr id="81" name="组合 80"/>
            <p:cNvGrpSpPr/>
            <p:nvPr/>
          </p:nvGrpSpPr>
          <p:grpSpPr>
            <a:xfrm>
              <a:off x="317356" y="1097692"/>
              <a:ext cx="9685685" cy="4225323"/>
              <a:chOff x="533380" y="1097692"/>
              <a:chExt cx="9685685" cy="4225323"/>
            </a:xfrm>
          </p:grpSpPr>
          <p:grpSp>
            <p:nvGrpSpPr>
              <p:cNvPr id="82" name="组合 81"/>
              <p:cNvGrpSpPr/>
              <p:nvPr/>
            </p:nvGrpSpPr>
            <p:grpSpPr>
              <a:xfrm>
                <a:off x="533380" y="1546339"/>
                <a:ext cx="9685685" cy="3776676"/>
                <a:chOff x="533380" y="1484784"/>
                <a:chExt cx="9685685" cy="3776676"/>
              </a:xfrm>
            </p:grpSpPr>
            <p:sp>
              <p:nvSpPr>
                <p:cNvPr id="86" name="Rectangle 4"/>
                <p:cNvSpPr>
                  <a:spLocks noChangeArrowheads="1"/>
                </p:cNvSpPr>
                <p:nvPr/>
              </p:nvSpPr>
              <p:spPr bwMode="auto">
                <a:xfrm>
                  <a:off x="533380" y="2030883"/>
                  <a:ext cx="1080189" cy="58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80000"/>
                    </a:lnSpc>
                  </a:pPr>
                  <a:r>
                    <a:rPr kumimoji="1" lang="zh-CN" altLang="en-US" sz="1100" b="1" dirty="0">
                      <a:latin typeface="微软雅黑" panose="020B0503020204020204" pitchFamily="34" charset="-122"/>
                      <a:ea typeface="微软雅黑" panose="020B0503020204020204" pitchFamily="34" charset="-122"/>
                    </a:rPr>
                    <a:t>以太网</a:t>
                  </a:r>
                  <a:endParaRPr kumimoji="1" lang="en-US" altLang="zh-CN" sz="1100" b="1" dirty="0">
                    <a:latin typeface="微软雅黑" panose="020B0503020204020204" pitchFamily="34" charset="-122"/>
                    <a:ea typeface="微软雅黑" panose="020B0503020204020204" pitchFamily="34" charset="-122"/>
                  </a:endParaRPr>
                </a:p>
                <a:p>
                  <a:pPr algn="ctr" defTabSz="762000">
                    <a:lnSpc>
                      <a:spcPct val="80000"/>
                    </a:lnSpc>
                  </a:pPr>
                  <a:r>
                    <a:rPr kumimoji="1" lang="en-US" altLang="zh-CN" sz="1100" b="1" dirty="0">
                      <a:latin typeface="微软雅黑" panose="020B0503020204020204" pitchFamily="34" charset="-122"/>
                      <a:ea typeface="微软雅黑" panose="020B0503020204020204" pitchFamily="34" charset="-122"/>
                    </a:rPr>
                    <a:t>MAC</a:t>
                  </a:r>
                  <a:r>
                    <a:rPr kumimoji="1" lang="zh-CN" altLang="en-US" sz="1100" b="1" dirty="0">
                      <a:latin typeface="微软雅黑" panose="020B0503020204020204" pitchFamily="34" charset="-122"/>
                      <a:ea typeface="微软雅黑" panose="020B0503020204020204" pitchFamily="34" charset="-122"/>
                    </a:rPr>
                    <a:t>帧</a:t>
                  </a:r>
                  <a:endParaRPr kumimoji="1" lang="zh-CN" altLang="en-US" sz="1100" b="1" dirty="0">
                    <a:latin typeface="微软雅黑" panose="020B0503020204020204" pitchFamily="34" charset="-122"/>
                    <a:ea typeface="微软雅黑" panose="020B0503020204020204" pitchFamily="34" charset="-122"/>
                  </a:endParaRPr>
                </a:p>
              </p:txBody>
            </p:sp>
            <p:sp>
              <p:nvSpPr>
                <p:cNvPr id="87" name="Rectangle 5"/>
                <p:cNvSpPr>
                  <a:spLocks noChangeArrowheads="1"/>
                </p:cNvSpPr>
                <p:nvPr/>
              </p:nvSpPr>
              <p:spPr bwMode="auto">
                <a:xfrm>
                  <a:off x="887526" y="1495238"/>
                  <a:ext cx="751211"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a:latin typeface="微软雅黑" panose="020B0503020204020204" pitchFamily="34" charset="-122"/>
                      <a:ea typeface="微软雅黑" panose="020B0503020204020204" pitchFamily="34" charset="-122"/>
                    </a:rPr>
                    <a:t>字节</a:t>
                  </a:r>
                  <a:endParaRPr kumimoji="1" lang="en-US" altLang="zh-CN" sz="1100" b="1" dirty="0">
                    <a:latin typeface="微软雅黑" panose="020B0503020204020204" pitchFamily="34" charset="-122"/>
                    <a:ea typeface="微软雅黑" panose="020B0503020204020204" pitchFamily="34" charset="-122"/>
                  </a:endParaRPr>
                </a:p>
              </p:txBody>
            </p:sp>
            <p:sp>
              <p:nvSpPr>
                <p:cNvPr id="88" name="Rectangle 6"/>
                <p:cNvSpPr>
                  <a:spLocks noChangeArrowheads="1"/>
                </p:cNvSpPr>
                <p:nvPr/>
              </p:nvSpPr>
              <p:spPr bwMode="auto">
                <a:xfrm>
                  <a:off x="1963964"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anose="020B0503020204020204" pitchFamily="34" charset="-122"/>
                      <a:ea typeface="微软雅黑" panose="020B0503020204020204" pitchFamily="34" charset="-122"/>
                    </a:rPr>
                    <a:t>6</a:t>
                  </a:r>
                  <a:endParaRPr kumimoji="1" lang="en-US" altLang="zh-CN" sz="1100" b="1" dirty="0">
                    <a:latin typeface="微软雅黑" panose="020B0503020204020204" pitchFamily="34" charset="-122"/>
                    <a:ea typeface="微软雅黑" panose="020B0503020204020204" pitchFamily="34" charset="-122"/>
                  </a:endParaRPr>
                </a:p>
              </p:txBody>
            </p:sp>
            <p:sp>
              <p:nvSpPr>
                <p:cNvPr id="89" name="Rectangle 7"/>
                <p:cNvSpPr>
                  <a:spLocks noChangeArrowheads="1"/>
                </p:cNvSpPr>
                <p:nvPr/>
              </p:nvSpPr>
              <p:spPr bwMode="auto">
                <a:xfrm>
                  <a:off x="3175444"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6</a:t>
                  </a:r>
                  <a:endParaRPr kumimoji="1" lang="en-US" altLang="zh-CN" sz="1100" b="1">
                    <a:latin typeface="微软雅黑" panose="020B0503020204020204" pitchFamily="34" charset="-122"/>
                    <a:ea typeface="微软雅黑" panose="020B0503020204020204" pitchFamily="34" charset="-122"/>
                  </a:endParaRPr>
                </a:p>
              </p:txBody>
            </p:sp>
            <p:sp>
              <p:nvSpPr>
                <p:cNvPr id="90" name="Rectangle 8"/>
                <p:cNvSpPr>
                  <a:spLocks noChangeArrowheads="1"/>
                </p:cNvSpPr>
                <p:nvPr/>
              </p:nvSpPr>
              <p:spPr bwMode="auto">
                <a:xfrm>
                  <a:off x="5537646"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2</a:t>
                  </a:r>
                  <a:endParaRPr kumimoji="1" lang="en-US" altLang="zh-CN" sz="1100" b="1">
                    <a:latin typeface="微软雅黑" panose="020B0503020204020204" pitchFamily="34" charset="-122"/>
                    <a:ea typeface="微软雅黑" panose="020B0503020204020204" pitchFamily="34" charset="-122"/>
                  </a:endParaRPr>
                </a:p>
              </p:txBody>
            </p:sp>
            <p:sp>
              <p:nvSpPr>
                <p:cNvPr id="91" name="Rectangle 9"/>
                <p:cNvSpPr>
                  <a:spLocks noChangeArrowheads="1"/>
                </p:cNvSpPr>
                <p:nvPr/>
              </p:nvSpPr>
              <p:spPr bwMode="auto">
                <a:xfrm>
                  <a:off x="6596894" y="1487959"/>
                  <a:ext cx="1442843"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anose="020B0503020204020204" pitchFamily="34" charset="-122"/>
                      <a:ea typeface="微软雅黑" panose="020B0503020204020204" pitchFamily="34" charset="-122"/>
                    </a:rPr>
                    <a:t>42 ~ 1500</a:t>
                  </a:r>
                  <a:endParaRPr kumimoji="1" lang="en-US" altLang="zh-CN" sz="1100" b="1" dirty="0">
                    <a:latin typeface="微软雅黑" panose="020B0503020204020204" pitchFamily="34" charset="-122"/>
                    <a:ea typeface="微软雅黑" panose="020B0503020204020204" pitchFamily="34" charset="-122"/>
                  </a:endParaRPr>
                </a:p>
              </p:txBody>
            </p:sp>
            <p:sp>
              <p:nvSpPr>
                <p:cNvPr id="92" name="Rectangle 10"/>
                <p:cNvSpPr>
                  <a:spLocks noChangeArrowheads="1"/>
                </p:cNvSpPr>
                <p:nvPr/>
              </p:nvSpPr>
              <p:spPr bwMode="auto">
                <a:xfrm>
                  <a:off x="8657653"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4</a:t>
                  </a:r>
                  <a:endParaRPr kumimoji="1" lang="en-US" altLang="zh-CN" sz="1100" b="1">
                    <a:latin typeface="微软雅黑" panose="020B0503020204020204" pitchFamily="34" charset="-122"/>
                    <a:ea typeface="微软雅黑" panose="020B0503020204020204" pitchFamily="34" charset="-122"/>
                  </a:endParaRPr>
                </a:p>
              </p:txBody>
            </p:sp>
            <p:sp>
              <p:nvSpPr>
                <p:cNvPr id="93" name="Freeform 11"/>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100000">
                      <a:srgbClr val="00FF99"/>
                    </a:gs>
                    <a:gs pos="0">
                      <a:srgbClr val="00FFFF"/>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94" name="Rectangle 13"/>
                <p:cNvSpPr>
                  <a:spLocks noChangeArrowheads="1"/>
                </p:cNvSpPr>
                <p:nvPr/>
              </p:nvSpPr>
              <p:spPr bwMode="auto">
                <a:xfrm>
                  <a:off x="6209426" y="4519575"/>
                  <a:ext cx="4009639" cy="741885"/>
                </a:xfrm>
                <a:prstGeom prst="rect">
                  <a:avLst/>
                </a:prstGeom>
                <a:noFill/>
                <a:ln w="12700">
                  <a:no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en-US" altLang="zh-CN" sz="1200" b="1" dirty="0">
                      <a:solidFill>
                        <a:srgbClr val="C00000"/>
                      </a:solidFill>
                      <a:latin typeface="微软雅黑" panose="020B0503020204020204" pitchFamily="34" charset="-122"/>
                      <a:ea typeface="微软雅黑" panose="020B0503020204020204" pitchFamily="34" charset="-122"/>
                    </a:rPr>
                    <a:t>VLAN </a:t>
                  </a:r>
                  <a:r>
                    <a:rPr lang="zh-CN" altLang="zh-CN" sz="1200" b="1" dirty="0">
                      <a:solidFill>
                        <a:srgbClr val="C00000"/>
                      </a:solidFill>
                      <a:latin typeface="微软雅黑" panose="020B0503020204020204" pitchFamily="34" charset="-122"/>
                      <a:ea typeface="微软雅黑" panose="020B0503020204020204" pitchFamily="34" charset="-122"/>
                    </a:rPr>
                    <a:t>标识符</a:t>
                  </a:r>
                  <a:r>
                    <a:rPr lang="en-US" altLang="zh-CN" sz="1200" b="1" dirty="0">
                      <a:solidFill>
                        <a:srgbClr val="C00000"/>
                      </a:solidFill>
                      <a:latin typeface="微软雅黑" panose="020B0503020204020204" pitchFamily="34" charset="-122"/>
                      <a:ea typeface="微软雅黑" panose="020B0503020204020204" pitchFamily="34" charset="-122"/>
                    </a:rPr>
                    <a:t> </a:t>
                  </a:r>
                  <a:r>
                    <a:rPr kumimoji="1" lang="en-US" altLang="zh-CN" sz="1200" b="1" dirty="0">
                      <a:latin typeface="微软雅黑" panose="020B0503020204020204" pitchFamily="34" charset="-122"/>
                      <a:ea typeface="微软雅黑" panose="020B0503020204020204" pitchFamily="34" charset="-122"/>
                    </a:rPr>
                    <a:t>12 </a:t>
                  </a:r>
                  <a:r>
                    <a:rPr kumimoji="1" lang="zh-CN" altLang="en-US" sz="1200" b="1" dirty="0">
                      <a:latin typeface="微软雅黑" panose="020B0503020204020204" pitchFamily="34" charset="-122"/>
                      <a:ea typeface="微软雅黑" panose="020B0503020204020204" pitchFamily="34" charset="-122"/>
                    </a:rPr>
                    <a:t>位</a:t>
                  </a:r>
                  <a:r>
                    <a:rPr kumimoji="1" lang="en-US" altLang="zh-CN" sz="1200" b="1" dirty="0">
                      <a:latin typeface="微软雅黑" panose="020B0503020204020204" pitchFamily="34" charset="-122"/>
                      <a:ea typeface="微软雅黑" panose="020B0503020204020204" pitchFamily="34" charset="-122"/>
                    </a:rPr>
                    <a:t> </a:t>
                  </a:r>
                  <a:endParaRPr kumimoji="1" lang="en-US" altLang="zh-CN" sz="1200" b="1" dirty="0">
                    <a:latin typeface="微软雅黑" panose="020B0503020204020204" pitchFamily="34" charset="-122"/>
                    <a:ea typeface="微软雅黑" panose="020B0503020204020204" pitchFamily="34" charset="-122"/>
                  </a:endParaRPr>
                </a:p>
                <a:p>
                  <a:pPr algn="ctr" defTabSz="762000"/>
                  <a:r>
                    <a:rPr kumimoji="1" lang="en-US" altLang="zh-CN" sz="1200" b="1" dirty="0">
                      <a:latin typeface="微软雅黑" panose="020B0503020204020204" pitchFamily="34" charset="-122"/>
                      <a:ea typeface="微软雅黑" panose="020B0503020204020204" pitchFamily="34" charset="-122"/>
                    </a:rPr>
                    <a:t>(</a:t>
                  </a:r>
                  <a:r>
                    <a:rPr kumimoji="1" lang="zh-CN" altLang="en-US" sz="1200" b="1" dirty="0">
                      <a:latin typeface="微软雅黑" panose="020B0503020204020204" pitchFamily="34" charset="-122"/>
                      <a:ea typeface="微软雅黑" panose="020B0503020204020204" pitchFamily="34" charset="-122"/>
                    </a:rPr>
                    <a:t>最多允许 </a:t>
                  </a:r>
                  <a:r>
                    <a:rPr kumimoji="1" lang="en-US" altLang="zh-CN" sz="1200" b="1" dirty="0">
                      <a:latin typeface="微软雅黑" panose="020B0503020204020204" pitchFamily="34" charset="-122"/>
                      <a:ea typeface="微软雅黑" panose="020B0503020204020204" pitchFamily="34" charset="-122"/>
                    </a:rPr>
                    <a:t>4096 </a:t>
                  </a:r>
                  <a:r>
                    <a:rPr kumimoji="1" lang="zh-CN" altLang="en-US" sz="1200" b="1" dirty="0">
                      <a:latin typeface="微软雅黑" panose="020B0503020204020204" pitchFamily="34" charset="-122"/>
                      <a:ea typeface="微软雅黑" panose="020B0503020204020204" pitchFamily="34" charset="-122"/>
                    </a:rPr>
                    <a:t>个 </a:t>
                  </a:r>
                  <a:r>
                    <a:rPr kumimoji="1" lang="en-US" altLang="zh-CN" sz="1200" b="1" dirty="0">
                      <a:latin typeface="微软雅黑" panose="020B0503020204020204" pitchFamily="34" charset="-122"/>
                      <a:ea typeface="微软雅黑" panose="020B0503020204020204" pitchFamily="34" charset="-122"/>
                    </a:rPr>
                    <a:t>VLAN)</a:t>
                  </a:r>
                  <a:endParaRPr kumimoji="1" lang="en-US" altLang="zh-CN" sz="1200" b="1" dirty="0">
                    <a:latin typeface="微软雅黑" panose="020B0503020204020204" pitchFamily="34" charset="-122"/>
                    <a:ea typeface="微软雅黑" panose="020B0503020204020204" pitchFamily="34" charset="-122"/>
                  </a:endParaRPr>
                </a:p>
              </p:txBody>
            </p:sp>
            <p:sp>
              <p:nvSpPr>
                <p:cNvPr id="95" name="Rectangle 14"/>
                <p:cNvSpPr>
                  <a:spLocks noChangeArrowheads="1"/>
                </p:cNvSpPr>
                <p:nvPr/>
              </p:nvSpPr>
              <p:spPr bwMode="auto">
                <a:xfrm>
                  <a:off x="4318447" y="1484784"/>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4</a:t>
                  </a:r>
                  <a:endParaRPr kumimoji="1" lang="en-US" altLang="zh-CN" sz="1100" b="1">
                    <a:latin typeface="微软雅黑" panose="020B0503020204020204" pitchFamily="34" charset="-122"/>
                    <a:ea typeface="微软雅黑" panose="020B0503020204020204" pitchFamily="34" charset="-122"/>
                  </a:endParaRPr>
                </a:p>
              </p:txBody>
            </p:sp>
            <p:sp>
              <p:nvSpPr>
                <p:cNvPr id="96" name="Rectangle 18"/>
                <p:cNvSpPr>
                  <a:spLocks noChangeArrowheads="1"/>
                </p:cNvSpPr>
                <p:nvPr/>
              </p:nvSpPr>
              <p:spPr bwMode="auto">
                <a:xfrm>
                  <a:off x="2460073" y="4388461"/>
                  <a:ext cx="2375794" cy="443473"/>
                </a:xfrm>
                <a:prstGeom prst="rect">
                  <a:avLst/>
                </a:prstGeom>
                <a:noFill/>
                <a:ln w="12700">
                  <a:no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200" b="1" dirty="0">
                      <a:latin typeface="微软雅黑" panose="020B0503020204020204" pitchFamily="34" charset="-122"/>
                      <a:ea typeface="微软雅黑" panose="020B0503020204020204" pitchFamily="34" charset="-122"/>
                    </a:rPr>
                    <a:t>用户优先级 </a:t>
                  </a:r>
                  <a:r>
                    <a:rPr kumimoji="1" lang="en-US" altLang="zh-CN" sz="1200" b="1" dirty="0">
                      <a:latin typeface="微软雅黑" panose="020B0503020204020204" pitchFamily="34" charset="-122"/>
                      <a:ea typeface="微软雅黑" panose="020B0503020204020204" pitchFamily="34" charset="-122"/>
                    </a:rPr>
                    <a:t>3 </a:t>
                  </a:r>
                  <a:r>
                    <a:rPr kumimoji="1" lang="zh-CN" altLang="en-US" sz="1200" b="1" dirty="0">
                      <a:latin typeface="微软雅黑" panose="020B0503020204020204" pitchFamily="34" charset="-122"/>
                      <a:ea typeface="微软雅黑" panose="020B0503020204020204" pitchFamily="34" charset="-122"/>
                    </a:rPr>
                    <a:t>位</a:t>
                  </a:r>
                  <a:endParaRPr kumimoji="1" lang="en-US" altLang="zh-CN" sz="1200" b="1" dirty="0">
                    <a:latin typeface="微软雅黑" panose="020B0503020204020204" pitchFamily="34" charset="-122"/>
                    <a:ea typeface="微软雅黑" panose="020B0503020204020204" pitchFamily="34" charset="-122"/>
                  </a:endParaRPr>
                </a:p>
              </p:txBody>
            </p:sp>
            <p:sp>
              <p:nvSpPr>
                <p:cNvPr id="97" name="Rectangle 21"/>
                <p:cNvSpPr>
                  <a:spLocks noChangeArrowheads="1"/>
                </p:cNvSpPr>
                <p:nvPr/>
              </p:nvSpPr>
              <p:spPr bwMode="auto">
                <a:xfrm>
                  <a:off x="2016382" y="4801987"/>
                  <a:ext cx="3326928" cy="443473"/>
                </a:xfrm>
                <a:prstGeom prst="rect">
                  <a:avLst/>
                </a:prstGeom>
                <a:noFill/>
                <a:ln w="12700">
                  <a:no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zh-CN" altLang="zh-CN" sz="1200" b="1" dirty="0">
                      <a:latin typeface="微软雅黑" panose="020B0503020204020204" pitchFamily="34" charset="-122"/>
                      <a:ea typeface="微软雅黑" panose="020B0503020204020204" pitchFamily="34" charset="-122"/>
                    </a:rPr>
                    <a:t>规范格式指示符</a:t>
                  </a:r>
                  <a:r>
                    <a:rPr kumimoji="1" lang="en-US" altLang="zh-CN" sz="1200" b="1" dirty="0">
                      <a:latin typeface="微软雅黑" panose="020B0503020204020204" pitchFamily="34" charset="-122"/>
                      <a:ea typeface="微软雅黑" panose="020B0503020204020204" pitchFamily="34" charset="-122"/>
                    </a:rPr>
                    <a:t>( CFI ) 1 </a:t>
                  </a:r>
                  <a:r>
                    <a:rPr kumimoji="1" lang="zh-CN" altLang="en-US" sz="1200" b="1" dirty="0">
                      <a:latin typeface="微软雅黑" panose="020B0503020204020204" pitchFamily="34" charset="-122"/>
                      <a:ea typeface="微软雅黑" panose="020B0503020204020204" pitchFamily="34" charset="-122"/>
                    </a:rPr>
                    <a:t>位</a:t>
                  </a:r>
                  <a:r>
                    <a:rPr kumimoji="1" lang="en-US" altLang="zh-CN" sz="1200" b="1" dirty="0">
                      <a:latin typeface="微软雅黑" panose="020B0503020204020204" pitchFamily="34" charset="-122"/>
                      <a:ea typeface="微软雅黑" panose="020B0503020204020204" pitchFamily="34" charset="-122"/>
                    </a:rPr>
                    <a:t> </a:t>
                  </a:r>
                  <a:endParaRPr kumimoji="1" lang="en-US" altLang="zh-CN" sz="1200" b="1" dirty="0">
                    <a:latin typeface="微软雅黑" panose="020B0503020204020204" pitchFamily="34" charset="-122"/>
                    <a:ea typeface="微软雅黑" panose="020B0503020204020204" pitchFamily="34" charset="-122"/>
                  </a:endParaRPr>
                </a:p>
              </p:txBody>
            </p:sp>
            <p:sp>
              <p:nvSpPr>
                <p:cNvPr id="98" name="Rectangle 22"/>
                <p:cNvSpPr>
                  <a:spLocks noChangeArrowheads="1"/>
                </p:cNvSpPr>
                <p:nvPr/>
              </p:nvSpPr>
              <p:spPr bwMode="auto">
                <a:xfrm>
                  <a:off x="1590900" y="1869976"/>
                  <a:ext cx="1197197" cy="685800"/>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目地地址  </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99" name="Rectangle 23"/>
                <p:cNvSpPr>
                  <a:spLocks noChangeArrowheads="1"/>
                </p:cNvSpPr>
                <p:nvPr/>
              </p:nvSpPr>
              <p:spPr bwMode="auto">
                <a:xfrm>
                  <a:off x="2788096" y="1869976"/>
                  <a:ext cx="1143000" cy="685800"/>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源地址</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00" name="Rectangle 24"/>
                <p:cNvSpPr>
                  <a:spLocks noChangeArrowheads="1"/>
                </p:cNvSpPr>
                <p:nvPr/>
              </p:nvSpPr>
              <p:spPr bwMode="auto">
                <a:xfrm>
                  <a:off x="3931096" y="1869976"/>
                  <a:ext cx="1219200" cy="685800"/>
                </a:xfrm>
                <a:prstGeom prst="rect">
                  <a:avLst/>
                </a:prstGeom>
                <a:solidFill>
                  <a:srgbClr val="00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802.1Q</a:t>
                  </a:r>
                  <a:endParaRPr lang="en-US" altLang="zh-CN" sz="1200" b="1" dirty="0">
                    <a:latin typeface="微软雅黑" panose="020B0503020204020204" pitchFamily="34" charset="-122"/>
                    <a:ea typeface="微软雅黑" panose="020B0503020204020204" pitchFamily="34" charset="-122"/>
                  </a:endParaRPr>
                </a:p>
                <a:p>
                  <a:pPr algn="ctr"/>
                  <a:r>
                    <a:rPr lang="zh-CN" altLang="en-US" sz="1200" b="1" dirty="0">
                      <a:latin typeface="微软雅黑" panose="020B0503020204020204" pitchFamily="34" charset="-122"/>
                      <a:ea typeface="微软雅黑" panose="020B0503020204020204" pitchFamily="34" charset="-122"/>
                    </a:rPr>
                    <a:t>标记</a:t>
                  </a:r>
                  <a:endParaRPr lang="en-US" altLang="zh-CN" sz="1200" b="1" dirty="0">
                    <a:latin typeface="微软雅黑" panose="020B0503020204020204" pitchFamily="34" charset="-122"/>
                    <a:ea typeface="微软雅黑" panose="020B0503020204020204" pitchFamily="34" charset="-122"/>
                  </a:endParaRPr>
                </a:p>
              </p:txBody>
            </p:sp>
            <p:sp>
              <p:nvSpPr>
                <p:cNvPr id="101" name="Rectangle 25"/>
                <p:cNvSpPr>
                  <a:spLocks noChangeArrowheads="1"/>
                </p:cNvSpPr>
                <p:nvPr/>
              </p:nvSpPr>
              <p:spPr bwMode="auto">
                <a:xfrm>
                  <a:off x="5150296" y="1869976"/>
                  <a:ext cx="1291208" cy="685800"/>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长度</a:t>
                  </a:r>
                  <a:r>
                    <a:rPr kumimoji="1" lang="en-US" altLang="zh-CN" sz="1200" b="1" dirty="0">
                      <a:solidFill>
                        <a:schemeClr val="bg1"/>
                      </a:solidFill>
                      <a:latin typeface="微软雅黑" panose="020B0503020204020204" pitchFamily="34" charset="-122"/>
                      <a:ea typeface="微软雅黑" panose="020B0503020204020204" pitchFamily="34" charset="-122"/>
                    </a:rPr>
                    <a:t>/</a:t>
                  </a:r>
                  <a:r>
                    <a:rPr kumimoji="1" lang="zh-CN" altLang="en-US" sz="1200" b="1" dirty="0">
                      <a:solidFill>
                        <a:schemeClr val="bg1"/>
                      </a:solidFill>
                      <a:latin typeface="微软雅黑" panose="020B0503020204020204" pitchFamily="34" charset="-122"/>
                      <a:ea typeface="微软雅黑" panose="020B0503020204020204" pitchFamily="34" charset="-122"/>
                    </a:rPr>
                    <a:t>类型</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02" name="Rectangle 26"/>
                <p:cNvSpPr>
                  <a:spLocks noChangeArrowheads="1"/>
                </p:cNvSpPr>
                <p:nvPr/>
              </p:nvSpPr>
              <p:spPr bwMode="auto">
                <a:xfrm>
                  <a:off x="6441504" y="1869976"/>
                  <a:ext cx="1828800" cy="685800"/>
                </a:xfrm>
                <a:prstGeom prst="rect">
                  <a:avLst/>
                </a:prstGeom>
                <a:noFill/>
                <a:ln w="19050">
                  <a:solidFill>
                    <a:schemeClr val="tx1"/>
                  </a:solidFill>
                  <a:miter lim="800000"/>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anose="020B0503020204020204" pitchFamily="34" charset="-122"/>
                      <a:ea typeface="微软雅黑" panose="020B0503020204020204" pitchFamily="34" charset="-122"/>
                    </a:rPr>
                    <a:t>数      据</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03" name="Rectangle 27"/>
                <p:cNvSpPr>
                  <a:spLocks noChangeArrowheads="1"/>
                </p:cNvSpPr>
                <p:nvPr/>
              </p:nvSpPr>
              <p:spPr bwMode="auto">
                <a:xfrm>
                  <a:off x="8270304" y="1869976"/>
                  <a:ext cx="1219200" cy="685800"/>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chemeClr val="bg1"/>
                      </a:solidFill>
                      <a:latin typeface="微软雅黑" panose="020B0503020204020204" pitchFamily="34" charset="-122"/>
                      <a:ea typeface="微软雅黑" panose="020B0503020204020204" pitchFamily="34" charset="-122"/>
                    </a:rPr>
                    <a:t>FCS</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04" name="Rectangle 33"/>
                <p:cNvSpPr>
                  <a:spLocks noChangeArrowheads="1"/>
                </p:cNvSpPr>
                <p:nvPr/>
              </p:nvSpPr>
              <p:spPr bwMode="auto">
                <a:xfrm>
                  <a:off x="2864768" y="2756326"/>
                  <a:ext cx="1034624" cy="448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00000"/>
                      </a:solidFill>
                      <a:latin typeface="微软雅黑" panose="020B0503020204020204" pitchFamily="34" charset="-122"/>
                      <a:ea typeface="微软雅黑" panose="020B0503020204020204" pitchFamily="34" charset="-122"/>
                    </a:rPr>
                    <a:t>2 </a:t>
                  </a:r>
                  <a:r>
                    <a:rPr kumimoji="1" lang="zh-CN" altLang="en-US" sz="1200" b="1" dirty="0">
                      <a:solidFill>
                        <a:srgbClr val="C00000"/>
                      </a:solidFill>
                      <a:latin typeface="微软雅黑" panose="020B0503020204020204" pitchFamily="34" charset="-122"/>
                      <a:ea typeface="微软雅黑" panose="020B0503020204020204" pitchFamily="34" charset="-122"/>
                    </a:rPr>
                    <a:t>字节</a:t>
                  </a:r>
                  <a:endParaRPr kumimoji="1" lang="en-US" altLang="zh-CN" sz="1200" b="1" dirty="0">
                    <a:solidFill>
                      <a:srgbClr val="C00000"/>
                    </a:solidFill>
                    <a:latin typeface="微软雅黑" panose="020B0503020204020204" pitchFamily="34" charset="-122"/>
                    <a:ea typeface="微软雅黑" panose="020B0503020204020204" pitchFamily="34" charset="-122"/>
                  </a:endParaRPr>
                </a:p>
              </p:txBody>
            </p:sp>
            <p:sp>
              <p:nvSpPr>
                <p:cNvPr id="105" name="Rectangle 34"/>
                <p:cNvSpPr>
                  <a:spLocks noChangeArrowheads="1"/>
                </p:cNvSpPr>
                <p:nvPr/>
              </p:nvSpPr>
              <p:spPr bwMode="auto">
                <a:xfrm>
                  <a:off x="5743433" y="2756326"/>
                  <a:ext cx="1034624" cy="448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00000"/>
                      </a:solidFill>
                      <a:latin typeface="微软雅黑" panose="020B0503020204020204" pitchFamily="34" charset="-122"/>
                      <a:ea typeface="微软雅黑" panose="020B0503020204020204" pitchFamily="34" charset="-122"/>
                    </a:rPr>
                    <a:t>2 </a:t>
                  </a:r>
                  <a:r>
                    <a:rPr kumimoji="1" lang="zh-CN" altLang="en-US" sz="1200" b="1" dirty="0">
                      <a:solidFill>
                        <a:srgbClr val="C00000"/>
                      </a:solidFill>
                      <a:latin typeface="微软雅黑" panose="020B0503020204020204" pitchFamily="34" charset="-122"/>
                      <a:ea typeface="微软雅黑" panose="020B0503020204020204" pitchFamily="34" charset="-122"/>
                    </a:rPr>
                    <a:t>字节</a:t>
                  </a:r>
                  <a:endParaRPr kumimoji="1" lang="en-US" altLang="zh-CN" sz="1200" b="1" dirty="0">
                    <a:solidFill>
                      <a:srgbClr val="C00000"/>
                    </a:solidFill>
                    <a:latin typeface="微软雅黑" panose="020B0503020204020204" pitchFamily="34" charset="-122"/>
                    <a:ea typeface="微软雅黑" panose="020B0503020204020204" pitchFamily="34" charset="-122"/>
                  </a:endParaRPr>
                </a:p>
              </p:txBody>
            </p:sp>
            <p:grpSp>
              <p:nvGrpSpPr>
                <p:cNvPr id="106" name="组合 105"/>
                <p:cNvGrpSpPr/>
                <p:nvPr/>
              </p:nvGrpSpPr>
              <p:grpSpPr>
                <a:xfrm>
                  <a:off x="1568896" y="3165376"/>
                  <a:ext cx="6296025" cy="1151075"/>
                  <a:chOff x="1568896" y="3165376"/>
                  <a:chExt cx="6296025" cy="1151075"/>
                </a:xfrm>
              </p:grpSpPr>
              <p:sp>
                <p:nvSpPr>
                  <p:cNvPr id="110" name="Rectangle 3"/>
                  <p:cNvSpPr>
                    <a:spLocks noChangeArrowheads="1"/>
                  </p:cNvSpPr>
                  <p:nvPr/>
                </p:nvSpPr>
                <p:spPr bwMode="auto">
                  <a:xfrm>
                    <a:off x="1568896" y="3165376"/>
                    <a:ext cx="6286500" cy="1066800"/>
                  </a:xfrm>
                  <a:prstGeom prst="rect">
                    <a:avLst/>
                  </a:prstGeom>
                  <a:solidFill>
                    <a:srgbClr val="99FFCC"/>
                  </a:solidFill>
                  <a:ln w="19050">
                    <a:solidFill>
                      <a:schemeClr val="tx1"/>
                    </a:solidFill>
                    <a:miter lim="800000"/>
                  </a:ln>
                  <a:effectLst/>
                </p:spPr>
                <p:txBody>
                  <a:bodyPr wrap="none" anchor="ctr"/>
                  <a:lstStyle/>
                  <a:p>
                    <a:endParaRPr lang="zh-CN" altLang="en-US" sz="1200">
                      <a:latin typeface="微软雅黑" panose="020B0503020204020204" pitchFamily="34" charset="-122"/>
                      <a:ea typeface="微软雅黑" panose="020B0503020204020204" pitchFamily="34" charset="-122"/>
                    </a:endParaRPr>
                  </a:p>
                </p:txBody>
              </p:sp>
              <p:sp>
                <p:nvSpPr>
                  <p:cNvPr id="111" name="Line 12"/>
                  <p:cNvSpPr>
                    <a:spLocks noChangeShapeType="1"/>
                  </p:cNvSpPr>
                  <p:nvPr/>
                </p:nvSpPr>
                <p:spPr bwMode="auto">
                  <a:xfrm>
                    <a:off x="4816921" y="3165376"/>
                    <a:ext cx="0" cy="10668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112" name="Line 15"/>
                  <p:cNvSpPr>
                    <a:spLocks noChangeShapeType="1"/>
                  </p:cNvSpPr>
                  <p:nvPr/>
                </p:nvSpPr>
                <p:spPr bwMode="auto">
                  <a:xfrm>
                    <a:off x="1568896" y="3645024"/>
                    <a:ext cx="629602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113" name="Line 16"/>
                  <p:cNvSpPr>
                    <a:spLocks noChangeShapeType="1"/>
                  </p:cNvSpPr>
                  <p:nvPr/>
                </p:nvSpPr>
                <p:spPr bwMode="auto">
                  <a:xfrm flipH="1">
                    <a:off x="5534470" y="3645024"/>
                    <a:ext cx="3175" cy="5871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114" name="Line 17"/>
                  <p:cNvSpPr>
                    <a:spLocks noChangeShapeType="1"/>
                  </p:cNvSpPr>
                  <p:nvPr/>
                </p:nvSpPr>
                <p:spPr bwMode="auto">
                  <a:xfrm>
                    <a:off x="5321746" y="3645024"/>
                    <a:ext cx="0" cy="5871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115" name="Text Box 28"/>
                  <p:cNvSpPr txBox="1">
                    <a:spLocks noChangeArrowheads="1"/>
                  </p:cNvSpPr>
                  <p:nvPr/>
                </p:nvSpPr>
                <p:spPr bwMode="auto">
                  <a:xfrm>
                    <a:off x="2288703" y="3212976"/>
                    <a:ext cx="2292404"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200" b="1" dirty="0">
                        <a:latin typeface="微软雅黑" panose="020B0503020204020204" pitchFamily="34" charset="-122"/>
                        <a:ea typeface="微软雅黑" panose="020B0503020204020204" pitchFamily="34" charset="-122"/>
                      </a:rPr>
                      <a:t>802.1Q </a:t>
                    </a:r>
                    <a:r>
                      <a:rPr lang="zh-CN" altLang="en-US" sz="1200" b="1" dirty="0">
                        <a:latin typeface="微软雅黑" panose="020B0503020204020204" pitchFamily="34" charset="-122"/>
                        <a:ea typeface="微软雅黑" panose="020B0503020204020204" pitchFamily="34" charset="-122"/>
                      </a:rPr>
                      <a:t>标记类型</a:t>
                    </a:r>
                    <a:endParaRPr lang="en-US" altLang="zh-CN" sz="1200" b="1" dirty="0">
                      <a:latin typeface="微软雅黑" panose="020B0503020204020204" pitchFamily="34" charset="-122"/>
                      <a:ea typeface="微软雅黑" panose="020B0503020204020204" pitchFamily="34" charset="-122"/>
                    </a:endParaRPr>
                  </a:p>
                </p:txBody>
              </p:sp>
              <p:sp>
                <p:nvSpPr>
                  <p:cNvPr id="116" name="Text Box 29"/>
                  <p:cNvSpPr txBox="1">
                    <a:spLocks noChangeArrowheads="1"/>
                  </p:cNvSpPr>
                  <p:nvPr/>
                </p:nvSpPr>
                <p:spPr bwMode="auto">
                  <a:xfrm>
                    <a:off x="1590899" y="3645025"/>
                    <a:ext cx="3226022" cy="671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200" b="1" dirty="0">
                        <a:latin typeface="微软雅黑" panose="020B0503020204020204" pitchFamily="34" charset="-122"/>
                        <a:ea typeface="微软雅黑" panose="020B0503020204020204" pitchFamily="34" charset="-122"/>
                      </a:rPr>
                      <a:t>0X8100</a:t>
                    </a:r>
                    <a:endParaRPr lang="en-US" altLang="zh-CN" sz="1200" b="1" dirty="0">
                      <a:latin typeface="微软雅黑" panose="020B0503020204020204" pitchFamily="34" charset="-122"/>
                      <a:ea typeface="微软雅黑" panose="020B0503020204020204" pitchFamily="34" charset="-122"/>
                    </a:endParaRPr>
                  </a:p>
                  <a:p>
                    <a:pPr algn="ctr"/>
                    <a:r>
                      <a:rPr kumimoji="1" lang="en-US" altLang="zh-CN" sz="900" b="1" dirty="0">
                        <a:latin typeface="微软雅黑" panose="020B0503020204020204" pitchFamily="34" charset="-122"/>
                        <a:ea typeface="微软雅黑" panose="020B0503020204020204" pitchFamily="34" charset="-122"/>
                      </a:rPr>
                      <a:t>(1 0 0 0 0 0 0 1  0 0 0 0 0 0 0 0)</a:t>
                    </a:r>
                    <a:endParaRPr lang="en-US" altLang="zh-CN" sz="900" b="1" dirty="0">
                      <a:latin typeface="微软雅黑" panose="020B0503020204020204" pitchFamily="34" charset="-122"/>
                      <a:ea typeface="微软雅黑" panose="020B0503020204020204" pitchFamily="34" charset="-122"/>
                    </a:endParaRPr>
                  </a:p>
                </p:txBody>
              </p:sp>
              <p:sp>
                <p:nvSpPr>
                  <p:cNvPr id="117" name="Text Box 30"/>
                  <p:cNvSpPr txBox="1">
                    <a:spLocks noChangeArrowheads="1"/>
                  </p:cNvSpPr>
                  <p:nvPr/>
                </p:nvSpPr>
                <p:spPr bwMode="auto">
                  <a:xfrm>
                    <a:off x="4707424" y="3717031"/>
                    <a:ext cx="718052" cy="447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200" b="1" dirty="0">
                        <a:latin typeface="微软雅黑" panose="020B0503020204020204" pitchFamily="34" charset="-122"/>
                        <a:ea typeface="微软雅黑" panose="020B0503020204020204" pitchFamily="34" charset="-122"/>
                      </a:rPr>
                      <a:t>PRI</a:t>
                    </a:r>
                    <a:endParaRPr lang="en-US" altLang="zh-CN" sz="1200" b="1" dirty="0">
                      <a:latin typeface="微软雅黑" panose="020B0503020204020204" pitchFamily="34" charset="-122"/>
                      <a:ea typeface="微软雅黑" panose="020B0503020204020204" pitchFamily="34" charset="-122"/>
                    </a:endParaRPr>
                  </a:p>
                </p:txBody>
              </p:sp>
              <p:sp>
                <p:nvSpPr>
                  <p:cNvPr id="118" name="Text Box 31"/>
                  <p:cNvSpPr txBox="1">
                    <a:spLocks noChangeArrowheads="1"/>
                  </p:cNvSpPr>
                  <p:nvPr/>
                </p:nvSpPr>
                <p:spPr bwMode="auto">
                  <a:xfrm>
                    <a:off x="5985755" y="3717031"/>
                    <a:ext cx="1367796"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200" b="1" dirty="0">
                        <a:latin typeface="微软雅黑" panose="020B0503020204020204" pitchFamily="34" charset="-122"/>
                        <a:ea typeface="微软雅黑" panose="020B0503020204020204" pitchFamily="34" charset="-122"/>
                      </a:rPr>
                      <a:t>VLAN ID</a:t>
                    </a:r>
                    <a:endParaRPr lang="en-US" altLang="zh-CN" sz="1200" b="1" dirty="0">
                      <a:latin typeface="微软雅黑" panose="020B0503020204020204" pitchFamily="34" charset="-122"/>
                      <a:ea typeface="微软雅黑" panose="020B0503020204020204" pitchFamily="34" charset="-122"/>
                    </a:endParaRPr>
                  </a:p>
                </p:txBody>
              </p:sp>
              <p:sp>
                <p:nvSpPr>
                  <p:cNvPr id="119" name="Text Box 35"/>
                  <p:cNvSpPr txBox="1">
                    <a:spLocks noChangeArrowheads="1"/>
                  </p:cNvSpPr>
                  <p:nvPr/>
                </p:nvSpPr>
                <p:spPr bwMode="auto">
                  <a:xfrm>
                    <a:off x="4921697" y="3212976"/>
                    <a:ext cx="2695600"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200" b="1" dirty="0">
                        <a:latin typeface="微软雅黑" panose="020B0503020204020204" pitchFamily="34" charset="-122"/>
                        <a:ea typeface="微软雅黑" panose="020B0503020204020204" pitchFamily="34" charset="-122"/>
                      </a:rPr>
                      <a:t>TCI (</a:t>
                    </a:r>
                    <a:r>
                      <a:rPr lang="zh-CN" altLang="en-US" sz="1200" b="1" dirty="0">
                        <a:latin typeface="微软雅黑" panose="020B0503020204020204" pitchFamily="34" charset="-122"/>
                        <a:ea typeface="微软雅黑" panose="020B0503020204020204" pitchFamily="34" charset="-122"/>
                      </a:rPr>
                      <a:t>标记控制信息</a:t>
                    </a:r>
                    <a:r>
                      <a:rPr lang="en-US" altLang="zh-CN" sz="1200" b="1" dirty="0">
                        <a:latin typeface="微软雅黑" panose="020B0503020204020204" pitchFamily="34" charset="-122"/>
                        <a:ea typeface="微软雅黑" panose="020B0503020204020204" pitchFamily="34" charset="-122"/>
                      </a:rPr>
                      <a:t>)</a:t>
                    </a:r>
                    <a:endParaRPr lang="en-US" altLang="zh-CN" sz="1200" b="1" dirty="0">
                      <a:latin typeface="微软雅黑" panose="020B0503020204020204" pitchFamily="34" charset="-122"/>
                      <a:ea typeface="微软雅黑" panose="020B0503020204020204" pitchFamily="34" charset="-122"/>
                    </a:endParaRPr>
                  </a:p>
                </p:txBody>
              </p:sp>
            </p:grpSp>
            <p:sp>
              <p:nvSpPr>
                <p:cNvPr id="107" name="Line 20"/>
                <p:cNvSpPr>
                  <a:spLocks noChangeShapeType="1"/>
                </p:cNvSpPr>
                <p:nvPr/>
              </p:nvSpPr>
              <p:spPr bwMode="auto">
                <a:xfrm flipV="1">
                  <a:off x="5118066" y="4084189"/>
                  <a:ext cx="318774" cy="747745"/>
                </a:xfrm>
                <a:prstGeom prst="line">
                  <a:avLst/>
                </a:prstGeom>
                <a:noFill/>
                <a:ln w="1270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108" name="Line 32"/>
                <p:cNvSpPr>
                  <a:spLocks noChangeShapeType="1"/>
                </p:cNvSpPr>
                <p:nvPr/>
              </p:nvSpPr>
              <p:spPr bwMode="auto">
                <a:xfrm flipH="1" flipV="1">
                  <a:off x="7308304" y="4015517"/>
                  <a:ext cx="381000" cy="533400"/>
                </a:xfrm>
                <a:prstGeom prst="line">
                  <a:avLst/>
                </a:prstGeom>
                <a:noFill/>
                <a:ln w="1270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109" name="Line 19"/>
                <p:cNvSpPr>
                  <a:spLocks noChangeShapeType="1"/>
                </p:cNvSpPr>
                <p:nvPr/>
              </p:nvSpPr>
              <p:spPr bwMode="auto">
                <a:xfrm flipV="1">
                  <a:off x="4540695" y="4077071"/>
                  <a:ext cx="439882" cy="533126"/>
                </a:xfrm>
                <a:prstGeom prst="line">
                  <a:avLst/>
                </a:prstGeom>
                <a:noFill/>
                <a:ln w="1270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grpSp>
          <p:grpSp>
            <p:nvGrpSpPr>
              <p:cNvPr id="83" name="组合 82"/>
              <p:cNvGrpSpPr/>
              <p:nvPr/>
            </p:nvGrpSpPr>
            <p:grpSpPr>
              <a:xfrm>
                <a:off x="1568624" y="1097692"/>
                <a:ext cx="7920880" cy="443473"/>
                <a:chOff x="1568624" y="1097692"/>
                <a:chExt cx="7920880" cy="443473"/>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5331" y="1097692"/>
                  <a:ext cx="1505012" cy="443473"/>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200" b="1" dirty="0">
                      <a:solidFill>
                        <a:srgbClr val="0000CC"/>
                      </a:solidFill>
                      <a:latin typeface="微软雅黑" panose="020B0503020204020204" pitchFamily="34" charset="-122"/>
                      <a:ea typeface="微软雅黑" panose="020B0503020204020204" pitchFamily="34" charset="-122"/>
                    </a:rPr>
                    <a:t>802.1Q </a:t>
                  </a:r>
                  <a:r>
                    <a:rPr lang="zh-CN" altLang="en-US" sz="1200" b="1" dirty="0">
                      <a:solidFill>
                        <a:srgbClr val="0000CC"/>
                      </a:solidFill>
                      <a:latin typeface="微软雅黑" panose="020B0503020204020204" pitchFamily="34" charset="-122"/>
                      <a:ea typeface="微软雅黑" panose="020B0503020204020204" pitchFamily="34" charset="-122"/>
                    </a:rPr>
                    <a:t>帧</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grpSp>
        </p:grpSp>
        <p:sp>
          <p:nvSpPr>
            <p:cNvPr id="120" name="矩形 119"/>
            <p:cNvSpPr/>
            <p:nvPr/>
          </p:nvSpPr>
          <p:spPr>
            <a:xfrm>
              <a:off x="7776862" y="2943466"/>
              <a:ext cx="3265119" cy="1392588"/>
            </a:xfrm>
            <a:prstGeom prst="rect">
              <a:avLst/>
            </a:prstGeom>
            <a:solidFill>
              <a:schemeClr val="bg1"/>
            </a:solidFill>
          </p:spPr>
          <p:txBody>
            <a:bodyPr wrap="square">
              <a:spAutoFit/>
            </a:bodyPr>
            <a:lstStyle/>
            <a:p>
              <a:pPr>
                <a:lnSpc>
                  <a:spcPts val="2000"/>
                </a:lnSpc>
              </a:pPr>
              <a:r>
                <a:rPr lang="zh-CN" altLang="zh-CN" sz="1200" b="1" dirty="0">
                  <a:latin typeface="微软雅黑" panose="020B0503020204020204" pitchFamily="34" charset="-122"/>
                  <a:ea typeface="微软雅黑" panose="020B0503020204020204" pitchFamily="34" charset="-122"/>
                </a:rPr>
                <a:t>以太网</a:t>
              </a:r>
              <a:r>
                <a:rPr lang="en-US" altLang="zh-CN" sz="1200" b="1" dirty="0">
                  <a:latin typeface="微软雅黑" panose="020B0503020204020204" pitchFamily="34" charset="-122"/>
                  <a:ea typeface="微软雅黑" panose="020B0503020204020204" pitchFamily="34" charset="-122"/>
                </a:rPr>
                <a:t> MAC </a:t>
              </a:r>
              <a:r>
                <a:rPr lang="zh-CN" altLang="en-US" sz="1200" b="1" dirty="0">
                  <a:latin typeface="微软雅黑" panose="020B0503020204020204" pitchFamily="34" charset="-122"/>
                  <a:ea typeface="微软雅黑" panose="020B0503020204020204" pitchFamily="34" charset="-122"/>
                </a:rPr>
                <a:t>帧</a:t>
              </a:r>
              <a:r>
                <a:rPr lang="zh-CN" altLang="zh-CN" sz="1200" b="1" dirty="0">
                  <a:latin typeface="微软雅黑" panose="020B0503020204020204" pitchFamily="34" charset="-122"/>
                  <a:ea typeface="微软雅黑" panose="020B0503020204020204" pitchFamily="34" charset="-122"/>
                </a:rPr>
                <a:t>的最大帧长从原来的</a:t>
              </a:r>
              <a:r>
                <a:rPr lang="en-US" altLang="zh-CN" sz="1200" b="1" dirty="0">
                  <a:latin typeface="微软雅黑" panose="020B0503020204020204" pitchFamily="34" charset="-122"/>
                  <a:ea typeface="微软雅黑" panose="020B0503020204020204" pitchFamily="34" charset="-122"/>
                </a:rPr>
                <a:t> 1518 </a:t>
              </a:r>
              <a:r>
                <a:rPr lang="zh-CN" altLang="zh-CN" sz="1200" b="1" dirty="0">
                  <a:latin typeface="微软雅黑" panose="020B0503020204020204" pitchFamily="34" charset="-122"/>
                  <a:ea typeface="微软雅黑" panose="020B0503020204020204" pitchFamily="34" charset="-122"/>
                </a:rPr>
                <a:t>字节变为</a:t>
              </a:r>
              <a:r>
                <a:rPr lang="en-US" altLang="zh-CN" sz="1200" b="1" dirty="0">
                  <a:latin typeface="微软雅黑" panose="020B0503020204020204" pitchFamily="34" charset="-122"/>
                  <a:ea typeface="微软雅黑" panose="020B0503020204020204" pitchFamily="34" charset="-122"/>
                </a:rPr>
                <a:t> 1522 </a:t>
              </a:r>
              <a:r>
                <a:rPr lang="zh-CN" altLang="zh-CN" sz="1200" b="1" dirty="0">
                  <a:latin typeface="微软雅黑" panose="020B0503020204020204" pitchFamily="34" charset="-122"/>
                  <a:ea typeface="微软雅黑" panose="020B0503020204020204" pitchFamily="34" charset="-122"/>
                </a:rPr>
                <a:t>字节</a:t>
              </a:r>
              <a:r>
                <a:rPr lang="zh-CN" altLang="en-US" sz="1200" b="1" dirty="0">
                  <a:latin typeface="微软雅黑" panose="020B0503020204020204" pitchFamily="34" charset="-122"/>
                  <a:ea typeface="微软雅黑" panose="020B0503020204020204" pitchFamily="34" charset="-122"/>
                </a:rPr>
                <a:t>。</a:t>
              </a:r>
              <a:endParaRPr lang="zh-CN" altLang="en-US" sz="1200" b="1" dirty="0">
                <a:latin typeface="微软雅黑" panose="020B0503020204020204" pitchFamily="34" charset="-122"/>
                <a:ea typeface="微软雅黑" panose="020B0503020204020204" pitchFamily="34" charset="-122"/>
              </a:endParaRPr>
            </a:p>
          </p:txBody>
        </p:sp>
      </p:grpSp>
      <p:sp>
        <p:nvSpPr>
          <p:cNvPr id="48" name="AutoShape 5"/>
          <p:cNvSpPr>
            <a:spLocks noChangeArrowheads="1"/>
          </p:cNvSpPr>
          <p:nvPr/>
        </p:nvSpPr>
        <p:spPr bwMode="auto">
          <a:xfrm>
            <a:off x="502919" y="6386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Rectangle 6"/>
          <p:cNvSpPr>
            <a:spLocks noChangeArrowheads="1"/>
          </p:cNvSpPr>
          <p:nvPr/>
        </p:nvSpPr>
        <p:spPr bwMode="auto">
          <a:xfrm>
            <a:off x="2679377" y="615526"/>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虚拟局域网使用的以太网帧格式</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19" y="1045789"/>
            <a:ext cx="8129015" cy="339690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1135224" y="3395552"/>
            <a:ext cx="6058864" cy="981753"/>
            <a:chOff x="2298999" y="3659690"/>
            <a:chExt cx="6058864" cy="981753"/>
          </a:xfrm>
        </p:grpSpPr>
        <p:sp>
          <p:nvSpPr>
            <p:cNvPr id="33" name="矩形 32"/>
            <p:cNvSpPr/>
            <p:nvPr/>
          </p:nvSpPr>
          <p:spPr>
            <a:xfrm>
              <a:off x="6471670" y="3659690"/>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Rectangle 4"/>
            <p:cNvSpPr>
              <a:spLocks noChangeArrowheads="1"/>
            </p:cNvSpPr>
            <p:nvPr/>
          </p:nvSpPr>
          <p:spPr bwMode="auto">
            <a:xfrm>
              <a:off x="2298999" y="3685123"/>
              <a:ext cx="1178114"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100" b="1" dirty="0">
                  <a:latin typeface="微软雅黑" panose="020B0503020204020204" pitchFamily="34" charset="-122"/>
                  <a:ea typeface="微软雅黑" panose="020B0503020204020204" pitchFamily="34" charset="-122"/>
                </a:rPr>
                <a:t>带标记的以太网</a:t>
              </a:r>
              <a:endParaRPr kumimoji="1" lang="en-US" altLang="zh-CN" sz="1100" b="1" dirty="0">
                <a:latin typeface="微软雅黑" panose="020B0503020204020204" pitchFamily="34" charset="-122"/>
                <a:ea typeface="微软雅黑" panose="020B0503020204020204" pitchFamily="34" charset="-122"/>
              </a:endParaRPr>
            </a:p>
            <a:p>
              <a:pPr algn="ctr" defTabSz="762000"/>
              <a:r>
                <a:rPr kumimoji="1" lang="en-US" altLang="zh-CN" sz="1100" b="1" dirty="0">
                  <a:latin typeface="微软雅黑" panose="020B0503020204020204" pitchFamily="34" charset="-122"/>
                  <a:ea typeface="微软雅黑" panose="020B0503020204020204" pitchFamily="34" charset="-122"/>
                </a:rPr>
                <a:t>MAC </a:t>
              </a:r>
              <a:r>
                <a:rPr kumimoji="1" lang="zh-CN" altLang="en-US" sz="1100" b="1" dirty="0">
                  <a:latin typeface="微软雅黑" panose="020B0503020204020204" pitchFamily="34" charset="-122"/>
                  <a:ea typeface="微软雅黑" panose="020B0503020204020204" pitchFamily="34" charset="-122"/>
                </a:rPr>
                <a:t>帧</a:t>
              </a:r>
              <a:endParaRPr kumimoji="1" lang="zh-CN" altLang="en-US" sz="1100" b="1" dirty="0">
                <a:latin typeface="微软雅黑" panose="020B0503020204020204" pitchFamily="34" charset="-122"/>
                <a:ea typeface="微软雅黑" panose="020B0503020204020204" pitchFamily="34" charset="-122"/>
              </a:endParaRPr>
            </a:p>
          </p:txBody>
        </p:sp>
        <p:sp>
          <p:nvSpPr>
            <p:cNvPr id="87" name="Rectangle 5"/>
            <p:cNvSpPr>
              <a:spLocks noChangeArrowheads="1"/>
            </p:cNvSpPr>
            <p:nvPr/>
          </p:nvSpPr>
          <p:spPr bwMode="auto">
            <a:xfrm>
              <a:off x="3034703" y="4087778"/>
              <a:ext cx="46487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a:latin typeface="微软雅黑" panose="020B0503020204020204" pitchFamily="34" charset="-122"/>
                  <a:ea typeface="微软雅黑" panose="020B0503020204020204" pitchFamily="34" charset="-122"/>
                </a:rPr>
                <a:t>字节</a:t>
              </a:r>
              <a:endParaRPr kumimoji="1" lang="en-US" altLang="zh-CN" sz="1100" b="1" dirty="0">
                <a:latin typeface="微软雅黑" panose="020B0503020204020204" pitchFamily="34" charset="-122"/>
                <a:ea typeface="微软雅黑" panose="020B0503020204020204" pitchFamily="34" charset="-122"/>
              </a:endParaRPr>
            </a:p>
          </p:txBody>
        </p:sp>
        <p:sp>
          <p:nvSpPr>
            <p:cNvPr id="88" name="Rectangle 6"/>
            <p:cNvSpPr>
              <a:spLocks noChangeArrowheads="1"/>
            </p:cNvSpPr>
            <p:nvPr/>
          </p:nvSpPr>
          <p:spPr bwMode="auto">
            <a:xfrm>
              <a:off x="3700835"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anose="020B0503020204020204" pitchFamily="34" charset="-122"/>
                  <a:ea typeface="微软雅黑" panose="020B0503020204020204" pitchFamily="34" charset="-122"/>
                </a:rPr>
                <a:t>6</a:t>
              </a:r>
              <a:endParaRPr kumimoji="1" lang="en-US" altLang="zh-CN" sz="1100" b="1" dirty="0">
                <a:latin typeface="微软雅黑" panose="020B0503020204020204" pitchFamily="34" charset="-122"/>
                <a:ea typeface="微软雅黑" panose="020B0503020204020204" pitchFamily="34" charset="-122"/>
              </a:endParaRPr>
            </a:p>
          </p:txBody>
        </p:sp>
        <p:sp>
          <p:nvSpPr>
            <p:cNvPr id="89" name="Rectangle 7"/>
            <p:cNvSpPr>
              <a:spLocks noChangeArrowheads="1"/>
            </p:cNvSpPr>
            <p:nvPr/>
          </p:nvSpPr>
          <p:spPr bwMode="auto">
            <a:xfrm>
              <a:off x="4450535"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6</a:t>
              </a:r>
              <a:endParaRPr kumimoji="1" lang="en-US" altLang="zh-CN" sz="1100" b="1">
                <a:latin typeface="微软雅黑" panose="020B0503020204020204" pitchFamily="34" charset="-122"/>
                <a:ea typeface="微软雅黑" panose="020B0503020204020204" pitchFamily="34" charset="-122"/>
              </a:endParaRPr>
            </a:p>
          </p:txBody>
        </p:sp>
        <p:sp>
          <p:nvSpPr>
            <p:cNvPr id="90" name="Rectangle 8"/>
            <p:cNvSpPr>
              <a:spLocks noChangeArrowheads="1"/>
            </p:cNvSpPr>
            <p:nvPr/>
          </p:nvSpPr>
          <p:spPr bwMode="auto">
            <a:xfrm>
              <a:off x="5912336"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2</a:t>
              </a:r>
              <a:endParaRPr kumimoji="1" lang="en-US" altLang="zh-CN" sz="1100" b="1">
                <a:latin typeface="微软雅黑" panose="020B0503020204020204" pitchFamily="34" charset="-122"/>
                <a:ea typeface="微软雅黑" panose="020B0503020204020204" pitchFamily="34" charset="-122"/>
              </a:endParaRPr>
            </a:p>
          </p:txBody>
        </p:sp>
        <p:sp>
          <p:nvSpPr>
            <p:cNvPr id="91" name="Rectangle 9"/>
            <p:cNvSpPr>
              <a:spLocks noChangeArrowheads="1"/>
            </p:cNvSpPr>
            <p:nvPr/>
          </p:nvSpPr>
          <p:spPr bwMode="auto">
            <a:xfrm>
              <a:off x="6567830" y="4083274"/>
              <a:ext cx="89287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anose="020B0503020204020204" pitchFamily="34" charset="-122"/>
                  <a:ea typeface="微软雅黑" panose="020B0503020204020204" pitchFamily="34" charset="-122"/>
                </a:rPr>
                <a:t>42 ~ 1500</a:t>
              </a:r>
              <a:endParaRPr kumimoji="1" lang="en-US" altLang="zh-CN" sz="1100" b="1" dirty="0">
                <a:latin typeface="微软雅黑" panose="020B0503020204020204" pitchFamily="34" charset="-122"/>
                <a:ea typeface="微软雅黑" panose="020B0503020204020204" pitchFamily="34" charset="-122"/>
              </a:endParaRPr>
            </a:p>
          </p:txBody>
        </p:sp>
        <p:sp>
          <p:nvSpPr>
            <p:cNvPr id="92" name="Rectangle 10"/>
            <p:cNvSpPr>
              <a:spLocks noChangeArrowheads="1"/>
            </p:cNvSpPr>
            <p:nvPr/>
          </p:nvSpPr>
          <p:spPr bwMode="auto">
            <a:xfrm>
              <a:off x="7843089"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4</a:t>
              </a:r>
              <a:endParaRPr kumimoji="1" lang="en-US" altLang="zh-CN" sz="1100" b="1">
                <a:latin typeface="微软雅黑" panose="020B0503020204020204" pitchFamily="34" charset="-122"/>
                <a:ea typeface="微软雅黑" panose="020B0503020204020204" pitchFamily="34" charset="-122"/>
              </a:endParaRPr>
            </a:p>
          </p:txBody>
        </p:sp>
        <p:sp>
          <p:nvSpPr>
            <p:cNvPr id="95" name="Rectangle 14"/>
            <p:cNvSpPr>
              <a:spLocks noChangeArrowheads="1"/>
            </p:cNvSpPr>
            <p:nvPr/>
          </p:nvSpPr>
          <p:spPr bwMode="auto">
            <a:xfrm>
              <a:off x="5157859" y="4081309"/>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4</a:t>
              </a:r>
              <a:endParaRPr kumimoji="1" lang="en-US" altLang="zh-CN" sz="1100" b="1">
                <a:latin typeface="微软雅黑" panose="020B0503020204020204" pitchFamily="34" charset="-122"/>
                <a:ea typeface="微软雅黑" panose="020B0503020204020204" pitchFamily="34" charset="-122"/>
              </a:endParaRPr>
            </a:p>
          </p:txBody>
        </p:sp>
        <p:sp>
          <p:nvSpPr>
            <p:cNvPr id="98" name="Rectangle 22"/>
            <p:cNvSpPr>
              <a:spLocks noChangeArrowheads="1"/>
            </p:cNvSpPr>
            <p:nvPr/>
          </p:nvSpPr>
          <p:spPr bwMode="auto">
            <a:xfrm>
              <a:off x="3469972" y="3659691"/>
              <a:ext cx="740861"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目地地址  </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99" name="Rectangle 23"/>
            <p:cNvSpPr>
              <a:spLocks noChangeArrowheads="1"/>
            </p:cNvSpPr>
            <p:nvPr/>
          </p:nvSpPr>
          <p:spPr bwMode="auto">
            <a:xfrm>
              <a:off x="4210832" y="3659691"/>
              <a:ext cx="707322"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源地址</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00" name="Rectangle 24"/>
            <p:cNvSpPr>
              <a:spLocks noChangeArrowheads="1"/>
            </p:cNvSpPr>
            <p:nvPr/>
          </p:nvSpPr>
          <p:spPr bwMode="auto">
            <a:xfrm>
              <a:off x="4918155" y="3659691"/>
              <a:ext cx="754477" cy="424393"/>
            </a:xfrm>
            <a:prstGeom prst="rect">
              <a:avLst/>
            </a:prstGeom>
            <a:solidFill>
              <a:srgbClr val="00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802.1Q</a:t>
              </a:r>
              <a:endParaRPr lang="en-US" altLang="zh-CN" sz="1200" b="1" dirty="0">
                <a:latin typeface="微软雅黑" panose="020B0503020204020204" pitchFamily="34" charset="-122"/>
                <a:ea typeface="微软雅黑" panose="020B0503020204020204" pitchFamily="34" charset="-122"/>
              </a:endParaRPr>
            </a:p>
            <a:p>
              <a:pPr algn="ctr"/>
              <a:r>
                <a:rPr lang="zh-CN" altLang="en-US" sz="1200" b="1" dirty="0">
                  <a:latin typeface="微软雅黑" panose="020B0503020204020204" pitchFamily="34" charset="-122"/>
                  <a:ea typeface="微软雅黑" panose="020B0503020204020204" pitchFamily="34" charset="-122"/>
                </a:rPr>
                <a:t>标记</a:t>
              </a:r>
              <a:endParaRPr lang="en-US" altLang="zh-CN" sz="1200" b="1" dirty="0">
                <a:latin typeface="微软雅黑" panose="020B0503020204020204" pitchFamily="34" charset="-122"/>
                <a:ea typeface="微软雅黑" panose="020B0503020204020204" pitchFamily="34" charset="-122"/>
              </a:endParaRPr>
            </a:p>
          </p:txBody>
        </p:sp>
        <p:sp>
          <p:nvSpPr>
            <p:cNvPr id="101" name="Rectangle 25"/>
            <p:cNvSpPr>
              <a:spLocks noChangeArrowheads="1"/>
            </p:cNvSpPr>
            <p:nvPr/>
          </p:nvSpPr>
          <p:spPr bwMode="auto">
            <a:xfrm>
              <a:off x="5672632" y="3659691"/>
              <a:ext cx="799038"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长度</a:t>
              </a:r>
              <a:r>
                <a:rPr kumimoji="1" lang="en-US" altLang="zh-CN" sz="1200" b="1" dirty="0">
                  <a:solidFill>
                    <a:schemeClr val="bg1"/>
                  </a:solidFill>
                  <a:latin typeface="微软雅黑" panose="020B0503020204020204" pitchFamily="34" charset="-122"/>
                  <a:ea typeface="微软雅黑" panose="020B0503020204020204" pitchFamily="34" charset="-122"/>
                </a:rPr>
                <a:t>/</a:t>
              </a:r>
              <a:r>
                <a:rPr kumimoji="1" lang="zh-CN" altLang="en-US" sz="1200" b="1" dirty="0">
                  <a:solidFill>
                    <a:schemeClr val="bg1"/>
                  </a:solidFill>
                  <a:latin typeface="微软雅黑" panose="020B0503020204020204" pitchFamily="34" charset="-122"/>
                  <a:ea typeface="微软雅黑" panose="020B0503020204020204" pitchFamily="34" charset="-122"/>
                </a:rPr>
                <a:t>类型</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02" name="Rectangle 26"/>
            <p:cNvSpPr>
              <a:spLocks noChangeArrowheads="1"/>
            </p:cNvSpPr>
            <p:nvPr/>
          </p:nvSpPr>
          <p:spPr bwMode="auto">
            <a:xfrm>
              <a:off x="6471670" y="3659691"/>
              <a:ext cx="1131716" cy="424393"/>
            </a:xfrm>
            <a:prstGeom prst="rect">
              <a:avLst/>
            </a:prstGeom>
            <a:noFill/>
            <a:ln w="19050">
              <a:solidFill>
                <a:schemeClr val="tx1"/>
              </a:solidFill>
              <a:miter lim="800000"/>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anose="020B0503020204020204" pitchFamily="34" charset="-122"/>
                  <a:ea typeface="微软雅黑" panose="020B0503020204020204" pitchFamily="34" charset="-122"/>
                </a:rPr>
                <a:t>数      据</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03" name="Rectangle 27"/>
            <p:cNvSpPr>
              <a:spLocks noChangeArrowheads="1"/>
            </p:cNvSpPr>
            <p:nvPr/>
          </p:nvSpPr>
          <p:spPr bwMode="auto">
            <a:xfrm>
              <a:off x="7603386" y="3659691"/>
              <a:ext cx="754477"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chemeClr val="bg1"/>
                  </a:solidFill>
                  <a:latin typeface="微软雅黑" panose="020B0503020204020204" pitchFamily="34" charset="-122"/>
                  <a:ea typeface="微软雅黑" panose="020B0503020204020204" pitchFamily="34" charset="-122"/>
                </a:rPr>
                <a:t>FCS</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grpSp>
          <p:nvGrpSpPr>
            <p:cNvPr id="83" name="组合 82"/>
            <p:cNvGrpSpPr/>
            <p:nvPr/>
          </p:nvGrpSpPr>
          <p:grpSpPr>
            <a:xfrm>
              <a:off x="3456187" y="4367009"/>
              <a:ext cx="4901676" cy="274434"/>
              <a:chOff x="1568624" y="1097692"/>
              <a:chExt cx="7920880" cy="443473"/>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5331" y="1097692"/>
                <a:ext cx="1505012" cy="443473"/>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200" b="1" dirty="0">
                    <a:solidFill>
                      <a:srgbClr val="0000CC"/>
                    </a:solidFill>
                    <a:latin typeface="微软雅黑" panose="020B0503020204020204" pitchFamily="34" charset="-122"/>
                    <a:ea typeface="微软雅黑" panose="020B0503020204020204" pitchFamily="34" charset="-122"/>
                  </a:rPr>
                  <a:t>802.1Q </a:t>
                </a:r>
                <a:r>
                  <a:rPr lang="zh-CN" altLang="en-US" sz="1200" b="1" dirty="0">
                    <a:solidFill>
                      <a:srgbClr val="0000CC"/>
                    </a:solidFill>
                    <a:latin typeface="微软雅黑" panose="020B0503020204020204" pitchFamily="34" charset="-122"/>
                    <a:ea typeface="微软雅黑" panose="020B0503020204020204" pitchFamily="34" charset="-122"/>
                  </a:rPr>
                  <a:t>帧</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grpSp>
      </p:grpSp>
      <p:sp>
        <p:nvSpPr>
          <p:cNvPr id="71" name="AutoShape 5"/>
          <p:cNvSpPr>
            <a:spLocks noChangeArrowheads="1"/>
          </p:cNvSpPr>
          <p:nvPr/>
        </p:nvSpPr>
        <p:spPr bwMode="auto">
          <a:xfrm>
            <a:off x="502919" y="6386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Rectangle 6"/>
          <p:cNvSpPr>
            <a:spLocks noChangeArrowheads="1"/>
          </p:cNvSpPr>
          <p:nvPr/>
        </p:nvSpPr>
        <p:spPr bwMode="auto">
          <a:xfrm>
            <a:off x="2679377" y="615526"/>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虚拟局域网使用的以太网帧格式</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上箭头 5"/>
          <p:cNvSpPr/>
          <p:nvPr/>
        </p:nvSpPr>
        <p:spPr>
          <a:xfrm flipV="1">
            <a:off x="4374423" y="3082228"/>
            <a:ext cx="176501" cy="266792"/>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566284" y="1119934"/>
            <a:ext cx="4747593" cy="945047"/>
            <a:chOff x="1035850" y="1204307"/>
            <a:chExt cx="4747593" cy="945047"/>
          </a:xfrm>
        </p:grpSpPr>
        <p:sp>
          <p:nvSpPr>
            <p:cNvPr id="48" name="矩形 47"/>
            <p:cNvSpPr/>
            <p:nvPr/>
          </p:nvSpPr>
          <p:spPr>
            <a:xfrm>
              <a:off x="3897250" y="1695599"/>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Rectangle 4"/>
            <p:cNvSpPr>
              <a:spLocks noChangeArrowheads="1"/>
            </p:cNvSpPr>
            <p:nvPr/>
          </p:nvSpPr>
          <p:spPr bwMode="auto">
            <a:xfrm>
              <a:off x="1035850" y="1721032"/>
              <a:ext cx="710132"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sz="1100" b="1" dirty="0">
                  <a:latin typeface="微软雅黑" panose="020B0503020204020204" pitchFamily="34" charset="-122"/>
                  <a:ea typeface="微软雅黑" panose="020B0503020204020204" pitchFamily="34" charset="-122"/>
                </a:rPr>
                <a:t>以太网</a:t>
              </a:r>
              <a:endParaRPr kumimoji="1" lang="en-US" altLang="zh-CN" sz="1100" b="1" dirty="0">
                <a:latin typeface="微软雅黑" panose="020B0503020204020204" pitchFamily="34" charset="-122"/>
                <a:ea typeface="微软雅黑" panose="020B0503020204020204" pitchFamily="34" charset="-122"/>
              </a:endParaRPr>
            </a:p>
            <a:p>
              <a:pPr algn="ctr" defTabSz="762000"/>
              <a:r>
                <a:rPr kumimoji="1" lang="en-US" altLang="zh-CN" sz="1100" b="1" dirty="0">
                  <a:latin typeface="微软雅黑" panose="020B0503020204020204" pitchFamily="34" charset="-122"/>
                  <a:ea typeface="微软雅黑" panose="020B0503020204020204" pitchFamily="34" charset="-122"/>
                </a:rPr>
                <a:t>MAC </a:t>
              </a:r>
              <a:r>
                <a:rPr kumimoji="1" lang="zh-CN" altLang="en-US" sz="1100" b="1" dirty="0">
                  <a:latin typeface="微软雅黑" panose="020B0503020204020204" pitchFamily="34" charset="-122"/>
                  <a:ea typeface="微软雅黑" panose="020B0503020204020204" pitchFamily="34" charset="-122"/>
                </a:rPr>
                <a:t>帧</a:t>
              </a:r>
              <a:endParaRPr kumimoji="1" lang="zh-CN" altLang="en-US" sz="1100" b="1" dirty="0">
                <a:latin typeface="微软雅黑" panose="020B0503020204020204" pitchFamily="34" charset="-122"/>
                <a:ea typeface="微软雅黑" panose="020B0503020204020204" pitchFamily="34" charset="-122"/>
              </a:endParaRPr>
            </a:p>
          </p:txBody>
        </p:sp>
        <p:sp>
          <p:nvSpPr>
            <p:cNvPr id="50" name="Rectangle 5"/>
            <p:cNvSpPr>
              <a:spLocks noChangeArrowheads="1"/>
            </p:cNvSpPr>
            <p:nvPr/>
          </p:nvSpPr>
          <p:spPr bwMode="auto">
            <a:xfrm>
              <a:off x="1275845" y="1463701"/>
              <a:ext cx="46487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a:latin typeface="微软雅黑" panose="020B0503020204020204" pitchFamily="34" charset="-122"/>
                  <a:ea typeface="微软雅黑" panose="020B0503020204020204" pitchFamily="34" charset="-122"/>
                </a:rPr>
                <a:t>字节</a:t>
              </a:r>
              <a:endParaRPr kumimoji="1" lang="en-US" altLang="zh-CN" sz="1100" b="1" dirty="0">
                <a:latin typeface="微软雅黑" panose="020B0503020204020204" pitchFamily="34" charset="-122"/>
                <a:ea typeface="微软雅黑" panose="020B0503020204020204" pitchFamily="34" charset="-122"/>
              </a:endParaRPr>
            </a:p>
          </p:txBody>
        </p:sp>
        <p:sp>
          <p:nvSpPr>
            <p:cNvPr id="51" name="Rectangle 6"/>
            <p:cNvSpPr>
              <a:spLocks noChangeArrowheads="1"/>
            </p:cNvSpPr>
            <p:nvPr/>
          </p:nvSpPr>
          <p:spPr bwMode="auto">
            <a:xfrm>
              <a:off x="1941977"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anose="020B0503020204020204" pitchFamily="34" charset="-122"/>
                  <a:ea typeface="微软雅黑" panose="020B0503020204020204" pitchFamily="34" charset="-122"/>
                </a:rPr>
                <a:t>6</a:t>
              </a:r>
              <a:endParaRPr kumimoji="1" lang="en-US" altLang="zh-CN" sz="1100" b="1" dirty="0">
                <a:latin typeface="微软雅黑" panose="020B0503020204020204" pitchFamily="34" charset="-122"/>
                <a:ea typeface="微软雅黑" panose="020B0503020204020204" pitchFamily="34" charset="-122"/>
              </a:endParaRPr>
            </a:p>
          </p:txBody>
        </p:sp>
        <p:sp>
          <p:nvSpPr>
            <p:cNvPr id="52" name="Rectangle 7"/>
            <p:cNvSpPr>
              <a:spLocks noChangeArrowheads="1"/>
            </p:cNvSpPr>
            <p:nvPr/>
          </p:nvSpPr>
          <p:spPr bwMode="auto">
            <a:xfrm>
              <a:off x="2691677"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6</a:t>
              </a:r>
              <a:endParaRPr kumimoji="1" lang="en-US" altLang="zh-CN" sz="1100" b="1">
                <a:latin typeface="微软雅黑" panose="020B0503020204020204" pitchFamily="34" charset="-122"/>
                <a:ea typeface="微软雅黑" panose="020B0503020204020204" pitchFamily="34" charset="-122"/>
              </a:endParaRPr>
            </a:p>
          </p:txBody>
        </p:sp>
        <p:sp>
          <p:nvSpPr>
            <p:cNvPr id="53" name="Rectangle 8"/>
            <p:cNvSpPr>
              <a:spLocks noChangeArrowheads="1"/>
            </p:cNvSpPr>
            <p:nvPr/>
          </p:nvSpPr>
          <p:spPr bwMode="auto">
            <a:xfrm>
              <a:off x="3337916"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2</a:t>
              </a:r>
              <a:endParaRPr kumimoji="1" lang="en-US" altLang="zh-CN" sz="1100" b="1">
                <a:latin typeface="微软雅黑" panose="020B0503020204020204" pitchFamily="34" charset="-122"/>
                <a:ea typeface="微软雅黑" panose="020B0503020204020204" pitchFamily="34" charset="-122"/>
              </a:endParaRPr>
            </a:p>
          </p:txBody>
        </p:sp>
        <p:sp>
          <p:nvSpPr>
            <p:cNvPr id="54" name="Rectangle 9"/>
            <p:cNvSpPr>
              <a:spLocks noChangeArrowheads="1"/>
            </p:cNvSpPr>
            <p:nvPr/>
          </p:nvSpPr>
          <p:spPr bwMode="auto">
            <a:xfrm>
              <a:off x="3993410" y="1459197"/>
              <a:ext cx="89287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anose="020B0503020204020204" pitchFamily="34" charset="-122"/>
                  <a:ea typeface="微软雅黑" panose="020B0503020204020204" pitchFamily="34" charset="-122"/>
                </a:rPr>
                <a:t>42 ~ 1500</a:t>
              </a:r>
              <a:endParaRPr kumimoji="1" lang="en-US" altLang="zh-CN" sz="1100" b="1" dirty="0">
                <a:latin typeface="微软雅黑" panose="020B0503020204020204" pitchFamily="34" charset="-122"/>
                <a:ea typeface="微软雅黑" panose="020B0503020204020204" pitchFamily="34" charset="-122"/>
              </a:endParaRPr>
            </a:p>
          </p:txBody>
        </p:sp>
        <p:sp>
          <p:nvSpPr>
            <p:cNvPr id="55" name="Rectangle 10"/>
            <p:cNvSpPr>
              <a:spLocks noChangeArrowheads="1"/>
            </p:cNvSpPr>
            <p:nvPr/>
          </p:nvSpPr>
          <p:spPr bwMode="auto">
            <a:xfrm>
              <a:off x="5268669"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4</a:t>
              </a:r>
              <a:endParaRPr kumimoji="1" lang="en-US" altLang="zh-CN" sz="1100" b="1">
                <a:latin typeface="微软雅黑" panose="020B0503020204020204" pitchFamily="34" charset="-122"/>
                <a:ea typeface="微软雅黑" panose="020B0503020204020204" pitchFamily="34" charset="-122"/>
              </a:endParaRPr>
            </a:p>
          </p:txBody>
        </p:sp>
        <p:sp>
          <p:nvSpPr>
            <p:cNvPr id="57" name="Rectangle 22"/>
            <p:cNvSpPr>
              <a:spLocks noChangeArrowheads="1"/>
            </p:cNvSpPr>
            <p:nvPr/>
          </p:nvSpPr>
          <p:spPr bwMode="auto">
            <a:xfrm>
              <a:off x="1711114" y="1695600"/>
              <a:ext cx="740861"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目地地址  </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58" name="Rectangle 23"/>
            <p:cNvSpPr>
              <a:spLocks noChangeArrowheads="1"/>
            </p:cNvSpPr>
            <p:nvPr/>
          </p:nvSpPr>
          <p:spPr bwMode="auto">
            <a:xfrm>
              <a:off x="2451974" y="1695600"/>
              <a:ext cx="707322"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源地址</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60" name="Rectangle 25"/>
            <p:cNvSpPr>
              <a:spLocks noChangeArrowheads="1"/>
            </p:cNvSpPr>
            <p:nvPr/>
          </p:nvSpPr>
          <p:spPr bwMode="auto">
            <a:xfrm>
              <a:off x="3098212" y="1695600"/>
              <a:ext cx="799038"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长度</a:t>
              </a:r>
              <a:r>
                <a:rPr kumimoji="1" lang="en-US" altLang="zh-CN" sz="1200" b="1" dirty="0">
                  <a:solidFill>
                    <a:schemeClr val="bg1"/>
                  </a:solidFill>
                  <a:latin typeface="微软雅黑" panose="020B0503020204020204" pitchFamily="34" charset="-122"/>
                  <a:ea typeface="微软雅黑" panose="020B0503020204020204" pitchFamily="34" charset="-122"/>
                </a:rPr>
                <a:t>/</a:t>
              </a:r>
              <a:r>
                <a:rPr kumimoji="1" lang="zh-CN" altLang="en-US" sz="1200" b="1" dirty="0">
                  <a:solidFill>
                    <a:schemeClr val="bg1"/>
                  </a:solidFill>
                  <a:latin typeface="微软雅黑" panose="020B0503020204020204" pitchFamily="34" charset="-122"/>
                  <a:ea typeface="微软雅黑" panose="020B0503020204020204" pitchFamily="34" charset="-122"/>
                </a:rPr>
                <a:t>类型</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61" name="Rectangle 26"/>
            <p:cNvSpPr>
              <a:spLocks noChangeArrowheads="1"/>
            </p:cNvSpPr>
            <p:nvPr/>
          </p:nvSpPr>
          <p:spPr bwMode="auto">
            <a:xfrm>
              <a:off x="3897250" y="1695600"/>
              <a:ext cx="1131716" cy="424393"/>
            </a:xfrm>
            <a:prstGeom prst="rect">
              <a:avLst/>
            </a:prstGeom>
            <a:noFill/>
            <a:ln w="19050">
              <a:solidFill>
                <a:schemeClr val="tx1"/>
              </a:solidFill>
              <a:miter lim="800000"/>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anose="020B0503020204020204" pitchFamily="34" charset="-122"/>
                  <a:ea typeface="微软雅黑" panose="020B0503020204020204" pitchFamily="34" charset="-122"/>
                </a:rPr>
                <a:t>数      据</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62" name="Rectangle 27"/>
            <p:cNvSpPr>
              <a:spLocks noChangeArrowheads="1"/>
            </p:cNvSpPr>
            <p:nvPr/>
          </p:nvSpPr>
          <p:spPr bwMode="auto">
            <a:xfrm>
              <a:off x="5028966" y="1695600"/>
              <a:ext cx="754477"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chemeClr val="bg1"/>
                  </a:solidFill>
                  <a:latin typeface="微软雅黑" panose="020B0503020204020204" pitchFamily="34" charset="-122"/>
                  <a:ea typeface="微软雅黑" panose="020B0503020204020204" pitchFamily="34" charset="-122"/>
                </a:rPr>
                <a:t>FCS</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grpSp>
          <p:nvGrpSpPr>
            <p:cNvPr id="63" name="组合 62"/>
            <p:cNvGrpSpPr/>
            <p:nvPr/>
          </p:nvGrpSpPr>
          <p:grpSpPr>
            <a:xfrm>
              <a:off x="1711113" y="1204307"/>
              <a:ext cx="4072329" cy="274434"/>
              <a:chOff x="1568624" y="1124482"/>
              <a:chExt cx="7920880" cy="297476"/>
            </a:xfrm>
          </p:grpSpPr>
          <p:cxnSp>
            <p:nvCxnSpPr>
              <p:cNvPr id="6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65" name="Rectangle 50"/>
              <p:cNvSpPr>
                <a:spLocks noChangeArrowheads="1"/>
              </p:cNvSpPr>
              <p:nvPr/>
            </p:nvSpPr>
            <p:spPr bwMode="auto">
              <a:xfrm>
                <a:off x="4359820" y="1124482"/>
                <a:ext cx="2516326" cy="297476"/>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algn="ctr" defTabSz="762000" eaLnBrk="0" hangingPunct="0"/>
                <a:r>
                  <a:rPr lang="zh-CN" altLang="en-US" sz="1200" b="1" dirty="0">
                    <a:solidFill>
                      <a:srgbClr val="0000CC"/>
                    </a:solidFill>
                    <a:latin typeface="微软雅黑" panose="020B0503020204020204" pitchFamily="34" charset="-122"/>
                    <a:ea typeface="微软雅黑" panose="020B0503020204020204" pitchFamily="34" charset="-122"/>
                  </a:rPr>
                  <a:t>标准的以太网帧</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grpSp>
      </p:grpSp>
      <p:sp>
        <p:nvSpPr>
          <p:cNvPr id="175" name="上箭头 174"/>
          <p:cNvSpPr/>
          <p:nvPr/>
        </p:nvSpPr>
        <p:spPr>
          <a:xfrm>
            <a:off x="2115076" y="2066456"/>
            <a:ext cx="176501" cy="266792"/>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630787" y="2328047"/>
            <a:ext cx="5624384" cy="762787"/>
            <a:chOff x="1630787" y="2328047"/>
            <a:chExt cx="5624384" cy="762787"/>
          </a:xfrm>
        </p:grpSpPr>
        <p:grpSp>
          <p:nvGrpSpPr>
            <p:cNvPr id="168" name="组合 167"/>
            <p:cNvGrpSpPr/>
            <p:nvPr/>
          </p:nvGrpSpPr>
          <p:grpSpPr>
            <a:xfrm>
              <a:off x="1726653" y="2328047"/>
              <a:ext cx="934439" cy="269169"/>
              <a:chOff x="3983552" y="1463022"/>
              <a:chExt cx="934439" cy="269169"/>
            </a:xfrm>
          </p:grpSpPr>
          <p:sp>
            <p:nvSpPr>
              <p:cNvPr id="169" name="矩形 168"/>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169"/>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1" name="组合 170"/>
            <p:cNvGrpSpPr/>
            <p:nvPr/>
          </p:nvGrpSpPr>
          <p:grpSpPr>
            <a:xfrm rot="10800000">
              <a:off x="3996394" y="2821665"/>
              <a:ext cx="917277" cy="269169"/>
              <a:chOff x="3951285" y="1463022"/>
              <a:chExt cx="917277" cy="269169"/>
            </a:xfrm>
          </p:grpSpPr>
          <p:sp>
            <p:nvSpPr>
              <p:cNvPr id="172" name="矩形 171"/>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172"/>
              <p:cNvSpPr/>
              <p:nvPr/>
            </p:nvSpPr>
            <p:spPr>
              <a:xfrm>
                <a:off x="3951285" y="1463022"/>
                <a:ext cx="255504" cy="26916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直接箭头连接符 11"/>
            <p:cNvCxnSpPr/>
            <p:nvPr/>
          </p:nvCxnSpPr>
          <p:spPr>
            <a:xfrm>
              <a:off x="1630787" y="2753420"/>
              <a:ext cx="1107843" cy="0"/>
            </a:xfrm>
            <a:prstGeom prst="straightConnector1">
              <a:avLst/>
            </a:prstGeom>
            <a:ln w="38100">
              <a:solidFill>
                <a:srgbClr val="CC00CC"/>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p:nvPr/>
          </p:nvCxnSpPr>
          <p:spPr>
            <a:xfrm flipH="1">
              <a:off x="3707136" y="2753420"/>
              <a:ext cx="1438297" cy="0"/>
            </a:xfrm>
            <a:prstGeom prst="straightConnector1">
              <a:avLst/>
            </a:prstGeom>
            <a:ln w="38100">
              <a:solidFill>
                <a:srgbClr val="C00000"/>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nvGrpSpPr>
            <p:cNvPr id="113" name="组合 112"/>
            <p:cNvGrpSpPr/>
            <p:nvPr/>
          </p:nvGrpSpPr>
          <p:grpSpPr>
            <a:xfrm>
              <a:off x="6243194" y="2328047"/>
              <a:ext cx="934439" cy="269169"/>
              <a:chOff x="3983552" y="1463022"/>
              <a:chExt cx="934439" cy="269169"/>
            </a:xfrm>
          </p:grpSpPr>
          <p:sp>
            <p:nvSpPr>
              <p:cNvPr id="114" name="矩形 113"/>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6" name="直接箭头连接符 115"/>
            <p:cNvCxnSpPr/>
            <p:nvPr/>
          </p:nvCxnSpPr>
          <p:spPr>
            <a:xfrm>
              <a:off x="6147328" y="2753420"/>
              <a:ext cx="1107843" cy="0"/>
            </a:xfrm>
            <a:prstGeom prst="straightConnector1">
              <a:avLst/>
            </a:prstGeom>
            <a:ln w="38100">
              <a:solidFill>
                <a:srgbClr val="CC00CC"/>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936737" y="2104545"/>
            <a:ext cx="7020648" cy="857904"/>
            <a:chOff x="936737" y="2104545"/>
            <a:chExt cx="7020648" cy="857904"/>
          </a:xfrm>
        </p:grpSpPr>
        <p:sp>
          <p:nvSpPr>
            <p:cNvPr id="75" name="Line 53"/>
            <p:cNvSpPr>
              <a:spLocks noChangeShapeType="1"/>
            </p:cNvSpPr>
            <p:nvPr/>
          </p:nvSpPr>
          <p:spPr bwMode="auto">
            <a:xfrm flipH="1" flipV="1">
              <a:off x="1271150" y="2665646"/>
              <a:ext cx="205873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7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7944" y="2454726"/>
              <a:ext cx="480015" cy="480015"/>
            </a:xfrm>
            <a:prstGeom prst="rect">
              <a:avLst/>
            </a:prstGeom>
            <a:noFill/>
            <a:extLst>
              <a:ext uri="{909E8E84-426E-40DD-AFC4-6F175D3DCCD1}">
                <a14:hiddenFill xmlns:a14="http://schemas.microsoft.com/office/drawing/2010/main">
                  <a:solidFill>
                    <a:srgbClr val="FFFFFF"/>
                  </a:solidFill>
                </a14:hiddenFill>
              </a:ext>
            </a:extLst>
          </p:spPr>
        </p:pic>
        <p:sp>
          <p:nvSpPr>
            <p:cNvPr id="79" name="Line 48"/>
            <p:cNvSpPr>
              <a:spLocks noChangeShapeType="1"/>
            </p:cNvSpPr>
            <p:nvPr/>
          </p:nvSpPr>
          <p:spPr bwMode="auto">
            <a:xfrm>
              <a:off x="3354352" y="2651355"/>
              <a:ext cx="22772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矩形 79"/>
            <p:cNvSpPr/>
            <p:nvPr/>
          </p:nvSpPr>
          <p:spPr>
            <a:xfrm>
              <a:off x="2656928" y="2104545"/>
              <a:ext cx="1235755" cy="276999"/>
            </a:xfrm>
            <a:prstGeom prst="rect">
              <a:avLst/>
            </a:prstGeom>
          </p:spPr>
          <p:txBody>
            <a:bodyPr wrap="square">
              <a:spAutoFit/>
            </a:bodyPr>
            <a:lstStyle/>
            <a:p>
              <a:pPr algn="ctr"/>
              <a:r>
                <a:rPr lang="zh-CN" altLang="en-US" sz="1200" b="1" dirty="0">
                  <a:latin typeface="微软雅黑" panose="020B0503020204020204" pitchFamily="34" charset="-122"/>
                  <a:ea typeface="微软雅黑" panose="020B0503020204020204" pitchFamily="34" charset="-122"/>
                </a:rPr>
                <a:t>交换机 </a:t>
              </a:r>
              <a:r>
                <a:rPr lang="en-US" altLang="zh-CN" sz="1200" b="1" dirty="0">
                  <a:latin typeface="微软雅黑" panose="020B0503020204020204" pitchFamily="34" charset="-122"/>
                  <a:ea typeface="微软雅黑" panose="020B0503020204020204" pitchFamily="34" charset="-122"/>
                </a:rPr>
                <a:t>#1</a:t>
              </a:r>
              <a:endParaRPr lang="zh-CN" altLang="en-US" sz="1200" b="1" dirty="0">
                <a:latin typeface="微软雅黑" panose="020B0503020204020204" pitchFamily="34" charset="-122"/>
                <a:ea typeface="微软雅黑" panose="020B0503020204020204" pitchFamily="34" charset="-122"/>
              </a:endParaRPr>
            </a:p>
          </p:txBody>
        </p:sp>
        <p:sp>
          <p:nvSpPr>
            <p:cNvPr id="121" name="矩形 120"/>
            <p:cNvSpPr/>
            <p:nvPr/>
          </p:nvSpPr>
          <p:spPr>
            <a:xfrm>
              <a:off x="5134053" y="2104545"/>
              <a:ext cx="1120744" cy="276999"/>
            </a:xfrm>
            <a:prstGeom prst="rect">
              <a:avLst/>
            </a:prstGeom>
          </p:spPr>
          <p:txBody>
            <a:bodyPr wrap="square">
              <a:spAutoFit/>
            </a:bodyPr>
            <a:lstStyle/>
            <a:p>
              <a:pPr algn="ctr"/>
              <a:r>
                <a:rPr lang="zh-CN" altLang="en-US" sz="1200" b="1" dirty="0">
                  <a:latin typeface="微软雅黑" panose="020B0503020204020204" pitchFamily="34" charset="-122"/>
                  <a:ea typeface="微软雅黑" panose="020B0503020204020204" pitchFamily="34" charset="-122"/>
                </a:rPr>
                <a:t>交换机 </a:t>
              </a:r>
              <a:r>
                <a:rPr lang="en-US" altLang="zh-CN" sz="1200" b="1" dirty="0">
                  <a:latin typeface="微软雅黑" panose="020B0503020204020204" pitchFamily="34" charset="-122"/>
                  <a:ea typeface="微软雅黑" panose="020B0503020204020204" pitchFamily="34" charset="-122"/>
                </a:rPr>
                <a:t>#2</a:t>
              </a:r>
              <a:endParaRPr lang="zh-CN" altLang="en-US" sz="1200" b="1" dirty="0">
                <a:latin typeface="微软雅黑" panose="020B0503020204020204" pitchFamily="34" charset="-122"/>
                <a:ea typeface="微软雅黑" panose="020B0503020204020204" pitchFamily="34" charset="-122"/>
              </a:endParaRPr>
            </a:p>
          </p:txBody>
        </p:sp>
        <p:sp>
          <p:nvSpPr>
            <p:cNvPr id="70" name="矩形 69"/>
            <p:cNvSpPr/>
            <p:nvPr/>
          </p:nvSpPr>
          <p:spPr>
            <a:xfrm>
              <a:off x="936737" y="2141489"/>
              <a:ext cx="703002" cy="276999"/>
            </a:xfrm>
            <a:prstGeom prst="rect">
              <a:avLst/>
            </a:prstGeom>
          </p:spPr>
          <p:txBody>
            <a:bodyPr wrap="square">
              <a:spAutoFit/>
            </a:bodyPr>
            <a:lstStyle/>
            <a:p>
              <a:pPr algn="ctr"/>
              <a:r>
                <a:rPr lang="zh-CN" altLang="en-US" sz="1200" b="1" dirty="0">
                  <a:latin typeface="微软雅黑" panose="020B0503020204020204" pitchFamily="34" charset="-122"/>
                  <a:ea typeface="微软雅黑" panose="020B0503020204020204" pitchFamily="34" charset="-122"/>
                </a:rPr>
                <a:t>计算机</a:t>
              </a:r>
              <a:endParaRPr lang="zh-CN" altLang="en-US" sz="1200" b="1" dirty="0">
                <a:latin typeface="微软雅黑" panose="020B0503020204020204" pitchFamily="34" charset="-122"/>
                <a:ea typeface="微软雅黑" panose="020B0503020204020204" pitchFamily="34" charset="-122"/>
              </a:endParaRPr>
            </a:p>
          </p:txBody>
        </p:sp>
        <p:grpSp>
          <p:nvGrpSpPr>
            <p:cNvPr id="74" name="组合 73"/>
            <p:cNvGrpSpPr/>
            <p:nvPr/>
          </p:nvGrpSpPr>
          <p:grpSpPr>
            <a:xfrm>
              <a:off x="2897478" y="2384408"/>
              <a:ext cx="702995" cy="578041"/>
              <a:chOff x="7065949" y="3613937"/>
              <a:chExt cx="630195" cy="561943"/>
            </a:xfrm>
          </p:grpSpPr>
          <p:sp>
            <p:nvSpPr>
              <p:cNvPr id="76" name="矩形 75"/>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78" name="右箭头 77"/>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右箭头 80"/>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右箭头 81"/>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右箭头 92"/>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2" name="矩形 111"/>
            <p:cNvSpPr/>
            <p:nvPr/>
          </p:nvSpPr>
          <p:spPr>
            <a:xfrm>
              <a:off x="7254383" y="2141489"/>
              <a:ext cx="703002" cy="276999"/>
            </a:xfrm>
            <a:prstGeom prst="rect">
              <a:avLst/>
            </a:prstGeom>
          </p:spPr>
          <p:txBody>
            <a:bodyPr wrap="square">
              <a:spAutoFit/>
            </a:bodyPr>
            <a:lstStyle/>
            <a:p>
              <a:pPr algn="ctr"/>
              <a:r>
                <a:rPr lang="zh-CN" altLang="en-US" sz="1200" b="1" dirty="0">
                  <a:latin typeface="微软雅黑" panose="020B0503020204020204" pitchFamily="34" charset="-122"/>
                  <a:ea typeface="微软雅黑" panose="020B0503020204020204" pitchFamily="34" charset="-122"/>
                </a:rPr>
                <a:t>计算机</a:t>
              </a:r>
              <a:endParaRPr lang="zh-CN" altLang="en-US" sz="1200" b="1" dirty="0">
                <a:latin typeface="微软雅黑" panose="020B0503020204020204" pitchFamily="34" charset="-122"/>
                <a:ea typeface="微软雅黑" panose="020B0503020204020204" pitchFamily="34" charset="-122"/>
              </a:endParaRPr>
            </a:p>
          </p:txBody>
        </p:sp>
        <p:sp>
          <p:nvSpPr>
            <p:cNvPr id="117" name="Line 53"/>
            <p:cNvSpPr>
              <a:spLocks noChangeShapeType="1"/>
            </p:cNvSpPr>
            <p:nvPr/>
          </p:nvSpPr>
          <p:spPr bwMode="auto">
            <a:xfrm flipH="1" flipV="1">
              <a:off x="5651052" y="2665646"/>
              <a:ext cx="205873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grpSp>
          <p:nvGrpSpPr>
            <p:cNvPr id="94" name="组合 93"/>
            <p:cNvGrpSpPr/>
            <p:nvPr/>
          </p:nvGrpSpPr>
          <p:grpSpPr>
            <a:xfrm>
              <a:off x="5308636" y="2384408"/>
              <a:ext cx="702995" cy="578041"/>
              <a:chOff x="7065949" y="3613937"/>
              <a:chExt cx="630195" cy="561943"/>
            </a:xfrm>
          </p:grpSpPr>
          <p:sp>
            <p:nvSpPr>
              <p:cNvPr id="96" name="矩形 95"/>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97" name="右箭头 96"/>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右箭头 10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右箭头 10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右箭头 10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75590" y="2454726"/>
              <a:ext cx="480015" cy="480015"/>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3785340" y="2154056"/>
              <a:ext cx="1348713" cy="523220"/>
            </a:xfrm>
            <a:prstGeom prst="rect">
              <a:avLst/>
            </a:prstGeom>
          </p:spPr>
          <p:txBody>
            <a:bodyPr wrap="square">
              <a:spAutoFit/>
            </a:bodyPr>
            <a:lstStyle/>
            <a:p>
              <a:pPr algn="ctr"/>
              <a:r>
                <a:rPr lang="zh-CN" altLang="en-US" sz="1400" b="1" dirty="0">
                  <a:solidFill>
                    <a:srgbClr val="C00000"/>
                  </a:solidFill>
                  <a:latin typeface="微软雅黑" panose="020B0503020204020204" pitchFamily="34" charset="-122"/>
                  <a:ea typeface="微软雅黑" panose="020B0503020204020204" pitchFamily="34" charset="-122"/>
                </a:rPr>
                <a:t>汇聚链路 </a:t>
              </a:r>
              <a:endParaRPr lang="en-US" altLang="zh-CN" sz="1400" b="1" dirty="0">
                <a:solidFill>
                  <a:srgbClr val="C00000"/>
                </a:solidFill>
                <a:latin typeface="微软雅黑" panose="020B0503020204020204" pitchFamily="34" charset="-122"/>
                <a:ea typeface="微软雅黑" panose="020B0503020204020204" pitchFamily="34" charset="-122"/>
              </a:endParaRPr>
            </a:p>
            <a:p>
              <a:pPr algn="ctr"/>
              <a:r>
                <a:rPr lang="en-US" altLang="zh-CN" sz="1400" b="1" dirty="0">
                  <a:solidFill>
                    <a:srgbClr val="C00000"/>
                  </a:solidFill>
                  <a:latin typeface="微软雅黑" panose="020B0503020204020204" pitchFamily="34" charset="-122"/>
                  <a:ea typeface="微软雅黑" panose="020B0503020204020204" pitchFamily="34" charset="-122"/>
                </a:rPr>
                <a:t>(trunk link)</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5"/>
                                        </p:tgtEl>
                                        <p:attrNameLst>
                                          <p:attrName>style.visibility</p:attrName>
                                        </p:attrNameLst>
                                      </p:cBhvr>
                                      <p:to>
                                        <p:strVal val="visible"/>
                                      </p:to>
                                    </p:set>
                                    <p:animEffect transition="in" filter="wipe(down)">
                                      <p:cBhvr>
                                        <p:cTn id="12" dur="1000"/>
                                        <p:tgtEl>
                                          <p:spTgt spid="175"/>
                                        </p:tgtEl>
                                      </p:cBhvr>
                                    </p:animEffect>
                                  </p:childTnLst>
                                </p:cTn>
                              </p:par>
                            </p:childTnLst>
                          </p:cTn>
                        </p:par>
                        <p:par>
                          <p:cTn id="13" fill="hold">
                            <p:stCondLst>
                              <p:cond delay="1000"/>
                            </p:stCondLst>
                            <p:childTnLst>
                              <p:par>
                                <p:cTn id="14" presetID="2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1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1000"/>
                                        <p:tgtEl>
                                          <p:spTgt spid="6"/>
                                        </p:tgtEl>
                                      </p:cBhvr>
                                    </p:animEffect>
                                  </p:childTnLst>
                                </p:cTn>
                              </p:par>
                            </p:childTnLst>
                          </p:cTn>
                        </p:par>
                        <p:par>
                          <p:cTn id="22" fill="hold">
                            <p:stCondLst>
                              <p:cond delay="1000"/>
                            </p:stCondLst>
                            <p:childTnLst>
                              <p:par>
                                <p:cTn id="23" presetID="22" presetClass="entr" presetSubtype="1"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5"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334913" y="1112393"/>
            <a:ext cx="8474174" cy="29187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9"/>
          <p:cNvSpPr>
            <a:spLocks noChangeArrowheads="1"/>
          </p:cNvSpPr>
          <p:nvPr/>
        </p:nvSpPr>
        <p:spPr bwMode="auto">
          <a:xfrm>
            <a:off x="2629135" y="2515012"/>
            <a:ext cx="5807294"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39" name="Rectangle 9"/>
          <p:cNvSpPr>
            <a:spLocks noChangeArrowheads="1"/>
          </p:cNvSpPr>
          <p:nvPr/>
        </p:nvSpPr>
        <p:spPr bwMode="auto">
          <a:xfrm>
            <a:off x="2629135" y="1304708"/>
            <a:ext cx="5807294"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40" name="Rectangle 10"/>
          <p:cNvSpPr>
            <a:spLocks noChangeArrowheads="1"/>
          </p:cNvSpPr>
          <p:nvPr/>
        </p:nvSpPr>
        <p:spPr bwMode="auto">
          <a:xfrm>
            <a:off x="2629135" y="1911133"/>
            <a:ext cx="5807294"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41" name="Rectangle 27"/>
          <p:cNvSpPr>
            <a:spLocks noChangeArrowheads="1"/>
          </p:cNvSpPr>
          <p:nvPr/>
        </p:nvSpPr>
        <p:spPr bwMode="auto">
          <a:xfrm>
            <a:off x="639730" y="1304708"/>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panose="02010600030101010101" pitchFamily="2" charset="-122"/>
            </a:endParaRPr>
          </a:p>
        </p:txBody>
      </p:sp>
      <p:sp>
        <p:nvSpPr>
          <p:cNvPr id="42" name="Rectangle 29"/>
          <p:cNvSpPr>
            <a:spLocks noChangeArrowheads="1"/>
          </p:cNvSpPr>
          <p:nvPr/>
        </p:nvSpPr>
        <p:spPr bwMode="auto">
          <a:xfrm>
            <a:off x="648619" y="1399640"/>
            <a:ext cx="1627651"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anose="020B0503020204020204" pitchFamily="34" charset="-122"/>
                <a:ea typeface="微软雅黑" panose="020B0503020204020204" pitchFamily="34" charset="-122"/>
              </a:rPr>
              <a:t>3.5</a:t>
            </a:r>
            <a:endParaRPr lang="fr-FR" altLang="zh-CN" sz="2000" b="1" dirty="0">
              <a:solidFill>
                <a:srgbClr val="FFFF00"/>
              </a:solidFill>
              <a:latin typeface="微软雅黑" panose="020B0503020204020204" pitchFamily="34" charset="-122"/>
              <a:ea typeface="微软雅黑" panose="020B0503020204020204" pitchFamily="34" charset="-122"/>
            </a:endParaRPr>
          </a:p>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高速以太网</a:t>
            </a:r>
            <a:endParaRPr lang="zh-CN" altLang="fr-FR" sz="2000" b="1" dirty="0">
              <a:solidFill>
                <a:schemeClr val="bg1"/>
              </a:solidFill>
              <a:latin typeface="微软雅黑" panose="020B0503020204020204" pitchFamily="34" charset="-122"/>
              <a:ea typeface="微软雅黑" panose="020B0503020204020204" pitchFamily="34" charset="-122"/>
            </a:endParaRPr>
          </a:p>
        </p:txBody>
      </p:sp>
      <p:sp>
        <p:nvSpPr>
          <p:cNvPr id="45" name="Rectangle 10"/>
          <p:cNvSpPr>
            <a:spLocks noChangeArrowheads="1"/>
          </p:cNvSpPr>
          <p:nvPr/>
        </p:nvSpPr>
        <p:spPr bwMode="auto">
          <a:xfrm>
            <a:off x="2629135" y="3123727"/>
            <a:ext cx="5807294"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43" name="Line 16"/>
          <p:cNvSpPr>
            <a:spLocks noChangeShapeType="1"/>
          </p:cNvSpPr>
          <p:nvPr/>
        </p:nvSpPr>
        <p:spPr bwMode="auto">
          <a:xfrm>
            <a:off x="3637198" y="1233270"/>
            <a:ext cx="0" cy="2347022"/>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 name="Rectangle 8"/>
          <p:cNvSpPr>
            <a:spLocks noChangeArrowheads="1"/>
          </p:cNvSpPr>
          <p:nvPr/>
        </p:nvSpPr>
        <p:spPr bwMode="auto">
          <a:xfrm>
            <a:off x="2700572" y="1050708"/>
            <a:ext cx="582163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3.5.1                                    100BASE-T </a:t>
            </a:r>
            <a:r>
              <a:rPr lang="zh-CN" altLang="en-US" sz="2000" b="1" dirty="0">
                <a:solidFill>
                  <a:schemeClr val="bg1"/>
                </a:solidFill>
                <a:latin typeface="微软雅黑" panose="020B0503020204020204" pitchFamily="34" charset="-122"/>
                <a:ea typeface="微软雅黑" panose="020B0503020204020204" pitchFamily="34" charset="-122"/>
              </a:rPr>
              <a:t>以太网</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3.5.2                                             </a:t>
            </a:r>
            <a:r>
              <a:rPr lang="zh-CN" altLang="en-US" sz="2000" b="1" dirty="0">
                <a:solidFill>
                  <a:schemeClr val="bg1"/>
                </a:solidFill>
                <a:latin typeface="微软雅黑" panose="020B0503020204020204" pitchFamily="34" charset="-122"/>
                <a:ea typeface="微软雅黑" panose="020B0503020204020204" pitchFamily="34" charset="-122"/>
              </a:rPr>
              <a:t>吉比特以太网</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3.5.3    10 </a:t>
            </a:r>
            <a:r>
              <a:rPr lang="zh-CN" altLang="en-US" sz="2000" b="1" dirty="0">
                <a:solidFill>
                  <a:schemeClr val="bg1"/>
                </a:solidFill>
                <a:latin typeface="微软雅黑" panose="020B0503020204020204" pitchFamily="34" charset="-122"/>
                <a:ea typeface="微软雅黑" panose="020B0503020204020204" pitchFamily="34" charset="-122"/>
              </a:rPr>
              <a:t>吉比特以太网 </a:t>
            </a:r>
            <a:r>
              <a:rPr lang="en-US" altLang="zh-CN" sz="2000" b="1" dirty="0">
                <a:solidFill>
                  <a:schemeClr val="bg1"/>
                </a:solidFill>
                <a:latin typeface="微软雅黑" panose="020B0503020204020204" pitchFamily="34" charset="-122"/>
                <a:ea typeface="微软雅黑" panose="020B0503020204020204" pitchFamily="34" charset="-122"/>
              </a:rPr>
              <a:t>(10GE) </a:t>
            </a:r>
            <a:r>
              <a:rPr lang="zh-CN" altLang="en-US" sz="2000" b="1" dirty="0">
                <a:solidFill>
                  <a:schemeClr val="bg1"/>
                </a:solidFill>
                <a:latin typeface="微软雅黑" panose="020B0503020204020204" pitchFamily="34" charset="-122"/>
                <a:ea typeface="微软雅黑" panose="020B0503020204020204" pitchFamily="34" charset="-122"/>
              </a:rPr>
              <a:t>和更快的以太网</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3.5.4                             </a:t>
            </a:r>
            <a:r>
              <a:rPr lang="zh-CN" altLang="en-US" sz="2000" b="1" dirty="0">
                <a:solidFill>
                  <a:schemeClr val="bg1"/>
                </a:solidFill>
                <a:latin typeface="微软雅黑" panose="020B0503020204020204" pitchFamily="34" charset="-122"/>
                <a:ea typeface="微软雅黑" panose="020B0503020204020204" pitchFamily="34" charset="-122"/>
              </a:rPr>
              <a:t>使用以太网进行宽带接入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AutoShape 5"/>
          <p:cNvSpPr>
            <a:spLocks noChangeArrowheads="1"/>
          </p:cNvSpPr>
          <p:nvPr/>
        </p:nvSpPr>
        <p:spPr bwMode="auto">
          <a:xfrm>
            <a:off x="502919" y="646038"/>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48" name="Rectangle 6"/>
          <p:cNvSpPr>
            <a:spLocks noChangeArrowheads="1"/>
          </p:cNvSpPr>
          <p:nvPr/>
        </p:nvSpPr>
        <p:spPr bwMode="auto">
          <a:xfrm>
            <a:off x="2651699" y="603767"/>
            <a:ext cx="3823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3.5.1  100BASE-T </a:t>
            </a:r>
            <a:r>
              <a:rPr lang="zh-CN" altLang="en-US" sz="2400" b="1" dirty="0">
                <a:solidFill>
                  <a:schemeClr val="bg1"/>
                </a:solidFill>
                <a:latin typeface="微软雅黑" panose="020B0503020204020204" pitchFamily="34" charset="-122"/>
                <a:ea typeface="微软雅黑" panose="020B0503020204020204" pitchFamily="34" charset="-122"/>
              </a:rPr>
              <a:t>以太网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9" name="Rectangle 8"/>
          <p:cNvSpPr>
            <a:spLocks noChangeArrowheads="1"/>
          </p:cNvSpPr>
          <p:nvPr/>
        </p:nvSpPr>
        <p:spPr bwMode="auto">
          <a:xfrm>
            <a:off x="502919" y="1040013"/>
            <a:ext cx="8229601"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又称为</a:t>
            </a:r>
            <a:r>
              <a:rPr lang="zh-CN" altLang="en-US" sz="2000" b="1" dirty="0">
                <a:solidFill>
                  <a:srgbClr val="C00000"/>
                </a:solidFill>
                <a:latin typeface="微软雅黑" panose="020B0503020204020204" pitchFamily="34" charset="-122"/>
                <a:ea typeface="微软雅黑" panose="020B0503020204020204" pitchFamily="34" charset="-122"/>
              </a:rPr>
              <a:t>快速以太网 </a:t>
            </a:r>
            <a:r>
              <a:rPr lang="en-US" altLang="zh-CN" sz="2000" b="1" dirty="0">
                <a:latin typeface="微软雅黑" panose="020B0503020204020204" pitchFamily="34" charset="-122"/>
                <a:ea typeface="微软雅黑" panose="020B0503020204020204" pitchFamily="34" charset="-122"/>
              </a:rPr>
              <a:t>(Fast Ethernet)</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在双绞线上传送 </a:t>
            </a:r>
            <a:r>
              <a:rPr lang="en-US" altLang="zh-CN" sz="2000" b="1" dirty="0">
                <a:latin typeface="微软雅黑" panose="020B0503020204020204" pitchFamily="34" charset="-122"/>
                <a:ea typeface="微软雅黑" panose="020B0503020204020204" pitchFamily="34" charset="-122"/>
              </a:rPr>
              <a:t>100 Mbit/s </a:t>
            </a:r>
            <a:r>
              <a:rPr lang="zh-CN" altLang="en-US" sz="2000" b="1" dirty="0">
                <a:latin typeface="微软雅黑" panose="020B0503020204020204" pitchFamily="34" charset="-122"/>
                <a:ea typeface="微软雅黑" panose="020B0503020204020204" pitchFamily="34" charset="-122"/>
              </a:rPr>
              <a:t>基带信号的星形拓扑以太网。</a:t>
            </a:r>
            <a:endParaRPr lang="en-US" altLang="zh-CN"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仍使用 </a:t>
            </a:r>
            <a:r>
              <a:rPr lang="en-US" altLang="zh-CN" sz="2000" b="1" dirty="0">
                <a:latin typeface="微软雅黑" panose="020B0503020204020204" pitchFamily="34" charset="-122"/>
                <a:ea typeface="微软雅黑" panose="020B0503020204020204" pitchFamily="34" charset="-122"/>
              </a:rPr>
              <a:t>IEEE 802.3 </a:t>
            </a:r>
            <a:r>
              <a:rPr lang="zh-CN" altLang="en-US" sz="2000" b="1" dirty="0">
                <a:latin typeface="微软雅黑" panose="020B0503020204020204" pitchFamily="34" charset="-122"/>
                <a:ea typeface="微软雅黑" panose="020B0503020204020204" pitchFamily="34" charset="-122"/>
              </a:rPr>
              <a:t>的 </a:t>
            </a:r>
            <a:r>
              <a:rPr lang="en-US" altLang="zh-CN" sz="2000" b="1" dirty="0">
                <a:latin typeface="微软雅黑" panose="020B0503020204020204" pitchFamily="34" charset="-122"/>
                <a:ea typeface="微软雅黑" panose="020B0503020204020204" pitchFamily="34" charset="-122"/>
              </a:rPr>
              <a:t>CSMA/CD </a:t>
            </a:r>
            <a:r>
              <a:rPr lang="zh-CN" altLang="en-US" sz="2000" b="1" dirty="0">
                <a:latin typeface="微软雅黑" panose="020B0503020204020204" pitchFamily="34" charset="-122"/>
                <a:ea typeface="微软雅黑" panose="020B0503020204020204" pitchFamily="34" charset="-122"/>
              </a:rPr>
              <a:t>协议。</a:t>
            </a:r>
            <a:endParaRPr lang="en-US" altLang="zh-CN"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1995 </a:t>
            </a:r>
            <a:r>
              <a:rPr lang="zh-CN" altLang="en-US" sz="2000" b="1" dirty="0">
                <a:latin typeface="微软雅黑" panose="020B0503020204020204" pitchFamily="34" charset="-122"/>
                <a:ea typeface="微软雅黑" panose="020B0503020204020204" pitchFamily="34" charset="-122"/>
              </a:rPr>
              <a:t>定为正式标准：</a:t>
            </a:r>
            <a:r>
              <a:rPr lang="en-US" altLang="zh-CN" sz="2000" b="1" dirty="0">
                <a:latin typeface="微软雅黑" panose="020B0503020204020204" pitchFamily="34" charset="-122"/>
                <a:ea typeface="微软雅黑" panose="020B0503020204020204" pitchFamily="34" charset="-122"/>
              </a:rPr>
              <a:t>IEEE 802.3u</a:t>
            </a:r>
            <a:r>
              <a:rPr lang="zh-CN" altLang="en-US"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3"/>
          <p:cNvSpPr txBox="1">
            <a:spLocks noChangeArrowheads="1"/>
          </p:cNvSpPr>
          <p:nvPr/>
        </p:nvSpPr>
        <p:spPr bwMode="auto">
          <a:xfrm>
            <a:off x="205811" y="1034784"/>
            <a:ext cx="7796048" cy="3539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lnSpc>
                <a:spcPct val="150000"/>
              </a:lnSpc>
              <a:spcAft>
                <a:spcPct val="0"/>
              </a:spcAft>
              <a:buFont typeface="Wingdings" panose="05000000000000000000" pitchFamily="2" charset="2"/>
              <a:buChar char="l"/>
            </a:pPr>
            <a:r>
              <a:rPr lang="en-US" altLang="zh-CN" sz="1800" dirty="0">
                <a:solidFill>
                  <a:srgbClr val="C0504D"/>
                </a:solidFill>
                <a:latin typeface="Times New Roman" panose="02020603050405020304" pitchFamily="18" charset="0"/>
                <a:ea typeface="Arial Unicode MS" pitchFamily="34" charset="-122"/>
                <a:cs typeface="Times New Roman" panose="02020603050405020304" pitchFamily="18" charset="0"/>
              </a:rPr>
              <a:t>    </a:t>
            </a:r>
            <a:r>
              <a:rPr lang="en-US" altLang="zh-CN" sz="1800" dirty="0">
                <a:solidFill>
                  <a:prstClr val="black"/>
                </a:solidFill>
                <a:latin typeface="Times New Roman" panose="02020603050405020304" pitchFamily="18" charset="0"/>
                <a:ea typeface="Arial Unicode MS" pitchFamily="34" charset="-122"/>
                <a:cs typeface="Times New Roman" panose="02020603050405020304" pitchFamily="18" charset="0"/>
              </a:rPr>
              <a:t> </a:t>
            </a:r>
            <a:r>
              <a:rPr lang="zh-CN" altLang="en-US" sz="1800" dirty="0">
                <a:solidFill>
                  <a:prstClr val="black"/>
                </a:solidFill>
                <a:latin typeface="Times New Roman" panose="02020603050405020304" pitchFamily="18" charset="0"/>
                <a:ea typeface="Arial Unicode MS" pitchFamily="34" charset="-122"/>
                <a:cs typeface="Times New Roman" panose="02020603050405020304" pitchFamily="18" charset="0"/>
              </a:rPr>
              <a:t>时间间隔（</a:t>
            </a:r>
            <a:r>
              <a:rPr lang="en-US" altLang="zh-CN" sz="1800" dirty="0">
                <a:solidFill>
                  <a:prstClr val="black"/>
                </a:solidFill>
                <a:latin typeface="Times New Roman" panose="02020603050405020304" pitchFamily="18" charset="0"/>
                <a:ea typeface="Arial Unicode MS" pitchFamily="34" charset="-122"/>
                <a:cs typeface="Times New Roman" panose="02020603050405020304" pitchFamily="18" charset="0"/>
              </a:rPr>
              <a:t>Time Gaps</a:t>
            </a:r>
            <a:r>
              <a:rPr lang="zh-CN" altLang="en-US" sz="1800" dirty="0">
                <a:solidFill>
                  <a:prstClr val="black"/>
                </a:solidFill>
                <a:latin typeface="Times New Roman" panose="02020603050405020304" pitchFamily="18" charset="0"/>
                <a:ea typeface="Arial Unicode MS" pitchFamily="34" charset="-122"/>
                <a:cs typeface="Times New Roman" panose="02020603050405020304" pitchFamily="18" charset="0"/>
              </a:rPr>
              <a:t>）</a:t>
            </a:r>
            <a:r>
              <a:rPr lang="en-US" altLang="zh-CN" sz="1800" dirty="0">
                <a:solidFill>
                  <a:srgbClr val="C0504D"/>
                </a:solidFill>
                <a:latin typeface="Times New Roman" panose="02020603050405020304" pitchFamily="18" charset="0"/>
                <a:ea typeface="Arial Unicode MS" pitchFamily="34" charset="-122"/>
                <a:cs typeface="Times New Roman" panose="02020603050405020304" pitchFamily="18" charset="0"/>
              </a:rPr>
              <a:t>    </a:t>
            </a:r>
            <a:endParaRPr lang="en-US" altLang="zh-CN" sz="1800" dirty="0">
              <a:solidFill>
                <a:srgbClr val="C0504D"/>
              </a:solidFill>
              <a:latin typeface="Times New Roman" panose="02020603050405020304" pitchFamily="18" charset="0"/>
              <a:ea typeface="Arial Unicode MS" pitchFamily="34" charset="-122"/>
              <a:cs typeface="Times New Roman" panose="02020603050405020304" pitchFamily="18" charset="0"/>
            </a:endParaRPr>
          </a:p>
          <a:p>
            <a:pPr defTabSz="685800" fontAlgn="base">
              <a:lnSpc>
                <a:spcPct val="150000"/>
              </a:lnSpc>
              <a:spcAft>
                <a:spcPct val="0"/>
              </a:spcAft>
              <a:buFont typeface="Wingdings" panose="05000000000000000000" pitchFamily="2" charset="2"/>
              <a:buChar char="l"/>
            </a:pPr>
            <a:r>
              <a:rPr lang="en-US" altLang="zh-CN" sz="1800" dirty="0">
                <a:solidFill>
                  <a:srgbClr val="C0504D"/>
                </a:solidFill>
                <a:latin typeface="Times New Roman" panose="02020603050405020304" pitchFamily="18" charset="0"/>
                <a:ea typeface="Arial Unicode MS" pitchFamily="34" charset="-122"/>
                <a:cs typeface="Times New Roman" panose="02020603050405020304" pitchFamily="18" charset="0"/>
              </a:rPr>
              <a:t>     </a:t>
            </a:r>
            <a:r>
              <a:rPr lang="zh-CN" altLang="en-US" sz="1800" dirty="0">
                <a:latin typeface="Times New Roman" panose="02020603050405020304" pitchFamily="18" charset="0"/>
                <a:ea typeface="Arial Unicode MS" pitchFamily="34" charset="-122"/>
                <a:cs typeface="Times New Roman" panose="02020603050405020304" pitchFamily="18" charset="0"/>
              </a:rPr>
              <a:t>字符计数（</a:t>
            </a:r>
            <a:r>
              <a:rPr lang="zh-CN" altLang="zh-CN" sz="1800" dirty="0">
                <a:latin typeface="Times New Roman" panose="02020603050405020304" pitchFamily="18" charset="0"/>
                <a:ea typeface="Arial Unicode MS" pitchFamily="34" charset="-122"/>
                <a:cs typeface="Times New Roman" panose="02020603050405020304" pitchFamily="18" charset="0"/>
              </a:rPr>
              <a:t>Character count</a:t>
            </a:r>
            <a:r>
              <a:rPr lang="zh-CN" altLang="en-US" sz="1800" dirty="0">
                <a:latin typeface="Times New Roman" panose="02020603050405020304" pitchFamily="18" charset="0"/>
                <a:ea typeface="Arial Unicode MS" pitchFamily="34" charset="-122"/>
                <a:cs typeface="Times New Roman" panose="02020603050405020304" pitchFamily="18" charset="0"/>
              </a:rPr>
              <a:t>）</a:t>
            </a:r>
            <a:r>
              <a:rPr lang="zh-CN" altLang="zh-CN" sz="1800" dirty="0">
                <a:latin typeface="Times New Roman" panose="02020603050405020304" pitchFamily="18" charset="0"/>
                <a:ea typeface="Arial Unicode MS" pitchFamily="34" charset="-122"/>
                <a:cs typeface="Times New Roman" panose="02020603050405020304" pitchFamily="18" charset="0"/>
              </a:rPr>
              <a:t> </a:t>
            </a:r>
            <a:r>
              <a:rPr lang="en-US" altLang="zh-CN" sz="1800" dirty="0">
                <a:latin typeface="Times New Roman" panose="02020603050405020304" pitchFamily="18" charset="0"/>
                <a:ea typeface="Arial Unicode MS" pitchFamily="34" charset="-122"/>
                <a:cs typeface="Times New Roman" panose="02020603050405020304" pitchFamily="18" charset="0"/>
              </a:rPr>
              <a:t>   </a:t>
            </a:r>
            <a:endParaRPr lang="en-US" altLang="zh-CN" sz="1800" dirty="0">
              <a:latin typeface="Times New Roman" panose="02020603050405020304" pitchFamily="18" charset="0"/>
              <a:ea typeface="Arial Unicode MS" pitchFamily="34" charset="-122"/>
              <a:cs typeface="Times New Roman" panose="02020603050405020304" pitchFamily="18" charset="0"/>
            </a:endParaRPr>
          </a:p>
          <a:p>
            <a:pPr defTabSz="685800" fontAlgn="base">
              <a:lnSpc>
                <a:spcPct val="150000"/>
              </a:lnSpc>
              <a:spcAft>
                <a:spcPct val="0"/>
              </a:spcAft>
              <a:buFont typeface="Wingdings" panose="05000000000000000000" pitchFamily="2" charset="2"/>
              <a:buChar char="l"/>
            </a:pPr>
            <a:r>
              <a:rPr lang="en-US" altLang="zh-CN" sz="1800" dirty="0">
                <a:solidFill>
                  <a:srgbClr val="C00000"/>
                </a:solidFill>
                <a:latin typeface="Times New Roman" panose="02020603050405020304" pitchFamily="18" charset="0"/>
                <a:ea typeface="Arial Unicode MS" pitchFamily="34" charset="-122"/>
                <a:cs typeface="Times New Roman" panose="02020603050405020304" pitchFamily="18" charset="0"/>
              </a:rPr>
              <a:t>     </a:t>
            </a:r>
            <a:r>
              <a:rPr lang="zh-CN" altLang="en-US" sz="1800" dirty="0">
                <a:solidFill>
                  <a:srgbClr val="C00000"/>
                </a:solidFill>
                <a:latin typeface="Times New Roman" panose="02020603050405020304" pitchFamily="18" charset="0"/>
                <a:ea typeface="Arial Unicode MS" pitchFamily="34" charset="-122"/>
                <a:cs typeface="Times New Roman" panose="02020603050405020304" pitchFamily="18" charset="0"/>
              </a:rPr>
              <a:t>字节填充定界（</a:t>
            </a:r>
            <a:r>
              <a:rPr lang="zh-CN" altLang="zh-CN" sz="1800" dirty="0">
                <a:solidFill>
                  <a:srgbClr val="C00000"/>
                </a:solidFill>
                <a:latin typeface="Times New Roman" panose="02020603050405020304" pitchFamily="18" charset="0"/>
                <a:ea typeface="Arial Unicode MS" pitchFamily="34" charset="-122"/>
                <a:cs typeface="Times New Roman" panose="02020603050405020304" pitchFamily="18" charset="0"/>
              </a:rPr>
              <a:t>Flag bytes with byte stuffing</a:t>
            </a:r>
            <a:r>
              <a:rPr lang="zh-CN" altLang="en-US" sz="1800" dirty="0">
                <a:solidFill>
                  <a:srgbClr val="C00000"/>
                </a:solidFill>
                <a:latin typeface="Times New Roman" panose="02020603050405020304" pitchFamily="18" charset="0"/>
                <a:ea typeface="Arial Unicode MS" pitchFamily="34" charset="-122"/>
                <a:cs typeface="Times New Roman" panose="02020603050405020304" pitchFamily="18" charset="0"/>
              </a:rPr>
              <a:t>）</a:t>
            </a:r>
            <a:endParaRPr lang="en-US" altLang="zh-CN" sz="1800" dirty="0">
              <a:solidFill>
                <a:srgbClr val="C00000"/>
              </a:solidFill>
              <a:latin typeface="Times New Roman" panose="02020603050405020304" pitchFamily="18" charset="0"/>
              <a:ea typeface="Arial Unicode MS" pitchFamily="34" charset="-122"/>
              <a:cs typeface="Times New Roman" panose="02020603050405020304" pitchFamily="18" charset="0"/>
            </a:endParaRPr>
          </a:p>
          <a:p>
            <a:pPr defTabSz="685800" fontAlgn="base">
              <a:lnSpc>
                <a:spcPct val="150000"/>
              </a:lnSpc>
              <a:spcAft>
                <a:spcPct val="0"/>
              </a:spcAft>
              <a:buFont typeface="Wingdings" panose="05000000000000000000" pitchFamily="2" charset="2"/>
              <a:buChar char="l"/>
            </a:pPr>
            <a:r>
              <a:rPr lang="en-US" altLang="zh-CN" sz="1800" dirty="0">
                <a:solidFill>
                  <a:srgbClr val="C00000"/>
                </a:solidFill>
                <a:latin typeface="Times New Roman" panose="02020603050405020304" pitchFamily="18" charset="0"/>
                <a:ea typeface="Arial Unicode MS" pitchFamily="34" charset="-122"/>
                <a:cs typeface="Times New Roman" panose="02020603050405020304" pitchFamily="18" charset="0"/>
              </a:rPr>
              <a:t>   </a:t>
            </a:r>
            <a:r>
              <a:rPr lang="zh-CN" altLang="zh-CN" sz="1800" dirty="0">
                <a:solidFill>
                  <a:srgbClr val="C00000"/>
                </a:solidFill>
                <a:latin typeface="Times New Roman" panose="02020603050405020304" pitchFamily="18" charset="0"/>
                <a:ea typeface="Arial Unicode MS" pitchFamily="34" charset="-122"/>
                <a:cs typeface="Times New Roman" panose="02020603050405020304" pitchFamily="18" charset="0"/>
              </a:rPr>
              <a:t> </a:t>
            </a:r>
            <a:r>
              <a:rPr lang="en-US" altLang="zh-CN" sz="1800" dirty="0">
                <a:solidFill>
                  <a:srgbClr val="C00000"/>
                </a:solidFill>
                <a:latin typeface="Times New Roman" panose="02020603050405020304" pitchFamily="18" charset="0"/>
                <a:ea typeface="Arial Unicode MS" pitchFamily="34" charset="-122"/>
                <a:cs typeface="Times New Roman" panose="02020603050405020304" pitchFamily="18" charset="0"/>
              </a:rPr>
              <a:t> </a:t>
            </a:r>
            <a:r>
              <a:rPr lang="zh-CN" altLang="en-US" sz="1800" dirty="0">
                <a:solidFill>
                  <a:srgbClr val="C00000"/>
                </a:solidFill>
                <a:latin typeface="Times New Roman" panose="02020603050405020304" pitchFamily="18" charset="0"/>
                <a:ea typeface="Arial Unicode MS" pitchFamily="34" charset="-122"/>
                <a:cs typeface="Times New Roman" panose="02020603050405020304" pitchFamily="18" charset="0"/>
              </a:rPr>
              <a:t>位（零比特）填充定界（</a:t>
            </a:r>
            <a:r>
              <a:rPr lang="zh-CN" altLang="zh-CN" sz="1800" dirty="0">
                <a:solidFill>
                  <a:srgbClr val="C00000"/>
                </a:solidFill>
                <a:latin typeface="Times New Roman" panose="02020603050405020304" pitchFamily="18" charset="0"/>
                <a:ea typeface="Arial Unicode MS" pitchFamily="34" charset="-122"/>
                <a:cs typeface="Times New Roman" panose="02020603050405020304" pitchFamily="18" charset="0"/>
              </a:rPr>
              <a:t>Starting and ending flags with bit stuffing</a:t>
            </a:r>
            <a:r>
              <a:rPr lang="zh-CN" altLang="en-US" sz="1800" dirty="0">
                <a:solidFill>
                  <a:srgbClr val="C00000"/>
                </a:solidFill>
                <a:latin typeface="Times New Roman" panose="02020603050405020304" pitchFamily="18" charset="0"/>
                <a:ea typeface="Arial Unicode MS" pitchFamily="34" charset="-122"/>
                <a:cs typeface="Times New Roman" panose="02020603050405020304" pitchFamily="18" charset="0"/>
              </a:rPr>
              <a:t>）</a:t>
            </a:r>
            <a:endParaRPr lang="en-US" altLang="zh-CN" sz="1800" dirty="0">
              <a:solidFill>
                <a:srgbClr val="C00000"/>
              </a:solidFill>
              <a:latin typeface="Times New Roman" panose="02020603050405020304" pitchFamily="18" charset="0"/>
              <a:ea typeface="Arial Unicode MS" pitchFamily="34" charset="-122"/>
              <a:cs typeface="Times New Roman" panose="02020603050405020304" pitchFamily="18" charset="0"/>
            </a:endParaRPr>
          </a:p>
          <a:p>
            <a:pPr defTabSz="685800" fontAlgn="base">
              <a:lnSpc>
                <a:spcPct val="150000"/>
              </a:lnSpc>
              <a:spcAft>
                <a:spcPct val="0"/>
              </a:spcAft>
              <a:buFont typeface="Wingdings" panose="05000000000000000000" pitchFamily="2" charset="2"/>
              <a:buChar char="l"/>
            </a:pPr>
            <a:r>
              <a:rPr lang="en-US" altLang="zh-CN" sz="1800" dirty="0">
                <a:solidFill>
                  <a:srgbClr val="C00000"/>
                </a:solidFill>
                <a:latin typeface="Times New Roman" panose="02020603050405020304" pitchFamily="18" charset="0"/>
                <a:ea typeface="Arial Unicode MS" pitchFamily="34" charset="-122"/>
                <a:cs typeface="Times New Roman" panose="02020603050405020304" pitchFamily="18" charset="0"/>
              </a:rPr>
              <a:t>     </a:t>
            </a:r>
            <a:r>
              <a:rPr lang="zh-CN" altLang="en-US" sz="1800" dirty="0">
                <a:latin typeface="Times New Roman" panose="02020603050405020304" pitchFamily="18" charset="0"/>
                <a:ea typeface="Arial Unicode MS" pitchFamily="34" charset="-122"/>
                <a:cs typeface="Times New Roman" panose="02020603050405020304" pitchFamily="18" charset="0"/>
              </a:rPr>
              <a:t>伪码法（</a:t>
            </a:r>
            <a:r>
              <a:rPr lang="zh-CN" altLang="zh-CN" sz="1800" dirty="0">
                <a:latin typeface="Times New Roman" panose="02020603050405020304" pitchFamily="18" charset="0"/>
                <a:ea typeface="Arial Unicode MS" pitchFamily="34" charset="-122"/>
                <a:cs typeface="Times New Roman" panose="02020603050405020304" pitchFamily="18" charset="0"/>
              </a:rPr>
              <a:t>Physical layer coding violation</a:t>
            </a:r>
            <a:r>
              <a:rPr lang="zh-CN" altLang="en-US" sz="1800" dirty="0">
                <a:latin typeface="Times New Roman" panose="02020603050405020304" pitchFamily="18" charset="0"/>
                <a:ea typeface="Arial Unicode MS" pitchFamily="34" charset="-122"/>
                <a:cs typeface="Times New Roman" panose="02020603050405020304" pitchFamily="18" charset="0"/>
              </a:rPr>
              <a:t>）</a:t>
            </a:r>
            <a:endParaRPr lang="en-US" altLang="zh-CN" sz="1800" dirty="0">
              <a:latin typeface="Times New Roman" panose="02020603050405020304" pitchFamily="18" charset="0"/>
              <a:ea typeface="Arial Unicode MS" pitchFamily="34" charset="-122"/>
              <a:cs typeface="Times New Roman" panose="02020603050405020304" pitchFamily="18" charset="0"/>
            </a:endParaRPr>
          </a:p>
          <a:p>
            <a:pPr defTabSz="685800" fontAlgn="base">
              <a:lnSpc>
                <a:spcPct val="150000"/>
              </a:lnSpc>
              <a:spcAft>
                <a:spcPct val="0"/>
              </a:spcAft>
              <a:buFont typeface="Wingdings" panose="05000000000000000000" pitchFamily="2" charset="2"/>
              <a:buChar char="l"/>
            </a:pPr>
            <a:r>
              <a:rPr lang="en-US" altLang="zh-CN" sz="1800" dirty="0">
                <a:solidFill>
                  <a:srgbClr val="C00000"/>
                </a:solidFill>
                <a:latin typeface="Times New Roman" panose="02020603050405020304" pitchFamily="18" charset="0"/>
                <a:ea typeface="Arial Unicode MS" pitchFamily="34" charset="-122"/>
                <a:cs typeface="Times New Roman" panose="02020603050405020304" pitchFamily="18" charset="0"/>
              </a:rPr>
              <a:t>     </a:t>
            </a:r>
            <a:r>
              <a:rPr lang="zh-CN" altLang="en-US" sz="1800" dirty="0">
                <a:latin typeface="Times New Roman" panose="02020603050405020304" pitchFamily="18" charset="0"/>
                <a:ea typeface="Arial Unicode MS" pitchFamily="34" charset="-122"/>
                <a:cs typeface="Times New Roman" panose="02020603050405020304" pitchFamily="18" charset="0"/>
              </a:rPr>
              <a:t>混合法</a:t>
            </a:r>
            <a:endParaRPr lang="en-US" altLang="zh-CN" sz="1800" dirty="0">
              <a:latin typeface="Times New Roman" panose="02020603050405020304" pitchFamily="18" charset="0"/>
              <a:ea typeface="Arial Unicode MS" pitchFamily="34" charset="-122"/>
              <a:cs typeface="Times New Roman" panose="02020603050405020304" pitchFamily="18" charset="0"/>
            </a:endParaRPr>
          </a:p>
          <a:p>
            <a:pPr marL="257175" indent="-257175" defTabSz="685800" fontAlgn="base">
              <a:lnSpc>
                <a:spcPct val="150000"/>
              </a:lnSpc>
              <a:spcAft>
                <a:spcPct val="0"/>
              </a:spcAft>
              <a:buNone/>
            </a:pPr>
            <a:r>
              <a:rPr lang="en-US" altLang="zh-CN" sz="1800" dirty="0">
                <a:solidFill>
                  <a:prstClr val="black"/>
                </a:solidFill>
                <a:latin typeface="Times New Roman" panose="02020603050405020304" pitchFamily="18" charset="0"/>
                <a:ea typeface="Arial Unicode MS" pitchFamily="34" charset="-122"/>
                <a:cs typeface="Times New Roman" panose="02020603050405020304" pitchFamily="18" charset="0"/>
              </a:rPr>
              <a:t>  </a:t>
            </a:r>
            <a:endParaRPr lang="zh-CN" altLang="zh-CN" sz="1800" dirty="0">
              <a:solidFill>
                <a:prstClr val="black"/>
              </a:solidFill>
              <a:latin typeface="Times New Roman" panose="02020603050405020304" pitchFamily="18" charset="0"/>
              <a:ea typeface="Arial Unicode MS" pitchFamily="34" charset="-122"/>
              <a:cs typeface="Times New Roman" panose="02020603050405020304" pitchFamily="18" charset="0"/>
            </a:endParaRPr>
          </a:p>
        </p:txBody>
      </p:sp>
      <p:sp useBgFill="1">
        <p:nvSpPr>
          <p:cNvPr id="17411" name="矩形 2"/>
          <p:cNvSpPr>
            <a:spLocks noChangeArrowheads="1"/>
          </p:cNvSpPr>
          <p:nvPr/>
        </p:nvSpPr>
        <p:spPr bwMode="auto">
          <a:xfrm>
            <a:off x="780393" y="250032"/>
            <a:ext cx="5033430" cy="579967"/>
          </a:xfrm>
          <a:prstGeom prst="rect">
            <a:avLst/>
          </a:prstGeom>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defTabSz="685800" fontAlgn="base">
              <a:lnSpc>
                <a:spcPct val="150000"/>
              </a:lnSpc>
              <a:spcAft>
                <a:spcPct val="0"/>
              </a:spcAft>
              <a:buNone/>
            </a:pPr>
            <a:r>
              <a:rPr lang="zh-CN" altLang="en-US" sz="24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成帧的方法</a:t>
            </a:r>
            <a:endParaRPr lang="en-US" altLang="zh-CN" sz="24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46"/>
          <p:cNvSpPr>
            <a:spLocks noChangeArrowheads="1"/>
          </p:cNvSpPr>
          <p:nvPr/>
        </p:nvSpPr>
        <p:spPr bwMode="auto">
          <a:xfrm>
            <a:off x="502919" y="1003151"/>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可在</a:t>
            </a:r>
            <a:r>
              <a:rPr lang="zh-CN" altLang="en-US" sz="2000" b="1" dirty="0">
                <a:solidFill>
                  <a:srgbClr val="0000FF"/>
                </a:solidFill>
                <a:latin typeface="微软雅黑" panose="020B0503020204020204" pitchFamily="34" charset="-122"/>
                <a:ea typeface="微软雅黑" panose="020B0503020204020204" pitchFamily="34" charset="-122"/>
              </a:rPr>
              <a:t>全双工</a:t>
            </a:r>
            <a:r>
              <a:rPr lang="zh-CN" altLang="en-US" sz="2000" b="1" dirty="0">
                <a:latin typeface="微软雅黑" panose="020B0503020204020204" pitchFamily="34" charset="-122"/>
                <a:ea typeface="微软雅黑" panose="020B0503020204020204" pitchFamily="34" charset="-122"/>
              </a:rPr>
              <a:t>方式下工作而无冲突发生。</a:t>
            </a:r>
            <a:endParaRPr lang="en-US" altLang="zh-CN"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在全双工方式下工作时，</a:t>
            </a:r>
            <a:r>
              <a:rPr lang="zh-CN" altLang="en-US" sz="2000" b="1" dirty="0">
                <a:solidFill>
                  <a:srgbClr val="0000FF"/>
                </a:solidFill>
                <a:latin typeface="微软雅黑" panose="020B0503020204020204" pitchFamily="34" charset="-122"/>
                <a:ea typeface="微软雅黑" panose="020B0503020204020204" pitchFamily="34" charset="-122"/>
              </a:rPr>
              <a:t>不使用 </a:t>
            </a:r>
            <a:r>
              <a:rPr lang="en-US" altLang="zh-CN" sz="2000" b="1" dirty="0">
                <a:solidFill>
                  <a:srgbClr val="0000FF"/>
                </a:solidFill>
                <a:latin typeface="微软雅黑" panose="020B0503020204020204" pitchFamily="34" charset="-122"/>
                <a:ea typeface="微软雅黑" panose="020B0503020204020204" pitchFamily="34" charset="-122"/>
              </a:rPr>
              <a:t>CSMA/CD </a:t>
            </a:r>
            <a:r>
              <a:rPr lang="zh-CN" altLang="en-US" sz="2000" b="1" dirty="0">
                <a:latin typeface="微软雅黑" panose="020B0503020204020204" pitchFamily="34" charset="-122"/>
                <a:ea typeface="微软雅黑" panose="020B0503020204020204" pitchFamily="34" charset="-122"/>
              </a:rPr>
              <a:t>协议。</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使用 </a:t>
            </a:r>
            <a:r>
              <a:rPr lang="en-US" altLang="zh-CN" sz="2000" b="1" dirty="0">
                <a:solidFill>
                  <a:srgbClr val="0000FF"/>
                </a:solidFill>
                <a:latin typeface="微软雅黑" panose="020B0503020204020204" pitchFamily="34" charset="-122"/>
                <a:ea typeface="微软雅黑" panose="020B0503020204020204" pitchFamily="34" charset="-122"/>
              </a:rPr>
              <a:t>IEEE 802.3 </a:t>
            </a:r>
            <a:r>
              <a:rPr lang="zh-CN" altLang="en-US" sz="2000" b="1" dirty="0">
                <a:solidFill>
                  <a:srgbClr val="0000FF"/>
                </a:solidFill>
                <a:latin typeface="微软雅黑" panose="020B0503020204020204" pitchFamily="34" charset="-122"/>
                <a:ea typeface="微软雅黑" panose="020B0503020204020204" pitchFamily="34" charset="-122"/>
              </a:rPr>
              <a:t>协议规定的 </a:t>
            </a:r>
            <a:r>
              <a:rPr lang="en-US" altLang="zh-CN" sz="2000" b="1" dirty="0">
                <a:solidFill>
                  <a:srgbClr val="0000FF"/>
                </a:solidFill>
                <a:latin typeface="微软雅黑" panose="020B0503020204020204" pitchFamily="34" charset="-122"/>
                <a:ea typeface="微软雅黑" panose="020B0503020204020204" pitchFamily="34" charset="-122"/>
              </a:rPr>
              <a:t>MAC </a:t>
            </a:r>
            <a:r>
              <a:rPr lang="zh-CN" altLang="en-US" sz="2000" b="1" dirty="0">
                <a:solidFill>
                  <a:srgbClr val="0000FF"/>
                </a:solidFill>
                <a:latin typeface="微软雅黑" panose="020B0503020204020204" pitchFamily="34" charset="-122"/>
                <a:ea typeface="微软雅黑" panose="020B0503020204020204" pitchFamily="34" charset="-122"/>
              </a:rPr>
              <a:t>帧格式。</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保持最短帧长不变，但将一个网段的最大电缆长度</a:t>
            </a:r>
            <a:r>
              <a:rPr lang="zh-CN" altLang="en-US" sz="2000" b="1" dirty="0">
                <a:solidFill>
                  <a:srgbClr val="0000FF"/>
                </a:solidFill>
                <a:latin typeface="微软雅黑" panose="020B0503020204020204" pitchFamily="34" charset="-122"/>
                <a:ea typeface="微软雅黑" panose="020B0503020204020204" pitchFamily="34" charset="-122"/>
              </a:rPr>
              <a:t>减小到 </a:t>
            </a:r>
            <a:r>
              <a:rPr lang="en-US" altLang="zh-CN" sz="2000" b="1" dirty="0">
                <a:solidFill>
                  <a:srgbClr val="0000FF"/>
                </a:solidFill>
                <a:latin typeface="微软雅黑" panose="020B0503020204020204" pitchFamily="34" charset="-122"/>
                <a:ea typeface="微软雅黑" panose="020B0503020204020204" pitchFamily="34" charset="-122"/>
              </a:rPr>
              <a:t>100 </a:t>
            </a:r>
            <a:r>
              <a:rPr lang="zh-CN" altLang="en-US" sz="2000" b="1" dirty="0">
                <a:solidFill>
                  <a:srgbClr val="0000FF"/>
                </a:solidFill>
                <a:latin typeface="微软雅黑" panose="020B0503020204020204" pitchFamily="34" charset="-122"/>
                <a:ea typeface="微软雅黑" panose="020B0503020204020204" pitchFamily="34" charset="-122"/>
              </a:rPr>
              <a:t>米。</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帧间时间间隔从原来的 </a:t>
            </a:r>
            <a:r>
              <a:rPr lang="en-US" altLang="zh-CN" sz="2000" b="1" dirty="0">
                <a:latin typeface="微软雅黑" panose="020B0503020204020204" pitchFamily="34" charset="-122"/>
                <a:ea typeface="微软雅黑" panose="020B0503020204020204" pitchFamily="34" charset="-122"/>
              </a:rPr>
              <a:t>9.6</a:t>
            </a:r>
            <a:r>
              <a:rPr lang="en-US" altLang="zh-CN" sz="2000" b="1" dirty="0">
                <a:latin typeface="微软雅黑" panose="020B0503020204020204" pitchFamily="34" charset="-122"/>
                <a:ea typeface="微软雅黑" panose="020B0503020204020204" pitchFamily="34" charset="-122"/>
                <a:sym typeface="Symbol" panose="05050102010706020507" pitchFamily="18" charset="2"/>
              </a:rPr>
              <a:t> </a:t>
            </a:r>
            <a:r>
              <a:rPr lang="en-US" altLang="zh-CN" sz="2000" b="1" dirty="0">
                <a:latin typeface="微软雅黑" panose="020B0503020204020204" pitchFamily="34" charset="-122"/>
                <a:ea typeface="微软雅黑" panose="020B0503020204020204" pitchFamily="34" charset="-122"/>
              </a:rPr>
              <a:t>s </a:t>
            </a:r>
            <a:r>
              <a:rPr lang="zh-CN" altLang="en-US" sz="2000" b="1" dirty="0">
                <a:latin typeface="微软雅黑" panose="020B0503020204020204" pitchFamily="34" charset="-122"/>
                <a:ea typeface="微软雅黑" panose="020B0503020204020204" pitchFamily="34" charset="-122"/>
              </a:rPr>
              <a:t>改为现在的 </a:t>
            </a:r>
            <a:r>
              <a:rPr lang="en-US" altLang="zh-CN" sz="2000" b="1" dirty="0">
                <a:solidFill>
                  <a:srgbClr val="0000FF"/>
                </a:solidFill>
                <a:latin typeface="微软雅黑" panose="020B0503020204020204" pitchFamily="34" charset="-122"/>
                <a:ea typeface="微软雅黑" panose="020B0503020204020204" pitchFamily="34" charset="-122"/>
              </a:rPr>
              <a:t>0.96 </a:t>
            </a:r>
            <a:r>
              <a:rPr lang="en-US" altLang="zh-CN" sz="2000" b="1"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dirty="0">
                <a:solidFill>
                  <a:srgbClr val="0000FF"/>
                </a:solidFill>
                <a:latin typeface="微软雅黑" panose="020B0503020204020204" pitchFamily="34" charset="-122"/>
                <a:ea typeface="微软雅黑" panose="020B0503020204020204" pitchFamily="34" charset="-122"/>
              </a:rPr>
              <a:t>s</a:t>
            </a:r>
            <a:r>
              <a:rPr lang="zh-CN" altLang="en-US" sz="2000" b="1" dirty="0">
                <a:solidFill>
                  <a:srgbClr val="0000FF"/>
                </a:solidFill>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p:txBody>
      </p:sp>
      <p:sp>
        <p:nvSpPr>
          <p:cNvPr id="37" name="AutoShape 5"/>
          <p:cNvSpPr>
            <a:spLocks noChangeArrowheads="1"/>
          </p:cNvSpPr>
          <p:nvPr/>
        </p:nvSpPr>
        <p:spPr bwMode="auto">
          <a:xfrm>
            <a:off x="502919" y="6458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959101" y="622734"/>
            <a:ext cx="32159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100BASE-T </a:t>
            </a:r>
            <a:r>
              <a:rPr lang="zh-CN" altLang="en-US" sz="2000" b="1" dirty="0">
                <a:solidFill>
                  <a:schemeClr val="bg1"/>
                </a:solidFill>
                <a:latin typeface="微软雅黑" panose="020B0503020204020204" pitchFamily="34" charset="-122"/>
                <a:ea typeface="微软雅黑" panose="020B0503020204020204" pitchFamily="34" charset="-122"/>
              </a:rPr>
              <a:t>以太网的特点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502919" y="6458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1903524" y="622734"/>
            <a:ext cx="5327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100 Mbit/s </a:t>
            </a:r>
            <a:r>
              <a:rPr lang="zh-CN" altLang="en-US" sz="2000" b="1" dirty="0">
                <a:solidFill>
                  <a:schemeClr val="bg1"/>
                </a:solidFill>
                <a:latin typeface="微软雅黑" panose="020B0503020204020204" pitchFamily="34" charset="-122"/>
                <a:ea typeface="微软雅黑" panose="020B0503020204020204" pitchFamily="34" charset="-122"/>
              </a:rPr>
              <a:t>以太网的 </a:t>
            </a:r>
            <a:r>
              <a:rPr lang="en-US" altLang="zh-CN" sz="2000" b="1" dirty="0">
                <a:solidFill>
                  <a:schemeClr val="bg1"/>
                </a:solidFill>
                <a:latin typeface="微软雅黑" panose="020B0503020204020204" pitchFamily="34" charset="-122"/>
                <a:ea typeface="微软雅黑" panose="020B0503020204020204" pitchFamily="34" charset="-122"/>
              </a:rPr>
              <a:t>3 </a:t>
            </a:r>
            <a:r>
              <a:rPr lang="zh-CN" altLang="en-US" sz="2000" b="1" dirty="0">
                <a:solidFill>
                  <a:schemeClr val="bg1"/>
                </a:solidFill>
                <a:latin typeface="微软雅黑" panose="020B0503020204020204" pitchFamily="34" charset="-122"/>
                <a:ea typeface="微软雅黑" panose="020B0503020204020204" pitchFamily="34" charset="-122"/>
              </a:rPr>
              <a:t>种不同的物理层标准</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502919" y="1173018"/>
          <a:ext cx="8129014" cy="2372428"/>
        </p:xfrm>
        <a:graphic>
          <a:graphicData uri="http://schemas.openxmlformats.org/drawingml/2006/table">
            <a:tbl>
              <a:tblPr firstRow="1" firstCol="1" bandRow="1">
                <a:tableStyleId>{5C22544A-7EE6-4342-B048-85BDC9FD1C3A}</a:tableStyleId>
              </a:tblPr>
              <a:tblGrid>
                <a:gridCol w="1667626"/>
                <a:gridCol w="895928"/>
                <a:gridCol w="1634836"/>
                <a:gridCol w="3930624"/>
              </a:tblGrid>
              <a:tr h="480292">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名称</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媒体</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网段最大长度</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特点</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r>
              <a:tr h="630712">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100BASE-TX</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铜缆</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两对</a:t>
                      </a:r>
                      <a:r>
                        <a:rPr lang="en-US" altLang="zh-CN" sz="1800" b="1" dirty="0">
                          <a:effectLst/>
                          <a:latin typeface="微软雅黑" panose="020B0503020204020204" pitchFamily="34" charset="-122"/>
                          <a:ea typeface="微软雅黑" panose="020B0503020204020204" pitchFamily="34" charset="-122"/>
                        </a:rPr>
                        <a:t> </a:t>
                      </a:r>
                      <a:r>
                        <a:rPr lang="en-US" sz="1800" b="1" dirty="0">
                          <a:effectLst/>
                          <a:latin typeface="微软雅黑" panose="020B0503020204020204" pitchFamily="34" charset="-122"/>
                          <a:ea typeface="微软雅黑" panose="020B0503020204020204" pitchFamily="34" charset="-122"/>
                        </a:rPr>
                        <a:t>UTP 5 </a:t>
                      </a:r>
                      <a:r>
                        <a:rPr lang="zh-CN" sz="1800" b="1" dirty="0">
                          <a:effectLst/>
                          <a:latin typeface="微软雅黑" panose="020B0503020204020204" pitchFamily="34" charset="-122"/>
                          <a:ea typeface="微软雅黑" panose="020B0503020204020204" pitchFamily="34" charset="-122"/>
                        </a:rPr>
                        <a:t>类线或屏蔽双绞线</a:t>
                      </a:r>
                      <a:r>
                        <a:rPr lang="en-US" sz="1800" b="1" dirty="0">
                          <a:effectLst/>
                          <a:latin typeface="微软雅黑" panose="020B0503020204020204" pitchFamily="34" charset="-122"/>
                          <a:ea typeface="微软雅黑" panose="020B0503020204020204" pitchFamily="34" charset="-122"/>
                        </a:rPr>
                        <a:t>STP</a:t>
                      </a:r>
                      <a:r>
                        <a:rPr lang="zh-CN" altLang="en-US" sz="1800" b="1" dirty="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r>
              <a:tr h="630712">
                <a:tc>
                  <a:txBody>
                    <a:bodyPr/>
                    <a:lstStyle/>
                    <a:p>
                      <a:pPr algn="ctr">
                        <a:lnSpc>
                          <a:spcPts val="2400"/>
                        </a:lnSpc>
                        <a:spcAft>
                          <a:spcPts val="0"/>
                        </a:spcAft>
                        <a:tabLst>
                          <a:tab pos="1752600" algn="l"/>
                        </a:tabLst>
                      </a:pPr>
                      <a:r>
                        <a:rPr lang="en-US" sz="1800" b="1">
                          <a:effectLst/>
                          <a:latin typeface="微软雅黑" panose="020B0503020204020204" pitchFamily="34" charset="-122"/>
                          <a:ea typeface="微软雅黑" panose="020B0503020204020204" pitchFamily="34" charset="-122"/>
                        </a:rPr>
                        <a:t>100BASE-T4</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铜缆</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4 </a:t>
                      </a:r>
                      <a:r>
                        <a:rPr lang="zh-CN" sz="1800" b="1" dirty="0">
                          <a:effectLst/>
                          <a:latin typeface="微软雅黑" panose="020B0503020204020204" pitchFamily="34" charset="-122"/>
                          <a:ea typeface="微软雅黑" panose="020B0503020204020204" pitchFamily="34" charset="-122"/>
                        </a:rPr>
                        <a:t>对</a:t>
                      </a:r>
                      <a:r>
                        <a:rPr lang="en-US" altLang="zh-CN" sz="1800" b="1" dirty="0">
                          <a:effectLst/>
                          <a:latin typeface="微软雅黑" panose="020B0503020204020204" pitchFamily="34" charset="-122"/>
                          <a:ea typeface="微软雅黑" panose="020B0503020204020204" pitchFamily="34" charset="-122"/>
                        </a:rPr>
                        <a:t> </a:t>
                      </a:r>
                      <a:r>
                        <a:rPr lang="en-US" sz="1800" b="1" dirty="0">
                          <a:effectLst/>
                          <a:latin typeface="微软雅黑" panose="020B0503020204020204" pitchFamily="34" charset="-122"/>
                          <a:ea typeface="微软雅黑" panose="020B0503020204020204" pitchFamily="34" charset="-122"/>
                        </a:rPr>
                        <a:t>UTP 3 </a:t>
                      </a:r>
                      <a:r>
                        <a:rPr lang="zh-CN" sz="1800" b="1" dirty="0">
                          <a:effectLst/>
                          <a:latin typeface="微软雅黑" panose="020B0503020204020204" pitchFamily="34" charset="-122"/>
                          <a:ea typeface="微软雅黑" panose="020B0503020204020204" pitchFamily="34" charset="-122"/>
                        </a:rPr>
                        <a:t>类线或</a:t>
                      </a:r>
                      <a:r>
                        <a:rPr lang="en-US" altLang="zh-CN" sz="1800" b="1" dirty="0">
                          <a:effectLst/>
                          <a:latin typeface="微软雅黑" panose="020B0503020204020204" pitchFamily="34" charset="-122"/>
                          <a:ea typeface="微软雅黑" panose="020B0503020204020204" pitchFamily="34" charset="-122"/>
                        </a:rPr>
                        <a:t> </a:t>
                      </a:r>
                      <a:r>
                        <a:rPr lang="en-US" sz="1800" b="1" dirty="0">
                          <a:effectLst/>
                          <a:latin typeface="微软雅黑" panose="020B0503020204020204" pitchFamily="34" charset="-122"/>
                          <a:ea typeface="微软雅黑" panose="020B0503020204020204" pitchFamily="34" charset="-122"/>
                        </a:rPr>
                        <a:t>5 </a:t>
                      </a:r>
                      <a:r>
                        <a:rPr lang="zh-CN" sz="1800" b="1" dirty="0">
                          <a:effectLst/>
                          <a:latin typeface="微软雅黑" panose="020B0503020204020204" pitchFamily="34" charset="-122"/>
                          <a:ea typeface="微软雅黑" panose="020B0503020204020204" pitchFamily="34" charset="-122"/>
                        </a:rPr>
                        <a:t>类线</a:t>
                      </a:r>
                      <a:r>
                        <a:rPr lang="zh-CN" altLang="en-US" sz="1800" b="1" dirty="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r>
              <a:tr h="630712">
                <a:tc>
                  <a:txBody>
                    <a:bodyPr/>
                    <a:lstStyle/>
                    <a:p>
                      <a:pPr algn="ctr">
                        <a:lnSpc>
                          <a:spcPts val="2400"/>
                        </a:lnSpc>
                        <a:spcAft>
                          <a:spcPts val="0"/>
                        </a:spcAft>
                        <a:tabLst>
                          <a:tab pos="1752600" algn="l"/>
                        </a:tabLst>
                      </a:pPr>
                      <a:r>
                        <a:rPr lang="en-US" sz="1800" b="1">
                          <a:effectLst/>
                          <a:latin typeface="微软雅黑" panose="020B0503020204020204" pitchFamily="34" charset="-122"/>
                          <a:ea typeface="微软雅黑" panose="020B0503020204020204" pitchFamily="34" charset="-122"/>
                        </a:rPr>
                        <a:t>100BASE-FX</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光缆</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2000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en-US" altLang="zh-CN" sz="1800" b="1" dirty="0">
                          <a:effectLst/>
                          <a:latin typeface="微软雅黑" panose="020B0503020204020204" pitchFamily="34" charset="-122"/>
                          <a:ea typeface="微软雅黑" panose="020B0503020204020204" pitchFamily="34" charset="-122"/>
                        </a:rPr>
                        <a:t>2 </a:t>
                      </a:r>
                      <a:r>
                        <a:rPr lang="zh-CN" sz="1800" b="1" dirty="0">
                          <a:effectLst/>
                          <a:latin typeface="微软雅黑" panose="020B0503020204020204" pitchFamily="34" charset="-122"/>
                          <a:ea typeface="微软雅黑" panose="020B0503020204020204" pitchFamily="34" charset="-122"/>
                        </a:rPr>
                        <a:t>根光纤，发送和接收各用一根</a:t>
                      </a:r>
                      <a:r>
                        <a:rPr lang="zh-CN" altLang="en-US" sz="1800" b="1" dirty="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02919" y="649547"/>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7" name="Rectangle 6"/>
          <p:cNvSpPr>
            <a:spLocks noChangeArrowheads="1"/>
          </p:cNvSpPr>
          <p:nvPr/>
        </p:nvSpPr>
        <p:spPr bwMode="auto">
          <a:xfrm>
            <a:off x="3084510" y="607276"/>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3.5.2  </a:t>
            </a:r>
            <a:r>
              <a:rPr lang="zh-CN" altLang="en-US" sz="2400" b="1" dirty="0">
                <a:solidFill>
                  <a:schemeClr val="bg1"/>
                </a:solidFill>
                <a:latin typeface="微软雅黑" panose="020B0503020204020204" pitchFamily="34" charset="-122"/>
                <a:ea typeface="微软雅黑" panose="020B0503020204020204" pitchFamily="34" charset="-122"/>
              </a:rPr>
              <a:t>吉比特以太网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8" name="Rectangle 8"/>
          <p:cNvSpPr>
            <a:spLocks noChangeArrowheads="1"/>
          </p:cNvSpPr>
          <p:nvPr/>
        </p:nvSpPr>
        <p:spPr bwMode="auto">
          <a:xfrm>
            <a:off x="502919" y="1043522"/>
            <a:ext cx="8129015"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a:latin typeface="微软雅黑" panose="020B0503020204020204" pitchFamily="34" charset="-122"/>
                <a:ea typeface="微软雅黑" panose="020B0503020204020204" pitchFamily="34" charset="-122"/>
              </a:rPr>
              <a:t>特点：</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允许在 </a:t>
            </a:r>
            <a:r>
              <a:rPr lang="en-US" altLang="zh-CN" sz="2000" b="1" dirty="0">
                <a:latin typeface="微软雅黑" panose="020B0503020204020204" pitchFamily="34" charset="-122"/>
                <a:ea typeface="微软雅黑" panose="020B0503020204020204" pitchFamily="34" charset="-122"/>
              </a:rPr>
              <a:t>1 </a:t>
            </a:r>
            <a:r>
              <a:rPr lang="en-US" altLang="zh-CN" sz="2000" b="1" dirty="0" err="1">
                <a:latin typeface="微软雅黑" panose="020B0503020204020204" pitchFamily="34" charset="-122"/>
                <a:ea typeface="微软雅黑" panose="020B0503020204020204" pitchFamily="34" charset="-122"/>
              </a:rPr>
              <a:t>Gbit</a:t>
            </a:r>
            <a:r>
              <a:rPr lang="en-US" altLang="zh-CN" sz="2000" b="1" dirty="0">
                <a:latin typeface="微软雅黑" panose="020B0503020204020204" pitchFamily="34" charset="-122"/>
                <a:ea typeface="微软雅黑" panose="020B0503020204020204" pitchFamily="34" charset="-122"/>
              </a:rPr>
              <a:t>/s </a:t>
            </a:r>
            <a:r>
              <a:rPr lang="zh-CN" altLang="en-US" sz="2000" b="1" dirty="0">
                <a:latin typeface="微软雅黑" panose="020B0503020204020204" pitchFamily="34" charset="-122"/>
                <a:ea typeface="微软雅黑" panose="020B0503020204020204" pitchFamily="34" charset="-122"/>
              </a:rPr>
              <a:t>下以全双工和半双工 </a:t>
            </a:r>
            <a:r>
              <a:rPr lang="en-US" altLang="zh-CN" sz="2000" b="1" dirty="0">
                <a:solidFill>
                  <a:srgbClr val="0000FF"/>
                </a:solidFill>
                <a:latin typeface="微软雅黑" panose="020B0503020204020204" pitchFamily="34" charset="-122"/>
                <a:ea typeface="微软雅黑" panose="020B0503020204020204" pitchFamily="34" charset="-122"/>
              </a:rPr>
              <a:t>2 </a:t>
            </a:r>
            <a:r>
              <a:rPr lang="zh-CN" altLang="en-US" sz="2000" b="1" dirty="0">
                <a:solidFill>
                  <a:srgbClr val="0000FF"/>
                </a:solidFill>
                <a:latin typeface="微软雅黑" panose="020B0503020204020204" pitchFamily="34" charset="-122"/>
                <a:ea typeface="微软雅黑" panose="020B0503020204020204" pitchFamily="34" charset="-122"/>
              </a:rPr>
              <a:t>种方式</a:t>
            </a:r>
            <a:r>
              <a:rPr lang="zh-CN" altLang="en-US" sz="2000" b="1" dirty="0">
                <a:latin typeface="微软雅黑" panose="020B0503020204020204" pitchFamily="34" charset="-122"/>
                <a:ea typeface="微软雅黑" panose="020B0503020204020204" pitchFamily="34" charset="-122"/>
              </a:rPr>
              <a:t>工作。</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使用 </a:t>
            </a:r>
            <a:r>
              <a:rPr lang="en-US" altLang="zh-CN" sz="2000" b="1" dirty="0">
                <a:solidFill>
                  <a:srgbClr val="0000FF"/>
                </a:solidFill>
                <a:latin typeface="微软雅黑" panose="020B0503020204020204" pitchFamily="34" charset="-122"/>
                <a:ea typeface="微软雅黑" panose="020B0503020204020204" pitchFamily="34" charset="-122"/>
              </a:rPr>
              <a:t>IEEE 802.3 </a:t>
            </a:r>
            <a:r>
              <a:rPr lang="zh-CN" altLang="en-US" sz="2000" b="1" dirty="0">
                <a:solidFill>
                  <a:srgbClr val="0000FF"/>
                </a:solidFill>
                <a:latin typeface="微软雅黑" panose="020B0503020204020204" pitchFamily="34" charset="-122"/>
                <a:ea typeface="微软雅黑" panose="020B0503020204020204" pitchFamily="34" charset="-122"/>
              </a:rPr>
              <a:t>协议规定的 </a:t>
            </a:r>
            <a:r>
              <a:rPr lang="en-US" altLang="zh-CN" sz="2000" b="1" dirty="0">
                <a:solidFill>
                  <a:srgbClr val="0000FF"/>
                </a:solidFill>
                <a:latin typeface="微软雅黑" panose="020B0503020204020204" pitchFamily="34" charset="-122"/>
                <a:ea typeface="微软雅黑" panose="020B0503020204020204" pitchFamily="34" charset="-122"/>
              </a:rPr>
              <a:t>MAC </a:t>
            </a:r>
            <a:r>
              <a:rPr lang="zh-CN" altLang="en-US" sz="2000" b="1" dirty="0">
                <a:solidFill>
                  <a:srgbClr val="0000FF"/>
                </a:solidFill>
                <a:latin typeface="微软雅黑" panose="020B0503020204020204" pitchFamily="34" charset="-122"/>
                <a:ea typeface="微软雅黑" panose="020B0503020204020204" pitchFamily="34" charset="-122"/>
              </a:rPr>
              <a:t>帧格式。</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34290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在</a:t>
            </a:r>
            <a:r>
              <a:rPr lang="zh-CN" altLang="en-US" sz="2000" b="1" dirty="0">
                <a:solidFill>
                  <a:srgbClr val="0000FF"/>
                </a:solidFill>
                <a:latin typeface="微软雅黑" panose="020B0503020204020204" pitchFamily="34" charset="-122"/>
                <a:ea typeface="微软雅黑" panose="020B0503020204020204" pitchFamily="34" charset="-122"/>
              </a:rPr>
              <a:t>半双工</a:t>
            </a:r>
            <a:r>
              <a:rPr lang="zh-CN" altLang="en-US" sz="2000" b="1" dirty="0">
                <a:latin typeface="微软雅黑" panose="020B0503020204020204" pitchFamily="34" charset="-122"/>
                <a:ea typeface="微软雅黑" panose="020B0503020204020204" pitchFamily="34" charset="-122"/>
              </a:rPr>
              <a:t>方式下使用 </a:t>
            </a:r>
            <a:r>
              <a:rPr lang="en-US" altLang="zh-CN" sz="2000" b="1" dirty="0">
                <a:latin typeface="微软雅黑" panose="020B0503020204020204" pitchFamily="34" charset="-122"/>
                <a:ea typeface="微软雅黑" panose="020B0503020204020204" pitchFamily="34" charset="-122"/>
              </a:rPr>
              <a:t>CSMA/CD </a:t>
            </a:r>
            <a:r>
              <a:rPr lang="zh-CN" altLang="en-US" sz="2000" b="1" dirty="0">
                <a:latin typeface="微软雅黑" panose="020B0503020204020204" pitchFamily="34" charset="-122"/>
                <a:ea typeface="微软雅黑" panose="020B0503020204020204" pitchFamily="34" charset="-122"/>
              </a:rPr>
              <a:t>协议，而在</a:t>
            </a:r>
            <a:r>
              <a:rPr lang="zh-CN" altLang="en-US" sz="2000" b="1" dirty="0">
                <a:solidFill>
                  <a:srgbClr val="0000FF"/>
                </a:solidFill>
                <a:latin typeface="微软雅黑" panose="020B0503020204020204" pitchFamily="34" charset="-122"/>
                <a:ea typeface="微软雅黑" panose="020B0503020204020204" pitchFamily="34" charset="-122"/>
              </a:rPr>
              <a:t>全双工</a:t>
            </a:r>
            <a:r>
              <a:rPr lang="zh-CN" altLang="en-US" sz="2000" b="1" dirty="0">
                <a:latin typeface="微软雅黑" panose="020B0503020204020204" pitchFamily="34" charset="-122"/>
                <a:ea typeface="微软雅黑" panose="020B0503020204020204" pitchFamily="34" charset="-122"/>
              </a:rPr>
              <a:t>方式不使用 </a:t>
            </a:r>
            <a:r>
              <a:rPr lang="en-US" altLang="zh-CN" sz="2000" b="1" dirty="0">
                <a:latin typeface="微软雅黑" panose="020B0503020204020204" pitchFamily="34" charset="-122"/>
                <a:ea typeface="微软雅黑" panose="020B0503020204020204" pitchFamily="34" charset="-122"/>
              </a:rPr>
              <a:t>CSMA/CD </a:t>
            </a:r>
            <a:r>
              <a:rPr lang="zh-CN" altLang="en-US" sz="2000" b="1" dirty="0">
                <a:latin typeface="微软雅黑" panose="020B0503020204020204" pitchFamily="34" charset="-122"/>
                <a:ea typeface="微软雅黑" panose="020B0503020204020204" pitchFamily="34" charset="-122"/>
              </a:rPr>
              <a:t>协议。</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与 </a:t>
            </a:r>
            <a:r>
              <a:rPr lang="en-US" altLang="zh-CN" sz="2000" b="1" dirty="0">
                <a:latin typeface="微软雅黑" panose="020B0503020204020204" pitchFamily="34" charset="-122"/>
                <a:ea typeface="微软雅黑" panose="020B0503020204020204" pitchFamily="34" charset="-122"/>
              </a:rPr>
              <a:t>10BASE-T </a:t>
            </a:r>
            <a:r>
              <a:rPr lang="zh-CN" altLang="en-US" sz="2000" b="1" dirty="0">
                <a:latin typeface="微软雅黑" panose="020B0503020204020204" pitchFamily="34" charset="-122"/>
                <a:ea typeface="微软雅黑" panose="020B0503020204020204" pitchFamily="34" charset="-122"/>
              </a:rPr>
              <a:t>和 </a:t>
            </a:r>
            <a:r>
              <a:rPr lang="en-US" altLang="zh-CN" sz="2000" b="1" dirty="0">
                <a:latin typeface="微软雅黑" panose="020B0503020204020204" pitchFamily="34" charset="-122"/>
                <a:ea typeface="微软雅黑" panose="020B0503020204020204" pitchFamily="34" charset="-122"/>
              </a:rPr>
              <a:t>100BASE-T </a:t>
            </a:r>
            <a:r>
              <a:rPr lang="zh-CN" altLang="en-US" sz="2000" b="1" dirty="0">
                <a:latin typeface="微软雅黑" panose="020B0503020204020204" pitchFamily="34" charset="-122"/>
                <a:ea typeface="微软雅黑" panose="020B0503020204020204" pitchFamily="34" charset="-122"/>
              </a:rPr>
              <a:t>技术</a:t>
            </a:r>
            <a:r>
              <a:rPr lang="zh-CN" altLang="en-US" sz="2000" b="1" dirty="0">
                <a:solidFill>
                  <a:srgbClr val="0000FF"/>
                </a:solidFill>
                <a:latin typeface="微软雅黑" panose="020B0503020204020204" pitchFamily="34" charset="-122"/>
                <a:ea typeface="微软雅黑" panose="020B0503020204020204" pitchFamily="34" charset="-122"/>
              </a:rPr>
              <a:t>向后兼容。</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1011000"/>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使用 </a:t>
            </a:r>
            <a:r>
              <a:rPr lang="en-US" altLang="zh-CN" sz="2000" b="1" dirty="0">
                <a:solidFill>
                  <a:srgbClr val="C00000"/>
                </a:solidFill>
                <a:latin typeface="微软雅黑" panose="020B0503020204020204" pitchFamily="34" charset="-122"/>
                <a:ea typeface="微软雅黑" panose="020B0503020204020204" pitchFamily="34" charset="-122"/>
              </a:rPr>
              <a:t>2 </a:t>
            </a:r>
            <a:r>
              <a:rPr lang="zh-CN" altLang="en-US" sz="2000" b="1" dirty="0">
                <a:solidFill>
                  <a:srgbClr val="C00000"/>
                </a:solidFill>
                <a:latin typeface="微软雅黑" panose="020B0503020204020204" pitchFamily="34" charset="-122"/>
                <a:ea typeface="微软雅黑" panose="020B0503020204020204" pitchFamily="34" charset="-122"/>
              </a:rPr>
              <a:t>种成熟的技术：</a:t>
            </a:r>
            <a:r>
              <a:rPr lang="zh-CN" altLang="en-US" sz="2000" b="1" dirty="0">
                <a:latin typeface="微软雅黑" panose="020B0503020204020204" pitchFamily="34" charset="-122"/>
                <a:ea typeface="微软雅黑" panose="020B0503020204020204" pitchFamily="34" charset="-122"/>
              </a:rPr>
              <a:t>一种来自现有的以太网，另一种则是美国国家标准协会 </a:t>
            </a:r>
            <a:r>
              <a:rPr lang="en-US" altLang="zh-CN" sz="2000" b="1" dirty="0">
                <a:latin typeface="微软雅黑" panose="020B0503020204020204" pitchFamily="34" charset="-122"/>
                <a:ea typeface="微软雅黑" panose="020B0503020204020204" pitchFamily="34" charset="-122"/>
              </a:rPr>
              <a:t>ANSI </a:t>
            </a:r>
            <a:r>
              <a:rPr lang="zh-CN" altLang="en-US" sz="2000" b="1" dirty="0">
                <a:latin typeface="微软雅黑" panose="020B0503020204020204" pitchFamily="34" charset="-122"/>
                <a:ea typeface="微软雅黑" panose="020B0503020204020204" pitchFamily="34" charset="-122"/>
              </a:rPr>
              <a:t>制定的光纤通道 </a:t>
            </a:r>
            <a:r>
              <a:rPr lang="en-US" altLang="zh-CN" sz="2000" b="1" dirty="0">
                <a:latin typeface="微软雅黑" panose="020B0503020204020204" pitchFamily="34" charset="-122"/>
                <a:ea typeface="微软雅黑" panose="020B0503020204020204" pitchFamily="34" charset="-122"/>
              </a:rPr>
              <a:t>FC (Fiber Channel)</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37" name="AutoShape 5"/>
          <p:cNvSpPr>
            <a:spLocks noChangeArrowheads="1"/>
          </p:cNvSpPr>
          <p:nvPr/>
        </p:nvSpPr>
        <p:spPr bwMode="auto">
          <a:xfrm>
            <a:off x="502919" y="64951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3153866" y="626425"/>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吉比特以太网的物理层</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39" name="表格 38"/>
          <p:cNvGraphicFramePr>
            <a:graphicFrameLocks noGrp="1"/>
          </p:cNvGraphicFramePr>
          <p:nvPr/>
        </p:nvGraphicFramePr>
        <p:xfrm>
          <a:off x="521392" y="2316005"/>
          <a:ext cx="8129014" cy="1485190"/>
        </p:xfrm>
        <a:graphic>
          <a:graphicData uri="http://schemas.openxmlformats.org/drawingml/2006/table">
            <a:tbl>
              <a:tblPr firstRow="1" firstCol="1" bandRow="1"/>
              <a:tblGrid>
                <a:gridCol w="1499353"/>
                <a:gridCol w="774511"/>
                <a:gridCol w="1559780"/>
                <a:gridCol w="4295370"/>
              </a:tblGrid>
              <a:tr h="334831">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pitchFamily="34" charset="-122"/>
                          <a:ea typeface="微软雅黑" panose="020B0503020204020204" pitchFamily="34" charset="-122"/>
                        </a:rPr>
                        <a:t>名称</a:t>
                      </a:r>
                      <a:endParaRPr lang="zh-CN" sz="1600" b="1" dirty="0">
                        <a:solidFill>
                          <a:schemeClr val="bg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pitchFamily="34" charset="-122"/>
                          <a:ea typeface="微软雅黑" panose="020B0503020204020204" pitchFamily="34" charset="-122"/>
                        </a:rPr>
                        <a:t>媒体</a:t>
                      </a:r>
                      <a:endParaRPr lang="zh-CN" sz="1600" b="1" dirty="0">
                        <a:solidFill>
                          <a:schemeClr val="bg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pitchFamily="34" charset="-122"/>
                          <a:ea typeface="微软雅黑" panose="020B0503020204020204" pitchFamily="34" charset="-122"/>
                        </a:rPr>
                        <a:t>网段最大长度</a:t>
                      </a:r>
                      <a:endParaRPr lang="zh-CN" sz="1600" b="1" dirty="0">
                        <a:solidFill>
                          <a:schemeClr val="bg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pitchFamily="34" charset="-122"/>
                          <a:ea typeface="微软雅黑" panose="020B0503020204020204" pitchFamily="34" charset="-122"/>
                        </a:rPr>
                        <a:t>特点</a:t>
                      </a:r>
                      <a:endParaRPr lang="zh-CN" sz="1600" b="1" dirty="0">
                        <a:solidFill>
                          <a:schemeClr val="bg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r>
              <a:tr h="266345">
                <a:tc>
                  <a:txBody>
                    <a:bodyPr/>
                    <a:lstStyle/>
                    <a:p>
                      <a:pPr algn="l">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1000BASE-SX</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光缆</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550 m</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多模光纤（</a:t>
                      </a:r>
                      <a:r>
                        <a:rPr lang="en-US" sz="1400" b="1" dirty="0">
                          <a:effectLst/>
                          <a:latin typeface="微软雅黑" panose="020B0503020204020204" pitchFamily="34" charset="-122"/>
                          <a:ea typeface="微软雅黑" panose="020B0503020204020204" pitchFamily="34" charset="-122"/>
                        </a:rPr>
                        <a:t>50 </a:t>
                      </a:r>
                      <a:r>
                        <a:rPr lang="zh-CN" sz="1400" b="1" dirty="0">
                          <a:effectLst/>
                          <a:latin typeface="微软雅黑" panose="020B0503020204020204" pitchFamily="34" charset="-122"/>
                          <a:ea typeface="微软雅黑" panose="020B0503020204020204" pitchFamily="34" charset="-122"/>
                        </a:rPr>
                        <a:t>和</a:t>
                      </a:r>
                      <a:r>
                        <a:rPr lang="en-US" altLang="zh-CN" sz="1400" b="1" dirty="0">
                          <a:effectLst/>
                          <a:latin typeface="微软雅黑" panose="020B0503020204020204" pitchFamily="34" charset="-122"/>
                          <a:ea typeface="微软雅黑" panose="020B0503020204020204" pitchFamily="34" charset="-122"/>
                        </a:rPr>
                        <a:t> </a:t>
                      </a:r>
                      <a:r>
                        <a:rPr lang="en-US" sz="1400" b="1" dirty="0">
                          <a:effectLst/>
                          <a:latin typeface="微软雅黑" panose="020B0503020204020204" pitchFamily="34" charset="-122"/>
                          <a:ea typeface="微软雅黑" panose="020B0503020204020204" pitchFamily="34" charset="-122"/>
                        </a:rPr>
                        <a:t>62.5 </a:t>
                      </a:r>
                      <a:r>
                        <a:rPr lang="en-US" sz="1400" b="1" dirty="0">
                          <a:effectLst/>
                          <a:latin typeface="微软雅黑" panose="020B0503020204020204" pitchFamily="34" charset="-122"/>
                          <a:ea typeface="微软雅黑" panose="020B0503020204020204" pitchFamily="34" charset="-122"/>
                          <a:sym typeface="Symbol" panose="05050102010706020507"/>
                        </a:rPr>
                        <a:t></a:t>
                      </a:r>
                      <a:r>
                        <a:rPr lang="en-US" sz="1400" b="1" dirty="0">
                          <a:effectLst/>
                          <a:latin typeface="微软雅黑" panose="020B0503020204020204" pitchFamily="34" charset="-122"/>
                          <a:ea typeface="微软雅黑" panose="020B0503020204020204" pitchFamily="34" charset="-122"/>
                        </a:rPr>
                        <a:t>m</a:t>
                      </a:r>
                      <a:r>
                        <a:rPr lang="zh-CN" sz="1400" b="1" dirty="0">
                          <a:effectLst/>
                          <a:latin typeface="微软雅黑" panose="020B0503020204020204" pitchFamily="34" charset="-122"/>
                          <a:ea typeface="微软雅黑" panose="020B0503020204020204" pitchFamily="34" charset="-122"/>
                        </a:rPr>
                        <a:t>）</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278173">
                <a:tc>
                  <a:txBody>
                    <a:bodyPr/>
                    <a:lstStyle/>
                    <a:p>
                      <a:pPr algn="l">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1000BASE-LX</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光缆</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5000 m</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单模光纤（</a:t>
                      </a:r>
                      <a:r>
                        <a:rPr lang="en-US" sz="1400" b="1" dirty="0">
                          <a:effectLst/>
                          <a:latin typeface="微软雅黑" panose="020B0503020204020204" pitchFamily="34" charset="-122"/>
                          <a:ea typeface="微软雅黑" panose="020B0503020204020204" pitchFamily="34" charset="-122"/>
                        </a:rPr>
                        <a:t>10 </a:t>
                      </a:r>
                      <a:r>
                        <a:rPr lang="en-US" sz="1400" b="1" dirty="0">
                          <a:effectLst/>
                          <a:latin typeface="微软雅黑" panose="020B0503020204020204" pitchFamily="34" charset="-122"/>
                          <a:ea typeface="微软雅黑" panose="020B0503020204020204" pitchFamily="34" charset="-122"/>
                          <a:sym typeface="Symbol" panose="05050102010706020507"/>
                        </a:rPr>
                        <a:t></a:t>
                      </a:r>
                      <a:r>
                        <a:rPr lang="en-US" sz="1400" b="1" dirty="0">
                          <a:effectLst/>
                          <a:latin typeface="微软雅黑" panose="020B0503020204020204" pitchFamily="34" charset="-122"/>
                          <a:ea typeface="微软雅黑" panose="020B0503020204020204" pitchFamily="34" charset="-122"/>
                        </a:rPr>
                        <a:t>m</a:t>
                      </a:r>
                      <a:r>
                        <a:rPr lang="zh-CN" sz="1400" b="1" dirty="0">
                          <a:effectLst/>
                          <a:latin typeface="微软雅黑" panose="020B0503020204020204" pitchFamily="34" charset="-122"/>
                          <a:ea typeface="微软雅黑" panose="020B0503020204020204" pitchFamily="34" charset="-122"/>
                        </a:rPr>
                        <a:t>）多模光纤（</a:t>
                      </a:r>
                      <a:r>
                        <a:rPr lang="en-US" sz="1400" b="1" dirty="0">
                          <a:effectLst/>
                          <a:latin typeface="微软雅黑" panose="020B0503020204020204" pitchFamily="34" charset="-122"/>
                          <a:ea typeface="微软雅黑" panose="020B0503020204020204" pitchFamily="34" charset="-122"/>
                        </a:rPr>
                        <a:t>50 </a:t>
                      </a:r>
                      <a:r>
                        <a:rPr lang="zh-CN" sz="1400" b="1" dirty="0">
                          <a:effectLst/>
                          <a:latin typeface="微软雅黑" panose="020B0503020204020204" pitchFamily="34" charset="-122"/>
                          <a:ea typeface="微软雅黑" panose="020B0503020204020204" pitchFamily="34" charset="-122"/>
                        </a:rPr>
                        <a:t>和</a:t>
                      </a:r>
                      <a:r>
                        <a:rPr lang="en-US" altLang="zh-CN" sz="1400" b="1" dirty="0">
                          <a:effectLst/>
                          <a:latin typeface="微软雅黑" panose="020B0503020204020204" pitchFamily="34" charset="-122"/>
                          <a:ea typeface="微软雅黑" panose="020B0503020204020204" pitchFamily="34" charset="-122"/>
                        </a:rPr>
                        <a:t> </a:t>
                      </a:r>
                      <a:r>
                        <a:rPr lang="en-US" sz="1400" b="1" dirty="0">
                          <a:effectLst/>
                          <a:latin typeface="微软雅黑" panose="020B0503020204020204" pitchFamily="34" charset="-122"/>
                          <a:ea typeface="微软雅黑" panose="020B0503020204020204" pitchFamily="34" charset="-122"/>
                        </a:rPr>
                        <a:t>62.5 </a:t>
                      </a:r>
                      <a:r>
                        <a:rPr lang="en-US" sz="1400" b="1" dirty="0">
                          <a:effectLst/>
                          <a:latin typeface="微软雅黑" panose="020B0503020204020204" pitchFamily="34" charset="-122"/>
                          <a:ea typeface="微软雅黑" panose="020B0503020204020204" pitchFamily="34" charset="-122"/>
                          <a:sym typeface="Symbol" panose="05050102010706020507"/>
                        </a:rPr>
                        <a:t></a:t>
                      </a:r>
                      <a:r>
                        <a:rPr lang="en-US" sz="1400" b="1" dirty="0">
                          <a:effectLst/>
                          <a:latin typeface="微软雅黑" panose="020B0503020204020204" pitchFamily="34" charset="-122"/>
                          <a:ea typeface="微软雅黑" panose="020B0503020204020204" pitchFamily="34" charset="-122"/>
                        </a:rPr>
                        <a:t>m</a:t>
                      </a:r>
                      <a:r>
                        <a:rPr lang="zh-CN" sz="1400" b="1" dirty="0">
                          <a:effectLst/>
                          <a:latin typeface="微软雅黑" panose="020B0503020204020204" pitchFamily="34" charset="-122"/>
                          <a:ea typeface="微软雅黑" panose="020B0503020204020204" pitchFamily="34" charset="-122"/>
                        </a:rPr>
                        <a:t>）</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4945">
                <a:tc>
                  <a:txBody>
                    <a:bodyPr/>
                    <a:lstStyle/>
                    <a:p>
                      <a:pPr algn="l">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1000BASE-CX</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铜缆</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25 m</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使用</a:t>
                      </a:r>
                      <a:r>
                        <a:rPr lang="en-US" altLang="zh-CN" sz="1400" b="1" dirty="0">
                          <a:effectLst/>
                          <a:latin typeface="微软雅黑" panose="020B0503020204020204" pitchFamily="34" charset="-122"/>
                          <a:ea typeface="微软雅黑" panose="020B0503020204020204" pitchFamily="34" charset="-122"/>
                        </a:rPr>
                        <a:t> </a:t>
                      </a:r>
                      <a:r>
                        <a:rPr lang="en-US" sz="1400" b="1" dirty="0">
                          <a:effectLst/>
                          <a:latin typeface="微软雅黑" panose="020B0503020204020204" pitchFamily="34" charset="-122"/>
                          <a:ea typeface="微软雅黑" panose="020B0503020204020204" pitchFamily="34" charset="-122"/>
                        </a:rPr>
                        <a:t>2 </a:t>
                      </a:r>
                      <a:r>
                        <a:rPr lang="zh-CN" sz="1400" b="1" dirty="0">
                          <a:effectLst/>
                          <a:latin typeface="微软雅黑" panose="020B0503020204020204" pitchFamily="34" charset="-122"/>
                          <a:ea typeface="微软雅黑" panose="020B0503020204020204" pitchFamily="34" charset="-122"/>
                        </a:rPr>
                        <a:t>对屏蔽双绞线电缆</a:t>
                      </a:r>
                      <a:r>
                        <a:rPr lang="en-US" altLang="zh-CN" sz="1400" b="1" dirty="0">
                          <a:effectLst/>
                          <a:latin typeface="微软雅黑" panose="020B0503020204020204" pitchFamily="34" charset="-122"/>
                          <a:ea typeface="微软雅黑" panose="020B0503020204020204" pitchFamily="34" charset="-122"/>
                        </a:rPr>
                        <a:t> </a:t>
                      </a:r>
                      <a:r>
                        <a:rPr lang="en-US" sz="1400" b="1" dirty="0">
                          <a:effectLst/>
                          <a:latin typeface="微软雅黑" panose="020B0503020204020204" pitchFamily="34" charset="-122"/>
                          <a:ea typeface="微软雅黑" panose="020B0503020204020204" pitchFamily="34" charset="-122"/>
                        </a:rPr>
                        <a:t>STP</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310896">
                <a:tc>
                  <a:txBody>
                    <a:bodyPr/>
                    <a:lstStyle/>
                    <a:p>
                      <a:pPr algn="l">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1000BASE-T</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铜缆</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 m</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使用</a:t>
                      </a:r>
                      <a:r>
                        <a:rPr lang="en-US" altLang="zh-CN" sz="1400" b="1" dirty="0">
                          <a:effectLst/>
                          <a:latin typeface="微软雅黑" panose="020B0503020204020204" pitchFamily="34" charset="-122"/>
                          <a:ea typeface="微软雅黑" panose="020B0503020204020204" pitchFamily="34" charset="-122"/>
                        </a:rPr>
                        <a:t> </a:t>
                      </a:r>
                      <a:r>
                        <a:rPr lang="en-US" sz="1400" b="1" dirty="0">
                          <a:effectLst/>
                          <a:latin typeface="微软雅黑" panose="020B0503020204020204" pitchFamily="34" charset="-122"/>
                          <a:ea typeface="微软雅黑" panose="020B0503020204020204" pitchFamily="34" charset="-122"/>
                        </a:rPr>
                        <a:t>4 </a:t>
                      </a:r>
                      <a:r>
                        <a:rPr lang="zh-CN" sz="1400" b="1" dirty="0">
                          <a:effectLst/>
                          <a:latin typeface="微软雅黑" panose="020B0503020204020204" pitchFamily="34" charset="-122"/>
                          <a:ea typeface="微软雅黑" panose="020B0503020204020204" pitchFamily="34" charset="-122"/>
                        </a:rPr>
                        <a:t>对</a:t>
                      </a:r>
                      <a:r>
                        <a:rPr lang="en-US" altLang="zh-CN" sz="1400" b="1" dirty="0">
                          <a:effectLst/>
                          <a:latin typeface="微软雅黑" panose="020B0503020204020204" pitchFamily="34" charset="-122"/>
                          <a:ea typeface="微软雅黑" panose="020B0503020204020204" pitchFamily="34" charset="-122"/>
                        </a:rPr>
                        <a:t> </a:t>
                      </a:r>
                      <a:r>
                        <a:rPr lang="en-US" sz="1400" b="1" dirty="0">
                          <a:effectLst/>
                          <a:latin typeface="微软雅黑" panose="020B0503020204020204" pitchFamily="34" charset="-122"/>
                          <a:ea typeface="微软雅黑" panose="020B0503020204020204" pitchFamily="34" charset="-122"/>
                        </a:rPr>
                        <a:t>UTP 5 </a:t>
                      </a:r>
                      <a:r>
                        <a:rPr lang="zh-CN" sz="1400" b="1" dirty="0">
                          <a:effectLst/>
                          <a:latin typeface="微软雅黑" panose="020B0503020204020204" pitchFamily="34" charset="-122"/>
                          <a:ea typeface="微软雅黑" panose="020B0503020204020204" pitchFamily="34" charset="-122"/>
                        </a:rPr>
                        <a:t>类线</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2" name="矩形 31"/>
          <p:cNvSpPr/>
          <p:nvPr/>
        </p:nvSpPr>
        <p:spPr>
          <a:xfrm>
            <a:off x="3205161" y="1969763"/>
            <a:ext cx="2723824" cy="369332"/>
          </a:xfrm>
          <a:prstGeom prst="rect">
            <a:avLst/>
          </a:prstGeom>
        </p:spPr>
        <p:txBody>
          <a:bodyPr wrap="none">
            <a:spAutoFit/>
          </a:bodyPr>
          <a:lstStyle/>
          <a:p>
            <a:pPr lvl="0" algn="ctr" fontAlgn="base">
              <a:spcBef>
                <a:spcPct val="0"/>
              </a:spcBef>
              <a:spcAft>
                <a:spcPct val="0"/>
              </a:spcAft>
              <a:tabLst>
                <a:tab pos="1752600" algn="l"/>
              </a:tabLst>
            </a:pPr>
            <a:r>
              <a:rPr lang="zh-CN" altLang="zh-CN" b="1"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rPr>
              <a:t>吉比特以太网物理层标准</a:t>
            </a:r>
            <a:endParaRPr lang="zh-CN" altLang="zh-CN" b="1" dirty="0">
              <a:solidFill>
                <a:srgbClr val="00009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1007305"/>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半双工时采用 </a:t>
            </a:r>
            <a:r>
              <a:rPr lang="en-US" altLang="zh-CN" sz="2000" b="1" dirty="0">
                <a:latin typeface="微软雅黑" panose="020B0503020204020204" pitchFamily="34" charset="-122"/>
                <a:ea typeface="微软雅黑" panose="020B0503020204020204" pitchFamily="34" charset="-122"/>
              </a:rPr>
              <a:t>CSMA/CD</a:t>
            </a:r>
            <a:r>
              <a:rPr lang="zh-CN" altLang="en-US" sz="2000" b="1" dirty="0">
                <a:latin typeface="微软雅黑" panose="020B0503020204020204" pitchFamily="34" charset="-122"/>
                <a:ea typeface="微软雅黑" panose="020B0503020204020204" pitchFamily="34" charset="-122"/>
              </a:rPr>
              <a:t>，必须进行碰撞检测。</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为保持 </a:t>
            </a:r>
            <a:r>
              <a:rPr lang="en-US" altLang="zh-CN" sz="2000" b="1" dirty="0">
                <a:latin typeface="微软雅黑" panose="020B0503020204020204" pitchFamily="34" charset="-122"/>
                <a:ea typeface="微软雅黑" panose="020B0503020204020204" pitchFamily="34" charset="-122"/>
              </a:rPr>
              <a:t>64 </a:t>
            </a:r>
            <a:r>
              <a:rPr lang="zh-CN" altLang="en-US" sz="2000" b="1" dirty="0">
                <a:latin typeface="微软雅黑" panose="020B0503020204020204" pitchFamily="34" charset="-122"/>
                <a:ea typeface="微软雅黑" panose="020B0503020204020204" pitchFamily="34" charset="-122"/>
              </a:rPr>
              <a:t>字节最小帧长度，以及 </a:t>
            </a:r>
            <a:r>
              <a:rPr lang="en-US" altLang="zh-CN" sz="2000" b="1" dirty="0">
                <a:latin typeface="微软雅黑" panose="020B0503020204020204" pitchFamily="34" charset="-122"/>
                <a:ea typeface="微软雅黑" panose="020B0503020204020204" pitchFamily="34" charset="-122"/>
              </a:rPr>
              <a:t>100 </a:t>
            </a:r>
            <a:r>
              <a:rPr lang="zh-CN" altLang="en-US" sz="2000" b="1" dirty="0">
                <a:latin typeface="微软雅黑" panose="020B0503020204020204" pitchFamily="34" charset="-122"/>
                <a:ea typeface="微软雅黑" panose="020B0503020204020204" pitchFamily="34" charset="-122"/>
              </a:rPr>
              <a:t>米的网段的最大长度，增加了 </a:t>
            </a: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个功能：</a:t>
            </a:r>
            <a:endParaRPr lang="zh-CN" altLang="en-US" sz="2000" b="1" dirty="0">
              <a:latin typeface="微软雅黑" panose="020B0503020204020204" pitchFamily="34" charset="-122"/>
              <a:ea typeface="微软雅黑" panose="020B0503020204020204" pitchFamily="34" charset="-122"/>
            </a:endParaRPr>
          </a:p>
          <a:p>
            <a:pPr marL="716280" indent="-342900" eaLnBrk="0" hangingPunct="0">
              <a:lnSpc>
                <a:spcPts val="3300"/>
              </a:lnSpc>
              <a:buClr>
                <a:srgbClr val="7030A0"/>
              </a:buClr>
              <a:buFont typeface="+mj-lt"/>
              <a:buAutoNum type="arabicPeriod"/>
            </a:pPr>
            <a:r>
              <a:rPr lang="zh-CN" altLang="en-US" sz="2000" b="1" dirty="0">
                <a:solidFill>
                  <a:srgbClr val="0000FF"/>
                </a:solidFill>
                <a:latin typeface="微软雅黑" panose="020B0503020204020204" pitchFamily="34" charset="-122"/>
                <a:ea typeface="微软雅黑" panose="020B0503020204020204" pitchFamily="34" charset="-122"/>
              </a:rPr>
              <a:t>载波延伸</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(carrier extension)</a:t>
            </a:r>
            <a:endParaRPr lang="en-US" altLang="zh-CN" sz="2000" b="1" dirty="0">
              <a:latin typeface="微软雅黑" panose="020B0503020204020204" pitchFamily="34" charset="-122"/>
              <a:ea typeface="微软雅黑" panose="020B0503020204020204" pitchFamily="34" charset="-122"/>
            </a:endParaRPr>
          </a:p>
          <a:p>
            <a:pPr marL="716280" indent="-342900" eaLnBrk="0" hangingPunct="0">
              <a:lnSpc>
                <a:spcPts val="3300"/>
              </a:lnSpc>
              <a:buClr>
                <a:srgbClr val="7030A0"/>
              </a:buClr>
              <a:buFont typeface="+mj-lt"/>
              <a:buAutoNum type="arabicPeriod"/>
            </a:pPr>
            <a:r>
              <a:rPr lang="zh-CN" altLang="en-US" sz="2000" b="1" dirty="0">
                <a:solidFill>
                  <a:srgbClr val="0000FF"/>
                </a:solidFill>
                <a:latin typeface="微软雅黑" panose="020B0503020204020204" pitchFamily="34" charset="-122"/>
                <a:ea typeface="微软雅黑" panose="020B0503020204020204" pitchFamily="34" charset="-122"/>
              </a:rPr>
              <a:t>分组突发 </a:t>
            </a:r>
            <a:r>
              <a:rPr lang="en-US" altLang="zh-CN" sz="2000" b="1" dirty="0">
                <a:latin typeface="微软雅黑" panose="020B0503020204020204" pitchFamily="34" charset="-122"/>
                <a:ea typeface="微软雅黑" panose="020B0503020204020204" pitchFamily="34" charset="-122"/>
              </a:rPr>
              <a:t>(packet bursting)</a:t>
            </a:r>
            <a:endParaRPr lang="en-US" altLang="zh-CN" sz="2000" b="1" dirty="0">
              <a:latin typeface="微软雅黑" panose="020B0503020204020204" pitchFamily="34" charset="-122"/>
              <a:ea typeface="微软雅黑" panose="020B0503020204020204" pitchFamily="34" charset="-122"/>
            </a:endParaRPr>
          </a:p>
        </p:txBody>
      </p:sp>
      <p:sp>
        <p:nvSpPr>
          <p:cNvPr id="37" name="AutoShape 5"/>
          <p:cNvSpPr>
            <a:spLocks noChangeArrowheads="1"/>
          </p:cNvSpPr>
          <p:nvPr/>
        </p:nvSpPr>
        <p:spPr bwMode="auto">
          <a:xfrm>
            <a:off x="502919" y="64582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679377" y="622730"/>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半双工方式工作的吉比特以太网</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612000" y="3356903"/>
            <a:ext cx="7874700" cy="525886"/>
          </a:xfrm>
          <a:prstGeom prst="rect">
            <a:avLst/>
          </a:prstGeom>
          <a:solidFill>
            <a:srgbClr val="FFC000"/>
          </a:solidFill>
          <a:ln>
            <a:noFill/>
          </a:ln>
        </p:spPr>
        <p:style>
          <a:lnRef idx="1">
            <a:schemeClr val="accent6"/>
          </a:lnRef>
          <a:fillRef idx="3">
            <a:schemeClr val="accent6"/>
          </a:fillRef>
          <a:effectRef idx="2">
            <a:schemeClr val="accent6"/>
          </a:effectRef>
          <a:fontRef idx="minor">
            <a:schemeClr val="lt1"/>
          </a:fontRef>
        </p:style>
        <p:txBody>
          <a:bodyPr wrap="square" tIns="108000" bIns="108000">
            <a:spAutoFit/>
          </a:bodyPr>
          <a:lstStyle/>
          <a:p>
            <a:r>
              <a:rPr lang="zh-CN" altLang="en-US" sz="2000" b="1" dirty="0">
                <a:solidFill>
                  <a:srgbClr val="000099"/>
                </a:solidFill>
                <a:latin typeface="微软雅黑" panose="020B0503020204020204" pitchFamily="34" charset="-122"/>
                <a:ea typeface="微软雅黑" panose="020B0503020204020204" pitchFamily="34" charset="-122"/>
              </a:rPr>
              <a:t>注意：全双工方式工作的吉比特以太网不使用载波延伸和分组突发。</a:t>
            </a:r>
            <a:endParaRPr lang="zh-CN" altLang="en-US" sz="2000" b="1" dirty="0">
              <a:solidFill>
                <a:srgbClr val="00009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圆角矩形 38"/>
          <p:cNvSpPr/>
          <p:nvPr/>
        </p:nvSpPr>
        <p:spPr>
          <a:xfrm>
            <a:off x="1016000" y="1976038"/>
            <a:ext cx="7333672" cy="165385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AutoShape 5"/>
          <p:cNvSpPr>
            <a:spLocks noChangeArrowheads="1"/>
          </p:cNvSpPr>
          <p:nvPr/>
        </p:nvSpPr>
        <p:spPr bwMode="auto">
          <a:xfrm>
            <a:off x="502919" y="6419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3961780" y="6188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载波延伸</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33" name="组合 32"/>
          <p:cNvGrpSpPr/>
          <p:nvPr/>
        </p:nvGrpSpPr>
        <p:grpSpPr>
          <a:xfrm>
            <a:off x="2367718" y="2212021"/>
            <a:ext cx="4904531" cy="1177485"/>
            <a:chOff x="2431726" y="3078780"/>
            <a:chExt cx="4904531" cy="1177485"/>
          </a:xfrm>
        </p:grpSpPr>
        <p:sp>
          <p:nvSpPr>
            <p:cNvPr id="41" name="Line 5"/>
            <p:cNvSpPr>
              <a:spLocks noChangeShapeType="1"/>
            </p:cNvSpPr>
            <p:nvPr/>
          </p:nvSpPr>
          <p:spPr bwMode="auto">
            <a:xfrm>
              <a:off x="2476852" y="4116315"/>
              <a:ext cx="4859405"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2" name="Line 6"/>
            <p:cNvSpPr>
              <a:spLocks noChangeShapeType="1"/>
            </p:cNvSpPr>
            <p:nvPr/>
          </p:nvSpPr>
          <p:spPr bwMode="auto">
            <a:xfrm>
              <a:off x="2471648" y="3103759"/>
              <a:ext cx="0" cy="36739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3" name="Rectangle 7"/>
            <p:cNvSpPr>
              <a:spLocks noChangeArrowheads="1"/>
            </p:cNvSpPr>
            <p:nvPr/>
          </p:nvSpPr>
          <p:spPr bwMode="auto">
            <a:xfrm>
              <a:off x="2471648" y="3082943"/>
              <a:ext cx="4864609" cy="377804"/>
            </a:xfrm>
            <a:prstGeom prst="rect">
              <a:avLst/>
            </a:prstGeom>
            <a:solidFill>
              <a:srgbClr val="0000FF"/>
            </a:solidFill>
            <a:ln w="19050">
              <a:solidFill>
                <a:schemeClr val="tx1"/>
              </a:solidFill>
              <a:miter lim="800000"/>
            </a:ln>
            <a:effec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4" name="Line 8"/>
            <p:cNvSpPr>
              <a:spLocks noChangeShapeType="1"/>
            </p:cNvSpPr>
            <p:nvPr/>
          </p:nvSpPr>
          <p:spPr bwMode="auto">
            <a:xfrm>
              <a:off x="3291783" y="3082943"/>
              <a:ext cx="0" cy="37780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5" name="Line 9"/>
            <p:cNvSpPr>
              <a:spLocks noChangeShapeType="1"/>
            </p:cNvSpPr>
            <p:nvPr/>
          </p:nvSpPr>
          <p:spPr bwMode="auto">
            <a:xfrm>
              <a:off x="4111918" y="3082943"/>
              <a:ext cx="0" cy="37780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6" name="Line 10"/>
            <p:cNvSpPr>
              <a:spLocks noChangeShapeType="1"/>
            </p:cNvSpPr>
            <p:nvPr/>
          </p:nvSpPr>
          <p:spPr bwMode="auto">
            <a:xfrm>
              <a:off x="4931012" y="3082943"/>
              <a:ext cx="0" cy="37780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7" name="Line 11"/>
            <p:cNvSpPr>
              <a:spLocks noChangeShapeType="1"/>
            </p:cNvSpPr>
            <p:nvPr/>
          </p:nvSpPr>
          <p:spPr bwMode="auto">
            <a:xfrm>
              <a:off x="5752189" y="3082943"/>
              <a:ext cx="0" cy="37780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8" name="Rectangle 12"/>
            <p:cNvSpPr>
              <a:spLocks noChangeArrowheads="1"/>
            </p:cNvSpPr>
            <p:nvPr/>
          </p:nvSpPr>
          <p:spPr bwMode="auto">
            <a:xfrm>
              <a:off x="2431726" y="3115430"/>
              <a:ext cx="90089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anose="020B0503020204020204" pitchFamily="34" charset="-122"/>
                  <a:ea typeface="微软雅黑" panose="020B0503020204020204" pitchFamily="34" charset="-122"/>
                </a:rPr>
                <a:t>目地地址</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49" name="Rectangle 13"/>
            <p:cNvSpPr>
              <a:spLocks noChangeArrowheads="1"/>
            </p:cNvSpPr>
            <p:nvPr/>
          </p:nvSpPr>
          <p:spPr bwMode="auto">
            <a:xfrm>
              <a:off x="3377666" y="3115430"/>
              <a:ext cx="72135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a:solidFill>
                    <a:schemeClr val="bg1"/>
                  </a:solidFill>
                  <a:latin typeface="微软雅黑" panose="020B0503020204020204" pitchFamily="34" charset="-122"/>
                  <a:ea typeface="微软雅黑" panose="020B0503020204020204" pitchFamily="34" charset="-122"/>
                </a:rPr>
                <a:t>源地址</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50" name="Rectangle 14"/>
            <p:cNvSpPr>
              <a:spLocks noChangeArrowheads="1"/>
            </p:cNvSpPr>
            <p:nvPr/>
          </p:nvSpPr>
          <p:spPr bwMode="auto">
            <a:xfrm>
              <a:off x="4086716" y="3115430"/>
              <a:ext cx="90089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anose="020B0503020204020204" pitchFamily="34" charset="-122"/>
                  <a:ea typeface="微软雅黑" panose="020B0503020204020204" pitchFamily="34" charset="-122"/>
                </a:rPr>
                <a:t>数据长度</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1" name="Rectangle 15"/>
            <p:cNvSpPr>
              <a:spLocks noChangeArrowheads="1"/>
            </p:cNvSpPr>
            <p:nvPr/>
          </p:nvSpPr>
          <p:spPr bwMode="auto">
            <a:xfrm>
              <a:off x="5002993" y="3115430"/>
              <a:ext cx="75341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anose="020B0503020204020204" pitchFamily="34" charset="-122"/>
                  <a:ea typeface="微软雅黑" panose="020B0503020204020204" pitchFamily="34" charset="-122"/>
                </a:rPr>
                <a:t>数    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2" name="Rectangle 16"/>
            <p:cNvSpPr>
              <a:spLocks noChangeArrowheads="1"/>
            </p:cNvSpPr>
            <p:nvPr/>
          </p:nvSpPr>
          <p:spPr bwMode="auto">
            <a:xfrm>
              <a:off x="5749294" y="3115430"/>
              <a:ext cx="511359"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en-US" altLang="zh-CN" sz="1400" b="1">
                  <a:solidFill>
                    <a:schemeClr val="bg1"/>
                  </a:solidFill>
                  <a:latin typeface="微软雅黑" panose="020B0503020204020204" pitchFamily="34" charset="-122"/>
                  <a:ea typeface="微软雅黑" panose="020B0503020204020204" pitchFamily="34" charset="-122"/>
                </a:rPr>
                <a:t>FCS</a:t>
              </a:r>
              <a:endParaRPr lang="en-US" altLang="zh-CN" sz="1400" b="1">
                <a:solidFill>
                  <a:schemeClr val="bg1"/>
                </a:solidFill>
                <a:latin typeface="微软雅黑" panose="020B0503020204020204" pitchFamily="34" charset="-122"/>
                <a:ea typeface="微软雅黑" panose="020B0503020204020204" pitchFamily="34" charset="-122"/>
              </a:endParaRPr>
            </a:p>
          </p:txBody>
        </p:sp>
        <p:sp>
          <p:nvSpPr>
            <p:cNvPr id="53" name="Line 17"/>
            <p:cNvSpPr>
              <a:spLocks noChangeShapeType="1"/>
            </p:cNvSpPr>
            <p:nvPr/>
          </p:nvSpPr>
          <p:spPr bwMode="auto">
            <a:xfrm>
              <a:off x="2472688" y="3679325"/>
              <a:ext cx="3770749"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54" name="Rectangle 18"/>
            <p:cNvSpPr>
              <a:spLocks noChangeArrowheads="1"/>
            </p:cNvSpPr>
            <p:nvPr/>
          </p:nvSpPr>
          <p:spPr bwMode="auto">
            <a:xfrm>
              <a:off x="3346944" y="3538041"/>
              <a:ext cx="2286396" cy="289823"/>
            </a:xfrm>
            <a:prstGeom prst="rect">
              <a:avLst/>
            </a:prstGeom>
            <a:solidFill>
              <a:srgbClr val="C3E3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300" b="1" dirty="0">
                  <a:solidFill>
                    <a:srgbClr val="0000FF"/>
                  </a:solidFill>
                  <a:latin typeface="微软雅黑" panose="020B0503020204020204" pitchFamily="34" charset="-122"/>
                  <a:ea typeface="微软雅黑" panose="020B0503020204020204" pitchFamily="34" charset="-122"/>
                </a:rPr>
                <a:t>MAC </a:t>
              </a:r>
              <a:r>
                <a:rPr lang="zh-CN" altLang="en-US" sz="1300" b="1" dirty="0">
                  <a:solidFill>
                    <a:srgbClr val="0000FF"/>
                  </a:solidFill>
                  <a:latin typeface="微软雅黑" panose="020B0503020204020204" pitchFamily="34" charset="-122"/>
                  <a:ea typeface="微软雅黑" panose="020B0503020204020204" pitchFamily="34" charset="-122"/>
                </a:rPr>
                <a:t>帧的最小值 = 64 字节</a:t>
              </a:r>
              <a:endParaRPr lang="zh-CN" altLang="en-US" sz="1300" b="1" dirty="0">
                <a:solidFill>
                  <a:srgbClr val="0000FF"/>
                </a:solidFill>
                <a:latin typeface="微软雅黑" panose="020B0503020204020204" pitchFamily="34" charset="-122"/>
                <a:ea typeface="微软雅黑" panose="020B0503020204020204" pitchFamily="34" charset="-122"/>
              </a:endParaRPr>
            </a:p>
          </p:txBody>
        </p:sp>
        <p:sp>
          <p:nvSpPr>
            <p:cNvPr id="55" name="Line 19"/>
            <p:cNvSpPr>
              <a:spLocks noChangeShapeType="1"/>
            </p:cNvSpPr>
            <p:nvPr/>
          </p:nvSpPr>
          <p:spPr bwMode="auto">
            <a:xfrm>
              <a:off x="2472688" y="3535959"/>
              <a:ext cx="0" cy="720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56" name="Line 20"/>
            <p:cNvSpPr>
              <a:spLocks noChangeShapeType="1"/>
            </p:cNvSpPr>
            <p:nvPr/>
          </p:nvSpPr>
          <p:spPr bwMode="auto">
            <a:xfrm>
              <a:off x="6243437" y="3535959"/>
              <a:ext cx="0" cy="251869"/>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57" name="Line 21"/>
            <p:cNvSpPr>
              <a:spLocks noChangeShapeType="1"/>
            </p:cNvSpPr>
            <p:nvPr/>
          </p:nvSpPr>
          <p:spPr bwMode="auto">
            <a:xfrm>
              <a:off x="6243437" y="3078780"/>
              <a:ext cx="0" cy="37780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58" name="Rectangle 22"/>
            <p:cNvSpPr>
              <a:spLocks noChangeArrowheads="1"/>
            </p:cNvSpPr>
            <p:nvPr/>
          </p:nvSpPr>
          <p:spPr bwMode="auto">
            <a:xfrm>
              <a:off x="6243437" y="3090229"/>
              <a:ext cx="1083452" cy="360110"/>
            </a:xfrm>
            <a:prstGeom prst="rect">
              <a:avLst/>
            </a:prstGeom>
            <a:solidFill>
              <a:srgbClr val="00FF99"/>
            </a:solidFill>
            <a:ln w="9525">
              <a:solidFill>
                <a:schemeClr val="tx1"/>
              </a:solidFill>
              <a:miter lim="800000"/>
            </a:ln>
            <a:effec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59" name="Rectangle 23"/>
            <p:cNvSpPr>
              <a:spLocks noChangeArrowheads="1"/>
            </p:cNvSpPr>
            <p:nvPr/>
          </p:nvSpPr>
          <p:spPr bwMode="auto">
            <a:xfrm>
              <a:off x="6378144" y="3115430"/>
              <a:ext cx="900890" cy="305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latin typeface="微软雅黑" panose="020B0503020204020204" pitchFamily="34" charset="-122"/>
                  <a:ea typeface="微软雅黑" panose="020B0503020204020204" pitchFamily="34" charset="-122"/>
                </a:rPr>
                <a:t>载波延伸</a:t>
              </a:r>
              <a:endParaRPr lang="zh-CN" altLang="en-US" sz="1400" b="1" dirty="0">
                <a:latin typeface="微软雅黑" panose="020B0503020204020204" pitchFamily="34" charset="-122"/>
                <a:ea typeface="微软雅黑" panose="020B0503020204020204" pitchFamily="34" charset="-122"/>
              </a:endParaRPr>
            </a:p>
          </p:txBody>
        </p:sp>
        <p:sp>
          <p:nvSpPr>
            <p:cNvPr id="60" name="Rectangle 27"/>
            <p:cNvSpPr>
              <a:spLocks noChangeArrowheads="1"/>
            </p:cNvSpPr>
            <p:nvPr/>
          </p:nvSpPr>
          <p:spPr bwMode="auto">
            <a:xfrm>
              <a:off x="2849321" y="3966442"/>
              <a:ext cx="4331828" cy="289823"/>
            </a:xfrm>
            <a:prstGeom prst="rect">
              <a:avLst/>
            </a:prstGeom>
            <a:solidFill>
              <a:srgbClr val="C3E3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1300" b="1" dirty="0">
                  <a:solidFill>
                    <a:srgbClr val="0000FF"/>
                  </a:solidFill>
                  <a:latin typeface="微软雅黑" panose="020B0503020204020204" pitchFamily="34" charset="-122"/>
                  <a:ea typeface="微软雅黑" panose="020B0503020204020204" pitchFamily="34" charset="-122"/>
                </a:rPr>
                <a:t>加上</a:t>
              </a:r>
              <a:r>
                <a:rPr lang="zh-CN" altLang="en-US" sz="1300" b="1"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载波延伸使 </a:t>
              </a:r>
              <a:r>
                <a:rPr lang="en-US" altLang="zh-CN" sz="1300" b="1"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MAC </a:t>
              </a:r>
              <a:r>
                <a:rPr lang="zh-CN" altLang="en-US" sz="1300" b="1"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帧长度 = </a:t>
              </a:r>
              <a:r>
                <a:rPr lang="zh-CN" altLang="en-US" sz="1300" b="1" dirty="0">
                  <a:solidFill>
                    <a:srgbClr val="0000FF"/>
                  </a:solidFill>
                  <a:latin typeface="微软雅黑" panose="020B0503020204020204" pitchFamily="34" charset="-122"/>
                  <a:ea typeface="微软雅黑" panose="020B0503020204020204" pitchFamily="34" charset="-122"/>
                </a:rPr>
                <a:t>争用期长度 </a:t>
              </a:r>
              <a:r>
                <a:rPr lang="en-US" altLang="zh-CN" sz="1300" b="1" dirty="0">
                  <a:solidFill>
                    <a:srgbClr val="0000FF"/>
                  </a:solidFill>
                  <a:latin typeface="微软雅黑" panose="020B0503020204020204" pitchFamily="34" charset="-122"/>
                  <a:ea typeface="微软雅黑" panose="020B0503020204020204" pitchFamily="34" charset="-122"/>
                </a:rPr>
                <a:t>= </a:t>
              </a:r>
              <a:r>
                <a:rPr lang="zh-CN" altLang="en-US" sz="1300" b="1" dirty="0">
                  <a:solidFill>
                    <a:srgbClr val="0000FF"/>
                  </a:solidFill>
                  <a:latin typeface="微软雅黑" panose="020B0503020204020204" pitchFamily="34" charset="-122"/>
                  <a:ea typeface="微软雅黑" panose="020B0503020204020204" pitchFamily="34" charset="-122"/>
                </a:rPr>
                <a:t>512 字节</a:t>
              </a:r>
              <a:endParaRPr lang="zh-CN" altLang="en-US" sz="1300" b="1" dirty="0">
                <a:solidFill>
                  <a:srgbClr val="0000FF"/>
                </a:solidFill>
                <a:latin typeface="微软雅黑" panose="020B0503020204020204" pitchFamily="34" charset="-122"/>
                <a:ea typeface="微软雅黑" panose="020B0503020204020204" pitchFamily="34" charset="-122"/>
              </a:endParaRPr>
            </a:p>
          </p:txBody>
        </p:sp>
        <p:sp>
          <p:nvSpPr>
            <p:cNvPr id="61" name="Line 19"/>
            <p:cNvSpPr>
              <a:spLocks noChangeShapeType="1"/>
            </p:cNvSpPr>
            <p:nvPr/>
          </p:nvSpPr>
          <p:spPr bwMode="auto">
            <a:xfrm>
              <a:off x="7326753" y="3444285"/>
              <a:ext cx="136" cy="81198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1016000" y="1093659"/>
            <a:ext cx="7333672" cy="759182"/>
          </a:xfrm>
          <a:prstGeom prst="rect">
            <a:avLst/>
          </a:prstGeom>
          <a:ln>
            <a:solidFill>
              <a:srgbClr val="000099"/>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ts val="2600"/>
              </a:lnSpc>
            </a:pPr>
            <a:r>
              <a:rPr lang="zh-CN" altLang="en-US" b="1" dirty="0">
                <a:solidFill>
                  <a:srgbClr val="C00000"/>
                </a:solidFill>
                <a:latin typeface="微软雅黑" panose="020B0503020204020204" pitchFamily="34" charset="-122"/>
                <a:ea typeface="微软雅黑" panose="020B0503020204020204" pitchFamily="34" charset="-122"/>
              </a:rPr>
              <a:t>将争用时间增大为 </a:t>
            </a:r>
            <a:r>
              <a:rPr lang="en-US" altLang="zh-CN" b="1" dirty="0">
                <a:solidFill>
                  <a:srgbClr val="C00000"/>
                </a:solidFill>
                <a:latin typeface="微软雅黑" panose="020B0503020204020204" pitchFamily="34" charset="-122"/>
                <a:ea typeface="微软雅黑" panose="020B0503020204020204" pitchFamily="34" charset="-122"/>
              </a:rPr>
              <a:t>512 </a:t>
            </a:r>
            <a:r>
              <a:rPr lang="zh-CN" altLang="en-US" b="1" dirty="0">
                <a:solidFill>
                  <a:srgbClr val="C00000"/>
                </a:solidFill>
                <a:latin typeface="微软雅黑" panose="020B0503020204020204" pitchFamily="34" charset="-122"/>
                <a:ea typeface="微软雅黑" panose="020B0503020204020204" pitchFamily="34" charset="-122"/>
              </a:rPr>
              <a:t>字节。</a:t>
            </a:r>
            <a:r>
              <a:rPr lang="zh-CN" altLang="en-US" b="1" dirty="0">
                <a:latin typeface="微软雅黑" panose="020B0503020204020204" pitchFamily="34" charset="-122"/>
                <a:ea typeface="微软雅黑" panose="020B0503020204020204" pitchFamily="34" charset="-122"/>
              </a:rPr>
              <a:t>凡发送的 </a:t>
            </a:r>
            <a:r>
              <a:rPr lang="en-US" altLang="zh-CN" b="1" dirty="0">
                <a:latin typeface="微软雅黑" panose="020B0503020204020204" pitchFamily="34" charset="-122"/>
                <a:ea typeface="微软雅黑" panose="020B0503020204020204" pitchFamily="34" charset="-122"/>
              </a:rPr>
              <a:t>MAC </a:t>
            </a:r>
            <a:r>
              <a:rPr lang="zh-CN" altLang="en-US" b="1" dirty="0">
                <a:latin typeface="微软雅黑" panose="020B0503020204020204" pitchFamily="34" charset="-122"/>
                <a:ea typeface="微软雅黑" panose="020B0503020204020204" pitchFamily="34" charset="-122"/>
              </a:rPr>
              <a:t>帧长不足 </a:t>
            </a:r>
            <a:r>
              <a:rPr lang="en-US" altLang="zh-CN" b="1" dirty="0">
                <a:latin typeface="微软雅黑" panose="020B0503020204020204" pitchFamily="34" charset="-122"/>
                <a:ea typeface="微软雅黑" panose="020B0503020204020204" pitchFamily="34" charset="-122"/>
              </a:rPr>
              <a:t>512 </a:t>
            </a:r>
            <a:r>
              <a:rPr lang="zh-CN" altLang="en-US" b="1" dirty="0">
                <a:latin typeface="微软雅黑" panose="020B0503020204020204" pitchFamily="34" charset="-122"/>
                <a:ea typeface="微软雅黑" panose="020B0503020204020204" pitchFamily="34" charset="-122"/>
              </a:rPr>
              <a:t>字节时，就用一些特殊字符填充在帧的后面。</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圆角矩形 113"/>
          <p:cNvSpPr/>
          <p:nvPr/>
        </p:nvSpPr>
        <p:spPr>
          <a:xfrm>
            <a:off x="757382" y="2210912"/>
            <a:ext cx="7730836" cy="215788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5" name="Rectangle 46"/>
          <p:cNvSpPr>
            <a:spLocks noChangeArrowheads="1"/>
          </p:cNvSpPr>
          <p:nvPr/>
        </p:nvSpPr>
        <p:spPr bwMode="auto">
          <a:xfrm>
            <a:off x="757382" y="1028365"/>
            <a:ext cx="7730836" cy="1092607"/>
          </a:xfrm>
          <a:prstGeom prst="rect">
            <a:avLst/>
          </a:prstGeom>
          <a:ln>
            <a:solidFill>
              <a:srgbClr val="000099"/>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ts val="2600"/>
              </a:lnSpc>
            </a:pPr>
            <a:r>
              <a:rPr lang="zh-CN" altLang="en-US" b="1" dirty="0">
                <a:solidFill>
                  <a:schemeClr val="tx1"/>
                </a:solidFill>
                <a:latin typeface="微软雅黑" panose="020B0503020204020204" pitchFamily="34" charset="-122"/>
                <a:ea typeface="微软雅黑" panose="020B0503020204020204" pitchFamily="34" charset="-122"/>
              </a:rPr>
              <a:t>当很多短帧要发送时，第 </a:t>
            </a:r>
            <a:r>
              <a:rPr lang="en-US" altLang="zh-CN" b="1" dirty="0">
                <a:solidFill>
                  <a:schemeClr val="tx1"/>
                </a:solidFill>
                <a:latin typeface="微软雅黑" panose="020B0503020204020204" pitchFamily="34" charset="-122"/>
                <a:ea typeface="微软雅黑" panose="020B0503020204020204" pitchFamily="34" charset="-122"/>
              </a:rPr>
              <a:t>1 </a:t>
            </a:r>
            <a:r>
              <a:rPr lang="zh-CN" altLang="en-US" b="1" dirty="0">
                <a:solidFill>
                  <a:schemeClr val="tx1"/>
                </a:solidFill>
                <a:latin typeface="微软雅黑" panose="020B0503020204020204" pitchFamily="34" charset="-122"/>
                <a:ea typeface="微软雅黑" panose="020B0503020204020204" pitchFamily="34" charset="-122"/>
              </a:rPr>
              <a:t>个短帧采用载波延伸方法进行填充，随后的一些短帧则可一个接一个地发送，只需留有必要的帧间最小间隔即可。这样就形成可一串分组的突发，直到达到 </a:t>
            </a:r>
            <a:r>
              <a:rPr lang="en-US" altLang="zh-CN" b="1" dirty="0">
                <a:solidFill>
                  <a:schemeClr val="tx1"/>
                </a:solidFill>
                <a:latin typeface="微软雅黑" panose="020B0503020204020204" pitchFamily="34" charset="-122"/>
                <a:ea typeface="微软雅黑" panose="020B0503020204020204" pitchFamily="34" charset="-122"/>
              </a:rPr>
              <a:t>1500 </a:t>
            </a:r>
            <a:r>
              <a:rPr lang="zh-CN" altLang="en-US" b="1" dirty="0">
                <a:solidFill>
                  <a:schemeClr val="tx1"/>
                </a:solidFill>
                <a:latin typeface="微软雅黑" panose="020B0503020204020204" pitchFamily="34" charset="-122"/>
                <a:ea typeface="微软雅黑" panose="020B0503020204020204" pitchFamily="34" charset="-122"/>
              </a:rPr>
              <a:t>字节或稍多一些为止。</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116" name="AutoShape 5"/>
          <p:cNvSpPr>
            <a:spLocks noChangeArrowheads="1"/>
          </p:cNvSpPr>
          <p:nvPr/>
        </p:nvSpPr>
        <p:spPr bwMode="auto">
          <a:xfrm>
            <a:off x="502919" y="6419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Rectangle 6"/>
          <p:cNvSpPr>
            <a:spLocks noChangeArrowheads="1"/>
          </p:cNvSpPr>
          <p:nvPr/>
        </p:nvSpPr>
        <p:spPr bwMode="auto">
          <a:xfrm>
            <a:off x="3961780" y="6188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分组突发</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40" name="矩形 139"/>
          <p:cNvSpPr/>
          <p:nvPr/>
        </p:nvSpPr>
        <p:spPr>
          <a:xfrm>
            <a:off x="1261338" y="2797778"/>
            <a:ext cx="430887" cy="913070"/>
          </a:xfrm>
          <a:prstGeom prst="rect">
            <a:avLst/>
          </a:prstGeom>
        </p:spPr>
        <p:txBody>
          <a:bodyPr vert="eaVert" wrap="none">
            <a:spAutoFit/>
          </a:bodyPr>
          <a:lstStyle/>
          <a:p>
            <a:pPr algn="ctr">
              <a:tabLst>
                <a:tab pos="1752600" algn="l"/>
              </a:tabLst>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分组突发</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2" name="Freeform 5"/>
          <p:cNvSpPr/>
          <p:nvPr/>
        </p:nvSpPr>
        <p:spPr bwMode="auto">
          <a:xfrm>
            <a:off x="2112044" y="3645898"/>
            <a:ext cx="5524649" cy="306275"/>
          </a:xfrm>
          <a:custGeom>
            <a:avLst/>
            <a:gdLst>
              <a:gd name="T0" fmla="*/ 0 w 5296"/>
              <a:gd name="T1" fmla="*/ 344 h 344"/>
              <a:gd name="T2" fmla="*/ 680 w 5296"/>
              <a:gd name="T3" fmla="*/ 344 h 344"/>
              <a:gd name="T4" fmla="*/ 680 w 5296"/>
              <a:gd name="T5" fmla="*/ 0 h 344"/>
              <a:gd name="T6" fmla="*/ 4664 w 5296"/>
              <a:gd name="T7" fmla="*/ 0 h 344"/>
              <a:gd name="T8" fmla="*/ 4664 w 5296"/>
              <a:gd name="T9" fmla="*/ 344 h 344"/>
              <a:gd name="T10" fmla="*/ 5296 w 5296"/>
              <a:gd name="T11" fmla="*/ 344 h 344"/>
            </a:gdLst>
            <a:ahLst/>
            <a:cxnLst>
              <a:cxn ang="0">
                <a:pos x="T0" y="T1"/>
              </a:cxn>
              <a:cxn ang="0">
                <a:pos x="T2" y="T3"/>
              </a:cxn>
              <a:cxn ang="0">
                <a:pos x="T4" y="T5"/>
              </a:cxn>
              <a:cxn ang="0">
                <a:pos x="T6" y="T7"/>
              </a:cxn>
              <a:cxn ang="0">
                <a:pos x="T8" y="T9"/>
              </a:cxn>
              <a:cxn ang="0">
                <a:pos x="T10" y="T11"/>
              </a:cxn>
            </a:cxnLst>
            <a:rect l="0" t="0" r="r" b="b"/>
            <a:pathLst>
              <a:path w="5296" h="344">
                <a:moveTo>
                  <a:pt x="0" y="344"/>
                </a:moveTo>
                <a:lnTo>
                  <a:pt x="680" y="344"/>
                </a:lnTo>
                <a:lnTo>
                  <a:pt x="680" y="0"/>
                </a:lnTo>
                <a:lnTo>
                  <a:pt x="4664" y="0"/>
                </a:lnTo>
                <a:lnTo>
                  <a:pt x="4664" y="344"/>
                </a:lnTo>
                <a:lnTo>
                  <a:pt x="5296" y="344"/>
                </a:lnTo>
              </a:path>
            </a:pathLst>
          </a:custGeom>
          <a:solidFill>
            <a:srgbClr val="CC00CC"/>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43" name="Text Box 6"/>
          <p:cNvSpPr txBox="1">
            <a:spLocks noChangeArrowheads="1"/>
          </p:cNvSpPr>
          <p:nvPr/>
        </p:nvSpPr>
        <p:spPr bwMode="auto">
          <a:xfrm>
            <a:off x="2177816" y="3544091"/>
            <a:ext cx="646331"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200" b="1" dirty="0">
                <a:solidFill>
                  <a:srgbClr val="0000CC"/>
                </a:solidFill>
                <a:latin typeface="微软雅黑" panose="020B0503020204020204" pitchFamily="34" charset="-122"/>
                <a:ea typeface="微软雅黑" panose="020B0503020204020204" pitchFamily="34" charset="-122"/>
              </a:rPr>
              <a:t>发送的</a:t>
            </a:r>
            <a:endParaRPr lang="zh-CN" altLang="en-US" sz="1200" b="1" dirty="0">
              <a:solidFill>
                <a:srgbClr val="0000CC"/>
              </a:solidFill>
              <a:latin typeface="微软雅黑" panose="020B0503020204020204" pitchFamily="34" charset="-122"/>
              <a:ea typeface="微软雅黑" panose="020B0503020204020204" pitchFamily="34" charset="-122"/>
            </a:endParaRPr>
          </a:p>
          <a:p>
            <a:pPr algn="ctr">
              <a:lnSpc>
                <a:spcPct val="90000"/>
              </a:lnSpc>
            </a:pPr>
            <a:r>
              <a:rPr lang="zh-CN" altLang="en-US" sz="1200" b="1" dirty="0">
                <a:solidFill>
                  <a:srgbClr val="0000CC"/>
                </a:solidFill>
                <a:latin typeface="微软雅黑" panose="020B0503020204020204" pitchFamily="34" charset="-122"/>
                <a:ea typeface="微软雅黑" panose="020B0503020204020204" pitchFamily="34" charset="-122"/>
              </a:rPr>
              <a:t>数据 </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sp>
        <p:nvSpPr>
          <p:cNvPr id="145" name="Freeform 8"/>
          <p:cNvSpPr/>
          <p:nvPr/>
        </p:nvSpPr>
        <p:spPr bwMode="auto">
          <a:xfrm>
            <a:off x="3372257" y="3642972"/>
            <a:ext cx="971495" cy="302373"/>
          </a:xfrm>
          <a:custGeom>
            <a:avLst/>
            <a:gdLst>
              <a:gd name="T0" fmla="*/ 0 w 996"/>
              <a:gd name="T1" fmla="*/ 3 h 310"/>
              <a:gd name="T2" fmla="*/ 0 w 996"/>
              <a:gd name="T3" fmla="*/ 310 h 310"/>
              <a:gd name="T4" fmla="*/ 996 w 996"/>
              <a:gd name="T5" fmla="*/ 306 h 310"/>
              <a:gd name="T6" fmla="*/ 996 w 996"/>
              <a:gd name="T7" fmla="*/ 0 h 310"/>
            </a:gdLst>
            <a:ahLst/>
            <a:cxnLst>
              <a:cxn ang="0">
                <a:pos x="T0" y="T1"/>
              </a:cxn>
              <a:cxn ang="0">
                <a:pos x="T2" y="T3"/>
              </a:cxn>
              <a:cxn ang="0">
                <a:pos x="T4" y="T5"/>
              </a:cxn>
              <a:cxn ang="0">
                <a:pos x="T6" y="T7"/>
              </a:cxn>
            </a:cxnLst>
            <a:rect l="0" t="0" r="r" b="b"/>
            <a:pathLst>
              <a:path w="996" h="310">
                <a:moveTo>
                  <a:pt x="0" y="3"/>
                </a:moveTo>
                <a:lnTo>
                  <a:pt x="0" y="310"/>
                </a:lnTo>
                <a:lnTo>
                  <a:pt x="996" y="306"/>
                </a:lnTo>
                <a:lnTo>
                  <a:pt x="996"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46" name="Freeform 9"/>
          <p:cNvSpPr/>
          <p:nvPr/>
        </p:nvSpPr>
        <p:spPr bwMode="auto">
          <a:xfrm>
            <a:off x="4841205" y="3639070"/>
            <a:ext cx="583287" cy="306275"/>
          </a:xfrm>
          <a:custGeom>
            <a:avLst/>
            <a:gdLst>
              <a:gd name="T0" fmla="*/ 0 w 560"/>
              <a:gd name="T1" fmla="*/ 0 h 344"/>
              <a:gd name="T2" fmla="*/ 0 w 560"/>
              <a:gd name="T3" fmla="*/ 344 h 344"/>
              <a:gd name="T4" fmla="*/ 560 w 560"/>
              <a:gd name="T5" fmla="*/ 344 h 344"/>
              <a:gd name="T6" fmla="*/ 560 w 560"/>
              <a:gd name="T7" fmla="*/ 8 h 344"/>
            </a:gdLst>
            <a:ahLst/>
            <a:cxnLst>
              <a:cxn ang="0">
                <a:pos x="T0" y="T1"/>
              </a:cxn>
              <a:cxn ang="0">
                <a:pos x="T2" y="T3"/>
              </a:cxn>
              <a:cxn ang="0">
                <a:pos x="T4" y="T5"/>
              </a:cxn>
              <a:cxn ang="0">
                <a:pos x="T6" y="T7"/>
              </a:cxn>
            </a:cxnLst>
            <a:rect l="0" t="0" r="r" b="b"/>
            <a:pathLst>
              <a:path w="560" h="344">
                <a:moveTo>
                  <a:pt x="0" y="0"/>
                </a:moveTo>
                <a:lnTo>
                  <a:pt x="0" y="344"/>
                </a:lnTo>
                <a:lnTo>
                  <a:pt x="560" y="344"/>
                </a:lnTo>
                <a:lnTo>
                  <a:pt x="560" y="8"/>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47" name="Freeform 10"/>
          <p:cNvSpPr/>
          <p:nvPr/>
        </p:nvSpPr>
        <p:spPr bwMode="auto">
          <a:xfrm>
            <a:off x="5942428" y="3645898"/>
            <a:ext cx="441855" cy="306275"/>
          </a:xfrm>
          <a:custGeom>
            <a:avLst/>
            <a:gdLst>
              <a:gd name="T0" fmla="*/ 0 w 424"/>
              <a:gd name="T1" fmla="*/ 0 h 344"/>
              <a:gd name="T2" fmla="*/ 0 w 424"/>
              <a:gd name="T3" fmla="*/ 344 h 344"/>
              <a:gd name="T4" fmla="*/ 424 w 424"/>
              <a:gd name="T5" fmla="*/ 344 h 344"/>
              <a:gd name="T6" fmla="*/ 424 w 424"/>
              <a:gd name="T7" fmla="*/ 8 h 344"/>
            </a:gdLst>
            <a:ahLst/>
            <a:cxnLst>
              <a:cxn ang="0">
                <a:pos x="T0" y="T1"/>
              </a:cxn>
              <a:cxn ang="0">
                <a:pos x="T2" y="T3"/>
              </a:cxn>
              <a:cxn ang="0">
                <a:pos x="T4" y="T5"/>
              </a:cxn>
              <a:cxn ang="0">
                <a:pos x="T6" y="T7"/>
              </a:cxn>
            </a:cxnLst>
            <a:rect l="0" t="0" r="r" b="b"/>
            <a:pathLst>
              <a:path w="424" h="344">
                <a:moveTo>
                  <a:pt x="0" y="0"/>
                </a:moveTo>
                <a:lnTo>
                  <a:pt x="0" y="344"/>
                </a:lnTo>
                <a:lnTo>
                  <a:pt x="424" y="344"/>
                </a:lnTo>
                <a:lnTo>
                  <a:pt x="424" y="8"/>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48" name="Line 11"/>
          <p:cNvSpPr>
            <a:spLocks noChangeShapeType="1"/>
          </p:cNvSpPr>
          <p:nvPr/>
        </p:nvSpPr>
        <p:spPr bwMode="auto">
          <a:xfrm>
            <a:off x="2821158" y="2785900"/>
            <a:ext cx="1522594" cy="0"/>
          </a:xfrm>
          <a:prstGeom prst="line">
            <a:avLst/>
          </a:prstGeom>
          <a:noFill/>
          <a:ln w="952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49" name="Text Box 12"/>
          <p:cNvSpPr txBox="1">
            <a:spLocks noChangeArrowheads="1"/>
          </p:cNvSpPr>
          <p:nvPr/>
        </p:nvSpPr>
        <p:spPr bwMode="auto">
          <a:xfrm>
            <a:off x="2943994" y="2661050"/>
            <a:ext cx="1233030" cy="261610"/>
          </a:xfrm>
          <a:prstGeom prst="rect">
            <a:avLst/>
          </a:prstGeom>
          <a:solidFill>
            <a:srgbClr val="C3E3F9"/>
          </a:solidFill>
          <a:ln>
            <a:noFill/>
          </a:ln>
          <a:effectLst/>
        </p:spPr>
        <p:txBody>
          <a:bodyPr wrap="none">
            <a:spAutoFit/>
          </a:bodyPr>
          <a:lstStyle/>
          <a:p>
            <a:pPr algn="ctr"/>
            <a:r>
              <a:rPr lang="zh-CN" altLang="en-US" sz="1100" b="1" dirty="0">
                <a:solidFill>
                  <a:srgbClr val="0000FF"/>
                </a:solidFill>
                <a:latin typeface="微软雅黑" panose="020B0503020204020204" pitchFamily="34" charset="-122"/>
                <a:ea typeface="微软雅黑" panose="020B0503020204020204" pitchFamily="34" charset="-122"/>
              </a:rPr>
              <a:t>争用期 512 字节</a:t>
            </a:r>
            <a:endParaRPr lang="zh-CN" altLang="en-US" sz="1100" b="1" dirty="0">
              <a:solidFill>
                <a:srgbClr val="0000FF"/>
              </a:solidFill>
              <a:latin typeface="微软雅黑" panose="020B0503020204020204" pitchFamily="34" charset="-122"/>
              <a:ea typeface="微软雅黑" panose="020B0503020204020204" pitchFamily="34" charset="-122"/>
            </a:endParaRPr>
          </a:p>
        </p:txBody>
      </p:sp>
      <p:sp>
        <p:nvSpPr>
          <p:cNvPr id="150" name="Line 13"/>
          <p:cNvSpPr>
            <a:spLocks noChangeShapeType="1"/>
          </p:cNvSpPr>
          <p:nvPr/>
        </p:nvSpPr>
        <p:spPr bwMode="auto">
          <a:xfrm>
            <a:off x="2821158" y="2479929"/>
            <a:ext cx="414987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51" name="Text Box 14"/>
          <p:cNvSpPr txBox="1">
            <a:spLocks noChangeArrowheads="1"/>
          </p:cNvSpPr>
          <p:nvPr/>
        </p:nvSpPr>
        <p:spPr bwMode="auto">
          <a:xfrm>
            <a:off x="3899478" y="2355078"/>
            <a:ext cx="2165978" cy="261610"/>
          </a:xfrm>
          <a:prstGeom prst="rect">
            <a:avLst/>
          </a:prstGeom>
          <a:solidFill>
            <a:srgbClr val="C3E3F9"/>
          </a:solidFill>
          <a:ln>
            <a:noFill/>
          </a:ln>
          <a:effectLst/>
        </p:spPr>
        <p:txBody>
          <a:bodyPr wrap="none">
            <a:spAutoFit/>
          </a:bodyPr>
          <a:lstStyle/>
          <a:p>
            <a:pPr algn="ctr"/>
            <a:r>
              <a:rPr lang="zh-CN" altLang="en-US" sz="1100" b="1" dirty="0">
                <a:solidFill>
                  <a:srgbClr val="0000FF"/>
                </a:solidFill>
                <a:latin typeface="微软雅黑" panose="020B0503020204020204" pitchFamily="34" charset="-122"/>
                <a:ea typeface="微软雅黑" panose="020B0503020204020204" pitchFamily="34" charset="-122"/>
              </a:rPr>
              <a:t>将突发计时器设定为 1500 字节</a:t>
            </a:r>
            <a:endParaRPr lang="zh-CN" altLang="en-US" sz="1100" b="1" dirty="0">
              <a:solidFill>
                <a:srgbClr val="0000FF"/>
              </a:solidFill>
              <a:latin typeface="微软雅黑" panose="020B0503020204020204" pitchFamily="34" charset="-122"/>
              <a:ea typeface="微软雅黑" panose="020B0503020204020204" pitchFamily="34" charset="-122"/>
            </a:endParaRPr>
          </a:p>
        </p:txBody>
      </p:sp>
      <p:sp>
        <p:nvSpPr>
          <p:cNvPr id="152" name="Text Box 15"/>
          <p:cNvSpPr txBox="1">
            <a:spLocks noChangeArrowheads="1"/>
          </p:cNvSpPr>
          <p:nvPr/>
        </p:nvSpPr>
        <p:spPr bwMode="auto">
          <a:xfrm>
            <a:off x="2992021" y="3339921"/>
            <a:ext cx="800219" cy="276999"/>
          </a:xfrm>
          <a:prstGeom prst="rect">
            <a:avLst/>
          </a:prstGeom>
          <a:solidFill>
            <a:srgbClr val="C3E3F9"/>
          </a:solidFill>
          <a:ln>
            <a:noFill/>
          </a:ln>
          <a:effectLst/>
        </p:spPr>
        <p:txBody>
          <a:bodyPr wrap="none">
            <a:spAutoFit/>
          </a:bodyPr>
          <a:lstStyle/>
          <a:p>
            <a:pPr algn="ctr"/>
            <a:r>
              <a:rPr lang="zh-CN" altLang="en-US" sz="1200" b="1" dirty="0">
                <a:solidFill>
                  <a:srgbClr val="0000FF"/>
                </a:solidFill>
                <a:latin typeface="微软雅黑" panose="020B0503020204020204" pitchFamily="34" charset="-122"/>
                <a:ea typeface="微软雅黑" panose="020B0503020204020204" pitchFamily="34" charset="-122"/>
              </a:rPr>
              <a:t>载波延伸</a:t>
            </a:r>
            <a:endParaRPr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153" name="Line 16"/>
          <p:cNvSpPr>
            <a:spLocks noChangeShapeType="1"/>
          </p:cNvSpPr>
          <p:nvPr/>
        </p:nvSpPr>
        <p:spPr bwMode="auto">
          <a:xfrm>
            <a:off x="3700223" y="3543578"/>
            <a:ext cx="82781" cy="202857"/>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54" name="Text Box 17"/>
          <p:cNvSpPr txBox="1">
            <a:spLocks noChangeArrowheads="1"/>
          </p:cNvSpPr>
          <p:nvPr/>
        </p:nvSpPr>
        <p:spPr bwMode="auto">
          <a:xfrm>
            <a:off x="2244698" y="2882741"/>
            <a:ext cx="538930"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200" b="1" dirty="0">
                <a:solidFill>
                  <a:srgbClr val="0000CC"/>
                </a:solidFill>
                <a:latin typeface="微软雅黑" panose="020B0503020204020204" pitchFamily="34" charset="-122"/>
                <a:ea typeface="微软雅黑" panose="020B0503020204020204" pitchFamily="34" charset="-122"/>
              </a:rPr>
              <a:t>载波</a:t>
            </a:r>
            <a:endParaRPr lang="zh-CN" altLang="en-US" sz="1200" b="1" dirty="0">
              <a:solidFill>
                <a:srgbClr val="0000CC"/>
              </a:solidFill>
              <a:latin typeface="微软雅黑" panose="020B0503020204020204" pitchFamily="34" charset="-122"/>
              <a:ea typeface="微软雅黑" panose="020B0503020204020204" pitchFamily="34" charset="-122"/>
            </a:endParaRPr>
          </a:p>
          <a:p>
            <a:pPr>
              <a:lnSpc>
                <a:spcPct val="90000"/>
              </a:lnSpc>
            </a:pPr>
            <a:r>
              <a:rPr lang="zh-CN" altLang="en-US" sz="1200" b="1" dirty="0">
                <a:solidFill>
                  <a:srgbClr val="0000CC"/>
                </a:solidFill>
                <a:latin typeface="微软雅黑" panose="020B0503020204020204" pitchFamily="34" charset="-122"/>
                <a:ea typeface="微软雅黑" panose="020B0503020204020204" pitchFamily="34" charset="-122"/>
              </a:rPr>
              <a:t>监听 </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sp>
        <p:nvSpPr>
          <p:cNvPr id="155" name="Freeform 18"/>
          <p:cNvSpPr/>
          <p:nvPr/>
        </p:nvSpPr>
        <p:spPr bwMode="auto">
          <a:xfrm>
            <a:off x="2119847" y="2977354"/>
            <a:ext cx="5524649" cy="308225"/>
          </a:xfrm>
          <a:custGeom>
            <a:avLst/>
            <a:gdLst>
              <a:gd name="T0" fmla="*/ 0 w 4761"/>
              <a:gd name="T1" fmla="*/ 266 h 267"/>
              <a:gd name="T2" fmla="*/ 601 w 4761"/>
              <a:gd name="T3" fmla="*/ 267 h 267"/>
              <a:gd name="T4" fmla="*/ 601 w 4761"/>
              <a:gd name="T5" fmla="*/ 0 h 267"/>
              <a:gd name="T6" fmla="*/ 4193 w 4761"/>
              <a:gd name="T7" fmla="*/ 0 h 267"/>
              <a:gd name="T8" fmla="*/ 4193 w 4761"/>
              <a:gd name="T9" fmla="*/ 266 h 267"/>
              <a:gd name="T10" fmla="*/ 4761 w 4761"/>
              <a:gd name="T11" fmla="*/ 266 h 267"/>
            </a:gdLst>
            <a:ahLst/>
            <a:cxnLst>
              <a:cxn ang="0">
                <a:pos x="T0" y="T1"/>
              </a:cxn>
              <a:cxn ang="0">
                <a:pos x="T2" y="T3"/>
              </a:cxn>
              <a:cxn ang="0">
                <a:pos x="T4" y="T5"/>
              </a:cxn>
              <a:cxn ang="0">
                <a:pos x="T6" y="T7"/>
              </a:cxn>
              <a:cxn ang="0">
                <a:pos x="T8" y="T9"/>
              </a:cxn>
              <a:cxn ang="0">
                <a:pos x="T10" y="T11"/>
              </a:cxn>
            </a:cxnLst>
            <a:rect l="0" t="0" r="r" b="b"/>
            <a:pathLst>
              <a:path w="4761" h="267">
                <a:moveTo>
                  <a:pt x="0" y="266"/>
                </a:moveTo>
                <a:lnTo>
                  <a:pt x="601" y="267"/>
                </a:lnTo>
                <a:lnTo>
                  <a:pt x="601" y="0"/>
                </a:lnTo>
                <a:lnTo>
                  <a:pt x="4193" y="0"/>
                </a:lnTo>
                <a:lnTo>
                  <a:pt x="4193" y="266"/>
                </a:lnTo>
                <a:lnTo>
                  <a:pt x="4761" y="266"/>
                </a:lnTo>
              </a:path>
            </a:pathLst>
          </a:custGeom>
          <a:solidFill>
            <a:srgbClr val="0000FF"/>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56" name="Line 19"/>
          <p:cNvSpPr>
            <a:spLocks noChangeShapeType="1"/>
          </p:cNvSpPr>
          <p:nvPr/>
        </p:nvSpPr>
        <p:spPr bwMode="auto">
          <a:xfrm>
            <a:off x="4348630" y="2656173"/>
            <a:ext cx="0" cy="1454009"/>
          </a:xfrm>
          <a:prstGeom prst="line">
            <a:avLst/>
          </a:prstGeom>
          <a:noFill/>
          <a:ln w="19050">
            <a:solidFill>
              <a:schemeClr val="tx1"/>
            </a:solidFill>
            <a:prstDash val="sys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57" name="Line 20"/>
          <p:cNvSpPr>
            <a:spLocks noChangeShapeType="1"/>
          </p:cNvSpPr>
          <p:nvPr/>
        </p:nvSpPr>
        <p:spPr bwMode="auto">
          <a:xfrm flipH="1">
            <a:off x="2817256" y="2386291"/>
            <a:ext cx="0" cy="1723891"/>
          </a:xfrm>
          <a:prstGeom prst="line">
            <a:avLst/>
          </a:prstGeom>
          <a:noFill/>
          <a:ln w="19050">
            <a:solidFill>
              <a:schemeClr val="tx1"/>
            </a:solidFill>
            <a:prstDash val="sys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58" name="Line 21"/>
          <p:cNvSpPr>
            <a:spLocks noChangeShapeType="1"/>
          </p:cNvSpPr>
          <p:nvPr/>
        </p:nvSpPr>
        <p:spPr bwMode="auto">
          <a:xfrm>
            <a:off x="6985264" y="2393118"/>
            <a:ext cx="0" cy="1717064"/>
          </a:xfrm>
          <a:prstGeom prst="line">
            <a:avLst/>
          </a:prstGeom>
          <a:noFill/>
          <a:ln w="19050">
            <a:solidFill>
              <a:schemeClr val="tx1"/>
            </a:solidFill>
            <a:prstDash val="sys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60" name="Text Box 7"/>
          <p:cNvSpPr txBox="1">
            <a:spLocks noChangeArrowheads="1"/>
          </p:cNvSpPr>
          <p:nvPr/>
        </p:nvSpPr>
        <p:spPr bwMode="auto">
          <a:xfrm>
            <a:off x="2767635" y="3679062"/>
            <a:ext cx="4203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solidFill>
                  <a:schemeClr val="bg1"/>
                </a:solidFill>
                <a:latin typeface="微软雅黑" panose="020B0503020204020204" pitchFamily="34" charset="-122"/>
                <a:ea typeface="微软雅黑" panose="020B0503020204020204" pitchFamily="34" charset="-122"/>
              </a:rPr>
              <a:t> 帧#1   </a:t>
            </a:r>
            <a:r>
              <a:rPr lang="en-US" altLang="zh-CN" sz="1200" b="1" i="1" dirty="0">
                <a:solidFill>
                  <a:schemeClr val="bg1"/>
                </a:solidFill>
                <a:latin typeface="微软雅黑" panose="020B0503020204020204" pitchFamily="34" charset="-122"/>
                <a:ea typeface="微软雅黑" panose="020B0503020204020204" pitchFamily="34" charset="-122"/>
              </a:rPr>
              <a:t>RRRRRRRR    </a:t>
            </a:r>
            <a:r>
              <a:rPr lang="zh-CN" altLang="en-US" sz="1200" b="1" dirty="0">
                <a:solidFill>
                  <a:schemeClr val="bg1"/>
                </a:solidFill>
                <a:latin typeface="微软雅黑" panose="020B0503020204020204" pitchFamily="34" charset="-122"/>
                <a:ea typeface="微软雅黑" panose="020B0503020204020204" pitchFamily="34" charset="-122"/>
              </a:rPr>
              <a:t>帧#2   </a:t>
            </a:r>
            <a:r>
              <a:rPr lang="en-US" altLang="zh-CN" sz="1200" b="1" i="1" dirty="0">
                <a:solidFill>
                  <a:schemeClr val="bg1"/>
                </a:solidFill>
                <a:latin typeface="微软雅黑" panose="020B0503020204020204" pitchFamily="34" charset="-122"/>
                <a:ea typeface="微软雅黑" panose="020B0503020204020204" pitchFamily="34" charset="-122"/>
              </a:rPr>
              <a:t>RRRR    </a:t>
            </a:r>
            <a:r>
              <a:rPr lang="zh-CN" altLang="en-US" sz="1200" b="1" dirty="0">
                <a:solidFill>
                  <a:schemeClr val="bg1"/>
                </a:solidFill>
                <a:latin typeface="微软雅黑" panose="020B0503020204020204" pitchFamily="34" charset="-122"/>
                <a:ea typeface="微软雅黑" panose="020B0503020204020204" pitchFamily="34" charset="-122"/>
              </a:rPr>
              <a:t>帧#3   </a:t>
            </a:r>
            <a:r>
              <a:rPr lang="en-US" altLang="zh-CN" sz="1200" b="1" i="1" dirty="0">
                <a:solidFill>
                  <a:schemeClr val="bg1"/>
                </a:solidFill>
                <a:latin typeface="微软雅黑" panose="020B0503020204020204" pitchFamily="34" charset="-122"/>
                <a:ea typeface="微软雅黑" panose="020B0503020204020204" pitchFamily="34" charset="-122"/>
              </a:rPr>
              <a:t>RRR    </a:t>
            </a:r>
            <a:r>
              <a:rPr lang="zh-CN" altLang="en-US" sz="1200" b="1" dirty="0">
                <a:solidFill>
                  <a:schemeClr val="bg1"/>
                </a:solidFill>
                <a:latin typeface="微软雅黑" panose="020B0503020204020204" pitchFamily="34" charset="-122"/>
                <a:ea typeface="微软雅黑" panose="020B0503020204020204" pitchFamily="34" charset="-122"/>
              </a:rPr>
              <a:t>帧#4</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AutoShape 5"/>
          <p:cNvSpPr>
            <a:spLocks noChangeArrowheads="1"/>
          </p:cNvSpPr>
          <p:nvPr/>
        </p:nvSpPr>
        <p:spPr bwMode="auto">
          <a:xfrm>
            <a:off x="502919" y="650653"/>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47" name="Rectangle 6"/>
          <p:cNvSpPr>
            <a:spLocks noChangeArrowheads="1"/>
          </p:cNvSpPr>
          <p:nvPr/>
        </p:nvSpPr>
        <p:spPr bwMode="auto">
          <a:xfrm>
            <a:off x="1120031" y="599238"/>
            <a:ext cx="68868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3.5.3   10 </a:t>
            </a:r>
            <a:r>
              <a:rPr lang="zh-CN" altLang="en-US" sz="2400" b="1" dirty="0">
                <a:solidFill>
                  <a:schemeClr val="bg1"/>
                </a:solidFill>
                <a:latin typeface="微软雅黑" panose="020B0503020204020204" pitchFamily="34" charset="-122"/>
                <a:ea typeface="微软雅黑" panose="020B0503020204020204" pitchFamily="34" charset="-122"/>
              </a:rPr>
              <a:t>吉比特以太网 </a:t>
            </a:r>
            <a:r>
              <a:rPr lang="en-US" altLang="zh-CN" sz="2400" b="1" dirty="0">
                <a:solidFill>
                  <a:schemeClr val="bg1"/>
                </a:solidFill>
                <a:latin typeface="微软雅黑" panose="020B0503020204020204" pitchFamily="34" charset="-122"/>
                <a:ea typeface="微软雅黑" panose="020B0503020204020204" pitchFamily="34" charset="-122"/>
              </a:rPr>
              <a:t>(10GE) </a:t>
            </a:r>
            <a:r>
              <a:rPr lang="zh-CN" altLang="en-US" sz="2400" b="1" dirty="0">
                <a:solidFill>
                  <a:schemeClr val="bg1"/>
                </a:solidFill>
                <a:latin typeface="微软雅黑" panose="020B0503020204020204" pitchFamily="34" charset="-122"/>
                <a:ea typeface="微软雅黑" panose="020B0503020204020204" pitchFamily="34" charset="-122"/>
              </a:rPr>
              <a:t>和更快的以太网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62" name="Rectangle 8"/>
          <p:cNvSpPr>
            <a:spLocks noChangeArrowheads="1"/>
          </p:cNvSpPr>
          <p:nvPr/>
        </p:nvSpPr>
        <p:spPr bwMode="auto">
          <a:xfrm>
            <a:off x="502919" y="1046992"/>
            <a:ext cx="8129015"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10 </a:t>
            </a:r>
            <a:r>
              <a:rPr lang="zh-CN" altLang="en-US" sz="2000" b="1" dirty="0">
                <a:latin typeface="微软雅黑" panose="020B0503020204020204" pitchFamily="34" charset="-122"/>
                <a:ea typeface="微软雅黑" panose="020B0503020204020204" pitchFamily="34" charset="-122"/>
              </a:rPr>
              <a:t>吉比特以太网（</a:t>
            </a:r>
            <a:r>
              <a:rPr lang="en-US" altLang="zh-CN" sz="2000" b="1" dirty="0">
                <a:latin typeface="微软雅黑" panose="020B0503020204020204" pitchFamily="34" charset="-122"/>
                <a:ea typeface="微软雅黑" panose="020B0503020204020204" pitchFamily="34" charset="-122"/>
              </a:rPr>
              <a:t>10GE</a:t>
            </a:r>
            <a:r>
              <a:rPr lang="zh-CN" altLang="en-US" sz="2000" b="1" dirty="0">
                <a:latin typeface="微软雅黑" panose="020B0503020204020204" pitchFamily="34" charset="-122"/>
                <a:ea typeface="微软雅黑" panose="020B0503020204020204" pitchFamily="34" charset="-122"/>
              </a:rPr>
              <a:t>）主要特点：</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万兆比特。</a:t>
            </a:r>
            <a:endParaRPr lang="en-US" altLang="zh-CN"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与 </a:t>
            </a:r>
            <a:r>
              <a:rPr lang="en-US" altLang="zh-CN" sz="2000" b="1" dirty="0">
                <a:latin typeface="微软雅黑" panose="020B0503020204020204" pitchFamily="34" charset="-122"/>
                <a:ea typeface="微软雅黑" panose="020B0503020204020204" pitchFamily="34" charset="-122"/>
              </a:rPr>
              <a:t>10</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100 Mbit/s </a:t>
            </a:r>
            <a:r>
              <a:rPr lang="zh-CN" altLang="en-US" sz="2000" b="1" dirty="0">
                <a:latin typeface="微软雅黑" panose="020B0503020204020204" pitchFamily="34" charset="-122"/>
                <a:ea typeface="微软雅黑" panose="020B0503020204020204" pitchFamily="34" charset="-122"/>
              </a:rPr>
              <a:t>和 </a:t>
            </a:r>
            <a:r>
              <a:rPr lang="en-US" altLang="zh-CN" sz="2000" b="1" dirty="0">
                <a:latin typeface="微软雅黑" panose="020B0503020204020204" pitchFamily="34" charset="-122"/>
                <a:ea typeface="微软雅黑" panose="020B0503020204020204" pitchFamily="34" charset="-122"/>
              </a:rPr>
              <a:t>1 </a:t>
            </a:r>
            <a:r>
              <a:rPr lang="en-US" altLang="zh-CN" sz="2000" b="1" dirty="0" err="1">
                <a:latin typeface="微软雅黑" panose="020B0503020204020204" pitchFamily="34" charset="-122"/>
                <a:ea typeface="微软雅黑" panose="020B0503020204020204" pitchFamily="34" charset="-122"/>
              </a:rPr>
              <a:t>Gbit</a:t>
            </a:r>
            <a:r>
              <a:rPr lang="en-US" altLang="zh-CN" sz="2000" b="1" dirty="0">
                <a:latin typeface="微软雅黑" panose="020B0503020204020204" pitchFamily="34" charset="-122"/>
                <a:ea typeface="微软雅黑" panose="020B0503020204020204" pitchFamily="34" charset="-122"/>
              </a:rPr>
              <a:t>/s </a:t>
            </a:r>
            <a:r>
              <a:rPr lang="zh-CN" altLang="en-US" sz="2000" b="1" dirty="0">
                <a:latin typeface="微软雅黑" panose="020B0503020204020204" pitchFamily="34" charset="-122"/>
                <a:ea typeface="微软雅黑" panose="020B0503020204020204" pitchFamily="34" charset="-122"/>
              </a:rPr>
              <a:t>以太网的</a:t>
            </a:r>
            <a:r>
              <a:rPr lang="zh-CN" altLang="en-US" sz="2000" b="1" dirty="0">
                <a:solidFill>
                  <a:srgbClr val="0000FF"/>
                </a:solidFill>
                <a:latin typeface="微软雅黑" panose="020B0503020204020204" pitchFamily="34" charset="-122"/>
                <a:ea typeface="微软雅黑" panose="020B0503020204020204" pitchFamily="34" charset="-122"/>
              </a:rPr>
              <a:t>帧格式</a:t>
            </a:r>
            <a:r>
              <a:rPr lang="zh-CN" altLang="en-US" sz="2000" b="1" dirty="0">
                <a:solidFill>
                  <a:srgbClr val="C00000"/>
                </a:solidFill>
                <a:latin typeface="微软雅黑" panose="020B0503020204020204" pitchFamily="34" charset="-122"/>
                <a:ea typeface="微软雅黑" panose="020B0503020204020204" pitchFamily="34" charset="-122"/>
              </a:rPr>
              <a:t>完全相同。</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保留了 </a:t>
            </a:r>
            <a:r>
              <a:rPr lang="en-US" altLang="zh-CN" sz="2000" b="1" dirty="0">
                <a:latin typeface="微软雅黑" panose="020B0503020204020204" pitchFamily="34" charset="-122"/>
                <a:ea typeface="微软雅黑" panose="020B0503020204020204" pitchFamily="34" charset="-122"/>
              </a:rPr>
              <a:t>IEEE 802.3 </a:t>
            </a:r>
            <a:r>
              <a:rPr lang="zh-CN" altLang="en-US" sz="2000" b="1" dirty="0">
                <a:latin typeface="微软雅黑" panose="020B0503020204020204" pitchFamily="34" charset="-122"/>
                <a:ea typeface="微软雅黑" panose="020B0503020204020204" pitchFamily="34" charset="-122"/>
              </a:rPr>
              <a:t>标准规定的</a:t>
            </a:r>
            <a:r>
              <a:rPr lang="zh-CN" altLang="en-US" sz="2000" b="1" dirty="0">
                <a:solidFill>
                  <a:srgbClr val="C00000"/>
                </a:solidFill>
                <a:latin typeface="微软雅黑" panose="020B0503020204020204" pitchFamily="34" charset="-122"/>
                <a:ea typeface="微软雅黑" panose="020B0503020204020204" pitchFamily="34" charset="-122"/>
              </a:rPr>
              <a:t>以太网最小和最大帧长。</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只使用</a:t>
            </a:r>
            <a:r>
              <a:rPr lang="zh-CN" altLang="en-US" sz="2000" b="1" dirty="0">
                <a:solidFill>
                  <a:srgbClr val="C00000"/>
                </a:solidFill>
                <a:latin typeface="微软雅黑" panose="020B0503020204020204" pitchFamily="34" charset="-122"/>
                <a:ea typeface="微软雅黑" panose="020B0503020204020204" pitchFamily="34" charset="-122"/>
              </a:rPr>
              <a:t>光纤</a:t>
            </a:r>
            <a:r>
              <a:rPr lang="zh-CN" altLang="en-US" sz="2000" b="1" dirty="0">
                <a:latin typeface="微软雅黑" panose="020B0503020204020204" pitchFamily="34" charset="-122"/>
                <a:ea typeface="微软雅黑" panose="020B0503020204020204" pitchFamily="34" charset="-122"/>
              </a:rPr>
              <a:t>作为传输媒体。</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solidFill>
                  <a:srgbClr val="C00000"/>
                </a:solidFill>
                <a:latin typeface="微软雅黑" panose="020B0503020204020204" pitchFamily="34" charset="-122"/>
                <a:ea typeface="微软雅黑" panose="020B0503020204020204" pitchFamily="34" charset="-122"/>
              </a:rPr>
              <a:t>只工作在全双工方式，</a:t>
            </a:r>
            <a:r>
              <a:rPr lang="zh-CN" altLang="en-US" sz="2000" b="1" dirty="0">
                <a:latin typeface="微软雅黑" panose="020B0503020204020204" pitchFamily="34" charset="-122"/>
                <a:ea typeface="微软雅黑" panose="020B0503020204020204" pitchFamily="34" charset="-122"/>
              </a:rPr>
              <a:t>没有争用问题，</a:t>
            </a:r>
            <a:r>
              <a:rPr lang="zh-CN" altLang="en-US" sz="2000" b="1" dirty="0">
                <a:solidFill>
                  <a:srgbClr val="C00000"/>
                </a:solidFill>
                <a:latin typeface="微软雅黑" panose="020B0503020204020204" pitchFamily="34" charset="-122"/>
                <a:ea typeface="微软雅黑" panose="020B0503020204020204" pitchFamily="34" charset="-122"/>
              </a:rPr>
              <a:t>不使用 </a:t>
            </a:r>
            <a:r>
              <a:rPr lang="en-US" altLang="zh-CN" sz="2000" b="1" dirty="0">
                <a:solidFill>
                  <a:srgbClr val="C00000"/>
                </a:solidFill>
                <a:latin typeface="微软雅黑" panose="020B0503020204020204" pitchFamily="34" charset="-122"/>
                <a:ea typeface="微软雅黑" panose="020B0503020204020204" pitchFamily="34" charset="-122"/>
              </a:rPr>
              <a:t>CSMA/CD </a:t>
            </a:r>
            <a:r>
              <a:rPr lang="zh-CN" altLang="en-US" sz="2000" b="1" dirty="0">
                <a:solidFill>
                  <a:srgbClr val="C00000"/>
                </a:solidFill>
                <a:latin typeface="微软雅黑" panose="020B0503020204020204" pitchFamily="34" charset="-122"/>
                <a:ea typeface="微软雅黑" panose="020B0503020204020204" pitchFamily="34" charset="-122"/>
              </a:rPr>
              <a:t>协议。 </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02919" y="64850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Rectangle 6"/>
          <p:cNvSpPr>
            <a:spLocks noChangeArrowheads="1"/>
          </p:cNvSpPr>
          <p:nvPr/>
        </p:nvSpPr>
        <p:spPr bwMode="auto">
          <a:xfrm>
            <a:off x="3209170" y="625412"/>
            <a:ext cx="27158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10GE </a:t>
            </a:r>
            <a:r>
              <a:rPr lang="zh-CN" altLang="en-US" sz="2000" b="1" dirty="0">
                <a:solidFill>
                  <a:schemeClr val="bg1"/>
                </a:solidFill>
                <a:latin typeface="微软雅黑" panose="020B0503020204020204" pitchFamily="34" charset="-122"/>
                <a:ea typeface="微软雅黑" panose="020B0503020204020204" pitchFamily="34" charset="-122"/>
              </a:rPr>
              <a:t>以太网的物理层</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60" name="矩形 59"/>
          <p:cNvSpPr/>
          <p:nvPr/>
        </p:nvSpPr>
        <p:spPr>
          <a:xfrm>
            <a:off x="3451225" y="1148897"/>
            <a:ext cx="2231701" cy="369332"/>
          </a:xfrm>
          <a:prstGeom prst="rect">
            <a:avLst/>
          </a:prstGeom>
        </p:spPr>
        <p:txBody>
          <a:bodyPr wrap="none">
            <a:spAutoFit/>
          </a:bodyPr>
          <a:lstStyle/>
          <a:p>
            <a:pPr lvl="0" algn="ctr" fontAlgn="base">
              <a:spcBef>
                <a:spcPct val="0"/>
              </a:spcBef>
              <a:spcAft>
                <a:spcPct val="0"/>
              </a:spcAft>
              <a:tabLst>
                <a:tab pos="1752600" algn="l"/>
              </a:tabLst>
            </a:pPr>
            <a:r>
              <a:rPr lang="en-US" altLang="zh-CN" b="1"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rPr>
              <a:t>10GE </a:t>
            </a:r>
            <a:r>
              <a:rPr lang="zh-CN" altLang="en-US" b="1"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rPr>
              <a:t>的物理层标准</a:t>
            </a:r>
            <a:endParaRPr lang="zh-CN" altLang="en-US" b="1"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61" name="内容占位符 3"/>
          <p:cNvGraphicFramePr/>
          <p:nvPr/>
        </p:nvGraphicFramePr>
        <p:xfrm>
          <a:off x="502919" y="1507067"/>
          <a:ext cx="8129015" cy="2151438"/>
        </p:xfrm>
        <a:graphic>
          <a:graphicData uri="http://schemas.openxmlformats.org/drawingml/2006/table">
            <a:tbl>
              <a:tblPr firstRow="1" firstCol="1" lastRow="1" lastCol="1" bandRow="1" bandCol="1"/>
              <a:tblGrid>
                <a:gridCol w="1835584"/>
                <a:gridCol w="721123"/>
                <a:gridCol w="1966697"/>
                <a:gridCol w="3605611"/>
              </a:tblGrid>
              <a:tr h="358678">
                <a:tc>
                  <a:txBody>
                    <a:bodyPr/>
                    <a:lstStyle/>
                    <a:p>
                      <a:pPr algn="ctr">
                        <a:lnSpc>
                          <a:spcPct val="100000"/>
                        </a:lnSpc>
                        <a:spcAft>
                          <a:spcPts val="0"/>
                        </a:spcAft>
                        <a:tabLst>
                          <a:tab pos="1752600" algn="l"/>
                        </a:tabLst>
                      </a:pPr>
                      <a:r>
                        <a:rPr lang="zh-CN" sz="1800" b="1" dirty="0">
                          <a:solidFill>
                            <a:schemeClr val="bg1"/>
                          </a:solidFill>
                          <a:effectLst/>
                          <a:latin typeface="微软雅黑" panose="020B0503020204020204" pitchFamily="34" charset="-122"/>
                          <a:ea typeface="微软雅黑" panose="020B0503020204020204" pitchFamily="34" charset="-122"/>
                        </a:rPr>
                        <a:t>名称</a:t>
                      </a:r>
                      <a:endParaRPr lang="zh-CN" sz="1800" b="1" dirty="0">
                        <a:solidFill>
                          <a:schemeClr val="bg1"/>
                        </a:solidFill>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anose="020B0503020204020204" pitchFamily="34" charset="-122"/>
                          <a:ea typeface="微软雅黑" panose="020B0503020204020204" pitchFamily="34" charset="-122"/>
                        </a:rPr>
                        <a:t>媒体</a:t>
                      </a:r>
                      <a:endParaRPr lang="zh-CN" sz="1800" b="1" dirty="0">
                        <a:solidFill>
                          <a:schemeClr val="bg1"/>
                        </a:solidFill>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anose="020B0503020204020204" pitchFamily="34" charset="-122"/>
                          <a:ea typeface="微软雅黑" panose="020B0503020204020204" pitchFamily="34" charset="-122"/>
                        </a:rPr>
                        <a:t>网段最大长度</a:t>
                      </a:r>
                      <a:endParaRPr lang="zh-CN" sz="1800" b="1" dirty="0">
                        <a:solidFill>
                          <a:schemeClr val="bg1"/>
                        </a:solidFill>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anose="020B0503020204020204" pitchFamily="34" charset="-122"/>
                          <a:ea typeface="微软雅黑" panose="020B0503020204020204" pitchFamily="34" charset="-122"/>
                        </a:rPr>
                        <a:t>特点</a:t>
                      </a:r>
                      <a:endParaRPr lang="zh-CN" sz="1800" b="1" dirty="0">
                        <a:solidFill>
                          <a:schemeClr val="bg1"/>
                        </a:solidFill>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r>
              <a:tr h="358552">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10GBASE-SR</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光缆</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300 m</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多模光纤（</a:t>
                      </a:r>
                      <a:r>
                        <a:rPr lang="en-US" sz="1400" b="1" dirty="0">
                          <a:effectLst/>
                          <a:latin typeface="微软雅黑" panose="020B0503020204020204" pitchFamily="34" charset="-122"/>
                          <a:ea typeface="微软雅黑" panose="020B0503020204020204" pitchFamily="34" charset="-122"/>
                        </a:rPr>
                        <a:t>0.85 </a:t>
                      </a:r>
                      <a:r>
                        <a:rPr lang="en-US" sz="1400" b="1" dirty="0">
                          <a:effectLst/>
                          <a:latin typeface="微软雅黑" panose="020B0503020204020204" pitchFamily="34" charset="-122"/>
                          <a:ea typeface="微软雅黑" panose="020B0503020204020204" pitchFamily="34" charset="-122"/>
                          <a:sym typeface="Symbol" panose="05050102010706020507"/>
                        </a:rPr>
                        <a:t></a:t>
                      </a:r>
                      <a:r>
                        <a:rPr lang="en-US" sz="1400" b="1" dirty="0">
                          <a:effectLst/>
                          <a:latin typeface="微软雅黑" panose="020B0503020204020204" pitchFamily="34" charset="-122"/>
                          <a:ea typeface="微软雅黑" panose="020B0503020204020204" pitchFamily="34" charset="-122"/>
                        </a:rPr>
                        <a:t>m</a:t>
                      </a:r>
                      <a:r>
                        <a:rPr lang="zh-CN" sz="1400" b="1" dirty="0">
                          <a:effectLst/>
                          <a:latin typeface="微软雅黑" panose="020B0503020204020204" pitchFamily="34" charset="-122"/>
                          <a:ea typeface="微软雅黑" panose="020B0503020204020204" pitchFamily="34" charset="-122"/>
                        </a:rPr>
                        <a:t>）</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358552">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10GBASE-LR</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anose="020B0503020204020204" pitchFamily="34" charset="-122"/>
                          <a:ea typeface="微软雅黑" panose="020B0503020204020204" pitchFamily="34" charset="-122"/>
                        </a:rPr>
                        <a:t>光缆</a:t>
                      </a:r>
                      <a:endParaRPr lang="zh-CN" sz="1400" b="1">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 km</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单模光纤（</a:t>
                      </a:r>
                      <a:r>
                        <a:rPr lang="en-US" sz="1400" b="1" dirty="0">
                          <a:effectLst/>
                          <a:latin typeface="微软雅黑" panose="020B0503020204020204" pitchFamily="34" charset="-122"/>
                          <a:ea typeface="微软雅黑" panose="020B0503020204020204" pitchFamily="34" charset="-122"/>
                        </a:rPr>
                        <a:t>1.3 </a:t>
                      </a:r>
                      <a:r>
                        <a:rPr lang="en-US" sz="1400" b="1" dirty="0">
                          <a:effectLst/>
                          <a:latin typeface="微软雅黑" panose="020B0503020204020204" pitchFamily="34" charset="-122"/>
                          <a:ea typeface="微软雅黑" panose="020B0503020204020204" pitchFamily="34" charset="-122"/>
                          <a:sym typeface="Symbol" panose="05050102010706020507"/>
                        </a:rPr>
                        <a:t></a:t>
                      </a:r>
                      <a:r>
                        <a:rPr lang="en-US" sz="1400" b="1" dirty="0">
                          <a:effectLst/>
                          <a:latin typeface="微软雅黑" panose="020B0503020204020204" pitchFamily="34" charset="-122"/>
                          <a:ea typeface="微软雅黑" panose="020B0503020204020204" pitchFamily="34" charset="-122"/>
                        </a:rPr>
                        <a:t>m</a:t>
                      </a:r>
                      <a:r>
                        <a:rPr lang="zh-CN" sz="1400" b="1" dirty="0">
                          <a:effectLst/>
                          <a:latin typeface="微软雅黑" panose="020B0503020204020204" pitchFamily="34" charset="-122"/>
                          <a:ea typeface="微软雅黑" panose="020B0503020204020204" pitchFamily="34" charset="-122"/>
                        </a:rPr>
                        <a:t>）</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8552">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10GBASE-ER</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a:effectLst/>
                          <a:latin typeface="微软雅黑" panose="020B0503020204020204" pitchFamily="34" charset="-122"/>
                          <a:ea typeface="微软雅黑" panose="020B0503020204020204" pitchFamily="34" charset="-122"/>
                        </a:rPr>
                        <a:t>光缆</a:t>
                      </a:r>
                      <a:endParaRPr lang="zh-CN" sz="1400" b="1">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40 km</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单模光纤（</a:t>
                      </a:r>
                      <a:r>
                        <a:rPr lang="en-US" sz="1400" b="1" dirty="0">
                          <a:effectLst/>
                          <a:latin typeface="微软雅黑" panose="020B0503020204020204" pitchFamily="34" charset="-122"/>
                          <a:ea typeface="微软雅黑" panose="020B0503020204020204" pitchFamily="34" charset="-122"/>
                        </a:rPr>
                        <a:t>1.5 </a:t>
                      </a:r>
                      <a:r>
                        <a:rPr lang="en-US" sz="1400" b="1" dirty="0">
                          <a:effectLst/>
                          <a:latin typeface="微软雅黑" panose="020B0503020204020204" pitchFamily="34" charset="-122"/>
                          <a:ea typeface="微软雅黑" panose="020B0503020204020204" pitchFamily="34" charset="-122"/>
                          <a:sym typeface="Symbol" panose="05050102010706020507"/>
                        </a:rPr>
                        <a:t></a:t>
                      </a:r>
                      <a:r>
                        <a:rPr lang="en-US" sz="1400" b="1" dirty="0">
                          <a:effectLst/>
                          <a:latin typeface="微软雅黑" panose="020B0503020204020204" pitchFamily="34" charset="-122"/>
                          <a:ea typeface="微软雅黑" panose="020B0503020204020204" pitchFamily="34" charset="-122"/>
                        </a:rPr>
                        <a:t>m</a:t>
                      </a:r>
                      <a:r>
                        <a:rPr lang="zh-CN" sz="1400" b="1" dirty="0">
                          <a:effectLst/>
                          <a:latin typeface="微软雅黑" panose="020B0503020204020204" pitchFamily="34" charset="-122"/>
                          <a:ea typeface="微软雅黑" panose="020B0503020204020204" pitchFamily="34" charset="-122"/>
                        </a:rPr>
                        <a:t>）</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358552">
                <a:tc>
                  <a:txBody>
                    <a:bodyPr/>
                    <a:lstStyle/>
                    <a:p>
                      <a:pPr algn="just">
                        <a:lnSpc>
                          <a:spcPct val="100000"/>
                        </a:lnSpc>
                        <a:spcAft>
                          <a:spcPts val="0"/>
                        </a:spcAft>
                        <a:tabLst>
                          <a:tab pos="1752600" algn="l"/>
                        </a:tabLst>
                      </a:pPr>
                      <a:r>
                        <a:rPr lang="pt-BR" sz="1400" b="1" dirty="0">
                          <a:effectLst/>
                          <a:latin typeface="微软雅黑" panose="020B0503020204020204" pitchFamily="34" charset="-122"/>
                          <a:ea typeface="微软雅黑" panose="020B0503020204020204" pitchFamily="34" charset="-122"/>
                        </a:rPr>
                        <a:t>10GBASE-CX4</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anose="020B0503020204020204" pitchFamily="34" charset="-122"/>
                          <a:ea typeface="微软雅黑" panose="020B0503020204020204" pitchFamily="34" charset="-122"/>
                        </a:rPr>
                        <a:t>铜缆</a:t>
                      </a:r>
                      <a:endParaRPr lang="zh-CN" sz="1400" b="1">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15 m</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使用</a:t>
                      </a:r>
                      <a:r>
                        <a:rPr lang="en-US" altLang="zh-CN" sz="1400" b="1" dirty="0">
                          <a:effectLst/>
                          <a:latin typeface="微软雅黑" panose="020B0503020204020204" pitchFamily="34" charset="-122"/>
                          <a:ea typeface="微软雅黑" panose="020B0503020204020204" pitchFamily="34" charset="-122"/>
                        </a:rPr>
                        <a:t> </a:t>
                      </a:r>
                      <a:r>
                        <a:rPr lang="pt-BR" sz="1400" b="1" dirty="0">
                          <a:effectLst/>
                          <a:latin typeface="微软雅黑" panose="020B0503020204020204" pitchFamily="34" charset="-122"/>
                          <a:ea typeface="微软雅黑" panose="020B0503020204020204" pitchFamily="34" charset="-122"/>
                        </a:rPr>
                        <a:t>4 </a:t>
                      </a:r>
                      <a:r>
                        <a:rPr lang="zh-CN" sz="1400" b="1" dirty="0">
                          <a:effectLst/>
                          <a:latin typeface="微软雅黑" panose="020B0503020204020204" pitchFamily="34" charset="-122"/>
                          <a:ea typeface="微软雅黑" panose="020B0503020204020204" pitchFamily="34" charset="-122"/>
                        </a:rPr>
                        <a:t>对双芯同轴电缆</a:t>
                      </a:r>
                      <a:r>
                        <a:rPr lang="en-US" altLang="zh-CN" sz="1400" b="1" dirty="0">
                          <a:effectLst/>
                          <a:latin typeface="微软雅黑" panose="020B0503020204020204" pitchFamily="34" charset="-122"/>
                          <a:ea typeface="微软雅黑" panose="020B0503020204020204" pitchFamily="34" charset="-122"/>
                        </a:rPr>
                        <a:t> </a:t>
                      </a:r>
                      <a:r>
                        <a:rPr lang="pt-BR" sz="1400" b="1" dirty="0">
                          <a:effectLst/>
                          <a:latin typeface="微软雅黑" panose="020B0503020204020204" pitchFamily="34" charset="-122"/>
                          <a:ea typeface="微软雅黑" panose="020B0503020204020204" pitchFamily="34" charset="-122"/>
                        </a:rPr>
                        <a:t>(twinax)</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8552">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10GBASE-T</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铜缆</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 m</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使用</a:t>
                      </a:r>
                      <a:r>
                        <a:rPr lang="en-US" altLang="zh-CN" sz="1400" b="1" dirty="0">
                          <a:effectLst/>
                          <a:latin typeface="微软雅黑" panose="020B0503020204020204" pitchFamily="34" charset="-122"/>
                          <a:ea typeface="微软雅黑" panose="020B0503020204020204" pitchFamily="34" charset="-122"/>
                        </a:rPr>
                        <a:t> </a:t>
                      </a:r>
                      <a:r>
                        <a:rPr lang="pt-BR" sz="1400" b="1" dirty="0">
                          <a:effectLst/>
                          <a:latin typeface="微软雅黑" panose="020B0503020204020204" pitchFamily="34" charset="-122"/>
                          <a:ea typeface="微软雅黑" panose="020B0503020204020204" pitchFamily="34" charset="-122"/>
                        </a:rPr>
                        <a:t>4 </a:t>
                      </a:r>
                      <a:r>
                        <a:rPr lang="zh-CN" sz="1400" b="1" dirty="0">
                          <a:effectLst/>
                          <a:latin typeface="微软雅黑" panose="020B0503020204020204" pitchFamily="34" charset="-122"/>
                          <a:ea typeface="微软雅黑" panose="020B0503020204020204" pitchFamily="34" charset="-122"/>
                        </a:rPr>
                        <a:t>对</a:t>
                      </a:r>
                      <a:r>
                        <a:rPr lang="en-US" altLang="zh-CN" sz="1400" b="1" dirty="0">
                          <a:effectLst/>
                          <a:latin typeface="微软雅黑" panose="020B0503020204020204" pitchFamily="34" charset="-122"/>
                          <a:ea typeface="微软雅黑" panose="020B0503020204020204" pitchFamily="34" charset="-122"/>
                        </a:rPr>
                        <a:t> </a:t>
                      </a:r>
                      <a:r>
                        <a:rPr lang="pt-BR" sz="1400" b="1" dirty="0">
                          <a:effectLst/>
                          <a:latin typeface="微软雅黑" panose="020B0503020204020204" pitchFamily="34" charset="-122"/>
                          <a:ea typeface="微软雅黑" panose="020B0503020204020204" pitchFamily="34" charset="-122"/>
                        </a:rPr>
                        <a:t>6A </a:t>
                      </a:r>
                      <a:r>
                        <a:rPr lang="zh-CN" sz="1400" b="1" dirty="0">
                          <a:effectLst/>
                          <a:latin typeface="微软雅黑" panose="020B0503020204020204" pitchFamily="34" charset="-122"/>
                          <a:ea typeface="微软雅黑" panose="020B0503020204020204" pitchFamily="34" charset="-122"/>
                        </a:rPr>
                        <a:t>类</a:t>
                      </a:r>
                      <a:r>
                        <a:rPr lang="en-US" altLang="zh-CN" sz="1400" b="1" dirty="0">
                          <a:effectLst/>
                          <a:latin typeface="微软雅黑" panose="020B0503020204020204" pitchFamily="34" charset="-122"/>
                          <a:ea typeface="微软雅黑" panose="020B0503020204020204" pitchFamily="34" charset="-122"/>
                        </a:rPr>
                        <a:t> </a:t>
                      </a:r>
                      <a:r>
                        <a:rPr lang="pt-BR" sz="1400" b="1" dirty="0">
                          <a:effectLst/>
                          <a:latin typeface="微软雅黑" panose="020B0503020204020204" pitchFamily="34" charset="-122"/>
                          <a:ea typeface="微软雅黑" panose="020B0503020204020204" pitchFamily="34" charset="-122"/>
                        </a:rPr>
                        <a:t>UTP </a:t>
                      </a:r>
                      <a:r>
                        <a:rPr lang="zh-CN" sz="1400" b="1" dirty="0">
                          <a:effectLst/>
                          <a:latin typeface="微软雅黑" panose="020B0503020204020204" pitchFamily="34" charset="-122"/>
                          <a:ea typeface="微软雅黑" panose="020B0503020204020204" pitchFamily="34" charset="-122"/>
                        </a:rPr>
                        <a:t>双绞线</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utoShape 5"/>
          <p:cNvSpPr>
            <a:spLocks noChangeArrowheads="1"/>
          </p:cNvSpPr>
          <p:nvPr/>
        </p:nvSpPr>
        <p:spPr bwMode="auto">
          <a:xfrm>
            <a:off x="502919" y="64988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Rectangle 6"/>
          <p:cNvSpPr>
            <a:spLocks noChangeArrowheads="1"/>
          </p:cNvSpPr>
          <p:nvPr/>
        </p:nvSpPr>
        <p:spPr bwMode="auto">
          <a:xfrm>
            <a:off x="2739490" y="626794"/>
            <a:ext cx="3655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40GE/100GE </a:t>
            </a:r>
            <a:r>
              <a:rPr lang="zh-CN" altLang="en-US" sz="2000" b="1" dirty="0">
                <a:solidFill>
                  <a:schemeClr val="bg1"/>
                </a:solidFill>
                <a:latin typeface="微软雅黑" panose="020B0503020204020204" pitchFamily="34" charset="-122"/>
                <a:ea typeface="微软雅黑" panose="020B0503020204020204" pitchFamily="34" charset="-122"/>
              </a:rPr>
              <a:t>以太网的物理层</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36" name="矩形 35"/>
          <p:cNvSpPr/>
          <p:nvPr/>
        </p:nvSpPr>
        <p:spPr>
          <a:xfrm>
            <a:off x="3108480" y="1112872"/>
            <a:ext cx="2933816" cy="369332"/>
          </a:xfrm>
          <a:prstGeom prst="rect">
            <a:avLst/>
          </a:prstGeom>
        </p:spPr>
        <p:txBody>
          <a:bodyPr wrap="none">
            <a:spAutoFit/>
          </a:bodyPr>
          <a:lstStyle/>
          <a:p>
            <a:pPr lvl="0" algn="ctr" fontAlgn="base">
              <a:spcBef>
                <a:spcPct val="0"/>
              </a:spcBef>
              <a:spcAft>
                <a:spcPct val="0"/>
              </a:spcAft>
              <a:tabLst>
                <a:tab pos="1752600" algn="l"/>
              </a:tabLst>
            </a:pPr>
            <a:r>
              <a:rPr lang="en-US" altLang="zh-CN" b="1"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rPr>
              <a:t>40GE/10GE </a:t>
            </a:r>
            <a:r>
              <a:rPr lang="zh-CN" altLang="en-US" b="1"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rPr>
              <a:t>的物理层标准</a:t>
            </a:r>
            <a:endParaRPr lang="zh-CN" altLang="en-US" b="1"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38" name="表格 37"/>
          <p:cNvGraphicFramePr>
            <a:graphicFrameLocks noGrp="1"/>
          </p:cNvGraphicFramePr>
          <p:nvPr/>
        </p:nvGraphicFramePr>
        <p:xfrm>
          <a:off x="502919" y="1452695"/>
          <a:ext cx="8129015" cy="2308227"/>
        </p:xfrm>
        <a:graphic>
          <a:graphicData uri="http://schemas.openxmlformats.org/drawingml/2006/table">
            <a:tbl>
              <a:tblPr firstRow="1" firstCol="1" lastRow="1" lastCol="1" bandRow="1" bandCol="1"/>
              <a:tblGrid>
                <a:gridCol w="2702099"/>
                <a:gridCol w="2078182"/>
                <a:gridCol w="3348734"/>
              </a:tblGrid>
              <a:tr h="357632">
                <a:tc>
                  <a:txBody>
                    <a:bodyPr/>
                    <a:lstStyle/>
                    <a:p>
                      <a:pPr marL="0" algn="ctr" defTabSz="914400" rtl="0" eaLnBrk="1" latinLnBrk="0" hangingPunct="1">
                        <a:lnSpc>
                          <a:spcPct val="100000"/>
                        </a:lnSpc>
                        <a:spcAft>
                          <a:spcPts val="0"/>
                        </a:spcAft>
                        <a:tabLst>
                          <a:tab pos="1752600" algn="l"/>
                        </a:tabLst>
                      </a:pPr>
                      <a:r>
                        <a:rPr lang="zh-CN" sz="1800" b="1" kern="1200" dirty="0">
                          <a:solidFill>
                            <a:schemeClr val="bg1"/>
                          </a:solidFill>
                          <a:effectLst/>
                          <a:latin typeface="微软雅黑" panose="020B0503020204020204" pitchFamily="34" charset="-122"/>
                          <a:ea typeface="微软雅黑" panose="020B0503020204020204" pitchFamily="34" charset="-122"/>
                        </a:rPr>
                        <a:t>物理层</a:t>
                      </a:r>
                      <a:endParaRPr lang="zh-CN" sz="1800" b="1" kern="1200" dirty="0">
                        <a:solidFill>
                          <a:schemeClr val="bg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800" b="1" dirty="0">
                          <a:solidFill>
                            <a:schemeClr val="bg1"/>
                          </a:solidFill>
                          <a:effectLst/>
                          <a:latin typeface="微软雅黑" panose="020B0503020204020204" pitchFamily="34" charset="-122"/>
                          <a:ea typeface="微软雅黑" panose="020B0503020204020204" pitchFamily="34" charset="-122"/>
                        </a:rPr>
                        <a:t>40GE</a:t>
                      </a:r>
                      <a:endParaRPr lang="zh-CN" sz="18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800" b="1" dirty="0">
                          <a:solidFill>
                            <a:schemeClr val="bg1"/>
                          </a:solidFill>
                          <a:effectLst/>
                          <a:latin typeface="微软雅黑" panose="020B0503020204020204" pitchFamily="34" charset="-122"/>
                          <a:ea typeface="微软雅黑" panose="020B0503020204020204" pitchFamily="34" charset="-122"/>
                        </a:rPr>
                        <a:t>100GE</a:t>
                      </a:r>
                      <a:endParaRPr lang="zh-CN" sz="18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anose="020B0503020204020204" pitchFamily="34" charset="-122"/>
                          <a:ea typeface="微软雅黑" panose="020B0503020204020204" pitchFamily="34" charset="-122"/>
                        </a:rPr>
                        <a:t>在</a:t>
                      </a:r>
                      <a:r>
                        <a:rPr lang="zh-CN" sz="1400" b="1" kern="1200" dirty="0">
                          <a:solidFill>
                            <a:schemeClr val="tx1"/>
                          </a:solidFill>
                          <a:effectLst/>
                          <a:latin typeface="微软雅黑" panose="020B0503020204020204" pitchFamily="34" charset="-122"/>
                          <a:ea typeface="微软雅黑" panose="020B0503020204020204" pitchFamily="34" charset="-122"/>
                          <a:cs typeface="+mn-cs"/>
                        </a:rPr>
                        <a:t>背板上</a:t>
                      </a:r>
                      <a:r>
                        <a:rPr lang="zh-CN" sz="1400" b="1" kern="1200" dirty="0">
                          <a:effectLst/>
                          <a:latin typeface="微软雅黑" panose="020B0503020204020204" pitchFamily="34" charset="-122"/>
                          <a:ea typeface="微软雅黑" panose="020B0503020204020204" pitchFamily="34" charset="-122"/>
                        </a:rPr>
                        <a:t>传输至少超过</a:t>
                      </a:r>
                      <a:r>
                        <a:rPr lang="en-US" altLang="zh-CN" sz="1400" b="1" kern="1200" dirty="0">
                          <a:effectLst/>
                          <a:latin typeface="微软雅黑" panose="020B0503020204020204" pitchFamily="34" charset="-122"/>
                          <a:ea typeface="微软雅黑" panose="020B0503020204020204" pitchFamily="34" charset="-122"/>
                        </a:rPr>
                        <a:t> </a:t>
                      </a:r>
                      <a:r>
                        <a:rPr lang="en-US" sz="1400" b="1" kern="1200" dirty="0">
                          <a:effectLst/>
                          <a:latin typeface="微软雅黑" panose="020B0503020204020204" pitchFamily="34" charset="-122"/>
                          <a:ea typeface="微软雅黑" panose="020B0503020204020204" pitchFamily="34" charset="-122"/>
                        </a:rPr>
                        <a:t>1 m </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40GBASE-KR4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 </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anose="020B0503020204020204" pitchFamily="34" charset="-122"/>
                          <a:ea typeface="微软雅黑" panose="020B0503020204020204" pitchFamily="34" charset="-122"/>
                        </a:rPr>
                        <a:t>在铜缆上传输至少超过</a:t>
                      </a:r>
                      <a:r>
                        <a:rPr lang="en-US" altLang="zh-CN" sz="1400" b="1" kern="1200" dirty="0">
                          <a:effectLst/>
                          <a:latin typeface="微软雅黑" panose="020B0503020204020204" pitchFamily="34" charset="-122"/>
                          <a:ea typeface="微软雅黑" panose="020B0503020204020204" pitchFamily="34" charset="-122"/>
                        </a:rPr>
                        <a:t> </a:t>
                      </a:r>
                      <a:r>
                        <a:rPr lang="en-US" sz="1400" b="1" kern="1200" dirty="0">
                          <a:effectLst/>
                          <a:latin typeface="微软雅黑" panose="020B0503020204020204" pitchFamily="34" charset="-122"/>
                          <a:ea typeface="微软雅黑" panose="020B0503020204020204" pitchFamily="34" charset="-122"/>
                        </a:rPr>
                        <a:t>7 m</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40GBASE-CR4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100GBASE-CR10</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31">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anose="020B0503020204020204" pitchFamily="34" charset="-122"/>
                          <a:ea typeface="微软雅黑" panose="020B0503020204020204" pitchFamily="34" charset="-122"/>
                        </a:rPr>
                        <a:t>在多模光纤上传输至少</a:t>
                      </a:r>
                      <a:r>
                        <a:rPr lang="en-US" altLang="zh-CN" sz="1400" b="1" kern="1200" dirty="0">
                          <a:effectLst/>
                          <a:latin typeface="微软雅黑" panose="020B0503020204020204" pitchFamily="34" charset="-122"/>
                          <a:ea typeface="微软雅黑" panose="020B0503020204020204" pitchFamily="34" charset="-122"/>
                        </a:rPr>
                        <a:t> </a:t>
                      </a:r>
                      <a:r>
                        <a:rPr lang="en-US" sz="1400" b="1" kern="1200" dirty="0">
                          <a:effectLst/>
                          <a:latin typeface="微软雅黑" panose="020B0503020204020204" pitchFamily="34" charset="-122"/>
                          <a:ea typeface="微软雅黑" panose="020B0503020204020204" pitchFamily="34" charset="-122"/>
                        </a:rPr>
                        <a:t>100 m</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40GBASE-SR4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100GBASE-SR10</a:t>
                      </a:r>
                      <a:r>
                        <a:rPr lang="zh-CN" altLang="en-US" sz="1400" b="1" dirty="0">
                          <a:effectLst/>
                          <a:latin typeface="微软雅黑" panose="020B0503020204020204" pitchFamily="34" charset="-122"/>
                          <a:ea typeface="微软雅黑" panose="020B0503020204020204" pitchFamily="34" charset="-122"/>
                        </a:rPr>
                        <a:t>，*</a:t>
                      </a:r>
                      <a:r>
                        <a:rPr lang="en-US" altLang="zh-CN" sz="1400" b="1" dirty="0">
                          <a:effectLst/>
                          <a:latin typeface="微软雅黑" panose="020B0503020204020204" pitchFamily="34" charset="-122"/>
                          <a:ea typeface="微软雅黑" panose="020B0503020204020204" pitchFamily="34" charset="-122"/>
                        </a:rPr>
                        <a:t>100GBASE-SR4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anose="020B0503020204020204" pitchFamily="34" charset="-122"/>
                          <a:ea typeface="微软雅黑" panose="020B0503020204020204" pitchFamily="34" charset="-122"/>
                        </a:rPr>
                        <a:t>在单模光纤上传输至少</a:t>
                      </a:r>
                      <a:r>
                        <a:rPr lang="en-US" altLang="zh-CN" sz="1400" b="1" kern="1200" dirty="0">
                          <a:effectLst/>
                          <a:latin typeface="微软雅黑" panose="020B0503020204020204" pitchFamily="34" charset="-122"/>
                          <a:ea typeface="微软雅黑" panose="020B0503020204020204" pitchFamily="34" charset="-122"/>
                        </a:rPr>
                        <a:t> </a:t>
                      </a:r>
                      <a:r>
                        <a:rPr lang="en-US" sz="1400" b="1" kern="1200" dirty="0">
                          <a:effectLst/>
                          <a:latin typeface="微软雅黑" panose="020B0503020204020204" pitchFamily="34" charset="-122"/>
                          <a:ea typeface="微软雅黑" panose="020B0503020204020204" pitchFamily="34" charset="-122"/>
                        </a:rPr>
                        <a:t>10 km</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40GBASE-LR4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100GBASE-LR4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anose="020B0503020204020204" pitchFamily="34" charset="-122"/>
                          <a:ea typeface="微软雅黑" panose="020B0503020204020204" pitchFamily="34" charset="-122"/>
                        </a:rPr>
                        <a:t>在单模光纤上传输至少</a:t>
                      </a:r>
                      <a:r>
                        <a:rPr lang="en-US" altLang="zh-CN" sz="1400" b="1" kern="1200" dirty="0">
                          <a:effectLst/>
                          <a:latin typeface="微软雅黑" panose="020B0503020204020204" pitchFamily="34" charset="-122"/>
                          <a:ea typeface="微软雅黑" panose="020B0503020204020204" pitchFamily="34" charset="-122"/>
                        </a:rPr>
                        <a:t> </a:t>
                      </a:r>
                      <a:r>
                        <a:rPr lang="en-US" sz="1400" b="1" kern="1200" dirty="0">
                          <a:effectLst/>
                          <a:latin typeface="微软雅黑" panose="020B0503020204020204" pitchFamily="34" charset="-122"/>
                          <a:ea typeface="微软雅黑" panose="020B0503020204020204" pitchFamily="34" charset="-122"/>
                        </a:rPr>
                        <a:t>40 km</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altLang="en-US" sz="1400" b="1" dirty="0">
                          <a:effectLst/>
                          <a:latin typeface="微软雅黑" panose="020B0503020204020204" pitchFamily="34" charset="-122"/>
                          <a:ea typeface="微软雅黑" panose="020B0503020204020204" pitchFamily="34" charset="-122"/>
                        </a:rPr>
                        <a:t>*</a:t>
                      </a:r>
                      <a:r>
                        <a:rPr lang="en-US" sz="1400" b="1" dirty="0">
                          <a:effectLst/>
                          <a:latin typeface="微软雅黑" panose="020B0503020204020204" pitchFamily="34" charset="-122"/>
                          <a:ea typeface="微软雅黑" panose="020B0503020204020204" pitchFamily="34" charset="-122"/>
                        </a:rPr>
                        <a:t>40GBASE-ER </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100GBASE-ER4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2530" name="组合 56"/>
          <p:cNvGrpSpPr/>
          <p:nvPr/>
        </p:nvGrpSpPr>
        <p:grpSpPr bwMode="auto">
          <a:xfrm>
            <a:off x="1818085" y="1275160"/>
            <a:ext cx="4913709" cy="1512094"/>
            <a:chOff x="899592" y="1772816"/>
            <a:chExt cx="6552728" cy="2160240"/>
          </a:xfrm>
        </p:grpSpPr>
        <p:pic>
          <p:nvPicPr>
            <p:cNvPr id="22538" name="Picture 133" descr="4-1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99592" y="1772816"/>
              <a:ext cx="5200179"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588573" y="2133423"/>
              <a:ext cx="0" cy="100697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940763" y="2565471"/>
              <a:ext cx="647810" cy="0"/>
            </a:xfrm>
            <a:prstGeom prst="line">
              <a:avLst/>
            </a:prstGeom>
            <a:ln>
              <a:solidFill>
                <a:schemeClr val="accent1">
                  <a:shade val="95000"/>
                  <a:satMod val="10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804510" y="2133423"/>
              <a:ext cx="0" cy="100697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804510" y="2565471"/>
              <a:ext cx="2159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020446" y="2133423"/>
              <a:ext cx="0" cy="10069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156699" y="2781494"/>
              <a:ext cx="86374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236383" y="2133423"/>
              <a:ext cx="0" cy="100697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452320" y="2133423"/>
              <a:ext cx="0" cy="10069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236383" y="2781494"/>
              <a:ext cx="2159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588573" y="2565471"/>
              <a:ext cx="2159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7020446" y="2781494"/>
              <a:ext cx="2159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H="1">
              <a:off x="6804510" y="1844257"/>
              <a:ext cx="647810" cy="721214"/>
            </a:xfrm>
            <a:prstGeom prst="straightConnector1">
              <a:avLst/>
            </a:prstGeom>
            <a:ln>
              <a:tailEnd type="stealth" w="med" len="lg"/>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H="1">
              <a:off x="7236383" y="1844257"/>
              <a:ext cx="215937" cy="937237"/>
            </a:xfrm>
            <a:prstGeom prst="straightConnector1">
              <a:avLst/>
            </a:prstGeom>
            <a:ln>
              <a:tailEnd type="stealth" w="med" len="lg"/>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H="1" flipV="1">
              <a:off x="6804510" y="2565471"/>
              <a:ext cx="576361" cy="1080119"/>
            </a:xfrm>
            <a:prstGeom prst="straightConnector1">
              <a:avLst/>
            </a:prstGeom>
            <a:ln>
              <a:tailEnd type="stealth" w="med" len="lg"/>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flipH="1" flipV="1">
              <a:off x="7236383" y="2781494"/>
              <a:ext cx="144488" cy="864096"/>
            </a:xfrm>
            <a:prstGeom prst="straightConnector1">
              <a:avLst/>
            </a:prstGeom>
            <a:ln>
              <a:tailEnd type="stealth" w="med" len="lg"/>
            </a:ln>
          </p:spPr>
          <p:style>
            <a:lnRef idx="1">
              <a:schemeClr val="accent1"/>
            </a:lnRef>
            <a:fillRef idx="0">
              <a:schemeClr val="accent1"/>
            </a:fillRef>
            <a:effectRef idx="0">
              <a:schemeClr val="accent1"/>
            </a:effectRef>
            <a:fontRef idx="minor">
              <a:schemeClr val="tx1"/>
            </a:fontRef>
          </p:style>
        </p:cxnSp>
      </p:grpSp>
      <p:sp>
        <p:nvSpPr>
          <p:cNvPr id="22531" name="矩形 1"/>
          <p:cNvSpPr>
            <a:spLocks noChangeArrowheads="1"/>
          </p:cNvSpPr>
          <p:nvPr/>
        </p:nvSpPr>
        <p:spPr bwMode="auto">
          <a:xfrm>
            <a:off x="1439467" y="236935"/>
            <a:ext cx="4887515" cy="51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defTabSz="685800" fontAlgn="base">
              <a:lnSpc>
                <a:spcPct val="150000"/>
              </a:lnSpc>
              <a:spcAft>
                <a:spcPct val="0"/>
              </a:spcAft>
              <a:buNone/>
            </a:pPr>
            <a:r>
              <a:rPr lang="zh-CN" altLang="en-US" sz="2100" b="1" dirty="0">
                <a:solidFill>
                  <a:prstClr val="black"/>
                </a:solidFill>
                <a:latin typeface="Times New Roman" panose="02020603050405020304" pitchFamily="18" charset="0"/>
                <a:ea typeface="Arial Unicode MS" pitchFamily="34" charset="-122"/>
                <a:cs typeface="Times New Roman" panose="02020603050405020304" pitchFamily="18" charset="0"/>
              </a:rPr>
              <a:t>伪码法</a:t>
            </a:r>
            <a:endParaRPr lang="en-US" altLang="zh-CN" sz="2100" b="1" dirty="0">
              <a:solidFill>
                <a:prstClr val="black"/>
              </a:solidFill>
              <a:latin typeface="Times New Roman" panose="02020603050405020304" pitchFamily="18" charset="0"/>
              <a:ea typeface="Arial Unicode MS" pitchFamily="34" charset="-122"/>
              <a:cs typeface="Times New Roman" panose="02020603050405020304" pitchFamily="18" charset="0"/>
            </a:endParaRPr>
          </a:p>
        </p:txBody>
      </p:sp>
      <p:sp>
        <p:nvSpPr>
          <p:cNvPr id="22532" name="矩形 2"/>
          <p:cNvSpPr>
            <a:spLocks noChangeArrowheads="1"/>
          </p:cNvSpPr>
          <p:nvPr/>
        </p:nvSpPr>
        <p:spPr bwMode="auto">
          <a:xfrm>
            <a:off x="1385292" y="706241"/>
            <a:ext cx="2484834" cy="403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defTabSz="685800" fontAlgn="base">
              <a:lnSpc>
                <a:spcPct val="150000"/>
              </a:lnSpc>
              <a:spcAft>
                <a:spcPct val="0"/>
              </a:spcAft>
              <a:buNone/>
            </a:pPr>
            <a:r>
              <a:rPr lang="en-US" altLang="zh-CN" sz="1350" b="1" dirty="0">
                <a:solidFill>
                  <a:prstClr val="black"/>
                </a:solidFill>
                <a:latin typeface="Times New Roman" panose="02020603050405020304" pitchFamily="18" charset="0"/>
                <a:ea typeface="Arial Unicode MS" pitchFamily="34" charset="-122"/>
                <a:cs typeface="Times New Roman" panose="02020603050405020304" pitchFamily="18" charset="0"/>
              </a:rPr>
              <a:t>(1) Manchester Code</a:t>
            </a:r>
            <a:endParaRPr lang="zh-CN" altLang="zh-CN" sz="1350" b="1" dirty="0">
              <a:solidFill>
                <a:prstClr val="black"/>
              </a:solidFill>
              <a:latin typeface="Times New Roman" panose="02020603050405020304" pitchFamily="18" charset="0"/>
              <a:ea typeface="Arial Unicode MS" pitchFamily="34" charset="-122"/>
              <a:cs typeface="Times New Roman" panose="02020603050405020304" pitchFamily="18" charset="0"/>
            </a:endParaRPr>
          </a:p>
        </p:txBody>
      </p:sp>
      <p:sp>
        <p:nvSpPr>
          <p:cNvPr id="22533" name="矩形 3"/>
          <p:cNvSpPr>
            <a:spLocks noChangeArrowheads="1"/>
          </p:cNvSpPr>
          <p:nvPr/>
        </p:nvSpPr>
        <p:spPr bwMode="auto">
          <a:xfrm>
            <a:off x="1385292" y="2487544"/>
            <a:ext cx="1545431" cy="403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defTabSz="685800" fontAlgn="base">
              <a:lnSpc>
                <a:spcPct val="150000"/>
              </a:lnSpc>
              <a:spcAft>
                <a:spcPct val="0"/>
              </a:spcAft>
              <a:buNone/>
            </a:pPr>
            <a:r>
              <a:rPr lang="en-US" altLang="zh-CN" sz="1350" b="1" dirty="0">
                <a:solidFill>
                  <a:prstClr val="black"/>
                </a:solidFill>
                <a:latin typeface="Times New Roman" panose="02020603050405020304" pitchFamily="18" charset="0"/>
                <a:ea typeface="Arial Unicode MS" pitchFamily="34" charset="-122"/>
                <a:cs typeface="Times New Roman" panose="02020603050405020304" pitchFamily="18" charset="0"/>
              </a:rPr>
              <a:t>(2) 4B/5B Code</a:t>
            </a:r>
            <a:endParaRPr lang="zh-CN" altLang="zh-CN" sz="1350" b="1" dirty="0">
              <a:solidFill>
                <a:prstClr val="black"/>
              </a:solidFill>
              <a:latin typeface="Times New Roman" panose="02020603050405020304" pitchFamily="18" charset="0"/>
              <a:ea typeface="Arial Unicode MS" pitchFamily="34" charset="-122"/>
              <a:cs typeface="Times New Roman" panose="02020603050405020304" pitchFamily="18" charset="0"/>
            </a:endParaRPr>
          </a:p>
        </p:txBody>
      </p:sp>
      <p:sp>
        <p:nvSpPr>
          <p:cNvPr id="22534" name="矩形 29"/>
          <p:cNvSpPr>
            <a:spLocks noChangeArrowheads="1"/>
          </p:cNvSpPr>
          <p:nvPr/>
        </p:nvSpPr>
        <p:spPr bwMode="auto">
          <a:xfrm>
            <a:off x="6030516" y="1006079"/>
            <a:ext cx="1457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defTabSz="685800" fontAlgn="base">
              <a:lnSpc>
                <a:spcPct val="150000"/>
              </a:lnSpc>
              <a:spcAft>
                <a:spcPct val="0"/>
              </a:spcAft>
              <a:buNone/>
            </a:pPr>
            <a:r>
              <a:rPr lang="en-US" altLang="zh-CN" sz="1200" b="1">
                <a:solidFill>
                  <a:prstClr val="black"/>
                </a:solidFill>
                <a:latin typeface="Times New Roman" panose="02020603050405020304" pitchFamily="18" charset="0"/>
                <a:ea typeface="Arial Unicode MS" pitchFamily="34" charset="-122"/>
                <a:cs typeface="Times New Roman" panose="02020603050405020304" pitchFamily="18" charset="0"/>
              </a:rPr>
              <a:t>Violation Code</a:t>
            </a:r>
            <a:endParaRPr lang="zh-CN" altLang="zh-CN" sz="1200" b="1">
              <a:solidFill>
                <a:prstClr val="black"/>
              </a:solidFill>
              <a:latin typeface="Times New Roman" panose="02020603050405020304" pitchFamily="18" charset="0"/>
              <a:ea typeface="Arial Unicode MS" pitchFamily="34" charset="-122"/>
              <a:cs typeface="Times New Roman" panose="02020603050405020304" pitchFamily="18" charset="0"/>
            </a:endParaRPr>
          </a:p>
        </p:txBody>
      </p:sp>
      <p:sp>
        <p:nvSpPr>
          <p:cNvPr id="22535" name="矩形 44"/>
          <p:cNvSpPr>
            <a:spLocks noChangeArrowheads="1"/>
          </p:cNvSpPr>
          <p:nvPr/>
        </p:nvSpPr>
        <p:spPr bwMode="auto">
          <a:xfrm>
            <a:off x="5826919" y="2463404"/>
            <a:ext cx="19046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defTabSz="685800" fontAlgn="base">
              <a:lnSpc>
                <a:spcPct val="150000"/>
              </a:lnSpc>
              <a:spcAft>
                <a:spcPct val="0"/>
              </a:spcAft>
              <a:buNone/>
            </a:pPr>
            <a:r>
              <a:rPr lang="en-US" altLang="zh-CN" sz="1200" b="1">
                <a:solidFill>
                  <a:prstClr val="black"/>
                </a:solidFill>
                <a:latin typeface="Times New Roman" panose="02020603050405020304" pitchFamily="18" charset="0"/>
                <a:ea typeface="Arial Unicode MS" pitchFamily="34" charset="-122"/>
                <a:cs typeface="Times New Roman" panose="02020603050405020304" pitchFamily="18" charset="0"/>
              </a:rPr>
              <a:t>Starting Flag/Ending Flag</a:t>
            </a:r>
            <a:endParaRPr lang="zh-CN" altLang="zh-CN" sz="1200" b="1">
              <a:solidFill>
                <a:prstClr val="black"/>
              </a:solidFill>
              <a:latin typeface="Times New Roman" panose="02020603050405020304" pitchFamily="18" charset="0"/>
              <a:ea typeface="Arial Unicode MS" pitchFamily="34" charset="-122"/>
              <a:cs typeface="Times New Roman" panose="02020603050405020304" pitchFamily="18" charset="0"/>
            </a:endParaRPr>
          </a:p>
        </p:txBody>
      </p:sp>
      <p:pic>
        <p:nvPicPr>
          <p:cNvPr id="22536" name="图片 55" descr="4B5B-Cod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7812" y="2950369"/>
            <a:ext cx="4644629" cy="2159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7" name="矩形 57"/>
          <p:cNvSpPr>
            <a:spLocks noChangeArrowheads="1"/>
          </p:cNvSpPr>
          <p:nvPr/>
        </p:nvSpPr>
        <p:spPr bwMode="auto">
          <a:xfrm>
            <a:off x="6137672" y="3704035"/>
            <a:ext cx="1728788"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defTabSz="685800" fontAlgn="base">
              <a:lnSpc>
                <a:spcPct val="150000"/>
              </a:lnSpc>
              <a:spcAft>
                <a:spcPct val="0"/>
              </a:spcAft>
              <a:buNone/>
            </a:pPr>
            <a:r>
              <a:rPr lang="en-US" altLang="zh-CN" sz="1200" b="1">
                <a:solidFill>
                  <a:prstClr val="black"/>
                </a:solidFill>
                <a:latin typeface="Times New Roman" panose="02020603050405020304" pitchFamily="18" charset="0"/>
                <a:ea typeface="Arial Unicode MS" pitchFamily="34" charset="-122"/>
                <a:cs typeface="Times New Roman" panose="02020603050405020304" pitchFamily="18" charset="0"/>
              </a:rPr>
              <a:t>Violation Code</a:t>
            </a:r>
            <a:endParaRPr lang="en-US" altLang="zh-CN" sz="1200" b="1">
              <a:solidFill>
                <a:prstClr val="black"/>
              </a:solidFill>
              <a:latin typeface="Times New Roman" panose="02020603050405020304" pitchFamily="18" charset="0"/>
              <a:ea typeface="Arial Unicode MS" pitchFamily="34" charset="-122"/>
              <a:cs typeface="Times New Roman" panose="02020603050405020304" pitchFamily="18" charset="0"/>
            </a:endParaRPr>
          </a:p>
          <a:p>
            <a:pPr marL="257175" indent="-257175" defTabSz="685800" fontAlgn="base">
              <a:lnSpc>
                <a:spcPct val="150000"/>
              </a:lnSpc>
              <a:spcAft>
                <a:spcPct val="0"/>
              </a:spcAft>
              <a:buNone/>
            </a:pPr>
            <a:r>
              <a:rPr lang="en-US" altLang="zh-CN" sz="1200">
                <a:solidFill>
                  <a:prstClr val="black"/>
                </a:solidFill>
                <a:latin typeface="Times New Roman" panose="02020603050405020304" pitchFamily="18" charset="0"/>
                <a:ea typeface="Arial Unicode MS" pitchFamily="34" charset="-122"/>
                <a:cs typeface="Times New Roman" panose="02020603050405020304" pitchFamily="18" charset="0"/>
              </a:rPr>
              <a:t>   00001: Starting Flag    </a:t>
            </a:r>
            <a:endParaRPr lang="en-US" altLang="zh-CN" sz="1200">
              <a:solidFill>
                <a:prstClr val="black"/>
              </a:solidFill>
              <a:latin typeface="Times New Roman" panose="02020603050405020304" pitchFamily="18" charset="0"/>
              <a:ea typeface="Arial Unicode MS" pitchFamily="34" charset="-122"/>
              <a:cs typeface="Times New Roman" panose="02020603050405020304" pitchFamily="18" charset="0"/>
            </a:endParaRPr>
          </a:p>
          <a:p>
            <a:pPr marL="257175" indent="-257175" defTabSz="685800" fontAlgn="base">
              <a:lnSpc>
                <a:spcPct val="150000"/>
              </a:lnSpc>
              <a:spcAft>
                <a:spcPct val="0"/>
              </a:spcAft>
              <a:buNone/>
            </a:pPr>
            <a:r>
              <a:rPr lang="en-US" altLang="zh-CN" sz="1200">
                <a:solidFill>
                  <a:prstClr val="black"/>
                </a:solidFill>
                <a:latin typeface="Times New Roman" panose="02020603050405020304" pitchFamily="18" charset="0"/>
                <a:ea typeface="Arial Unicode MS" pitchFamily="34" charset="-122"/>
                <a:cs typeface="Times New Roman" panose="02020603050405020304" pitchFamily="18" charset="0"/>
              </a:rPr>
              <a:t>   10000: Ending Flag</a:t>
            </a:r>
            <a:endParaRPr lang="zh-CN" altLang="zh-CN" sz="1200">
              <a:solidFill>
                <a:prstClr val="black"/>
              </a:solidFill>
              <a:latin typeface="Times New Roman" panose="02020603050405020304" pitchFamily="18" charset="0"/>
              <a:ea typeface="Arial Unicode MS" pitchFamily="34" charset="-122"/>
              <a:cs typeface="Times New Roman" panose="02020603050405020304" pitchFamily="18" charset="0"/>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13203"/>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以太网的工作范围已经扩大到城域网和广域网，</a:t>
            </a:r>
            <a:r>
              <a:rPr lang="zh-CN" altLang="en-US" sz="2000" b="1" dirty="0">
                <a:solidFill>
                  <a:srgbClr val="0000FF"/>
                </a:solidFill>
                <a:latin typeface="微软雅黑" panose="020B0503020204020204" pitchFamily="34" charset="-122"/>
                <a:ea typeface="微软雅黑" panose="020B0503020204020204" pitchFamily="34" charset="-122"/>
              </a:rPr>
              <a:t>实现了</a:t>
            </a:r>
            <a:r>
              <a:rPr lang="zh-CN" altLang="en-US" sz="2000" b="1" dirty="0">
                <a:solidFill>
                  <a:srgbClr val="C00000"/>
                </a:solidFill>
                <a:latin typeface="微软雅黑" panose="020B0503020204020204" pitchFamily="34" charset="-122"/>
                <a:ea typeface="微软雅黑" panose="020B0503020204020204" pitchFamily="34" charset="-122"/>
              </a:rPr>
              <a:t>端到端</a:t>
            </a:r>
            <a:r>
              <a:rPr lang="zh-CN" altLang="en-US" sz="2000" b="1" dirty="0">
                <a:solidFill>
                  <a:srgbClr val="0000FF"/>
                </a:solidFill>
                <a:latin typeface="微软雅黑" panose="020B0503020204020204" pitchFamily="34" charset="-122"/>
                <a:ea typeface="微软雅黑" panose="020B0503020204020204" pitchFamily="34" charset="-122"/>
              </a:rPr>
              <a:t>的以太网传输</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好处： </a:t>
            </a:r>
            <a:endParaRPr lang="zh-CN" altLang="en-US" sz="2000" b="1" dirty="0">
              <a:latin typeface="微软雅黑" panose="020B0503020204020204" pitchFamily="34" charset="-122"/>
              <a:ea typeface="微软雅黑" panose="020B0503020204020204" pitchFamily="34" charset="-122"/>
            </a:endParaRPr>
          </a:p>
          <a:p>
            <a:pPr marL="71628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技术成熟；</a:t>
            </a:r>
            <a:endParaRPr lang="zh-CN" altLang="en-US" sz="2000" b="1" dirty="0">
              <a:latin typeface="微软雅黑" panose="020B0503020204020204" pitchFamily="34" charset="-122"/>
              <a:ea typeface="微软雅黑" panose="020B0503020204020204" pitchFamily="34" charset="-122"/>
            </a:endParaRPr>
          </a:p>
          <a:p>
            <a:pPr marL="71628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互操作性很好；</a:t>
            </a:r>
            <a:endParaRPr lang="zh-CN" altLang="en-US" sz="2000" b="1" dirty="0">
              <a:latin typeface="微软雅黑" panose="020B0503020204020204" pitchFamily="34" charset="-122"/>
              <a:ea typeface="微软雅黑" panose="020B0503020204020204" pitchFamily="34" charset="-122"/>
            </a:endParaRPr>
          </a:p>
          <a:p>
            <a:pPr marL="71628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在广域网中使用以太网时价格便宜；</a:t>
            </a:r>
            <a:endParaRPr lang="zh-CN" altLang="en-US" sz="2000" b="1" dirty="0">
              <a:latin typeface="微软雅黑" panose="020B0503020204020204" pitchFamily="34" charset="-122"/>
              <a:ea typeface="微软雅黑" panose="020B0503020204020204" pitchFamily="34" charset="-122"/>
            </a:endParaRPr>
          </a:p>
          <a:p>
            <a:pPr marL="71628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采用统一的以太网帧格式，简化了操作和管理。 </a:t>
            </a:r>
            <a:endParaRPr lang="zh-CN" altLang="en-US" sz="2000" b="1" dirty="0">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auto">
          <a:xfrm>
            <a:off x="502919" y="650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82107" y="627797"/>
            <a:ext cx="25699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端到端的以太网传输</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65074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315068" y="599330"/>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3.5.4  </a:t>
            </a:r>
            <a:r>
              <a:rPr lang="zh-CN" altLang="en-US" sz="2400" b="1" dirty="0">
                <a:solidFill>
                  <a:schemeClr val="bg1"/>
                </a:solidFill>
                <a:latin typeface="微软雅黑" panose="020B0503020204020204" pitchFamily="34" charset="-122"/>
                <a:ea typeface="微软雅黑" panose="020B0503020204020204" pitchFamily="34" charset="-122"/>
              </a:rPr>
              <a:t>使用以太网进行宽带接入</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 name="Rectangle 8"/>
          <p:cNvSpPr>
            <a:spLocks noChangeArrowheads="1"/>
          </p:cNvSpPr>
          <p:nvPr/>
        </p:nvSpPr>
        <p:spPr bwMode="auto">
          <a:xfrm>
            <a:off x="502919" y="999000"/>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在 </a:t>
            </a:r>
            <a:r>
              <a:rPr lang="en-US" altLang="zh-CN" sz="2000" b="1" dirty="0">
                <a:latin typeface="微软雅黑" panose="020B0503020204020204" pitchFamily="34" charset="-122"/>
                <a:ea typeface="微软雅黑" panose="020B0503020204020204" pitchFamily="34" charset="-122"/>
              </a:rPr>
              <a:t>2001 </a:t>
            </a:r>
            <a:r>
              <a:rPr lang="zh-CN" altLang="en-US" sz="2000" b="1" dirty="0">
                <a:latin typeface="微软雅黑" panose="020B0503020204020204" pitchFamily="34" charset="-122"/>
                <a:ea typeface="微软雅黑" panose="020B0503020204020204" pitchFamily="34" charset="-122"/>
              </a:rPr>
              <a:t>年初成立了 </a:t>
            </a:r>
            <a:r>
              <a:rPr lang="en-US" altLang="zh-CN" sz="2000" b="1" dirty="0">
                <a:latin typeface="微软雅黑" panose="020B0503020204020204" pitchFamily="34" charset="-122"/>
                <a:ea typeface="微软雅黑" panose="020B0503020204020204" pitchFamily="34" charset="-122"/>
              </a:rPr>
              <a:t>802.3 EFM </a:t>
            </a:r>
            <a:r>
              <a:rPr lang="zh-CN" altLang="en-US" sz="2000" b="1" dirty="0">
                <a:latin typeface="微软雅黑" panose="020B0503020204020204" pitchFamily="34" charset="-122"/>
                <a:ea typeface="微软雅黑" panose="020B0503020204020204" pitchFamily="34" charset="-122"/>
              </a:rPr>
              <a:t>工作组，专门研究高速以太网的宽带接入技术问题。</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以太网宽带接入具有以下</a:t>
            </a:r>
            <a:r>
              <a:rPr lang="zh-CN" altLang="en-US" sz="2000" b="1" dirty="0">
                <a:solidFill>
                  <a:srgbClr val="0000FF"/>
                </a:solidFill>
                <a:latin typeface="微软雅黑" panose="020B0503020204020204" pitchFamily="34" charset="-122"/>
                <a:ea typeface="微软雅黑" panose="020B0503020204020204" pitchFamily="34" charset="-122"/>
              </a:rPr>
              <a:t>特点</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可以提供</a:t>
            </a:r>
            <a:r>
              <a:rPr lang="zh-CN" altLang="en-US" sz="2000" b="1" dirty="0">
                <a:solidFill>
                  <a:srgbClr val="C00000"/>
                </a:solidFill>
                <a:latin typeface="微软雅黑" panose="020B0503020204020204" pitchFamily="34" charset="-122"/>
                <a:ea typeface="微软雅黑" panose="020B0503020204020204" pitchFamily="34" charset="-122"/>
              </a:rPr>
              <a:t>双向</a:t>
            </a:r>
            <a:r>
              <a:rPr lang="zh-CN" altLang="en-US" sz="2000" b="1" dirty="0">
                <a:latin typeface="微软雅黑" panose="020B0503020204020204" pitchFamily="34" charset="-122"/>
                <a:ea typeface="微软雅黑" panose="020B0503020204020204" pitchFamily="34" charset="-122"/>
              </a:rPr>
              <a:t>的宽带通信。</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可以根据用户对带宽的需求灵活地进行</a:t>
            </a:r>
            <a:r>
              <a:rPr lang="zh-CN" altLang="en-US" sz="2000" b="1" dirty="0">
                <a:solidFill>
                  <a:srgbClr val="C00000"/>
                </a:solidFill>
                <a:latin typeface="微软雅黑" panose="020B0503020204020204" pitchFamily="34" charset="-122"/>
                <a:ea typeface="微软雅黑" panose="020B0503020204020204" pitchFamily="34" charset="-122"/>
              </a:rPr>
              <a:t>带宽升级。</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可以实现端到端的以太网传输，中间</a:t>
            </a:r>
            <a:r>
              <a:rPr lang="zh-CN" altLang="en-US" sz="2000" b="1" dirty="0">
                <a:solidFill>
                  <a:srgbClr val="C00000"/>
                </a:solidFill>
                <a:latin typeface="微软雅黑" panose="020B0503020204020204" pitchFamily="34" charset="-122"/>
                <a:ea typeface="微软雅黑" panose="020B0503020204020204" pitchFamily="34" charset="-122"/>
              </a:rPr>
              <a:t>不需要</a:t>
            </a:r>
            <a:r>
              <a:rPr lang="zh-CN" altLang="en-US" sz="2000" b="1" dirty="0">
                <a:solidFill>
                  <a:srgbClr val="0000FF"/>
                </a:solidFill>
                <a:latin typeface="微软雅黑" panose="020B0503020204020204" pitchFamily="34" charset="-122"/>
                <a:ea typeface="微软雅黑" panose="020B0503020204020204" pitchFamily="34" charset="-122"/>
              </a:rPr>
              <a:t>再进行帧格式的转换</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但</a:t>
            </a:r>
            <a:r>
              <a:rPr lang="zh-CN" altLang="en-US" sz="2000" b="1" dirty="0">
                <a:solidFill>
                  <a:srgbClr val="C00000"/>
                </a:solidFill>
                <a:latin typeface="微软雅黑" panose="020B0503020204020204" pitchFamily="34" charset="-122"/>
                <a:ea typeface="微软雅黑" panose="020B0503020204020204" pitchFamily="34" charset="-122"/>
              </a:rPr>
              <a:t>不支持</a:t>
            </a:r>
            <a:r>
              <a:rPr lang="zh-CN" altLang="en-US" sz="2000" b="1" dirty="0">
                <a:latin typeface="微软雅黑" panose="020B0503020204020204" pitchFamily="34" charset="-122"/>
                <a:ea typeface="微软雅黑" panose="020B0503020204020204" pitchFamily="34" charset="-122"/>
              </a:rPr>
              <a:t>用户身份鉴别。</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2487"/>
            <a:ext cx="8238745" cy="1951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900"/>
              </a:lnSpc>
              <a:buClr>
                <a:srgbClr val="0070C0"/>
              </a:buClr>
              <a:buFont typeface="Wingdings" panose="05000000000000000000" pitchFamily="2" charset="2"/>
              <a:buChar char="l"/>
            </a:pPr>
            <a:r>
              <a:rPr lang="en-US" altLang="zh-CN" sz="1900" b="1" dirty="0" err="1">
                <a:solidFill>
                  <a:srgbClr val="C00000"/>
                </a:solidFill>
                <a:latin typeface="微软雅黑" panose="020B0503020204020204" pitchFamily="34" charset="-122"/>
                <a:ea typeface="微软雅黑" panose="020B0503020204020204" pitchFamily="34" charset="-122"/>
              </a:rPr>
              <a:t>PPPoE</a:t>
            </a:r>
            <a:r>
              <a:rPr lang="en-US" altLang="zh-CN" sz="1900" b="1" dirty="0">
                <a:latin typeface="微软雅黑" panose="020B0503020204020204" pitchFamily="34" charset="-122"/>
                <a:ea typeface="微软雅黑" panose="020B0503020204020204" pitchFamily="34" charset="-122"/>
              </a:rPr>
              <a:t> (PPP over Ethernet) </a:t>
            </a:r>
            <a:r>
              <a:rPr lang="zh-CN" altLang="en-US" sz="1900" b="1" dirty="0">
                <a:latin typeface="微软雅黑" panose="020B0503020204020204" pitchFamily="34" charset="-122"/>
                <a:ea typeface="微软雅黑" panose="020B0503020204020204" pitchFamily="34" charset="-122"/>
              </a:rPr>
              <a:t>：在以太网上运行 </a:t>
            </a:r>
            <a:r>
              <a:rPr lang="en-US" altLang="zh-CN" sz="1900" b="1" dirty="0">
                <a:latin typeface="微软雅黑" panose="020B0503020204020204" pitchFamily="34" charset="-122"/>
                <a:ea typeface="微软雅黑" panose="020B0503020204020204" pitchFamily="34" charset="-122"/>
              </a:rPr>
              <a:t>PPP</a:t>
            </a:r>
            <a:r>
              <a:rPr lang="zh-CN" altLang="en-US" sz="1900" b="1" dirty="0">
                <a:latin typeface="微软雅黑" panose="020B0503020204020204" pitchFamily="34" charset="-122"/>
                <a:ea typeface="微软雅黑" panose="020B0503020204020204" pitchFamily="34" charset="-122"/>
              </a:rPr>
              <a:t>。</a:t>
            </a:r>
            <a:endParaRPr lang="en-US" altLang="zh-CN" sz="1900" b="1" dirty="0">
              <a:latin typeface="微软雅黑" panose="020B0503020204020204" pitchFamily="34" charset="-122"/>
              <a:ea typeface="微软雅黑" panose="020B0503020204020204" pitchFamily="34" charset="-122"/>
            </a:endParaRPr>
          </a:p>
          <a:p>
            <a:pPr marL="342900" indent="-342900" eaLnBrk="0" hangingPunct="0">
              <a:lnSpc>
                <a:spcPts val="2900"/>
              </a:lnSpc>
              <a:buClr>
                <a:srgbClr val="0070C0"/>
              </a:buClr>
              <a:buFont typeface="Wingdings" panose="05000000000000000000" pitchFamily="2" charset="2"/>
              <a:buChar char="l"/>
            </a:pPr>
            <a:r>
              <a:rPr lang="zh-CN" altLang="en-US" sz="1900" b="1" dirty="0">
                <a:latin typeface="微软雅黑" panose="020B0503020204020204" pitchFamily="34" charset="-122"/>
                <a:ea typeface="微软雅黑" panose="020B0503020204020204" pitchFamily="34" charset="-122"/>
              </a:rPr>
              <a:t>将 </a:t>
            </a:r>
            <a:r>
              <a:rPr lang="en-US" altLang="zh-CN" sz="1900" b="1" dirty="0">
                <a:latin typeface="微软雅黑" panose="020B0503020204020204" pitchFamily="34" charset="-122"/>
                <a:ea typeface="微软雅黑" panose="020B0503020204020204" pitchFamily="34" charset="-122"/>
              </a:rPr>
              <a:t>PPP </a:t>
            </a:r>
            <a:r>
              <a:rPr lang="zh-CN" altLang="en-US" sz="1900" b="1" dirty="0">
                <a:latin typeface="微软雅黑" panose="020B0503020204020204" pitchFamily="34" charset="-122"/>
                <a:ea typeface="微软雅黑" panose="020B0503020204020204" pitchFamily="34" charset="-122"/>
              </a:rPr>
              <a:t>帧封装到以太网中来传输。</a:t>
            </a:r>
            <a:endParaRPr lang="zh-CN" altLang="en-US" sz="1900" b="1" dirty="0">
              <a:latin typeface="微软雅黑" panose="020B0503020204020204" pitchFamily="34" charset="-122"/>
              <a:ea typeface="微软雅黑" panose="020B0503020204020204" pitchFamily="34" charset="-122"/>
            </a:endParaRPr>
          </a:p>
          <a:p>
            <a:pPr marL="342900" indent="-342900" eaLnBrk="0" hangingPunct="0">
              <a:lnSpc>
                <a:spcPts val="2900"/>
              </a:lnSpc>
              <a:buClr>
                <a:srgbClr val="0070C0"/>
              </a:buClr>
              <a:buFont typeface="Wingdings" panose="05000000000000000000" pitchFamily="2" charset="2"/>
              <a:buChar char="l"/>
            </a:pPr>
            <a:r>
              <a:rPr lang="zh-CN" altLang="en-US" sz="1900" b="1" dirty="0">
                <a:latin typeface="微软雅黑" panose="020B0503020204020204" pitchFamily="34" charset="-122"/>
                <a:ea typeface="微软雅黑" panose="020B0503020204020204" pitchFamily="34" charset="-122"/>
              </a:rPr>
              <a:t>现在的光纤宽带接入 </a:t>
            </a:r>
            <a:r>
              <a:rPr lang="en-US" altLang="zh-CN" sz="1900" b="1" dirty="0" err="1">
                <a:latin typeface="微软雅黑" panose="020B0503020204020204" pitchFamily="34" charset="-122"/>
                <a:ea typeface="微软雅黑" panose="020B0503020204020204" pitchFamily="34" charset="-122"/>
              </a:rPr>
              <a:t>FTTx</a:t>
            </a:r>
            <a:r>
              <a:rPr lang="en-US" altLang="zh-CN" sz="1900" b="1" dirty="0">
                <a:latin typeface="微软雅黑" panose="020B0503020204020204" pitchFamily="34" charset="-122"/>
                <a:ea typeface="微软雅黑" panose="020B0503020204020204" pitchFamily="34" charset="-122"/>
              </a:rPr>
              <a:t> </a:t>
            </a:r>
            <a:r>
              <a:rPr lang="zh-CN" altLang="en-US" sz="1900" b="1" dirty="0">
                <a:latin typeface="微软雅黑" panose="020B0503020204020204" pitchFamily="34" charset="-122"/>
                <a:ea typeface="微软雅黑" panose="020B0503020204020204" pitchFamily="34" charset="-122"/>
              </a:rPr>
              <a:t>都要使用 </a:t>
            </a:r>
            <a:r>
              <a:rPr lang="en-US" altLang="zh-CN" sz="1900" b="1" dirty="0" err="1">
                <a:latin typeface="微软雅黑" panose="020B0503020204020204" pitchFamily="34" charset="-122"/>
                <a:ea typeface="微软雅黑" panose="020B0503020204020204" pitchFamily="34" charset="-122"/>
              </a:rPr>
              <a:t>PPPoE</a:t>
            </a:r>
            <a:r>
              <a:rPr lang="en-US" altLang="zh-CN" sz="1900" b="1" dirty="0">
                <a:latin typeface="微软雅黑" panose="020B0503020204020204" pitchFamily="34" charset="-122"/>
                <a:ea typeface="微软雅黑" panose="020B0503020204020204" pitchFamily="34" charset="-122"/>
              </a:rPr>
              <a:t> </a:t>
            </a:r>
            <a:r>
              <a:rPr lang="zh-CN" altLang="en-US" sz="1900" b="1" dirty="0">
                <a:latin typeface="微软雅黑" panose="020B0503020204020204" pitchFamily="34" charset="-122"/>
                <a:ea typeface="微软雅黑" panose="020B0503020204020204" pitchFamily="34" charset="-122"/>
              </a:rPr>
              <a:t>的方式进行接入。</a:t>
            </a:r>
            <a:endParaRPr lang="zh-CN" altLang="en-US" sz="1900" b="1" dirty="0">
              <a:latin typeface="微软雅黑" panose="020B0503020204020204" pitchFamily="34" charset="-122"/>
              <a:ea typeface="微软雅黑" panose="020B0503020204020204" pitchFamily="34" charset="-122"/>
            </a:endParaRPr>
          </a:p>
          <a:p>
            <a:pPr marL="342900" indent="-342900" eaLnBrk="0" hangingPunct="0">
              <a:lnSpc>
                <a:spcPts val="2900"/>
              </a:lnSpc>
              <a:buClr>
                <a:srgbClr val="0070C0"/>
              </a:buClr>
              <a:buFont typeface="Wingdings" panose="05000000000000000000" pitchFamily="2" charset="2"/>
              <a:buChar char="l"/>
            </a:pPr>
            <a:r>
              <a:rPr lang="zh-CN" altLang="en-US" sz="1900" b="1" dirty="0">
                <a:latin typeface="微软雅黑" panose="020B0503020204020204" pitchFamily="34" charset="-122"/>
                <a:ea typeface="微软雅黑" panose="020B0503020204020204" pitchFamily="34" charset="-122"/>
              </a:rPr>
              <a:t>利用 </a:t>
            </a:r>
            <a:r>
              <a:rPr lang="en-US" altLang="zh-CN" sz="1900" b="1" dirty="0">
                <a:latin typeface="微软雅黑" panose="020B0503020204020204" pitchFamily="34" charset="-122"/>
                <a:ea typeface="微软雅黑" panose="020B0503020204020204" pitchFamily="34" charset="-122"/>
              </a:rPr>
              <a:t>ADSL </a:t>
            </a:r>
            <a:r>
              <a:rPr lang="zh-CN" altLang="en-US" sz="1900" b="1" dirty="0">
                <a:latin typeface="微软雅黑" panose="020B0503020204020204" pitchFamily="34" charset="-122"/>
                <a:ea typeface="微软雅黑" panose="020B0503020204020204" pitchFamily="34" charset="-122"/>
              </a:rPr>
              <a:t>进行宽带上网时，从用户个人电脑到家中的 </a:t>
            </a:r>
            <a:r>
              <a:rPr lang="en-US" altLang="zh-CN" sz="1900" b="1" dirty="0">
                <a:latin typeface="微软雅黑" panose="020B0503020204020204" pitchFamily="34" charset="-122"/>
                <a:ea typeface="微软雅黑" panose="020B0503020204020204" pitchFamily="34" charset="-122"/>
              </a:rPr>
              <a:t>ADSL </a:t>
            </a:r>
            <a:r>
              <a:rPr lang="zh-CN" altLang="en-US" sz="1900" b="1" dirty="0">
                <a:latin typeface="微软雅黑" panose="020B0503020204020204" pitchFamily="34" charset="-122"/>
                <a:ea typeface="微软雅黑" panose="020B0503020204020204" pitchFamily="34" charset="-122"/>
              </a:rPr>
              <a:t>调制解调器之间的连接也使用 </a:t>
            </a:r>
            <a:r>
              <a:rPr lang="en-US" altLang="zh-CN" sz="1900" b="1" dirty="0">
                <a:latin typeface="微软雅黑" panose="020B0503020204020204" pitchFamily="34" charset="-122"/>
                <a:ea typeface="微软雅黑" panose="020B0503020204020204" pitchFamily="34" charset="-122"/>
              </a:rPr>
              <a:t>RJ-45 </a:t>
            </a:r>
            <a:r>
              <a:rPr lang="zh-CN" altLang="en-US" sz="1900" b="1" dirty="0">
                <a:latin typeface="微软雅黑" panose="020B0503020204020204" pitchFamily="34" charset="-122"/>
                <a:ea typeface="微软雅黑" panose="020B0503020204020204" pitchFamily="34" charset="-122"/>
              </a:rPr>
              <a:t>和 </a:t>
            </a:r>
            <a:r>
              <a:rPr lang="en-US" altLang="zh-CN" sz="1900" b="1" dirty="0">
                <a:latin typeface="微软雅黑" panose="020B0503020204020204" pitchFamily="34" charset="-122"/>
                <a:ea typeface="微软雅黑" panose="020B0503020204020204" pitchFamily="34" charset="-122"/>
              </a:rPr>
              <a:t>5 </a:t>
            </a:r>
            <a:r>
              <a:rPr lang="zh-CN" altLang="en-US" sz="1900" b="1" dirty="0">
                <a:latin typeface="微软雅黑" panose="020B0503020204020204" pitchFamily="34" charset="-122"/>
                <a:ea typeface="微软雅黑" panose="020B0503020204020204" pitchFamily="34" charset="-122"/>
              </a:rPr>
              <a:t>类线，也使用 </a:t>
            </a:r>
            <a:r>
              <a:rPr lang="en-US" altLang="zh-CN" sz="1900" b="1" dirty="0" err="1">
                <a:latin typeface="微软雅黑" panose="020B0503020204020204" pitchFamily="34" charset="-122"/>
                <a:ea typeface="微软雅黑" panose="020B0503020204020204" pitchFamily="34" charset="-122"/>
              </a:rPr>
              <a:t>PPPoE</a:t>
            </a:r>
            <a:r>
              <a:rPr lang="zh-CN" altLang="en-US" sz="1900" b="1" dirty="0">
                <a:latin typeface="微软雅黑" panose="020B0503020204020204" pitchFamily="34" charset="-122"/>
                <a:ea typeface="微软雅黑" panose="020B0503020204020204" pitchFamily="34" charset="-122"/>
              </a:rPr>
              <a:t>。</a:t>
            </a:r>
            <a:endParaRPr lang="zh-CN" altLang="en-US" sz="1900" b="1" dirty="0">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auto">
          <a:xfrm>
            <a:off x="502919" y="6434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4069438" y="620405"/>
            <a:ext cx="9952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err="1">
                <a:solidFill>
                  <a:schemeClr val="bg1"/>
                </a:solidFill>
                <a:latin typeface="微软雅黑" panose="020B0503020204020204" pitchFamily="34" charset="-122"/>
                <a:ea typeface="微软雅黑" panose="020B0503020204020204" pitchFamily="34" charset="-122"/>
              </a:rPr>
              <a:t>PPPoE</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466344" y="1828978"/>
            <a:ext cx="8129015" cy="169007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AutoShape 5"/>
          <p:cNvSpPr>
            <a:spLocks noChangeArrowheads="1"/>
          </p:cNvSpPr>
          <p:nvPr/>
        </p:nvSpPr>
        <p:spPr bwMode="auto">
          <a:xfrm>
            <a:off x="466344" y="622522"/>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矩形 33"/>
          <p:cNvSpPr/>
          <p:nvPr/>
        </p:nvSpPr>
        <p:spPr>
          <a:xfrm>
            <a:off x="616085" y="561994"/>
            <a:ext cx="3005951"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用控制字符作为帧定界符</a:t>
            </a:r>
            <a:endParaRPr lang="zh-CN" altLang="en-US" sz="2000" b="1" dirty="0">
              <a:latin typeface="微软雅黑" panose="020B0503020204020204" pitchFamily="34" charset="-122"/>
              <a:ea typeface="微软雅黑" panose="020B0503020204020204" pitchFamily="34" charset="-122"/>
            </a:endParaRPr>
          </a:p>
        </p:txBody>
      </p:sp>
      <p:sp>
        <p:nvSpPr>
          <p:cNvPr id="35" name="矩形 34"/>
          <p:cNvSpPr/>
          <p:nvPr/>
        </p:nvSpPr>
        <p:spPr>
          <a:xfrm>
            <a:off x="466344" y="937899"/>
            <a:ext cx="8129015" cy="753220"/>
          </a:xfrm>
          <a:prstGeom prst="rect">
            <a:avLst/>
          </a:prstGeom>
        </p:spPr>
        <p:txBody>
          <a:bodyPr wrap="square">
            <a:spAutoFit/>
          </a:bodyPr>
          <a:lstStyle/>
          <a:p>
            <a:pPr marL="285750" indent="-285750">
              <a:lnSpc>
                <a:spcPts val="27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控制字符 </a:t>
            </a:r>
            <a:r>
              <a:rPr lang="en-US" altLang="zh-CN" b="1" dirty="0">
                <a:latin typeface="微软雅黑" panose="020B0503020204020204" pitchFamily="34" charset="-122"/>
                <a:ea typeface="微软雅黑" panose="020B0503020204020204" pitchFamily="34" charset="-122"/>
              </a:rPr>
              <a:t>SOH (Start Of Header) </a:t>
            </a:r>
            <a:r>
              <a:rPr lang="zh-CN" altLang="en-US" b="1" dirty="0">
                <a:latin typeface="微软雅黑" panose="020B0503020204020204" pitchFamily="34" charset="-122"/>
                <a:ea typeface="微软雅黑" panose="020B0503020204020204" pitchFamily="34" charset="-122"/>
              </a:rPr>
              <a:t>放在一帧的最前面，表示帧的首部开始。</a:t>
            </a:r>
            <a:endParaRPr lang="en-US" altLang="zh-CN" b="1" dirty="0">
              <a:latin typeface="微软雅黑" panose="020B0503020204020204" pitchFamily="34" charset="-122"/>
              <a:ea typeface="微软雅黑" panose="020B0503020204020204" pitchFamily="34" charset="-122"/>
            </a:endParaRPr>
          </a:p>
          <a:p>
            <a:pPr marL="285750" indent="-285750">
              <a:lnSpc>
                <a:spcPts val="27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控制字符 </a:t>
            </a:r>
            <a:r>
              <a:rPr lang="en-US" altLang="zh-CN" b="1" dirty="0">
                <a:latin typeface="微软雅黑" panose="020B0503020204020204" pitchFamily="34" charset="-122"/>
                <a:ea typeface="微软雅黑" panose="020B0503020204020204" pitchFamily="34" charset="-122"/>
              </a:rPr>
              <a:t>EOT (End Of Transmission) </a:t>
            </a:r>
            <a:r>
              <a:rPr lang="zh-CN" altLang="en-US" b="1" dirty="0">
                <a:latin typeface="微软雅黑" panose="020B0503020204020204" pitchFamily="34" charset="-122"/>
                <a:ea typeface="微软雅黑" panose="020B0503020204020204" pitchFamily="34" charset="-122"/>
              </a:rPr>
              <a:t>放在一帧的末尾，表示帧的结束。</a:t>
            </a:r>
            <a:endParaRPr lang="zh-CN" altLang="en-US" b="1"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1535403" y="1953047"/>
            <a:ext cx="5679709" cy="1992168"/>
            <a:chOff x="354977" y="3827294"/>
            <a:chExt cx="9217800" cy="3233156"/>
          </a:xfrm>
        </p:grpSpPr>
        <p:sp>
          <p:nvSpPr>
            <p:cNvPr id="37" name="Rectangle 5"/>
            <p:cNvSpPr>
              <a:spLocks noChangeArrowheads="1"/>
            </p:cNvSpPr>
            <p:nvPr/>
          </p:nvSpPr>
          <p:spPr bwMode="auto">
            <a:xfrm>
              <a:off x="1571890" y="4590232"/>
              <a:ext cx="7071783" cy="549275"/>
            </a:xfrm>
            <a:prstGeom prst="rect">
              <a:avLst/>
            </a:prstGeom>
            <a:solidFill>
              <a:srgbClr val="00FFFF"/>
            </a:solidFill>
            <a:ln w="12700">
              <a:solidFill>
                <a:schemeClr val="tx1"/>
              </a:solidFill>
              <a:miter lim="800000"/>
            </a:ln>
            <a:effectLst/>
          </p:spPr>
          <p:txBody>
            <a:bodyPr wrap="none" anchor="ctr"/>
            <a:lstStyle/>
            <a:p>
              <a:pPr algn="ctr"/>
              <a:r>
                <a:rPr kumimoji="1" lang="zh-CN" altLang="en-US" sz="1400" b="1" dirty="0">
                  <a:solidFill>
                    <a:srgbClr val="000099"/>
                  </a:solidFill>
                  <a:latin typeface="微软雅黑" panose="020B0503020204020204" pitchFamily="34" charset="-122"/>
                  <a:ea typeface="微软雅黑" panose="020B0503020204020204" pitchFamily="34" charset="-122"/>
                </a:rPr>
                <a:t>装在帧中的数据部分</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38" name="Line 6"/>
            <p:cNvSpPr>
              <a:spLocks noChangeShapeType="1"/>
            </p:cNvSpPr>
            <p:nvPr/>
          </p:nvSpPr>
          <p:spPr bwMode="auto">
            <a:xfrm>
              <a:off x="1035314" y="5506219"/>
              <a:ext cx="8146654"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9" name="Text Box 7"/>
            <p:cNvSpPr txBox="1">
              <a:spLocks noChangeArrowheads="1"/>
            </p:cNvSpPr>
            <p:nvPr/>
          </p:nvSpPr>
          <p:spPr bwMode="auto">
            <a:xfrm>
              <a:off x="4863394" y="5451146"/>
              <a:ext cx="632703" cy="5494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anose="020B0503020204020204" pitchFamily="34" charset="-122"/>
                  <a:ea typeface="微软雅黑" panose="020B0503020204020204" pitchFamily="34" charset="-122"/>
                </a:rPr>
                <a:t>帧</a:t>
              </a:r>
              <a:endParaRPr kumimoji="1" lang="zh-CN" altLang="en-US" sz="1600" b="1" dirty="0">
                <a:solidFill>
                  <a:srgbClr val="CC00CC"/>
                </a:solidFill>
                <a:latin typeface="微软雅黑" panose="020B0503020204020204" pitchFamily="34" charset="-122"/>
                <a:ea typeface="微软雅黑" panose="020B0503020204020204" pitchFamily="34" charset="-122"/>
              </a:endParaRPr>
            </a:p>
          </p:txBody>
        </p:sp>
        <p:sp>
          <p:nvSpPr>
            <p:cNvPr id="40" name="Line 8"/>
            <p:cNvSpPr>
              <a:spLocks noChangeShapeType="1"/>
            </p:cNvSpPr>
            <p:nvPr/>
          </p:nvSpPr>
          <p:spPr bwMode="auto">
            <a:xfrm>
              <a:off x="1303602" y="4225107"/>
              <a:ext cx="0" cy="365125"/>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 name="Text Box 9"/>
            <p:cNvSpPr txBox="1">
              <a:spLocks noChangeArrowheads="1"/>
            </p:cNvSpPr>
            <p:nvPr/>
          </p:nvSpPr>
          <p:spPr bwMode="auto">
            <a:xfrm>
              <a:off x="731065" y="3827294"/>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帧开始符</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2" name="Text Box 10"/>
            <p:cNvSpPr txBox="1">
              <a:spLocks noChangeArrowheads="1"/>
            </p:cNvSpPr>
            <p:nvPr/>
          </p:nvSpPr>
          <p:spPr bwMode="auto">
            <a:xfrm>
              <a:off x="8274073" y="3827294"/>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帧结束符</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3" name="Line 11"/>
            <p:cNvSpPr>
              <a:spLocks noChangeShapeType="1"/>
            </p:cNvSpPr>
            <p:nvPr/>
          </p:nvSpPr>
          <p:spPr bwMode="auto">
            <a:xfrm>
              <a:off x="8913681" y="4225107"/>
              <a:ext cx="0" cy="365125"/>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 name="Line 12"/>
            <p:cNvSpPr>
              <a:spLocks noChangeShapeType="1"/>
            </p:cNvSpPr>
            <p:nvPr/>
          </p:nvSpPr>
          <p:spPr bwMode="auto">
            <a:xfrm flipV="1">
              <a:off x="1035315" y="5139507"/>
              <a:ext cx="0" cy="549275"/>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5" name="Text Box 13"/>
            <p:cNvSpPr txBox="1">
              <a:spLocks noChangeArrowheads="1"/>
            </p:cNvSpPr>
            <p:nvPr/>
          </p:nvSpPr>
          <p:spPr bwMode="auto">
            <a:xfrm>
              <a:off x="354977" y="5631629"/>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发送在前</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6" name="Rectangle 14"/>
            <p:cNvSpPr>
              <a:spLocks noChangeArrowheads="1"/>
            </p:cNvSpPr>
            <p:nvPr/>
          </p:nvSpPr>
          <p:spPr bwMode="auto">
            <a:xfrm>
              <a:off x="8451174" y="4590232"/>
              <a:ext cx="706717" cy="549276"/>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47" name="矩形 46"/>
            <p:cNvSpPr/>
            <p:nvPr/>
          </p:nvSpPr>
          <p:spPr>
            <a:xfrm>
              <a:off x="2111691" y="6461049"/>
              <a:ext cx="5865647" cy="599401"/>
            </a:xfrm>
            <a:prstGeom prst="rect">
              <a:avLst/>
            </a:prstGeom>
          </p:spPr>
          <p:txBody>
            <a:bodyPr wrap="square">
              <a:spAutoFit/>
            </a:bodyPr>
            <a:lstStyle/>
            <a:p>
              <a:pPr algn="ctr"/>
              <a:r>
                <a:rPr lang="zh-CN" altLang="zh-CN" b="1" dirty="0">
                  <a:latin typeface="微软雅黑" panose="020B0503020204020204" pitchFamily="34" charset="-122"/>
                  <a:ea typeface="微软雅黑" panose="020B0503020204020204" pitchFamily="34" charset="-122"/>
                </a:rPr>
                <a:t>用控制字符进行帧定界的方法举例</a:t>
              </a:r>
              <a:endParaRPr lang="zh-CN" altLang="en-US" b="1" dirty="0">
                <a:latin typeface="微软雅黑" panose="020B0503020204020204" pitchFamily="34" charset="-122"/>
                <a:ea typeface="微软雅黑" panose="020B0503020204020204" pitchFamily="34" charset="-122"/>
              </a:endParaRPr>
            </a:p>
          </p:txBody>
        </p:sp>
        <p:sp>
          <p:nvSpPr>
            <p:cNvPr id="36" name="Rectangle 4"/>
            <p:cNvSpPr>
              <a:spLocks noChangeArrowheads="1"/>
            </p:cNvSpPr>
            <p:nvPr/>
          </p:nvSpPr>
          <p:spPr bwMode="auto">
            <a:xfrm>
              <a:off x="1035313" y="4590232"/>
              <a:ext cx="701616" cy="549276"/>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SOH</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466344" y="1822837"/>
            <a:ext cx="8129015" cy="23058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46"/>
          <p:cNvSpPr>
            <a:spLocks noChangeArrowheads="1"/>
          </p:cNvSpPr>
          <p:nvPr/>
        </p:nvSpPr>
        <p:spPr bwMode="auto">
          <a:xfrm>
            <a:off x="466345" y="959600"/>
            <a:ext cx="8129014" cy="86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问题：</a:t>
            </a:r>
            <a:r>
              <a:rPr lang="zh-CN" altLang="en-US" sz="2000" b="1" dirty="0">
                <a:latin typeface="微软雅黑" panose="020B0503020204020204" pitchFamily="34" charset="-122"/>
                <a:ea typeface="微软雅黑" panose="020B0503020204020204" pitchFamily="34" charset="-122"/>
              </a:rPr>
              <a:t>如果数据中的某个字节的二进制代码恰好和 </a:t>
            </a:r>
            <a:r>
              <a:rPr lang="en-US" altLang="zh-CN" sz="2000" b="1" dirty="0">
                <a:latin typeface="微软雅黑" panose="020B0503020204020204" pitchFamily="34" charset="-122"/>
                <a:ea typeface="微软雅黑" panose="020B0503020204020204" pitchFamily="34" charset="-122"/>
              </a:rPr>
              <a:t>SOH </a:t>
            </a:r>
            <a:r>
              <a:rPr lang="zh-CN" altLang="en-US" sz="2000" b="1" dirty="0">
                <a:latin typeface="微软雅黑" panose="020B0503020204020204" pitchFamily="34" charset="-122"/>
                <a:ea typeface="微软雅黑" panose="020B0503020204020204" pitchFamily="34" charset="-122"/>
              </a:rPr>
              <a:t>或 </a:t>
            </a:r>
            <a:r>
              <a:rPr lang="en-US" altLang="zh-CN" sz="2000" b="1" dirty="0">
                <a:latin typeface="微软雅黑" panose="020B0503020204020204" pitchFamily="34" charset="-122"/>
                <a:ea typeface="微软雅黑" panose="020B0503020204020204" pitchFamily="34" charset="-122"/>
              </a:rPr>
              <a:t>EOT </a:t>
            </a:r>
            <a:r>
              <a:rPr lang="zh-CN" altLang="en-US" sz="2000" b="1" dirty="0">
                <a:latin typeface="微软雅黑" panose="020B0503020204020204" pitchFamily="34" charset="-122"/>
                <a:ea typeface="微软雅黑" panose="020B0503020204020204" pitchFamily="34" charset="-122"/>
              </a:rPr>
              <a:t>一样，数据链路层就会</a:t>
            </a:r>
            <a:r>
              <a:rPr lang="zh-CN" altLang="en-US" sz="2000" b="1" dirty="0">
                <a:solidFill>
                  <a:srgbClr val="0000FF"/>
                </a:solidFill>
                <a:latin typeface="微软雅黑" panose="020B0503020204020204" pitchFamily="34" charset="-122"/>
                <a:ea typeface="微软雅黑" panose="020B0503020204020204" pitchFamily="34" charset="-122"/>
              </a:rPr>
              <a:t>错误</a:t>
            </a:r>
            <a:r>
              <a:rPr lang="zh-CN" altLang="en-US" sz="2000" b="1" dirty="0">
                <a:latin typeface="微软雅黑" panose="020B0503020204020204" pitchFamily="34" charset="-122"/>
                <a:ea typeface="微软雅黑" panose="020B0503020204020204" pitchFamily="34" charset="-122"/>
              </a:rPr>
              <a:t>地“找到帧的边界”，导致错误。</a:t>
            </a:r>
            <a:endParaRPr lang="zh-CN" altLang="en-US" sz="2000" b="1" dirty="0">
              <a:latin typeface="微软雅黑" panose="020B0503020204020204" pitchFamily="34" charset="-122"/>
              <a:ea typeface="微软雅黑" panose="020B0503020204020204" pitchFamily="34" charset="-122"/>
            </a:endParaRPr>
          </a:p>
        </p:txBody>
      </p:sp>
      <p:sp>
        <p:nvSpPr>
          <p:cNvPr id="11" name="AutoShape 5"/>
          <p:cNvSpPr>
            <a:spLocks noChangeArrowheads="1"/>
          </p:cNvSpPr>
          <p:nvPr/>
        </p:nvSpPr>
        <p:spPr bwMode="auto">
          <a:xfrm>
            <a:off x="466345" y="61987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6"/>
          <p:cNvSpPr>
            <a:spLocks noChangeArrowheads="1"/>
          </p:cNvSpPr>
          <p:nvPr/>
        </p:nvSpPr>
        <p:spPr bwMode="auto">
          <a:xfrm>
            <a:off x="3768616" y="58666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透明传输</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33" name="矩形 32"/>
          <p:cNvSpPr/>
          <p:nvPr/>
        </p:nvSpPr>
        <p:spPr>
          <a:xfrm>
            <a:off x="2196567" y="4146460"/>
            <a:ext cx="4711637"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数据部分恰好出现与 </a:t>
            </a:r>
            <a:r>
              <a:rPr lang="en-US" altLang="zh-CN" b="1" dirty="0">
                <a:latin typeface="微软雅黑" panose="020B0503020204020204" pitchFamily="34" charset="-122"/>
                <a:ea typeface="微软雅黑" panose="020B0503020204020204" pitchFamily="34" charset="-122"/>
              </a:rPr>
              <a:t>EOT </a:t>
            </a:r>
            <a:r>
              <a:rPr lang="zh-CN" altLang="en-US" b="1" dirty="0">
                <a:latin typeface="微软雅黑" panose="020B0503020204020204" pitchFamily="34" charset="-122"/>
                <a:ea typeface="微软雅黑" panose="020B0503020204020204" pitchFamily="34" charset="-122"/>
              </a:rPr>
              <a:t>一样的代码</a:t>
            </a:r>
            <a:endParaRPr lang="zh-CN" altLang="en-US" b="1" dirty="0">
              <a:latin typeface="微软雅黑" panose="020B0503020204020204" pitchFamily="34" charset="-122"/>
              <a:ea typeface="微软雅黑" panose="020B0503020204020204" pitchFamily="34" charset="-122"/>
            </a:endParaRPr>
          </a:p>
        </p:txBody>
      </p:sp>
      <p:grpSp>
        <p:nvGrpSpPr>
          <p:cNvPr id="68" name="组合 67"/>
          <p:cNvGrpSpPr/>
          <p:nvPr/>
        </p:nvGrpSpPr>
        <p:grpSpPr>
          <a:xfrm>
            <a:off x="1336966" y="2000405"/>
            <a:ext cx="6338912" cy="1969740"/>
            <a:chOff x="1200781" y="1948723"/>
            <a:chExt cx="6338912" cy="1969740"/>
          </a:xfrm>
        </p:grpSpPr>
        <p:sp>
          <p:nvSpPr>
            <p:cNvPr id="34" name="Line 22"/>
            <p:cNvSpPr>
              <a:spLocks noChangeShapeType="1"/>
            </p:cNvSpPr>
            <p:nvPr/>
          </p:nvSpPr>
          <p:spPr bwMode="auto">
            <a:xfrm rot="16200000" flipV="1">
              <a:off x="1877093" y="2684713"/>
              <a:ext cx="9137" cy="737981"/>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Rectangle 4"/>
            <p:cNvSpPr>
              <a:spLocks noChangeArrowheads="1"/>
            </p:cNvSpPr>
            <p:nvPr/>
          </p:nvSpPr>
          <p:spPr bwMode="auto">
            <a:xfrm>
              <a:off x="2049384" y="2844060"/>
              <a:ext cx="400335" cy="390860"/>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SOH</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36" name="Rectangle 5"/>
            <p:cNvSpPr>
              <a:spLocks noChangeArrowheads="1"/>
            </p:cNvSpPr>
            <p:nvPr/>
          </p:nvSpPr>
          <p:spPr bwMode="auto">
            <a:xfrm>
              <a:off x="2439821" y="2844060"/>
              <a:ext cx="4813919" cy="390860"/>
            </a:xfrm>
            <a:prstGeom prst="rect">
              <a:avLst/>
            </a:prstGeom>
            <a:solidFill>
              <a:srgbClr val="00FFFF"/>
            </a:solidFill>
            <a:ln w="12700">
              <a:solidFill>
                <a:schemeClr val="tx1"/>
              </a:solidFill>
              <a:miter lim="800000"/>
            </a:ln>
            <a:effectLst/>
          </p:spPr>
          <p:txBody>
            <a:bodyPr wrap="none" anchor="ctr"/>
            <a:lstStyle/>
            <a:p>
              <a:pPr algn="ctr"/>
              <a:endParaRPr kumimoji="1"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Rectangle 6"/>
            <p:cNvSpPr>
              <a:spLocks noChangeArrowheads="1"/>
            </p:cNvSpPr>
            <p:nvPr/>
          </p:nvSpPr>
          <p:spPr bwMode="auto">
            <a:xfrm>
              <a:off x="3573737" y="2844060"/>
              <a:ext cx="362941" cy="390860"/>
            </a:xfrm>
            <a:prstGeom prst="rect">
              <a:avLst/>
            </a:prstGeom>
            <a:solidFill>
              <a:srgbClr val="CC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38" name="Line 7"/>
            <p:cNvSpPr>
              <a:spLocks noChangeShapeType="1"/>
            </p:cNvSpPr>
            <p:nvPr/>
          </p:nvSpPr>
          <p:spPr bwMode="auto">
            <a:xfrm>
              <a:off x="3592434" y="2184168"/>
              <a:ext cx="162773" cy="659893"/>
            </a:xfrm>
            <a:prstGeom prst="line">
              <a:avLst/>
            </a:prstGeom>
            <a:noFill/>
            <a:ln w="127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9" name="Text Box 8"/>
            <p:cNvSpPr txBox="1">
              <a:spLocks noChangeArrowheads="1"/>
            </p:cNvSpPr>
            <p:nvPr/>
          </p:nvSpPr>
          <p:spPr bwMode="auto">
            <a:xfrm>
              <a:off x="2944024" y="1948723"/>
              <a:ext cx="12616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出现了“</a:t>
              </a:r>
              <a:r>
                <a:rPr kumimoji="1" lang="en-US" altLang="zh-CN" sz="1200" b="1" dirty="0">
                  <a:solidFill>
                    <a:srgbClr val="0000FF"/>
                  </a:solidFill>
                  <a:latin typeface="微软雅黑" panose="020B0503020204020204" pitchFamily="34" charset="-122"/>
                  <a:ea typeface="微软雅黑" panose="020B0503020204020204" pitchFamily="34" charset="-122"/>
                </a:rPr>
                <a:t>EOT”</a:t>
              </a:r>
              <a:endParaRPr kumimoji="1"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40" name="AutoShape 9"/>
            <p:cNvSpPr/>
            <p:nvPr/>
          </p:nvSpPr>
          <p:spPr bwMode="auto">
            <a:xfrm rot="16200000">
              <a:off x="5642416" y="1599571"/>
              <a:ext cx="209135" cy="3585418"/>
            </a:xfrm>
            <a:prstGeom prst="leftBrace">
              <a:avLst>
                <a:gd name="adj1" fmla="val 131877"/>
                <a:gd name="adj2" fmla="val 50000"/>
              </a:avLst>
            </a:prstGeom>
            <a:noFill/>
            <a:ln w="12700">
              <a:solidFill>
                <a:srgbClr val="CC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1" name="Text Box 10"/>
            <p:cNvSpPr txBox="1">
              <a:spLocks noChangeArrowheads="1"/>
            </p:cNvSpPr>
            <p:nvPr/>
          </p:nvSpPr>
          <p:spPr bwMode="auto">
            <a:xfrm>
              <a:off x="4740694" y="3473829"/>
              <a:ext cx="20313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C00CC"/>
                  </a:solidFill>
                  <a:latin typeface="微软雅黑" panose="020B0503020204020204" pitchFamily="34" charset="-122"/>
                  <a:ea typeface="微软雅黑" panose="020B0503020204020204" pitchFamily="34" charset="-122"/>
                </a:rPr>
                <a:t>被接收端当作无效帧而丢弃</a:t>
              </a:r>
              <a:endParaRPr kumimoji="1"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42" name="AutoShape 11"/>
            <p:cNvSpPr/>
            <p:nvPr/>
          </p:nvSpPr>
          <p:spPr bwMode="auto">
            <a:xfrm rot="16200000">
              <a:off x="2893920" y="2441991"/>
              <a:ext cx="194922" cy="1861998"/>
            </a:xfrm>
            <a:prstGeom prst="leftBrace">
              <a:avLst>
                <a:gd name="adj1" fmla="val 73481"/>
                <a:gd name="adj2" fmla="val 50000"/>
              </a:avLst>
            </a:prstGeom>
            <a:noFill/>
            <a:ln w="12700">
              <a:solidFill>
                <a:srgbClr val="C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3" name="Text Box 12"/>
            <p:cNvSpPr txBox="1">
              <a:spLocks noChangeArrowheads="1"/>
            </p:cNvSpPr>
            <p:nvPr/>
          </p:nvSpPr>
          <p:spPr bwMode="auto">
            <a:xfrm>
              <a:off x="2373087" y="3456798"/>
              <a:ext cx="12618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00000"/>
                  </a:solidFill>
                  <a:latin typeface="微软雅黑" panose="020B0503020204020204" pitchFamily="34" charset="-122"/>
                  <a:ea typeface="微软雅黑" panose="020B0503020204020204" pitchFamily="34" charset="-122"/>
                </a:rPr>
                <a:t>被接收端</a:t>
              </a:r>
              <a:endParaRPr kumimoji="1" lang="zh-CN" altLang="en-US" sz="1200" b="1" dirty="0">
                <a:solidFill>
                  <a:srgbClr val="C00000"/>
                </a:solidFill>
                <a:latin typeface="微软雅黑" panose="020B0503020204020204" pitchFamily="34" charset="-122"/>
                <a:ea typeface="微软雅黑" panose="020B0503020204020204" pitchFamily="34" charset="-122"/>
              </a:endParaRPr>
            </a:p>
            <a:p>
              <a:pPr algn="ctr"/>
              <a:r>
                <a:rPr kumimoji="1" lang="zh-CN" altLang="en-US" sz="1200" b="1" dirty="0">
                  <a:solidFill>
                    <a:srgbClr val="C00000"/>
                  </a:solidFill>
                  <a:latin typeface="微软雅黑" panose="020B0503020204020204" pitchFamily="34" charset="-122"/>
                  <a:ea typeface="微软雅黑" panose="020B0503020204020204" pitchFamily="34" charset="-122"/>
                </a:rPr>
                <a:t>误认为是一个帧</a:t>
              </a:r>
              <a:endParaRPr kumimoji="1" lang="zh-CN" altLang="en-US" sz="1200" b="1" dirty="0">
                <a:solidFill>
                  <a:srgbClr val="C00000"/>
                </a:solidFill>
                <a:latin typeface="微软雅黑" panose="020B0503020204020204" pitchFamily="34" charset="-122"/>
                <a:ea typeface="微软雅黑" panose="020B0503020204020204" pitchFamily="34" charset="-122"/>
              </a:endParaRPr>
            </a:p>
          </p:txBody>
        </p:sp>
        <p:sp>
          <p:nvSpPr>
            <p:cNvPr id="44" name="Line 13"/>
            <p:cNvSpPr>
              <a:spLocks noChangeShapeType="1"/>
            </p:cNvSpPr>
            <p:nvPr/>
          </p:nvSpPr>
          <p:spPr bwMode="auto">
            <a:xfrm>
              <a:off x="2449719" y="2676549"/>
              <a:ext cx="469073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5" name="Text Box 14"/>
            <p:cNvSpPr txBox="1">
              <a:spLocks noChangeArrowheads="1"/>
            </p:cNvSpPr>
            <p:nvPr/>
          </p:nvSpPr>
          <p:spPr bwMode="auto">
            <a:xfrm>
              <a:off x="4417525" y="2432694"/>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数据部分</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6" name="Rectangle 15"/>
            <p:cNvSpPr>
              <a:spLocks noChangeArrowheads="1"/>
            </p:cNvSpPr>
            <p:nvPr/>
          </p:nvSpPr>
          <p:spPr bwMode="auto">
            <a:xfrm>
              <a:off x="7140458" y="2844060"/>
              <a:ext cx="399235" cy="390860"/>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47" name="Line 16"/>
            <p:cNvSpPr>
              <a:spLocks noChangeShapeType="1"/>
            </p:cNvSpPr>
            <p:nvPr/>
          </p:nvSpPr>
          <p:spPr bwMode="auto">
            <a:xfrm>
              <a:off x="2049384" y="2367923"/>
              <a:ext cx="549030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8" name="Text Box 17"/>
            <p:cNvSpPr txBox="1">
              <a:spLocks noChangeArrowheads="1"/>
            </p:cNvSpPr>
            <p:nvPr/>
          </p:nvSpPr>
          <p:spPr bwMode="auto">
            <a:xfrm>
              <a:off x="4161817" y="2110869"/>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完整的帧</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9" name="Line 18"/>
            <p:cNvSpPr>
              <a:spLocks noChangeShapeType="1"/>
            </p:cNvSpPr>
            <p:nvPr/>
          </p:nvSpPr>
          <p:spPr bwMode="auto">
            <a:xfrm>
              <a:off x="2049384" y="2305994"/>
              <a:ext cx="0" cy="4923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0" name="Line 19"/>
            <p:cNvSpPr>
              <a:spLocks noChangeShapeType="1"/>
            </p:cNvSpPr>
            <p:nvPr/>
          </p:nvSpPr>
          <p:spPr bwMode="auto">
            <a:xfrm>
              <a:off x="7539693" y="2305994"/>
              <a:ext cx="0" cy="4923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1" name="Line 20"/>
            <p:cNvSpPr>
              <a:spLocks noChangeShapeType="1"/>
            </p:cNvSpPr>
            <p:nvPr/>
          </p:nvSpPr>
          <p:spPr bwMode="auto">
            <a:xfrm>
              <a:off x="2449719" y="2552693"/>
              <a:ext cx="0" cy="24568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Line 21"/>
            <p:cNvSpPr>
              <a:spLocks noChangeShapeType="1"/>
            </p:cNvSpPr>
            <p:nvPr/>
          </p:nvSpPr>
          <p:spPr bwMode="auto">
            <a:xfrm>
              <a:off x="7140458" y="2552693"/>
              <a:ext cx="0" cy="24568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3" name="Text Box 23"/>
            <p:cNvSpPr txBox="1">
              <a:spLocks noChangeArrowheads="1"/>
            </p:cNvSpPr>
            <p:nvPr/>
          </p:nvSpPr>
          <p:spPr bwMode="auto">
            <a:xfrm>
              <a:off x="1200781" y="2715822"/>
              <a:ext cx="91295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发送在前</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16547"/>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316859" y="593457"/>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anose="020B0503020204020204" pitchFamily="34" charset="-122"/>
              </a:rPr>
              <a:t>计算机网络体系结构</a:t>
            </a:r>
            <a:endParaRPr lang="zh-CN" altLang="en-US" sz="2000" b="1" dirty="0">
              <a:solidFill>
                <a:schemeClr val="bg1"/>
              </a:solidFill>
              <a:ea typeface="微软雅黑" panose="020B0503020204020204" pitchFamily="34" charset="-122"/>
            </a:endParaRPr>
          </a:p>
        </p:txBody>
      </p:sp>
      <p:sp>
        <p:nvSpPr>
          <p:cNvPr id="48" name="圆角矩形 47"/>
          <p:cNvSpPr/>
          <p:nvPr/>
        </p:nvSpPr>
        <p:spPr>
          <a:xfrm>
            <a:off x="505072" y="1041128"/>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49" name="组合 48"/>
          <p:cNvGrpSpPr/>
          <p:nvPr/>
        </p:nvGrpSpPr>
        <p:grpSpPr>
          <a:xfrm>
            <a:off x="1557339" y="1494207"/>
            <a:ext cx="1341438" cy="2356685"/>
            <a:chOff x="1557339" y="1623511"/>
            <a:chExt cx="1341438" cy="2356685"/>
          </a:xfrm>
        </p:grpSpPr>
        <p:sp>
          <p:nvSpPr>
            <p:cNvPr id="50" name="AutoShape 58"/>
            <p:cNvSpPr>
              <a:spLocks noChangeArrowheads="1"/>
            </p:cNvSpPr>
            <p:nvPr/>
          </p:nvSpPr>
          <p:spPr bwMode="auto">
            <a:xfrm>
              <a:off x="1560514" y="1623511"/>
              <a:ext cx="1338263" cy="2301875"/>
            </a:xfrm>
            <a:prstGeom prst="cube">
              <a:avLst>
                <a:gd name="adj" fmla="val 9144"/>
              </a:avLst>
            </a:prstGeom>
            <a:solidFill>
              <a:srgbClr val="85D1F7"/>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51" name="Freeform 50"/>
            <p:cNvSpPr/>
            <p:nvPr/>
          </p:nvSpPr>
          <p:spPr bwMode="auto">
            <a:xfrm>
              <a:off x="1560514" y="18727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 name="Freeform 59"/>
            <p:cNvSpPr/>
            <p:nvPr/>
          </p:nvSpPr>
          <p:spPr bwMode="auto">
            <a:xfrm>
              <a:off x="1560514" y="2185486"/>
              <a:ext cx="1328738"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 name="Freeform 60"/>
            <p:cNvSpPr/>
            <p:nvPr/>
          </p:nvSpPr>
          <p:spPr bwMode="auto">
            <a:xfrm>
              <a:off x="1560514" y="2498223"/>
              <a:ext cx="1328738"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 name="Freeform 61"/>
            <p:cNvSpPr/>
            <p:nvPr/>
          </p:nvSpPr>
          <p:spPr bwMode="auto">
            <a:xfrm>
              <a:off x="1560514" y="2810961"/>
              <a:ext cx="1328738" cy="171450"/>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 name="Freeform 62"/>
            <p:cNvSpPr/>
            <p:nvPr/>
          </p:nvSpPr>
          <p:spPr bwMode="auto">
            <a:xfrm>
              <a:off x="1558927" y="3122111"/>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 name="Freeform 63"/>
            <p:cNvSpPr/>
            <p:nvPr/>
          </p:nvSpPr>
          <p:spPr bwMode="auto">
            <a:xfrm>
              <a:off x="1557339" y="34348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 name="Text Box 22"/>
            <p:cNvSpPr txBox="1">
              <a:spLocks noChangeArrowheads="1"/>
            </p:cNvSpPr>
            <p:nvPr/>
          </p:nvSpPr>
          <p:spPr bwMode="auto">
            <a:xfrm>
              <a:off x="2027239" y="1779086"/>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应用层</a:t>
              </a:r>
              <a:endParaRPr kumimoji="1" lang="zh-CN" altLang="en-US" sz="1100" b="1">
                <a:latin typeface="微软雅黑" panose="020B0503020204020204" pitchFamily="34" charset="-122"/>
                <a:ea typeface="微软雅黑" panose="020B0503020204020204" pitchFamily="34" charset="-122"/>
              </a:endParaRPr>
            </a:p>
          </p:txBody>
        </p:sp>
        <p:sp>
          <p:nvSpPr>
            <p:cNvPr id="58" name="Text Box 23"/>
            <p:cNvSpPr txBox="1">
              <a:spLocks noChangeArrowheads="1"/>
            </p:cNvSpPr>
            <p:nvPr/>
          </p:nvSpPr>
          <p:spPr bwMode="auto">
            <a:xfrm>
              <a:off x="2006602" y="2707916"/>
              <a:ext cx="6080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运输层</a:t>
              </a:r>
              <a:endParaRPr kumimoji="1" lang="zh-CN" altLang="en-US" sz="1100" b="1" dirty="0">
                <a:latin typeface="微软雅黑" panose="020B0503020204020204" pitchFamily="34" charset="-122"/>
                <a:ea typeface="微软雅黑" panose="020B0503020204020204" pitchFamily="34" charset="-122"/>
              </a:endParaRPr>
            </a:p>
          </p:txBody>
        </p:sp>
        <p:sp>
          <p:nvSpPr>
            <p:cNvPr id="59" name="Text Box 24"/>
            <p:cNvSpPr txBox="1">
              <a:spLocks noChangeArrowheads="1"/>
            </p:cNvSpPr>
            <p:nvPr/>
          </p:nvSpPr>
          <p:spPr bwMode="auto">
            <a:xfrm>
              <a:off x="2014539" y="3006223"/>
              <a:ext cx="6080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网络层</a:t>
              </a:r>
              <a:endParaRPr kumimoji="1" lang="zh-CN" altLang="en-US" sz="1100" b="1">
                <a:latin typeface="微软雅黑" panose="020B0503020204020204" pitchFamily="34" charset="-122"/>
                <a:ea typeface="微软雅黑" panose="020B0503020204020204" pitchFamily="34" charset="-122"/>
              </a:endParaRPr>
            </a:p>
          </p:txBody>
        </p:sp>
        <p:sp>
          <p:nvSpPr>
            <p:cNvPr id="60" name="Text Box 54"/>
            <p:cNvSpPr txBox="1">
              <a:spLocks noChangeArrowheads="1"/>
            </p:cNvSpPr>
            <p:nvPr/>
          </p:nvSpPr>
          <p:spPr bwMode="auto">
            <a:xfrm>
              <a:off x="2014539" y="2079123"/>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表示层</a:t>
              </a:r>
              <a:endParaRPr kumimoji="1" lang="zh-CN" altLang="en-US" sz="1100" b="1">
                <a:latin typeface="微软雅黑" panose="020B0503020204020204" pitchFamily="34" charset="-122"/>
                <a:ea typeface="微软雅黑" panose="020B0503020204020204" pitchFamily="34" charset="-122"/>
              </a:endParaRPr>
            </a:p>
          </p:txBody>
        </p:sp>
        <p:sp>
          <p:nvSpPr>
            <p:cNvPr id="61" name="Text Box 55"/>
            <p:cNvSpPr txBox="1">
              <a:spLocks noChangeArrowheads="1"/>
            </p:cNvSpPr>
            <p:nvPr/>
          </p:nvSpPr>
          <p:spPr bwMode="auto">
            <a:xfrm>
              <a:off x="2014539" y="2391861"/>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会话层</a:t>
              </a:r>
              <a:endParaRPr kumimoji="1" lang="zh-CN" altLang="en-US" sz="1100" b="1">
                <a:latin typeface="微软雅黑" panose="020B0503020204020204" pitchFamily="34" charset="-122"/>
                <a:ea typeface="微软雅黑" panose="020B0503020204020204" pitchFamily="34" charset="-122"/>
              </a:endParaRPr>
            </a:p>
          </p:txBody>
        </p:sp>
        <p:sp>
          <p:nvSpPr>
            <p:cNvPr id="62" name="Text Box 56"/>
            <p:cNvSpPr txBox="1">
              <a:spLocks noChangeArrowheads="1"/>
            </p:cNvSpPr>
            <p:nvPr/>
          </p:nvSpPr>
          <p:spPr bwMode="auto">
            <a:xfrm>
              <a:off x="1911352" y="3314198"/>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C00000"/>
                  </a:solidFill>
                  <a:latin typeface="微软雅黑" panose="020B0503020204020204" pitchFamily="34" charset="-122"/>
                  <a:ea typeface="微软雅黑" panose="020B0503020204020204" pitchFamily="34" charset="-122"/>
                </a:rPr>
                <a:t>数据链路层</a:t>
              </a:r>
              <a:endParaRPr kumimoji="1" lang="zh-CN" altLang="en-US" sz="1100" b="1" dirty="0">
                <a:solidFill>
                  <a:srgbClr val="C00000"/>
                </a:solidFill>
                <a:latin typeface="微软雅黑" panose="020B0503020204020204" pitchFamily="34" charset="-122"/>
                <a:ea typeface="微软雅黑" panose="020B0503020204020204" pitchFamily="34" charset="-122"/>
              </a:endParaRPr>
            </a:p>
          </p:txBody>
        </p:sp>
        <p:sp>
          <p:nvSpPr>
            <p:cNvPr id="63" name="Text Box 57"/>
            <p:cNvSpPr txBox="1">
              <a:spLocks noChangeArrowheads="1"/>
            </p:cNvSpPr>
            <p:nvPr/>
          </p:nvSpPr>
          <p:spPr bwMode="auto">
            <a:xfrm>
              <a:off x="2014539" y="3638048"/>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物理层</a:t>
              </a:r>
              <a:endParaRPr kumimoji="1" lang="zh-CN" altLang="en-US" sz="1100" b="1">
                <a:latin typeface="微软雅黑" panose="020B0503020204020204" pitchFamily="34" charset="-122"/>
                <a:ea typeface="微软雅黑" panose="020B0503020204020204" pitchFamily="34" charset="-122"/>
              </a:endParaRPr>
            </a:p>
          </p:txBody>
        </p:sp>
        <p:sp>
          <p:nvSpPr>
            <p:cNvPr id="64" name="Text Box 43"/>
            <p:cNvSpPr txBox="1">
              <a:spLocks noChangeArrowheads="1"/>
            </p:cNvSpPr>
            <p:nvPr/>
          </p:nvSpPr>
          <p:spPr bwMode="auto">
            <a:xfrm>
              <a:off x="1622427" y="1683083"/>
              <a:ext cx="271462"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85000"/>
                </a:lnSpc>
              </a:pPr>
              <a:r>
                <a:rPr kumimoji="1" lang="en-US" altLang="zh-CN" sz="1100" b="1" dirty="0">
                  <a:latin typeface="微软雅黑" panose="020B0503020204020204" pitchFamily="34" charset="-122"/>
                  <a:ea typeface="微软雅黑" panose="020B0503020204020204" pitchFamily="34" charset="-122"/>
                </a:rPr>
                <a:t>7</a:t>
              </a:r>
              <a:endParaRPr kumimoji="1" lang="en-US" altLang="zh-CN" sz="1100" b="1" dirty="0">
                <a:latin typeface="微软雅黑" panose="020B0503020204020204" pitchFamily="34" charset="-122"/>
                <a:ea typeface="微软雅黑" panose="020B0503020204020204" pitchFamily="34" charset="-122"/>
              </a:endParaRPr>
            </a:p>
            <a:p>
              <a:pPr>
                <a:lnSpc>
                  <a:spcPct val="185000"/>
                </a:lnSpc>
              </a:pPr>
              <a:r>
                <a:rPr kumimoji="1" lang="en-US" altLang="zh-CN" sz="1100" b="1" dirty="0">
                  <a:latin typeface="微软雅黑" panose="020B0503020204020204" pitchFamily="34" charset="-122"/>
                  <a:ea typeface="微软雅黑" panose="020B0503020204020204" pitchFamily="34" charset="-122"/>
                </a:rPr>
                <a:t>6</a:t>
              </a:r>
              <a:endParaRPr kumimoji="1" lang="en-US" altLang="zh-CN" sz="1100" b="1" dirty="0">
                <a:latin typeface="微软雅黑" panose="020B0503020204020204" pitchFamily="34" charset="-122"/>
                <a:ea typeface="微软雅黑" panose="020B0503020204020204" pitchFamily="34" charset="-122"/>
              </a:endParaRPr>
            </a:p>
            <a:p>
              <a:pPr>
                <a:lnSpc>
                  <a:spcPct val="185000"/>
                </a:lnSpc>
              </a:pPr>
              <a:r>
                <a:rPr kumimoji="1" lang="en-US" altLang="zh-CN" sz="1100" b="1" dirty="0">
                  <a:latin typeface="微软雅黑" panose="020B0503020204020204" pitchFamily="34" charset="-122"/>
                  <a:ea typeface="微软雅黑" panose="020B0503020204020204" pitchFamily="34" charset="-122"/>
                </a:rPr>
                <a:t>5</a:t>
              </a:r>
              <a:endParaRPr kumimoji="1" lang="en-US" altLang="zh-CN" sz="1100" b="1" dirty="0">
                <a:latin typeface="微软雅黑" panose="020B0503020204020204" pitchFamily="34" charset="-122"/>
                <a:ea typeface="微软雅黑" panose="020B0503020204020204" pitchFamily="34" charset="-122"/>
              </a:endParaRPr>
            </a:p>
            <a:p>
              <a:pPr>
                <a:lnSpc>
                  <a:spcPct val="185000"/>
                </a:lnSpc>
              </a:pPr>
              <a:r>
                <a:rPr kumimoji="1" lang="en-US" altLang="zh-CN" sz="1100" b="1" dirty="0">
                  <a:latin typeface="微软雅黑" panose="020B0503020204020204" pitchFamily="34" charset="-122"/>
                  <a:ea typeface="微软雅黑" panose="020B0503020204020204" pitchFamily="34" charset="-122"/>
                </a:rPr>
                <a:t>4</a:t>
              </a:r>
              <a:endParaRPr kumimoji="1" lang="en-US" altLang="zh-CN" sz="1100" b="1" dirty="0">
                <a:latin typeface="微软雅黑" panose="020B0503020204020204" pitchFamily="34" charset="-122"/>
                <a:ea typeface="微软雅黑" panose="020B0503020204020204" pitchFamily="34" charset="-122"/>
              </a:endParaRPr>
            </a:p>
            <a:p>
              <a:pPr>
                <a:lnSpc>
                  <a:spcPct val="185000"/>
                </a:lnSpc>
              </a:pPr>
              <a:r>
                <a:rPr kumimoji="1" lang="en-US" altLang="zh-CN" sz="1100" b="1" dirty="0">
                  <a:latin typeface="微软雅黑" panose="020B0503020204020204" pitchFamily="34" charset="-122"/>
                  <a:ea typeface="微软雅黑" panose="020B0503020204020204" pitchFamily="34" charset="-122"/>
                </a:rPr>
                <a:t>3</a:t>
              </a:r>
              <a:endParaRPr kumimoji="1" lang="en-US" altLang="zh-CN" sz="1100" b="1" dirty="0">
                <a:latin typeface="微软雅黑" panose="020B0503020204020204" pitchFamily="34" charset="-122"/>
                <a:ea typeface="微软雅黑" panose="020B0503020204020204" pitchFamily="34" charset="-122"/>
              </a:endParaRPr>
            </a:p>
            <a:p>
              <a:pPr>
                <a:lnSpc>
                  <a:spcPct val="185000"/>
                </a:lnSpc>
              </a:pPr>
              <a:r>
                <a:rPr kumimoji="1" lang="en-US" altLang="zh-CN" sz="1100" b="1" dirty="0">
                  <a:latin typeface="微软雅黑" panose="020B0503020204020204" pitchFamily="34" charset="-122"/>
                  <a:ea typeface="微软雅黑" panose="020B0503020204020204" pitchFamily="34" charset="-122"/>
                </a:rPr>
                <a:t>2</a:t>
              </a:r>
              <a:endParaRPr kumimoji="1" lang="en-US" altLang="zh-CN" sz="1100" b="1" dirty="0">
                <a:latin typeface="微软雅黑" panose="020B0503020204020204" pitchFamily="34" charset="-122"/>
                <a:ea typeface="微软雅黑" panose="020B0503020204020204" pitchFamily="34" charset="-122"/>
              </a:endParaRPr>
            </a:p>
            <a:p>
              <a:pPr>
                <a:lnSpc>
                  <a:spcPct val="185000"/>
                </a:lnSpc>
              </a:pPr>
              <a:r>
                <a:rPr kumimoji="1" lang="en-US" altLang="zh-CN" sz="1100" b="1" dirty="0">
                  <a:latin typeface="微软雅黑" panose="020B0503020204020204" pitchFamily="34" charset="-122"/>
                  <a:ea typeface="微软雅黑" panose="020B0503020204020204" pitchFamily="34" charset="-122"/>
                </a:rPr>
                <a:t>1</a:t>
              </a:r>
              <a:endParaRPr kumimoji="1" lang="en-US" altLang="zh-CN" sz="1100" b="1" dirty="0">
                <a:latin typeface="微软雅黑" panose="020B0503020204020204" pitchFamily="34" charset="-122"/>
                <a:ea typeface="微软雅黑" panose="020B0503020204020204" pitchFamily="34" charset="-122"/>
              </a:endParaRPr>
            </a:p>
          </p:txBody>
        </p:sp>
      </p:grpSp>
      <p:sp>
        <p:nvSpPr>
          <p:cNvPr id="65" name="Text Box 13"/>
          <p:cNvSpPr txBox="1">
            <a:spLocks noChangeArrowheads="1"/>
          </p:cNvSpPr>
          <p:nvPr/>
        </p:nvSpPr>
        <p:spPr bwMode="auto">
          <a:xfrm>
            <a:off x="1156623" y="1157657"/>
            <a:ext cx="2169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solidFill>
                  <a:srgbClr val="000099"/>
                </a:solidFill>
                <a:latin typeface="微软雅黑" panose="020B0503020204020204" pitchFamily="34" charset="-122"/>
                <a:ea typeface="微软雅黑" panose="020B0503020204020204" pitchFamily="34" charset="-122"/>
              </a:rPr>
              <a:t>OSI </a:t>
            </a:r>
            <a:r>
              <a:rPr kumimoji="1" lang="zh-CN" altLang="en-US" sz="1400" b="1" dirty="0">
                <a:solidFill>
                  <a:srgbClr val="000099"/>
                </a:solidFill>
                <a:latin typeface="微软雅黑" panose="020B0503020204020204" pitchFamily="34" charset="-122"/>
                <a:ea typeface="微软雅黑" panose="020B0503020204020204" pitchFamily="34" charset="-122"/>
              </a:rPr>
              <a:t>的七层协议体系结构</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66" name="Text Box 12"/>
          <p:cNvSpPr txBox="1">
            <a:spLocks noChangeArrowheads="1"/>
          </p:cNvSpPr>
          <p:nvPr/>
        </p:nvSpPr>
        <p:spPr bwMode="auto">
          <a:xfrm>
            <a:off x="3432593" y="1146544"/>
            <a:ext cx="24619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latin typeface="微软雅黑" panose="020B0503020204020204" pitchFamily="34" charset="-122"/>
                <a:ea typeface="微软雅黑" panose="020B0503020204020204" pitchFamily="34" charset="-122"/>
              </a:rPr>
              <a:t>TCP/IP </a:t>
            </a:r>
            <a:r>
              <a:rPr kumimoji="1" lang="zh-CN" altLang="en-US" sz="1400" b="1" dirty="0">
                <a:latin typeface="微软雅黑" panose="020B0503020204020204" pitchFamily="34" charset="-122"/>
                <a:ea typeface="微软雅黑" panose="020B0503020204020204" pitchFamily="34" charset="-122"/>
              </a:rPr>
              <a:t>的四层协议体系结构</a:t>
            </a:r>
            <a:endParaRPr kumimoji="1" lang="zh-CN" altLang="en-US" sz="1400" b="1" dirty="0">
              <a:latin typeface="微软雅黑" panose="020B0503020204020204" pitchFamily="34" charset="-122"/>
              <a:ea typeface="微软雅黑" panose="020B0503020204020204" pitchFamily="34" charset="-122"/>
            </a:endParaRPr>
          </a:p>
        </p:txBody>
      </p:sp>
      <p:sp>
        <p:nvSpPr>
          <p:cNvPr id="67" name="Text Box 95"/>
          <p:cNvSpPr txBox="1">
            <a:spLocks noChangeArrowheads="1"/>
          </p:cNvSpPr>
          <p:nvPr/>
        </p:nvSpPr>
        <p:spPr bwMode="auto">
          <a:xfrm>
            <a:off x="1993066" y="3796082"/>
            <a:ext cx="392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dirty="0">
              <a:latin typeface="微软雅黑" panose="020B0503020204020204" pitchFamily="34" charset="-122"/>
              <a:ea typeface="微软雅黑" panose="020B0503020204020204" pitchFamily="34" charset="-122"/>
            </a:endParaRPr>
          </a:p>
        </p:txBody>
      </p:sp>
      <p:sp>
        <p:nvSpPr>
          <p:cNvPr id="68" name="Text Box 96"/>
          <p:cNvSpPr txBox="1">
            <a:spLocks noChangeArrowheads="1"/>
          </p:cNvSpPr>
          <p:nvPr/>
        </p:nvSpPr>
        <p:spPr bwMode="auto">
          <a:xfrm>
            <a:off x="4328191" y="3796082"/>
            <a:ext cx="404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dirty="0">
              <a:latin typeface="微软雅黑" panose="020B0503020204020204" pitchFamily="34" charset="-122"/>
              <a:ea typeface="微软雅黑" panose="020B0503020204020204" pitchFamily="34" charset="-122"/>
            </a:endParaRPr>
          </a:p>
        </p:txBody>
      </p:sp>
      <p:sp>
        <p:nvSpPr>
          <p:cNvPr id="69" name="Text Box 97"/>
          <p:cNvSpPr txBox="1">
            <a:spLocks noChangeArrowheads="1"/>
          </p:cNvSpPr>
          <p:nvPr/>
        </p:nvSpPr>
        <p:spPr bwMode="auto">
          <a:xfrm>
            <a:off x="6655970" y="3804103"/>
            <a:ext cx="384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a:latin typeface="微软雅黑" panose="020B0503020204020204" pitchFamily="34" charset="-122"/>
                <a:ea typeface="微软雅黑" panose="020B0503020204020204" pitchFamily="34" charset="-122"/>
              </a:rPr>
              <a:t>(c)</a:t>
            </a:r>
            <a:endParaRPr kumimoji="1" lang="en-US" altLang="zh-CN" sz="1200" b="1">
              <a:latin typeface="微软雅黑" panose="020B0503020204020204" pitchFamily="34" charset="-122"/>
              <a:ea typeface="微软雅黑" panose="020B0503020204020204" pitchFamily="34" charset="-122"/>
            </a:endParaRPr>
          </a:p>
        </p:txBody>
      </p:sp>
      <p:sp>
        <p:nvSpPr>
          <p:cNvPr id="70" name="Text Box 113"/>
          <p:cNvSpPr txBox="1">
            <a:spLocks noChangeArrowheads="1"/>
          </p:cNvSpPr>
          <p:nvPr/>
        </p:nvSpPr>
        <p:spPr bwMode="auto">
          <a:xfrm>
            <a:off x="5946357" y="1141782"/>
            <a:ext cx="1800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zh-CN" altLang="en-US" sz="1400" b="1" dirty="0">
                <a:solidFill>
                  <a:srgbClr val="C00000"/>
                </a:solidFill>
                <a:latin typeface="微软雅黑" panose="020B0503020204020204" pitchFamily="34" charset="-122"/>
                <a:ea typeface="微软雅黑" panose="020B0503020204020204" pitchFamily="34" charset="-122"/>
              </a:rPr>
              <a:t>五层协议的体系结构</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grpSp>
        <p:nvGrpSpPr>
          <p:cNvPr id="71" name="组合 70"/>
          <p:cNvGrpSpPr/>
          <p:nvPr/>
        </p:nvGrpSpPr>
        <p:grpSpPr>
          <a:xfrm>
            <a:off x="3578724" y="1462457"/>
            <a:ext cx="1974894" cy="2338387"/>
            <a:chOff x="3578724" y="1591761"/>
            <a:chExt cx="1974894" cy="2338387"/>
          </a:xfrm>
        </p:grpSpPr>
        <p:sp>
          <p:nvSpPr>
            <p:cNvPr id="72" name="AutoShape 66"/>
            <p:cNvSpPr>
              <a:spLocks noChangeArrowheads="1"/>
            </p:cNvSpPr>
            <p:nvPr/>
          </p:nvSpPr>
          <p:spPr bwMode="auto">
            <a:xfrm>
              <a:off x="3647070" y="1591761"/>
              <a:ext cx="1889125" cy="2338387"/>
            </a:xfrm>
            <a:prstGeom prst="cube">
              <a:avLst>
                <a:gd name="adj" fmla="val 9144"/>
              </a:avLst>
            </a:prstGeom>
            <a:solidFill>
              <a:srgbClr val="7CE07C"/>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73" name="Freeform 69"/>
            <p:cNvSpPr/>
            <p:nvPr/>
          </p:nvSpPr>
          <p:spPr bwMode="auto">
            <a:xfrm>
              <a:off x="3642309" y="2488698"/>
              <a:ext cx="1911309" cy="200366"/>
            </a:xfrm>
            <a:custGeom>
              <a:avLst/>
              <a:gdLst>
                <a:gd name="T0" fmla="*/ 2147483647 w 1684"/>
                <a:gd name="T1" fmla="*/ 0 h 176"/>
                <a:gd name="T2" fmla="*/ 2147483647 w 1684"/>
                <a:gd name="T3" fmla="*/ 2147483647 h 176"/>
                <a:gd name="T4" fmla="*/ 0 w 1684"/>
                <a:gd name="T5" fmla="*/ 2147483647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4" name="Freeform 70"/>
            <p:cNvSpPr/>
            <p:nvPr/>
          </p:nvSpPr>
          <p:spPr bwMode="auto">
            <a:xfrm>
              <a:off x="3642309" y="2790240"/>
              <a:ext cx="1907824" cy="212561"/>
            </a:xfrm>
            <a:custGeom>
              <a:avLst/>
              <a:gdLst>
                <a:gd name="T0" fmla="*/ 2147483647 w 1679"/>
                <a:gd name="T1" fmla="*/ 0 h 186"/>
                <a:gd name="T2" fmla="*/ 2147483647 w 1679"/>
                <a:gd name="T3" fmla="*/ 2147483647 h 186"/>
                <a:gd name="T4" fmla="*/ 0 w 1679"/>
                <a:gd name="T5" fmla="*/ 2147483647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 name="Freeform 71"/>
            <p:cNvSpPr/>
            <p:nvPr/>
          </p:nvSpPr>
          <p:spPr bwMode="auto">
            <a:xfrm>
              <a:off x="3642309" y="3122027"/>
              <a:ext cx="1893886" cy="184684"/>
            </a:xfrm>
            <a:custGeom>
              <a:avLst/>
              <a:gdLst>
                <a:gd name="T0" fmla="*/ 2147483647 w 1668"/>
                <a:gd name="T1" fmla="*/ 0 h 162"/>
                <a:gd name="T2" fmla="*/ 2147483647 w 1668"/>
                <a:gd name="T3" fmla="*/ 2147483647 h 162"/>
                <a:gd name="T4" fmla="*/ 0 w 1668"/>
                <a:gd name="T5" fmla="*/ 2147483647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6" name="Text Box 73"/>
            <p:cNvSpPr txBox="1">
              <a:spLocks noChangeArrowheads="1"/>
            </p:cNvSpPr>
            <p:nvPr/>
          </p:nvSpPr>
          <p:spPr bwMode="auto">
            <a:xfrm>
              <a:off x="3647071" y="1844173"/>
              <a:ext cx="168717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a:latin typeface="微软雅黑" panose="020B0503020204020204" pitchFamily="34" charset="-122"/>
                  <a:ea typeface="微软雅黑" panose="020B0503020204020204" pitchFamily="34" charset="-122"/>
                </a:rPr>
                <a:t>4    </a:t>
              </a:r>
              <a:r>
                <a:rPr kumimoji="1" lang="zh-CN" altLang="en-US" sz="1100" b="1" dirty="0">
                  <a:latin typeface="微软雅黑" panose="020B0503020204020204" pitchFamily="34" charset="-122"/>
                  <a:ea typeface="微软雅黑" panose="020B0503020204020204" pitchFamily="34" charset="-122"/>
                </a:rPr>
                <a:t>应用层</a:t>
              </a:r>
              <a:endParaRPr kumimoji="1" lang="zh-CN" altLang="en-US" sz="1100" b="1" dirty="0">
                <a:latin typeface="微软雅黑" panose="020B0503020204020204" pitchFamily="34" charset="-122"/>
                <a:ea typeface="微软雅黑" panose="020B0503020204020204" pitchFamily="34" charset="-122"/>
              </a:endParaRPr>
            </a:p>
          </p:txBody>
        </p:sp>
        <p:sp>
          <p:nvSpPr>
            <p:cNvPr id="77" name="Text Box 15"/>
            <p:cNvSpPr txBox="1">
              <a:spLocks noChangeArrowheads="1"/>
            </p:cNvSpPr>
            <p:nvPr/>
          </p:nvSpPr>
          <p:spPr bwMode="auto">
            <a:xfrm>
              <a:off x="3642308" y="3374523"/>
              <a:ext cx="16351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a:latin typeface="微软雅黑" panose="020B0503020204020204" pitchFamily="34" charset="-122"/>
                  <a:ea typeface="微软雅黑" panose="020B0503020204020204" pitchFamily="34" charset="-122"/>
                </a:rPr>
                <a:t>1    </a:t>
              </a:r>
              <a:r>
                <a:rPr kumimoji="1" lang="zh-CN" altLang="en-US" sz="1100" b="1" dirty="0">
                  <a:latin typeface="微软雅黑" panose="020B0503020204020204" pitchFamily="34" charset="-122"/>
                  <a:ea typeface="微软雅黑" panose="020B0503020204020204" pitchFamily="34" charset="-122"/>
                </a:rPr>
                <a:t>网络接口层</a:t>
              </a:r>
              <a:endParaRPr kumimoji="1" lang="zh-CN" altLang="en-US" sz="1100" b="1" dirty="0">
                <a:latin typeface="微软雅黑" panose="020B0503020204020204" pitchFamily="34" charset="-122"/>
                <a:ea typeface="微软雅黑" panose="020B0503020204020204" pitchFamily="34" charset="-122"/>
              </a:endParaRPr>
            </a:p>
          </p:txBody>
        </p:sp>
        <p:sp>
          <p:nvSpPr>
            <p:cNvPr id="78" name="Text Box 9"/>
            <p:cNvSpPr txBox="1">
              <a:spLocks noChangeArrowheads="1"/>
            </p:cNvSpPr>
            <p:nvPr/>
          </p:nvSpPr>
          <p:spPr bwMode="auto">
            <a:xfrm>
              <a:off x="3642309" y="3009398"/>
              <a:ext cx="16919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a:latin typeface="微软雅黑" panose="020B0503020204020204" pitchFamily="34" charset="-122"/>
                  <a:ea typeface="微软雅黑" panose="020B0503020204020204" pitchFamily="34" charset="-122"/>
                </a:rPr>
                <a:t>2    </a:t>
              </a:r>
              <a:r>
                <a:rPr kumimoji="1" lang="zh-CN" altLang="en-US" sz="1100" b="1" dirty="0">
                  <a:latin typeface="微软雅黑" panose="020B0503020204020204" pitchFamily="34" charset="-122"/>
                  <a:ea typeface="微软雅黑" panose="020B0503020204020204" pitchFamily="34" charset="-122"/>
                </a:rPr>
                <a:t>网际层 </a:t>
              </a:r>
              <a:r>
                <a:rPr kumimoji="1" lang="en-US" altLang="zh-CN" sz="1100" b="1" dirty="0">
                  <a:latin typeface="微软雅黑" panose="020B0503020204020204" pitchFamily="34" charset="-122"/>
                  <a:ea typeface="微软雅黑" panose="020B0503020204020204" pitchFamily="34" charset="-122"/>
                </a:rPr>
                <a:t>IP</a:t>
              </a:r>
              <a:endParaRPr kumimoji="1" lang="en-US" altLang="zh-CN" sz="1100" b="1" dirty="0">
                <a:latin typeface="微软雅黑" panose="020B0503020204020204" pitchFamily="34" charset="-122"/>
                <a:ea typeface="微软雅黑" panose="020B0503020204020204" pitchFamily="34" charset="-122"/>
              </a:endParaRPr>
            </a:p>
          </p:txBody>
        </p:sp>
        <p:sp>
          <p:nvSpPr>
            <p:cNvPr id="79" name="Text Box 16"/>
            <p:cNvSpPr txBox="1">
              <a:spLocks noChangeArrowheads="1"/>
            </p:cNvSpPr>
            <p:nvPr/>
          </p:nvSpPr>
          <p:spPr bwMode="auto">
            <a:xfrm>
              <a:off x="3660606" y="2104523"/>
              <a:ext cx="16970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a:latin typeface="微软雅黑" panose="020B0503020204020204" pitchFamily="34" charset="-122"/>
                  <a:ea typeface="微软雅黑" panose="020B0503020204020204" pitchFamily="34" charset="-122"/>
                </a:rPr>
                <a:t>(</a:t>
              </a:r>
              <a:r>
                <a:rPr kumimoji="1" lang="zh-CN" altLang="en-US" sz="1100" b="1" dirty="0">
                  <a:latin typeface="微软雅黑" panose="020B0503020204020204" pitchFamily="34" charset="-122"/>
                  <a:ea typeface="微软雅黑" panose="020B0503020204020204" pitchFamily="34" charset="-122"/>
                </a:rPr>
                <a:t>各种应用层协议，如</a:t>
              </a:r>
              <a:endParaRPr kumimoji="1" lang="zh-CN" altLang="en-US" sz="1100" b="1" dirty="0">
                <a:latin typeface="微软雅黑" panose="020B0503020204020204" pitchFamily="34" charset="-122"/>
                <a:ea typeface="微软雅黑" panose="020B0503020204020204" pitchFamily="34" charset="-122"/>
              </a:endParaRPr>
            </a:p>
            <a:p>
              <a:pPr algn="ctr"/>
              <a:r>
                <a:rPr kumimoji="1" lang="en-US" altLang="zh-CN" sz="1100" b="1" dirty="0">
                  <a:latin typeface="微软雅黑" panose="020B0503020204020204" pitchFamily="34" charset="-122"/>
                  <a:ea typeface="微软雅黑" panose="020B0503020204020204" pitchFamily="34" charset="-122"/>
                </a:rPr>
                <a:t>DNS, HTTP, SMTP </a:t>
              </a:r>
              <a:r>
                <a:rPr kumimoji="1" lang="zh-CN" altLang="zh-CN" sz="1100" b="1" dirty="0">
                  <a:latin typeface="微软雅黑" panose="020B0503020204020204" pitchFamily="34" charset="-122"/>
                  <a:ea typeface="微软雅黑" panose="020B0503020204020204" pitchFamily="34" charset="-122"/>
                </a:rPr>
                <a:t>等</a:t>
              </a:r>
              <a:r>
                <a:rPr kumimoji="1" lang="en-US" altLang="zh-CN" sz="1100" b="1" dirty="0">
                  <a:latin typeface="微软雅黑" panose="020B0503020204020204" pitchFamily="34" charset="-122"/>
                  <a:ea typeface="微软雅黑" panose="020B0503020204020204" pitchFamily="34" charset="-122"/>
                </a:rPr>
                <a:t>)</a:t>
              </a:r>
              <a:endParaRPr kumimoji="1" lang="en-US" altLang="zh-CN" sz="1100" b="1" dirty="0">
                <a:latin typeface="微软雅黑" panose="020B0503020204020204" pitchFamily="34" charset="-122"/>
                <a:ea typeface="微软雅黑" panose="020B0503020204020204" pitchFamily="34" charset="-122"/>
              </a:endParaRPr>
            </a:p>
          </p:txBody>
        </p:sp>
        <p:sp>
          <p:nvSpPr>
            <p:cNvPr id="80" name="Text Box 41"/>
            <p:cNvSpPr txBox="1">
              <a:spLocks noChangeArrowheads="1"/>
            </p:cNvSpPr>
            <p:nvPr/>
          </p:nvSpPr>
          <p:spPr bwMode="auto">
            <a:xfrm>
              <a:off x="3631348" y="2709361"/>
              <a:ext cx="17844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a:latin typeface="微软雅黑" panose="020B0503020204020204" pitchFamily="34" charset="-122"/>
                  <a:ea typeface="微软雅黑" panose="020B0503020204020204" pitchFamily="34" charset="-122"/>
                </a:rPr>
                <a:t>3   </a:t>
              </a:r>
              <a:r>
                <a:rPr kumimoji="1" lang="zh-CN" altLang="en-US" sz="1100" b="1" dirty="0">
                  <a:latin typeface="微软雅黑" panose="020B0503020204020204" pitchFamily="34" charset="-122"/>
                  <a:ea typeface="微软雅黑" panose="020B0503020204020204" pitchFamily="34" charset="-122"/>
                </a:rPr>
                <a:t>运输层 </a:t>
              </a:r>
              <a:r>
                <a:rPr kumimoji="1" lang="en-US" altLang="zh-CN" sz="1100" b="1" dirty="0">
                  <a:latin typeface="微软雅黑" panose="020B0503020204020204" pitchFamily="34" charset="-122"/>
                  <a:ea typeface="微软雅黑" panose="020B0503020204020204" pitchFamily="34" charset="-122"/>
                </a:rPr>
                <a:t>(TCP </a:t>
              </a:r>
              <a:r>
                <a:rPr kumimoji="1" lang="zh-CN" altLang="en-US" sz="1100" b="1" dirty="0">
                  <a:latin typeface="微软雅黑" panose="020B0503020204020204" pitchFamily="34" charset="-122"/>
                  <a:ea typeface="微软雅黑" panose="020B0503020204020204" pitchFamily="34" charset="-122"/>
                </a:rPr>
                <a:t>或 </a:t>
              </a:r>
              <a:r>
                <a:rPr kumimoji="1" lang="en-US" altLang="zh-CN" sz="1100" b="1" dirty="0">
                  <a:latin typeface="微软雅黑" panose="020B0503020204020204" pitchFamily="34" charset="-122"/>
                  <a:ea typeface="微软雅黑" panose="020B0503020204020204" pitchFamily="34" charset="-122"/>
                </a:rPr>
                <a:t>UDP)</a:t>
              </a:r>
              <a:endParaRPr kumimoji="1" lang="en-US" altLang="zh-CN" sz="1100" b="1" dirty="0">
                <a:latin typeface="微软雅黑" panose="020B0503020204020204" pitchFamily="34" charset="-122"/>
                <a:ea typeface="微软雅黑" panose="020B0503020204020204" pitchFamily="34" charset="-122"/>
              </a:endParaRPr>
            </a:p>
          </p:txBody>
        </p:sp>
        <p:sp>
          <p:nvSpPr>
            <p:cNvPr id="81" name="Text Box 15"/>
            <p:cNvSpPr txBox="1">
              <a:spLocks noChangeArrowheads="1"/>
            </p:cNvSpPr>
            <p:nvPr/>
          </p:nvSpPr>
          <p:spPr bwMode="auto">
            <a:xfrm>
              <a:off x="3578724" y="3609473"/>
              <a:ext cx="187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（这一层并没有具体内容）</a:t>
              </a:r>
              <a:endParaRPr kumimoji="1" lang="zh-CN" altLang="en-US" sz="1100" b="1" dirty="0">
                <a:latin typeface="微软雅黑" panose="020B0503020204020204" pitchFamily="34" charset="-122"/>
                <a:ea typeface="微软雅黑" panose="020B0503020204020204" pitchFamily="34" charset="-122"/>
              </a:endParaRPr>
            </a:p>
          </p:txBody>
        </p:sp>
      </p:grpSp>
      <p:cxnSp>
        <p:nvCxnSpPr>
          <p:cNvPr id="82" name="直接连接符 81"/>
          <p:cNvCxnSpPr/>
          <p:nvPr/>
        </p:nvCxnSpPr>
        <p:spPr>
          <a:xfrm>
            <a:off x="5334249" y="3164424"/>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cxnSp>
        <p:nvCxnSpPr>
          <p:cNvPr id="83" name="直接连接符 82"/>
          <p:cNvCxnSpPr/>
          <p:nvPr/>
        </p:nvCxnSpPr>
        <p:spPr>
          <a:xfrm>
            <a:off x="5334249" y="3793157"/>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grpSp>
        <p:nvGrpSpPr>
          <p:cNvPr id="84" name="组合 83"/>
          <p:cNvGrpSpPr/>
          <p:nvPr/>
        </p:nvGrpSpPr>
        <p:grpSpPr>
          <a:xfrm>
            <a:off x="6217820" y="1494290"/>
            <a:ext cx="1341437" cy="2350069"/>
            <a:chOff x="6217820" y="1623594"/>
            <a:chExt cx="1341437" cy="2350069"/>
          </a:xfrm>
        </p:grpSpPr>
        <p:sp>
          <p:nvSpPr>
            <p:cNvPr id="85" name="AutoShape 98"/>
            <p:cNvSpPr>
              <a:spLocks noChangeArrowheads="1"/>
            </p:cNvSpPr>
            <p:nvPr/>
          </p:nvSpPr>
          <p:spPr bwMode="auto">
            <a:xfrm>
              <a:off x="6220995" y="1623594"/>
              <a:ext cx="1338262" cy="2300288"/>
            </a:xfrm>
            <a:prstGeom prst="cube">
              <a:avLst>
                <a:gd name="adj" fmla="val 9144"/>
              </a:avLst>
            </a:prstGeom>
            <a:solidFill>
              <a:srgbClr val="0099FF"/>
            </a:solidFill>
            <a:ln w="19050">
              <a:solidFill>
                <a:srgbClr val="000066"/>
              </a:solidFill>
              <a:miter lim="800000"/>
            </a:ln>
          </p:spPr>
          <p:txBody>
            <a:bodyPr wrap="none" anchor="ctr"/>
            <a:lstStyle/>
            <a:p>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86" name="Freeform 101"/>
            <p:cNvSpPr/>
            <p:nvPr/>
          </p:nvSpPr>
          <p:spPr bwMode="auto">
            <a:xfrm>
              <a:off x="6220995" y="2496719"/>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7" name="Freeform 102"/>
            <p:cNvSpPr/>
            <p:nvPr/>
          </p:nvSpPr>
          <p:spPr bwMode="auto">
            <a:xfrm>
              <a:off x="6220995" y="2817478"/>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8" name="Freeform 103"/>
            <p:cNvSpPr/>
            <p:nvPr/>
          </p:nvSpPr>
          <p:spPr bwMode="auto">
            <a:xfrm>
              <a:off x="6219407" y="3122194"/>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9" name="Freeform 104"/>
            <p:cNvSpPr/>
            <p:nvPr/>
          </p:nvSpPr>
          <p:spPr bwMode="auto">
            <a:xfrm>
              <a:off x="6217820" y="3434932"/>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90" name="Text Box 106"/>
            <p:cNvSpPr txBox="1">
              <a:spLocks noChangeArrowheads="1"/>
            </p:cNvSpPr>
            <p:nvPr/>
          </p:nvSpPr>
          <p:spPr bwMode="auto">
            <a:xfrm>
              <a:off x="6667082" y="2698332"/>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运输层</a:t>
              </a:r>
              <a:endParaRPr kumimoji="1" lang="zh-CN" altLang="en-US" sz="1100" b="1">
                <a:solidFill>
                  <a:schemeClr val="bg1"/>
                </a:solidFill>
                <a:latin typeface="微软雅黑" panose="020B0503020204020204" pitchFamily="34" charset="-122"/>
                <a:ea typeface="微软雅黑" panose="020B0503020204020204" pitchFamily="34" charset="-122"/>
              </a:endParaRPr>
            </a:p>
          </p:txBody>
        </p:sp>
        <p:sp>
          <p:nvSpPr>
            <p:cNvPr id="91" name="Text Box 107"/>
            <p:cNvSpPr txBox="1">
              <a:spLocks noChangeArrowheads="1"/>
            </p:cNvSpPr>
            <p:nvPr/>
          </p:nvSpPr>
          <p:spPr bwMode="auto">
            <a:xfrm>
              <a:off x="6675020" y="3023769"/>
              <a:ext cx="60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网络层</a:t>
              </a:r>
              <a:endParaRPr kumimoji="1" lang="zh-CN" altLang="en-US" sz="1100" b="1">
                <a:solidFill>
                  <a:schemeClr val="bg1"/>
                </a:solidFill>
                <a:latin typeface="微软雅黑" panose="020B0503020204020204" pitchFamily="34" charset="-122"/>
                <a:ea typeface="微软雅黑" panose="020B0503020204020204" pitchFamily="34" charset="-122"/>
              </a:endParaRPr>
            </a:p>
          </p:txBody>
        </p:sp>
        <p:sp>
          <p:nvSpPr>
            <p:cNvPr id="92" name="Text Box 108"/>
            <p:cNvSpPr txBox="1">
              <a:spLocks noChangeArrowheads="1"/>
            </p:cNvSpPr>
            <p:nvPr/>
          </p:nvSpPr>
          <p:spPr bwMode="auto">
            <a:xfrm>
              <a:off x="6675020" y="20204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chemeClr val="bg1"/>
                  </a:solidFill>
                  <a:latin typeface="微软雅黑" panose="020B0503020204020204" pitchFamily="34" charset="-122"/>
                  <a:ea typeface="微软雅黑" panose="020B0503020204020204" pitchFamily="34" charset="-122"/>
                </a:rPr>
                <a:t>应用层</a:t>
              </a:r>
              <a:endParaRPr kumimoji="1" lang="zh-CN" altLang="en-US" sz="1100" b="1" dirty="0">
                <a:solidFill>
                  <a:schemeClr val="bg1"/>
                </a:solidFill>
                <a:latin typeface="微软雅黑" panose="020B0503020204020204" pitchFamily="34" charset="-122"/>
                <a:ea typeface="微软雅黑" panose="020B0503020204020204" pitchFamily="34" charset="-122"/>
              </a:endParaRPr>
            </a:p>
          </p:txBody>
        </p:sp>
        <p:sp>
          <p:nvSpPr>
            <p:cNvPr id="93" name="Text Box 110"/>
            <p:cNvSpPr txBox="1">
              <a:spLocks noChangeArrowheads="1"/>
            </p:cNvSpPr>
            <p:nvPr/>
          </p:nvSpPr>
          <p:spPr bwMode="auto">
            <a:xfrm>
              <a:off x="6571832" y="3319044"/>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FFFF00"/>
                  </a:solidFill>
                  <a:latin typeface="微软雅黑" panose="020B0503020204020204" pitchFamily="34" charset="-122"/>
                  <a:ea typeface="微软雅黑" panose="020B0503020204020204" pitchFamily="34" charset="-122"/>
                </a:rPr>
                <a:t>数据链路层</a:t>
              </a:r>
              <a:endParaRPr kumimoji="1" lang="zh-CN" altLang="en-US" sz="1100" b="1" dirty="0">
                <a:solidFill>
                  <a:srgbClr val="FFFF00"/>
                </a:solidFill>
                <a:latin typeface="微软雅黑" panose="020B0503020204020204" pitchFamily="34" charset="-122"/>
                <a:ea typeface="微软雅黑" panose="020B0503020204020204" pitchFamily="34" charset="-122"/>
              </a:endParaRPr>
            </a:p>
          </p:txBody>
        </p:sp>
        <p:sp>
          <p:nvSpPr>
            <p:cNvPr id="94" name="Text Box 111"/>
            <p:cNvSpPr txBox="1">
              <a:spLocks noChangeArrowheads="1"/>
            </p:cNvSpPr>
            <p:nvPr/>
          </p:nvSpPr>
          <p:spPr bwMode="auto">
            <a:xfrm>
              <a:off x="6675020" y="36333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物理层</a:t>
              </a:r>
              <a:endParaRPr kumimoji="1" lang="zh-CN" altLang="en-US" sz="1100" b="1">
                <a:solidFill>
                  <a:schemeClr val="bg1"/>
                </a:solidFill>
                <a:latin typeface="微软雅黑" panose="020B0503020204020204" pitchFamily="34" charset="-122"/>
                <a:ea typeface="微软雅黑" panose="020B0503020204020204" pitchFamily="34" charset="-122"/>
              </a:endParaRPr>
            </a:p>
          </p:txBody>
        </p:sp>
        <p:sp>
          <p:nvSpPr>
            <p:cNvPr id="95" name="Text Box 112"/>
            <p:cNvSpPr txBox="1">
              <a:spLocks noChangeArrowheads="1"/>
            </p:cNvSpPr>
            <p:nvPr/>
          </p:nvSpPr>
          <p:spPr bwMode="auto">
            <a:xfrm>
              <a:off x="6282907" y="1629944"/>
              <a:ext cx="271228" cy="234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5</a:t>
              </a: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4</a:t>
              </a: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3</a:t>
              </a: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2</a:t>
              </a: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1</a:t>
              </a:r>
              <a:endParaRPr kumimoji="1" lang="en-US" altLang="zh-CN" sz="11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0"/>
                                  </p:stCondLst>
                                  <p:endCondLst>
                                    <p:cond evt="onNext" delay="0">
                                      <p:tgtEl>
                                        <p:sldTgt/>
                                      </p:tgtEl>
                                    </p:cond>
                                  </p:endCondLst>
                                  <p:childTnLst>
                                    <p:anim calcmode="discrete" valueType="str">
                                      <p:cBhvr>
                                        <p:cTn id="6" dur="1000" fill="hold"/>
                                        <p:tgtEl>
                                          <p:spTgt spid="7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466344" y="626277"/>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矩形 12"/>
          <p:cNvSpPr/>
          <p:nvPr/>
        </p:nvSpPr>
        <p:spPr>
          <a:xfrm>
            <a:off x="616085" y="574893"/>
            <a:ext cx="697627"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透明</a:t>
            </a:r>
            <a:endParaRPr lang="zh-CN" altLang="en-US" sz="2000" b="1" dirty="0">
              <a:latin typeface="微软雅黑" panose="020B0503020204020204" pitchFamily="34" charset="-122"/>
              <a:ea typeface="微软雅黑" panose="020B0503020204020204" pitchFamily="34" charset="-122"/>
            </a:endParaRPr>
          </a:p>
        </p:txBody>
      </p:sp>
      <p:sp>
        <p:nvSpPr>
          <p:cNvPr id="14" name="矩形 13"/>
          <p:cNvSpPr/>
          <p:nvPr/>
        </p:nvSpPr>
        <p:spPr>
          <a:xfrm>
            <a:off x="466344" y="944177"/>
            <a:ext cx="8129015" cy="470770"/>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指某一个实际存在的事物看起来却好像不存在一样。</a:t>
            </a:r>
            <a:endParaRPr lang="en-US" altLang="zh-CN" sz="2000" b="1" dirty="0">
              <a:latin typeface="微软雅黑" panose="020B0503020204020204" pitchFamily="34" charset="-122"/>
              <a:ea typeface="微软雅黑" panose="020B0503020204020204" pitchFamily="34" charset="-122"/>
            </a:endParaRPr>
          </a:p>
        </p:txBody>
      </p:sp>
      <p:sp>
        <p:nvSpPr>
          <p:cNvPr id="6" name="对角圆角矩形 5"/>
          <p:cNvSpPr/>
          <p:nvPr/>
        </p:nvSpPr>
        <p:spPr>
          <a:xfrm>
            <a:off x="502921" y="1564625"/>
            <a:ext cx="8129015" cy="127001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68512" y="1762185"/>
            <a:ext cx="7597832" cy="861774"/>
          </a:xfrm>
          <a:prstGeom prst="rect">
            <a:avLst/>
          </a:prstGeom>
        </p:spPr>
        <p:txBody>
          <a:bodyPr wrap="square">
            <a:spAutoFit/>
          </a:bodyPr>
          <a:lstStyle/>
          <a:p>
            <a:pPr>
              <a:lnSpc>
                <a:spcPts val="3000"/>
              </a:lnSpc>
              <a:spcBef>
                <a:spcPts val="600"/>
              </a:spcBef>
            </a:pPr>
            <a:r>
              <a:rPr lang="zh-CN" altLang="en-US" sz="2000" b="1" dirty="0">
                <a:solidFill>
                  <a:schemeClr val="bg1"/>
                </a:solidFill>
                <a:latin typeface="微软雅黑" panose="020B0503020204020204" pitchFamily="34" charset="-122"/>
                <a:ea typeface="微软雅黑" panose="020B0503020204020204" pitchFamily="34" charset="-122"/>
              </a:rPr>
              <a:t>“在数据链路层透明传送数据”表示：无论发送什么样的比特组合的数据，这些数据都能够按照原样</a:t>
            </a:r>
            <a:r>
              <a:rPr lang="zh-CN" altLang="en-US" sz="2000" b="1" dirty="0">
                <a:solidFill>
                  <a:srgbClr val="FFFF00"/>
                </a:solidFill>
                <a:latin typeface="微软雅黑" panose="020B0503020204020204" pitchFamily="34" charset="-122"/>
                <a:ea typeface="微软雅黑" panose="020B0503020204020204" pitchFamily="34" charset="-122"/>
              </a:rPr>
              <a:t>没有差错</a:t>
            </a:r>
            <a:r>
              <a:rPr lang="zh-CN" altLang="en-US" sz="2000" b="1" dirty="0">
                <a:solidFill>
                  <a:schemeClr val="bg1"/>
                </a:solidFill>
                <a:latin typeface="微软雅黑" panose="020B0503020204020204" pitchFamily="34" charset="-122"/>
                <a:ea typeface="微软雅黑" panose="020B0503020204020204" pitchFamily="34" charset="-122"/>
              </a:rPr>
              <a:t>地通过这个数据链路层。</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2808"/>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80568"/>
            <a:ext cx="6340197"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用“字节填充”或“字符填充”法解决透明传输的问题</a:t>
            </a:r>
            <a:endParaRPr lang="zh-CN" altLang="en-US" sz="2000" b="1" dirty="0">
              <a:latin typeface="微软雅黑" panose="020B0503020204020204" pitchFamily="34" charset="-122"/>
              <a:ea typeface="微软雅黑" panose="020B0503020204020204" pitchFamily="34" charset="-122"/>
            </a:endParaRPr>
          </a:p>
        </p:txBody>
      </p:sp>
      <p:sp>
        <p:nvSpPr>
          <p:cNvPr id="7" name="圆角矩形 6"/>
          <p:cNvSpPr/>
          <p:nvPr/>
        </p:nvSpPr>
        <p:spPr>
          <a:xfrm>
            <a:off x="466344" y="1019579"/>
            <a:ext cx="8129015" cy="294836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组合 56"/>
          <p:cNvGrpSpPr/>
          <p:nvPr/>
        </p:nvGrpSpPr>
        <p:grpSpPr>
          <a:xfrm>
            <a:off x="682176" y="2043478"/>
            <a:ext cx="7587311" cy="1688610"/>
            <a:chOff x="682176" y="2351964"/>
            <a:chExt cx="7587311" cy="1688610"/>
          </a:xfrm>
        </p:grpSpPr>
        <p:sp>
          <p:nvSpPr>
            <p:cNvPr id="8" name="Rectangle 4"/>
            <p:cNvSpPr>
              <a:spLocks noChangeArrowheads="1"/>
            </p:cNvSpPr>
            <p:nvPr/>
          </p:nvSpPr>
          <p:spPr bwMode="auto">
            <a:xfrm>
              <a:off x="924605" y="3118386"/>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SOH</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9" name="Freeform 5"/>
            <p:cNvSpPr/>
            <p:nvPr/>
          </p:nvSpPr>
          <p:spPr bwMode="auto">
            <a:xfrm>
              <a:off x="6034088" y="235196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0" name="Freeform 6"/>
            <p:cNvSpPr/>
            <p:nvPr/>
          </p:nvSpPr>
          <p:spPr bwMode="auto">
            <a:xfrm>
              <a:off x="4940340" y="235196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1" name="Freeform 7"/>
            <p:cNvSpPr/>
            <p:nvPr/>
          </p:nvSpPr>
          <p:spPr bwMode="auto">
            <a:xfrm>
              <a:off x="3670953" y="235196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2" name="Freeform 8"/>
            <p:cNvSpPr/>
            <p:nvPr/>
          </p:nvSpPr>
          <p:spPr bwMode="auto">
            <a:xfrm>
              <a:off x="2264515" y="235196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 name="Rectangle 15"/>
            <p:cNvSpPr>
              <a:spLocks noChangeArrowheads="1"/>
            </p:cNvSpPr>
            <p:nvPr/>
          </p:nvSpPr>
          <p:spPr bwMode="auto">
            <a:xfrm>
              <a:off x="1307816" y="3118386"/>
              <a:ext cx="6578460" cy="353734"/>
            </a:xfrm>
            <a:prstGeom prst="rect">
              <a:avLst/>
            </a:prstGeom>
            <a:solidFill>
              <a:srgbClr val="00FFFF"/>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9" name="Rectangle 16"/>
            <p:cNvSpPr>
              <a:spLocks noChangeArrowheads="1"/>
            </p:cNvSpPr>
            <p:nvPr/>
          </p:nvSpPr>
          <p:spPr bwMode="auto">
            <a:xfrm>
              <a:off x="1882633"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ESC</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0" name="Rectangle 17"/>
            <p:cNvSpPr>
              <a:spLocks noChangeArrowheads="1"/>
            </p:cNvSpPr>
            <p:nvPr/>
          </p:nvSpPr>
          <p:spPr bwMode="auto">
            <a:xfrm>
              <a:off x="2265844" y="3118386"/>
              <a:ext cx="383211" cy="353734"/>
            </a:xfrm>
            <a:prstGeom prst="rect">
              <a:avLst/>
            </a:prstGeom>
            <a:solidFill>
              <a:srgbClr val="CC00CC"/>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1" name="Rectangle 18"/>
            <p:cNvSpPr>
              <a:spLocks noChangeArrowheads="1"/>
            </p:cNvSpPr>
            <p:nvPr/>
          </p:nvSpPr>
          <p:spPr bwMode="auto">
            <a:xfrm>
              <a:off x="3415478"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ESC</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2" name="Rectangle 19"/>
            <p:cNvSpPr>
              <a:spLocks noChangeArrowheads="1"/>
            </p:cNvSpPr>
            <p:nvPr/>
          </p:nvSpPr>
          <p:spPr bwMode="auto">
            <a:xfrm>
              <a:off x="3798689" y="3118386"/>
              <a:ext cx="383211" cy="353734"/>
            </a:xfrm>
            <a:prstGeom prst="rect">
              <a:avLst/>
            </a:prstGeom>
            <a:solidFill>
              <a:srgbClr val="0070C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SOH</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3" name="Rectangle 20"/>
            <p:cNvSpPr>
              <a:spLocks noChangeArrowheads="1"/>
            </p:cNvSpPr>
            <p:nvPr/>
          </p:nvSpPr>
          <p:spPr bwMode="auto">
            <a:xfrm>
              <a:off x="5076060"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ESC</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4" name="Rectangle 21"/>
            <p:cNvSpPr>
              <a:spLocks noChangeArrowheads="1"/>
            </p:cNvSpPr>
            <p:nvPr/>
          </p:nvSpPr>
          <p:spPr bwMode="auto">
            <a:xfrm>
              <a:off x="5459271"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ESC</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5" name="Rectangle 22"/>
            <p:cNvSpPr>
              <a:spLocks noChangeArrowheads="1"/>
            </p:cNvSpPr>
            <p:nvPr/>
          </p:nvSpPr>
          <p:spPr bwMode="auto">
            <a:xfrm>
              <a:off x="6545036"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ESC</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6" name="Rectangle 23"/>
            <p:cNvSpPr>
              <a:spLocks noChangeArrowheads="1"/>
            </p:cNvSpPr>
            <p:nvPr/>
          </p:nvSpPr>
          <p:spPr bwMode="auto">
            <a:xfrm>
              <a:off x="6928248" y="3118386"/>
              <a:ext cx="383211" cy="353734"/>
            </a:xfrm>
            <a:prstGeom prst="rect">
              <a:avLst/>
            </a:prstGeom>
            <a:solidFill>
              <a:srgbClr val="0000CC"/>
            </a:solidFill>
            <a:ln w="12700" algn="ctr">
              <a:solidFill>
                <a:schemeClr val="tx1"/>
              </a:solidFill>
              <a:miter lim="800000"/>
            </a:ln>
            <a:effec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SOH</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7" name="Freeform 24"/>
            <p:cNvSpPr/>
            <p:nvPr/>
          </p:nvSpPr>
          <p:spPr bwMode="auto">
            <a:xfrm>
              <a:off x="2264515" y="235196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8" name="Line 25"/>
            <p:cNvSpPr>
              <a:spLocks noChangeShapeType="1"/>
            </p:cNvSpPr>
            <p:nvPr/>
          </p:nvSpPr>
          <p:spPr bwMode="auto">
            <a:xfrm flipH="1">
              <a:off x="2649055" y="2351964"/>
              <a:ext cx="255474"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9" name="Line 26"/>
            <p:cNvSpPr>
              <a:spLocks noChangeShapeType="1"/>
            </p:cNvSpPr>
            <p:nvPr/>
          </p:nvSpPr>
          <p:spPr bwMode="auto">
            <a:xfrm>
              <a:off x="3670953" y="2351964"/>
              <a:ext cx="119753"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0" name="Line 27"/>
            <p:cNvSpPr>
              <a:spLocks noChangeShapeType="1"/>
            </p:cNvSpPr>
            <p:nvPr/>
          </p:nvSpPr>
          <p:spPr bwMode="auto">
            <a:xfrm>
              <a:off x="4054163" y="2351964"/>
              <a:ext cx="127737"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1" name="Freeform 28"/>
            <p:cNvSpPr/>
            <p:nvPr/>
          </p:nvSpPr>
          <p:spPr bwMode="auto">
            <a:xfrm>
              <a:off x="4948323" y="235196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2" name="Line 29"/>
            <p:cNvSpPr>
              <a:spLocks noChangeShapeType="1"/>
            </p:cNvSpPr>
            <p:nvPr/>
          </p:nvSpPr>
          <p:spPr bwMode="auto">
            <a:xfrm>
              <a:off x="5331534" y="2351964"/>
              <a:ext cx="510948"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3" name="Freeform 30"/>
            <p:cNvSpPr/>
            <p:nvPr/>
          </p:nvSpPr>
          <p:spPr bwMode="auto">
            <a:xfrm>
              <a:off x="6034088" y="235196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4" name="Line 31"/>
            <p:cNvSpPr>
              <a:spLocks noChangeShapeType="1"/>
            </p:cNvSpPr>
            <p:nvPr/>
          </p:nvSpPr>
          <p:spPr bwMode="auto">
            <a:xfrm>
              <a:off x="6417299" y="2351964"/>
              <a:ext cx="894160"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7" name="Line 34"/>
            <p:cNvSpPr>
              <a:spLocks noChangeShapeType="1"/>
            </p:cNvSpPr>
            <p:nvPr/>
          </p:nvSpPr>
          <p:spPr bwMode="auto">
            <a:xfrm>
              <a:off x="1307816" y="3707942"/>
              <a:ext cx="6578460"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8" name="Rectangle 35"/>
            <p:cNvSpPr>
              <a:spLocks noChangeArrowheads="1"/>
            </p:cNvSpPr>
            <p:nvPr/>
          </p:nvSpPr>
          <p:spPr bwMode="auto">
            <a:xfrm>
              <a:off x="7886276" y="3118386"/>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40" name="Text Box 37"/>
            <p:cNvSpPr txBox="1">
              <a:spLocks noChangeArrowheads="1"/>
            </p:cNvSpPr>
            <p:nvPr/>
          </p:nvSpPr>
          <p:spPr bwMode="auto">
            <a:xfrm>
              <a:off x="3140046" y="3693152"/>
              <a:ext cx="2988840"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600" b="1" dirty="0">
                  <a:solidFill>
                    <a:srgbClr val="000099"/>
                  </a:solidFill>
                  <a:latin typeface="微软雅黑" panose="020B0503020204020204" pitchFamily="34" charset="-122"/>
                  <a:ea typeface="微软雅黑" panose="020B0503020204020204" pitchFamily="34" charset="-122"/>
                </a:rPr>
                <a:t>经过字节填充后发送的数据</a:t>
              </a:r>
              <a:endParaRPr kumimoji="1" lang="zh-CN" altLang="en-US" sz="1600" b="1" dirty="0">
                <a:solidFill>
                  <a:srgbClr val="000099"/>
                </a:solidFill>
                <a:latin typeface="微软雅黑" panose="020B0503020204020204" pitchFamily="34" charset="-122"/>
                <a:ea typeface="微软雅黑" panose="020B0503020204020204" pitchFamily="34" charset="-122"/>
              </a:endParaRPr>
            </a:p>
          </p:txBody>
        </p:sp>
        <p:sp>
          <p:nvSpPr>
            <p:cNvPr id="45" name="Line 42"/>
            <p:cNvSpPr>
              <a:spLocks noChangeShapeType="1"/>
            </p:cNvSpPr>
            <p:nvPr/>
          </p:nvSpPr>
          <p:spPr bwMode="auto">
            <a:xfrm flipV="1">
              <a:off x="947225" y="3481946"/>
              <a:ext cx="0" cy="275126"/>
            </a:xfrm>
            <a:prstGeom prst="line">
              <a:avLst/>
            </a:prstGeom>
            <a:noFill/>
            <a:ln w="38100">
              <a:solidFill>
                <a:srgbClr val="FF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46" name="Text Box 43"/>
            <p:cNvSpPr txBox="1">
              <a:spLocks noChangeArrowheads="1"/>
            </p:cNvSpPr>
            <p:nvPr/>
          </p:nvSpPr>
          <p:spPr bwMode="auto">
            <a:xfrm>
              <a:off x="682176" y="3763575"/>
              <a:ext cx="84697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发送在前</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1388983" y="1157916"/>
            <a:ext cx="6181143" cy="885562"/>
            <a:chOff x="1388983" y="1466402"/>
            <a:chExt cx="6181143" cy="885562"/>
          </a:xfrm>
        </p:grpSpPr>
        <p:sp>
          <p:nvSpPr>
            <p:cNvPr id="13" name="Rectangle 9"/>
            <p:cNvSpPr>
              <a:spLocks noChangeArrowheads="1"/>
            </p:cNvSpPr>
            <p:nvPr/>
          </p:nvSpPr>
          <p:spPr bwMode="auto">
            <a:xfrm>
              <a:off x="1563290" y="1998230"/>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SOH</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4" name="Rectangle 10"/>
            <p:cNvSpPr>
              <a:spLocks noChangeArrowheads="1"/>
            </p:cNvSpPr>
            <p:nvPr/>
          </p:nvSpPr>
          <p:spPr bwMode="auto">
            <a:xfrm>
              <a:off x="1946502" y="1998230"/>
              <a:ext cx="5045615" cy="353734"/>
            </a:xfrm>
            <a:prstGeom prst="rect">
              <a:avLst/>
            </a:prstGeom>
            <a:solidFill>
              <a:srgbClr val="00FFFF"/>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 name="Rectangle 11"/>
            <p:cNvSpPr>
              <a:spLocks noChangeArrowheads="1"/>
            </p:cNvSpPr>
            <p:nvPr/>
          </p:nvSpPr>
          <p:spPr bwMode="auto">
            <a:xfrm>
              <a:off x="2521318" y="1998230"/>
              <a:ext cx="383211" cy="353734"/>
            </a:xfrm>
            <a:prstGeom prst="rect">
              <a:avLst/>
            </a:prstGeom>
            <a:solidFill>
              <a:srgbClr val="CC00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EOT</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6" name="Rectangle 12"/>
            <p:cNvSpPr>
              <a:spLocks noChangeArrowheads="1"/>
            </p:cNvSpPr>
            <p:nvPr/>
          </p:nvSpPr>
          <p:spPr bwMode="auto">
            <a:xfrm>
              <a:off x="6034088" y="1998230"/>
              <a:ext cx="383211" cy="353734"/>
            </a:xfrm>
            <a:prstGeom prst="rect">
              <a:avLst/>
            </a:prstGeom>
            <a:solidFill>
              <a:srgbClr val="0000CC"/>
            </a:solidFill>
            <a:ln w="12700" algn="ctr">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SOH</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17" name="Rectangle 14"/>
            <p:cNvSpPr>
              <a:spLocks noChangeArrowheads="1"/>
            </p:cNvSpPr>
            <p:nvPr/>
          </p:nvSpPr>
          <p:spPr bwMode="auto">
            <a:xfrm>
              <a:off x="4948323" y="1998230"/>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ESC</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35" name="Line 32"/>
            <p:cNvSpPr>
              <a:spLocks noChangeShapeType="1"/>
            </p:cNvSpPr>
            <p:nvPr/>
          </p:nvSpPr>
          <p:spPr bwMode="auto">
            <a:xfrm>
              <a:off x="1946502" y="1821363"/>
              <a:ext cx="504561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6" name="Text Box 33"/>
            <p:cNvSpPr txBox="1">
              <a:spLocks noChangeArrowheads="1"/>
            </p:cNvSpPr>
            <p:nvPr/>
          </p:nvSpPr>
          <p:spPr bwMode="auto">
            <a:xfrm>
              <a:off x="3926426" y="1506060"/>
              <a:ext cx="1005403"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anose="020B0503020204020204" pitchFamily="34" charset="-122"/>
                  <a:ea typeface="微软雅黑" panose="020B0503020204020204" pitchFamily="34" charset="-122"/>
                </a:rPr>
                <a:t>原始数据</a:t>
              </a:r>
              <a:endParaRPr kumimoji="1" lang="zh-CN" altLang="en-US" sz="1600" b="1" dirty="0">
                <a:latin typeface="微软雅黑" panose="020B0503020204020204" pitchFamily="34" charset="-122"/>
                <a:ea typeface="微软雅黑" panose="020B0503020204020204" pitchFamily="34" charset="-122"/>
              </a:endParaRPr>
            </a:p>
          </p:txBody>
        </p:sp>
        <p:sp>
          <p:nvSpPr>
            <p:cNvPr id="39" name="Rectangle 36"/>
            <p:cNvSpPr>
              <a:spLocks noChangeArrowheads="1"/>
            </p:cNvSpPr>
            <p:nvPr/>
          </p:nvSpPr>
          <p:spPr bwMode="auto">
            <a:xfrm>
              <a:off x="6992116" y="1998230"/>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47" name="Line 44"/>
            <p:cNvSpPr>
              <a:spLocks noChangeShapeType="1"/>
            </p:cNvSpPr>
            <p:nvPr/>
          </p:nvSpPr>
          <p:spPr bwMode="auto">
            <a:xfrm>
              <a:off x="1773524" y="1742756"/>
              <a:ext cx="0" cy="235822"/>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48" name="Text Box 45"/>
            <p:cNvSpPr txBox="1">
              <a:spLocks noChangeArrowheads="1"/>
            </p:cNvSpPr>
            <p:nvPr/>
          </p:nvSpPr>
          <p:spPr bwMode="auto">
            <a:xfrm>
              <a:off x="1388983"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帧开始符</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9" name="Text Box 46"/>
            <p:cNvSpPr txBox="1">
              <a:spLocks noChangeArrowheads="1"/>
            </p:cNvSpPr>
            <p:nvPr/>
          </p:nvSpPr>
          <p:spPr bwMode="auto">
            <a:xfrm>
              <a:off x="6769907"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anose="020B0503020204020204" pitchFamily="34" charset="-122"/>
                  <a:ea typeface="微软雅黑" panose="020B0503020204020204" pitchFamily="34" charset="-122"/>
                </a:rPr>
                <a:t>帧结束符</a:t>
              </a:r>
              <a:endParaRPr kumimoji="1" lang="zh-CN" altLang="en-US" sz="1200" b="1">
                <a:solidFill>
                  <a:srgbClr val="0000FF"/>
                </a:solidFill>
                <a:latin typeface="微软雅黑" panose="020B0503020204020204" pitchFamily="34" charset="-122"/>
                <a:ea typeface="微软雅黑" panose="020B0503020204020204" pitchFamily="34" charset="-122"/>
              </a:endParaRPr>
            </a:p>
          </p:txBody>
        </p:sp>
        <p:sp>
          <p:nvSpPr>
            <p:cNvPr id="50" name="Line 47"/>
            <p:cNvSpPr>
              <a:spLocks noChangeShapeType="1"/>
            </p:cNvSpPr>
            <p:nvPr/>
          </p:nvSpPr>
          <p:spPr bwMode="auto">
            <a:xfrm>
              <a:off x="7202350" y="1742756"/>
              <a:ext cx="0" cy="235822"/>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55" name="Rectangle 13"/>
            <p:cNvSpPr>
              <a:spLocks noChangeArrowheads="1"/>
            </p:cNvSpPr>
            <p:nvPr/>
          </p:nvSpPr>
          <p:spPr bwMode="auto">
            <a:xfrm>
              <a:off x="3670952" y="1998230"/>
              <a:ext cx="383211" cy="353734"/>
            </a:xfrm>
            <a:prstGeom prst="rect">
              <a:avLst/>
            </a:prstGeom>
            <a:solidFill>
              <a:srgbClr val="0070C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SOH</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grpSp>
      <p:grpSp>
        <p:nvGrpSpPr>
          <p:cNvPr id="58" name="组合 57"/>
          <p:cNvGrpSpPr/>
          <p:nvPr/>
        </p:nvGrpSpPr>
        <p:grpSpPr>
          <a:xfrm>
            <a:off x="1691027" y="2281364"/>
            <a:ext cx="5457301" cy="613285"/>
            <a:chOff x="1691027" y="2589850"/>
            <a:chExt cx="5457301" cy="613285"/>
          </a:xfrm>
        </p:grpSpPr>
        <p:sp>
          <p:nvSpPr>
            <p:cNvPr id="41" name="Text Box 38"/>
            <p:cNvSpPr txBox="1">
              <a:spLocks noChangeArrowheads="1"/>
            </p:cNvSpPr>
            <p:nvPr/>
          </p:nvSpPr>
          <p:spPr bwMode="auto">
            <a:xfrm>
              <a:off x="6348109"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字节填充</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2" name="Text Box 39"/>
            <p:cNvSpPr txBox="1">
              <a:spLocks noChangeArrowheads="1"/>
            </p:cNvSpPr>
            <p:nvPr/>
          </p:nvSpPr>
          <p:spPr bwMode="auto">
            <a:xfrm>
              <a:off x="4768693"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anose="020B0503020204020204" pitchFamily="34" charset="-122"/>
                  <a:ea typeface="微软雅黑" panose="020B0503020204020204" pitchFamily="34" charset="-122"/>
                </a:rPr>
                <a:t>字节填充</a:t>
              </a:r>
              <a:endParaRPr kumimoji="1" lang="zh-CN" altLang="en-US" sz="1200" b="1">
                <a:solidFill>
                  <a:srgbClr val="0000FF"/>
                </a:solidFill>
                <a:latin typeface="微软雅黑" panose="020B0503020204020204" pitchFamily="34" charset="-122"/>
                <a:ea typeface="微软雅黑" panose="020B0503020204020204" pitchFamily="34" charset="-122"/>
              </a:endParaRPr>
            </a:p>
          </p:txBody>
        </p:sp>
        <p:sp>
          <p:nvSpPr>
            <p:cNvPr id="43" name="Text Box 40"/>
            <p:cNvSpPr txBox="1">
              <a:spLocks noChangeArrowheads="1"/>
            </p:cNvSpPr>
            <p:nvPr/>
          </p:nvSpPr>
          <p:spPr bwMode="auto">
            <a:xfrm>
              <a:off x="3140046"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字节填充</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4" name="Text Box 41"/>
            <p:cNvSpPr txBox="1">
              <a:spLocks noChangeArrowheads="1"/>
            </p:cNvSpPr>
            <p:nvPr/>
          </p:nvSpPr>
          <p:spPr bwMode="auto">
            <a:xfrm>
              <a:off x="1691027"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字节填充</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51" name="AutoShape 48"/>
            <p:cNvSpPr>
              <a:spLocks noChangeArrowheads="1"/>
            </p:cNvSpPr>
            <p:nvPr/>
          </p:nvSpPr>
          <p:spPr bwMode="auto">
            <a:xfrm>
              <a:off x="1993073"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52" name="AutoShape 49"/>
            <p:cNvSpPr>
              <a:spLocks noChangeArrowheads="1"/>
            </p:cNvSpPr>
            <p:nvPr/>
          </p:nvSpPr>
          <p:spPr bwMode="auto">
            <a:xfrm>
              <a:off x="3493984"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53" name="AutoShape 50"/>
            <p:cNvSpPr>
              <a:spLocks noChangeArrowheads="1"/>
            </p:cNvSpPr>
            <p:nvPr/>
          </p:nvSpPr>
          <p:spPr bwMode="auto">
            <a:xfrm>
              <a:off x="5183840"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54" name="AutoShape 51"/>
            <p:cNvSpPr>
              <a:spLocks noChangeArrowheads="1"/>
            </p:cNvSpPr>
            <p:nvPr/>
          </p:nvSpPr>
          <p:spPr bwMode="auto">
            <a:xfrm>
              <a:off x="6640840"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up)">
                                      <p:cBhvr>
                                        <p:cTn id="7" dur="1000"/>
                                        <p:tgtEl>
                                          <p:spTgt spid="57"/>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par>
                          <p:cTn id="11" fill="hold">
                            <p:stCondLst>
                              <p:cond delay="1000"/>
                            </p:stCondLst>
                            <p:childTnLst>
                              <p:par>
                                <p:cTn id="12" presetID="35" presetClass="emph" presetSubtype="0" repeatCount="indefinite" fill="hold" nodeType="afterEffect">
                                  <p:stCondLst>
                                    <p:cond delay="0"/>
                                  </p:stCondLst>
                                  <p:endCondLst>
                                    <p:cond evt="onNext" delay="0">
                                      <p:tgtEl>
                                        <p:sldTgt/>
                                      </p:tgtEl>
                                    </p:cond>
                                  </p:endCondLst>
                                  <p:childTnLst>
                                    <p:anim calcmode="discrete" valueType="str">
                                      <p:cBhvr>
                                        <p:cTn id="13" dur="1000" fill="hold"/>
                                        <p:tgtEl>
                                          <p:spTgt spid="5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466344" y="1378072"/>
            <a:ext cx="8129015" cy="222041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466345" y="62023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8616" y="587026"/>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3.  </a:t>
            </a:r>
            <a:r>
              <a:rPr lang="zh-CN" altLang="en-US" sz="2000" b="1" dirty="0">
                <a:solidFill>
                  <a:schemeClr val="bg1"/>
                </a:solidFill>
                <a:latin typeface="微软雅黑" panose="020B0503020204020204" pitchFamily="34" charset="-122"/>
                <a:ea typeface="微软雅黑" panose="020B0503020204020204" pitchFamily="34" charset="-122"/>
              </a:rPr>
              <a:t>差错检测</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nvGraphicFramePr>
        <p:xfrm>
          <a:off x="1093346" y="1624782"/>
          <a:ext cx="2786336" cy="335280"/>
        </p:xfrm>
        <a:graphic>
          <a:graphicData uri="http://schemas.openxmlformats.org/drawingml/2006/table">
            <a:tbl>
              <a:tblPr firstRow="1" bandRow="1">
                <a:tableStyleId>{5C22544A-7EE6-4342-B048-85BDC9FD1C3A}</a:tableStyleId>
              </a:tblPr>
              <a:tblGrid>
                <a:gridCol w="348292"/>
                <a:gridCol w="348292"/>
                <a:gridCol w="348292"/>
                <a:gridCol w="348292"/>
                <a:gridCol w="348292"/>
                <a:gridCol w="348292"/>
                <a:gridCol w="348292"/>
                <a:gridCol w="348292"/>
              </a:tblGrid>
              <a:tr h="0">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2" name="表格 11"/>
          <p:cNvGraphicFramePr>
            <a:graphicFrameLocks noGrp="1"/>
          </p:cNvGraphicFramePr>
          <p:nvPr/>
        </p:nvGraphicFramePr>
        <p:xfrm>
          <a:off x="1093346" y="2649967"/>
          <a:ext cx="2786336" cy="335280"/>
        </p:xfrm>
        <a:graphic>
          <a:graphicData uri="http://schemas.openxmlformats.org/drawingml/2006/table">
            <a:tbl>
              <a:tblPr firstRow="1" bandRow="1">
                <a:tableStyleId>{5C22544A-7EE6-4342-B048-85BDC9FD1C3A}</a:tableStyleId>
              </a:tblPr>
              <a:tblGrid>
                <a:gridCol w="348292"/>
                <a:gridCol w="348292"/>
                <a:gridCol w="348292"/>
                <a:gridCol w="348292"/>
                <a:gridCol w="348292"/>
                <a:gridCol w="348292"/>
                <a:gridCol w="348292"/>
                <a:gridCol w="348292"/>
              </a:tblGrid>
              <a:tr h="0">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rgbClr val="C00000"/>
                          </a:solidFill>
                          <a:latin typeface="微软雅黑" panose="020B0503020204020204" pitchFamily="34" charset="-122"/>
                          <a:ea typeface="微软雅黑" panose="020B0503020204020204" pitchFamily="34" charset="-122"/>
                        </a:rPr>
                        <a:t>0</a:t>
                      </a:r>
                      <a:endParaRPr lang="zh-CN" altLang="en-US" sz="1600" dirty="0">
                        <a:solidFill>
                          <a:srgbClr val="C0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4" name="Text Box 8"/>
          <p:cNvSpPr txBox="1">
            <a:spLocks noChangeArrowheads="1"/>
          </p:cNvSpPr>
          <p:nvPr/>
        </p:nvSpPr>
        <p:spPr bwMode="auto">
          <a:xfrm>
            <a:off x="1795805" y="31280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latin typeface="微软雅黑" panose="020B0503020204020204" pitchFamily="34" charset="-122"/>
                <a:ea typeface="微软雅黑" panose="020B0503020204020204" pitchFamily="34" charset="-122"/>
              </a:rPr>
              <a:t>一位比特错</a:t>
            </a:r>
            <a:endParaRPr kumimoji="1" lang="en-US" altLang="zh-CN" sz="1600" b="1" dirty="0">
              <a:latin typeface="微软雅黑" panose="020B0503020204020204" pitchFamily="34" charset="-122"/>
              <a:ea typeface="微软雅黑" panose="020B0503020204020204" pitchFamily="34" charset="-122"/>
            </a:endParaRPr>
          </a:p>
        </p:txBody>
      </p:sp>
      <p:graphicFrame>
        <p:nvGraphicFramePr>
          <p:cNvPr id="25" name="表格 24"/>
          <p:cNvGraphicFramePr>
            <a:graphicFrameLocks noGrp="1"/>
          </p:cNvGraphicFramePr>
          <p:nvPr/>
        </p:nvGraphicFramePr>
        <p:xfrm>
          <a:off x="4229193" y="1620936"/>
          <a:ext cx="4169664" cy="335280"/>
        </p:xfrm>
        <a:graphic>
          <a:graphicData uri="http://schemas.openxmlformats.org/drawingml/2006/table">
            <a:tbl>
              <a:tblPr firstRow="1" bandRow="1">
                <a:tableStyleId>{5C22544A-7EE6-4342-B048-85BDC9FD1C3A}</a:tableStyleId>
              </a:tblPr>
              <a:tblGrid>
                <a:gridCol w="347472"/>
                <a:gridCol w="347472"/>
                <a:gridCol w="347472"/>
                <a:gridCol w="347472"/>
                <a:gridCol w="347472"/>
                <a:gridCol w="347472"/>
                <a:gridCol w="347472"/>
                <a:gridCol w="347472"/>
                <a:gridCol w="347472"/>
                <a:gridCol w="347472"/>
                <a:gridCol w="347472"/>
                <a:gridCol w="347472"/>
              </a:tblGrid>
              <a:tr h="0">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26" name="表格 25"/>
          <p:cNvGraphicFramePr>
            <a:graphicFrameLocks noGrp="1"/>
          </p:cNvGraphicFramePr>
          <p:nvPr/>
        </p:nvGraphicFramePr>
        <p:xfrm>
          <a:off x="4229193" y="2663019"/>
          <a:ext cx="4169664" cy="335280"/>
        </p:xfrm>
        <a:graphic>
          <a:graphicData uri="http://schemas.openxmlformats.org/drawingml/2006/table">
            <a:tbl>
              <a:tblPr firstRow="1" bandRow="1">
                <a:tableStyleId>{5C22544A-7EE6-4342-B048-85BDC9FD1C3A}</a:tableStyleId>
              </a:tblPr>
              <a:tblGrid>
                <a:gridCol w="347472"/>
                <a:gridCol w="347472"/>
                <a:gridCol w="347472"/>
                <a:gridCol w="347472"/>
                <a:gridCol w="347472"/>
                <a:gridCol w="347472"/>
                <a:gridCol w="347472"/>
                <a:gridCol w="347472"/>
                <a:gridCol w="347472"/>
                <a:gridCol w="347472"/>
                <a:gridCol w="347472"/>
                <a:gridCol w="347472"/>
              </a:tblGrid>
              <a:tr h="0">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rgbClr val="C00000"/>
                          </a:solidFill>
                          <a:latin typeface="微软雅黑" panose="020B0503020204020204" pitchFamily="34" charset="-122"/>
                          <a:ea typeface="微软雅黑" panose="020B0503020204020204" pitchFamily="34" charset="-122"/>
                        </a:rPr>
                        <a:t>0</a:t>
                      </a:r>
                      <a:endParaRPr lang="zh-CN" altLang="en-US" sz="1600" dirty="0">
                        <a:solidFill>
                          <a:srgbClr val="C0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a:solidFill>
                            <a:srgbClr val="C00000"/>
                          </a:solidFill>
                          <a:latin typeface="微软雅黑" panose="020B0503020204020204" pitchFamily="34" charset="-122"/>
                          <a:ea typeface="微软雅黑" panose="020B0503020204020204" pitchFamily="34" charset="-122"/>
                        </a:rPr>
                        <a:t>1</a:t>
                      </a:r>
                      <a:endParaRPr lang="zh-CN" altLang="en-US" sz="1600" dirty="0">
                        <a:solidFill>
                          <a:srgbClr val="C0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rgbClr val="C00000"/>
                          </a:solidFill>
                          <a:latin typeface="微软雅黑" panose="020B0503020204020204" pitchFamily="34" charset="-122"/>
                          <a:ea typeface="微软雅黑" panose="020B0503020204020204" pitchFamily="34" charset="-122"/>
                        </a:rPr>
                        <a:t>1</a:t>
                      </a:r>
                      <a:endParaRPr lang="zh-CN" altLang="en-US" sz="1600" dirty="0">
                        <a:solidFill>
                          <a:srgbClr val="C0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28" name="直接箭头连接符 27"/>
          <p:cNvCxnSpPr/>
          <p:nvPr/>
        </p:nvCxnSpPr>
        <p:spPr>
          <a:xfrm>
            <a:off x="5444644"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774280"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7164295"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 Box 8"/>
          <p:cNvSpPr txBox="1">
            <a:spLocks noChangeArrowheads="1"/>
          </p:cNvSpPr>
          <p:nvPr/>
        </p:nvSpPr>
        <p:spPr bwMode="auto">
          <a:xfrm>
            <a:off x="5613073" y="31280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latin typeface="微软雅黑" panose="020B0503020204020204" pitchFamily="34" charset="-122"/>
                <a:ea typeface="微软雅黑" panose="020B0503020204020204" pitchFamily="34" charset="-122"/>
              </a:rPr>
              <a:t>多位比特错</a:t>
            </a:r>
            <a:endParaRPr kumimoji="1" lang="en-US" altLang="zh-CN" sz="1600" b="1" dirty="0">
              <a:latin typeface="微软雅黑" panose="020B0503020204020204" pitchFamily="34" charset="-122"/>
              <a:ea typeface="微软雅黑" panose="020B0503020204020204" pitchFamily="34" charset="-122"/>
            </a:endParaRPr>
          </a:p>
        </p:txBody>
      </p:sp>
      <p:sp>
        <p:nvSpPr>
          <p:cNvPr id="34" name="Text Box 45"/>
          <p:cNvSpPr txBox="1">
            <a:spLocks noChangeArrowheads="1"/>
          </p:cNvSpPr>
          <p:nvPr/>
        </p:nvSpPr>
        <p:spPr bwMode="auto">
          <a:xfrm>
            <a:off x="438758" y="1642102"/>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a:latin typeface="微软雅黑" panose="020B0503020204020204" pitchFamily="34" charset="-122"/>
                <a:ea typeface="微软雅黑" panose="020B0503020204020204" pitchFamily="34" charset="-122"/>
              </a:rPr>
              <a:t>发送方</a:t>
            </a:r>
            <a:endParaRPr kumimoji="1" lang="zh-CN" altLang="en-US" sz="1200" b="1" dirty="0">
              <a:latin typeface="微软雅黑" panose="020B0503020204020204" pitchFamily="34" charset="-122"/>
              <a:ea typeface="微软雅黑" panose="020B0503020204020204" pitchFamily="34" charset="-122"/>
            </a:endParaRPr>
          </a:p>
        </p:txBody>
      </p:sp>
      <p:sp>
        <p:nvSpPr>
          <p:cNvPr id="35" name="Text Box 45"/>
          <p:cNvSpPr txBox="1">
            <a:spLocks noChangeArrowheads="1"/>
          </p:cNvSpPr>
          <p:nvPr/>
        </p:nvSpPr>
        <p:spPr bwMode="auto">
          <a:xfrm>
            <a:off x="445478" y="2672061"/>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a:latin typeface="微软雅黑" panose="020B0503020204020204" pitchFamily="34" charset="-122"/>
                <a:ea typeface="微软雅黑" panose="020B0503020204020204" pitchFamily="34" charset="-122"/>
              </a:rPr>
              <a:t>接收方</a:t>
            </a:r>
            <a:endParaRPr kumimoji="1" lang="zh-CN" altLang="en-US" sz="1200" b="1" dirty="0">
              <a:latin typeface="微软雅黑" panose="020B0503020204020204" pitchFamily="34" charset="-122"/>
              <a:ea typeface="微软雅黑" panose="020B0503020204020204" pitchFamily="34" charset="-122"/>
            </a:endParaRPr>
          </a:p>
        </p:txBody>
      </p:sp>
      <p:cxnSp>
        <p:nvCxnSpPr>
          <p:cNvPr id="39" name="直接箭头连接符 38"/>
          <p:cNvCxnSpPr/>
          <p:nvPr/>
        </p:nvCxnSpPr>
        <p:spPr>
          <a:xfrm>
            <a:off x="2307315"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466346" y="971003"/>
            <a:ext cx="8129014" cy="400110"/>
          </a:xfrm>
          <a:prstGeom prst="rect">
            <a:avLst/>
          </a:prstGeom>
        </p:spPr>
        <p:txBody>
          <a:bodyPr wrap="square">
            <a:spAutoFit/>
          </a:bodyPr>
          <a:lstStyle/>
          <a:p>
            <a:pPr eaLnBrk="0" hangingPunct="0">
              <a:buClr>
                <a:srgbClr val="0070C0"/>
              </a:buClr>
            </a:pPr>
            <a:r>
              <a:rPr lang="zh-CN" altLang="en-US" sz="2000" b="1" dirty="0">
                <a:latin typeface="微软雅黑" panose="020B0503020204020204" pitchFamily="34" charset="-122"/>
                <a:ea typeface="微软雅黑" panose="020B0503020204020204" pitchFamily="34" charset="-122"/>
              </a:rPr>
              <a:t>在传输过程中可能会产生</a:t>
            </a:r>
            <a:r>
              <a:rPr lang="zh-CN" altLang="en-US" sz="2000" b="1" dirty="0">
                <a:solidFill>
                  <a:srgbClr val="C00000"/>
                </a:solidFill>
                <a:latin typeface="微软雅黑" panose="020B0503020204020204" pitchFamily="34" charset="-122"/>
                <a:ea typeface="微软雅黑" panose="020B0503020204020204" pitchFamily="34" charset="-122"/>
              </a:rPr>
              <a:t>比特差错：</a:t>
            </a:r>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sym typeface="Wingdings" panose="05000000000000000000" pitchFamily="2" charset="2"/>
              </a:rPr>
              <a:t>  </a:t>
            </a:r>
            <a:r>
              <a:rPr lang="en-US" altLang="zh-CN" sz="2000" b="1"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 0  </a:t>
            </a:r>
            <a:r>
              <a:rPr lang="en-US" altLang="zh-CN" sz="2000" b="1"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2" name="矩形 1"/>
          <p:cNvSpPr/>
          <p:nvPr/>
        </p:nvSpPr>
        <p:spPr>
          <a:xfrm>
            <a:off x="1355390" y="3659785"/>
            <a:ext cx="6483928" cy="7078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400"/>
              </a:lnSpc>
            </a:pPr>
            <a:r>
              <a:rPr lang="zh-CN" altLang="en-US" b="1" dirty="0">
                <a:latin typeface="微软雅黑" panose="020B0503020204020204" pitchFamily="34" charset="-122"/>
                <a:ea typeface="微软雅黑" panose="020B0503020204020204" pitchFamily="34" charset="-122"/>
              </a:rPr>
              <a:t>在一段时间内，传输错误的比特占所传输比特总数的比率称为</a:t>
            </a:r>
            <a:r>
              <a:rPr lang="zh-CN" altLang="en-US" b="1" dirty="0">
                <a:solidFill>
                  <a:srgbClr val="0000FF"/>
                </a:solidFill>
                <a:latin typeface="微软雅黑" panose="020B0503020204020204" pitchFamily="34" charset="-122"/>
                <a:ea typeface="微软雅黑" panose="020B0503020204020204" pitchFamily="34" charset="-122"/>
              </a:rPr>
              <a:t>误码率 </a:t>
            </a:r>
            <a:r>
              <a:rPr lang="en-US" altLang="zh-CN" b="1" dirty="0">
                <a:solidFill>
                  <a:srgbClr val="0000FF"/>
                </a:solidFill>
                <a:latin typeface="微软雅黑" panose="020B0503020204020204" pitchFamily="34" charset="-122"/>
                <a:ea typeface="微软雅黑" panose="020B0503020204020204" pitchFamily="34" charset="-122"/>
              </a:rPr>
              <a:t>BER </a:t>
            </a:r>
            <a:r>
              <a:rPr lang="en-US" altLang="zh-CN" b="1" dirty="0">
                <a:latin typeface="微软雅黑" panose="020B0503020204020204" pitchFamily="34" charset="-122"/>
                <a:ea typeface="微软雅黑" panose="020B0503020204020204" pitchFamily="34" charset="-122"/>
              </a:rPr>
              <a:t>(Bit Error Rate)</a:t>
            </a:r>
            <a:r>
              <a:rPr lang="zh-CN" altLang="en-US"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6626"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77542" y="3112294"/>
            <a:ext cx="6602015" cy="172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Text Box 4"/>
          <p:cNvSpPr txBox="1">
            <a:spLocks noChangeArrowheads="1"/>
          </p:cNvSpPr>
          <p:nvPr/>
        </p:nvSpPr>
        <p:spPr bwMode="auto">
          <a:xfrm>
            <a:off x="3911204" y="4810125"/>
            <a:ext cx="119295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buNone/>
            </a:pPr>
            <a:r>
              <a:rPr lang="en-US" altLang="zh-CN" sz="1500" b="1" i="1">
                <a:solidFill>
                  <a:srgbClr val="FF0000"/>
                </a:solidFill>
                <a:latin typeface="Times New Roman" panose="02020603050405020304" pitchFamily="18" charset="0"/>
              </a:rPr>
              <a:t>block coding</a:t>
            </a:r>
            <a:endParaRPr lang="en-US" altLang="zh-CN" sz="1500" b="1" i="1">
              <a:solidFill>
                <a:srgbClr val="FF0000"/>
              </a:solidFill>
              <a:latin typeface="Times New Roman" panose="02020603050405020304" pitchFamily="18" charset="0"/>
            </a:endParaRPr>
          </a:p>
        </p:txBody>
      </p:sp>
      <p:pic>
        <p:nvPicPr>
          <p:cNvPr id="2662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541" y="1006079"/>
            <a:ext cx="6588919" cy="1674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Text Box 4"/>
          <p:cNvSpPr txBox="1">
            <a:spLocks noChangeArrowheads="1"/>
          </p:cNvSpPr>
          <p:nvPr/>
        </p:nvSpPr>
        <p:spPr bwMode="auto">
          <a:xfrm>
            <a:off x="1277541" y="357188"/>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buNone/>
            </a:pPr>
            <a:r>
              <a:rPr lang="zh-CN" altLang="en-US" sz="1800" b="1" dirty="0">
                <a:solidFill>
                  <a:prstClr val="black"/>
                </a:solidFill>
                <a:latin typeface="Times New Roman" panose="02020603050405020304" pitchFamily="18" charset="0"/>
                <a:ea typeface="Arial Unicode MS" pitchFamily="34" charset="-122"/>
                <a:cs typeface="Times New Roman" panose="02020603050405020304" pitchFamily="18" charset="0"/>
              </a:rPr>
              <a:t>可靠系统结构</a:t>
            </a:r>
            <a:endParaRPr lang="en-US" altLang="zh-CN" sz="1800" b="1" dirty="0">
              <a:solidFill>
                <a:prstClr val="black"/>
              </a:solidFill>
              <a:latin typeface="Times New Roman" panose="02020603050405020304" pitchFamily="18" charset="0"/>
              <a:ea typeface="Arial Unicode MS" pitchFamily="34" charset="-122"/>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3"/>
          <p:cNvSpPr txBox="1">
            <a:spLocks noChangeArrowheads="1"/>
          </p:cNvSpPr>
          <p:nvPr/>
        </p:nvSpPr>
        <p:spPr bwMode="auto">
          <a:xfrm>
            <a:off x="1688567" y="1032149"/>
            <a:ext cx="6400800"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defTabSz="685800" eaLnBrk="0" fontAlgn="base" hangingPunct="0">
              <a:spcAft>
                <a:spcPct val="0"/>
              </a:spcAft>
              <a:buNone/>
            </a:pPr>
            <a:r>
              <a:rPr lang="en-US" altLang="zh-CN" sz="1800" b="1" dirty="0">
                <a:solidFill>
                  <a:prstClr val="black"/>
                </a:solidFill>
                <a:latin typeface="Times New Roman" panose="02020603050405020304" pitchFamily="18" charset="0"/>
                <a:ea typeface="Arial Unicode MS" pitchFamily="34" charset="-122"/>
                <a:cs typeface="Times New Roman" panose="02020603050405020304" pitchFamily="18" charset="0"/>
              </a:rPr>
              <a:t>   </a:t>
            </a:r>
            <a:r>
              <a:rPr lang="zh-CN" altLang="en-US" sz="1800" b="1" dirty="0">
                <a:solidFill>
                  <a:prstClr val="black"/>
                </a:solidFill>
                <a:latin typeface="Times New Roman" panose="02020603050405020304" pitchFamily="18" charset="0"/>
                <a:ea typeface="Arial Unicode MS" pitchFamily="34" charset="-122"/>
                <a:cs typeface="Times New Roman" panose="02020603050405020304" pitchFamily="18" charset="0"/>
              </a:rPr>
              <a:t>检错码（</a:t>
            </a:r>
            <a:r>
              <a:rPr lang="en-US" altLang="zh-CN" sz="1800" b="1" dirty="0">
                <a:solidFill>
                  <a:prstClr val="black"/>
                </a:solidFill>
                <a:latin typeface="Times New Roman" panose="02020603050405020304" pitchFamily="18" charset="0"/>
                <a:ea typeface="Arial Unicode MS" pitchFamily="34" charset="-122"/>
                <a:cs typeface="Times New Roman" panose="02020603050405020304" pitchFamily="18" charset="0"/>
              </a:rPr>
              <a:t>Error-detecting codes</a:t>
            </a:r>
            <a:r>
              <a:rPr lang="zh-CN" altLang="en-US" sz="1800" b="1" dirty="0">
                <a:solidFill>
                  <a:prstClr val="black"/>
                </a:solidFill>
                <a:latin typeface="Times New Roman" panose="02020603050405020304" pitchFamily="18" charset="0"/>
                <a:ea typeface="Arial Unicode MS" pitchFamily="34" charset="-122"/>
                <a:cs typeface="Times New Roman" panose="02020603050405020304" pitchFamily="18" charset="0"/>
              </a:rPr>
              <a:t>）</a:t>
            </a:r>
            <a:endParaRPr lang="en-US" altLang="zh-CN" sz="1800" b="1" dirty="0">
              <a:solidFill>
                <a:prstClr val="black"/>
              </a:solidFill>
              <a:latin typeface="Times New Roman" panose="02020603050405020304" pitchFamily="18" charset="0"/>
              <a:ea typeface="Arial Unicode MS" pitchFamily="34" charset="-122"/>
              <a:cs typeface="Times New Roman" panose="02020603050405020304" pitchFamily="18" charset="0"/>
            </a:endParaRPr>
          </a:p>
          <a:p>
            <a:pPr marL="557530" lvl="1" indent="-214630" defTabSz="685800" eaLnBrk="0" fontAlgn="base" hangingPunct="0">
              <a:spcAft>
                <a:spcPct val="0"/>
              </a:spcAft>
              <a:buFontTx/>
              <a:buChar char="•"/>
            </a:pPr>
            <a:r>
              <a:rPr lang="zh-CN" altLang="en-US" sz="1500" dirty="0">
                <a:solidFill>
                  <a:srgbClr val="FF0000"/>
                </a:solidFill>
                <a:latin typeface="Times New Roman" panose="02020603050405020304" pitchFamily="18" charset="0"/>
                <a:ea typeface="Arial Unicode MS" pitchFamily="34" charset="-122"/>
                <a:cs typeface="Times New Roman" panose="02020603050405020304" pitchFamily="18" charset="0"/>
              </a:rPr>
              <a:t>奇偶校验（</a:t>
            </a:r>
            <a:r>
              <a:rPr lang="en-US" altLang="zh-CN" sz="1500" dirty="0">
                <a:solidFill>
                  <a:srgbClr val="FF0000"/>
                </a:solidFill>
                <a:latin typeface="Times New Roman" panose="02020603050405020304" pitchFamily="18" charset="0"/>
                <a:ea typeface="Arial Unicode MS" pitchFamily="34" charset="-122"/>
                <a:cs typeface="Times New Roman" panose="02020603050405020304" pitchFamily="18" charset="0"/>
              </a:rPr>
              <a:t>Parity check</a:t>
            </a:r>
            <a:r>
              <a:rPr lang="zh-CN" altLang="en-US" sz="1500" dirty="0">
                <a:solidFill>
                  <a:srgbClr val="FF0000"/>
                </a:solidFill>
                <a:latin typeface="Times New Roman" panose="02020603050405020304" pitchFamily="18" charset="0"/>
                <a:ea typeface="Arial Unicode MS" pitchFamily="34" charset="-122"/>
                <a:cs typeface="Times New Roman" panose="02020603050405020304" pitchFamily="18" charset="0"/>
              </a:rPr>
              <a:t>）</a:t>
            </a:r>
            <a:endParaRPr lang="en-US" altLang="zh-CN" sz="1500" dirty="0">
              <a:solidFill>
                <a:srgbClr val="FF0000"/>
              </a:solidFill>
              <a:latin typeface="Times New Roman" panose="02020603050405020304" pitchFamily="18" charset="0"/>
              <a:ea typeface="Arial Unicode MS" pitchFamily="34" charset="-122"/>
              <a:cs typeface="Times New Roman" panose="02020603050405020304" pitchFamily="18" charset="0"/>
            </a:endParaRPr>
          </a:p>
          <a:p>
            <a:pPr marL="557530" lvl="1" indent="-214630" defTabSz="685800" eaLnBrk="0" fontAlgn="base" hangingPunct="0">
              <a:spcAft>
                <a:spcPct val="0"/>
              </a:spcAft>
              <a:buFontTx/>
              <a:buChar char="•"/>
            </a:pPr>
            <a:r>
              <a:rPr lang="zh-CN" altLang="en-US" sz="1500" dirty="0">
                <a:solidFill>
                  <a:srgbClr val="FF0000"/>
                </a:solidFill>
                <a:latin typeface="Times New Roman" panose="02020603050405020304" pitchFamily="18" charset="0"/>
                <a:ea typeface="Arial Unicode MS" pitchFamily="34" charset="-122"/>
                <a:cs typeface="Times New Roman" panose="02020603050405020304" pitchFamily="18" charset="0"/>
              </a:rPr>
              <a:t>校验和（</a:t>
            </a:r>
            <a:r>
              <a:rPr lang="en-US" altLang="zh-CN" sz="1500" dirty="0">
                <a:solidFill>
                  <a:srgbClr val="FF0000"/>
                </a:solidFill>
                <a:latin typeface="Times New Roman" panose="02020603050405020304" pitchFamily="18" charset="0"/>
                <a:ea typeface="Arial Unicode MS" pitchFamily="34" charset="-122"/>
                <a:cs typeface="Times New Roman" panose="02020603050405020304" pitchFamily="18" charset="0"/>
              </a:rPr>
              <a:t>Checksums</a:t>
            </a:r>
            <a:r>
              <a:rPr lang="zh-CN" altLang="en-US" sz="1500" dirty="0">
                <a:solidFill>
                  <a:srgbClr val="FF0000"/>
                </a:solidFill>
                <a:latin typeface="Times New Roman" panose="02020603050405020304" pitchFamily="18" charset="0"/>
                <a:ea typeface="Arial Unicode MS" pitchFamily="34" charset="-122"/>
                <a:cs typeface="Times New Roman" panose="02020603050405020304" pitchFamily="18" charset="0"/>
              </a:rPr>
              <a:t>）</a:t>
            </a:r>
            <a:endParaRPr lang="en-US" altLang="zh-CN" sz="1500" dirty="0">
              <a:solidFill>
                <a:srgbClr val="FF0000"/>
              </a:solidFill>
              <a:latin typeface="Times New Roman" panose="02020603050405020304" pitchFamily="18" charset="0"/>
              <a:ea typeface="Arial Unicode MS" pitchFamily="34" charset="-122"/>
              <a:cs typeface="Times New Roman" panose="02020603050405020304" pitchFamily="18" charset="0"/>
            </a:endParaRPr>
          </a:p>
          <a:p>
            <a:pPr marL="557530" lvl="1" indent="-214630" defTabSz="685800" eaLnBrk="0" fontAlgn="base" hangingPunct="0">
              <a:spcAft>
                <a:spcPct val="0"/>
              </a:spcAft>
              <a:buFontTx/>
              <a:buChar char="•"/>
            </a:pPr>
            <a:r>
              <a:rPr lang="en-US" altLang="zh-CN" sz="1500" dirty="0">
                <a:solidFill>
                  <a:prstClr val="black"/>
                </a:solidFill>
                <a:latin typeface="Times New Roman" panose="02020603050405020304" pitchFamily="18" charset="0"/>
                <a:ea typeface="Arial Unicode MS" pitchFamily="34" charset="-122"/>
                <a:cs typeface="Times New Roman" panose="02020603050405020304" pitchFamily="18" charset="0"/>
              </a:rPr>
              <a:t>Constant Ratio Code</a:t>
            </a:r>
            <a:endParaRPr lang="en-US" altLang="zh-CN" sz="1500" dirty="0">
              <a:solidFill>
                <a:prstClr val="black"/>
              </a:solidFill>
              <a:latin typeface="Times New Roman" panose="02020603050405020304" pitchFamily="18" charset="0"/>
              <a:ea typeface="Arial Unicode MS" pitchFamily="34" charset="-122"/>
              <a:cs typeface="Times New Roman" panose="02020603050405020304" pitchFamily="18" charset="0"/>
            </a:endParaRPr>
          </a:p>
          <a:p>
            <a:pPr marL="557530" lvl="1" indent="-214630" defTabSz="685800" eaLnBrk="0" fontAlgn="base" hangingPunct="0">
              <a:spcAft>
                <a:spcPct val="0"/>
              </a:spcAft>
              <a:buFontTx/>
              <a:buChar char="•"/>
            </a:pPr>
            <a:r>
              <a:rPr lang="en-US" altLang="zh-CN" sz="1500" dirty="0">
                <a:solidFill>
                  <a:prstClr val="black"/>
                </a:solidFill>
                <a:latin typeface="Times New Roman" panose="02020603050405020304" pitchFamily="18" charset="0"/>
                <a:ea typeface="Arial Unicode MS" pitchFamily="34" charset="-122"/>
                <a:cs typeface="Times New Roman" panose="02020603050405020304" pitchFamily="18" charset="0"/>
              </a:rPr>
              <a:t>Positive and  negative coding </a:t>
            </a:r>
            <a:endParaRPr lang="en-US" altLang="zh-CN" sz="1500" dirty="0">
              <a:solidFill>
                <a:prstClr val="black"/>
              </a:solidFill>
              <a:latin typeface="Times New Roman" panose="02020603050405020304" pitchFamily="18" charset="0"/>
              <a:ea typeface="Arial Unicode MS" pitchFamily="34" charset="-122"/>
              <a:cs typeface="Times New Roman" panose="02020603050405020304" pitchFamily="18" charset="0"/>
            </a:endParaRPr>
          </a:p>
          <a:p>
            <a:pPr marL="557530" lvl="1" indent="-214630" defTabSz="685800" eaLnBrk="0" fontAlgn="base" hangingPunct="0">
              <a:spcAft>
                <a:spcPct val="0"/>
              </a:spcAft>
              <a:buFontTx/>
              <a:buChar char="•"/>
            </a:pPr>
            <a:r>
              <a:rPr lang="en-US" altLang="zh-CN" sz="1500" dirty="0">
                <a:solidFill>
                  <a:srgbClr val="FF0000"/>
                </a:solidFill>
                <a:latin typeface="Times New Roman" panose="02020603050405020304" pitchFamily="18" charset="0"/>
                <a:ea typeface="Arial Unicode MS" pitchFamily="34" charset="-122"/>
                <a:cs typeface="Times New Roman" panose="02020603050405020304" pitchFamily="18" charset="0"/>
              </a:rPr>
              <a:t>CRC (Cyclic Redundancy Check)</a:t>
            </a:r>
            <a:endParaRPr lang="en-US" altLang="zh-CN" sz="1500" dirty="0">
              <a:solidFill>
                <a:srgbClr val="FF0000"/>
              </a:solidFill>
              <a:latin typeface="Times New Roman" panose="02020603050405020304" pitchFamily="18" charset="0"/>
              <a:ea typeface="Arial Unicode MS" pitchFamily="34" charset="-122"/>
              <a:cs typeface="Times New Roman" panose="02020603050405020304" pitchFamily="18" charset="0"/>
            </a:endParaRPr>
          </a:p>
          <a:p>
            <a:pPr marL="557530" lvl="1" indent="-214630" defTabSz="685800" eaLnBrk="0" fontAlgn="base" hangingPunct="0">
              <a:spcAft>
                <a:spcPct val="0"/>
              </a:spcAft>
              <a:buFontTx/>
              <a:buChar char="•"/>
            </a:pPr>
            <a:endParaRPr lang="zh-CN" altLang="en-US" sz="2100" dirty="0">
              <a:solidFill>
                <a:prstClr val="black"/>
              </a:solidFill>
              <a:latin typeface="Times New Roman" panose="02020603050405020304" pitchFamily="18" charset="0"/>
              <a:ea typeface="Arial Unicode MS" pitchFamily="34" charset="-122"/>
              <a:cs typeface="Times New Roman" panose="02020603050405020304" pitchFamily="18" charset="0"/>
            </a:endParaRPr>
          </a:p>
          <a:p>
            <a:pPr marL="257175" indent="-257175" defTabSz="685800" eaLnBrk="0" fontAlgn="base" hangingPunct="0">
              <a:spcAft>
                <a:spcPct val="0"/>
              </a:spcAft>
              <a:buNone/>
            </a:pPr>
            <a:r>
              <a:rPr lang="en-US" altLang="zh-CN" sz="1800" b="1" dirty="0">
                <a:solidFill>
                  <a:prstClr val="black"/>
                </a:solidFill>
                <a:latin typeface="Times New Roman" panose="02020603050405020304" pitchFamily="18" charset="0"/>
                <a:ea typeface="Arial Unicode MS" pitchFamily="34" charset="-122"/>
                <a:cs typeface="Times New Roman" panose="02020603050405020304" pitchFamily="18" charset="0"/>
              </a:rPr>
              <a:t>   </a:t>
            </a:r>
            <a:r>
              <a:rPr lang="zh-CN" altLang="en-US" sz="1800" b="1" dirty="0">
                <a:solidFill>
                  <a:prstClr val="black"/>
                </a:solidFill>
                <a:latin typeface="Times New Roman" panose="02020603050405020304" pitchFamily="18" charset="0"/>
                <a:ea typeface="Arial Unicode MS" pitchFamily="34" charset="-122"/>
                <a:cs typeface="Times New Roman" panose="02020603050405020304" pitchFamily="18" charset="0"/>
              </a:rPr>
              <a:t>纠错码（</a:t>
            </a:r>
            <a:r>
              <a:rPr lang="en-US" altLang="zh-CN" sz="1800" b="1" dirty="0">
                <a:solidFill>
                  <a:prstClr val="black"/>
                </a:solidFill>
                <a:latin typeface="Times New Roman" panose="02020603050405020304" pitchFamily="18" charset="0"/>
                <a:ea typeface="Arial Unicode MS" pitchFamily="34" charset="-122"/>
                <a:cs typeface="Times New Roman" panose="02020603050405020304" pitchFamily="18" charset="0"/>
              </a:rPr>
              <a:t>Error-correcting codes </a:t>
            </a:r>
            <a:r>
              <a:rPr lang="zh-CN" altLang="en-US" sz="1800" b="1" dirty="0">
                <a:solidFill>
                  <a:prstClr val="black"/>
                </a:solidFill>
                <a:latin typeface="Times New Roman" panose="02020603050405020304" pitchFamily="18" charset="0"/>
                <a:ea typeface="Arial Unicode MS" pitchFamily="34" charset="-122"/>
                <a:cs typeface="Times New Roman" panose="02020603050405020304" pitchFamily="18" charset="0"/>
              </a:rPr>
              <a:t>）</a:t>
            </a:r>
            <a:endParaRPr lang="zh-CN" altLang="en-US" sz="1800" b="1" dirty="0">
              <a:solidFill>
                <a:prstClr val="black"/>
              </a:solidFill>
              <a:latin typeface="Times New Roman" panose="02020603050405020304" pitchFamily="18" charset="0"/>
              <a:ea typeface="Arial Unicode MS" pitchFamily="34" charset="-122"/>
              <a:cs typeface="Times New Roman" panose="02020603050405020304" pitchFamily="18" charset="0"/>
            </a:endParaRPr>
          </a:p>
          <a:p>
            <a:pPr marL="557530" lvl="1" indent="-214630" defTabSz="685800" eaLnBrk="0" fontAlgn="base" hangingPunct="0">
              <a:spcAft>
                <a:spcPct val="0"/>
              </a:spcAft>
              <a:buFontTx/>
              <a:buChar char="•"/>
            </a:pPr>
            <a:r>
              <a:rPr lang="zh-CN" altLang="en-US" sz="1500" dirty="0">
                <a:solidFill>
                  <a:srgbClr val="FF0000"/>
                </a:solidFill>
                <a:latin typeface="Times New Roman" panose="02020603050405020304" pitchFamily="18" charset="0"/>
                <a:ea typeface="Arial Unicode MS" pitchFamily="34" charset="-122"/>
                <a:cs typeface="Times New Roman" panose="02020603050405020304" pitchFamily="18" charset="0"/>
              </a:rPr>
              <a:t>海明码（</a:t>
            </a:r>
            <a:r>
              <a:rPr lang="en-US" altLang="zh-CN" sz="1500" dirty="0">
                <a:solidFill>
                  <a:srgbClr val="FF0000"/>
                </a:solidFill>
                <a:latin typeface="Times New Roman" panose="02020603050405020304" pitchFamily="18" charset="0"/>
                <a:ea typeface="Arial Unicode MS" pitchFamily="34" charset="-122"/>
                <a:cs typeface="Times New Roman" panose="02020603050405020304" pitchFamily="18" charset="0"/>
              </a:rPr>
              <a:t>Hamming codes</a:t>
            </a:r>
            <a:r>
              <a:rPr lang="zh-CN" altLang="en-US" sz="1500" dirty="0">
                <a:solidFill>
                  <a:srgbClr val="FF0000"/>
                </a:solidFill>
                <a:latin typeface="Times New Roman" panose="02020603050405020304" pitchFamily="18" charset="0"/>
                <a:ea typeface="Arial Unicode MS" pitchFamily="34" charset="-122"/>
                <a:cs typeface="Times New Roman" panose="02020603050405020304" pitchFamily="18" charset="0"/>
              </a:rPr>
              <a:t>）</a:t>
            </a:r>
            <a:endParaRPr lang="en-US" altLang="zh-CN" sz="1500" dirty="0">
              <a:solidFill>
                <a:srgbClr val="FF0000"/>
              </a:solidFill>
              <a:latin typeface="Times New Roman" panose="02020603050405020304" pitchFamily="18" charset="0"/>
              <a:ea typeface="Arial Unicode MS" pitchFamily="34" charset="-122"/>
              <a:cs typeface="Times New Roman" panose="02020603050405020304" pitchFamily="18" charset="0"/>
            </a:endParaRPr>
          </a:p>
          <a:p>
            <a:pPr marL="557530" lvl="1" indent="-214630" defTabSz="685800" eaLnBrk="0" fontAlgn="base" hangingPunct="0">
              <a:spcAft>
                <a:spcPct val="0"/>
              </a:spcAft>
              <a:buFontTx/>
              <a:buChar char="•"/>
            </a:pPr>
            <a:r>
              <a:rPr lang="en-US" altLang="zh-CN" sz="1500" dirty="0">
                <a:solidFill>
                  <a:prstClr val="black"/>
                </a:solidFill>
                <a:latin typeface="Times New Roman" panose="02020603050405020304" pitchFamily="18" charset="0"/>
                <a:ea typeface="Arial Unicode MS" pitchFamily="34" charset="-122"/>
                <a:cs typeface="Times New Roman" panose="02020603050405020304" pitchFamily="18" charset="0"/>
              </a:rPr>
              <a:t>Binary convolutional codes</a:t>
            </a:r>
            <a:endParaRPr lang="en-US" altLang="zh-CN" sz="1500" dirty="0">
              <a:solidFill>
                <a:prstClr val="black"/>
              </a:solidFill>
              <a:latin typeface="Times New Roman" panose="02020603050405020304" pitchFamily="18" charset="0"/>
              <a:ea typeface="Arial Unicode MS" pitchFamily="34" charset="-122"/>
              <a:cs typeface="Times New Roman" panose="02020603050405020304" pitchFamily="18" charset="0"/>
            </a:endParaRPr>
          </a:p>
          <a:p>
            <a:pPr marL="557530" lvl="1" indent="-214630" defTabSz="685800" eaLnBrk="0" fontAlgn="base" hangingPunct="0">
              <a:spcAft>
                <a:spcPct val="0"/>
              </a:spcAft>
              <a:buFontTx/>
              <a:buChar char="•"/>
            </a:pPr>
            <a:r>
              <a:rPr lang="en-US" altLang="zh-CN" sz="1500" dirty="0">
                <a:solidFill>
                  <a:prstClr val="black"/>
                </a:solidFill>
                <a:latin typeface="Times New Roman" panose="02020603050405020304" pitchFamily="18" charset="0"/>
                <a:ea typeface="Arial Unicode MS" pitchFamily="34" charset="-122"/>
                <a:cs typeface="Times New Roman" panose="02020603050405020304" pitchFamily="18" charset="0"/>
              </a:rPr>
              <a:t>Reed-Solomon codes</a:t>
            </a:r>
            <a:endParaRPr lang="en-US" altLang="zh-CN" sz="1500" dirty="0">
              <a:solidFill>
                <a:prstClr val="black"/>
              </a:solidFill>
              <a:latin typeface="Times New Roman" panose="02020603050405020304" pitchFamily="18" charset="0"/>
              <a:ea typeface="Arial Unicode MS" pitchFamily="34" charset="-122"/>
              <a:cs typeface="Times New Roman" panose="02020603050405020304" pitchFamily="18" charset="0"/>
            </a:endParaRPr>
          </a:p>
          <a:p>
            <a:pPr marL="557530" lvl="1" indent="-214630" defTabSz="685800" eaLnBrk="0" fontAlgn="base" hangingPunct="0">
              <a:spcAft>
                <a:spcPct val="0"/>
              </a:spcAft>
              <a:buFontTx/>
              <a:buChar char="•"/>
            </a:pPr>
            <a:r>
              <a:rPr lang="en-US" altLang="zh-CN" sz="1500" dirty="0">
                <a:solidFill>
                  <a:prstClr val="black"/>
                </a:solidFill>
                <a:latin typeface="Times New Roman" panose="02020603050405020304" pitchFamily="18" charset="0"/>
                <a:ea typeface="Arial Unicode MS" pitchFamily="34" charset="-122"/>
                <a:cs typeface="Times New Roman" panose="02020603050405020304" pitchFamily="18" charset="0"/>
              </a:rPr>
              <a:t>Low-density Parity Check Codes</a:t>
            </a:r>
            <a:endParaRPr lang="zh-CN" altLang="en-US" sz="1500" dirty="0">
              <a:solidFill>
                <a:prstClr val="black"/>
              </a:solidFill>
              <a:latin typeface="Times New Roman" panose="02020603050405020304" pitchFamily="18" charset="0"/>
              <a:ea typeface="Arial Unicode MS" pitchFamily="34" charset="-122"/>
              <a:cs typeface="Times New Roman" panose="02020603050405020304" pitchFamily="18" charset="0"/>
            </a:endParaRPr>
          </a:p>
        </p:txBody>
      </p:sp>
      <p:sp>
        <p:nvSpPr>
          <p:cNvPr id="27651" name="Text Box 4"/>
          <p:cNvSpPr txBox="1">
            <a:spLocks noChangeArrowheads="1"/>
          </p:cNvSpPr>
          <p:nvPr/>
        </p:nvSpPr>
        <p:spPr bwMode="auto">
          <a:xfrm>
            <a:off x="1387366" y="396601"/>
            <a:ext cx="75438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buNone/>
            </a:pPr>
            <a:r>
              <a:rPr lang="zh-CN" altLang="en-US" sz="2100" b="1" dirty="0">
                <a:solidFill>
                  <a:prstClr val="black"/>
                </a:solidFill>
                <a:latin typeface="Times New Roman" panose="02020603050405020304" pitchFamily="18" charset="0"/>
                <a:ea typeface="Arial Unicode MS" pitchFamily="34" charset="-122"/>
                <a:cs typeface="Times New Roman" panose="02020603050405020304" pitchFamily="18" charset="0"/>
              </a:rPr>
              <a:t>检错码</a:t>
            </a:r>
            <a:r>
              <a:rPr lang="en-US" altLang="zh-CN" sz="2100" b="1" dirty="0">
                <a:solidFill>
                  <a:prstClr val="black"/>
                </a:solidFill>
                <a:latin typeface="Times New Roman" panose="02020603050405020304" pitchFamily="18" charset="0"/>
                <a:ea typeface="Arial Unicode MS" pitchFamily="34" charset="-122"/>
                <a:cs typeface="Times New Roman" panose="02020603050405020304" pitchFamily="18" charset="0"/>
              </a:rPr>
              <a:t>/</a:t>
            </a:r>
            <a:r>
              <a:rPr lang="zh-CN" altLang="en-US" sz="2100" b="1" dirty="0">
                <a:solidFill>
                  <a:prstClr val="black"/>
                </a:solidFill>
                <a:latin typeface="Times New Roman" panose="02020603050405020304" pitchFamily="18" charset="0"/>
                <a:ea typeface="Arial Unicode MS" pitchFamily="34" charset="-122"/>
                <a:cs typeface="Times New Roman" panose="02020603050405020304" pitchFamily="18" charset="0"/>
              </a:rPr>
              <a:t>纠错码（</a:t>
            </a:r>
            <a:r>
              <a:rPr lang="en-US" altLang="zh-CN" sz="2100" b="1" dirty="0">
                <a:solidFill>
                  <a:prstClr val="black"/>
                </a:solidFill>
                <a:latin typeface="Times New Roman" panose="02020603050405020304" pitchFamily="18" charset="0"/>
                <a:ea typeface="Arial Unicode MS" pitchFamily="34" charset="-122"/>
                <a:cs typeface="Times New Roman" panose="02020603050405020304" pitchFamily="18" charset="0"/>
              </a:rPr>
              <a:t>Error-detecting/correcting Codes</a:t>
            </a:r>
            <a:r>
              <a:rPr lang="zh-CN" altLang="en-US" sz="2100" b="1" dirty="0">
                <a:solidFill>
                  <a:prstClr val="black"/>
                </a:solidFill>
                <a:latin typeface="Times New Roman" panose="02020603050405020304" pitchFamily="18" charset="0"/>
                <a:ea typeface="Arial Unicode MS" pitchFamily="34" charset="-122"/>
                <a:cs typeface="Times New Roman" panose="02020603050405020304" pitchFamily="18" charset="0"/>
              </a:rPr>
              <a:t>）</a:t>
            </a:r>
            <a:endParaRPr lang="en-US" altLang="zh-CN" sz="2100" b="1" dirty="0">
              <a:solidFill>
                <a:prstClr val="black"/>
              </a:solidFill>
              <a:latin typeface="Times New Roman" panose="02020603050405020304" pitchFamily="18" charset="0"/>
              <a:ea typeface="Arial Unicode MS" pitchFamily="34" charset="-122"/>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8674"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39804" y="1491853"/>
            <a:ext cx="3726656" cy="232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Text Box 4"/>
          <p:cNvSpPr txBox="1">
            <a:spLocks noChangeArrowheads="1"/>
          </p:cNvSpPr>
          <p:nvPr/>
        </p:nvSpPr>
        <p:spPr bwMode="auto">
          <a:xfrm>
            <a:off x="1277541" y="357187"/>
            <a:ext cx="31861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buNone/>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奇偶校验</a:t>
            </a:r>
            <a:endParaRPr lang="en-US" altLang="zh-CN" sz="21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Rectangle 7"/>
          <p:cNvSpPr>
            <a:spLocks noChangeArrowheads="1"/>
          </p:cNvSpPr>
          <p:nvPr/>
        </p:nvSpPr>
        <p:spPr bwMode="auto">
          <a:xfrm>
            <a:off x="4139803" y="3651647"/>
            <a:ext cx="3699272" cy="1131079"/>
          </a:xfrm>
          <a:prstGeom prst="rect">
            <a:avLst/>
          </a:prstGeom>
          <a:solidFill>
            <a:schemeClr val="accent1">
              <a:lumMod val="40000"/>
              <a:lumOff val="60000"/>
            </a:schemeClr>
          </a:solidFill>
          <a:ln w="9525">
            <a:solidFill>
              <a:schemeClr val="tx1"/>
            </a:solidFill>
            <a:miter lim="800000"/>
          </a:ln>
        </p:spPr>
        <p:txBody>
          <a:bodyPr>
            <a:spAutoFit/>
          </a:bodyPr>
          <a:lstStyle/>
          <a:p>
            <a:pPr marL="342900" indent="-342900" defTabSz="685800" fontAlgn="base">
              <a:lnSpc>
                <a:spcPct val="150000"/>
              </a:lnSpc>
              <a:spcBef>
                <a:spcPct val="0"/>
              </a:spcBef>
              <a:spcAft>
                <a:spcPct val="0"/>
              </a:spcAft>
              <a:buFontTx/>
              <a:buAutoNum type="arabicParenBoth"/>
              <a:defRPr/>
            </a:pPr>
            <a:r>
              <a:rPr kumimoji="1" lang="en-US" altLang="zh-CN" sz="900" dirty="0">
                <a:solidFill>
                  <a:prstClr val="black"/>
                </a:solidFill>
                <a:latin typeface="Times New Roman" panose="02020603050405020304" pitchFamily="18" charset="0"/>
                <a:ea typeface="Arial Unicode MS" pitchFamily="34" charset="-122"/>
                <a:cs typeface="Times New Roman" panose="02020603050405020304" pitchFamily="18" charset="0"/>
              </a:rPr>
              <a:t>Odd number errors can be detected  if errors occur in some line(row /column)</a:t>
            </a:r>
            <a:endParaRPr kumimoji="1" lang="en-US" altLang="zh-CN" sz="900" dirty="0">
              <a:solidFill>
                <a:prstClr val="black"/>
              </a:solidFill>
              <a:latin typeface="Times New Roman" panose="02020603050405020304" pitchFamily="18" charset="0"/>
              <a:ea typeface="Arial Unicode MS" pitchFamily="34" charset="-122"/>
              <a:cs typeface="Times New Roman" panose="02020603050405020304" pitchFamily="18" charset="0"/>
            </a:endParaRPr>
          </a:p>
          <a:p>
            <a:pPr marL="342900" indent="-342900" defTabSz="685800" fontAlgn="base">
              <a:lnSpc>
                <a:spcPct val="150000"/>
              </a:lnSpc>
              <a:spcBef>
                <a:spcPct val="0"/>
              </a:spcBef>
              <a:spcAft>
                <a:spcPct val="0"/>
              </a:spcAft>
              <a:buFontTx/>
              <a:buAutoNum type="arabicParenBoth"/>
              <a:defRPr/>
            </a:pPr>
            <a:r>
              <a:rPr kumimoji="1" lang="en-US" altLang="zh-CN" sz="900" dirty="0">
                <a:solidFill>
                  <a:prstClr val="black"/>
                </a:solidFill>
                <a:latin typeface="Times New Roman" panose="02020603050405020304" pitchFamily="18" charset="0"/>
                <a:ea typeface="Arial Unicode MS" pitchFamily="34" charset="-122"/>
                <a:cs typeface="Times New Roman" panose="02020603050405020304" pitchFamily="18" charset="0"/>
              </a:rPr>
              <a:t>Even number errors can be detected if errors occur in some line (row/column),except 4,8,12..error places located at vertexes  </a:t>
            </a:r>
            <a:endParaRPr kumimoji="1" lang="en-US" altLang="zh-CN" sz="900" dirty="0">
              <a:solidFill>
                <a:prstClr val="black"/>
              </a:solidFill>
              <a:latin typeface="Times New Roman" panose="02020603050405020304" pitchFamily="18" charset="0"/>
              <a:ea typeface="Arial Unicode MS" pitchFamily="34" charset="-122"/>
              <a:cs typeface="Times New Roman" panose="02020603050405020304" pitchFamily="18" charset="0"/>
            </a:endParaRPr>
          </a:p>
          <a:p>
            <a:pPr marL="342900" indent="-342900" defTabSz="685800" fontAlgn="base">
              <a:lnSpc>
                <a:spcPct val="150000"/>
              </a:lnSpc>
              <a:spcBef>
                <a:spcPct val="0"/>
              </a:spcBef>
              <a:spcAft>
                <a:spcPct val="0"/>
              </a:spcAft>
              <a:buFontTx/>
              <a:buAutoNum type="arabicParenBoth"/>
              <a:defRPr/>
            </a:pPr>
            <a:r>
              <a:rPr kumimoji="1" lang="en-US" altLang="zh-CN" sz="900" dirty="0">
                <a:solidFill>
                  <a:prstClr val="black"/>
                </a:solidFill>
                <a:latin typeface="Times New Roman" panose="02020603050405020304" pitchFamily="18" charset="0"/>
                <a:ea typeface="Arial Unicode MS" pitchFamily="34" charset="-122"/>
                <a:cs typeface="Times New Roman" panose="02020603050405020304" pitchFamily="18" charset="0"/>
              </a:rPr>
              <a:t> can be used to detect the burst errors</a:t>
            </a:r>
            <a:endParaRPr kumimoji="1" lang="zh-CN" altLang="en-US" sz="900" dirty="0">
              <a:solidFill>
                <a:prstClr val="black"/>
              </a:solidFill>
              <a:latin typeface="Times New Roman" panose="02020603050405020304" pitchFamily="18" charset="0"/>
              <a:ea typeface="Arial Unicode MS" pitchFamily="34" charset="-122"/>
              <a:cs typeface="Times New Roman" panose="02020603050405020304" pitchFamily="18" charset="0"/>
            </a:endParaRPr>
          </a:p>
        </p:txBody>
      </p:sp>
      <p:sp>
        <p:nvSpPr>
          <p:cNvPr id="5" name="矩形 4"/>
          <p:cNvSpPr/>
          <p:nvPr/>
        </p:nvSpPr>
        <p:spPr>
          <a:xfrm>
            <a:off x="1223963" y="1491854"/>
            <a:ext cx="2645569" cy="2169825"/>
          </a:xfrm>
          <a:prstGeom prst="rect">
            <a:avLst/>
          </a:prstGeom>
          <a:solidFill>
            <a:schemeClr val="bg2">
              <a:lumMod val="90000"/>
            </a:schemeClr>
          </a:solidFill>
          <a:ln>
            <a:solidFill>
              <a:schemeClr val="tx1"/>
            </a:solidFill>
          </a:ln>
        </p:spPr>
        <p:txBody>
          <a:bodyPr>
            <a:spAutoFit/>
          </a:bodyPr>
          <a:lstStyle/>
          <a:p>
            <a:pPr algn="just" defTabSz="685800" fontAlgn="base">
              <a:lnSpc>
                <a:spcPct val="200000"/>
              </a:lnSpc>
              <a:spcBef>
                <a:spcPct val="0"/>
              </a:spcBef>
              <a:spcAft>
                <a:spcPct val="0"/>
              </a:spcAft>
              <a:defRPr/>
            </a:pPr>
            <a:r>
              <a:rPr lang="en-US" altLang="zh-CN" sz="1350">
                <a:solidFill>
                  <a:prstClr val="black"/>
                </a:solidFill>
                <a:latin typeface="Times New Roman" panose="02020603050405020304" pitchFamily="18" charset="0"/>
                <a:ea typeface="楷体_GB2312" pitchFamily="49" charset="-122"/>
                <a:cs typeface="Times New Roman" panose="02020603050405020304" pitchFamily="18" charset="0"/>
              </a:rPr>
              <a:t>Even parity Check:</a:t>
            </a:r>
            <a:endParaRPr lang="en-US" altLang="zh-CN" sz="1350">
              <a:solidFill>
                <a:prstClr val="black"/>
              </a:solidFill>
              <a:latin typeface="Times New Roman" panose="02020603050405020304" pitchFamily="18" charset="0"/>
              <a:ea typeface="楷体_GB2312" pitchFamily="49" charset="-122"/>
              <a:cs typeface="Times New Roman" panose="02020603050405020304" pitchFamily="18" charset="0"/>
            </a:endParaRPr>
          </a:p>
          <a:p>
            <a:pPr algn="just" defTabSz="685800" fontAlgn="base">
              <a:lnSpc>
                <a:spcPct val="200000"/>
              </a:lnSpc>
              <a:spcBef>
                <a:spcPct val="0"/>
              </a:spcBef>
              <a:spcAft>
                <a:spcPct val="0"/>
              </a:spcAft>
              <a:defRPr/>
            </a:pPr>
            <a:r>
              <a:rPr lang="en-US" altLang="zh-CN" sz="1350">
                <a:solidFill>
                  <a:prstClr val="black"/>
                </a:solidFill>
                <a:latin typeface="Times New Roman" panose="02020603050405020304" pitchFamily="18" charset="0"/>
                <a:ea typeface="楷体_GB2312" pitchFamily="49" charset="-122"/>
                <a:cs typeface="Times New Roman" panose="02020603050405020304" pitchFamily="18" charset="0"/>
              </a:rPr>
              <a:t>   C</a:t>
            </a:r>
            <a:r>
              <a:rPr lang="en-US" altLang="zh-CN" sz="1350" baseline="-25000">
                <a:solidFill>
                  <a:prstClr val="black"/>
                </a:solidFill>
                <a:latin typeface="Times New Roman" panose="02020603050405020304" pitchFamily="18" charset="0"/>
                <a:ea typeface="楷体_GB2312" pitchFamily="49" charset="-122"/>
                <a:cs typeface="Times New Roman" panose="02020603050405020304" pitchFamily="18" charset="0"/>
              </a:rPr>
              <a:t>n-1</a:t>
            </a:r>
            <a:r>
              <a:rPr lang="en-US" altLang="zh-CN" sz="1350">
                <a:solidFill>
                  <a:prstClr val="black"/>
                </a:solidFill>
                <a:latin typeface="Times New Roman" panose="02020603050405020304" pitchFamily="18" charset="0"/>
                <a:ea typeface="楷体_GB2312" pitchFamily="49" charset="-122"/>
                <a:cs typeface="Times New Roman" panose="02020603050405020304" pitchFamily="18" charset="0"/>
              </a:rPr>
              <a:t>⊕C</a:t>
            </a:r>
            <a:r>
              <a:rPr lang="en-US" altLang="zh-CN" sz="1350" baseline="-25000">
                <a:solidFill>
                  <a:prstClr val="black"/>
                </a:solidFill>
                <a:latin typeface="Times New Roman" panose="02020603050405020304" pitchFamily="18" charset="0"/>
                <a:ea typeface="楷体_GB2312" pitchFamily="49" charset="-122"/>
                <a:cs typeface="Times New Roman" panose="02020603050405020304" pitchFamily="18" charset="0"/>
              </a:rPr>
              <a:t>n-2</a:t>
            </a:r>
            <a:r>
              <a:rPr lang="en-US" altLang="zh-CN" sz="1350">
                <a:solidFill>
                  <a:prstClr val="black"/>
                </a:solidFill>
                <a:latin typeface="Times New Roman" panose="02020603050405020304" pitchFamily="18" charset="0"/>
                <a:ea typeface="楷体_GB2312" pitchFamily="49" charset="-122"/>
                <a:cs typeface="Times New Roman" panose="02020603050405020304" pitchFamily="18" charset="0"/>
              </a:rPr>
              <a:t>⊕……⊕C</a:t>
            </a:r>
            <a:r>
              <a:rPr lang="en-US" altLang="zh-CN" sz="1350" baseline="-25000">
                <a:solidFill>
                  <a:prstClr val="black"/>
                </a:solidFill>
                <a:latin typeface="Times New Roman" panose="02020603050405020304" pitchFamily="18" charset="0"/>
                <a:ea typeface="楷体_GB2312" pitchFamily="49" charset="-122"/>
                <a:cs typeface="Times New Roman" panose="02020603050405020304" pitchFamily="18" charset="0"/>
              </a:rPr>
              <a:t>0</a:t>
            </a:r>
            <a:r>
              <a:rPr lang="zh-CN" altLang="en-US" sz="1350">
                <a:solidFill>
                  <a:prstClr val="black"/>
                </a:solidFill>
                <a:latin typeface="Times New Roman" panose="02020603050405020304" pitchFamily="18" charset="0"/>
                <a:ea typeface="楷体_GB2312" pitchFamily="49" charset="-122"/>
                <a:cs typeface="Times New Roman" panose="02020603050405020304" pitchFamily="18" charset="0"/>
              </a:rPr>
              <a:t>＝</a:t>
            </a:r>
            <a:r>
              <a:rPr lang="en-US" altLang="zh-CN" sz="1350">
                <a:solidFill>
                  <a:prstClr val="black"/>
                </a:solidFill>
                <a:latin typeface="Times New Roman" panose="02020603050405020304" pitchFamily="18" charset="0"/>
                <a:ea typeface="楷体_GB2312" pitchFamily="49" charset="-122"/>
                <a:cs typeface="Times New Roman" panose="02020603050405020304" pitchFamily="18" charset="0"/>
              </a:rPr>
              <a:t>0</a:t>
            </a:r>
            <a:endParaRPr lang="en-US" altLang="zh-CN" sz="1350">
              <a:solidFill>
                <a:prstClr val="black"/>
              </a:solidFill>
              <a:latin typeface="Times New Roman" panose="02020603050405020304" pitchFamily="18" charset="0"/>
              <a:ea typeface="楷体_GB2312" pitchFamily="49" charset="-122"/>
              <a:cs typeface="Times New Roman" panose="02020603050405020304" pitchFamily="18" charset="0"/>
            </a:endParaRPr>
          </a:p>
          <a:p>
            <a:pPr algn="just" defTabSz="685800" fontAlgn="base">
              <a:lnSpc>
                <a:spcPct val="200000"/>
              </a:lnSpc>
              <a:spcBef>
                <a:spcPct val="0"/>
              </a:spcBef>
              <a:spcAft>
                <a:spcPct val="0"/>
              </a:spcAft>
              <a:defRPr/>
            </a:pPr>
            <a:r>
              <a:rPr lang="en-US" altLang="zh-CN" sz="1350">
                <a:solidFill>
                  <a:prstClr val="black"/>
                </a:solidFill>
                <a:latin typeface="Times New Roman" panose="02020603050405020304" pitchFamily="18" charset="0"/>
                <a:ea typeface="楷体_GB2312" pitchFamily="49" charset="-122"/>
                <a:cs typeface="Times New Roman" panose="02020603050405020304" pitchFamily="18" charset="0"/>
              </a:rPr>
              <a:t>Odd parity Check</a:t>
            </a:r>
            <a:r>
              <a:rPr lang="zh-CN" altLang="en-US" sz="1350">
                <a:solidFill>
                  <a:prstClr val="black"/>
                </a:solidFill>
                <a:latin typeface="Times New Roman" panose="02020603050405020304" pitchFamily="18" charset="0"/>
                <a:ea typeface="楷体_GB2312" pitchFamily="49" charset="-122"/>
                <a:cs typeface="Times New Roman" panose="02020603050405020304" pitchFamily="18" charset="0"/>
              </a:rPr>
              <a:t>：</a:t>
            </a:r>
            <a:endParaRPr lang="en-US" altLang="zh-CN" sz="1350">
              <a:solidFill>
                <a:prstClr val="black"/>
              </a:solidFill>
              <a:latin typeface="Times New Roman" panose="02020603050405020304" pitchFamily="18" charset="0"/>
              <a:ea typeface="楷体_GB2312" pitchFamily="49" charset="-122"/>
              <a:cs typeface="Times New Roman" panose="02020603050405020304" pitchFamily="18" charset="0"/>
            </a:endParaRPr>
          </a:p>
          <a:p>
            <a:pPr algn="just" defTabSz="685800" fontAlgn="base">
              <a:lnSpc>
                <a:spcPct val="200000"/>
              </a:lnSpc>
              <a:spcBef>
                <a:spcPct val="0"/>
              </a:spcBef>
              <a:spcAft>
                <a:spcPct val="0"/>
              </a:spcAft>
              <a:defRPr/>
            </a:pPr>
            <a:r>
              <a:rPr lang="en-US" altLang="zh-CN" sz="1350">
                <a:solidFill>
                  <a:prstClr val="black"/>
                </a:solidFill>
                <a:latin typeface="Times New Roman" panose="02020603050405020304" pitchFamily="18" charset="0"/>
                <a:ea typeface="楷体_GB2312" pitchFamily="49" charset="-122"/>
                <a:cs typeface="Times New Roman" panose="02020603050405020304" pitchFamily="18" charset="0"/>
              </a:rPr>
              <a:t>   C</a:t>
            </a:r>
            <a:r>
              <a:rPr lang="en-US" altLang="zh-CN" sz="1350" baseline="-25000">
                <a:solidFill>
                  <a:prstClr val="black"/>
                </a:solidFill>
                <a:latin typeface="Times New Roman" panose="02020603050405020304" pitchFamily="18" charset="0"/>
                <a:ea typeface="楷体_GB2312" pitchFamily="49" charset="-122"/>
                <a:cs typeface="Times New Roman" panose="02020603050405020304" pitchFamily="18" charset="0"/>
              </a:rPr>
              <a:t>n-1</a:t>
            </a:r>
            <a:r>
              <a:rPr lang="en-US" altLang="zh-CN" sz="1350">
                <a:solidFill>
                  <a:prstClr val="black"/>
                </a:solidFill>
                <a:latin typeface="Times New Roman" panose="02020603050405020304" pitchFamily="18" charset="0"/>
                <a:ea typeface="楷体_GB2312" pitchFamily="49" charset="-122"/>
                <a:cs typeface="Times New Roman" panose="02020603050405020304" pitchFamily="18" charset="0"/>
              </a:rPr>
              <a:t>⊕C</a:t>
            </a:r>
            <a:r>
              <a:rPr lang="en-US" altLang="zh-CN" sz="1350" baseline="-25000">
                <a:solidFill>
                  <a:prstClr val="black"/>
                </a:solidFill>
                <a:latin typeface="Times New Roman" panose="02020603050405020304" pitchFamily="18" charset="0"/>
                <a:ea typeface="楷体_GB2312" pitchFamily="49" charset="-122"/>
                <a:cs typeface="Times New Roman" panose="02020603050405020304" pitchFamily="18" charset="0"/>
              </a:rPr>
              <a:t>n-2</a:t>
            </a:r>
            <a:r>
              <a:rPr lang="en-US" altLang="zh-CN" sz="1350">
                <a:solidFill>
                  <a:prstClr val="black"/>
                </a:solidFill>
                <a:latin typeface="Times New Roman" panose="02020603050405020304" pitchFamily="18" charset="0"/>
                <a:ea typeface="楷体_GB2312" pitchFamily="49" charset="-122"/>
                <a:cs typeface="Times New Roman" panose="02020603050405020304" pitchFamily="18" charset="0"/>
              </a:rPr>
              <a:t>⊕……⊕C</a:t>
            </a:r>
            <a:r>
              <a:rPr lang="en-US" altLang="zh-CN" sz="1350" baseline="-25000">
                <a:solidFill>
                  <a:prstClr val="black"/>
                </a:solidFill>
                <a:latin typeface="Times New Roman" panose="02020603050405020304" pitchFamily="18" charset="0"/>
                <a:ea typeface="楷体_GB2312" pitchFamily="49" charset="-122"/>
                <a:cs typeface="Times New Roman" panose="02020603050405020304" pitchFamily="18" charset="0"/>
              </a:rPr>
              <a:t>0</a:t>
            </a:r>
            <a:r>
              <a:rPr lang="zh-CN" altLang="en-US" sz="1350">
                <a:solidFill>
                  <a:prstClr val="black"/>
                </a:solidFill>
                <a:latin typeface="Times New Roman" panose="02020603050405020304" pitchFamily="18" charset="0"/>
                <a:ea typeface="楷体_GB2312" pitchFamily="49" charset="-122"/>
                <a:cs typeface="Times New Roman" panose="02020603050405020304" pitchFamily="18" charset="0"/>
              </a:rPr>
              <a:t>＝</a:t>
            </a:r>
            <a:r>
              <a:rPr lang="en-US" altLang="zh-CN" sz="1350">
                <a:solidFill>
                  <a:prstClr val="black"/>
                </a:solidFill>
                <a:latin typeface="Times New Roman" panose="02020603050405020304" pitchFamily="18" charset="0"/>
                <a:ea typeface="楷体_GB2312" pitchFamily="49" charset="-122"/>
                <a:cs typeface="Times New Roman" panose="02020603050405020304" pitchFamily="18" charset="0"/>
              </a:rPr>
              <a:t>1</a:t>
            </a:r>
            <a:endParaRPr lang="en-US" altLang="zh-CN" sz="1350">
              <a:solidFill>
                <a:prstClr val="black"/>
              </a:solidFill>
              <a:latin typeface="Times New Roman" panose="02020603050405020304" pitchFamily="18" charset="0"/>
              <a:ea typeface="楷体_GB2312" pitchFamily="49" charset="-122"/>
              <a:cs typeface="Times New Roman" panose="02020603050405020304" pitchFamily="18" charset="0"/>
            </a:endParaRPr>
          </a:p>
          <a:p>
            <a:pPr algn="just" defTabSz="685800" fontAlgn="base">
              <a:lnSpc>
                <a:spcPct val="200000"/>
              </a:lnSpc>
              <a:spcBef>
                <a:spcPct val="0"/>
              </a:spcBef>
              <a:spcAft>
                <a:spcPct val="0"/>
              </a:spcAft>
              <a:defRPr/>
            </a:pPr>
            <a:endParaRPr lang="zh-CN" altLang="en-US" sz="135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6" name="Rectangle 7"/>
          <p:cNvSpPr>
            <a:spLocks noChangeArrowheads="1"/>
          </p:cNvSpPr>
          <p:nvPr/>
        </p:nvSpPr>
        <p:spPr bwMode="auto">
          <a:xfrm>
            <a:off x="1223963" y="3693319"/>
            <a:ext cx="2645569" cy="1061829"/>
          </a:xfrm>
          <a:prstGeom prst="rect">
            <a:avLst/>
          </a:prstGeom>
          <a:solidFill>
            <a:schemeClr val="accent1">
              <a:lumMod val="40000"/>
              <a:lumOff val="60000"/>
            </a:schemeClr>
          </a:solidFill>
          <a:ln w="9525">
            <a:solidFill>
              <a:schemeClr val="tx1"/>
            </a:solidFill>
            <a:miter lim="800000"/>
          </a:ln>
        </p:spPr>
        <p:txBody>
          <a:bodyPr>
            <a:spAutoFit/>
          </a:bodyPr>
          <a:lstStyle/>
          <a:p>
            <a:pPr marL="342900" indent="-342900" defTabSz="685800" fontAlgn="base">
              <a:lnSpc>
                <a:spcPct val="150000"/>
              </a:lnSpc>
              <a:spcBef>
                <a:spcPct val="0"/>
              </a:spcBef>
              <a:spcAft>
                <a:spcPct val="0"/>
              </a:spcAft>
              <a:buFontTx/>
              <a:buAutoNum type="arabicParenBoth"/>
              <a:defRPr/>
            </a:pPr>
            <a:endParaRPr kumimoji="1" lang="en-US" altLang="zh-CN" sz="1050" dirty="0">
              <a:solidFill>
                <a:prstClr val="black"/>
              </a:solidFill>
              <a:latin typeface="Arial Unicode MS" pitchFamily="34" charset="-122"/>
              <a:ea typeface="Arial Unicode MS" pitchFamily="34" charset="-122"/>
              <a:cs typeface="Arial Unicode MS" pitchFamily="34" charset="-122"/>
            </a:endParaRPr>
          </a:p>
          <a:p>
            <a:pPr marL="342900" indent="-342900" defTabSz="685800" fontAlgn="base">
              <a:lnSpc>
                <a:spcPct val="150000"/>
              </a:lnSpc>
              <a:spcBef>
                <a:spcPct val="0"/>
              </a:spcBef>
              <a:spcAft>
                <a:spcPct val="0"/>
              </a:spcAft>
              <a:buFontTx/>
              <a:buAutoNum type="arabicParenBoth"/>
              <a:defRPr/>
            </a:pPr>
            <a:r>
              <a:rPr kumimoji="1" lang="en-US" altLang="zh-CN" sz="1050" dirty="0">
                <a:solidFill>
                  <a:prstClr val="black"/>
                </a:solidFill>
                <a:latin typeface="Times New Roman" panose="02020603050405020304" pitchFamily="18" charset="0"/>
                <a:ea typeface="Arial Unicode MS" pitchFamily="34" charset="-122"/>
                <a:cs typeface="Times New Roman" panose="02020603050405020304" pitchFamily="18" charset="0"/>
              </a:rPr>
              <a:t>Odd number errors can be detected</a:t>
            </a:r>
            <a:endParaRPr kumimoji="1" lang="en-US" altLang="zh-CN" sz="1050" dirty="0">
              <a:solidFill>
                <a:prstClr val="black"/>
              </a:solidFill>
              <a:latin typeface="Times New Roman" panose="02020603050405020304" pitchFamily="18" charset="0"/>
              <a:ea typeface="Arial Unicode MS" pitchFamily="34" charset="-122"/>
              <a:cs typeface="Times New Roman" panose="02020603050405020304" pitchFamily="18" charset="0"/>
            </a:endParaRPr>
          </a:p>
          <a:p>
            <a:pPr marL="342900" indent="-342900" defTabSz="685800" fontAlgn="base">
              <a:lnSpc>
                <a:spcPct val="150000"/>
              </a:lnSpc>
              <a:spcBef>
                <a:spcPct val="0"/>
              </a:spcBef>
              <a:spcAft>
                <a:spcPct val="0"/>
              </a:spcAft>
              <a:buFontTx/>
              <a:buAutoNum type="arabicParenBoth"/>
              <a:defRPr/>
            </a:pPr>
            <a:r>
              <a:rPr kumimoji="1" lang="en-US" altLang="zh-CN" sz="1050" dirty="0">
                <a:solidFill>
                  <a:prstClr val="black"/>
                </a:solidFill>
                <a:latin typeface="Times New Roman" panose="02020603050405020304" pitchFamily="18" charset="0"/>
                <a:ea typeface="Arial Unicode MS" pitchFamily="34" charset="-122"/>
                <a:cs typeface="Times New Roman" panose="02020603050405020304" pitchFamily="18" charset="0"/>
              </a:rPr>
              <a:t>Even number errors can’t be </a:t>
            </a:r>
            <a:r>
              <a:rPr kumimoji="1" lang="en-US" altLang="zh-CN" sz="900" dirty="0">
                <a:solidFill>
                  <a:prstClr val="black"/>
                </a:solidFill>
                <a:latin typeface="Times New Roman" panose="02020603050405020304" pitchFamily="18" charset="0"/>
                <a:ea typeface="Arial Unicode MS" pitchFamily="34" charset="-122"/>
                <a:cs typeface="Times New Roman" panose="02020603050405020304" pitchFamily="18" charset="0"/>
              </a:rPr>
              <a:t>detected</a:t>
            </a:r>
            <a:endParaRPr kumimoji="1" lang="en-US" altLang="zh-CN" sz="1050" dirty="0">
              <a:solidFill>
                <a:prstClr val="black"/>
              </a:solidFill>
              <a:latin typeface="Times New Roman" panose="02020603050405020304" pitchFamily="18" charset="0"/>
              <a:ea typeface="Arial Unicode MS" pitchFamily="34" charset="-122"/>
              <a:cs typeface="Times New Roman" panose="02020603050405020304" pitchFamily="18" charset="0"/>
            </a:endParaRPr>
          </a:p>
          <a:p>
            <a:pPr marL="342900" indent="-342900" defTabSz="685800" fontAlgn="base">
              <a:lnSpc>
                <a:spcPct val="150000"/>
              </a:lnSpc>
              <a:spcBef>
                <a:spcPct val="0"/>
              </a:spcBef>
              <a:spcAft>
                <a:spcPct val="0"/>
              </a:spcAft>
              <a:buFontTx/>
              <a:buAutoNum type="arabicParenBoth"/>
              <a:defRPr/>
            </a:pPr>
            <a:endParaRPr kumimoji="1" lang="en-US" altLang="zh-CN" sz="1050" dirty="0">
              <a:solidFill>
                <a:prstClr val="black"/>
              </a:solidFill>
              <a:latin typeface="Arial Unicode MS" pitchFamily="34" charset="-122"/>
              <a:ea typeface="Arial Unicode MS" pitchFamily="34" charset="-122"/>
              <a:cs typeface="Arial Unicode MS" pitchFamily="34" charset="-122"/>
            </a:endParaRPr>
          </a:p>
        </p:txBody>
      </p:sp>
      <p:sp>
        <p:nvSpPr>
          <p:cNvPr id="28679" name="Text Box 4"/>
          <p:cNvSpPr txBox="1">
            <a:spLocks noChangeArrowheads="1"/>
          </p:cNvSpPr>
          <p:nvPr/>
        </p:nvSpPr>
        <p:spPr bwMode="auto">
          <a:xfrm>
            <a:off x="4130279" y="1137048"/>
            <a:ext cx="308848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buNone/>
            </a:pPr>
            <a:r>
              <a:rPr lang="en-US" altLang="zh-CN" sz="1500" b="1">
                <a:solidFill>
                  <a:prstClr val="black"/>
                </a:solidFill>
                <a:latin typeface="Times New Roman" panose="02020603050405020304" pitchFamily="18" charset="0"/>
                <a:ea typeface="Arial Unicode MS" pitchFamily="34" charset="-122"/>
                <a:cs typeface="Times New Roman" panose="02020603050405020304" pitchFamily="18" charset="0"/>
              </a:rPr>
              <a:t>Two Dimension Parity Checks</a:t>
            </a:r>
            <a:endParaRPr lang="en-US" altLang="zh-CN" sz="1500" b="1">
              <a:solidFill>
                <a:prstClr val="black"/>
              </a:solidFill>
              <a:latin typeface="Times New Roman" panose="02020603050405020304" pitchFamily="18" charset="0"/>
              <a:ea typeface="Arial Unicode MS" pitchFamily="34" charset="-122"/>
              <a:cs typeface="Times New Roman" panose="02020603050405020304" pitchFamily="18" charset="0"/>
            </a:endParaRPr>
          </a:p>
        </p:txBody>
      </p:sp>
      <p:pic>
        <p:nvPicPr>
          <p:cNvPr id="286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822" y="3274219"/>
            <a:ext cx="2627709" cy="269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1" name="Text Box 4"/>
          <p:cNvSpPr txBox="1">
            <a:spLocks noChangeArrowheads="1"/>
          </p:cNvSpPr>
          <p:nvPr/>
        </p:nvSpPr>
        <p:spPr bwMode="auto">
          <a:xfrm>
            <a:off x="1239442" y="1137048"/>
            <a:ext cx="230624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buNone/>
            </a:pPr>
            <a:r>
              <a:rPr lang="en-US" altLang="zh-CN" sz="1500" b="1">
                <a:solidFill>
                  <a:prstClr val="black"/>
                </a:solidFill>
                <a:latin typeface="Times New Roman" panose="02020603050405020304" pitchFamily="18" charset="0"/>
                <a:ea typeface="Arial Unicode MS" pitchFamily="34" charset="-122"/>
                <a:cs typeface="Times New Roman" panose="02020603050405020304" pitchFamily="18" charset="0"/>
              </a:rPr>
              <a:t>Simple Parity Check</a:t>
            </a:r>
            <a:endParaRPr lang="en-US" altLang="zh-CN" sz="1500" b="1">
              <a:solidFill>
                <a:prstClr val="black"/>
              </a:solidFill>
              <a:latin typeface="Times New Roman" panose="02020603050405020304" pitchFamily="18" charset="0"/>
              <a:ea typeface="Arial Unicode MS" pitchFamily="34" charset="-122"/>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1"/>
          </a:fgClr>
          <a:bgClr>
            <a:schemeClr val="bg1"/>
          </a:bgClr>
        </a:pattFill>
        <a:effectLst/>
      </p:bgPr>
    </p:bg>
    <p:spTree>
      <p:nvGrpSpPr>
        <p:cNvPr id="1" name=""/>
        <p:cNvGrpSpPr/>
        <p:nvPr/>
      </p:nvGrpSpPr>
      <p:grpSpPr>
        <a:xfrm>
          <a:off x="0" y="0"/>
          <a:ext cx="0" cy="0"/>
          <a:chOff x="0" y="0"/>
          <a:chExt cx="0" cy="0"/>
        </a:xfrm>
      </p:grpSpPr>
      <p:pic>
        <p:nvPicPr>
          <p:cNvPr id="29698" name="Picture 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71600" y="573881"/>
            <a:ext cx="6410325" cy="189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99"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85888" y="2763441"/>
            <a:ext cx="6410325" cy="1968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ext Box 4"/>
          <p:cNvSpPr txBox="1">
            <a:spLocks noChangeArrowheads="1"/>
          </p:cNvSpPr>
          <p:nvPr/>
        </p:nvSpPr>
        <p:spPr bwMode="auto">
          <a:xfrm>
            <a:off x="1277541" y="357187"/>
            <a:ext cx="199786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buNone/>
            </a:pPr>
            <a:r>
              <a:rPr lang="zh-CN" altLang="en-US" sz="2100" b="1" dirty="0">
                <a:solidFill>
                  <a:prstClr val="black"/>
                </a:solidFill>
                <a:latin typeface="Times New Roman" panose="02020603050405020304" pitchFamily="18" charset="0"/>
                <a:ea typeface="Arial Unicode MS" pitchFamily="34" charset="-122"/>
                <a:cs typeface="Times New Roman" panose="02020603050405020304" pitchFamily="18" charset="0"/>
              </a:rPr>
              <a:t>校验和</a:t>
            </a:r>
            <a:endParaRPr lang="en-US" altLang="zh-CN" sz="2100" b="1" dirty="0">
              <a:solidFill>
                <a:prstClr val="black"/>
              </a:solidFill>
              <a:latin typeface="Times New Roman" panose="02020603050405020304" pitchFamily="18" charset="0"/>
              <a:ea typeface="Arial Unicode MS" pitchFamily="34" charset="-122"/>
              <a:cs typeface="Times New Roman" panose="02020603050405020304" pitchFamily="18" charset="0"/>
            </a:endParaRPr>
          </a:p>
        </p:txBody>
      </p:sp>
      <p:sp>
        <p:nvSpPr>
          <p:cNvPr id="4" name="矩形 3"/>
          <p:cNvSpPr/>
          <p:nvPr/>
        </p:nvSpPr>
        <p:spPr>
          <a:xfrm>
            <a:off x="967123" y="3921918"/>
            <a:ext cx="3294460" cy="1200329"/>
          </a:xfrm>
          <a:prstGeom prst="rect">
            <a:avLst/>
          </a:prstGeom>
          <a:solidFill>
            <a:schemeClr val="tx2">
              <a:lumMod val="40000"/>
              <a:lumOff val="60000"/>
            </a:schemeClr>
          </a:solidFill>
        </p:spPr>
        <p:txBody>
          <a:bodyPr>
            <a:spAutoFit/>
          </a:bodyPr>
          <a:lstStyle/>
          <a:p>
            <a:pPr marL="257175" indent="-257175" defTabSz="685800" fontAlgn="base">
              <a:lnSpc>
                <a:spcPct val="150000"/>
              </a:lnSpc>
              <a:spcBef>
                <a:spcPct val="0"/>
              </a:spcBef>
              <a:spcAft>
                <a:spcPct val="0"/>
              </a:spcAft>
              <a:buFontTx/>
              <a:buAutoNum type="arabicParenBoth"/>
              <a:defRPr/>
            </a:pPr>
            <a:r>
              <a:rPr lang="en-US" altLang="zh-CN" sz="1200" dirty="0">
                <a:solidFill>
                  <a:prstClr val="black"/>
                </a:solidFill>
                <a:latin typeface="Times New Roman" panose="02020603050405020304" pitchFamily="18" charset="0"/>
                <a:ea typeface="Arial Unicode MS" pitchFamily="34" charset="-122"/>
                <a:cs typeface="Times New Roman" panose="02020603050405020304" pitchFamily="18" charset="0"/>
              </a:rPr>
              <a:t>The message is divided into 16-bit words</a:t>
            </a:r>
            <a:endParaRPr lang="en-US" altLang="zh-CN" sz="1200" dirty="0">
              <a:solidFill>
                <a:prstClr val="black"/>
              </a:solidFill>
              <a:latin typeface="Times New Roman" panose="02020603050405020304" pitchFamily="18" charset="0"/>
              <a:ea typeface="Arial Unicode MS" pitchFamily="34" charset="-122"/>
              <a:cs typeface="Times New Roman" panose="02020603050405020304" pitchFamily="18" charset="0"/>
            </a:endParaRPr>
          </a:p>
          <a:p>
            <a:pPr marL="257175" indent="-257175" defTabSz="685800" fontAlgn="base">
              <a:lnSpc>
                <a:spcPct val="150000"/>
              </a:lnSpc>
              <a:spcBef>
                <a:spcPct val="0"/>
              </a:spcBef>
              <a:spcAft>
                <a:spcPct val="0"/>
              </a:spcAft>
              <a:buFontTx/>
              <a:buAutoNum type="arabicParenBoth"/>
              <a:defRPr/>
            </a:pPr>
            <a:r>
              <a:rPr lang="en-US" altLang="zh-CN" sz="1200" dirty="0">
                <a:solidFill>
                  <a:prstClr val="black"/>
                </a:solidFill>
                <a:latin typeface="Times New Roman" panose="02020603050405020304" pitchFamily="18" charset="0"/>
                <a:ea typeface="Arial Unicode MS" pitchFamily="34" charset="-122"/>
                <a:cs typeface="Times New Roman" panose="02020603050405020304" pitchFamily="18" charset="0"/>
              </a:rPr>
              <a:t>The value of the checksum word is set to 0</a:t>
            </a:r>
            <a:endParaRPr lang="en-US" altLang="zh-CN" sz="1200" dirty="0">
              <a:solidFill>
                <a:prstClr val="black"/>
              </a:solidFill>
              <a:latin typeface="Times New Roman" panose="02020603050405020304" pitchFamily="18" charset="0"/>
              <a:ea typeface="Arial Unicode MS" pitchFamily="34" charset="-122"/>
              <a:cs typeface="Times New Roman" panose="02020603050405020304" pitchFamily="18" charset="0"/>
            </a:endParaRPr>
          </a:p>
          <a:p>
            <a:pPr marL="257175" indent="-257175" defTabSz="685800" fontAlgn="base">
              <a:lnSpc>
                <a:spcPct val="150000"/>
              </a:lnSpc>
              <a:spcBef>
                <a:spcPct val="0"/>
              </a:spcBef>
              <a:spcAft>
                <a:spcPct val="0"/>
              </a:spcAft>
              <a:buFontTx/>
              <a:buAutoNum type="arabicParenBoth"/>
              <a:defRPr/>
            </a:pPr>
            <a:r>
              <a:rPr lang="en-US" altLang="zh-CN" sz="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All words including the checksum are added using one’s complement addition</a:t>
            </a:r>
            <a:endParaRPr lang="en-US" altLang="zh-CN" sz="1200" dirty="0">
              <a:solidFill>
                <a:prstClr val="black"/>
              </a:solidFill>
              <a:latin typeface="Times New Roman" panose="02020603050405020304" pitchFamily="18" charset="0"/>
              <a:ea typeface="Arial Unicode MS" pitchFamily="34" charset="-122"/>
              <a:cs typeface="Times New Roman" panose="02020603050405020304" pitchFamily="18" charset="0"/>
            </a:endParaRPr>
          </a:p>
        </p:txBody>
      </p:sp>
      <p:sp>
        <p:nvSpPr>
          <p:cNvPr id="5" name="矩形 4"/>
          <p:cNvSpPr/>
          <p:nvPr/>
        </p:nvSpPr>
        <p:spPr>
          <a:xfrm>
            <a:off x="4518423" y="3921919"/>
            <a:ext cx="3239690" cy="1200329"/>
          </a:xfrm>
          <a:prstGeom prst="rect">
            <a:avLst/>
          </a:prstGeom>
          <a:solidFill>
            <a:schemeClr val="tx2">
              <a:lumMod val="40000"/>
              <a:lumOff val="60000"/>
            </a:schemeClr>
          </a:solidFill>
        </p:spPr>
        <p:txBody>
          <a:bodyPr>
            <a:spAutoFit/>
          </a:bodyPr>
          <a:lstStyle/>
          <a:p>
            <a:pPr marL="257175" indent="-257175" defTabSz="685800" fontAlgn="base">
              <a:lnSpc>
                <a:spcPct val="150000"/>
              </a:lnSpc>
              <a:spcBef>
                <a:spcPct val="0"/>
              </a:spcBef>
              <a:spcAft>
                <a:spcPct val="0"/>
              </a:spcAft>
              <a:defRPr/>
            </a:pPr>
            <a:r>
              <a:rPr lang="en-US" altLang="zh-CN" sz="1200" dirty="0">
                <a:solidFill>
                  <a:prstClr val="black"/>
                </a:solidFill>
                <a:latin typeface="Times New Roman" panose="02020603050405020304" pitchFamily="18" charset="0"/>
                <a:ea typeface="Arial Unicode MS" pitchFamily="34" charset="-122"/>
                <a:cs typeface="Times New Roman" panose="02020603050405020304" pitchFamily="18" charset="0"/>
              </a:rPr>
              <a:t>(4)  The sum is complemented and becomes the checksum</a:t>
            </a:r>
            <a:endParaRPr lang="en-US" altLang="zh-CN" sz="1200" dirty="0">
              <a:solidFill>
                <a:prstClr val="black"/>
              </a:solidFill>
              <a:latin typeface="Times New Roman" panose="02020603050405020304" pitchFamily="18" charset="0"/>
              <a:ea typeface="Arial Unicode MS" pitchFamily="34" charset="-122"/>
              <a:cs typeface="Times New Roman" panose="02020603050405020304" pitchFamily="18" charset="0"/>
            </a:endParaRPr>
          </a:p>
          <a:p>
            <a:pPr marL="257175" indent="-257175" defTabSz="685800" fontAlgn="base">
              <a:lnSpc>
                <a:spcPct val="150000"/>
              </a:lnSpc>
              <a:spcBef>
                <a:spcPct val="0"/>
              </a:spcBef>
              <a:spcAft>
                <a:spcPct val="0"/>
              </a:spcAft>
              <a:buFontTx/>
              <a:buAutoNum type="arabicParenBoth" startAt="5"/>
              <a:defRPr/>
            </a:pPr>
            <a:r>
              <a:rPr lang="en-US" altLang="zh-CN" sz="1200" dirty="0">
                <a:solidFill>
                  <a:prstClr val="black"/>
                </a:solidFill>
                <a:latin typeface="Times New Roman" panose="02020603050405020304" pitchFamily="18" charset="0"/>
                <a:ea typeface="Arial Unicode MS" pitchFamily="34" charset="-122"/>
                <a:cs typeface="Times New Roman" panose="02020603050405020304" pitchFamily="18" charset="0"/>
              </a:rPr>
              <a:t>The checksum is sent with the data</a:t>
            </a:r>
            <a:endParaRPr lang="en-US" altLang="zh-CN" sz="1200" dirty="0">
              <a:solidFill>
                <a:prstClr val="black"/>
              </a:solidFill>
              <a:latin typeface="Times New Roman" panose="02020603050405020304" pitchFamily="18" charset="0"/>
              <a:ea typeface="Arial Unicode MS" pitchFamily="34" charset="-122"/>
              <a:cs typeface="Times New Roman" panose="02020603050405020304" pitchFamily="18" charset="0"/>
            </a:endParaRPr>
          </a:p>
          <a:p>
            <a:pPr marL="257175" indent="-257175" defTabSz="685800" fontAlgn="base">
              <a:lnSpc>
                <a:spcPct val="150000"/>
              </a:lnSpc>
              <a:spcBef>
                <a:spcPct val="0"/>
              </a:spcBef>
              <a:spcAft>
                <a:spcPct val="0"/>
              </a:spcAft>
              <a:buFontTx/>
              <a:buAutoNum type="arabicParenBoth" startAt="5"/>
              <a:defRPr/>
            </a:pPr>
            <a:endParaRPr lang="en-US" altLang="zh-CN" sz="1200" dirty="0">
              <a:solidFill>
                <a:prstClr val="black"/>
              </a:solidFill>
              <a:latin typeface="Times New Roman" panose="02020603050405020304" pitchFamily="18" charset="0"/>
              <a:ea typeface="Arial Unicode MS" pitchFamily="34" charset="-122"/>
              <a:cs typeface="Times New Roman" panose="02020603050405020304" pitchFamily="18" charset="0"/>
            </a:endParaRPr>
          </a:p>
        </p:txBody>
      </p:sp>
      <p:grpSp>
        <p:nvGrpSpPr>
          <p:cNvPr id="30725" name="组合 1"/>
          <p:cNvGrpSpPr/>
          <p:nvPr/>
        </p:nvGrpSpPr>
        <p:grpSpPr bwMode="auto">
          <a:xfrm>
            <a:off x="1613298" y="1006078"/>
            <a:ext cx="5388769" cy="2862263"/>
            <a:chOff x="627063" y="1341438"/>
            <a:chExt cx="7185025" cy="3816350"/>
          </a:xfrm>
        </p:grpSpPr>
        <p:grpSp>
          <p:nvGrpSpPr>
            <p:cNvPr id="30726" name="组合 1"/>
            <p:cNvGrpSpPr/>
            <p:nvPr/>
          </p:nvGrpSpPr>
          <p:grpSpPr bwMode="auto">
            <a:xfrm>
              <a:off x="627063" y="1341438"/>
              <a:ext cx="7185025" cy="3816350"/>
              <a:chOff x="627063" y="1341438"/>
              <a:chExt cx="7185025" cy="3816350"/>
            </a:xfrm>
          </p:grpSpPr>
          <p:pic>
            <p:nvPicPr>
              <p:cNvPr id="30728"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7063" y="1341438"/>
                <a:ext cx="7185025"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4221088"/>
                <a:ext cx="171450"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3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6814" y="4221088"/>
                <a:ext cx="171450"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3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4437112"/>
                <a:ext cx="171450" cy="221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30727"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1803" y="4437112"/>
              <a:ext cx="161925"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4" y="623961"/>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572577"/>
            <a:ext cx="6696128"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循环冗余检验 </a:t>
            </a:r>
            <a:r>
              <a:rPr lang="en-US" altLang="zh-CN" sz="2000" b="1" dirty="0">
                <a:latin typeface="微软雅黑" panose="020B0503020204020204" pitchFamily="34" charset="-122"/>
                <a:ea typeface="微软雅黑" panose="020B0503020204020204" pitchFamily="34" charset="-122"/>
              </a:rPr>
              <a:t>CRC (Cyclic Redundancy Check) </a:t>
            </a:r>
            <a:r>
              <a:rPr lang="zh-CN" altLang="en-US" sz="2000" b="1" dirty="0">
                <a:latin typeface="微软雅黑" panose="020B0503020204020204" pitchFamily="34" charset="-122"/>
                <a:ea typeface="微软雅黑" panose="020B0503020204020204" pitchFamily="34" charset="-122"/>
              </a:rPr>
              <a:t>原理</a:t>
            </a:r>
            <a:endParaRPr lang="zh-CN" altLang="en-US" sz="2000" b="1" dirty="0">
              <a:latin typeface="微软雅黑" panose="020B0503020204020204" pitchFamily="34" charset="-122"/>
              <a:ea typeface="微软雅黑" panose="020B0503020204020204" pitchFamily="34" charset="-122"/>
            </a:endParaRPr>
          </a:p>
        </p:txBody>
      </p:sp>
      <p:sp>
        <p:nvSpPr>
          <p:cNvPr id="6" name="矩形 5"/>
          <p:cNvSpPr/>
          <p:nvPr/>
        </p:nvSpPr>
        <p:spPr>
          <a:xfrm>
            <a:off x="874132" y="1298782"/>
            <a:ext cx="2332892"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原始数据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3207021" y="1298782"/>
            <a:ext cx="1184033"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CRC </a:t>
            </a:r>
            <a:r>
              <a:rPr lang="zh-CN" altLang="en-US" sz="1400" b="1" dirty="0">
                <a:solidFill>
                  <a:schemeClr val="tx1"/>
                </a:solidFill>
                <a:latin typeface="微软雅黑" panose="020B0503020204020204" pitchFamily="34" charset="-122"/>
                <a:ea typeface="微软雅黑" panose="020B0503020204020204" pitchFamily="34" charset="-122"/>
              </a:rPr>
              <a:t>冗余码</a:t>
            </a:r>
            <a:endParaRPr lang="zh-CN" altLang="en-US" sz="1400" b="1" dirty="0">
              <a:latin typeface="微软雅黑" panose="020B0503020204020204" pitchFamily="34" charset="-122"/>
              <a:ea typeface="微软雅黑" panose="020B0503020204020204" pitchFamily="34" charset="-122"/>
            </a:endParaRPr>
          </a:p>
        </p:txBody>
      </p:sp>
      <p:sp>
        <p:nvSpPr>
          <p:cNvPr id="9" name="矩形 8"/>
          <p:cNvSpPr/>
          <p:nvPr/>
        </p:nvSpPr>
        <p:spPr>
          <a:xfrm>
            <a:off x="874132" y="2224906"/>
            <a:ext cx="3516922" cy="299698"/>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发送数据</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11" name="矩形 10"/>
          <p:cNvSpPr/>
          <p:nvPr/>
        </p:nvSpPr>
        <p:spPr>
          <a:xfrm>
            <a:off x="1878321" y="1024071"/>
            <a:ext cx="524503" cy="307777"/>
          </a:xfrm>
          <a:prstGeom prst="rect">
            <a:avLst/>
          </a:prstGeom>
        </p:spPr>
        <p:txBody>
          <a:bodyPr wrap="none">
            <a:spAutoFit/>
          </a:bodyPr>
          <a:lstStyle/>
          <a:p>
            <a:pPr algn="ctr"/>
            <a:r>
              <a:rPr lang="en-US" altLang="zh-CN" sz="1400" b="1" i="1" dirty="0">
                <a:latin typeface="微软雅黑" panose="020B0503020204020204" pitchFamily="34" charset="-122"/>
                <a:ea typeface="微软雅黑" panose="020B0503020204020204" pitchFamily="34" charset="-122"/>
              </a:rPr>
              <a:t>k</a:t>
            </a: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位</a:t>
            </a:r>
            <a:endParaRPr lang="zh-CN" altLang="en-US" sz="1400" b="1" dirty="0">
              <a:latin typeface="微软雅黑" panose="020B0503020204020204" pitchFamily="34" charset="-122"/>
              <a:ea typeface="微软雅黑" panose="020B0503020204020204" pitchFamily="34" charset="-122"/>
            </a:endParaRPr>
          </a:p>
        </p:txBody>
      </p:sp>
      <p:sp>
        <p:nvSpPr>
          <p:cNvPr id="12" name="矩形 11"/>
          <p:cNvSpPr/>
          <p:nvPr/>
        </p:nvSpPr>
        <p:spPr>
          <a:xfrm>
            <a:off x="3490946" y="1024071"/>
            <a:ext cx="534121" cy="307777"/>
          </a:xfrm>
          <a:prstGeom prst="rect">
            <a:avLst/>
          </a:prstGeom>
        </p:spPr>
        <p:txBody>
          <a:bodyPr wrap="none">
            <a:spAutoFit/>
          </a:bodyPr>
          <a:lstStyle/>
          <a:p>
            <a:pPr algn="ctr"/>
            <a:r>
              <a:rPr lang="en-US" altLang="zh-CN" sz="1400" b="1" i="1" dirty="0">
                <a:latin typeface="微软雅黑" panose="020B0503020204020204" pitchFamily="34" charset="-122"/>
                <a:ea typeface="微软雅黑" panose="020B0503020204020204" pitchFamily="34" charset="-122"/>
              </a:rPr>
              <a:t>n</a:t>
            </a: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位</a:t>
            </a:r>
            <a:endParaRPr lang="zh-CN" altLang="en-US" sz="1400" b="1" dirty="0">
              <a:latin typeface="微软雅黑" panose="020B0503020204020204" pitchFamily="34" charset="-122"/>
              <a:ea typeface="微软雅黑" panose="020B0503020204020204" pitchFamily="34" charset="-122"/>
            </a:endParaRPr>
          </a:p>
        </p:txBody>
      </p:sp>
      <p:sp>
        <p:nvSpPr>
          <p:cNvPr id="14" name="下箭头 13"/>
          <p:cNvSpPr/>
          <p:nvPr/>
        </p:nvSpPr>
        <p:spPr>
          <a:xfrm>
            <a:off x="2456746" y="1703990"/>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11432" y="2523791"/>
            <a:ext cx="970437" cy="307777"/>
          </a:xfrm>
          <a:prstGeom prst="rect">
            <a:avLst/>
          </a:prstGeom>
        </p:spPr>
        <p:txBody>
          <a:bodyPr wrap="square">
            <a:spAutoFit/>
          </a:bodyPr>
          <a:lstStyle/>
          <a:p>
            <a:pPr algn="ctr"/>
            <a:r>
              <a:rPr lang="en-US" altLang="zh-CN" sz="1400" b="1" i="1" dirty="0">
                <a:latin typeface="微软雅黑" panose="020B0503020204020204" pitchFamily="34" charset="-122"/>
                <a:ea typeface="微软雅黑" panose="020B0503020204020204" pitchFamily="34" charset="-122"/>
              </a:rPr>
              <a:t>k</a:t>
            </a:r>
            <a:r>
              <a:rPr lang="en-US" altLang="zh-CN" sz="1400" b="1" dirty="0">
                <a:latin typeface="微软雅黑" panose="020B0503020204020204" pitchFamily="34" charset="-122"/>
                <a:ea typeface="微软雅黑" panose="020B0503020204020204" pitchFamily="34" charset="-122"/>
              </a:rPr>
              <a:t> + </a:t>
            </a:r>
            <a:r>
              <a:rPr lang="en-US" altLang="zh-CN" sz="1400" b="1" i="1" dirty="0">
                <a:latin typeface="微软雅黑" panose="020B0503020204020204" pitchFamily="34" charset="-122"/>
                <a:ea typeface="微软雅黑" panose="020B0503020204020204" pitchFamily="34" charset="-122"/>
              </a:rPr>
              <a:t>n</a:t>
            </a: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位</a:t>
            </a:r>
            <a:endParaRPr lang="zh-CN" altLang="en-US" sz="1400" b="1" dirty="0">
              <a:latin typeface="微软雅黑" panose="020B0503020204020204" pitchFamily="34" charset="-122"/>
              <a:ea typeface="微软雅黑" panose="020B0503020204020204" pitchFamily="34" charset="-122"/>
            </a:endParaRPr>
          </a:p>
        </p:txBody>
      </p:sp>
      <p:cxnSp>
        <p:nvCxnSpPr>
          <p:cNvPr id="17" name="直接连接符 16"/>
          <p:cNvCxnSpPr/>
          <p:nvPr/>
        </p:nvCxnSpPr>
        <p:spPr>
          <a:xfrm>
            <a:off x="3207024" y="2224906"/>
            <a:ext cx="0" cy="29969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下箭头 17"/>
          <p:cNvSpPr/>
          <p:nvPr/>
        </p:nvSpPr>
        <p:spPr>
          <a:xfrm>
            <a:off x="2456746" y="2847682"/>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2020916" y="3374399"/>
            <a:ext cx="1089891" cy="276999"/>
          </a:xfrm>
          <a:prstGeom prst="round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组帧发送</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4923626" y="1157629"/>
            <a:ext cx="3627001" cy="2631490"/>
          </a:xfrm>
          <a:prstGeom prst="rect">
            <a:avLst/>
          </a:prstGeom>
        </p:spPr>
        <p:txBody>
          <a:bodyPr wrap="square">
            <a:spAutoFit/>
          </a:bodyPr>
          <a:lstStyle/>
          <a:p>
            <a:pPr marL="285750" lvl="0" indent="-285750">
              <a:lnSpc>
                <a:spcPts val="3300"/>
              </a:lnSpc>
              <a:buClr>
                <a:srgbClr val="0070C0"/>
              </a:buClr>
              <a:buFont typeface="Wingdings" panose="05000000000000000000" pitchFamily="2" charset="2"/>
              <a:buChar char="l"/>
            </a:pPr>
            <a:r>
              <a:rPr lang="zh-CN" altLang="en-US" sz="2000" b="1" dirty="0">
                <a:solidFill>
                  <a:prstClr val="black"/>
                </a:solidFill>
                <a:latin typeface="微软雅黑" panose="020B0503020204020204" pitchFamily="34" charset="-122"/>
                <a:ea typeface="微软雅黑" panose="020B0503020204020204" pitchFamily="34" charset="-122"/>
              </a:rPr>
              <a:t>在发送端，先把</a:t>
            </a:r>
            <a:r>
              <a:rPr lang="zh-CN" altLang="en-US" sz="2000" b="1" dirty="0">
                <a:solidFill>
                  <a:srgbClr val="C00000"/>
                </a:solidFill>
                <a:latin typeface="微软雅黑" panose="020B0503020204020204" pitchFamily="34" charset="-122"/>
                <a:ea typeface="微软雅黑" panose="020B0503020204020204" pitchFamily="34" charset="-122"/>
              </a:rPr>
              <a:t>数据划分为组。</a:t>
            </a:r>
            <a:r>
              <a:rPr lang="zh-CN" altLang="en-US" sz="2000" b="1" dirty="0">
                <a:solidFill>
                  <a:prstClr val="black"/>
                </a:solidFill>
                <a:latin typeface="微软雅黑" panose="020B0503020204020204" pitchFamily="34" charset="-122"/>
                <a:ea typeface="微软雅黑" panose="020B0503020204020204" pitchFamily="34" charset="-122"/>
              </a:rPr>
              <a:t>假定每组 </a:t>
            </a:r>
            <a:r>
              <a:rPr lang="en-US" altLang="zh-CN" sz="2000" b="1" i="1" dirty="0">
                <a:solidFill>
                  <a:prstClr val="black"/>
                </a:solidFill>
                <a:latin typeface="微软雅黑" panose="020B0503020204020204" pitchFamily="34" charset="-122"/>
                <a:ea typeface="微软雅黑" panose="020B0503020204020204" pitchFamily="34" charset="-122"/>
              </a:rPr>
              <a:t>k</a:t>
            </a:r>
            <a:r>
              <a:rPr lang="en-US" altLang="zh-CN" sz="2000" b="1" dirty="0">
                <a:solidFill>
                  <a:prstClr val="black"/>
                </a:solidFill>
                <a:latin typeface="微软雅黑" panose="020B0503020204020204" pitchFamily="34" charset="-122"/>
                <a:ea typeface="微软雅黑" panose="020B0503020204020204" pitchFamily="34" charset="-122"/>
              </a:rPr>
              <a:t> </a:t>
            </a:r>
            <a:r>
              <a:rPr lang="zh-CN" altLang="en-US" sz="2000" b="1" dirty="0">
                <a:solidFill>
                  <a:prstClr val="black"/>
                </a:solidFill>
                <a:latin typeface="微软雅黑" panose="020B0503020204020204" pitchFamily="34" charset="-122"/>
                <a:ea typeface="微软雅黑" panose="020B0503020204020204" pitchFamily="34" charset="-122"/>
              </a:rPr>
              <a:t>个比特。 </a:t>
            </a:r>
            <a:endParaRPr lang="zh-CN" altLang="en-US" sz="2000" b="1" dirty="0">
              <a:solidFill>
                <a:prstClr val="black"/>
              </a:solidFill>
              <a:latin typeface="微软雅黑" panose="020B0503020204020204" pitchFamily="34" charset="-122"/>
              <a:ea typeface="微软雅黑" panose="020B0503020204020204" pitchFamily="34" charset="-122"/>
            </a:endParaRPr>
          </a:p>
          <a:p>
            <a:pPr marL="285750" lvl="0" indent="-285750">
              <a:lnSpc>
                <a:spcPts val="3300"/>
              </a:lnSpc>
              <a:buClr>
                <a:srgbClr val="0070C0"/>
              </a:buClr>
              <a:buFont typeface="Wingdings" panose="05000000000000000000" pitchFamily="2" charset="2"/>
              <a:buChar char="l"/>
            </a:pPr>
            <a:r>
              <a:rPr lang="en-US" altLang="zh-CN" sz="2000" b="1" dirty="0">
                <a:solidFill>
                  <a:srgbClr val="C00000"/>
                </a:solidFill>
                <a:latin typeface="微软雅黑" panose="020B0503020204020204" pitchFamily="34" charset="-122"/>
                <a:ea typeface="微软雅黑" panose="020B0503020204020204" pitchFamily="34" charset="-122"/>
              </a:rPr>
              <a:t>CRC </a:t>
            </a:r>
            <a:r>
              <a:rPr lang="zh-CN" altLang="en-US" sz="2000" b="1" dirty="0">
                <a:solidFill>
                  <a:srgbClr val="C00000"/>
                </a:solidFill>
                <a:latin typeface="微软雅黑" panose="020B0503020204020204" pitchFamily="34" charset="-122"/>
                <a:ea typeface="微软雅黑" panose="020B0503020204020204" pitchFamily="34" charset="-122"/>
              </a:rPr>
              <a:t>运算</a:t>
            </a:r>
            <a:r>
              <a:rPr lang="zh-CN" altLang="en-US" sz="2000" b="1" dirty="0">
                <a:solidFill>
                  <a:prstClr val="black"/>
                </a:solidFill>
                <a:latin typeface="微软雅黑" panose="020B0503020204020204" pitchFamily="34" charset="-122"/>
                <a:ea typeface="微软雅黑" panose="020B0503020204020204" pitchFamily="34" charset="-122"/>
              </a:rPr>
              <a:t>在每组 </a:t>
            </a:r>
            <a:r>
              <a:rPr lang="en-US" altLang="zh-CN" sz="2000" b="1" i="1" dirty="0">
                <a:solidFill>
                  <a:prstClr val="black"/>
                </a:solidFill>
                <a:latin typeface="微软雅黑" panose="020B0503020204020204" pitchFamily="34" charset="-122"/>
                <a:ea typeface="微软雅黑" panose="020B0503020204020204" pitchFamily="34" charset="-122"/>
              </a:rPr>
              <a:t>M</a:t>
            </a:r>
            <a:r>
              <a:rPr lang="en-US" altLang="zh-CN" sz="2000" b="1" dirty="0">
                <a:solidFill>
                  <a:prstClr val="black"/>
                </a:solidFill>
                <a:latin typeface="微软雅黑" panose="020B0503020204020204" pitchFamily="34" charset="-122"/>
                <a:ea typeface="微软雅黑" panose="020B0503020204020204" pitchFamily="34" charset="-122"/>
              </a:rPr>
              <a:t> </a:t>
            </a:r>
            <a:r>
              <a:rPr lang="zh-CN" altLang="en-US" sz="2000" b="1" dirty="0">
                <a:solidFill>
                  <a:prstClr val="black"/>
                </a:solidFill>
                <a:latin typeface="微软雅黑" panose="020B0503020204020204" pitchFamily="34" charset="-122"/>
                <a:ea typeface="微软雅黑" panose="020B0503020204020204" pitchFamily="34" charset="-122"/>
              </a:rPr>
              <a:t>后面再添加供差错检测用的 </a:t>
            </a:r>
            <a:r>
              <a:rPr lang="en-US" altLang="zh-CN" sz="2000" b="1" i="1" dirty="0">
                <a:solidFill>
                  <a:prstClr val="black"/>
                </a:solidFill>
                <a:latin typeface="微软雅黑" panose="020B0503020204020204" pitchFamily="34" charset="-122"/>
                <a:ea typeface="微软雅黑" panose="020B0503020204020204" pitchFamily="34" charset="-122"/>
              </a:rPr>
              <a:t>n</a:t>
            </a:r>
            <a:r>
              <a:rPr lang="en-US" altLang="zh-CN" sz="2000" b="1" dirty="0">
                <a:solidFill>
                  <a:prstClr val="black"/>
                </a:solidFill>
                <a:latin typeface="微软雅黑" panose="020B0503020204020204" pitchFamily="34" charset="-122"/>
                <a:ea typeface="微软雅黑" panose="020B0503020204020204" pitchFamily="34" charset="-122"/>
              </a:rPr>
              <a:t> </a:t>
            </a:r>
            <a:r>
              <a:rPr lang="zh-CN" altLang="en-US" sz="2000" b="1" dirty="0">
                <a:solidFill>
                  <a:prstClr val="black"/>
                </a:solidFill>
                <a:latin typeface="微软雅黑" panose="020B0503020204020204" pitchFamily="34" charset="-122"/>
                <a:ea typeface="微软雅黑" panose="020B0503020204020204" pitchFamily="34" charset="-122"/>
              </a:rPr>
              <a:t>位</a:t>
            </a:r>
            <a:r>
              <a:rPr lang="zh-CN" altLang="en-US" sz="2000" b="1" dirty="0">
                <a:solidFill>
                  <a:srgbClr val="0000FF"/>
                </a:solidFill>
                <a:latin typeface="微软雅黑" panose="020B0503020204020204" pitchFamily="34" charset="-122"/>
                <a:ea typeface="微软雅黑" panose="020B0503020204020204" pitchFamily="34" charset="-122"/>
              </a:rPr>
              <a:t>冗余码，</a:t>
            </a:r>
            <a:r>
              <a:rPr lang="zh-CN" altLang="en-US" sz="2000" b="1" dirty="0">
                <a:solidFill>
                  <a:prstClr val="black"/>
                </a:solidFill>
                <a:latin typeface="微软雅黑" panose="020B0503020204020204" pitchFamily="34" charset="-122"/>
                <a:ea typeface="微软雅黑" panose="020B0503020204020204" pitchFamily="34" charset="-122"/>
              </a:rPr>
              <a:t>然后构成一个帧发送出去。一共发送 </a:t>
            </a:r>
            <a:r>
              <a:rPr lang="en-US" altLang="zh-CN" sz="2000" b="1" i="1" dirty="0">
                <a:solidFill>
                  <a:srgbClr val="C00000"/>
                </a:solidFill>
                <a:latin typeface="微软雅黑" panose="020B0503020204020204" pitchFamily="34" charset="-122"/>
                <a:ea typeface="微软雅黑" panose="020B0503020204020204" pitchFamily="34" charset="-122"/>
              </a:rPr>
              <a:t>(k + n) </a:t>
            </a:r>
            <a:r>
              <a:rPr lang="zh-CN" altLang="en-US" sz="2000" b="1" dirty="0">
                <a:latin typeface="微软雅黑" panose="020B0503020204020204" pitchFamily="34" charset="-122"/>
                <a:ea typeface="微软雅黑" panose="020B0503020204020204" pitchFamily="34" charset="-122"/>
              </a:rPr>
              <a:t>位。</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AutoShape 5"/>
          <p:cNvSpPr>
            <a:spLocks noChangeArrowheads="1"/>
          </p:cNvSpPr>
          <p:nvPr/>
        </p:nvSpPr>
        <p:spPr bwMode="auto">
          <a:xfrm>
            <a:off x="466344" y="621125"/>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矩形 111"/>
          <p:cNvSpPr/>
          <p:nvPr/>
        </p:nvSpPr>
        <p:spPr>
          <a:xfrm>
            <a:off x="616085" y="569741"/>
            <a:ext cx="2323265" cy="400110"/>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CRC </a:t>
            </a:r>
            <a:r>
              <a:rPr lang="zh-CN" altLang="en-US" sz="2000" b="1" dirty="0">
                <a:latin typeface="微软雅黑" panose="020B0503020204020204" pitchFamily="34" charset="-122"/>
                <a:ea typeface="微软雅黑" panose="020B0503020204020204" pitchFamily="34" charset="-122"/>
              </a:rPr>
              <a:t>冗余码的计算</a:t>
            </a:r>
            <a:endParaRPr lang="zh-CN" altLang="en-US" sz="2000" b="1" dirty="0">
              <a:latin typeface="微软雅黑" panose="020B0503020204020204" pitchFamily="34" charset="-122"/>
              <a:ea typeface="微软雅黑" panose="020B0503020204020204" pitchFamily="34" charset="-122"/>
            </a:endParaRPr>
          </a:p>
        </p:txBody>
      </p:sp>
      <p:sp>
        <p:nvSpPr>
          <p:cNvPr id="22" name="矩形 21"/>
          <p:cNvSpPr/>
          <p:nvPr/>
        </p:nvSpPr>
        <p:spPr>
          <a:xfrm>
            <a:off x="3430691" y="2199398"/>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原始数据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4868885" y="2199398"/>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CRC</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cxnSp>
        <p:nvCxnSpPr>
          <p:cNvPr id="40" name="直接箭头连接符 39"/>
          <p:cNvCxnSpPr/>
          <p:nvPr/>
        </p:nvCxnSpPr>
        <p:spPr>
          <a:xfrm flipH="1">
            <a:off x="3231237" y="2367746"/>
            <a:ext cx="199454" cy="0"/>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5662084" y="2367746"/>
            <a:ext cx="199454" cy="0"/>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514830" y="1080106"/>
            <a:ext cx="2694376" cy="3256926"/>
            <a:chOff x="5861538" y="1114451"/>
            <a:chExt cx="2694376" cy="3256926"/>
          </a:xfrm>
        </p:grpSpPr>
        <p:sp>
          <p:nvSpPr>
            <p:cNvPr id="10" name="矩形 9"/>
            <p:cNvSpPr/>
            <p:nvPr/>
          </p:nvSpPr>
          <p:spPr>
            <a:xfrm>
              <a:off x="5861538" y="1114451"/>
              <a:ext cx="2694376" cy="2963668"/>
            </a:xfrm>
            <a:prstGeom prst="rect">
              <a:avLst/>
            </a:prstGeom>
            <a:solidFill>
              <a:srgbClr val="00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554073" y="1213222"/>
              <a:ext cx="476413" cy="276999"/>
            </a:xfrm>
            <a:prstGeom prst="rect">
              <a:avLst/>
            </a:prstGeom>
          </p:spPr>
          <p:txBody>
            <a:bodyPr wrap="none">
              <a:spAutoFit/>
            </a:bodyPr>
            <a:lstStyle/>
            <a:p>
              <a:pPr algn="ctr"/>
              <a:r>
                <a:rPr lang="en-US" altLang="zh-CN" sz="1200" b="1" i="1" dirty="0">
                  <a:latin typeface="微软雅黑" panose="020B0503020204020204" pitchFamily="34" charset="-122"/>
                  <a:ea typeface="微软雅黑" panose="020B0503020204020204" pitchFamily="34" charset="-122"/>
                </a:rPr>
                <a:t>k</a:t>
              </a:r>
              <a:r>
                <a:rPr lang="en-US" altLang="zh-CN" sz="1200" b="1" dirty="0">
                  <a:latin typeface="微软雅黑" panose="020B0503020204020204" pitchFamily="34" charset="-122"/>
                  <a:ea typeface="微软雅黑" panose="020B0503020204020204" pitchFamily="34" charset="-122"/>
                </a:rPr>
                <a:t> </a:t>
              </a:r>
              <a:r>
                <a:rPr lang="zh-CN" altLang="en-US" sz="1200" b="1" dirty="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9" name="矩形 8"/>
            <p:cNvSpPr/>
            <p:nvPr/>
          </p:nvSpPr>
          <p:spPr>
            <a:xfrm>
              <a:off x="7688631" y="1213222"/>
              <a:ext cx="484428" cy="276999"/>
            </a:xfrm>
            <a:prstGeom prst="rect">
              <a:avLst/>
            </a:prstGeom>
          </p:spPr>
          <p:txBody>
            <a:bodyPr wrap="none">
              <a:spAutoFit/>
            </a:bodyPr>
            <a:lstStyle/>
            <a:p>
              <a:pPr algn="ctr"/>
              <a:r>
                <a:rPr lang="en-US" altLang="zh-CN" sz="1200" b="1" i="1" dirty="0">
                  <a:latin typeface="微软雅黑" panose="020B0503020204020204" pitchFamily="34" charset="-122"/>
                  <a:ea typeface="微软雅黑" panose="020B0503020204020204" pitchFamily="34" charset="-122"/>
                </a:rPr>
                <a:t>n</a:t>
              </a:r>
              <a:r>
                <a:rPr lang="en-US" altLang="zh-CN" sz="1200" b="1" dirty="0">
                  <a:latin typeface="微软雅黑" panose="020B0503020204020204" pitchFamily="34" charset="-122"/>
                  <a:ea typeface="微软雅黑" panose="020B0503020204020204" pitchFamily="34" charset="-122"/>
                </a:rPr>
                <a:t> </a:t>
              </a:r>
              <a:r>
                <a:rPr lang="zh-CN" altLang="en-US" sz="1200" b="1" dirty="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2" name="矩形 1"/>
            <p:cNvSpPr/>
            <p:nvPr/>
          </p:nvSpPr>
          <p:spPr>
            <a:xfrm>
              <a:off x="6805425"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除数 </a:t>
              </a:r>
              <a:r>
                <a:rPr lang="en-US" altLang="zh-CN" sz="1200" b="1" i="1" dirty="0">
                  <a:solidFill>
                    <a:schemeClr val="tx1"/>
                  </a:solidFill>
                  <a:latin typeface="微软雅黑" panose="020B0503020204020204" pitchFamily="34" charset="-122"/>
                  <a:ea typeface="微软雅黑" panose="020B0503020204020204" pitchFamily="34" charset="-122"/>
                </a:rPr>
                <a:t>P</a:t>
              </a:r>
              <a:endParaRPr lang="en-US" altLang="zh-CN" sz="1200" b="1" i="1" dirty="0">
                <a:solidFill>
                  <a:schemeClr val="tx1"/>
                </a:solidFill>
                <a:latin typeface="微软雅黑" panose="020B0503020204020204" pitchFamily="34" charset="-122"/>
                <a:ea typeface="微软雅黑" panose="020B0503020204020204" pitchFamily="34" charset="-122"/>
              </a:endParaRPr>
            </a:p>
          </p:txBody>
        </p:sp>
        <p:sp>
          <p:nvSpPr>
            <p:cNvPr id="11" name="矩形 10"/>
            <p:cNvSpPr/>
            <p:nvPr/>
          </p:nvSpPr>
          <p:spPr>
            <a:xfrm>
              <a:off x="6019232" y="2349727"/>
              <a:ext cx="788999" cy="276999"/>
            </a:xfrm>
            <a:prstGeom prst="rect">
              <a:avLst/>
            </a:prstGeom>
          </p:spPr>
          <p:txBody>
            <a:bodyPr wrap="none">
              <a:spAutoFit/>
            </a:bodyPr>
            <a:lstStyle/>
            <a:p>
              <a:pPr algn="ctr"/>
              <a:r>
                <a:rPr lang="en-US" altLang="zh-CN" sz="1200" b="1" i="1" dirty="0">
                  <a:latin typeface="微软雅黑" panose="020B0503020204020204" pitchFamily="34" charset="-122"/>
                  <a:ea typeface="微软雅黑" panose="020B0503020204020204" pitchFamily="34" charset="-122"/>
                </a:rPr>
                <a:t>n</a:t>
              </a:r>
              <a:r>
                <a:rPr lang="en-US" altLang="zh-CN" sz="1200" b="1" dirty="0">
                  <a:latin typeface="微软雅黑" panose="020B0503020204020204" pitchFamily="34" charset="-122"/>
                  <a:ea typeface="微软雅黑" panose="020B0503020204020204" pitchFamily="34" charset="-122"/>
                </a:rPr>
                <a:t> + 1 </a:t>
              </a:r>
              <a:r>
                <a:rPr lang="zh-CN" altLang="en-US" sz="1200" b="1" dirty="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3" name="下箭头标注 2"/>
            <p:cNvSpPr/>
            <p:nvPr/>
          </p:nvSpPr>
          <p:spPr>
            <a:xfrm>
              <a:off x="6023726"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105788"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原始数据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7543982"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00…0</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14" name="矩形 13"/>
            <p:cNvSpPr/>
            <p:nvPr/>
          </p:nvSpPr>
          <p:spPr>
            <a:xfrm>
              <a:off x="6805425"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1"/>
                  </a:solidFill>
                  <a:latin typeface="微软雅黑" panose="020B0503020204020204" pitchFamily="34" charset="-122"/>
                  <a:ea typeface="微软雅黑" panose="020B0503020204020204" pitchFamily="34" charset="-122"/>
                </a:rPr>
                <a:t>CRC</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4" name="下箭头 3"/>
            <p:cNvSpPr/>
            <p:nvPr/>
          </p:nvSpPr>
          <p:spPr>
            <a:xfrm>
              <a:off x="7098390" y="2661897"/>
              <a:ext cx="238321" cy="515814"/>
            </a:xfrm>
            <a:prstGeom prst="downArrow">
              <a:avLst/>
            </a:prstGeom>
            <a:solidFill>
              <a:srgbClr val="CC00CC"/>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512873" y="2758745"/>
              <a:ext cx="646331" cy="276999"/>
            </a:xfrm>
            <a:prstGeom prst="rect">
              <a:avLst/>
            </a:prstGeom>
          </p:spPr>
          <p:txBody>
            <a:bodyPr wrap="none">
              <a:spAutoFit/>
            </a:bodyPr>
            <a:lstStyle/>
            <a:p>
              <a:pPr algn="ctr"/>
              <a:r>
                <a:rPr lang="zh-CN" altLang="en-US" sz="1200" b="1" dirty="0">
                  <a:solidFill>
                    <a:srgbClr val="000066"/>
                  </a:solidFill>
                  <a:latin typeface="微软雅黑" panose="020B0503020204020204" pitchFamily="34" charset="-122"/>
                  <a:ea typeface="微软雅黑" panose="020B0503020204020204" pitchFamily="34" charset="-122"/>
                </a:rPr>
                <a:t>余数 </a:t>
              </a:r>
              <a:r>
                <a:rPr lang="en-US" altLang="zh-CN" sz="1200" b="1" i="1" dirty="0">
                  <a:solidFill>
                    <a:srgbClr val="000066"/>
                  </a:solidFill>
                  <a:latin typeface="微软雅黑" panose="020B0503020204020204" pitchFamily="34" charset="-122"/>
                  <a:ea typeface="微软雅黑" panose="020B0503020204020204" pitchFamily="34" charset="-122"/>
                </a:rPr>
                <a:t>R</a:t>
              </a:r>
              <a:endParaRPr lang="zh-CN" altLang="en-US" sz="1200" b="1" i="1" dirty="0">
                <a:solidFill>
                  <a:srgbClr val="000066"/>
                </a:solidFill>
                <a:latin typeface="微软雅黑" panose="020B0503020204020204" pitchFamily="34" charset="-122"/>
                <a:ea typeface="微软雅黑" panose="020B0503020204020204" pitchFamily="34" charset="-122"/>
              </a:endParaRPr>
            </a:p>
          </p:txBody>
        </p:sp>
        <p:sp>
          <p:nvSpPr>
            <p:cNvPr id="19" name="矩形 18"/>
            <p:cNvSpPr/>
            <p:nvPr/>
          </p:nvSpPr>
          <p:spPr>
            <a:xfrm>
              <a:off x="6323804" y="3189434"/>
              <a:ext cx="484427" cy="276999"/>
            </a:xfrm>
            <a:prstGeom prst="rect">
              <a:avLst/>
            </a:prstGeom>
          </p:spPr>
          <p:txBody>
            <a:bodyPr wrap="none">
              <a:spAutoFit/>
            </a:bodyPr>
            <a:lstStyle/>
            <a:p>
              <a:pPr algn="ctr"/>
              <a:r>
                <a:rPr lang="en-US" altLang="zh-CN" sz="1200" b="1" i="1" dirty="0">
                  <a:latin typeface="微软雅黑" panose="020B0503020204020204" pitchFamily="34" charset="-122"/>
                  <a:ea typeface="微软雅黑" panose="020B0503020204020204" pitchFamily="34" charset="-122"/>
                </a:rPr>
                <a:t>n</a:t>
              </a:r>
              <a:r>
                <a:rPr lang="en-US" altLang="zh-CN" sz="1200" b="1" dirty="0">
                  <a:latin typeface="微软雅黑" panose="020B0503020204020204" pitchFamily="34" charset="-122"/>
                  <a:ea typeface="微软雅黑" panose="020B0503020204020204" pitchFamily="34" charset="-122"/>
                </a:rPr>
                <a:t> </a:t>
              </a:r>
              <a:r>
                <a:rPr lang="zh-CN" altLang="en-US" sz="1200" b="1" dirty="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41" name="Text Box 45"/>
            <p:cNvSpPr txBox="1">
              <a:spLocks noChangeArrowheads="1"/>
            </p:cNvSpPr>
            <p:nvPr/>
          </p:nvSpPr>
          <p:spPr bwMode="auto">
            <a:xfrm>
              <a:off x="6938126" y="4094378"/>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a:latin typeface="微软雅黑" panose="020B0503020204020204" pitchFamily="34" charset="-122"/>
                  <a:ea typeface="微软雅黑" panose="020B0503020204020204" pitchFamily="34" charset="-122"/>
                </a:rPr>
                <a:t>发送方</a:t>
              </a:r>
              <a:endParaRPr kumimoji="1" lang="zh-CN" altLang="en-US" sz="1200" b="1" dirty="0">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5881035" y="1083639"/>
            <a:ext cx="2711334" cy="3253393"/>
            <a:chOff x="510578" y="1114451"/>
            <a:chExt cx="2711334" cy="3253393"/>
          </a:xfrm>
        </p:grpSpPr>
        <p:sp>
          <p:nvSpPr>
            <p:cNvPr id="36" name="矩形 35"/>
            <p:cNvSpPr/>
            <p:nvPr/>
          </p:nvSpPr>
          <p:spPr>
            <a:xfrm>
              <a:off x="510578" y="1114451"/>
              <a:ext cx="2711334" cy="2963668"/>
            </a:xfrm>
            <a:prstGeom prst="rect">
              <a:avLst/>
            </a:prstGeom>
            <a:solidFill>
              <a:srgbClr val="99FFCC"/>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231794" y="1213222"/>
              <a:ext cx="476413" cy="276999"/>
            </a:xfrm>
            <a:prstGeom prst="rect">
              <a:avLst/>
            </a:prstGeom>
          </p:spPr>
          <p:txBody>
            <a:bodyPr wrap="none">
              <a:spAutoFit/>
            </a:bodyPr>
            <a:lstStyle/>
            <a:p>
              <a:pPr algn="ctr"/>
              <a:r>
                <a:rPr lang="en-US" altLang="zh-CN" sz="1200" b="1" i="1" dirty="0">
                  <a:latin typeface="微软雅黑" panose="020B0503020204020204" pitchFamily="34" charset="-122"/>
                  <a:ea typeface="微软雅黑" panose="020B0503020204020204" pitchFamily="34" charset="-122"/>
                </a:rPr>
                <a:t>k</a:t>
              </a:r>
              <a:r>
                <a:rPr lang="en-US" altLang="zh-CN" sz="1200" b="1" dirty="0">
                  <a:latin typeface="微软雅黑" panose="020B0503020204020204" pitchFamily="34" charset="-122"/>
                  <a:ea typeface="微软雅黑" panose="020B0503020204020204" pitchFamily="34" charset="-122"/>
                </a:rPr>
                <a:t> </a:t>
              </a:r>
              <a:r>
                <a:rPr lang="zh-CN" altLang="en-US" sz="1200" b="1" dirty="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26" name="矩形 25"/>
            <p:cNvSpPr/>
            <p:nvPr/>
          </p:nvSpPr>
          <p:spPr>
            <a:xfrm>
              <a:off x="2366352" y="1213222"/>
              <a:ext cx="484428" cy="276999"/>
            </a:xfrm>
            <a:prstGeom prst="rect">
              <a:avLst/>
            </a:prstGeom>
          </p:spPr>
          <p:txBody>
            <a:bodyPr wrap="none">
              <a:spAutoFit/>
            </a:bodyPr>
            <a:lstStyle/>
            <a:p>
              <a:pPr algn="ctr"/>
              <a:r>
                <a:rPr lang="en-US" altLang="zh-CN" sz="1200" b="1" i="1" dirty="0">
                  <a:latin typeface="微软雅黑" panose="020B0503020204020204" pitchFamily="34" charset="-122"/>
                  <a:ea typeface="微软雅黑" panose="020B0503020204020204" pitchFamily="34" charset="-122"/>
                </a:rPr>
                <a:t>n</a:t>
              </a:r>
              <a:r>
                <a:rPr lang="en-US" altLang="zh-CN" sz="1200" b="1" dirty="0">
                  <a:latin typeface="微软雅黑" panose="020B0503020204020204" pitchFamily="34" charset="-122"/>
                  <a:ea typeface="微软雅黑" panose="020B0503020204020204" pitchFamily="34" charset="-122"/>
                </a:rPr>
                <a:t> </a:t>
              </a:r>
              <a:r>
                <a:rPr lang="zh-CN" altLang="en-US" sz="1200" b="1" dirty="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27" name="矩形 26"/>
            <p:cNvSpPr/>
            <p:nvPr/>
          </p:nvSpPr>
          <p:spPr>
            <a:xfrm>
              <a:off x="1483146"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除数 </a:t>
              </a:r>
              <a:r>
                <a:rPr lang="en-US" altLang="zh-CN" sz="1200" b="1" i="1" dirty="0">
                  <a:solidFill>
                    <a:schemeClr val="tx1"/>
                  </a:solidFill>
                  <a:latin typeface="微软雅黑" panose="020B0503020204020204" pitchFamily="34" charset="-122"/>
                  <a:ea typeface="微软雅黑" panose="020B0503020204020204" pitchFamily="34" charset="-122"/>
                </a:rPr>
                <a:t>P</a:t>
              </a:r>
              <a:endParaRPr lang="en-US" altLang="zh-CN" sz="1200" b="1" i="1" dirty="0">
                <a:solidFill>
                  <a:schemeClr val="tx1"/>
                </a:solidFill>
                <a:latin typeface="微软雅黑" panose="020B0503020204020204" pitchFamily="34" charset="-122"/>
                <a:ea typeface="微软雅黑" panose="020B0503020204020204" pitchFamily="34" charset="-122"/>
              </a:endParaRPr>
            </a:p>
          </p:txBody>
        </p:sp>
        <p:sp>
          <p:nvSpPr>
            <p:cNvPr id="28" name="矩形 27"/>
            <p:cNvSpPr/>
            <p:nvPr/>
          </p:nvSpPr>
          <p:spPr>
            <a:xfrm>
              <a:off x="2341033" y="2349727"/>
              <a:ext cx="788999" cy="276999"/>
            </a:xfrm>
            <a:prstGeom prst="rect">
              <a:avLst/>
            </a:prstGeom>
          </p:spPr>
          <p:txBody>
            <a:bodyPr wrap="none">
              <a:spAutoFit/>
            </a:bodyPr>
            <a:lstStyle/>
            <a:p>
              <a:pPr algn="ctr"/>
              <a:r>
                <a:rPr lang="en-US" altLang="zh-CN" sz="1200" b="1" i="1" dirty="0">
                  <a:latin typeface="微软雅黑" panose="020B0503020204020204" pitchFamily="34" charset="-122"/>
                  <a:ea typeface="微软雅黑" panose="020B0503020204020204" pitchFamily="34" charset="-122"/>
                </a:rPr>
                <a:t>n</a:t>
              </a:r>
              <a:r>
                <a:rPr lang="en-US" altLang="zh-CN" sz="1200" b="1" dirty="0">
                  <a:latin typeface="微软雅黑" panose="020B0503020204020204" pitchFamily="34" charset="-122"/>
                  <a:ea typeface="微软雅黑" panose="020B0503020204020204" pitchFamily="34" charset="-122"/>
                </a:rPr>
                <a:t> + 1 </a:t>
              </a:r>
              <a:r>
                <a:rPr lang="zh-CN" altLang="en-US" sz="1200" b="1" dirty="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29" name="下箭头标注 28"/>
            <p:cNvSpPr/>
            <p:nvPr/>
          </p:nvSpPr>
          <p:spPr>
            <a:xfrm>
              <a:off x="701447"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83509"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原始数据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31" name="矩形 30"/>
            <p:cNvSpPr/>
            <p:nvPr/>
          </p:nvSpPr>
          <p:spPr>
            <a:xfrm>
              <a:off x="2221703"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CRC</a:t>
              </a:r>
              <a:endParaRPr lang="en-US" altLang="zh-CN" sz="1400" b="1" dirty="0">
                <a:solidFill>
                  <a:schemeClr val="tx1"/>
                </a:solidFill>
                <a:latin typeface="微软雅黑" panose="020B0503020204020204" pitchFamily="34" charset="-122"/>
                <a:ea typeface="微软雅黑" panose="020B0503020204020204" pitchFamily="34" charset="-122"/>
              </a:endParaRPr>
            </a:p>
          </p:txBody>
        </p:sp>
        <p:sp>
          <p:nvSpPr>
            <p:cNvPr id="32" name="矩形 31"/>
            <p:cNvSpPr/>
            <p:nvPr/>
          </p:nvSpPr>
          <p:spPr>
            <a:xfrm>
              <a:off x="1483146"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余数</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33" name="下箭头 32"/>
            <p:cNvSpPr/>
            <p:nvPr/>
          </p:nvSpPr>
          <p:spPr>
            <a:xfrm>
              <a:off x="1776111" y="2661897"/>
              <a:ext cx="238321" cy="515814"/>
            </a:xfrm>
            <a:prstGeom prst="downArrow">
              <a:avLst/>
            </a:prstGeom>
            <a:solidFill>
              <a:srgbClr val="CC00CC"/>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832586" y="3525868"/>
              <a:ext cx="2191551" cy="553998"/>
            </a:xfrm>
            <a:prstGeom prst="rect">
              <a:avLst/>
            </a:prstGeom>
          </p:spPr>
          <p:txBody>
            <a:bodyPr wrap="square">
              <a:spAutoFit/>
            </a:bodyPr>
            <a:lstStyle/>
            <a:p>
              <a:pPr algn="ctr">
                <a:lnSpc>
                  <a:spcPts val="1800"/>
                </a:lnSpc>
              </a:pPr>
              <a:r>
                <a:rPr lang="zh-CN" altLang="en-US" sz="1200" b="1" dirty="0">
                  <a:solidFill>
                    <a:srgbClr val="000099"/>
                  </a:solidFill>
                  <a:latin typeface="微软雅黑" panose="020B0503020204020204" pitchFamily="34" charset="-122"/>
                  <a:ea typeface="微软雅黑" panose="020B0503020204020204" pitchFamily="34" charset="-122"/>
                </a:rPr>
                <a:t>若余数</a:t>
              </a:r>
              <a:r>
                <a:rPr lang="en-US" altLang="zh-CN" sz="1200" b="1" dirty="0">
                  <a:solidFill>
                    <a:srgbClr val="000099"/>
                  </a:solidFill>
                  <a:latin typeface="微软雅黑" panose="020B0503020204020204" pitchFamily="34" charset="-122"/>
                  <a:ea typeface="微软雅黑" panose="020B0503020204020204" pitchFamily="34" charset="-122"/>
                </a:rPr>
                <a:t>=0</a:t>
              </a:r>
              <a:r>
                <a:rPr lang="zh-CN" altLang="en-US" sz="1200" b="1" dirty="0">
                  <a:solidFill>
                    <a:srgbClr val="000099"/>
                  </a:solidFill>
                  <a:latin typeface="微软雅黑" panose="020B0503020204020204" pitchFamily="34" charset="-122"/>
                  <a:ea typeface="微软雅黑" panose="020B0503020204020204" pitchFamily="34" charset="-122"/>
                </a:rPr>
                <a:t>，接受</a:t>
              </a:r>
              <a:endParaRPr lang="en-US" altLang="zh-CN" sz="1200" b="1" dirty="0">
                <a:solidFill>
                  <a:srgbClr val="000099"/>
                </a:solidFill>
                <a:latin typeface="微软雅黑" panose="020B0503020204020204" pitchFamily="34" charset="-122"/>
                <a:ea typeface="微软雅黑" panose="020B0503020204020204" pitchFamily="34" charset="-122"/>
              </a:endParaRPr>
            </a:p>
            <a:p>
              <a:pPr algn="ctr">
                <a:lnSpc>
                  <a:spcPts val="1800"/>
                </a:lnSpc>
              </a:pPr>
              <a:r>
                <a:rPr lang="zh-CN" altLang="en-US" sz="1200" b="1" dirty="0">
                  <a:solidFill>
                    <a:srgbClr val="000099"/>
                  </a:solidFill>
                  <a:latin typeface="微软雅黑" panose="020B0503020204020204" pitchFamily="34" charset="-122"/>
                  <a:ea typeface="微软雅黑" panose="020B0503020204020204" pitchFamily="34" charset="-122"/>
                </a:rPr>
                <a:t>若余数≠</a:t>
              </a:r>
              <a:r>
                <a:rPr lang="en-US" altLang="zh-CN" sz="1200" b="1" dirty="0">
                  <a:solidFill>
                    <a:srgbClr val="000099"/>
                  </a:solidFill>
                  <a:latin typeface="微软雅黑" panose="020B0503020204020204" pitchFamily="34" charset="-122"/>
                  <a:ea typeface="微软雅黑" panose="020B0503020204020204" pitchFamily="34" charset="-122"/>
                </a:rPr>
                <a:t>0</a:t>
              </a:r>
              <a:r>
                <a:rPr lang="zh-CN" altLang="en-US" sz="1200" b="1" dirty="0">
                  <a:solidFill>
                    <a:srgbClr val="000099"/>
                  </a:solidFill>
                  <a:latin typeface="微软雅黑" panose="020B0503020204020204" pitchFamily="34" charset="-122"/>
                  <a:ea typeface="微软雅黑" panose="020B0503020204020204" pitchFamily="34" charset="-122"/>
                </a:rPr>
                <a:t>，丢弃</a:t>
              </a:r>
              <a:endParaRPr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2" name="Text Box 45"/>
            <p:cNvSpPr txBox="1">
              <a:spLocks noChangeArrowheads="1"/>
            </p:cNvSpPr>
            <p:nvPr/>
          </p:nvSpPr>
          <p:spPr bwMode="auto">
            <a:xfrm>
              <a:off x="1502607" y="4090845"/>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a:latin typeface="微软雅黑" panose="020B0503020204020204" pitchFamily="34" charset="-122"/>
                  <a:ea typeface="微软雅黑" panose="020B0503020204020204" pitchFamily="34" charset="-122"/>
                </a:rPr>
                <a:t>接收方</a:t>
              </a:r>
              <a:endParaRPr kumimoji="1" lang="zh-CN" altLang="en-US" sz="1200" b="1" dirty="0">
                <a:latin typeface="微软雅黑" panose="020B0503020204020204" pitchFamily="34" charset="-122"/>
                <a:ea typeface="微软雅黑" panose="020B0503020204020204" pitchFamily="34" charset="-122"/>
              </a:endParaRPr>
            </a:p>
          </p:txBody>
        </p:sp>
      </p:grpSp>
      <p:sp>
        <p:nvSpPr>
          <p:cNvPr id="38" name="Text Box 45"/>
          <p:cNvSpPr txBox="1">
            <a:spLocks noChangeArrowheads="1"/>
          </p:cNvSpPr>
          <p:nvPr/>
        </p:nvSpPr>
        <p:spPr bwMode="auto">
          <a:xfrm>
            <a:off x="3982373" y="1914086"/>
            <a:ext cx="1082349" cy="307777"/>
          </a:xfrm>
          <a:prstGeom prst="rect">
            <a:avLst/>
          </a:prstGeom>
          <a:noFill/>
          <a:ln>
            <a:noFill/>
          </a:ln>
          <a:effectLst/>
        </p:spPr>
        <p:txBody>
          <a:bodyPr wrap="none">
            <a:spAutoFit/>
          </a:bodyPr>
          <a:lstStyle/>
          <a:p>
            <a:pPr algn="r"/>
            <a:r>
              <a:rPr kumimoji="1" lang="zh-CN" altLang="en-US" sz="1400" b="1" dirty="0">
                <a:latin typeface="微软雅黑" panose="020B0503020204020204" pitchFamily="34" charset="-122"/>
                <a:ea typeface="微软雅黑" panose="020B0503020204020204" pitchFamily="34" charset="-122"/>
              </a:rPr>
              <a:t>发送的数据</a:t>
            </a:r>
            <a:endParaRPr kumimoji="1" lang="zh-CN" altLang="en-US" sz="14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1673794" y="1204687"/>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3" name="Rectangle 10"/>
          <p:cNvSpPr>
            <a:spLocks noChangeArrowheads="1"/>
          </p:cNvSpPr>
          <p:nvPr/>
        </p:nvSpPr>
        <p:spPr bwMode="auto">
          <a:xfrm>
            <a:off x="1673794" y="1684808"/>
            <a:ext cx="5775325" cy="330200"/>
          </a:xfrm>
          <a:prstGeom prst="rect">
            <a:avLst/>
          </a:prstGeom>
          <a:solidFill>
            <a:srgbClr val="1956B9"/>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4" name="Rectangle 11"/>
          <p:cNvSpPr>
            <a:spLocks noChangeArrowheads="1"/>
          </p:cNvSpPr>
          <p:nvPr/>
        </p:nvSpPr>
        <p:spPr bwMode="auto">
          <a:xfrm>
            <a:off x="1673794" y="2174802"/>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5" name="Rectangle 12"/>
          <p:cNvSpPr>
            <a:spLocks noChangeArrowheads="1"/>
          </p:cNvSpPr>
          <p:nvPr/>
        </p:nvSpPr>
        <p:spPr bwMode="auto">
          <a:xfrm>
            <a:off x="1673794" y="2663296"/>
            <a:ext cx="5775325" cy="330200"/>
          </a:xfrm>
          <a:prstGeom prst="rect">
            <a:avLst/>
          </a:prstGeom>
          <a:solidFill>
            <a:srgbClr val="1956B9"/>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6" name="Rectangle 13"/>
          <p:cNvSpPr>
            <a:spLocks noChangeArrowheads="1"/>
          </p:cNvSpPr>
          <p:nvPr/>
        </p:nvSpPr>
        <p:spPr bwMode="auto">
          <a:xfrm>
            <a:off x="1673794" y="3144112"/>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7" name="Line 16"/>
          <p:cNvSpPr>
            <a:spLocks noChangeShapeType="1"/>
          </p:cNvSpPr>
          <p:nvPr/>
        </p:nvSpPr>
        <p:spPr bwMode="auto">
          <a:xfrm>
            <a:off x="2421504" y="1023516"/>
            <a:ext cx="0" cy="2633685"/>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pPr>
              <a:lnSpc>
                <a:spcPts val="3800"/>
              </a:lnSpc>
            </a:pPr>
            <a:endParaRPr lang="zh-CN" altLang="en-US"/>
          </a:p>
        </p:txBody>
      </p:sp>
      <p:sp>
        <p:nvSpPr>
          <p:cNvPr id="8" name="Rectangle 17"/>
          <p:cNvSpPr>
            <a:spLocks noChangeArrowheads="1"/>
          </p:cNvSpPr>
          <p:nvPr/>
        </p:nvSpPr>
        <p:spPr bwMode="auto">
          <a:xfrm>
            <a:off x="1705542" y="1053032"/>
            <a:ext cx="5603173" cy="25288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800"/>
              </a:lnSpc>
            </a:pPr>
            <a:r>
              <a:rPr lang="en-US" altLang="zh-CN" sz="2000" b="1" dirty="0">
                <a:solidFill>
                  <a:schemeClr val="bg1"/>
                </a:solidFill>
                <a:latin typeface="微软雅黑" panose="020B0503020204020204" pitchFamily="34" charset="-122"/>
                <a:ea typeface="微软雅黑" panose="020B0503020204020204" pitchFamily="34" charset="-122"/>
              </a:rPr>
              <a:t>3.1                      </a:t>
            </a:r>
            <a:r>
              <a:rPr lang="zh-CN" altLang="en-US" sz="2000" b="1" dirty="0">
                <a:solidFill>
                  <a:schemeClr val="bg1"/>
                </a:solidFill>
                <a:latin typeface="微软雅黑" panose="020B0503020204020204" pitchFamily="34" charset="-122"/>
                <a:ea typeface="微软雅黑" panose="020B0503020204020204" pitchFamily="34" charset="-122"/>
              </a:rPr>
              <a:t>使用点对点信道的数据链路层</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800"/>
              </a:lnSpc>
            </a:pPr>
            <a:r>
              <a:rPr lang="en-US" altLang="zh-CN" sz="2000" b="1" dirty="0">
                <a:solidFill>
                  <a:schemeClr val="bg1"/>
                </a:solidFill>
                <a:latin typeface="微软雅黑" panose="020B0503020204020204" pitchFamily="34" charset="-122"/>
                <a:ea typeface="微软雅黑" panose="020B0503020204020204" pitchFamily="34" charset="-122"/>
              </a:rPr>
              <a:t>3.2                                         </a:t>
            </a:r>
            <a:r>
              <a:rPr lang="zh-CN" altLang="en-US" sz="2000" b="1" dirty="0">
                <a:solidFill>
                  <a:schemeClr val="bg1"/>
                </a:solidFill>
                <a:latin typeface="微软雅黑" panose="020B0503020204020204" pitchFamily="34" charset="-122"/>
                <a:ea typeface="微软雅黑" panose="020B0503020204020204" pitchFamily="34" charset="-122"/>
              </a:rPr>
              <a:t>点对点协议 </a:t>
            </a:r>
            <a:r>
              <a:rPr lang="en-US" altLang="zh-CN" sz="2000" b="1" dirty="0">
                <a:solidFill>
                  <a:schemeClr val="bg1"/>
                </a:solidFill>
                <a:latin typeface="微软雅黑" panose="020B0503020204020204" pitchFamily="34" charset="-122"/>
                <a:ea typeface="微软雅黑" panose="020B0503020204020204" pitchFamily="34" charset="-122"/>
              </a:rPr>
              <a:t>PPP</a:t>
            </a:r>
            <a:endParaRPr lang="en-US" altLang="zh-CN"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800"/>
              </a:lnSpc>
            </a:pPr>
            <a:r>
              <a:rPr lang="en-US" altLang="zh-CN" sz="2000" b="1" dirty="0">
                <a:solidFill>
                  <a:schemeClr val="bg1"/>
                </a:solidFill>
                <a:latin typeface="微软雅黑" panose="020B0503020204020204" pitchFamily="34" charset="-122"/>
                <a:ea typeface="微软雅黑" panose="020B0503020204020204" pitchFamily="34" charset="-122"/>
              </a:rPr>
              <a:t>3.3                          </a:t>
            </a:r>
            <a:r>
              <a:rPr lang="zh-CN" altLang="en-US" sz="2000" b="1" dirty="0">
                <a:solidFill>
                  <a:schemeClr val="bg1"/>
                </a:solidFill>
                <a:latin typeface="微软雅黑" panose="020B0503020204020204" pitchFamily="34" charset="-122"/>
                <a:ea typeface="微软雅黑" panose="020B0503020204020204" pitchFamily="34" charset="-122"/>
              </a:rPr>
              <a:t>使用广播信道的数据链路层</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800"/>
              </a:lnSpc>
            </a:pPr>
            <a:r>
              <a:rPr lang="en-US" altLang="zh-CN" sz="2000" b="1" dirty="0">
                <a:solidFill>
                  <a:schemeClr val="bg1"/>
                </a:solidFill>
                <a:latin typeface="微软雅黑" panose="020B0503020204020204" pitchFamily="34" charset="-122"/>
                <a:ea typeface="微软雅黑" panose="020B0503020204020204" pitchFamily="34" charset="-122"/>
              </a:rPr>
              <a:t>3.4                                              </a:t>
            </a:r>
            <a:r>
              <a:rPr lang="zh-CN" altLang="en-US" sz="2000" b="1" dirty="0">
                <a:solidFill>
                  <a:schemeClr val="bg1"/>
                </a:solidFill>
                <a:latin typeface="微软雅黑" panose="020B0503020204020204" pitchFamily="34" charset="-122"/>
                <a:ea typeface="微软雅黑" panose="020B0503020204020204" pitchFamily="34" charset="-122"/>
              </a:rPr>
              <a:t>扩展的以太网</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800"/>
              </a:lnSpc>
            </a:pPr>
            <a:r>
              <a:rPr lang="en-US" altLang="zh-CN" sz="2000" b="1" dirty="0">
                <a:solidFill>
                  <a:schemeClr val="bg1"/>
                </a:solidFill>
                <a:latin typeface="微软雅黑" panose="020B0503020204020204" pitchFamily="34" charset="-122"/>
                <a:ea typeface="微软雅黑" panose="020B0503020204020204" pitchFamily="34" charset="-122"/>
              </a:rPr>
              <a:t>3.5                                                 </a:t>
            </a:r>
            <a:r>
              <a:rPr lang="zh-CN" altLang="en-US" sz="2000" b="1" dirty="0">
                <a:solidFill>
                  <a:schemeClr val="bg1"/>
                </a:solidFill>
                <a:latin typeface="微软雅黑" panose="020B0503020204020204" pitchFamily="34" charset="-122"/>
                <a:ea typeface="微软雅黑" panose="020B0503020204020204" pitchFamily="34" charset="-122"/>
              </a:rPr>
              <a:t>高速以太网</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4" y="623761"/>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572377"/>
            <a:ext cx="2323265" cy="400110"/>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CRC </a:t>
            </a:r>
            <a:r>
              <a:rPr lang="zh-CN" altLang="en-US" sz="2000" b="1" dirty="0">
                <a:latin typeface="微软雅黑" panose="020B0503020204020204" pitchFamily="34" charset="-122"/>
                <a:ea typeface="微软雅黑" panose="020B0503020204020204" pitchFamily="34" charset="-122"/>
              </a:rPr>
              <a:t>冗余码的计算</a:t>
            </a:r>
            <a:endParaRPr lang="zh-CN" altLang="en-US" sz="2000" b="1" dirty="0">
              <a:latin typeface="微软雅黑" panose="020B0503020204020204" pitchFamily="34" charset="-122"/>
              <a:ea typeface="微软雅黑" panose="020B0503020204020204" pitchFamily="34" charset="-122"/>
            </a:endParaRPr>
          </a:p>
        </p:txBody>
      </p:sp>
      <p:sp>
        <p:nvSpPr>
          <p:cNvPr id="4" name="矩形 3"/>
          <p:cNvSpPr/>
          <p:nvPr/>
        </p:nvSpPr>
        <p:spPr>
          <a:xfrm>
            <a:off x="466344" y="937042"/>
            <a:ext cx="8129015" cy="2631490"/>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，用二进制的模 </a:t>
            </a: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运算进行 </a:t>
            </a:r>
            <a:r>
              <a:rPr lang="en-US" altLang="zh-CN" sz="2000" b="1" dirty="0">
                <a:latin typeface="微软雅黑" panose="020B0503020204020204" pitchFamily="34" charset="-122"/>
                <a:ea typeface="微软雅黑" panose="020B0503020204020204" pitchFamily="34" charset="-122"/>
              </a:rPr>
              <a:t>2</a:t>
            </a:r>
            <a:r>
              <a:rPr lang="en-US" altLang="zh-CN" sz="2000" b="1" i="1" baseline="30000" dirty="0">
                <a:latin typeface="微软雅黑" panose="020B0503020204020204" pitchFamily="34" charset="-122"/>
                <a:ea typeface="微软雅黑" panose="020B0503020204020204" pitchFamily="34" charset="-122"/>
              </a:rPr>
              <a:t>n</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乘 </a:t>
            </a:r>
            <a:r>
              <a:rPr lang="en-US" altLang="zh-CN" sz="2000" b="1" i="1" dirty="0">
                <a:latin typeface="微软雅黑" panose="020B0503020204020204" pitchFamily="34" charset="-122"/>
                <a:ea typeface="微软雅黑" panose="020B0503020204020204" pitchFamily="34" charset="-122"/>
              </a:rPr>
              <a:t>M</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的运算，这相当于在 </a:t>
            </a:r>
            <a:r>
              <a:rPr lang="en-US" altLang="zh-CN" sz="2000" b="1" i="1" dirty="0">
                <a:latin typeface="微软雅黑" panose="020B0503020204020204" pitchFamily="34" charset="-122"/>
                <a:ea typeface="微软雅黑" panose="020B0503020204020204" pitchFamily="34" charset="-122"/>
              </a:rPr>
              <a:t>M</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后面添加 </a:t>
            </a:r>
            <a:r>
              <a:rPr lang="en-US" altLang="zh-CN" sz="2000" b="1" i="1" dirty="0">
                <a:latin typeface="微软雅黑" panose="020B0503020204020204" pitchFamily="34" charset="-122"/>
                <a:ea typeface="微软雅黑" panose="020B0503020204020204" pitchFamily="34" charset="-122"/>
              </a:rPr>
              <a:t>n </a:t>
            </a:r>
            <a:r>
              <a:rPr lang="zh-CN" altLang="en-US" sz="2000" b="1" dirty="0">
                <a:latin typeface="微软雅黑" panose="020B0503020204020204" pitchFamily="34" charset="-122"/>
                <a:ea typeface="微软雅黑" panose="020B0503020204020204" pitchFamily="34" charset="-122"/>
              </a:rPr>
              <a:t>个 </a:t>
            </a:r>
            <a:r>
              <a:rPr lang="en-US" altLang="zh-CN" sz="2000" b="1"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，得到的 </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k</a:t>
            </a:r>
            <a:r>
              <a:rPr lang="en-US" altLang="zh-CN" sz="2000" b="1" dirty="0">
                <a:latin typeface="微软雅黑" panose="020B0503020204020204" pitchFamily="34" charset="-122"/>
                <a:ea typeface="微软雅黑" panose="020B0503020204020204" pitchFamily="34" charset="-122"/>
              </a:rPr>
              <a:t> + </a:t>
            </a:r>
            <a:r>
              <a:rPr lang="en-US" altLang="zh-CN" sz="2000" b="1" i="1" dirty="0">
                <a:latin typeface="微软雅黑" panose="020B0503020204020204" pitchFamily="34" charset="-122"/>
                <a:ea typeface="微软雅黑" panose="020B0503020204020204" pitchFamily="34" charset="-122"/>
              </a:rPr>
              <a:t>n</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位的数</a:t>
            </a:r>
            <a:r>
              <a:rPr lang="zh-CN" altLang="en-US" sz="2000" b="1" dirty="0">
                <a:solidFill>
                  <a:srgbClr val="CC00CC"/>
                </a:solidFill>
                <a:latin typeface="微软雅黑" panose="020B0503020204020204" pitchFamily="34" charset="-122"/>
                <a:ea typeface="微软雅黑" panose="020B0503020204020204" pitchFamily="34" charset="-122"/>
              </a:rPr>
              <a:t>除以</a:t>
            </a:r>
            <a:r>
              <a:rPr lang="zh-CN" altLang="en-US" sz="2000" b="1" dirty="0">
                <a:latin typeface="微软雅黑" panose="020B0503020204020204" pitchFamily="34" charset="-122"/>
                <a:ea typeface="微软雅黑" panose="020B0503020204020204" pitchFamily="34" charset="-122"/>
              </a:rPr>
              <a:t>事先选定好的长度为 </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n</a:t>
            </a:r>
            <a:r>
              <a:rPr lang="en-US" altLang="zh-CN" sz="2000" b="1" dirty="0">
                <a:latin typeface="微软雅黑" panose="020B0503020204020204" pitchFamily="34" charset="-122"/>
                <a:ea typeface="微软雅黑" panose="020B0503020204020204" pitchFamily="34" charset="-122"/>
              </a:rPr>
              <a:t> + 1) </a:t>
            </a:r>
            <a:r>
              <a:rPr lang="zh-CN" altLang="en-US" sz="2000" b="1" dirty="0">
                <a:latin typeface="微软雅黑" panose="020B0503020204020204" pitchFamily="34" charset="-122"/>
                <a:ea typeface="微软雅黑" panose="020B0503020204020204" pitchFamily="34" charset="-122"/>
              </a:rPr>
              <a:t>位的</a:t>
            </a:r>
            <a:r>
              <a:rPr lang="zh-CN" altLang="en-US" sz="2000" b="1" dirty="0">
                <a:solidFill>
                  <a:srgbClr val="0000FF"/>
                </a:solidFill>
                <a:latin typeface="微软雅黑" panose="020B0503020204020204" pitchFamily="34" charset="-122"/>
                <a:ea typeface="微软雅黑" panose="020B0503020204020204" pitchFamily="34" charset="-122"/>
              </a:rPr>
              <a:t>除数</a:t>
            </a:r>
            <a:r>
              <a:rPr lang="zh-CN" altLang="en-US" sz="2000" b="1" dirty="0">
                <a:latin typeface="微软雅黑" panose="020B0503020204020204" pitchFamily="34" charset="-122"/>
                <a:ea typeface="微软雅黑" panose="020B0503020204020204" pitchFamily="34" charset="-122"/>
              </a:rPr>
              <a:t> </a:t>
            </a:r>
            <a:r>
              <a:rPr lang="en-US" altLang="zh-CN" sz="2000" b="1" i="1" dirty="0">
                <a:latin typeface="微软雅黑" panose="020B0503020204020204" pitchFamily="34" charset="-122"/>
                <a:ea typeface="微软雅黑" panose="020B0503020204020204" pitchFamily="34" charset="-122"/>
              </a:rPr>
              <a:t>P</a:t>
            </a:r>
            <a:r>
              <a:rPr lang="zh-CN" altLang="en-US" sz="2000" b="1" dirty="0">
                <a:latin typeface="微软雅黑" panose="020B0503020204020204" pitchFamily="34" charset="-122"/>
                <a:ea typeface="微软雅黑" panose="020B0503020204020204" pitchFamily="34" charset="-122"/>
              </a:rPr>
              <a:t>，得出</a:t>
            </a:r>
            <a:r>
              <a:rPr lang="zh-CN" altLang="en-US" sz="2000" b="1" dirty="0">
                <a:solidFill>
                  <a:srgbClr val="0000FF"/>
                </a:solidFill>
                <a:latin typeface="微软雅黑" panose="020B0503020204020204" pitchFamily="34" charset="-122"/>
                <a:ea typeface="微软雅黑" panose="020B0503020204020204" pitchFamily="34" charset="-122"/>
              </a:rPr>
              <a:t>商</a:t>
            </a:r>
            <a:r>
              <a:rPr lang="zh-CN" altLang="en-US" sz="2000" b="1" dirty="0">
                <a:latin typeface="微软雅黑" panose="020B0503020204020204" pitchFamily="34" charset="-122"/>
                <a:ea typeface="微软雅黑" panose="020B0503020204020204" pitchFamily="34" charset="-122"/>
              </a:rPr>
              <a:t>是 </a:t>
            </a:r>
            <a:r>
              <a:rPr lang="en-US" altLang="zh-CN" sz="2000" b="1" i="1" dirty="0">
                <a:latin typeface="微软雅黑" panose="020B0503020204020204" pitchFamily="34" charset="-122"/>
                <a:ea typeface="微软雅黑" panose="020B0503020204020204" pitchFamily="34" charset="-122"/>
              </a:rPr>
              <a:t>Q</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a:t>
            </a:r>
            <a:r>
              <a:rPr lang="zh-CN" altLang="en-US" sz="2000" b="1" dirty="0">
                <a:solidFill>
                  <a:srgbClr val="C00000"/>
                </a:solidFill>
                <a:latin typeface="微软雅黑" panose="020B0503020204020204" pitchFamily="34" charset="-122"/>
                <a:ea typeface="微软雅黑" panose="020B0503020204020204" pitchFamily="34" charset="-122"/>
              </a:rPr>
              <a:t>余数</a:t>
            </a:r>
            <a:r>
              <a:rPr lang="zh-CN" altLang="en-US" sz="2000" b="1" dirty="0">
                <a:latin typeface="微软雅黑" panose="020B0503020204020204" pitchFamily="34" charset="-122"/>
                <a:ea typeface="微软雅黑" panose="020B0503020204020204" pitchFamily="34" charset="-122"/>
              </a:rPr>
              <a:t>是 </a:t>
            </a:r>
            <a:r>
              <a:rPr lang="en-US" altLang="zh-CN" sz="2000" b="1" i="1" dirty="0">
                <a:latin typeface="微软雅黑" panose="020B0503020204020204" pitchFamily="34" charset="-122"/>
                <a:ea typeface="微软雅黑" panose="020B0503020204020204" pitchFamily="34" charset="-122"/>
              </a:rPr>
              <a:t>R</a:t>
            </a:r>
            <a:r>
              <a:rPr lang="zh-CN" altLang="en-US" sz="2000" b="1" dirty="0">
                <a:latin typeface="微软雅黑" panose="020B0503020204020204" pitchFamily="34" charset="-122"/>
                <a:ea typeface="微软雅黑" panose="020B0503020204020204" pitchFamily="34" charset="-122"/>
              </a:rPr>
              <a:t>，余数 </a:t>
            </a:r>
            <a:r>
              <a:rPr lang="en-US" altLang="zh-CN" sz="2000" b="1" dirty="0">
                <a:latin typeface="微软雅黑" panose="020B0503020204020204" pitchFamily="34" charset="-122"/>
                <a:ea typeface="微软雅黑" panose="020B0503020204020204" pitchFamily="34" charset="-122"/>
              </a:rPr>
              <a:t>R </a:t>
            </a:r>
            <a:r>
              <a:rPr lang="zh-CN" altLang="en-US" sz="2000" b="1" dirty="0">
                <a:latin typeface="微软雅黑" panose="020B0503020204020204" pitchFamily="34" charset="-122"/>
                <a:ea typeface="微软雅黑" panose="020B0503020204020204" pitchFamily="34" charset="-122"/>
              </a:rPr>
              <a:t>比除数 </a:t>
            </a:r>
            <a:r>
              <a:rPr lang="en-US" altLang="zh-CN" sz="2000" b="1" i="1" dirty="0">
                <a:latin typeface="微软雅黑" panose="020B0503020204020204" pitchFamily="34" charset="-122"/>
                <a:ea typeface="微软雅黑" panose="020B0503020204020204" pitchFamily="34" charset="-122"/>
              </a:rPr>
              <a:t>P</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少 </a:t>
            </a:r>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位，即 </a:t>
            </a:r>
            <a:r>
              <a:rPr lang="en-US" altLang="zh-CN" sz="2000" b="1" i="1" dirty="0">
                <a:latin typeface="微软雅黑" panose="020B0503020204020204" pitchFamily="34" charset="-122"/>
                <a:ea typeface="微软雅黑" panose="020B0503020204020204" pitchFamily="34" charset="-122"/>
              </a:rPr>
              <a:t>R</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是 </a:t>
            </a:r>
            <a:r>
              <a:rPr lang="en-US" altLang="zh-CN" sz="2000" b="1" i="1" dirty="0">
                <a:latin typeface="微软雅黑" panose="020B0503020204020204" pitchFamily="34" charset="-122"/>
                <a:ea typeface="微软雅黑" panose="020B0503020204020204" pitchFamily="34" charset="-122"/>
              </a:rPr>
              <a:t>n</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位。 </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3</a:t>
            </a:r>
            <a:r>
              <a:rPr lang="zh-CN" altLang="en-US" sz="2000" b="1" dirty="0">
                <a:latin typeface="微软雅黑" panose="020B0503020204020204" pitchFamily="34" charset="-122"/>
                <a:ea typeface="微软雅黑" panose="020B0503020204020204" pitchFamily="34" charset="-122"/>
              </a:rPr>
              <a:t>，将</a:t>
            </a:r>
            <a:r>
              <a:rPr lang="zh-CN" altLang="en-US" sz="2000" b="1" dirty="0">
                <a:solidFill>
                  <a:srgbClr val="C00000"/>
                </a:solidFill>
                <a:latin typeface="微软雅黑" panose="020B0503020204020204" pitchFamily="34" charset="-122"/>
                <a:ea typeface="微软雅黑" panose="020B0503020204020204" pitchFamily="34" charset="-122"/>
              </a:rPr>
              <a:t>余数 </a:t>
            </a:r>
            <a:r>
              <a:rPr lang="en-US" altLang="zh-CN" sz="2000" b="1" i="1" dirty="0">
                <a:solidFill>
                  <a:srgbClr val="C00000"/>
                </a:solidFill>
                <a:latin typeface="微软雅黑" panose="020B0503020204020204" pitchFamily="34" charset="-122"/>
                <a:ea typeface="微软雅黑" panose="020B0503020204020204" pitchFamily="34" charset="-122"/>
              </a:rPr>
              <a:t>R</a:t>
            </a:r>
            <a:r>
              <a:rPr lang="en-US" altLang="zh-CN" sz="2000" b="1" dirty="0">
                <a:solidFill>
                  <a:srgbClr val="CC00CC"/>
                </a:solidFill>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作为</a:t>
            </a:r>
            <a:r>
              <a:rPr lang="zh-CN" altLang="en-US" sz="2000" b="1" dirty="0">
                <a:solidFill>
                  <a:srgbClr val="C00000"/>
                </a:solidFill>
                <a:latin typeface="微软雅黑" panose="020B0503020204020204" pitchFamily="34" charset="-122"/>
                <a:ea typeface="微软雅黑" panose="020B0503020204020204" pitchFamily="34" charset="-122"/>
              </a:rPr>
              <a:t>冗余码</a:t>
            </a:r>
            <a:r>
              <a:rPr lang="zh-CN" altLang="en-US" sz="2000" b="1" dirty="0">
                <a:latin typeface="微软雅黑" panose="020B0503020204020204" pitchFamily="34" charset="-122"/>
                <a:ea typeface="微软雅黑" panose="020B0503020204020204" pitchFamily="34" charset="-122"/>
              </a:rPr>
              <a:t>拼接在数据 </a:t>
            </a:r>
            <a:r>
              <a:rPr lang="en-US" altLang="zh-CN" sz="2000" b="1" i="1" dirty="0">
                <a:latin typeface="微软雅黑" panose="020B0503020204020204" pitchFamily="34" charset="-122"/>
                <a:ea typeface="微软雅黑" panose="020B0503020204020204" pitchFamily="34" charset="-122"/>
              </a:rPr>
              <a:t>M</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后面，一起发送出去。</a:t>
            </a:r>
            <a:endParaRPr lang="zh-CN" altLang="en-US" sz="2000" b="1" dirty="0">
              <a:latin typeface="微软雅黑" panose="020B0503020204020204" pitchFamily="34" charset="-122"/>
              <a:ea typeface="微软雅黑" panose="020B0503020204020204" pitchFamily="34" charset="-122"/>
            </a:endParaRPr>
          </a:p>
        </p:txBody>
      </p:sp>
      <p:sp>
        <p:nvSpPr>
          <p:cNvPr id="5" name="矩形 4"/>
          <p:cNvSpPr/>
          <p:nvPr/>
        </p:nvSpPr>
        <p:spPr>
          <a:xfrm>
            <a:off x="1238087" y="3568532"/>
            <a:ext cx="6585528" cy="75918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ts val="2600"/>
              </a:lnSpc>
            </a:pPr>
            <a:r>
              <a:rPr lang="zh-CN" altLang="en-US" sz="2000" b="1" dirty="0">
                <a:latin typeface="微软雅黑" panose="020B0503020204020204" pitchFamily="34" charset="-122"/>
                <a:ea typeface="微软雅黑" panose="020B0503020204020204" pitchFamily="34" charset="-122"/>
              </a:rPr>
              <a:t>这种为了进行检错而添加的冗余码常称为</a:t>
            </a:r>
            <a:r>
              <a:rPr lang="zh-CN" altLang="en-US" sz="2000" b="1" dirty="0">
                <a:solidFill>
                  <a:srgbClr val="0000FF"/>
                </a:solidFill>
                <a:latin typeface="微软雅黑" panose="020B0503020204020204" pitchFamily="34" charset="-122"/>
                <a:ea typeface="微软雅黑" panose="020B0503020204020204" pitchFamily="34" charset="-122"/>
              </a:rPr>
              <a:t>帧检验序列 </a:t>
            </a:r>
            <a:r>
              <a:rPr lang="en-US" altLang="zh-CN" sz="2000" b="1" dirty="0">
                <a:solidFill>
                  <a:srgbClr val="0000FF"/>
                </a:solidFill>
                <a:latin typeface="微软雅黑" panose="020B0503020204020204" pitchFamily="34" charset="-122"/>
                <a:ea typeface="微软雅黑" panose="020B0503020204020204" pitchFamily="34" charset="-122"/>
              </a:rPr>
              <a:t>FCS </a:t>
            </a:r>
            <a:r>
              <a:rPr lang="en-US" altLang="zh-CN" sz="2000" b="1" dirty="0">
                <a:latin typeface="微软雅黑" panose="020B0503020204020204" pitchFamily="34" charset="-122"/>
                <a:ea typeface="微软雅黑" panose="020B0503020204020204" pitchFamily="34" charset="-122"/>
              </a:rPr>
              <a:t>(Frame Check Sequence)</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466344" y="1028233"/>
            <a:ext cx="8129015" cy="332697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75816"/>
            <a:ext cx="2836226" cy="400110"/>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CRC </a:t>
            </a:r>
            <a:r>
              <a:rPr lang="zh-CN" altLang="en-US" sz="2000" b="1" dirty="0">
                <a:latin typeface="微软雅黑" panose="020B0503020204020204" pitchFamily="34" charset="-122"/>
                <a:ea typeface="微软雅黑" panose="020B0503020204020204" pitchFamily="34" charset="-122"/>
              </a:rPr>
              <a:t>冗余码的计算举例</a:t>
            </a:r>
            <a:endParaRPr lang="zh-CN" altLang="en-US" sz="20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2660204" y="1118782"/>
            <a:ext cx="5586506" cy="3122156"/>
            <a:chOff x="669696" y="1204869"/>
            <a:chExt cx="8778542" cy="5056277"/>
          </a:xfrm>
        </p:grpSpPr>
        <p:sp>
          <p:nvSpPr>
            <p:cNvPr id="9" name="Rectangle 4"/>
            <p:cNvSpPr>
              <a:spLocks noChangeArrowheads="1"/>
            </p:cNvSpPr>
            <p:nvPr/>
          </p:nvSpPr>
          <p:spPr bwMode="auto">
            <a:xfrm>
              <a:off x="669696" y="1645619"/>
              <a:ext cx="1160847"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a:solidFill>
                    <a:srgbClr val="CC00CC"/>
                  </a:solidFill>
                  <a:latin typeface="微软雅黑" panose="020B0503020204020204" pitchFamily="34" charset="-122"/>
                  <a:ea typeface="微软雅黑" panose="020B0503020204020204" pitchFamily="34" charset="-122"/>
                </a:rPr>
                <a:t>P</a:t>
              </a:r>
              <a:r>
                <a:rPr lang="en-US" altLang="zh-CN" sz="1500" b="1" dirty="0">
                  <a:solidFill>
                    <a:srgbClr val="CC00CC"/>
                  </a:solidFill>
                  <a:latin typeface="微软雅黑" panose="020B0503020204020204" pitchFamily="34" charset="-122"/>
                  <a:ea typeface="微软雅黑" panose="020B0503020204020204" pitchFamily="34" charset="-122"/>
                </a:rPr>
                <a:t> (</a:t>
              </a:r>
              <a:r>
                <a:rPr lang="zh-CN" altLang="en-US" sz="1500" b="1" dirty="0">
                  <a:solidFill>
                    <a:srgbClr val="CC00CC"/>
                  </a:solidFill>
                  <a:latin typeface="微软雅黑" panose="020B0503020204020204" pitchFamily="34" charset="-122"/>
                  <a:ea typeface="微软雅黑" panose="020B0503020204020204" pitchFamily="34" charset="-122"/>
                </a:rPr>
                <a:t>除数</a:t>
              </a:r>
              <a:r>
                <a:rPr lang="en-US" altLang="zh-CN" sz="1500" b="1" dirty="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10" name="Rectangle 5"/>
            <p:cNvSpPr>
              <a:spLocks noChangeArrowheads="1"/>
            </p:cNvSpPr>
            <p:nvPr/>
          </p:nvSpPr>
          <p:spPr bwMode="auto">
            <a:xfrm>
              <a:off x="2351435" y="164442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anose="020B0503020204020204" pitchFamily="34" charset="-122"/>
                  <a:ea typeface="微软雅黑" panose="020B0503020204020204" pitchFamily="34" charset="-122"/>
                </a:rPr>
                <a:t>1101</a:t>
              </a:r>
              <a:endParaRPr lang="en-US" altLang="zh-CN" sz="1500" b="1" dirty="0">
                <a:latin typeface="微软雅黑" panose="020B0503020204020204" pitchFamily="34" charset="-122"/>
                <a:ea typeface="微软雅黑" panose="020B0503020204020204" pitchFamily="34" charset="-122"/>
              </a:endParaRPr>
            </a:p>
          </p:txBody>
        </p:sp>
        <p:sp>
          <p:nvSpPr>
            <p:cNvPr id="11" name="Rectangle 6"/>
            <p:cNvSpPr>
              <a:spLocks noChangeArrowheads="1"/>
            </p:cNvSpPr>
            <p:nvPr/>
          </p:nvSpPr>
          <p:spPr bwMode="auto">
            <a:xfrm>
              <a:off x="4067523" y="1206277"/>
              <a:ext cx="1421987"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a:latin typeface="微软雅黑" panose="020B0503020204020204" pitchFamily="34" charset="-122"/>
                  <a:ea typeface="微软雅黑" panose="020B0503020204020204" pitchFamily="34" charset="-122"/>
                </a:rPr>
                <a:t>110100</a:t>
              </a:r>
              <a:endParaRPr lang="en-US" altLang="zh-CN" sz="1500" b="1" dirty="0">
                <a:latin typeface="微软雅黑" panose="020B0503020204020204" pitchFamily="34" charset="-122"/>
                <a:ea typeface="微软雅黑" panose="020B0503020204020204" pitchFamily="34" charset="-122"/>
              </a:endParaRPr>
            </a:p>
          </p:txBody>
        </p:sp>
        <p:sp>
          <p:nvSpPr>
            <p:cNvPr id="12" name="Rectangle 7"/>
            <p:cNvSpPr>
              <a:spLocks noChangeArrowheads="1"/>
            </p:cNvSpPr>
            <p:nvPr/>
          </p:nvSpPr>
          <p:spPr bwMode="auto">
            <a:xfrm>
              <a:off x="3483322" y="1641251"/>
              <a:ext cx="2386013"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500" b="1" dirty="0">
                  <a:latin typeface="微软雅黑" panose="020B0503020204020204" pitchFamily="34" charset="-122"/>
                  <a:ea typeface="微软雅黑" panose="020B0503020204020204" pitchFamily="34" charset="-122"/>
                </a:rPr>
                <a:t>101001</a:t>
              </a:r>
              <a:r>
                <a:rPr lang="en-US" altLang="zh-CN" sz="1500" b="1" dirty="0">
                  <a:solidFill>
                    <a:srgbClr val="CC00CC"/>
                  </a:solidFill>
                  <a:latin typeface="微软雅黑" panose="020B0503020204020204" pitchFamily="34" charset="-122"/>
                  <a:ea typeface="微软雅黑" panose="020B0503020204020204" pitchFamily="34" charset="-122"/>
                </a:rPr>
                <a:t>000</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3" name="Rectangle 8"/>
            <p:cNvSpPr>
              <a:spLocks noChangeArrowheads="1"/>
            </p:cNvSpPr>
            <p:nvPr/>
          </p:nvSpPr>
          <p:spPr bwMode="auto">
            <a:xfrm>
              <a:off x="5993010" y="1664374"/>
              <a:ext cx="231690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a:solidFill>
                    <a:srgbClr val="CC00CC"/>
                  </a:solidFill>
                  <a:latin typeface="微软雅黑" panose="020B0503020204020204" pitchFamily="34" charset="-122"/>
                  <a:ea typeface="微软雅黑" panose="020B0503020204020204" pitchFamily="34" charset="-122"/>
                </a:rPr>
                <a:t>2</a:t>
              </a:r>
              <a:r>
                <a:rPr lang="en-US" altLang="zh-CN" sz="1500" b="1" i="1" baseline="30000" dirty="0">
                  <a:solidFill>
                    <a:srgbClr val="CC00CC"/>
                  </a:solidFill>
                  <a:latin typeface="微软雅黑" panose="020B0503020204020204" pitchFamily="34" charset="-122"/>
                  <a:ea typeface="微软雅黑" panose="020B0503020204020204" pitchFamily="34" charset="-122"/>
                </a:rPr>
                <a:t>n</a:t>
              </a:r>
              <a:r>
                <a:rPr lang="en-US" altLang="zh-CN" sz="1500" b="1" i="1" dirty="0">
                  <a:solidFill>
                    <a:srgbClr val="CC00CC"/>
                  </a:solidFill>
                  <a:latin typeface="微软雅黑" panose="020B0503020204020204" pitchFamily="34" charset="-122"/>
                  <a:ea typeface="微软雅黑" panose="020B0503020204020204" pitchFamily="34" charset="-122"/>
                </a:rPr>
                <a:t>M </a:t>
              </a:r>
              <a:r>
                <a:rPr lang="en-US" altLang="zh-CN" sz="1500" b="1" dirty="0">
                  <a:solidFill>
                    <a:srgbClr val="CC00CC"/>
                  </a:solidFill>
                  <a:latin typeface="微软雅黑" panose="020B0503020204020204" pitchFamily="34" charset="-122"/>
                  <a:ea typeface="微软雅黑" panose="020B0503020204020204" pitchFamily="34" charset="-122"/>
                </a:rPr>
                <a:t>(</a:t>
              </a:r>
              <a:r>
                <a:rPr lang="zh-CN" altLang="en-US" sz="1500" b="1" dirty="0">
                  <a:solidFill>
                    <a:srgbClr val="CC00CC"/>
                  </a:solidFill>
                  <a:latin typeface="微软雅黑" panose="020B0503020204020204" pitchFamily="34" charset="-122"/>
                  <a:ea typeface="微软雅黑" panose="020B0503020204020204" pitchFamily="34" charset="-122"/>
                </a:rPr>
                <a:t>被除数</a:t>
              </a:r>
              <a:r>
                <a:rPr lang="en-US" altLang="zh-CN" sz="1500" b="1" dirty="0">
                  <a:solidFill>
                    <a:srgbClr val="CC00CC"/>
                  </a:solidFill>
                  <a:latin typeface="微软雅黑" panose="020B0503020204020204" pitchFamily="34" charset="-122"/>
                  <a:ea typeface="微软雅黑" panose="020B0503020204020204" pitchFamily="34" charset="-122"/>
                </a:rPr>
                <a:t>)</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4" name="Rectangle 9"/>
            <p:cNvSpPr>
              <a:spLocks noChangeArrowheads="1"/>
            </p:cNvSpPr>
            <p:nvPr/>
          </p:nvSpPr>
          <p:spPr bwMode="auto">
            <a:xfrm>
              <a:off x="3483322" y="1993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15" name="Rectangle 10"/>
            <p:cNvSpPr>
              <a:spLocks noChangeArrowheads="1"/>
            </p:cNvSpPr>
            <p:nvPr/>
          </p:nvSpPr>
          <p:spPr bwMode="auto">
            <a:xfrm>
              <a:off x="3691285" y="2395314"/>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anose="020B0503020204020204" pitchFamily="34" charset="-122"/>
                  <a:ea typeface="微软雅黑" panose="020B0503020204020204" pitchFamily="34" charset="-122"/>
                </a:rPr>
                <a:t>1110</a:t>
              </a:r>
              <a:endParaRPr lang="en-US" altLang="zh-CN" sz="1500" b="1" dirty="0">
                <a:latin typeface="微软雅黑" panose="020B0503020204020204" pitchFamily="34" charset="-122"/>
                <a:ea typeface="微软雅黑" panose="020B0503020204020204" pitchFamily="34" charset="-122"/>
              </a:endParaRPr>
            </a:p>
          </p:txBody>
        </p:sp>
        <p:sp>
          <p:nvSpPr>
            <p:cNvPr id="16" name="Rectangle 11"/>
            <p:cNvSpPr>
              <a:spLocks noChangeArrowheads="1"/>
            </p:cNvSpPr>
            <p:nvPr/>
          </p:nvSpPr>
          <p:spPr bwMode="auto">
            <a:xfrm>
              <a:off x="3688109" y="2706463"/>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17" name="Rectangle 12"/>
            <p:cNvSpPr>
              <a:spLocks noChangeArrowheads="1"/>
            </p:cNvSpPr>
            <p:nvPr/>
          </p:nvSpPr>
          <p:spPr bwMode="auto">
            <a:xfrm>
              <a:off x="3892897" y="3096989"/>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anose="020B0503020204020204" pitchFamily="34" charset="-122"/>
                  <a:ea typeface="微软雅黑" panose="020B0503020204020204" pitchFamily="34" charset="-122"/>
                </a:rPr>
                <a:t>0111</a:t>
              </a:r>
              <a:endParaRPr lang="en-US" altLang="zh-CN" sz="1500" b="1" dirty="0">
                <a:latin typeface="微软雅黑" panose="020B0503020204020204" pitchFamily="34" charset="-122"/>
                <a:ea typeface="微软雅黑" panose="020B0503020204020204" pitchFamily="34" charset="-122"/>
              </a:endParaRPr>
            </a:p>
          </p:txBody>
        </p:sp>
        <p:sp>
          <p:nvSpPr>
            <p:cNvPr id="18" name="Rectangle 13"/>
            <p:cNvSpPr>
              <a:spLocks noChangeArrowheads="1"/>
            </p:cNvSpPr>
            <p:nvPr/>
          </p:nvSpPr>
          <p:spPr bwMode="auto">
            <a:xfrm>
              <a:off x="3892897" y="3401788"/>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anose="020B0503020204020204" pitchFamily="34" charset="-122"/>
                  <a:ea typeface="微软雅黑" panose="020B0503020204020204" pitchFamily="34" charset="-122"/>
                </a:rPr>
                <a:t>0000</a:t>
              </a:r>
              <a:endParaRPr lang="en-US" altLang="zh-CN" sz="1500" b="1" dirty="0">
                <a:latin typeface="微软雅黑" panose="020B0503020204020204" pitchFamily="34" charset="-122"/>
                <a:ea typeface="微软雅黑" panose="020B0503020204020204" pitchFamily="34" charset="-122"/>
              </a:endParaRPr>
            </a:p>
          </p:txBody>
        </p:sp>
        <p:sp>
          <p:nvSpPr>
            <p:cNvPr id="19" name="Rectangle 14"/>
            <p:cNvSpPr>
              <a:spLocks noChangeArrowheads="1"/>
            </p:cNvSpPr>
            <p:nvPr/>
          </p:nvSpPr>
          <p:spPr bwMode="auto">
            <a:xfrm>
              <a:off x="4086571" y="3787551"/>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anose="020B0503020204020204" pitchFamily="34" charset="-122"/>
                  <a:ea typeface="微软雅黑" panose="020B0503020204020204" pitchFamily="34" charset="-122"/>
                </a:rPr>
                <a:t>1110</a:t>
              </a:r>
              <a:endParaRPr lang="en-US" altLang="zh-CN" sz="1500" b="1" dirty="0">
                <a:latin typeface="微软雅黑" panose="020B0503020204020204" pitchFamily="34" charset="-122"/>
                <a:ea typeface="微软雅黑" panose="020B0503020204020204" pitchFamily="34" charset="-122"/>
              </a:endParaRPr>
            </a:p>
          </p:txBody>
        </p:sp>
        <p:sp>
          <p:nvSpPr>
            <p:cNvPr id="20" name="Rectangle 15"/>
            <p:cNvSpPr>
              <a:spLocks noChangeArrowheads="1"/>
            </p:cNvSpPr>
            <p:nvPr/>
          </p:nvSpPr>
          <p:spPr bwMode="auto">
            <a:xfrm>
              <a:off x="4083397" y="411616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21" name="Rectangle 16"/>
            <p:cNvSpPr>
              <a:spLocks noChangeArrowheads="1"/>
            </p:cNvSpPr>
            <p:nvPr/>
          </p:nvSpPr>
          <p:spPr bwMode="auto">
            <a:xfrm>
              <a:off x="4285011" y="446382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anose="020B0503020204020204" pitchFamily="34" charset="-122"/>
                  <a:ea typeface="微软雅黑" panose="020B0503020204020204" pitchFamily="34" charset="-122"/>
                </a:rPr>
                <a:t>0110</a:t>
              </a:r>
              <a:endParaRPr lang="en-US" altLang="zh-CN" sz="1500" b="1" dirty="0">
                <a:latin typeface="微软雅黑" panose="020B0503020204020204" pitchFamily="34" charset="-122"/>
                <a:ea typeface="微软雅黑" panose="020B0503020204020204" pitchFamily="34" charset="-122"/>
              </a:endParaRPr>
            </a:p>
          </p:txBody>
        </p:sp>
        <p:sp>
          <p:nvSpPr>
            <p:cNvPr id="22" name="Rectangle 17"/>
            <p:cNvSpPr>
              <a:spLocks noChangeArrowheads="1"/>
            </p:cNvSpPr>
            <p:nvPr/>
          </p:nvSpPr>
          <p:spPr bwMode="auto">
            <a:xfrm>
              <a:off x="4285011" y="4787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anose="020B0503020204020204" pitchFamily="34" charset="-122"/>
                  <a:ea typeface="微软雅黑" panose="020B0503020204020204" pitchFamily="34" charset="-122"/>
                </a:rPr>
                <a:t>0000</a:t>
              </a:r>
              <a:endParaRPr lang="en-US" altLang="zh-CN" sz="1500" b="1" dirty="0">
                <a:latin typeface="微软雅黑" panose="020B0503020204020204" pitchFamily="34" charset="-122"/>
                <a:ea typeface="微软雅黑" panose="020B0503020204020204" pitchFamily="34" charset="-122"/>
              </a:endParaRPr>
            </a:p>
          </p:txBody>
        </p:sp>
        <p:sp>
          <p:nvSpPr>
            <p:cNvPr id="23" name="Rectangle 18"/>
            <p:cNvSpPr>
              <a:spLocks noChangeArrowheads="1"/>
            </p:cNvSpPr>
            <p:nvPr/>
          </p:nvSpPr>
          <p:spPr bwMode="auto">
            <a:xfrm>
              <a:off x="4451021" y="5140103"/>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anose="020B0503020204020204" pitchFamily="34" charset="-122"/>
                  <a:ea typeface="微软雅黑" panose="020B0503020204020204" pitchFamily="34" charset="-122"/>
                </a:rPr>
                <a:t>1100</a:t>
              </a:r>
              <a:endParaRPr lang="en-US" altLang="zh-CN" sz="1500" b="1" dirty="0">
                <a:latin typeface="微软雅黑" panose="020B0503020204020204" pitchFamily="34" charset="-122"/>
                <a:ea typeface="微软雅黑" panose="020B0503020204020204" pitchFamily="34" charset="-122"/>
              </a:endParaRPr>
            </a:p>
          </p:txBody>
        </p:sp>
        <p:sp>
          <p:nvSpPr>
            <p:cNvPr id="24" name="Rectangle 19"/>
            <p:cNvSpPr>
              <a:spLocks noChangeArrowheads="1"/>
            </p:cNvSpPr>
            <p:nvPr/>
          </p:nvSpPr>
          <p:spPr bwMode="auto">
            <a:xfrm>
              <a:off x="4448079" y="5467128"/>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anose="020B0503020204020204" pitchFamily="34" charset="-122"/>
                  <a:ea typeface="微软雅黑" panose="020B0503020204020204" pitchFamily="34" charset="-122"/>
                </a:rPr>
                <a:t>1101</a:t>
              </a:r>
              <a:endParaRPr lang="en-US" altLang="zh-CN" sz="1500" b="1" dirty="0">
                <a:latin typeface="微软雅黑" panose="020B0503020204020204" pitchFamily="34" charset="-122"/>
                <a:ea typeface="微软雅黑" panose="020B0503020204020204" pitchFamily="34" charset="-122"/>
              </a:endParaRPr>
            </a:p>
          </p:txBody>
        </p:sp>
        <p:sp>
          <p:nvSpPr>
            <p:cNvPr id="25" name="Rectangle 20"/>
            <p:cNvSpPr>
              <a:spLocks noChangeArrowheads="1"/>
            </p:cNvSpPr>
            <p:nvPr/>
          </p:nvSpPr>
          <p:spPr bwMode="auto">
            <a:xfrm>
              <a:off x="4689410" y="5876703"/>
              <a:ext cx="575567"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solidFill>
                    <a:srgbClr val="C00000"/>
                  </a:solidFill>
                  <a:latin typeface="微软雅黑" panose="020B0503020204020204" pitchFamily="34" charset="-122"/>
                  <a:ea typeface="微软雅黑" panose="020B0503020204020204" pitchFamily="34" charset="-122"/>
                </a:rPr>
                <a:t>001</a:t>
              </a:r>
              <a:endParaRPr lang="en-US" altLang="zh-CN" sz="1500" b="1" dirty="0">
                <a:solidFill>
                  <a:srgbClr val="C00000"/>
                </a:solidFill>
                <a:latin typeface="微软雅黑" panose="020B0503020204020204" pitchFamily="34" charset="-122"/>
                <a:ea typeface="微软雅黑" panose="020B0503020204020204" pitchFamily="34" charset="-122"/>
              </a:endParaRPr>
            </a:p>
          </p:txBody>
        </p:sp>
        <p:sp>
          <p:nvSpPr>
            <p:cNvPr id="26" name="Rectangle 21"/>
            <p:cNvSpPr>
              <a:spLocks noChangeArrowheads="1"/>
            </p:cNvSpPr>
            <p:nvPr/>
          </p:nvSpPr>
          <p:spPr bwMode="auto">
            <a:xfrm>
              <a:off x="6071115" y="5846473"/>
              <a:ext cx="3377123"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i="1" dirty="0">
                  <a:solidFill>
                    <a:srgbClr val="CC00CC"/>
                  </a:solidFill>
                  <a:latin typeface="微软雅黑" panose="020B0503020204020204" pitchFamily="34" charset="-122"/>
                  <a:ea typeface="微软雅黑" panose="020B0503020204020204" pitchFamily="34" charset="-122"/>
                </a:rPr>
                <a:t>R</a:t>
              </a:r>
              <a:r>
                <a:rPr lang="en-US" altLang="zh-CN" sz="1500" b="1" dirty="0">
                  <a:solidFill>
                    <a:srgbClr val="CC00CC"/>
                  </a:solidFill>
                  <a:latin typeface="微软雅黑" panose="020B0503020204020204" pitchFamily="34" charset="-122"/>
                  <a:ea typeface="微软雅黑" panose="020B0503020204020204" pitchFamily="34" charset="-122"/>
                </a:rPr>
                <a:t> (</a:t>
              </a:r>
              <a:r>
                <a:rPr lang="zh-CN" altLang="en-US" sz="1500" b="1" dirty="0">
                  <a:solidFill>
                    <a:srgbClr val="CC00CC"/>
                  </a:solidFill>
                  <a:latin typeface="微软雅黑" panose="020B0503020204020204" pitchFamily="34" charset="-122"/>
                  <a:ea typeface="微软雅黑" panose="020B0503020204020204" pitchFamily="34" charset="-122"/>
                </a:rPr>
                <a:t>余数</a:t>
              </a:r>
              <a:r>
                <a:rPr lang="en-US" altLang="zh-CN" sz="1500" b="1" dirty="0">
                  <a:solidFill>
                    <a:srgbClr val="CC00CC"/>
                  </a:solidFill>
                  <a:latin typeface="微软雅黑" panose="020B0503020204020204" pitchFamily="34" charset="-122"/>
                  <a:ea typeface="微软雅黑" panose="020B0503020204020204" pitchFamily="34" charset="-122"/>
                </a:rPr>
                <a:t>)</a:t>
              </a:r>
              <a:r>
                <a:rPr lang="zh-CN" altLang="en-US" sz="1500" b="1" dirty="0">
                  <a:solidFill>
                    <a:srgbClr val="CC00CC"/>
                  </a:solidFill>
                  <a:latin typeface="微软雅黑" panose="020B0503020204020204" pitchFamily="34" charset="-122"/>
                  <a:ea typeface="微软雅黑" panose="020B0503020204020204" pitchFamily="34" charset="-122"/>
                </a:rPr>
                <a:t>，作为 </a:t>
              </a:r>
              <a:r>
                <a:rPr lang="en-US" altLang="zh-CN" sz="1500" b="1" dirty="0">
                  <a:solidFill>
                    <a:srgbClr val="CC00CC"/>
                  </a:solidFill>
                  <a:latin typeface="微软雅黑" panose="020B0503020204020204" pitchFamily="34" charset="-122"/>
                  <a:ea typeface="微软雅黑" panose="020B0503020204020204" pitchFamily="34" charset="-122"/>
                </a:rPr>
                <a:t>FCS</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27" name="Freeform 22"/>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0" name="Line 25"/>
            <p:cNvSpPr>
              <a:spLocks noChangeShapeType="1"/>
            </p:cNvSpPr>
            <p:nvPr/>
          </p:nvSpPr>
          <p:spPr bwMode="auto">
            <a:xfrm>
              <a:off x="4518128" y="1978347"/>
              <a:ext cx="15876" cy="1141413"/>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1" name="Line 26"/>
            <p:cNvSpPr>
              <a:spLocks noChangeShapeType="1"/>
            </p:cNvSpPr>
            <p:nvPr/>
          </p:nvSpPr>
          <p:spPr bwMode="auto">
            <a:xfrm>
              <a:off x="4675650" y="1991047"/>
              <a:ext cx="25400" cy="1765301"/>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2" name="Line 27"/>
            <p:cNvSpPr>
              <a:spLocks noChangeShapeType="1"/>
            </p:cNvSpPr>
            <p:nvPr/>
          </p:nvSpPr>
          <p:spPr bwMode="auto">
            <a:xfrm>
              <a:off x="4861388" y="1991047"/>
              <a:ext cx="33337" cy="2439988"/>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4" name="Line 29"/>
            <p:cNvSpPr>
              <a:spLocks noChangeShapeType="1"/>
            </p:cNvSpPr>
            <p:nvPr/>
          </p:nvSpPr>
          <p:spPr bwMode="auto">
            <a:xfrm>
              <a:off x="3686881" y="3092410"/>
              <a:ext cx="757239"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5" name="Line 30"/>
            <p:cNvSpPr>
              <a:spLocks noChangeShapeType="1"/>
            </p:cNvSpPr>
            <p:nvPr/>
          </p:nvSpPr>
          <p:spPr bwMode="auto">
            <a:xfrm>
              <a:off x="3859530" y="3779798"/>
              <a:ext cx="75882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6" name="Line 31"/>
            <p:cNvSpPr>
              <a:spLocks noChangeShapeType="1"/>
            </p:cNvSpPr>
            <p:nvPr/>
          </p:nvSpPr>
          <p:spPr bwMode="auto">
            <a:xfrm>
              <a:off x="4107210" y="4467185"/>
              <a:ext cx="75723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7" name="Line 32"/>
            <p:cNvSpPr>
              <a:spLocks noChangeShapeType="1"/>
            </p:cNvSpPr>
            <p:nvPr/>
          </p:nvSpPr>
          <p:spPr bwMode="auto">
            <a:xfrm>
              <a:off x="4244483" y="5141873"/>
              <a:ext cx="75882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8" name="Line 33"/>
            <p:cNvSpPr>
              <a:spLocks noChangeShapeType="1"/>
            </p:cNvSpPr>
            <p:nvPr/>
          </p:nvSpPr>
          <p:spPr bwMode="auto">
            <a:xfrm>
              <a:off x="4519547" y="5860827"/>
              <a:ext cx="75723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9" name="Line 35"/>
            <p:cNvSpPr>
              <a:spLocks noChangeShapeType="1"/>
            </p:cNvSpPr>
            <p:nvPr/>
          </p:nvSpPr>
          <p:spPr bwMode="auto">
            <a:xfrm>
              <a:off x="5047606" y="1992635"/>
              <a:ext cx="39687" cy="3182937"/>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1" name="Line 39"/>
            <p:cNvSpPr>
              <a:spLocks noChangeShapeType="1"/>
            </p:cNvSpPr>
            <p:nvPr/>
          </p:nvSpPr>
          <p:spPr bwMode="auto">
            <a:xfrm flipH="1">
              <a:off x="5489510" y="6037039"/>
              <a:ext cx="504825" cy="0"/>
            </a:xfrm>
            <a:prstGeom prst="line">
              <a:avLst/>
            </a:prstGeom>
            <a:noFill/>
            <a:ln w="5715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5978721" y="1204869"/>
              <a:ext cx="90099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a:solidFill>
                    <a:srgbClr val="CC00CC"/>
                  </a:solidFill>
                  <a:latin typeface="微软雅黑" panose="020B0503020204020204" pitchFamily="34" charset="-122"/>
                  <a:ea typeface="微软雅黑" panose="020B0503020204020204" pitchFamily="34" charset="-122"/>
                </a:rPr>
                <a:t>Q</a:t>
              </a:r>
              <a:r>
                <a:rPr lang="en-US" altLang="zh-CN" sz="1500" b="1" dirty="0">
                  <a:solidFill>
                    <a:srgbClr val="CC00CC"/>
                  </a:solidFill>
                  <a:latin typeface="微软雅黑" panose="020B0503020204020204" pitchFamily="34" charset="-122"/>
                  <a:ea typeface="微软雅黑" panose="020B0503020204020204" pitchFamily="34" charset="-122"/>
                </a:rPr>
                <a:t> (</a:t>
              </a:r>
              <a:r>
                <a:rPr lang="zh-CN" altLang="en-US" sz="1500" b="1" dirty="0">
                  <a:solidFill>
                    <a:srgbClr val="CC00CC"/>
                  </a:solidFill>
                  <a:latin typeface="微软雅黑" panose="020B0503020204020204" pitchFamily="34" charset="-122"/>
                  <a:ea typeface="微软雅黑" panose="020B0503020204020204" pitchFamily="34" charset="-122"/>
                </a:rPr>
                <a:t>商</a:t>
              </a:r>
              <a:r>
                <a:rPr lang="en-US" altLang="zh-CN" sz="1500" b="1" dirty="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grpSp>
      <p:sp>
        <p:nvSpPr>
          <p:cNvPr id="3" name="圆角矩形 2"/>
          <p:cNvSpPr/>
          <p:nvPr/>
        </p:nvSpPr>
        <p:spPr>
          <a:xfrm>
            <a:off x="664269" y="1947166"/>
            <a:ext cx="3001387" cy="1722556"/>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原始数据 </a:t>
            </a:r>
            <a:r>
              <a:rPr lang="en-US" altLang="zh-CN" b="1" i="1" dirty="0">
                <a:solidFill>
                  <a:schemeClr val="tx1"/>
                </a:solidFill>
                <a:latin typeface="微软雅黑" panose="020B0503020204020204" pitchFamily="34" charset="-122"/>
                <a:ea typeface="微软雅黑" panose="020B0503020204020204" pitchFamily="34" charset="-122"/>
              </a:rPr>
              <a:t>M</a:t>
            </a:r>
            <a:r>
              <a:rPr lang="en-US" altLang="zh-CN" b="1" dirty="0">
                <a:solidFill>
                  <a:schemeClr val="tx1"/>
                </a:solidFill>
                <a:latin typeface="微软雅黑" panose="020B0503020204020204" pitchFamily="34" charset="-122"/>
                <a:ea typeface="微软雅黑" panose="020B0503020204020204" pitchFamily="34" charset="-122"/>
              </a:rPr>
              <a:t> = 101001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除数 </a:t>
            </a:r>
            <a:r>
              <a:rPr lang="en-US" altLang="zh-CN" b="1" i="1" dirty="0">
                <a:solidFill>
                  <a:schemeClr val="tx1"/>
                </a:solidFill>
                <a:latin typeface="微软雅黑" panose="020B0503020204020204" pitchFamily="34" charset="-122"/>
                <a:ea typeface="微软雅黑" panose="020B0503020204020204" pitchFamily="34" charset="-122"/>
              </a:rPr>
              <a:t>P</a:t>
            </a:r>
            <a:r>
              <a:rPr lang="en-US" altLang="zh-CN" b="1" dirty="0">
                <a:solidFill>
                  <a:schemeClr val="tx1"/>
                </a:solidFill>
                <a:latin typeface="微软雅黑" panose="020B0503020204020204" pitchFamily="34" charset="-122"/>
                <a:ea typeface="微软雅黑" panose="020B0503020204020204" pitchFamily="34" charset="-122"/>
              </a:rPr>
              <a:t> = 1101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得到：</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发送数据 </a:t>
            </a:r>
            <a:r>
              <a:rPr lang="en-US" altLang="zh-CN" b="1" dirty="0">
                <a:solidFill>
                  <a:schemeClr val="tx1"/>
                </a:solidFill>
                <a:latin typeface="微软雅黑" panose="020B0503020204020204" pitchFamily="34" charset="-122"/>
                <a:ea typeface="微软雅黑" panose="020B0503020204020204" pitchFamily="34" charset="-122"/>
              </a:rPr>
              <a:t>= 101001</a:t>
            </a:r>
            <a:r>
              <a:rPr lang="en-US" altLang="zh-CN" b="1" dirty="0">
                <a:solidFill>
                  <a:srgbClr val="FF0000"/>
                </a:solidFill>
                <a:latin typeface="微软雅黑" panose="020B0503020204020204" pitchFamily="34" charset="-122"/>
                <a:ea typeface="微软雅黑" panose="020B0503020204020204" pitchFamily="34" charset="-122"/>
              </a:rPr>
              <a:t>001</a:t>
            </a:r>
            <a:endParaRPr lang="zh-CN" altLang="en-US"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5193"/>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82953"/>
            <a:ext cx="2013693"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帧检验序列 </a:t>
            </a:r>
            <a:r>
              <a:rPr lang="en-US" altLang="zh-CN" sz="2000" b="1" dirty="0">
                <a:latin typeface="微软雅黑" panose="020B0503020204020204" pitchFamily="34" charset="-122"/>
                <a:ea typeface="微软雅黑" panose="020B0503020204020204" pitchFamily="34" charset="-122"/>
              </a:rPr>
              <a:t>FCS</a:t>
            </a:r>
            <a:endParaRPr lang="zh-CN" altLang="en-US" sz="2000" b="1" dirty="0">
              <a:latin typeface="微软雅黑" panose="020B0503020204020204" pitchFamily="34" charset="-122"/>
              <a:ea typeface="微软雅黑" panose="020B0503020204020204" pitchFamily="34" charset="-122"/>
            </a:endParaRPr>
          </a:p>
        </p:txBody>
      </p:sp>
      <p:sp>
        <p:nvSpPr>
          <p:cNvPr id="7" name="矩形 6"/>
          <p:cNvSpPr/>
          <p:nvPr/>
        </p:nvSpPr>
        <p:spPr>
          <a:xfrm>
            <a:off x="466344" y="938474"/>
            <a:ext cx="8302752" cy="2631490"/>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在数据后面添加上的冗余码称为</a:t>
            </a:r>
            <a:r>
              <a:rPr lang="zh-CN" altLang="en-US" sz="2000" b="1" dirty="0">
                <a:solidFill>
                  <a:srgbClr val="C00000"/>
                </a:solidFill>
                <a:latin typeface="微软雅黑" panose="020B0503020204020204" pitchFamily="34" charset="-122"/>
                <a:ea typeface="微软雅黑" panose="020B0503020204020204" pitchFamily="34" charset="-122"/>
              </a:rPr>
              <a:t>帧检验序列 </a:t>
            </a:r>
            <a:r>
              <a:rPr lang="en-US" altLang="zh-CN" sz="2000" b="1" dirty="0">
                <a:solidFill>
                  <a:srgbClr val="C00000"/>
                </a:solidFill>
                <a:latin typeface="微软雅黑" panose="020B0503020204020204" pitchFamily="34" charset="-122"/>
                <a:ea typeface="微软雅黑" panose="020B0503020204020204" pitchFamily="34" charset="-122"/>
              </a:rPr>
              <a:t>FCS </a:t>
            </a:r>
            <a:r>
              <a:rPr lang="en-US" altLang="zh-CN" sz="2000" b="1" dirty="0">
                <a:latin typeface="微软雅黑" panose="020B0503020204020204" pitchFamily="34" charset="-122"/>
                <a:ea typeface="微软雅黑" panose="020B0503020204020204" pitchFamily="34" charset="-122"/>
              </a:rPr>
              <a:t>(Frame Check Sequence)</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循环冗余检验 </a:t>
            </a:r>
            <a:r>
              <a:rPr lang="en-US" altLang="zh-CN" sz="2000" b="1" dirty="0">
                <a:latin typeface="微软雅黑" panose="020B0503020204020204" pitchFamily="34" charset="-122"/>
                <a:ea typeface="微软雅黑" panose="020B0503020204020204" pitchFamily="34" charset="-122"/>
              </a:rPr>
              <a:t>CRC </a:t>
            </a:r>
            <a:r>
              <a:rPr lang="zh-CN" altLang="en-US" sz="2000" b="1" dirty="0">
                <a:latin typeface="微软雅黑" panose="020B0503020204020204" pitchFamily="34" charset="-122"/>
                <a:ea typeface="微软雅黑" panose="020B0503020204020204" pitchFamily="34" charset="-122"/>
              </a:rPr>
              <a:t>和帧检验序列 </a:t>
            </a:r>
            <a:r>
              <a:rPr lang="en-US" altLang="zh-CN" sz="2000" b="1" dirty="0">
                <a:latin typeface="微软雅黑" panose="020B0503020204020204" pitchFamily="34" charset="-122"/>
                <a:ea typeface="微软雅黑" panose="020B0503020204020204" pitchFamily="34" charset="-122"/>
              </a:rPr>
              <a:t>FCS </a:t>
            </a:r>
            <a:r>
              <a:rPr lang="zh-CN" altLang="en-US" sz="2000" b="1" dirty="0">
                <a:solidFill>
                  <a:srgbClr val="C00000"/>
                </a:solidFill>
                <a:latin typeface="微软雅黑" panose="020B0503020204020204" pitchFamily="34" charset="-122"/>
                <a:ea typeface="微软雅黑" panose="020B0503020204020204" pitchFamily="34" charset="-122"/>
              </a:rPr>
              <a:t>并不等同。</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542925" indent="-342900">
              <a:lnSpc>
                <a:spcPts val="3300"/>
              </a:lnSpc>
              <a:buClr>
                <a:srgbClr val="7030A0"/>
              </a:buClr>
              <a:buFont typeface="+mj-lt"/>
              <a:buAutoNum type="arabicPeriod"/>
            </a:pPr>
            <a:r>
              <a:rPr lang="en-US" altLang="zh-CN" sz="2000" b="1" dirty="0">
                <a:latin typeface="微软雅黑" panose="020B0503020204020204" pitchFamily="34" charset="-122"/>
                <a:ea typeface="微软雅黑" panose="020B0503020204020204" pitchFamily="34" charset="-122"/>
              </a:rPr>
              <a:t>CRC </a:t>
            </a:r>
            <a:r>
              <a:rPr lang="zh-CN" altLang="en-US" sz="2000" b="1" dirty="0">
                <a:latin typeface="微软雅黑" panose="020B0503020204020204" pitchFamily="34" charset="-122"/>
                <a:ea typeface="微软雅黑" panose="020B0503020204020204" pitchFamily="34" charset="-122"/>
              </a:rPr>
              <a:t>是一种常用的检错方法，而 </a:t>
            </a:r>
            <a:r>
              <a:rPr lang="en-US" altLang="zh-CN" sz="2000" b="1" dirty="0">
                <a:latin typeface="微软雅黑" panose="020B0503020204020204" pitchFamily="34" charset="-122"/>
                <a:ea typeface="微软雅黑" panose="020B0503020204020204" pitchFamily="34" charset="-122"/>
              </a:rPr>
              <a:t>FCS </a:t>
            </a:r>
            <a:r>
              <a:rPr lang="zh-CN" altLang="en-US" sz="2000" b="1" dirty="0">
                <a:latin typeface="微软雅黑" panose="020B0503020204020204" pitchFamily="34" charset="-122"/>
                <a:ea typeface="微软雅黑" panose="020B0503020204020204" pitchFamily="34" charset="-122"/>
              </a:rPr>
              <a:t>是添加在数据后面的冗余码。</a:t>
            </a:r>
            <a:endParaRPr lang="zh-CN" altLang="en-US" sz="2000" b="1" dirty="0">
              <a:latin typeface="微软雅黑" panose="020B0503020204020204" pitchFamily="34" charset="-122"/>
              <a:ea typeface="微软雅黑" panose="020B0503020204020204" pitchFamily="34" charset="-122"/>
            </a:endParaRPr>
          </a:p>
          <a:p>
            <a:pPr marL="542925" indent="-342900">
              <a:lnSpc>
                <a:spcPts val="3300"/>
              </a:lnSpc>
              <a:buClr>
                <a:srgbClr val="7030A0"/>
              </a:buClr>
              <a:buFont typeface="+mj-lt"/>
              <a:buAutoNum type="arabicPeriod"/>
            </a:pPr>
            <a:r>
              <a:rPr lang="en-US" altLang="zh-CN" sz="2000" b="1" dirty="0">
                <a:latin typeface="微软雅黑" panose="020B0503020204020204" pitchFamily="34" charset="-122"/>
                <a:ea typeface="微软雅黑" panose="020B0503020204020204" pitchFamily="34" charset="-122"/>
              </a:rPr>
              <a:t>FCS </a:t>
            </a:r>
            <a:r>
              <a:rPr lang="zh-CN" altLang="en-US" sz="2000" b="1" dirty="0">
                <a:latin typeface="微软雅黑" panose="020B0503020204020204" pitchFamily="34" charset="-122"/>
                <a:ea typeface="微软雅黑" panose="020B0503020204020204" pitchFamily="34" charset="-122"/>
              </a:rPr>
              <a:t>可以用 </a:t>
            </a:r>
            <a:r>
              <a:rPr lang="en-US" altLang="zh-CN" sz="2000" b="1" dirty="0">
                <a:latin typeface="微软雅黑" panose="020B0503020204020204" pitchFamily="34" charset="-122"/>
                <a:ea typeface="微软雅黑" panose="020B0503020204020204" pitchFamily="34" charset="-122"/>
              </a:rPr>
              <a:t>CRC </a:t>
            </a:r>
            <a:r>
              <a:rPr lang="zh-CN" altLang="en-US" sz="2000" b="1" dirty="0">
                <a:latin typeface="微软雅黑" panose="020B0503020204020204" pitchFamily="34" charset="-122"/>
                <a:ea typeface="微软雅黑" panose="020B0503020204020204" pitchFamily="34" charset="-122"/>
              </a:rPr>
              <a:t>这种方法得出，但 </a:t>
            </a:r>
            <a:r>
              <a:rPr lang="en-US" altLang="zh-CN" sz="2000" b="1" dirty="0">
                <a:latin typeface="微软雅黑" panose="020B0503020204020204" pitchFamily="34" charset="-122"/>
                <a:ea typeface="微软雅黑" panose="020B0503020204020204" pitchFamily="34" charset="-122"/>
              </a:rPr>
              <a:t>CRC </a:t>
            </a:r>
            <a:r>
              <a:rPr lang="zh-CN" altLang="en-US" sz="2000" b="1" dirty="0">
                <a:latin typeface="微软雅黑" panose="020B0503020204020204" pitchFamily="34" charset="-122"/>
                <a:ea typeface="微软雅黑" panose="020B0503020204020204" pitchFamily="34" charset="-122"/>
              </a:rPr>
              <a:t>并非用来获得 </a:t>
            </a:r>
            <a:r>
              <a:rPr lang="en-US" altLang="zh-CN" sz="2000" b="1" dirty="0">
                <a:latin typeface="微软雅黑" panose="020B0503020204020204" pitchFamily="34" charset="-122"/>
                <a:ea typeface="微软雅黑" panose="020B0503020204020204" pitchFamily="34" charset="-122"/>
              </a:rPr>
              <a:t>FCS </a:t>
            </a:r>
            <a:r>
              <a:rPr lang="zh-CN" altLang="en-US" sz="2000" b="1" dirty="0">
                <a:latin typeface="微软雅黑" panose="020B0503020204020204" pitchFamily="34" charset="-122"/>
                <a:ea typeface="微软雅黑" panose="020B0503020204020204" pitchFamily="34" charset="-122"/>
              </a:rPr>
              <a:t>的唯一方法。 </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466344" y="62138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矩形 98"/>
          <p:cNvSpPr/>
          <p:nvPr/>
        </p:nvSpPr>
        <p:spPr>
          <a:xfrm>
            <a:off x="616085" y="569996"/>
            <a:ext cx="3296095"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广泛使用的生成多项式</a:t>
            </a:r>
            <a:r>
              <a:rPr lang="en-US" altLang="zh-CN" sz="2000" b="1" dirty="0">
                <a:latin typeface="微软雅黑" panose="020B0503020204020204" pitchFamily="34" charset="-122"/>
                <a:ea typeface="微软雅黑" panose="020B0503020204020204" pitchFamily="34" charset="-122"/>
              </a:rPr>
              <a:t>P(X)</a:t>
            </a:r>
            <a:endParaRPr lang="zh-CN" altLang="en-US" sz="2000" b="1" dirty="0">
              <a:latin typeface="微软雅黑" panose="020B0503020204020204" pitchFamily="34" charset="-122"/>
              <a:ea typeface="微软雅黑" panose="020B0503020204020204" pitchFamily="34" charset="-122"/>
            </a:endParaRPr>
          </a:p>
        </p:txBody>
      </p:sp>
      <p:sp>
        <p:nvSpPr>
          <p:cNvPr id="2" name="矩形 1"/>
          <p:cNvSpPr/>
          <p:nvPr/>
        </p:nvSpPr>
        <p:spPr>
          <a:xfrm>
            <a:off x="616085" y="1152569"/>
            <a:ext cx="7698509" cy="152862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CRC-16</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15</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rPr>
              <a:t> + 1</a:t>
            </a:r>
            <a:endParaRPr lang="zh-CN" altLang="zh-CN" b="1" dirty="0">
              <a:latin typeface="微软雅黑" panose="020B0503020204020204" pitchFamily="34" charset="-122"/>
              <a:ea typeface="微软雅黑" panose="020B0503020204020204" pitchFamily="34" charset="-122"/>
            </a:endParaRPr>
          </a:p>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CRC-CCITT</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5</a:t>
            </a:r>
            <a:r>
              <a:rPr lang="en-US" altLang="zh-CN" b="1" dirty="0">
                <a:latin typeface="微软雅黑" panose="020B0503020204020204" pitchFamily="34" charset="-122"/>
                <a:ea typeface="微软雅黑" panose="020B0503020204020204" pitchFamily="34" charset="-122"/>
              </a:rPr>
              <a:t> + 1</a:t>
            </a:r>
            <a:endParaRPr lang="zh-CN" altLang="zh-CN" b="1" dirty="0">
              <a:latin typeface="微软雅黑" panose="020B0503020204020204" pitchFamily="34" charset="-122"/>
              <a:ea typeface="微软雅黑" panose="020B0503020204020204" pitchFamily="34" charset="-122"/>
            </a:endParaRPr>
          </a:p>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CRC-32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32</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26</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23</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11</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10 </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8</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7</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5</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4 </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rPr>
              <a:t> + X + 1</a:t>
            </a:r>
            <a:endParaRPr lang="zh-CN" altLang="zh-CN" b="1" dirty="0">
              <a:latin typeface="微软雅黑" panose="020B0503020204020204" pitchFamily="34" charset="-122"/>
              <a:ea typeface="微软雅黑" panose="020B0503020204020204" pitchFamily="34" charset="-122"/>
            </a:endParaRPr>
          </a:p>
        </p:txBody>
      </p:sp>
      <p:sp>
        <p:nvSpPr>
          <p:cNvPr id="5" name="矩形 4"/>
          <p:cNvSpPr/>
          <p:nvPr/>
        </p:nvSpPr>
        <p:spPr>
          <a:xfrm>
            <a:off x="642065" y="2903443"/>
            <a:ext cx="4680520" cy="115467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a:ln>
            <a:solidFill>
              <a:schemeClr val="tx1"/>
            </a:solidFill>
          </a:ln>
        </p:spPr>
        <p:txBody>
          <a:bodyPr>
            <a:spAutoFit/>
          </a:bodyPr>
          <a:lstStyle/>
          <a:p>
            <a:pPr eaLnBrk="1" hangingPunct="1">
              <a:lnSpc>
                <a:spcPct val="150000"/>
              </a:lnSpc>
              <a:defRPr/>
            </a:pPr>
            <a:r>
              <a:rPr lang="en-US" altLang="zh-CN" sz="1600" dirty="0">
                <a:latin typeface="Arial Unicode MS" pitchFamily="34" charset="-122"/>
                <a:ea typeface="Arial Unicode MS" pitchFamily="34" charset="-122"/>
                <a:cs typeface="Arial Unicode MS" pitchFamily="34" charset="-122"/>
              </a:rPr>
              <a:t>errors detection ability - CRC16</a:t>
            </a:r>
            <a:endParaRPr lang="en-US" altLang="zh-CN" sz="1600" dirty="0">
              <a:latin typeface="Arial Unicode MS" pitchFamily="34" charset="-122"/>
              <a:ea typeface="Arial Unicode MS" pitchFamily="34" charset="-122"/>
              <a:cs typeface="Arial Unicode MS" pitchFamily="34" charset="-122"/>
            </a:endParaRPr>
          </a:p>
          <a:p>
            <a:pPr eaLnBrk="1" hangingPunct="1">
              <a:lnSpc>
                <a:spcPct val="150000"/>
              </a:lnSpc>
              <a:defRPr/>
            </a:pPr>
            <a:r>
              <a:rPr lang="en-US" altLang="zh-CN" sz="1600" dirty="0">
                <a:latin typeface="Arial Unicode MS" pitchFamily="34" charset="-122"/>
                <a:ea typeface="Arial Unicode MS" pitchFamily="34" charset="-122"/>
                <a:cs typeface="Arial Unicode MS" pitchFamily="34" charset="-122"/>
              </a:rPr>
              <a:t>     =17   burst  errors : 99.9969%</a:t>
            </a:r>
            <a:endParaRPr lang="en-US" altLang="zh-CN" sz="1600" dirty="0">
              <a:latin typeface="Arial Unicode MS" pitchFamily="34" charset="-122"/>
              <a:ea typeface="Arial Unicode MS" pitchFamily="34" charset="-122"/>
              <a:cs typeface="Arial Unicode MS" pitchFamily="34" charset="-122"/>
            </a:endParaRPr>
          </a:p>
          <a:p>
            <a:pPr eaLnBrk="1" hangingPunct="1">
              <a:lnSpc>
                <a:spcPct val="150000"/>
              </a:lnSpc>
              <a:defRPr/>
            </a:pPr>
            <a:r>
              <a:rPr lang="en-US" altLang="zh-CN" sz="1600" dirty="0">
                <a:latin typeface="Arial Unicode MS" pitchFamily="34" charset="-122"/>
                <a:ea typeface="Arial Unicode MS" pitchFamily="34" charset="-122"/>
                <a:cs typeface="Arial Unicode MS" pitchFamily="34" charset="-122"/>
              </a:rPr>
              <a:t>     ≤ 16  burst  errors : 100%</a:t>
            </a:r>
            <a:endParaRPr lang="zh-CN" altLang="en-US" sz="1600" dirty="0">
              <a:latin typeface="Arial Unicode MS" pitchFamily="34" charset="-122"/>
              <a:ea typeface="Arial Unicode MS" pitchFamily="34" charset="-122"/>
              <a:cs typeface="Arial Unicode MS"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1759703" y="1253078"/>
            <a:ext cx="5941751" cy="1764665"/>
          </a:xfrm>
          <a:prstGeom prst="rect">
            <a:avLst/>
          </a:prstGeom>
        </p:spPr>
        <p:txBody>
          <a:bodyPr wrap="square">
            <a:spAutoFit/>
          </a:bodyPr>
          <a:lstStyle/>
          <a:p>
            <a:pPr>
              <a:spcBef>
                <a:spcPts val="450"/>
              </a:spcBef>
              <a:spcAft>
                <a:spcPts val="450"/>
              </a:spcAft>
              <a:defRPr/>
            </a:pPr>
            <a:r>
              <a:rPr lang="zh-CN" altLang="en-US" sz="2400" kern="100" dirty="0">
                <a:latin typeface="Times New Roman" panose="02020603050405020304" pitchFamily="18" charset="0"/>
              </a:rPr>
              <a:t>原始数据：</a:t>
            </a:r>
            <a:r>
              <a:rPr lang="en-US" altLang="zh-CN" sz="2400" dirty="0"/>
              <a:t>1010101</a:t>
            </a:r>
            <a:r>
              <a:rPr lang="zh-CN" altLang="en-US" sz="2400" dirty="0">
                <a:solidFill>
                  <a:srgbClr val="FF0000"/>
                </a:solidFill>
              </a:rPr>
              <a:t>（</a:t>
            </a:r>
            <a:r>
              <a:rPr lang="en-US" altLang="zh-CN" sz="2400" dirty="0">
                <a:solidFill>
                  <a:srgbClr val="FF0000"/>
                </a:solidFill>
              </a:rPr>
              <a:t>7</a:t>
            </a:r>
            <a:r>
              <a:rPr lang="zh-CN" altLang="en-US" sz="2400" dirty="0">
                <a:solidFill>
                  <a:srgbClr val="FF0000"/>
                </a:solidFill>
              </a:rPr>
              <a:t>位）</a:t>
            </a:r>
            <a:endParaRPr lang="en-US" altLang="zh-CN" sz="2400" dirty="0"/>
          </a:p>
          <a:p>
            <a:pPr>
              <a:spcBef>
                <a:spcPts val="450"/>
              </a:spcBef>
              <a:spcAft>
                <a:spcPts val="450"/>
              </a:spcAft>
              <a:defRPr/>
            </a:pPr>
            <a:r>
              <a:rPr lang="zh-CN" altLang="en-US" sz="2400" kern="100" dirty="0">
                <a:latin typeface="Times New Roman" panose="02020603050405020304" pitchFamily="18" charset="0"/>
              </a:rPr>
              <a:t>生成多项式：</a:t>
            </a:r>
            <a:r>
              <a:rPr lang="en-US" altLang="zh-CN" sz="2400" kern="100" dirty="0">
                <a:latin typeface="Times New Roman" panose="02020603050405020304" pitchFamily="18" charset="0"/>
              </a:rPr>
              <a:t> P(X)=X</a:t>
            </a:r>
            <a:r>
              <a:rPr lang="en-US" altLang="zh-CN" sz="2400" kern="100" baseline="30000" dirty="0">
                <a:latin typeface="Times New Roman" panose="02020603050405020304" pitchFamily="18" charset="0"/>
              </a:rPr>
              <a:t>4</a:t>
            </a:r>
            <a:r>
              <a:rPr lang="en-US" altLang="zh-CN" sz="2400" kern="100" dirty="0">
                <a:latin typeface="Times New Roman" panose="02020603050405020304" pitchFamily="18" charset="0"/>
              </a:rPr>
              <a:t>+X</a:t>
            </a:r>
            <a:r>
              <a:rPr lang="en-US" altLang="zh-CN" sz="2400" kern="100" baseline="30000" dirty="0">
                <a:latin typeface="Times New Roman" panose="02020603050405020304" pitchFamily="18" charset="0"/>
              </a:rPr>
              <a:t>3</a:t>
            </a:r>
            <a:r>
              <a:rPr lang="en-US" altLang="zh-CN" sz="2400" kern="100" dirty="0">
                <a:latin typeface="Times New Roman" panose="02020603050405020304" pitchFamily="18" charset="0"/>
              </a:rPr>
              <a:t>+X</a:t>
            </a:r>
            <a:r>
              <a:rPr lang="en-US" altLang="zh-CN" sz="2400" kern="100" baseline="30000" dirty="0">
                <a:latin typeface="Times New Roman" panose="02020603050405020304" pitchFamily="18" charset="0"/>
              </a:rPr>
              <a:t>2</a:t>
            </a:r>
            <a:r>
              <a:rPr lang="en-US" altLang="zh-CN" sz="2400" kern="100" dirty="0">
                <a:latin typeface="Times New Roman" panose="02020603050405020304" pitchFamily="18" charset="0"/>
              </a:rPr>
              <a:t>+1</a:t>
            </a:r>
            <a:r>
              <a:rPr lang="zh-CN" altLang="en-US" sz="2400" kern="100" dirty="0">
                <a:solidFill>
                  <a:srgbClr val="FF0000"/>
                </a:solidFill>
                <a:latin typeface="Times New Roman" panose="02020603050405020304" pitchFamily="18" charset="0"/>
              </a:rPr>
              <a:t>（</a:t>
            </a:r>
            <a:r>
              <a:rPr lang="en-US" altLang="zh-CN" sz="2400" kern="100" dirty="0">
                <a:solidFill>
                  <a:srgbClr val="FF0000"/>
                </a:solidFill>
                <a:latin typeface="Times New Roman" panose="02020603050405020304" pitchFamily="18" charset="0"/>
              </a:rPr>
              <a:t>4</a:t>
            </a:r>
            <a:r>
              <a:rPr lang="zh-CN" altLang="en-US" sz="2400" kern="100" dirty="0">
                <a:solidFill>
                  <a:srgbClr val="FF0000"/>
                </a:solidFill>
                <a:latin typeface="Times New Roman" panose="02020603050405020304" pitchFamily="18" charset="0"/>
              </a:rPr>
              <a:t>位）</a:t>
            </a:r>
            <a:endParaRPr lang="en-US" altLang="zh-CN" sz="2400" kern="100" dirty="0">
              <a:latin typeface="Times New Roman" panose="02020603050405020304" pitchFamily="18" charset="0"/>
            </a:endParaRPr>
          </a:p>
          <a:p>
            <a:pPr>
              <a:spcBef>
                <a:spcPts val="450"/>
              </a:spcBef>
              <a:spcAft>
                <a:spcPts val="450"/>
              </a:spcAft>
              <a:defRPr/>
            </a:pPr>
            <a:r>
              <a:rPr lang="zh-CN" altLang="en-US" sz="2400" kern="100" dirty="0">
                <a:latin typeface="Times New Roman" panose="02020603050405020304" pitchFamily="18" charset="0"/>
              </a:rPr>
              <a:t>发送数据：</a:t>
            </a:r>
            <a:r>
              <a:rPr lang="en-US" altLang="zh-CN" sz="2400" kern="100" dirty="0">
                <a:latin typeface="Times New Roman" panose="02020603050405020304" pitchFamily="18" charset="0"/>
              </a:rPr>
              <a:t>?</a:t>
            </a:r>
            <a:endParaRPr lang="en-US" altLang="zh-CN" sz="2400" kern="100" dirty="0">
              <a:latin typeface="Times New Roman" panose="02020603050405020304" pitchFamily="18" charset="0"/>
            </a:endParaRPr>
          </a:p>
          <a:p>
            <a:pPr>
              <a:defRPr/>
            </a:pPr>
            <a:endParaRPr lang="zh-CN" altLang="en-US" dirty="0"/>
          </a:p>
        </p:txBody>
      </p:sp>
      <p:sp>
        <p:nvSpPr>
          <p:cNvPr id="3" name="矩形 2"/>
          <p:cNvSpPr/>
          <p:nvPr/>
        </p:nvSpPr>
        <p:spPr>
          <a:xfrm>
            <a:off x="2093037" y="3420338"/>
            <a:ext cx="3837305" cy="460375"/>
          </a:xfrm>
          <a:prstGeom prst="rect">
            <a:avLst/>
          </a:prstGeom>
        </p:spPr>
        <p:txBody>
          <a:bodyPr wrap="none">
            <a:spAutoFit/>
          </a:bodyPr>
          <a:lstStyle/>
          <a:p>
            <a:pPr>
              <a:defRPr/>
            </a:pPr>
            <a:r>
              <a:rPr lang="zh-CN" altLang="en-US" sz="2400" kern="100" dirty="0">
                <a:latin typeface="Times New Roman" panose="02020603050405020304" pitchFamily="18" charset="0"/>
                <a:ea typeface="黑体" panose="02010609060101010101" pitchFamily="2" charset="-122"/>
              </a:rPr>
              <a:t>答案</a:t>
            </a:r>
            <a:r>
              <a:rPr lang="en-US" altLang="zh-CN" sz="2400" kern="100" dirty="0">
                <a:latin typeface="Times New Roman" panose="02020603050405020304" pitchFamily="18" charset="0"/>
                <a:ea typeface="黑体" panose="02010609060101010101" pitchFamily="2" charset="-122"/>
              </a:rPr>
              <a:t>: 10101011001</a:t>
            </a:r>
            <a:r>
              <a:rPr lang="zh-CN" altLang="en-US" sz="2400" kern="100" dirty="0">
                <a:solidFill>
                  <a:srgbClr val="FF0000"/>
                </a:solidFill>
                <a:latin typeface="Times New Roman" panose="02020603050405020304" pitchFamily="18" charset="0"/>
                <a:ea typeface="黑体" panose="02010609060101010101" pitchFamily="2" charset="-122"/>
              </a:rPr>
              <a:t>（</a:t>
            </a:r>
            <a:r>
              <a:rPr lang="en-US" altLang="zh-CN" sz="2400" kern="100" dirty="0">
                <a:solidFill>
                  <a:srgbClr val="FF0000"/>
                </a:solidFill>
                <a:latin typeface="Times New Roman" panose="02020603050405020304" pitchFamily="18" charset="0"/>
                <a:ea typeface="黑体" panose="02010609060101010101" pitchFamily="2" charset="-122"/>
              </a:rPr>
              <a:t>13</a:t>
            </a:r>
            <a:r>
              <a:rPr lang="zh-CN" altLang="en-US" sz="2400" kern="100" dirty="0">
                <a:solidFill>
                  <a:srgbClr val="FF0000"/>
                </a:solidFill>
                <a:latin typeface="Times New Roman" panose="02020603050405020304" pitchFamily="18" charset="0"/>
                <a:ea typeface="黑体" panose="02010609060101010101" pitchFamily="2" charset="-122"/>
              </a:rPr>
              <a:t>位）</a:t>
            </a:r>
            <a:endParaRPr lang="zh-CN" altLang="en-US" sz="2400" kern="100" dirty="0">
              <a:solidFill>
                <a:srgbClr val="FF0000"/>
              </a:solidFill>
              <a:latin typeface="Times New Roman" panose="02020603050405020304" pitchFamily="18" charset="0"/>
              <a:ea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466344" y="62138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矩形 98"/>
          <p:cNvSpPr/>
          <p:nvPr/>
        </p:nvSpPr>
        <p:spPr>
          <a:xfrm>
            <a:off x="616085" y="569996"/>
            <a:ext cx="697627" cy="400110"/>
          </a:xfrm>
          <a:prstGeom prst="rect">
            <a:avLst/>
          </a:prstGeom>
        </p:spPr>
        <p:txBody>
          <a:bodyPr wrap="none">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注意</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00" name="矩形 99"/>
          <p:cNvSpPr/>
          <p:nvPr/>
        </p:nvSpPr>
        <p:spPr>
          <a:xfrm>
            <a:off x="466344" y="952473"/>
            <a:ext cx="8302752" cy="1785104"/>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仅用循环冗余检验 </a:t>
            </a:r>
            <a:r>
              <a:rPr lang="en-US" altLang="zh-CN" sz="2000" b="1" dirty="0">
                <a:latin typeface="微软雅黑" panose="020B0503020204020204" pitchFamily="34" charset="-122"/>
                <a:ea typeface="微软雅黑" panose="020B0503020204020204" pitchFamily="34" charset="-122"/>
              </a:rPr>
              <a:t>CRC </a:t>
            </a:r>
            <a:r>
              <a:rPr lang="zh-CN" altLang="en-US" sz="2000" b="1" dirty="0">
                <a:latin typeface="微软雅黑" panose="020B0503020204020204" pitchFamily="34" charset="-122"/>
                <a:ea typeface="微软雅黑" panose="020B0503020204020204" pitchFamily="34" charset="-122"/>
              </a:rPr>
              <a:t>差错检测技术只能做到</a:t>
            </a:r>
            <a:r>
              <a:rPr lang="zh-CN" altLang="en-US" sz="2000" b="1" dirty="0">
                <a:solidFill>
                  <a:srgbClr val="0000FF"/>
                </a:solidFill>
                <a:latin typeface="微软雅黑" panose="020B0503020204020204" pitchFamily="34" charset="-122"/>
                <a:ea typeface="微软雅黑" panose="020B0503020204020204" pitchFamily="34" charset="-122"/>
              </a:rPr>
              <a:t>无差错接受 </a:t>
            </a:r>
            <a:r>
              <a:rPr lang="en-US" altLang="zh-CN" sz="2000" b="1" dirty="0">
                <a:latin typeface="微软雅黑" panose="020B0503020204020204" pitchFamily="34" charset="-122"/>
                <a:ea typeface="微软雅黑" panose="020B0503020204020204" pitchFamily="34" charset="-122"/>
              </a:rPr>
              <a:t>(accept)</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即：</a:t>
            </a:r>
            <a:r>
              <a:rPr lang="zh-CN" altLang="en-US" sz="2000" b="1" dirty="0">
                <a:solidFill>
                  <a:srgbClr val="0000FF"/>
                </a:solidFill>
                <a:latin typeface="微软雅黑" panose="020B0503020204020204" pitchFamily="34" charset="-122"/>
                <a:ea typeface="微软雅黑" panose="020B0503020204020204" pitchFamily="34" charset="-122"/>
              </a:rPr>
              <a:t>“凡是接受的帧（即不包括丢弃的帧），我们都能以非常接近于 </a:t>
            </a:r>
            <a:r>
              <a:rPr lang="en-US" altLang="zh-CN" sz="2000" b="1" dirty="0">
                <a:solidFill>
                  <a:srgbClr val="0000FF"/>
                </a:solidFill>
                <a:latin typeface="微软雅黑" panose="020B0503020204020204" pitchFamily="34" charset="-122"/>
                <a:ea typeface="微软雅黑" panose="020B0503020204020204" pitchFamily="34" charset="-122"/>
              </a:rPr>
              <a:t>1 </a:t>
            </a:r>
            <a:r>
              <a:rPr lang="zh-CN" altLang="en-US" sz="2000" b="1" dirty="0">
                <a:solidFill>
                  <a:srgbClr val="0000FF"/>
                </a:solidFill>
                <a:latin typeface="微软雅黑" panose="020B0503020204020204" pitchFamily="34" charset="-122"/>
                <a:ea typeface="微软雅黑" panose="020B0503020204020204" pitchFamily="34" charset="-122"/>
              </a:rPr>
              <a:t>的概率认为这些帧在传输过程中没有产生差错”。</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即：“凡是接收端数据链路层接受的帧均无差错”。</a:t>
            </a:r>
            <a:endParaRPr lang="en-US" altLang="zh-CN"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0617"/>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69233"/>
            <a:ext cx="5889754" cy="400110"/>
          </a:xfrm>
          <a:prstGeom prst="rect">
            <a:avLst/>
          </a:prstGeom>
        </p:spPr>
        <p:txBody>
          <a:bodyPr wrap="none">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注意：</a:t>
            </a:r>
            <a:r>
              <a:rPr lang="zh-CN" altLang="en-US" sz="2000" b="1" dirty="0">
                <a:latin typeface="微软雅黑" panose="020B0503020204020204" pitchFamily="34" charset="-122"/>
                <a:ea typeface="微软雅黑" panose="020B0503020204020204" pitchFamily="34" charset="-122"/>
              </a:rPr>
              <a:t>“无比特差错”与“无传输差错”是不同的</a:t>
            </a:r>
            <a:endParaRPr lang="zh-CN" altLang="en-US" sz="2000" b="1" dirty="0">
              <a:latin typeface="微软雅黑" panose="020B0503020204020204" pitchFamily="34" charset="-122"/>
              <a:ea typeface="微软雅黑" panose="020B0503020204020204" pitchFamily="34" charset="-122"/>
            </a:endParaRPr>
          </a:p>
        </p:txBody>
      </p:sp>
      <p:sp>
        <p:nvSpPr>
          <p:cNvPr id="7" name="矩形 6"/>
          <p:cNvSpPr/>
          <p:nvPr/>
        </p:nvSpPr>
        <p:spPr>
          <a:xfrm>
            <a:off x="466345" y="951710"/>
            <a:ext cx="8302751" cy="3054682"/>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可靠传输：</a:t>
            </a:r>
            <a:r>
              <a:rPr lang="zh-CN" altLang="en-US" sz="2000" b="1" dirty="0">
                <a:latin typeface="微软雅黑" panose="020B0503020204020204" pitchFamily="34" charset="-122"/>
                <a:ea typeface="微软雅黑" panose="020B0503020204020204" pitchFamily="34" charset="-122"/>
              </a:rPr>
              <a:t>数据链路层的发送端发送什么，在接收端就收到什么。</a:t>
            </a:r>
            <a:endParaRPr lang="en-US" altLang="zh-CN"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传输差错</a:t>
            </a:r>
            <a:r>
              <a:rPr lang="zh-CN" altLang="en-US" sz="2000" b="1" dirty="0">
                <a:latin typeface="微软雅黑" panose="020B0503020204020204" pitchFamily="34" charset="-122"/>
                <a:ea typeface="微软雅黑" panose="020B0503020204020204" pitchFamily="34" charset="-122"/>
              </a:rPr>
              <a:t>可分为两大类：</a:t>
            </a:r>
            <a:endParaRPr lang="en-US" altLang="zh-CN"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比特差错；</a:t>
            </a:r>
            <a:endParaRPr lang="en-US" altLang="zh-CN"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传输差错：帧丢失、帧重复或帧失序等。</a:t>
            </a:r>
            <a:endParaRPr lang="en-US" altLang="zh-CN"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在数据链路层使用 </a:t>
            </a:r>
            <a:r>
              <a:rPr lang="en-US" altLang="zh-CN" sz="2000" b="1" dirty="0">
                <a:latin typeface="微软雅黑" panose="020B0503020204020204" pitchFamily="34" charset="-122"/>
                <a:ea typeface="微软雅黑" panose="020B0503020204020204" pitchFamily="34" charset="-122"/>
              </a:rPr>
              <a:t>CRC </a:t>
            </a:r>
            <a:r>
              <a:rPr lang="zh-CN" altLang="en-US" sz="2000" b="1" dirty="0">
                <a:latin typeface="微软雅黑" panose="020B0503020204020204" pitchFamily="34" charset="-122"/>
                <a:ea typeface="微软雅黑" panose="020B0503020204020204" pitchFamily="34" charset="-122"/>
              </a:rPr>
              <a:t>检验，能够实现无比特差错的传输，但这还不是可靠传输。</a:t>
            </a:r>
            <a:endParaRPr lang="en-US" altLang="zh-CN"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要做到可靠传输，还</a:t>
            </a:r>
            <a:r>
              <a:rPr lang="zh-CN" altLang="en-US" sz="2000" b="1" dirty="0">
                <a:solidFill>
                  <a:srgbClr val="C00000"/>
                </a:solidFill>
                <a:latin typeface="微软雅黑" panose="020B0503020204020204" pitchFamily="34" charset="-122"/>
                <a:ea typeface="微软雅黑" panose="020B0503020204020204" pitchFamily="34" charset="-122"/>
              </a:rPr>
              <a:t>必须再加上</a:t>
            </a:r>
            <a:r>
              <a:rPr lang="zh-CN" altLang="en-US" sz="2000" b="1" dirty="0">
                <a:solidFill>
                  <a:srgbClr val="0000FF"/>
                </a:solidFill>
                <a:latin typeface="微软雅黑" panose="020B0503020204020204" pitchFamily="34" charset="-122"/>
                <a:ea typeface="微软雅黑" panose="020B0503020204020204" pitchFamily="34" charset="-122"/>
              </a:rPr>
              <a:t>帧编号、确认和重传等机制。 </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9"/>
          <p:cNvSpPr>
            <a:spLocks noChangeArrowheads="1"/>
          </p:cNvSpPr>
          <p:nvPr/>
        </p:nvSpPr>
        <p:spPr bwMode="auto">
          <a:xfrm>
            <a:off x="1314450" y="1009650"/>
            <a:ext cx="6515100" cy="4154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685800" fontAlgn="base">
              <a:spcBef>
                <a:spcPct val="0"/>
              </a:spcBef>
              <a:spcAft>
                <a:spcPct val="0"/>
              </a:spcAft>
              <a:buNone/>
            </a:pPr>
            <a:r>
              <a:rPr lang="en-US" altLang="zh-CN" sz="2100" i="1">
                <a:solidFill>
                  <a:prstClr val="black"/>
                </a:solidFill>
                <a:latin typeface="Times New Roman" panose="02020603050405020304" pitchFamily="18" charset="0"/>
              </a:rPr>
              <a:t>Hamming distance between two pairs of words</a:t>
            </a:r>
            <a:endParaRPr lang="en-US" altLang="zh-CN" sz="2100" i="1">
              <a:solidFill>
                <a:prstClr val="black"/>
              </a:solidFill>
              <a:latin typeface="Times New Roman" panose="02020603050405020304" pitchFamily="18" charset="0"/>
            </a:endParaRPr>
          </a:p>
        </p:txBody>
      </p:sp>
      <p:sp>
        <p:nvSpPr>
          <p:cNvPr id="36867" name="Rectangle 13"/>
          <p:cNvSpPr>
            <a:spLocks noChangeArrowheads="1"/>
          </p:cNvSpPr>
          <p:nvPr/>
        </p:nvSpPr>
        <p:spPr bwMode="auto">
          <a:xfrm>
            <a:off x="2195513" y="3274219"/>
            <a:ext cx="3200400" cy="12003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685800" fontAlgn="base">
              <a:spcBef>
                <a:spcPct val="0"/>
              </a:spcBef>
              <a:spcAft>
                <a:spcPct val="0"/>
              </a:spcAft>
              <a:buNone/>
            </a:pPr>
            <a:r>
              <a:rPr lang="en-US" altLang="zh-CN" sz="1800" i="1">
                <a:solidFill>
                  <a:prstClr val="black"/>
                </a:solidFill>
                <a:latin typeface="Times New Roman" panose="02020603050405020304" pitchFamily="18" charset="0"/>
              </a:rPr>
              <a:t>d(000,011)=2</a:t>
            </a:r>
            <a:endParaRPr lang="en-US" altLang="zh-CN" sz="1800" i="1">
              <a:solidFill>
                <a:prstClr val="black"/>
              </a:solidFill>
              <a:latin typeface="Times New Roman" panose="02020603050405020304" pitchFamily="18" charset="0"/>
            </a:endParaRPr>
          </a:p>
          <a:p>
            <a:pPr algn="just" defTabSz="685800" fontAlgn="base">
              <a:spcBef>
                <a:spcPct val="0"/>
              </a:spcBef>
              <a:spcAft>
                <a:spcPct val="0"/>
              </a:spcAft>
              <a:buNone/>
            </a:pPr>
            <a:endParaRPr lang="en-US" altLang="zh-CN" sz="1800" i="1">
              <a:solidFill>
                <a:prstClr val="black"/>
              </a:solidFill>
              <a:latin typeface="Times New Roman" panose="02020603050405020304" pitchFamily="18" charset="0"/>
            </a:endParaRPr>
          </a:p>
          <a:p>
            <a:pPr algn="just" defTabSz="685800" fontAlgn="base">
              <a:spcBef>
                <a:spcPct val="0"/>
              </a:spcBef>
              <a:spcAft>
                <a:spcPct val="0"/>
              </a:spcAft>
              <a:buNone/>
            </a:pPr>
            <a:r>
              <a:rPr lang="en-US" altLang="zh-CN" sz="1800" i="1">
                <a:solidFill>
                  <a:prstClr val="black"/>
                </a:solidFill>
                <a:latin typeface="Times New Roman" panose="02020603050405020304" pitchFamily="18" charset="0"/>
              </a:rPr>
              <a:t>d(10101, 11110) = 3</a:t>
            </a:r>
            <a:endParaRPr lang="en-US" altLang="zh-CN" sz="1800" i="1">
              <a:solidFill>
                <a:prstClr val="black"/>
              </a:solidFill>
              <a:latin typeface="Times New Roman" panose="02020603050405020304" pitchFamily="18" charset="0"/>
            </a:endParaRPr>
          </a:p>
          <a:p>
            <a:pPr algn="just" defTabSz="685800" fontAlgn="base">
              <a:spcBef>
                <a:spcPct val="0"/>
              </a:spcBef>
              <a:spcAft>
                <a:spcPct val="0"/>
              </a:spcAft>
              <a:buNone/>
            </a:pPr>
            <a:endParaRPr lang="en-US" altLang="zh-CN" sz="1800" i="1">
              <a:solidFill>
                <a:prstClr val="black"/>
              </a:solidFill>
              <a:latin typeface="Times New Roman" panose="02020603050405020304" pitchFamily="18" charset="0"/>
            </a:endParaRPr>
          </a:p>
        </p:txBody>
      </p:sp>
      <p:graphicFrame>
        <p:nvGraphicFramePr>
          <p:cNvPr id="36868" name="Object 5"/>
          <p:cNvGraphicFramePr>
            <a:graphicFrameLocks noChangeAspect="1"/>
          </p:cNvGraphicFramePr>
          <p:nvPr/>
        </p:nvGraphicFramePr>
        <p:xfrm>
          <a:off x="2195513" y="1491854"/>
          <a:ext cx="2306241" cy="666750"/>
        </p:xfrm>
        <a:graphic>
          <a:graphicData uri="http://schemas.openxmlformats.org/presentationml/2006/ole">
            <mc:AlternateContent xmlns:mc="http://schemas.openxmlformats.org/markup-compatibility/2006">
              <mc:Choice xmlns:v="urn:schemas-microsoft-com:vml" Requires="v">
                <p:oleObj spid="_x0000_s0" name="公式" r:id="rId1" imgW="1473200" imgH="444500" progId="Equation.3">
                  <p:embed/>
                </p:oleObj>
              </mc:Choice>
              <mc:Fallback>
                <p:oleObj name="公式" r:id="rId1" imgW="1473200" imgH="4445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1491854"/>
                        <a:ext cx="2306241"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69" name="Object 7"/>
          <p:cNvGraphicFramePr>
            <a:graphicFrameLocks noChangeAspect="1"/>
          </p:cNvGraphicFramePr>
          <p:nvPr/>
        </p:nvGraphicFramePr>
        <p:xfrm>
          <a:off x="2195513" y="2301478"/>
          <a:ext cx="2099072" cy="404813"/>
        </p:xfrm>
        <a:graphic>
          <a:graphicData uri="http://schemas.openxmlformats.org/presentationml/2006/ole">
            <mc:AlternateContent xmlns:mc="http://schemas.openxmlformats.org/markup-compatibility/2006">
              <mc:Choice xmlns:v="urn:schemas-microsoft-com:vml" Requires="v">
                <p:oleObj spid="_x0000_s2" name="公式" r:id="rId3" imgW="1104900" imgH="241300" progId="Equation.3">
                  <p:embed/>
                </p:oleObj>
              </mc:Choice>
              <mc:Fallback>
                <p:oleObj name="公式" r:id="rId3" imgW="1104900" imgH="2413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301478"/>
                        <a:ext cx="2099072"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0" name="矩形 17"/>
          <p:cNvSpPr>
            <a:spLocks noChangeArrowheads="1"/>
          </p:cNvSpPr>
          <p:nvPr/>
        </p:nvSpPr>
        <p:spPr bwMode="auto">
          <a:xfrm>
            <a:off x="4742856" y="1700212"/>
            <a:ext cx="152638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685800" fontAlgn="base">
              <a:spcBef>
                <a:spcPct val="0"/>
              </a:spcBef>
              <a:spcAft>
                <a:spcPct val="0"/>
              </a:spcAft>
              <a:buNone/>
            </a:pPr>
            <a:r>
              <a:rPr lang="en-US" altLang="zh-CN" sz="1350" i="1">
                <a:solidFill>
                  <a:prstClr val="black"/>
                </a:solidFill>
                <a:latin typeface="Times New Roman" panose="02020603050405020304" pitchFamily="18" charset="0"/>
              </a:rPr>
              <a:t>Hamming Distance</a:t>
            </a:r>
            <a:endParaRPr lang="en-US" altLang="zh-CN" sz="1350" i="1">
              <a:solidFill>
                <a:prstClr val="black"/>
              </a:solidFill>
              <a:latin typeface="Times New Roman" panose="02020603050405020304" pitchFamily="18" charset="0"/>
            </a:endParaRPr>
          </a:p>
        </p:txBody>
      </p:sp>
      <p:sp>
        <p:nvSpPr>
          <p:cNvPr id="36871" name="矩形 18"/>
          <p:cNvSpPr>
            <a:spLocks noChangeArrowheads="1"/>
          </p:cNvSpPr>
          <p:nvPr/>
        </p:nvSpPr>
        <p:spPr bwMode="auto">
          <a:xfrm>
            <a:off x="4778947" y="2402681"/>
            <a:ext cx="206498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685800" fontAlgn="base">
              <a:spcBef>
                <a:spcPct val="0"/>
              </a:spcBef>
              <a:spcAft>
                <a:spcPct val="0"/>
              </a:spcAft>
              <a:buNone/>
            </a:pPr>
            <a:r>
              <a:rPr lang="en-US" altLang="zh-CN" sz="1350" i="1">
                <a:solidFill>
                  <a:prstClr val="black"/>
                </a:solidFill>
                <a:latin typeface="Times New Roman" panose="02020603050405020304" pitchFamily="18" charset="0"/>
              </a:rPr>
              <a:t>Minim  Hamming Distance</a:t>
            </a:r>
            <a:endParaRPr lang="en-US" altLang="zh-CN" sz="1350" i="1">
              <a:solidFill>
                <a:prstClr val="black"/>
              </a:solidFill>
              <a:latin typeface="Times New Roman" panose="02020603050405020304" pitchFamily="18" charset="0"/>
            </a:endParaRPr>
          </a:p>
        </p:txBody>
      </p:sp>
      <p:sp>
        <p:nvSpPr>
          <p:cNvPr id="36872" name="矩形 19"/>
          <p:cNvSpPr>
            <a:spLocks noChangeArrowheads="1"/>
          </p:cNvSpPr>
          <p:nvPr/>
        </p:nvSpPr>
        <p:spPr bwMode="auto">
          <a:xfrm>
            <a:off x="1385888" y="411956"/>
            <a:ext cx="545804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buNone/>
            </a:pPr>
            <a:r>
              <a:rPr lang="en-US" altLang="zh-CN" sz="2100" b="1" dirty="0">
                <a:solidFill>
                  <a:prstClr val="black"/>
                </a:solidFill>
                <a:latin typeface="Times New Roman" panose="02020603050405020304" pitchFamily="18" charset="0"/>
              </a:rPr>
              <a:t> </a:t>
            </a:r>
            <a:r>
              <a:rPr lang="zh-CN" altLang="en-US" sz="2100" b="1" dirty="0">
                <a:solidFill>
                  <a:prstClr val="black"/>
                </a:solidFill>
                <a:latin typeface="Times New Roman" panose="02020603050405020304" pitchFamily="18" charset="0"/>
              </a:rPr>
              <a:t>海明距离（</a:t>
            </a:r>
            <a:r>
              <a:rPr lang="en-US" altLang="zh-CN" sz="2100" b="1" dirty="0">
                <a:solidFill>
                  <a:prstClr val="black"/>
                </a:solidFill>
                <a:latin typeface="Times New Roman" panose="02020603050405020304" pitchFamily="18" charset="0"/>
              </a:rPr>
              <a:t>Hamming Distance</a:t>
            </a:r>
            <a:r>
              <a:rPr lang="zh-CN" altLang="en-US" sz="2100" b="1" dirty="0">
                <a:solidFill>
                  <a:prstClr val="black"/>
                </a:solidFill>
                <a:latin typeface="Times New Roman" panose="02020603050405020304" pitchFamily="18" charset="0"/>
              </a:rPr>
              <a:t>）</a:t>
            </a:r>
            <a:endParaRPr lang="zh-CN" altLang="en-US" sz="2100" b="1" dirty="0">
              <a:solidFill>
                <a:prstClr val="black"/>
              </a:solidFill>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7890"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14450" y="1478757"/>
            <a:ext cx="6382941" cy="2807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矩形 2"/>
          <p:cNvSpPr>
            <a:spLocks noChangeArrowheads="1"/>
          </p:cNvSpPr>
          <p:nvPr/>
        </p:nvSpPr>
        <p:spPr bwMode="auto">
          <a:xfrm>
            <a:off x="5112544" y="3436144"/>
            <a:ext cx="1043876"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buNone/>
            </a:pPr>
            <a:r>
              <a:rPr lang="en-US" altLang="zh-CN" sz="1350">
                <a:solidFill>
                  <a:prstClr val="black"/>
                </a:solidFill>
                <a:latin typeface="Arial" panose="020B0604020202020204" pitchFamily="34" charset="0"/>
              </a:rPr>
              <a:t>d</a:t>
            </a:r>
            <a:r>
              <a:rPr lang="en-US" altLang="zh-CN" sz="1350" baseline="-18000">
                <a:solidFill>
                  <a:prstClr val="black"/>
                </a:solidFill>
                <a:latin typeface="Arial" panose="020B0604020202020204" pitchFamily="34" charset="0"/>
              </a:rPr>
              <a:t>min</a:t>
            </a:r>
            <a:r>
              <a:rPr lang="en-US" altLang="zh-CN" sz="1350">
                <a:solidFill>
                  <a:prstClr val="black"/>
                </a:solidFill>
                <a:latin typeface="Arial" panose="020B0604020202020204" pitchFamily="34" charset="0"/>
              </a:rPr>
              <a:t> = s + 1</a:t>
            </a:r>
            <a:endParaRPr lang="zh-CN" altLang="en-US" sz="1350">
              <a:solidFill>
                <a:prstClr val="black"/>
              </a:solidFill>
              <a:latin typeface="Arial" panose="020B0604020202020204" pitchFamily="34" charset="0"/>
            </a:endParaRPr>
          </a:p>
        </p:txBody>
      </p:sp>
      <p:sp>
        <p:nvSpPr>
          <p:cNvPr id="37892" name="矩形 3"/>
          <p:cNvSpPr>
            <a:spLocks noChangeArrowheads="1"/>
          </p:cNvSpPr>
          <p:nvPr/>
        </p:nvSpPr>
        <p:spPr bwMode="auto">
          <a:xfrm>
            <a:off x="1494235" y="357187"/>
            <a:ext cx="485735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buNone/>
            </a:pPr>
            <a:r>
              <a:rPr lang="en-US" altLang="zh-CN" sz="2100" b="1">
                <a:solidFill>
                  <a:prstClr val="black"/>
                </a:solidFill>
                <a:latin typeface="Times New Roman" panose="02020603050405020304" pitchFamily="18" charset="0"/>
                <a:ea typeface="Arial Unicode MS" pitchFamily="34" charset="-122"/>
                <a:cs typeface="Times New Roman" panose="02020603050405020304" pitchFamily="18" charset="0"/>
              </a:rPr>
              <a:t>the detection of up to </a:t>
            </a:r>
            <a:r>
              <a:rPr lang="en-US" altLang="zh-CN" sz="2100" b="1" i="1">
                <a:solidFill>
                  <a:srgbClr val="FF0000"/>
                </a:solidFill>
                <a:latin typeface="Times New Roman" panose="02020603050405020304" pitchFamily="18" charset="0"/>
                <a:ea typeface="Arial Unicode MS" pitchFamily="34" charset="-122"/>
                <a:cs typeface="Times New Roman" panose="02020603050405020304" pitchFamily="18" charset="0"/>
              </a:rPr>
              <a:t>s</a:t>
            </a:r>
            <a:r>
              <a:rPr lang="en-US" altLang="zh-CN" sz="2100" b="1">
                <a:solidFill>
                  <a:prstClr val="black"/>
                </a:solidFill>
                <a:latin typeface="Times New Roman" panose="02020603050405020304" pitchFamily="18" charset="0"/>
                <a:ea typeface="Arial Unicode MS" pitchFamily="34" charset="-122"/>
                <a:cs typeface="Times New Roman" panose="02020603050405020304" pitchFamily="18" charset="0"/>
              </a:rPr>
              <a:t> errors in all cases</a:t>
            </a:r>
            <a:endParaRPr lang="zh-CN" altLang="en-US" sz="2100" b="1">
              <a:solidFill>
                <a:prstClr val="black"/>
              </a:solidFill>
              <a:latin typeface="Times New Roman" panose="02020603050405020304" pitchFamily="18" charset="0"/>
              <a:ea typeface="Arial Unicode MS" pitchFamily="34" charset="-122"/>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57300" y="1613298"/>
            <a:ext cx="6457950" cy="2330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矩形 2"/>
          <p:cNvSpPr>
            <a:spLocks noChangeArrowheads="1"/>
          </p:cNvSpPr>
          <p:nvPr/>
        </p:nvSpPr>
        <p:spPr bwMode="auto">
          <a:xfrm>
            <a:off x="5760244" y="3752850"/>
            <a:ext cx="105349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buNone/>
            </a:pPr>
            <a:r>
              <a:rPr lang="en-US" altLang="zh-CN" sz="1350">
                <a:solidFill>
                  <a:prstClr val="black"/>
                </a:solidFill>
                <a:latin typeface="Arial" panose="020B0604020202020204" pitchFamily="34" charset="0"/>
              </a:rPr>
              <a:t>d</a:t>
            </a:r>
            <a:r>
              <a:rPr lang="en-US" altLang="zh-CN" sz="1350" baseline="-18000">
                <a:solidFill>
                  <a:prstClr val="black"/>
                </a:solidFill>
                <a:latin typeface="Arial" panose="020B0604020202020204" pitchFamily="34" charset="0"/>
              </a:rPr>
              <a:t>min</a:t>
            </a:r>
            <a:r>
              <a:rPr lang="en-US" altLang="zh-CN" sz="1350">
                <a:solidFill>
                  <a:prstClr val="black"/>
                </a:solidFill>
                <a:latin typeface="Arial" panose="020B0604020202020204" pitchFamily="34" charset="0"/>
              </a:rPr>
              <a:t> = 2t+ 1</a:t>
            </a:r>
            <a:endParaRPr lang="zh-CN" altLang="en-US" sz="1350">
              <a:solidFill>
                <a:prstClr val="black"/>
              </a:solidFill>
              <a:latin typeface="Arial" panose="020B0604020202020204" pitchFamily="34" charset="0"/>
            </a:endParaRPr>
          </a:p>
        </p:txBody>
      </p:sp>
      <p:sp>
        <p:nvSpPr>
          <p:cNvPr id="38916" name="矩形 3"/>
          <p:cNvSpPr>
            <a:spLocks noChangeArrowheads="1"/>
          </p:cNvSpPr>
          <p:nvPr/>
        </p:nvSpPr>
        <p:spPr bwMode="auto">
          <a:xfrm>
            <a:off x="1439466" y="338137"/>
            <a:ext cx="511697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buNone/>
            </a:pPr>
            <a:r>
              <a:rPr lang="en-US" altLang="zh-CN" sz="2100" b="1">
                <a:solidFill>
                  <a:prstClr val="black"/>
                </a:solidFill>
                <a:latin typeface="Times New Roman" panose="02020603050405020304" pitchFamily="18" charset="0"/>
                <a:ea typeface="Arial Unicode MS" pitchFamily="34" charset="-122"/>
                <a:cs typeface="Times New Roman" panose="02020603050405020304" pitchFamily="18" charset="0"/>
              </a:rPr>
              <a:t>The correction of up to </a:t>
            </a:r>
            <a:r>
              <a:rPr lang="en-US" altLang="zh-CN" sz="2100" b="1" i="1">
                <a:solidFill>
                  <a:srgbClr val="FF0000"/>
                </a:solidFill>
                <a:latin typeface="Times New Roman" panose="02020603050405020304" pitchFamily="18" charset="0"/>
                <a:ea typeface="Arial Unicode MS" pitchFamily="34" charset="-122"/>
                <a:cs typeface="Times New Roman" panose="02020603050405020304" pitchFamily="18" charset="0"/>
              </a:rPr>
              <a:t>t</a:t>
            </a:r>
            <a:r>
              <a:rPr lang="en-US" altLang="zh-CN" sz="2100" b="1">
                <a:solidFill>
                  <a:srgbClr val="FF0000"/>
                </a:solidFill>
                <a:latin typeface="Times New Roman" panose="02020603050405020304" pitchFamily="18" charset="0"/>
                <a:ea typeface="Arial Unicode MS" pitchFamily="34" charset="-122"/>
                <a:cs typeface="Times New Roman" panose="02020603050405020304" pitchFamily="18" charset="0"/>
              </a:rPr>
              <a:t> </a:t>
            </a:r>
            <a:r>
              <a:rPr lang="en-US" altLang="zh-CN" sz="2100" b="1">
                <a:solidFill>
                  <a:prstClr val="black"/>
                </a:solidFill>
                <a:latin typeface="Times New Roman" panose="02020603050405020304" pitchFamily="18" charset="0"/>
                <a:ea typeface="Arial Unicode MS" pitchFamily="34" charset="-122"/>
                <a:cs typeface="Times New Roman" panose="02020603050405020304" pitchFamily="18" charset="0"/>
              </a:rPr>
              <a:t> errors in all cases</a:t>
            </a:r>
            <a:endParaRPr lang="zh-CN" altLang="en-US" sz="2100" b="1">
              <a:solidFill>
                <a:prstClr val="black"/>
              </a:solidFill>
              <a:latin typeface="Times New Roman" panose="02020603050405020304" pitchFamily="18" charset="0"/>
              <a:ea typeface="Arial Unicode MS" pitchFamily="34"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57334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anose="020B0503020204020204" pitchFamily="34" charset="-122"/>
              </a:rPr>
              <a:t>数据链路层的地位</a:t>
            </a:r>
            <a:endParaRPr lang="zh-CN" altLang="en-US" sz="2000" b="1" dirty="0">
              <a:solidFill>
                <a:schemeClr val="bg1"/>
              </a:solidFill>
              <a:ea typeface="微软雅黑" panose="020B0503020204020204" pitchFamily="34" charset="-122"/>
            </a:endParaRPr>
          </a:p>
        </p:txBody>
      </p:sp>
      <p:sp>
        <p:nvSpPr>
          <p:cNvPr id="7" name="圆角矩形 6"/>
          <p:cNvSpPr/>
          <p:nvPr/>
        </p:nvSpPr>
        <p:spPr>
          <a:xfrm>
            <a:off x="522660" y="109281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0" name="Freeform 9"/>
          <p:cNvSpPr/>
          <p:nvPr/>
        </p:nvSpPr>
        <p:spPr bwMode="auto">
          <a:xfrm>
            <a:off x="1776920" y="1717850"/>
            <a:ext cx="1398382" cy="273071"/>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0000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nvGrpSpPr>
          <p:cNvPr id="1111" name="Group 10"/>
          <p:cNvGrpSpPr/>
          <p:nvPr/>
        </p:nvGrpSpPr>
        <p:grpSpPr bwMode="auto">
          <a:xfrm>
            <a:off x="2173056" y="1603319"/>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grpSp>
        <p:nvGrpSpPr>
          <p:cNvPr id="1121" name="Group 20"/>
          <p:cNvGrpSpPr/>
          <p:nvPr/>
        </p:nvGrpSpPr>
        <p:grpSpPr bwMode="auto">
          <a:xfrm>
            <a:off x="3506167" y="1603319"/>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31" name="Text Box 30"/>
          <p:cNvSpPr txBox="1">
            <a:spLocks noChangeArrowheads="1"/>
          </p:cNvSpPr>
          <p:nvPr/>
        </p:nvSpPr>
        <p:spPr bwMode="auto">
          <a:xfrm>
            <a:off x="3623538" y="1716895"/>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endParaRPr kumimoji="1" lang="zh-CN" altLang="en-US" sz="1000" b="1" dirty="0">
              <a:latin typeface="微软雅黑" panose="020B0503020204020204" pitchFamily="34" charset="-122"/>
              <a:ea typeface="微软雅黑" panose="020B0503020204020204" pitchFamily="34" charset="-122"/>
            </a:endParaRPr>
          </a:p>
        </p:txBody>
      </p:sp>
      <p:pic>
        <p:nvPicPr>
          <p:cNvPr id="1132" name="Picture 3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78109" y="1622408"/>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3"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49136" y="1740756"/>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39515" y="1651041"/>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36" name="Group 35"/>
          <p:cNvGrpSpPr/>
          <p:nvPr/>
        </p:nvGrpSpPr>
        <p:grpSpPr bwMode="auto">
          <a:xfrm>
            <a:off x="4895806" y="1603319"/>
            <a:ext cx="735144" cy="469575"/>
            <a:chOff x="1680" y="240"/>
            <a:chExt cx="2529" cy="1270"/>
          </a:xfrm>
          <a:solidFill>
            <a:srgbClr val="00B05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46" name="Text Box 45"/>
          <p:cNvSpPr txBox="1">
            <a:spLocks noChangeArrowheads="1"/>
          </p:cNvSpPr>
          <p:nvPr/>
        </p:nvSpPr>
        <p:spPr bwMode="auto">
          <a:xfrm>
            <a:off x="4996633"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广域网</a:t>
            </a:r>
            <a:endParaRPr kumimoji="1" lang="zh-CN" altLang="en-US" sz="1000" b="1" dirty="0">
              <a:latin typeface="微软雅黑" panose="020B0503020204020204" pitchFamily="34" charset="-122"/>
              <a:ea typeface="微软雅黑" panose="020B0503020204020204" pitchFamily="34" charset="-122"/>
            </a:endParaRPr>
          </a:p>
        </p:txBody>
      </p:sp>
      <p:sp>
        <p:nvSpPr>
          <p:cNvPr id="1147" name="Text Box 46"/>
          <p:cNvSpPr txBox="1">
            <a:spLocks noChangeArrowheads="1"/>
          </p:cNvSpPr>
          <p:nvPr/>
        </p:nvSpPr>
        <p:spPr bwMode="auto">
          <a:xfrm>
            <a:off x="1354401" y="152464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8" name="Text Box 47"/>
          <p:cNvSpPr txBox="1">
            <a:spLocks noChangeArrowheads="1"/>
          </p:cNvSpPr>
          <p:nvPr/>
        </p:nvSpPr>
        <p:spPr bwMode="auto">
          <a:xfrm>
            <a:off x="7087749"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9" name="Text Box 48"/>
          <p:cNvSpPr txBox="1">
            <a:spLocks noChangeArrowheads="1"/>
          </p:cNvSpPr>
          <p:nvPr/>
        </p:nvSpPr>
        <p:spPr bwMode="auto">
          <a:xfrm>
            <a:off x="2890297" y="140479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anose="020B0503020204020204" pitchFamily="34" charset="-122"/>
                <a:ea typeface="微软雅黑" panose="020B0503020204020204" pitchFamily="34" charset="-122"/>
              </a:rPr>
              <a:t>路由器 </a:t>
            </a:r>
            <a:r>
              <a:rPr kumimoji="1" lang="en-US" altLang="zh-CN" sz="1000" b="1">
                <a:latin typeface="微软雅黑" panose="020B0503020204020204" pitchFamily="34" charset="-122"/>
                <a:ea typeface="微软雅黑" panose="020B0503020204020204" pitchFamily="34" charset="-122"/>
              </a:rPr>
              <a:t>R</a:t>
            </a:r>
            <a:r>
              <a:rPr kumimoji="1" lang="en-US" altLang="zh-CN" sz="1000" b="1" baseline="-25000">
                <a:latin typeface="微软雅黑" panose="020B0503020204020204" pitchFamily="34" charset="-122"/>
                <a:ea typeface="微软雅黑" panose="020B0503020204020204" pitchFamily="34" charset="-122"/>
              </a:rPr>
              <a:t>1</a:t>
            </a:r>
            <a:endParaRPr kumimoji="1" lang="en-US" altLang="zh-CN" sz="1000" b="1" baseline="-25000">
              <a:latin typeface="微软雅黑" panose="020B0503020204020204" pitchFamily="34" charset="-122"/>
              <a:ea typeface="微软雅黑" panose="020B0503020204020204" pitchFamily="34" charset="-122"/>
            </a:endParaRPr>
          </a:p>
        </p:txBody>
      </p:sp>
      <p:sp>
        <p:nvSpPr>
          <p:cNvPr id="1150" name="Text Box 49"/>
          <p:cNvSpPr txBox="1">
            <a:spLocks noChangeArrowheads="1"/>
          </p:cNvSpPr>
          <p:nvPr/>
        </p:nvSpPr>
        <p:spPr bwMode="auto">
          <a:xfrm>
            <a:off x="4296479" y="1523148"/>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anose="020B0503020204020204" pitchFamily="34" charset="-122"/>
                <a:ea typeface="微软雅黑" panose="020B0503020204020204" pitchFamily="34" charset="-122"/>
              </a:rPr>
              <a:t>路由器 </a:t>
            </a:r>
            <a:r>
              <a:rPr kumimoji="1" lang="en-US" altLang="zh-CN" sz="1000" b="1">
                <a:latin typeface="微软雅黑" panose="020B0503020204020204" pitchFamily="34" charset="-122"/>
                <a:ea typeface="微软雅黑" panose="020B0503020204020204" pitchFamily="34" charset="-122"/>
              </a:rPr>
              <a:t>R</a:t>
            </a:r>
            <a:r>
              <a:rPr kumimoji="1" lang="en-US" altLang="zh-CN" sz="1000" b="1" baseline="-25000">
                <a:latin typeface="微软雅黑" panose="020B0503020204020204" pitchFamily="34" charset="-122"/>
                <a:ea typeface="微软雅黑" panose="020B0503020204020204" pitchFamily="34" charset="-122"/>
              </a:rPr>
              <a:t>2</a:t>
            </a:r>
            <a:endParaRPr kumimoji="1" lang="en-US" altLang="zh-CN" sz="1000" b="1" baseline="-25000">
              <a:latin typeface="微软雅黑" panose="020B0503020204020204" pitchFamily="34" charset="-122"/>
              <a:ea typeface="微软雅黑" panose="020B0503020204020204" pitchFamily="34" charset="-122"/>
            </a:endParaRPr>
          </a:p>
        </p:txBody>
      </p:sp>
      <p:sp>
        <p:nvSpPr>
          <p:cNvPr id="1151" name="Text Box 50"/>
          <p:cNvSpPr txBox="1">
            <a:spLocks noChangeArrowheads="1"/>
          </p:cNvSpPr>
          <p:nvPr/>
        </p:nvSpPr>
        <p:spPr bwMode="auto">
          <a:xfrm>
            <a:off x="5563077" y="143915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路由器 </a:t>
            </a:r>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3</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52" name="Text Box 51"/>
          <p:cNvSpPr txBox="1">
            <a:spLocks noChangeArrowheads="1"/>
          </p:cNvSpPr>
          <p:nvPr/>
        </p:nvSpPr>
        <p:spPr bwMode="auto">
          <a:xfrm>
            <a:off x="2246024"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电话网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606" name="Group 506"/>
          <p:cNvGrpSpPr/>
          <p:nvPr/>
        </p:nvGrpSpPr>
        <p:grpSpPr bwMode="auto">
          <a:xfrm>
            <a:off x="6086924" y="1649131"/>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616" name="Text Box 516"/>
          <p:cNvSpPr txBox="1">
            <a:spLocks noChangeArrowheads="1"/>
          </p:cNvSpPr>
          <p:nvPr/>
        </p:nvSpPr>
        <p:spPr bwMode="auto">
          <a:xfrm>
            <a:off x="6216140" y="1762708"/>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endParaRPr kumimoji="1" lang="zh-CN" altLang="en-US" sz="1000" b="1" dirty="0">
              <a:latin typeface="微软雅黑" panose="020B0503020204020204" pitchFamily="34" charset="-122"/>
              <a:ea typeface="微软雅黑" panose="020B0503020204020204" pitchFamily="34" charset="-122"/>
            </a:endParaRPr>
          </a:p>
        </p:txBody>
      </p:sp>
      <p:sp>
        <p:nvSpPr>
          <p:cNvPr id="1678" name="矩形 1677"/>
          <p:cNvSpPr/>
          <p:nvPr/>
        </p:nvSpPr>
        <p:spPr>
          <a:xfrm>
            <a:off x="2590316" y="2241317"/>
            <a:ext cx="3954929" cy="307777"/>
          </a:xfrm>
          <a:prstGeom prst="rect">
            <a:avLst/>
          </a:prstGeom>
          <a:solidFill>
            <a:srgbClr val="00FF99"/>
          </a:solidFill>
          <a:ln>
            <a:solidFill>
              <a:srgbClr val="000066"/>
            </a:solidFill>
          </a:ln>
        </p:spPr>
        <p:txBody>
          <a:bodyPr wrap="none">
            <a:spAutoFit/>
          </a:bodyPr>
          <a:lstStyle/>
          <a:p>
            <a:pPr algn="ctr"/>
            <a:r>
              <a:rPr lang="zh-CN" altLang="en-US" sz="1400" b="1" dirty="0">
                <a:solidFill>
                  <a:sysClr val="windowText" lastClr="000000"/>
                </a:solidFill>
                <a:latin typeface="微软雅黑" panose="020B0503020204020204" pitchFamily="34" charset="-122"/>
                <a:ea typeface="微软雅黑" panose="020B0503020204020204" pitchFamily="34" charset="-122"/>
              </a:rPr>
              <a:t>网络中的主机、路由器等都必须实现数据链路层</a:t>
            </a:r>
            <a:endParaRPr lang="zh-CN" altLang="en-US" sz="1400" b="1" dirty="0">
              <a:solidFill>
                <a:sysClr val="windowText" lastClr="000000"/>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411253" y="2454021"/>
            <a:ext cx="6294293" cy="1474581"/>
            <a:chOff x="1411253" y="2454021"/>
            <a:chExt cx="6294293" cy="1474581"/>
          </a:xfrm>
        </p:grpSpPr>
        <p:sp>
          <p:nvSpPr>
            <p:cNvPr id="1623" name="AutoShape 524"/>
            <p:cNvSpPr>
              <a:spLocks noChangeArrowheads="1"/>
            </p:cNvSpPr>
            <p:nvPr/>
          </p:nvSpPr>
          <p:spPr bwMode="auto">
            <a:xfrm>
              <a:off x="1411253"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4" name="Freeform 525"/>
            <p:cNvSpPr/>
            <p:nvPr/>
          </p:nvSpPr>
          <p:spPr bwMode="auto">
            <a:xfrm>
              <a:off x="141125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5" name="Freeform 528"/>
            <p:cNvSpPr/>
            <p:nvPr/>
          </p:nvSpPr>
          <p:spPr bwMode="auto">
            <a:xfrm>
              <a:off x="1411253"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6" name="Freeform 526"/>
            <p:cNvSpPr/>
            <p:nvPr/>
          </p:nvSpPr>
          <p:spPr bwMode="auto">
            <a:xfrm>
              <a:off x="141125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7" name="Freeform 527"/>
            <p:cNvSpPr/>
            <p:nvPr/>
          </p:nvSpPr>
          <p:spPr bwMode="auto">
            <a:xfrm>
              <a:off x="1411253"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8" name="Rectangle 529"/>
            <p:cNvSpPr>
              <a:spLocks noChangeArrowheads="1"/>
            </p:cNvSpPr>
            <p:nvPr/>
          </p:nvSpPr>
          <p:spPr bwMode="auto">
            <a:xfrm>
              <a:off x="1423660"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4" name="AutoShape 536"/>
            <p:cNvSpPr>
              <a:spLocks noChangeArrowheads="1"/>
            </p:cNvSpPr>
            <p:nvPr/>
          </p:nvSpPr>
          <p:spPr bwMode="auto">
            <a:xfrm>
              <a:off x="7122394"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5" name="Freeform 537"/>
            <p:cNvSpPr/>
            <p:nvPr/>
          </p:nvSpPr>
          <p:spPr bwMode="auto">
            <a:xfrm>
              <a:off x="71223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6" name="Freeform 538"/>
            <p:cNvSpPr/>
            <p:nvPr/>
          </p:nvSpPr>
          <p:spPr bwMode="auto">
            <a:xfrm>
              <a:off x="712239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7" name="Freeform 539"/>
            <p:cNvSpPr/>
            <p:nvPr/>
          </p:nvSpPr>
          <p:spPr bwMode="auto">
            <a:xfrm>
              <a:off x="7122394"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8" name="Freeform 540"/>
            <p:cNvSpPr/>
            <p:nvPr/>
          </p:nvSpPr>
          <p:spPr bwMode="auto">
            <a:xfrm>
              <a:off x="7122394"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9" name="Rectangle 541"/>
            <p:cNvSpPr>
              <a:spLocks noChangeArrowheads="1"/>
            </p:cNvSpPr>
            <p:nvPr/>
          </p:nvSpPr>
          <p:spPr bwMode="auto">
            <a:xfrm>
              <a:off x="7134802"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5" name="AutoShape 547"/>
            <p:cNvSpPr>
              <a:spLocks noChangeArrowheads="1"/>
            </p:cNvSpPr>
            <p:nvPr/>
          </p:nvSpPr>
          <p:spPr bwMode="auto">
            <a:xfrm>
              <a:off x="2959203"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6" name="Freeform 548"/>
            <p:cNvSpPr/>
            <p:nvPr/>
          </p:nvSpPr>
          <p:spPr bwMode="auto">
            <a:xfrm>
              <a:off x="295920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7" name="Rectangle 549"/>
            <p:cNvSpPr>
              <a:spLocks noChangeArrowheads="1"/>
            </p:cNvSpPr>
            <p:nvPr/>
          </p:nvSpPr>
          <p:spPr bwMode="auto">
            <a:xfrm>
              <a:off x="2985052"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8" name="Freeform 550"/>
            <p:cNvSpPr/>
            <p:nvPr/>
          </p:nvSpPr>
          <p:spPr bwMode="auto">
            <a:xfrm>
              <a:off x="295920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2" name="AutoShape 554"/>
            <p:cNvSpPr>
              <a:spLocks noChangeArrowheads="1"/>
            </p:cNvSpPr>
            <p:nvPr/>
          </p:nvSpPr>
          <p:spPr bwMode="auto">
            <a:xfrm>
              <a:off x="4331264"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3" name="Freeform 555"/>
            <p:cNvSpPr/>
            <p:nvPr/>
          </p:nvSpPr>
          <p:spPr bwMode="auto">
            <a:xfrm>
              <a:off x="433126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4" name="Rectangle 556"/>
            <p:cNvSpPr>
              <a:spLocks noChangeArrowheads="1"/>
            </p:cNvSpPr>
            <p:nvPr/>
          </p:nvSpPr>
          <p:spPr bwMode="auto">
            <a:xfrm>
              <a:off x="4343671"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5" name="Freeform 557"/>
            <p:cNvSpPr/>
            <p:nvPr/>
          </p:nvSpPr>
          <p:spPr bwMode="auto">
            <a:xfrm>
              <a:off x="433126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0" name="Freeform 562"/>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2" name="Freeform 564"/>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6" name="Freeform 572"/>
            <p:cNvSpPr/>
            <p:nvPr/>
          </p:nvSpPr>
          <p:spPr bwMode="auto">
            <a:xfrm>
              <a:off x="1674911" y="3783530"/>
              <a:ext cx="143731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7" name="Freeform 573"/>
            <p:cNvSpPr/>
            <p:nvPr/>
          </p:nvSpPr>
          <p:spPr bwMode="auto">
            <a:xfrm>
              <a:off x="5938033" y="3783530"/>
              <a:ext cx="1448020"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8" name="Freeform 574"/>
            <p:cNvSpPr/>
            <p:nvPr/>
          </p:nvSpPr>
          <p:spPr bwMode="auto">
            <a:xfrm>
              <a:off x="3365549" y="3783530"/>
              <a:ext cx="107531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9" name="Freeform 575"/>
            <p:cNvSpPr/>
            <p:nvPr/>
          </p:nvSpPr>
          <p:spPr bwMode="auto">
            <a:xfrm>
              <a:off x="4746915"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70" name="Text Box 576"/>
            <p:cNvSpPr txBox="1">
              <a:spLocks noChangeArrowheads="1"/>
            </p:cNvSpPr>
            <p:nvPr/>
          </p:nvSpPr>
          <p:spPr bwMode="auto">
            <a:xfrm>
              <a:off x="3112228"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1" name="Text Box 577"/>
            <p:cNvSpPr txBox="1">
              <a:spLocks noChangeArrowheads="1"/>
            </p:cNvSpPr>
            <p:nvPr/>
          </p:nvSpPr>
          <p:spPr bwMode="auto">
            <a:xfrm>
              <a:off x="4473950"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3</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3" name="Text Box 579"/>
            <p:cNvSpPr txBox="1">
              <a:spLocks noChangeArrowheads="1"/>
            </p:cNvSpPr>
            <p:nvPr/>
          </p:nvSpPr>
          <p:spPr bwMode="auto">
            <a:xfrm>
              <a:off x="1566347"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4" name="Text Box 580"/>
            <p:cNvSpPr txBox="1">
              <a:spLocks noChangeArrowheads="1"/>
            </p:cNvSpPr>
            <p:nvPr/>
          </p:nvSpPr>
          <p:spPr bwMode="auto">
            <a:xfrm>
              <a:off x="7265080"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1357473" y="2726986"/>
            <a:ext cx="6408043" cy="1099492"/>
            <a:chOff x="1357473" y="2726986"/>
            <a:chExt cx="6408043" cy="1099492"/>
          </a:xfrm>
        </p:grpSpPr>
        <p:sp>
          <p:nvSpPr>
            <p:cNvPr id="1679" name="Text Box 530"/>
            <p:cNvSpPr txBox="1">
              <a:spLocks noChangeArrowheads="1"/>
            </p:cNvSpPr>
            <p:nvPr/>
          </p:nvSpPr>
          <p:spPr bwMode="auto">
            <a:xfrm>
              <a:off x="1357473"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anose="020B0503020204020204" pitchFamily="34" charset="-122"/>
                  <a:ea typeface="微软雅黑" panose="020B0503020204020204" pitchFamily="34" charset="-122"/>
                </a:rPr>
                <a:t>链路层</a:t>
              </a:r>
              <a:endParaRPr kumimoji="1" lang="zh-CN" altLang="en-US" sz="1050" b="1" dirty="0">
                <a:solidFill>
                  <a:srgbClr val="CC00CC"/>
                </a:solidFill>
                <a:latin typeface="微软雅黑" panose="020B0503020204020204" pitchFamily="34" charset="-122"/>
                <a:ea typeface="微软雅黑" panose="020B0503020204020204" pitchFamily="34" charset="-122"/>
              </a:endParaRPr>
            </a:p>
          </p:txBody>
        </p:sp>
        <p:sp>
          <p:nvSpPr>
            <p:cNvPr id="1680" name="Text Box 531"/>
            <p:cNvSpPr txBox="1">
              <a:spLocks noChangeArrowheads="1"/>
            </p:cNvSpPr>
            <p:nvPr/>
          </p:nvSpPr>
          <p:spPr bwMode="auto">
            <a:xfrm>
              <a:off x="1359541"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1" name="Text Box 532"/>
            <p:cNvSpPr txBox="1">
              <a:spLocks noChangeArrowheads="1"/>
            </p:cNvSpPr>
            <p:nvPr/>
          </p:nvSpPr>
          <p:spPr bwMode="auto">
            <a:xfrm>
              <a:off x="1357473"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2" name="Text Box 533"/>
            <p:cNvSpPr txBox="1">
              <a:spLocks noChangeArrowheads="1"/>
            </p:cNvSpPr>
            <p:nvPr/>
          </p:nvSpPr>
          <p:spPr bwMode="auto">
            <a:xfrm>
              <a:off x="1357473"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83" name="Text Box 534"/>
            <p:cNvSpPr txBox="1">
              <a:spLocks noChangeArrowheads="1"/>
            </p:cNvSpPr>
            <p:nvPr/>
          </p:nvSpPr>
          <p:spPr bwMode="auto">
            <a:xfrm>
              <a:off x="1357473"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84" name="Text Box 542"/>
            <p:cNvSpPr txBox="1">
              <a:spLocks noChangeArrowheads="1"/>
            </p:cNvSpPr>
            <p:nvPr/>
          </p:nvSpPr>
          <p:spPr bwMode="auto">
            <a:xfrm>
              <a:off x="7086206"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anose="020B0503020204020204" pitchFamily="34" charset="-122"/>
                  <a:ea typeface="微软雅黑" panose="020B0503020204020204" pitchFamily="34" charset="-122"/>
                </a:rPr>
                <a:t>链路层</a:t>
              </a:r>
              <a:endParaRPr kumimoji="1" lang="zh-CN" altLang="en-US" sz="1050" b="1" dirty="0">
                <a:solidFill>
                  <a:srgbClr val="CC00CC"/>
                </a:solidFill>
                <a:latin typeface="微软雅黑" panose="020B0503020204020204" pitchFamily="34" charset="-122"/>
                <a:ea typeface="微软雅黑" panose="020B0503020204020204" pitchFamily="34" charset="-122"/>
              </a:endParaRPr>
            </a:p>
          </p:txBody>
        </p:sp>
        <p:sp>
          <p:nvSpPr>
            <p:cNvPr id="1685" name="Text Box 543"/>
            <p:cNvSpPr txBox="1">
              <a:spLocks noChangeArrowheads="1"/>
            </p:cNvSpPr>
            <p:nvPr/>
          </p:nvSpPr>
          <p:spPr bwMode="auto">
            <a:xfrm>
              <a:off x="708827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6" name="Text Box 544"/>
            <p:cNvSpPr txBox="1">
              <a:spLocks noChangeArrowheads="1"/>
            </p:cNvSpPr>
            <p:nvPr/>
          </p:nvSpPr>
          <p:spPr bwMode="auto">
            <a:xfrm>
              <a:off x="708620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7" name="Text Box 545"/>
            <p:cNvSpPr txBox="1">
              <a:spLocks noChangeArrowheads="1"/>
            </p:cNvSpPr>
            <p:nvPr/>
          </p:nvSpPr>
          <p:spPr bwMode="auto">
            <a:xfrm>
              <a:off x="708620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88" name="Text Box 546"/>
            <p:cNvSpPr txBox="1">
              <a:spLocks noChangeArrowheads="1"/>
            </p:cNvSpPr>
            <p:nvPr/>
          </p:nvSpPr>
          <p:spPr bwMode="auto">
            <a:xfrm>
              <a:off x="708620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sp>
          <p:nvSpPr>
            <p:cNvPr id="1689" name="Text Box 551"/>
            <p:cNvSpPr txBox="1">
              <a:spLocks noChangeArrowheads="1"/>
            </p:cNvSpPr>
            <p:nvPr/>
          </p:nvSpPr>
          <p:spPr bwMode="auto">
            <a:xfrm>
              <a:off x="295506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anose="020B0503020204020204" pitchFamily="34" charset="-122"/>
                  <a:ea typeface="微软雅黑" panose="020B0503020204020204" pitchFamily="34" charset="-122"/>
                </a:rPr>
                <a:t>链路层</a:t>
              </a:r>
              <a:endParaRPr kumimoji="1" lang="zh-CN" altLang="en-US" sz="1050" b="1">
                <a:solidFill>
                  <a:srgbClr val="CC00CC"/>
                </a:solidFill>
                <a:latin typeface="微软雅黑" panose="020B0503020204020204" pitchFamily="34" charset="-122"/>
                <a:ea typeface="微软雅黑" panose="020B0503020204020204" pitchFamily="34" charset="-122"/>
              </a:endParaRPr>
            </a:p>
          </p:txBody>
        </p:sp>
        <p:sp>
          <p:nvSpPr>
            <p:cNvPr id="1690" name="Text Box 552"/>
            <p:cNvSpPr txBox="1">
              <a:spLocks noChangeArrowheads="1"/>
            </p:cNvSpPr>
            <p:nvPr/>
          </p:nvSpPr>
          <p:spPr bwMode="auto">
            <a:xfrm>
              <a:off x="295506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91" name="Text Box 553"/>
            <p:cNvSpPr txBox="1">
              <a:spLocks noChangeArrowheads="1"/>
            </p:cNvSpPr>
            <p:nvPr/>
          </p:nvSpPr>
          <p:spPr bwMode="auto">
            <a:xfrm>
              <a:off x="295506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92" name="Text Box 558"/>
            <p:cNvSpPr txBox="1">
              <a:spLocks noChangeArrowheads="1"/>
            </p:cNvSpPr>
            <p:nvPr/>
          </p:nvSpPr>
          <p:spPr bwMode="auto">
            <a:xfrm>
              <a:off x="431989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anose="020B0503020204020204" pitchFamily="34" charset="-122"/>
                  <a:ea typeface="微软雅黑" panose="020B0503020204020204" pitchFamily="34" charset="-122"/>
                </a:rPr>
                <a:t>链路层</a:t>
              </a:r>
              <a:endParaRPr kumimoji="1" lang="zh-CN" altLang="en-US" sz="1050" b="1">
                <a:solidFill>
                  <a:srgbClr val="CC00CC"/>
                </a:solidFill>
                <a:latin typeface="微软雅黑" panose="020B0503020204020204" pitchFamily="34" charset="-122"/>
                <a:ea typeface="微软雅黑" panose="020B0503020204020204" pitchFamily="34" charset="-122"/>
              </a:endParaRPr>
            </a:p>
          </p:txBody>
        </p:sp>
        <p:sp>
          <p:nvSpPr>
            <p:cNvPr id="1693" name="Text Box 559"/>
            <p:cNvSpPr txBox="1">
              <a:spLocks noChangeArrowheads="1"/>
            </p:cNvSpPr>
            <p:nvPr/>
          </p:nvSpPr>
          <p:spPr bwMode="auto">
            <a:xfrm>
              <a:off x="431989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94" name="Text Box 560"/>
            <p:cNvSpPr txBox="1">
              <a:spLocks noChangeArrowheads="1"/>
            </p:cNvSpPr>
            <p:nvPr/>
          </p:nvSpPr>
          <p:spPr bwMode="auto">
            <a:xfrm>
              <a:off x="431989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anose="020B0503020204020204" pitchFamily="34" charset="-122"/>
                  <a:ea typeface="微软雅黑" panose="020B0503020204020204" pitchFamily="34" charset="-122"/>
                </a:rPr>
                <a:t>链路层</a:t>
              </a:r>
              <a:endParaRPr kumimoji="1" lang="zh-CN" altLang="en-US" sz="1050" b="1">
                <a:solidFill>
                  <a:srgbClr val="CC00CC"/>
                </a:solidFill>
                <a:latin typeface="微软雅黑" panose="020B0503020204020204" pitchFamily="34" charset="-122"/>
                <a:ea typeface="微软雅黑" panose="020B0503020204020204" pitchFamily="34" charset="-122"/>
              </a:endParaRP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grpSp>
      <p:pic>
        <p:nvPicPr>
          <p:cNvPr id="16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6385" y="172959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6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0569" y="1754686"/>
            <a:ext cx="407130" cy="4071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9"/>
          <p:cNvSpPr>
            <a:spLocks noChangeArrowheads="1"/>
          </p:cNvSpPr>
          <p:nvPr/>
        </p:nvSpPr>
        <p:spPr bwMode="auto">
          <a:xfrm>
            <a:off x="2629135" y="2536417"/>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01" name="Rectangle 9"/>
          <p:cNvSpPr>
            <a:spLocks noChangeArrowheads="1"/>
          </p:cNvSpPr>
          <p:nvPr/>
        </p:nvSpPr>
        <p:spPr bwMode="auto">
          <a:xfrm>
            <a:off x="2629135" y="1326113"/>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02" name="Rectangle 10"/>
          <p:cNvSpPr>
            <a:spLocks noChangeArrowheads="1"/>
          </p:cNvSpPr>
          <p:nvPr/>
        </p:nvSpPr>
        <p:spPr bwMode="auto">
          <a:xfrm>
            <a:off x="2629135" y="1932538"/>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03" name="Line 16"/>
          <p:cNvSpPr>
            <a:spLocks noChangeShapeType="1"/>
          </p:cNvSpPr>
          <p:nvPr/>
        </p:nvSpPr>
        <p:spPr bwMode="auto">
          <a:xfrm>
            <a:off x="3637198" y="1254675"/>
            <a:ext cx="0" cy="1800225"/>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5" name="Rectangle 8"/>
          <p:cNvSpPr>
            <a:spLocks noChangeArrowheads="1"/>
          </p:cNvSpPr>
          <p:nvPr/>
        </p:nvSpPr>
        <p:spPr bwMode="auto">
          <a:xfrm>
            <a:off x="2700573" y="1072113"/>
            <a:ext cx="5612154" cy="1846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3.2.1                                      PPP </a:t>
            </a:r>
            <a:r>
              <a:rPr lang="zh-CN" altLang="en-US" sz="2000" b="1" dirty="0">
                <a:solidFill>
                  <a:schemeClr val="bg1"/>
                </a:solidFill>
                <a:latin typeface="微软雅黑" panose="020B0503020204020204" pitchFamily="34" charset="-122"/>
                <a:ea typeface="微软雅黑" panose="020B0503020204020204" pitchFamily="34" charset="-122"/>
              </a:rPr>
              <a:t>协议的特点</a:t>
            </a:r>
            <a:endParaRPr lang="zh-CN" altLang="en-US" sz="2000" b="1" dirty="0">
              <a:solidFill>
                <a:schemeClr val="bg1"/>
              </a:solidFill>
              <a:latin typeface="微软雅黑" panose="020B0503020204020204" pitchFamily="34" charset="-122"/>
              <a:ea typeface="微软雅黑" panose="020B0503020204020204" pitchFamily="34" charset="-122"/>
            </a:endParaRPr>
          </a:p>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3.2.2                                   PPP </a:t>
            </a:r>
            <a:r>
              <a:rPr lang="zh-CN" altLang="en-US" sz="2000" b="1" dirty="0">
                <a:solidFill>
                  <a:schemeClr val="bg1"/>
                </a:solidFill>
                <a:latin typeface="微软雅黑" panose="020B0503020204020204" pitchFamily="34" charset="-122"/>
                <a:ea typeface="微软雅黑" panose="020B0503020204020204" pitchFamily="34" charset="-122"/>
              </a:rPr>
              <a:t>协议的帧格式</a:t>
            </a:r>
            <a:endParaRPr lang="zh-CN" altLang="en-US" sz="2000" b="1" dirty="0">
              <a:solidFill>
                <a:schemeClr val="bg1"/>
              </a:solidFill>
              <a:latin typeface="微软雅黑" panose="020B0503020204020204" pitchFamily="34" charset="-122"/>
              <a:ea typeface="微软雅黑" panose="020B0503020204020204" pitchFamily="34" charset="-122"/>
            </a:endParaRPr>
          </a:p>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3.2.3                                PPP </a:t>
            </a:r>
            <a:r>
              <a:rPr lang="zh-CN" altLang="en-US" sz="2000" b="1" dirty="0">
                <a:solidFill>
                  <a:schemeClr val="bg1"/>
                </a:solidFill>
                <a:latin typeface="微软雅黑" panose="020B0503020204020204" pitchFamily="34" charset="-122"/>
                <a:ea typeface="微软雅黑" panose="020B0503020204020204" pitchFamily="34" charset="-122"/>
              </a:rPr>
              <a:t>协议的工作状态</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6" name="Rectangle 27"/>
          <p:cNvSpPr>
            <a:spLocks noChangeArrowheads="1"/>
          </p:cNvSpPr>
          <p:nvPr/>
        </p:nvSpPr>
        <p:spPr bwMode="auto">
          <a:xfrm>
            <a:off x="639730" y="1326113"/>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panose="02010600030101010101" pitchFamily="2" charset="-122"/>
            </a:endParaRPr>
          </a:p>
        </p:txBody>
      </p:sp>
      <p:sp>
        <p:nvSpPr>
          <p:cNvPr id="107" name="Rectangle 29"/>
          <p:cNvSpPr>
            <a:spLocks noChangeArrowheads="1"/>
          </p:cNvSpPr>
          <p:nvPr/>
        </p:nvSpPr>
        <p:spPr bwMode="auto">
          <a:xfrm>
            <a:off x="648619" y="1421045"/>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anose="020B0503020204020204" pitchFamily="34" charset="-122"/>
                <a:ea typeface="微软雅黑" panose="020B0503020204020204" pitchFamily="34" charset="-122"/>
              </a:rPr>
              <a:t>3.2</a:t>
            </a:r>
            <a:endParaRPr lang="fr-FR" altLang="zh-CN" sz="2000" b="1" dirty="0">
              <a:solidFill>
                <a:srgbClr val="FFFF00"/>
              </a:solidFill>
              <a:latin typeface="微软雅黑" panose="020B0503020204020204" pitchFamily="34" charset="-122"/>
              <a:ea typeface="微软雅黑" panose="020B0503020204020204" pitchFamily="34" charset="-122"/>
            </a:endParaRPr>
          </a:p>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点对点协议 </a:t>
            </a:r>
            <a:r>
              <a:rPr lang="en-US" altLang="zh-CN" sz="2000" b="1" dirty="0">
                <a:solidFill>
                  <a:schemeClr val="bg1"/>
                </a:solidFill>
                <a:latin typeface="微软雅黑" panose="020B0503020204020204" pitchFamily="34" charset="-122"/>
                <a:ea typeface="微软雅黑" panose="020B0503020204020204" pitchFamily="34" charset="-122"/>
              </a:rPr>
              <a:t>PPP</a:t>
            </a:r>
            <a:endParaRPr lang="zh-CN" altLang="fr-FR"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26919"/>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7" name="Rectangle 6"/>
          <p:cNvSpPr>
            <a:spLocks noChangeArrowheads="1"/>
          </p:cNvSpPr>
          <p:nvPr/>
        </p:nvSpPr>
        <p:spPr bwMode="auto">
          <a:xfrm>
            <a:off x="2925738" y="584648"/>
            <a:ext cx="3347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3.2.1  PPP </a:t>
            </a:r>
            <a:r>
              <a:rPr lang="zh-CN" altLang="en-US" sz="2400" b="1" dirty="0">
                <a:solidFill>
                  <a:schemeClr val="bg1"/>
                </a:solidFill>
                <a:latin typeface="微软雅黑" panose="020B0503020204020204" pitchFamily="34" charset="-122"/>
                <a:ea typeface="微软雅黑" panose="020B0503020204020204" pitchFamily="34" charset="-122"/>
              </a:rPr>
              <a:t>协议的特点</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 name="Rectangle 8"/>
          <p:cNvSpPr>
            <a:spLocks noChangeArrowheads="1"/>
          </p:cNvSpPr>
          <p:nvPr/>
        </p:nvSpPr>
        <p:spPr bwMode="auto">
          <a:xfrm>
            <a:off x="502921" y="1027624"/>
            <a:ext cx="8428643"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对于点对点的链路，目前使用得最广泛的数据链路层协议是</a:t>
            </a:r>
            <a:r>
              <a:rPr lang="zh-CN" altLang="en-US" sz="2000" b="1" dirty="0">
                <a:solidFill>
                  <a:srgbClr val="C00000"/>
                </a:solidFill>
                <a:latin typeface="微软雅黑" panose="020B0503020204020204" pitchFamily="34" charset="-122"/>
                <a:ea typeface="微软雅黑" panose="020B0503020204020204" pitchFamily="34" charset="-122"/>
              </a:rPr>
              <a:t>点对点协议 </a:t>
            </a:r>
            <a:r>
              <a:rPr lang="en-US" altLang="zh-CN" sz="2000" b="1" dirty="0">
                <a:solidFill>
                  <a:srgbClr val="C00000"/>
                </a:solidFill>
                <a:latin typeface="微软雅黑" panose="020B0503020204020204" pitchFamily="34" charset="-122"/>
                <a:ea typeface="微软雅黑" panose="020B0503020204020204" pitchFamily="34" charset="-122"/>
              </a:rPr>
              <a:t>PPP</a:t>
            </a:r>
            <a:r>
              <a:rPr lang="en-US" altLang="zh-CN" sz="2000" b="1" dirty="0">
                <a:latin typeface="微软雅黑" panose="020B0503020204020204" pitchFamily="34" charset="-122"/>
                <a:ea typeface="微软雅黑" panose="020B0503020204020204" pitchFamily="34" charset="-122"/>
              </a:rPr>
              <a:t> (Point-to-Point Protocol)</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PPP </a:t>
            </a:r>
            <a:r>
              <a:rPr lang="zh-CN" altLang="en-US" sz="2000" b="1" dirty="0">
                <a:latin typeface="微软雅黑" panose="020B0503020204020204" pitchFamily="34" charset="-122"/>
                <a:ea typeface="微软雅黑" panose="020B0503020204020204" pitchFamily="34" charset="-122"/>
              </a:rPr>
              <a:t>协议在 </a:t>
            </a:r>
            <a:r>
              <a:rPr lang="en-US" altLang="zh-CN" sz="2000" b="1" dirty="0">
                <a:latin typeface="微软雅黑" panose="020B0503020204020204" pitchFamily="34" charset="-122"/>
                <a:ea typeface="微软雅黑" panose="020B0503020204020204" pitchFamily="34" charset="-122"/>
              </a:rPr>
              <a:t>1994 </a:t>
            </a:r>
            <a:r>
              <a:rPr lang="zh-CN" altLang="en-US" sz="2000" b="1" dirty="0">
                <a:latin typeface="微软雅黑" panose="020B0503020204020204" pitchFamily="34" charset="-122"/>
                <a:ea typeface="微软雅黑" panose="020B0503020204020204" pitchFamily="34" charset="-122"/>
              </a:rPr>
              <a:t>年就已成为互联网的正式标准 </a:t>
            </a:r>
            <a:r>
              <a:rPr lang="en-US" altLang="zh-CN" sz="2000" b="1" dirty="0">
                <a:latin typeface="微软雅黑" panose="020B0503020204020204" pitchFamily="34" charset="-122"/>
                <a:ea typeface="微软雅黑" panose="020B0503020204020204" pitchFamily="34" charset="-122"/>
              </a:rPr>
              <a:t>[RFC 1661, STD51]</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0" y="1068925"/>
            <a:ext cx="8129015" cy="3063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AutoShape 5"/>
          <p:cNvSpPr>
            <a:spLocks noChangeArrowheads="1"/>
          </p:cNvSpPr>
          <p:nvPr/>
        </p:nvSpPr>
        <p:spPr bwMode="auto">
          <a:xfrm>
            <a:off x="502921" y="62574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543121" y="602655"/>
            <a:ext cx="40479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用户到 </a:t>
            </a:r>
            <a:r>
              <a:rPr lang="en-US" altLang="zh-CN" sz="2000" b="1" dirty="0">
                <a:solidFill>
                  <a:schemeClr val="bg1"/>
                </a:solidFill>
                <a:latin typeface="微软雅黑" panose="020B0503020204020204" pitchFamily="34" charset="-122"/>
                <a:ea typeface="微软雅黑" panose="020B0503020204020204" pitchFamily="34" charset="-122"/>
              </a:rPr>
              <a:t>ISP </a:t>
            </a:r>
            <a:r>
              <a:rPr lang="zh-CN" altLang="en-US" sz="2000" b="1" dirty="0">
                <a:solidFill>
                  <a:schemeClr val="bg1"/>
                </a:solidFill>
                <a:latin typeface="微软雅黑" panose="020B0503020204020204" pitchFamily="34" charset="-122"/>
                <a:ea typeface="微软雅黑" panose="020B0503020204020204" pitchFamily="34" charset="-122"/>
              </a:rPr>
              <a:t>的链路使用 </a:t>
            </a:r>
            <a:r>
              <a:rPr lang="en-US" altLang="zh-CN" sz="2000" b="1" dirty="0">
                <a:solidFill>
                  <a:schemeClr val="bg1"/>
                </a:solidFill>
                <a:latin typeface="微软雅黑" panose="020B0503020204020204" pitchFamily="34" charset="-122"/>
                <a:ea typeface="微软雅黑" panose="020B0503020204020204" pitchFamily="34" charset="-122"/>
              </a:rPr>
              <a:t>PPP </a:t>
            </a:r>
            <a:r>
              <a:rPr lang="zh-CN" altLang="en-US" sz="2000" b="1" dirty="0">
                <a:solidFill>
                  <a:schemeClr val="bg1"/>
                </a:solidFill>
                <a:latin typeface="微软雅黑" panose="020B0503020204020204" pitchFamily="34" charset="-122"/>
                <a:ea typeface="微软雅黑" panose="020B0503020204020204" pitchFamily="34" charset="-122"/>
              </a:rPr>
              <a:t>协议 </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1695643" y="1369045"/>
            <a:ext cx="6046171" cy="2447463"/>
            <a:chOff x="1695643" y="1573631"/>
            <a:chExt cx="6046171" cy="2447463"/>
          </a:xfrm>
        </p:grpSpPr>
        <p:grpSp>
          <p:nvGrpSpPr>
            <p:cNvPr id="30" name="组合 29"/>
            <p:cNvGrpSpPr/>
            <p:nvPr/>
          </p:nvGrpSpPr>
          <p:grpSpPr>
            <a:xfrm>
              <a:off x="1695643" y="1814675"/>
              <a:ext cx="6046171" cy="2206419"/>
              <a:chOff x="-23697" y="1916832"/>
              <a:chExt cx="9934976" cy="3625556"/>
            </a:xfrm>
          </p:grpSpPr>
          <p:sp>
            <p:nvSpPr>
              <p:cNvPr id="31" name="Line 53"/>
              <p:cNvSpPr>
                <a:spLocks noChangeShapeType="1"/>
              </p:cNvSpPr>
              <p:nvPr/>
            </p:nvSpPr>
            <p:spPr bwMode="auto">
              <a:xfrm>
                <a:off x="1052512" y="5296078"/>
                <a:ext cx="436827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2" name="Oval 54"/>
              <p:cNvSpPr>
                <a:spLocks noChangeArrowheads="1"/>
              </p:cNvSpPr>
              <p:nvPr/>
            </p:nvSpPr>
            <p:spPr bwMode="auto">
              <a:xfrm>
                <a:off x="2691475" y="1916832"/>
                <a:ext cx="1014677" cy="2520950"/>
              </a:xfrm>
              <a:prstGeom prst="ellipse">
                <a:avLst/>
              </a:prstGeom>
              <a:solidFill>
                <a:srgbClr val="00FF99">
                  <a:alpha val="50000"/>
                </a:srgbClr>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3" name="Text Box 55"/>
              <p:cNvSpPr txBox="1">
                <a:spLocks noChangeArrowheads="1"/>
              </p:cNvSpPr>
              <p:nvPr/>
            </p:nvSpPr>
            <p:spPr bwMode="auto">
              <a:xfrm>
                <a:off x="-23697" y="2721446"/>
                <a:ext cx="598451" cy="1213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用</a:t>
                </a:r>
                <a:endParaRPr kumimoji="1" lang="zh-CN" altLang="en-US" sz="1400" b="1" dirty="0">
                  <a:latin typeface="微软雅黑" panose="020B0503020204020204" pitchFamily="34" charset="-122"/>
                  <a:ea typeface="微软雅黑" panose="020B0503020204020204" pitchFamily="34" charset="-122"/>
                </a:endParaRPr>
              </a:p>
              <a:p>
                <a:endParaRPr kumimoji="1" lang="zh-CN" altLang="en-US" sz="1400" b="1" dirty="0">
                  <a:latin typeface="微软雅黑" panose="020B0503020204020204" pitchFamily="34" charset="-122"/>
                  <a:ea typeface="微软雅黑" panose="020B0503020204020204" pitchFamily="34" charset="-122"/>
                </a:endParaRPr>
              </a:p>
              <a:p>
                <a:r>
                  <a:rPr kumimoji="1" lang="zh-CN" altLang="en-US" sz="1400" b="1" dirty="0">
                    <a:latin typeface="微软雅黑" panose="020B0503020204020204" pitchFamily="34" charset="-122"/>
                    <a:ea typeface="微软雅黑" panose="020B0503020204020204" pitchFamily="34" charset="-122"/>
                  </a:rPr>
                  <a:t>户</a:t>
                </a:r>
                <a:endParaRPr kumimoji="1" lang="zh-CN" altLang="en-US" sz="1400" b="1" dirty="0">
                  <a:latin typeface="微软雅黑" panose="020B0503020204020204" pitchFamily="34" charset="-122"/>
                  <a:ea typeface="微软雅黑" panose="020B0503020204020204" pitchFamily="34" charset="-122"/>
                </a:endParaRPr>
              </a:p>
            </p:txBody>
          </p:sp>
          <p:sp>
            <p:nvSpPr>
              <p:cNvPr id="34" name="Text Box 56"/>
              <p:cNvSpPr txBox="1">
                <a:spLocks noChangeArrowheads="1"/>
              </p:cNvSpPr>
              <p:nvPr/>
            </p:nvSpPr>
            <p:spPr bwMode="auto">
              <a:xfrm>
                <a:off x="8427793" y="2790335"/>
                <a:ext cx="1483486" cy="505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至互联网</a:t>
                </a:r>
                <a:endParaRPr kumimoji="1" lang="zh-CN" altLang="en-US" sz="1400" b="1" dirty="0">
                  <a:latin typeface="微软雅黑" panose="020B0503020204020204" pitchFamily="34" charset="-122"/>
                  <a:ea typeface="微软雅黑" panose="020B0503020204020204" pitchFamily="34" charset="-122"/>
                </a:endParaRPr>
              </a:p>
            </p:txBody>
          </p:sp>
          <p:sp>
            <p:nvSpPr>
              <p:cNvPr id="35" name="Rectangle 58"/>
              <p:cNvSpPr>
                <a:spLocks noChangeArrowheads="1"/>
              </p:cNvSpPr>
              <p:nvPr/>
            </p:nvSpPr>
            <p:spPr bwMode="auto">
              <a:xfrm>
                <a:off x="5453460" y="2134320"/>
                <a:ext cx="2385351" cy="2232025"/>
              </a:xfrm>
              <a:prstGeom prst="rect">
                <a:avLst/>
              </a:prstGeom>
              <a:solidFill>
                <a:srgbClr val="00FFFF"/>
              </a:solidFill>
              <a:ln w="19050">
                <a:solidFill>
                  <a:schemeClr val="tx1"/>
                </a:solidFill>
                <a:miter lim="800000"/>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6" name="Text Box 59"/>
              <p:cNvSpPr txBox="1">
                <a:spLocks noChangeArrowheads="1"/>
              </p:cNvSpPr>
              <p:nvPr/>
            </p:nvSpPr>
            <p:spPr bwMode="auto">
              <a:xfrm>
                <a:off x="5544101" y="2204058"/>
                <a:ext cx="2249633" cy="1062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solidFill>
                      <a:sysClr val="windowText" lastClr="000000"/>
                    </a:solidFill>
                    <a:latin typeface="微软雅黑" panose="020B0503020204020204" pitchFamily="34" charset="-122"/>
                    <a:ea typeface="微软雅黑" panose="020B0503020204020204" pitchFamily="34" charset="-122"/>
                  </a:rPr>
                  <a:t>已向互联网管理机构申请到一批</a:t>
                </a:r>
                <a:endParaRPr kumimoji="1" lang="en-US" altLang="zh-CN" sz="1200" b="1" dirty="0">
                  <a:solidFill>
                    <a:sysClr val="windowText" lastClr="000000"/>
                  </a:solidFill>
                  <a:latin typeface="微软雅黑" panose="020B0503020204020204" pitchFamily="34" charset="-122"/>
                  <a:ea typeface="微软雅黑" panose="020B0503020204020204" pitchFamily="34" charset="-122"/>
                </a:endParaRPr>
              </a:p>
              <a:p>
                <a:pPr algn="ctr"/>
                <a:r>
                  <a:rPr kumimoji="1" lang="en-US" altLang="zh-CN" sz="1200" b="1" dirty="0">
                    <a:solidFill>
                      <a:sysClr val="windowText" lastClr="000000"/>
                    </a:solidFill>
                    <a:latin typeface="微软雅黑" panose="020B0503020204020204" pitchFamily="34" charset="-122"/>
                    <a:ea typeface="微软雅黑" panose="020B0503020204020204" pitchFamily="34" charset="-122"/>
                  </a:rPr>
                  <a:t> IP </a:t>
                </a:r>
                <a:r>
                  <a:rPr kumimoji="1" lang="zh-CN" altLang="en-US" sz="1200" b="1" dirty="0">
                    <a:solidFill>
                      <a:sysClr val="windowText" lastClr="000000"/>
                    </a:solidFill>
                    <a:latin typeface="微软雅黑" panose="020B0503020204020204" pitchFamily="34" charset="-122"/>
                    <a:ea typeface="微软雅黑" panose="020B0503020204020204" pitchFamily="34" charset="-122"/>
                  </a:rPr>
                  <a:t>地址</a:t>
                </a:r>
                <a:endParaRPr kumimoji="1" lang="zh-CN" altLang="en-US" sz="1200" b="1" dirty="0">
                  <a:solidFill>
                    <a:sysClr val="windowText" lastClr="000000"/>
                  </a:solidFill>
                  <a:latin typeface="微软雅黑" panose="020B0503020204020204" pitchFamily="34" charset="-122"/>
                  <a:ea typeface="微软雅黑" panose="020B0503020204020204" pitchFamily="34" charset="-122"/>
                </a:endParaRPr>
              </a:p>
            </p:txBody>
          </p:sp>
          <p:sp>
            <p:nvSpPr>
              <p:cNvPr id="37" name="Text Box 60"/>
              <p:cNvSpPr txBox="1">
                <a:spLocks noChangeArrowheads="1"/>
              </p:cNvSpPr>
              <p:nvPr/>
            </p:nvSpPr>
            <p:spPr bwMode="auto">
              <a:xfrm>
                <a:off x="6248525" y="3399558"/>
                <a:ext cx="840785" cy="5563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ysClr val="windowText" lastClr="000000"/>
                    </a:solidFill>
                    <a:latin typeface="微软雅黑" panose="020B0503020204020204" pitchFamily="34" charset="-122"/>
                    <a:ea typeface="微软雅黑" panose="020B0503020204020204" pitchFamily="34" charset="-122"/>
                  </a:rPr>
                  <a:t>ISP</a:t>
                </a:r>
                <a:endParaRPr kumimoji="1" lang="en-US" altLang="zh-CN" sz="1600" b="1" dirty="0">
                  <a:solidFill>
                    <a:sysClr val="windowText" lastClr="000000"/>
                  </a:solidFill>
                  <a:latin typeface="微软雅黑" panose="020B0503020204020204" pitchFamily="34" charset="-122"/>
                  <a:ea typeface="微软雅黑" panose="020B0503020204020204" pitchFamily="34" charset="-122"/>
                </a:endParaRPr>
              </a:p>
            </p:txBody>
          </p:sp>
          <p:sp>
            <p:nvSpPr>
              <p:cNvPr id="38" name="Freeform 61"/>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38100">
                <a:solidFill>
                  <a:srgbClr val="0000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9" name="Line 66"/>
              <p:cNvSpPr>
                <a:spLocks noChangeShapeType="1"/>
              </p:cNvSpPr>
              <p:nvPr/>
            </p:nvSpPr>
            <p:spPr bwMode="auto">
              <a:xfrm>
                <a:off x="1052512" y="1916832"/>
                <a:ext cx="4368270" cy="649287"/>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0" name="Text Box 67"/>
              <p:cNvSpPr txBox="1">
                <a:spLocks noChangeArrowheads="1"/>
              </p:cNvSpPr>
              <p:nvPr/>
            </p:nvSpPr>
            <p:spPr bwMode="auto">
              <a:xfrm>
                <a:off x="2633719" y="2792731"/>
                <a:ext cx="1188474" cy="505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接入网</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41" name="Line 68"/>
              <p:cNvSpPr>
                <a:spLocks noChangeShapeType="1"/>
              </p:cNvSpPr>
              <p:nvPr/>
            </p:nvSpPr>
            <p:spPr bwMode="auto">
              <a:xfrm>
                <a:off x="1052512" y="2566119"/>
                <a:ext cx="4368270" cy="358777"/>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2" name="Line 69"/>
              <p:cNvSpPr>
                <a:spLocks noChangeShapeType="1"/>
              </p:cNvSpPr>
              <p:nvPr/>
            </p:nvSpPr>
            <p:spPr bwMode="auto">
              <a:xfrm>
                <a:off x="1052512" y="3285257"/>
                <a:ext cx="4368271" cy="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3" name="Line 70"/>
              <p:cNvSpPr>
                <a:spLocks noChangeShapeType="1"/>
              </p:cNvSpPr>
              <p:nvPr/>
            </p:nvSpPr>
            <p:spPr bwMode="auto">
              <a:xfrm flipV="1">
                <a:off x="1052513" y="3577355"/>
                <a:ext cx="4387190" cy="448619"/>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4" name="Line 71"/>
              <p:cNvSpPr>
                <a:spLocks noChangeShapeType="1"/>
              </p:cNvSpPr>
              <p:nvPr/>
            </p:nvSpPr>
            <p:spPr bwMode="auto">
              <a:xfrm flipV="1">
                <a:off x="946372" y="3932959"/>
                <a:ext cx="4474410" cy="797727"/>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5" name="Text Box 72"/>
              <p:cNvSpPr txBox="1">
                <a:spLocks noChangeArrowheads="1"/>
              </p:cNvSpPr>
              <p:nvPr/>
            </p:nvSpPr>
            <p:spPr bwMode="auto">
              <a:xfrm>
                <a:off x="2504727" y="5036653"/>
                <a:ext cx="1565143" cy="505735"/>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C00000"/>
                    </a:solidFill>
                    <a:latin typeface="微软雅黑" panose="020B0503020204020204" pitchFamily="34" charset="-122"/>
                    <a:ea typeface="微软雅黑" panose="020B0503020204020204" pitchFamily="34" charset="-122"/>
                  </a:rPr>
                  <a:t>PPP </a:t>
                </a:r>
                <a:r>
                  <a:rPr kumimoji="1" lang="zh-CN" altLang="en-US" sz="1400" b="1" dirty="0">
                    <a:solidFill>
                      <a:srgbClr val="C00000"/>
                    </a:solidFill>
                    <a:latin typeface="微软雅黑" panose="020B0503020204020204" pitchFamily="34" charset="-122"/>
                    <a:ea typeface="微软雅黑" panose="020B0503020204020204" pitchFamily="34" charset="-122"/>
                  </a:rPr>
                  <a:t>协议</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grpSp>
        <p:pic>
          <p:nvPicPr>
            <p:cNvPr id="51" name="Picture 115"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62121" y="1573631"/>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15"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62121" y="2067694"/>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15"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62121" y="2499742"/>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15"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62121" y="2931790"/>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15"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62121" y="3363838"/>
              <a:ext cx="411181" cy="411181"/>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6237"/>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，简单 </a:t>
            </a:r>
            <a:r>
              <a:rPr lang="en-US" altLang="zh-CN" sz="2000" b="1" dirty="0">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首要要求</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，封装成帧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必须规定特殊的字符作为帧定界符。</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3</a:t>
            </a:r>
            <a:r>
              <a:rPr lang="zh-CN" altLang="en-US" sz="2000" b="1" dirty="0">
                <a:latin typeface="微软雅黑" panose="020B0503020204020204" pitchFamily="34" charset="-122"/>
                <a:ea typeface="微软雅黑" panose="020B0503020204020204" pitchFamily="34" charset="-122"/>
              </a:rPr>
              <a:t>，透明性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必须保证数据传输的透明性。</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4</a:t>
            </a:r>
            <a:r>
              <a:rPr lang="zh-CN" altLang="en-US" sz="2000" b="1" dirty="0">
                <a:latin typeface="微软雅黑" panose="020B0503020204020204" pitchFamily="34" charset="-122"/>
                <a:ea typeface="微软雅黑" panose="020B0503020204020204" pitchFamily="34" charset="-122"/>
              </a:rPr>
              <a:t>，多种网络层协议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能够在同一条物理链路上同时支持多种网络层协议。</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5</a:t>
            </a:r>
            <a:r>
              <a:rPr lang="zh-CN" altLang="en-US" sz="2000" b="1" dirty="0">
                <a:latin typeface="微软雅黑" panose="020B0503020204020204" pitchFamily="34" charset="-122"/>
                <a:ea typeface="微软雅黑" panose="020B0503020204020204" pitchFamily="34" charset="-122"/>
              </a:rPr>
              <a:t>，多种类型链路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能够在多种类型的链路上运行。</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6</a:t>
            </a:r>
            <a:r>
              <a:rPr lang="zh-CN" altLang="en-US" sz="2000" b="1" dirty="0">
                <a:latin typeface="微软雅黑" panose="020B0503020204020204" pitchFamily="34" charset="-122"/>
                <a:ea typeface="微软雅黑" panose="020B0503020204020204" pitchFamily="34" charset="-122"/>
              </a:rPr>
              <a:t>，差错检测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能够对接收端收到的帧进行检测，并立即丢弃有差错的帧。</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736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964710" y="594155"/>
            <a:ext cx="32047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PPP </a:t>
            </a:r>
            <a:r>
              <a:rPr lang="zh-CN" altLang="en-US" sz="2000" b="1" dirty="0">
                <a:solidFill>
                  <a:schemeClr val="bg1"/>
                </a:solidFill>
                <a:latin typeface="微软雅黑" panose="020B0503020204020204" pitchFamily="34" charset="-122"/>
                <a:ea typeface="微软雅黑" panose="020B0503020204020204" pitchFamily="34" charset="-122"/>
              </a:rPr>
              <a:t>协议应满足的需求</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6"/>
          <p:cNvSpPr>
            <a:spLocks noChangeArrowheads="1"/>
          </p:cNvSpPr>
          <p:nvPr/>
        </p:nvSpPr>
        <p:spPr bwMode="auto">
          <a:xfrm>
            <a:off x="502921" y="985474"/>
            <a:ext cx="84471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7</a:t>
            </a:r>
            <a:r>
              <a:rPr lang="zh-CN" altLang="en-US" sz="2000" b="1" dirty="0">
                <a:latin typeface="微软雅黑" panose="020B0503020204020204" pitchFamily="34" charset="-122"/>
                <a:ea typeface="微软雅黑" panose="020B0503020204020204" pitchFamily="34" charset="-122"/>
              </a:rPr>
              <a:t>，检测连接状态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能够及时自动检测出链路是否处于正常工作状态。</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8</a:t>
            </a:r>
            <a:r>
              <a:rPr lang="zh-CN" altLang="en-US" sz="2000" b="1" dirty="0">
                <a:latin typeface="微软雅黑" panose="020B0503020204020204" pitchFamily="34" charset="-122"/>
                <a:ea typeface="微软雅黑" panose="020B0503020204020204" pitchFamily="34" charset="-122"/>
              </a:rPr>
              <a:t>，最大传送单元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必须对每一种类型的点对点链路设置最大传送单元  </a:t>
            </a:r>
            <a:r>
              <a:rPr lang="en-US" altLang="zh-CN" sz="2000" b="1" dirty="0">
                <a:latin typeface="微软雅黑" panose="020B0503020204020204" pitchFamily="34" charset="-122"/>
                <a:ea typeface="微软雅黑" panose="020B0503020204020204" pitchFamily="34" charset="-122"/>
              </a:rPr>
              <a:t>MTU </a:t>
            </a:r>
            <a:r>
              <a:rPr lang="zh-CN" altLang="en-US" sz="2000" b="1" dirty="0">
                <a:latin typeface="微软雅黑" panose="020B0503020204020204" pitchFamily="34" charset="-122"/>
                <a:ea typeface="微软雅黑" panose="020B0503020204020204" pitchFamily="34" charset="-122"/>
              </a:rPr>
              <a:t>的标准默认值，促进各种实现之间的互操作性。</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9</a:t>
            </a:r>
            <a:r>
              <a:rPr lang="zh-CN" altLang="en-US" sz="2000" b="1" dirty="0">
                <a:latin typeface="微软雅黑" panose="020B0503020204020204" pitchFamily="34" charset="-122"/>
                <a:ea typeface="微软雅黑" panose="020B0503020204020204" pitchFamily="34" charset="-122"/>
              </a:rPr>
              <a:t>，网络层地址协商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必须提供一种机制使通信的两个网络层实体能够通过协商知道或能够配置彼此的网络层地址。</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10</a:t>
            </a:r>
            <a:r>
              <a:rPr lang="zh-CN" altLang="en-US" sz="2000" b="1" dirty="0">
                <a:latin typeface="微软雅黑" panose="020B0503020204020204" pitchFamily="34" charset="-122"/>
                <a:ea typeface="微软雅黑" panose="020B0503020204020204" pitchFamily="34" charset="-122"/>
              </a:rPr>
              <a:t>，数据压缩协商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必须提供一种方法来协商使用数据压缩算法。</a:t>
            </a:r>
            <a:endParaRPr lang="zh-CN" altLang="en-US" sz="2000" b="1" dirty="0">
              <a:latin typeface="微软雅黑" panose="020B0503020204020204" pitchFamily="34" charset="-122"/>
              <a:ea typeface="微软雅黑" panose="020B0503020204020204" pitchFamily="34" charset="-122"/>
            </a:endParaRPr>
          </a:p>
        </p:txBody>
      </p:sp>
      <p:sp>
        <p:nvSpPr>
          <p:cNvPr id="7" name="AutoShape 5"/>
          <p:cNvSpPr>
            <a:spLocks noChangeArrowheads="1"/>
          </p:cNvSpPr>
          <p:nvPr/>
        </p:nvSpPr>
        <p:spPr bwMode="auto">
          <a:xfrm>
            <a:off x="502921" y="6241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579990" y="590924"/>
            <a:ext cx="39741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PPP </a:t>
            </a:r>
            <a:r>
              <a:rPr lang="zh-CN" altLang="en-US" sz="2000" b="1" dirty="0">
                <a:solidFill>
                  <a:schemeClr val="bg1"/>
                </a:solidFill>
                <a:latin typeface="微软雅黑" panose="020B0503020204020204" pitchFamily="34" charset="-122"/>
                <a:ea typeface="微软雅黑" panose="020B0503020204020204" pitchFamily="34" charset="-122"/>
              </a:rPr>
              <a:t>协议应满足的需求（续）</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46"/>
          <p:cNvSpPr>
            <a:spLocks noChangeArrowheads="1"/>
          </p:cNvSpPr>
          <p:nvPr/>
        </p:nvSpPr>
        <p:spPr bwMode="auto">
          <a:xfrm>
            <a:off x="502921" y="993324"/>
            <a:ext cx="7671815" cy="20928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三个组成部分：</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一个将 </a:t>
            </a:r>
            <a:r>
              <a:rPr lang="en-US" altLang="zh-CN" sz="2000" b="1" dirty="0">
                <a:latin typeface="微软雅黑" panose="020B0503020204020204" pitchFamily="34" charset="-122"/>
                <a:ea typeface="微软雅黑" panose="020B0503020204020204" pitchFamily="34" charset="-122"/>
              </a:rPr>
              <a:t>IP </a:t>
            </a:r>
            <a:r>
              <a:rPr lang="zh-CN" altLang="en-US" sz="2000" b="1" dirty="0">
                <a:latin typeface="微软雅黑" panose="020B0503020204020204" pitchFamily="34" charset="-122"/>
                <a:ea typeface="微软雅黑" panose="020B0503020204020204" pitchFamily="34" charset="-122"/>
              </a:rPr>
              <a:t>数据报</a:t>
            </a:r>
            <a:r>
              <a:rPr lang="zh-CN" altLang="en-US" sz="2000" b="1" dirty="0">
                <a:solidFill>
                  <a:srgbClr val="C00000"/>
                </a:solidFill>
                <a:latin typeface="微软雅黑" panose="020B0503020204020204" pitchFamily="34" charset="-122"/>
                <a:ea typeface="微软雅黑" panose="020B0503020204020204" pitchFamily="34" charset="-122"/>
              </a:rPr>
              <a:t>封装</a:t>
            </a:r>
            <a:r>
              <a:rPr lang="zh-CN" altLang="en-US" sz="2000" b="1" dirty="0">
                <a:latin typeface="微软雅黑" panose="020B0503020204020204" pitchFamily="34" charset="-122"/>
                <a:ea typeface="微软雅黑" panose="020B0503020204020204" pitchFamily="34" charset="-122"/>
              </a:rPr>
              <a:t>到串行链路的方法。</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一个</a:t>
            </a:r>
            <a:r>
              <a:rPr lang="zh-CN" altLang="en-US" sz="2000" b="1" dirty="0">
                <a:solidFill>
                  <a:srgbClr val="C00000"/>
                </a:solidFill>
                <a:latin typeface="微软雅黑" panose="020B0503020204020204" pitchFamily="34" charset="-122"/>
                <a:ea typeface="微软雅黑" panose="020B0503020204020204" pitchFamily="34" charset="-122"/>
              </a:rPr>
              <a:t>链路控制协议 </a:t>
            </a:r>
            <a:r>
              <a:rPr lang="en-US" altLang="zh-CN" sz="2000" b="1" dirty="0">
                <a:solidFill>
                  <a:srgbClr val="C00000"/>
                </a:solidFill>
                <a:latin typeface="微软雅黑" panose="020B0503020204020204" pitchFamily="34" charset="-122"/>
                <a:ea typeface="微软雅黑" panose="020B0503020204020204" pitchFamily="34" charset="-122"/>
              </a:rPr>
              <a:t>LCP </a:t>
            </a:r>
            <a:r>
              <a:rPr lang="en-US" altLang="zh-CN" sz="2000" b="1" dirty="0">
                <a:latin typeface="微软雅黑" panose="020B0503020204020204" pitchFamily="34" charset="-122"/>
                <a:ea typeface="微软雅黑" panose="020B0503020204020204" pitchFamily="34" charset="-122"/>
              </a:rPr>
              <a:t>(Link Control Protocol)</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一套</a:t>
            </a:r>
            <a:r>
              <a:rPr lang="zh-CN" altLang="en-US" sz="2000" b="1" dirty="0">
                <a:solidFill>
                  <a:srgbClr val="C00000"/>
                </a:solidFill>
                <a:latin typeface="微软雅黑" panose="020B0503020204020204" pitchFamily="34" charset="-122"/>
                <a:ea typeface="微软雅黑" panose="020B0503020204020204" pitchFamily="34" charset="-122"/>
              </a:rPr>
              <a:t>网络控制协议 </a:t>
            </a:r>
            <a:r>
              <a:rPr lang="en-US" altLang="zh-CN" sz="2000" b="1" dirty="0">
                <a:solidFill>
                  <a:srgbClr val="C00000"/>
                </a:solidFill>
                <a:latin typeface="微软雅黑" panose="020B0503020204020204" pitchFamily="34" charset="-122"/>
                <a:ea typeface="微软雅黑" panose="020B0503020204020204" pitchFamily="34" charset="-122"/>
              </a:rPr>
              <a:t>NCP </a:t>
            </a:r>
            <a:r>
              <a:rPr lang="en-US" altLang="zh-CN" sz="2000" b="1" dirty="0">
                <a:latin typeface="微软雅黑" panose="020B0503020204020204" pitchFamily="34" charset="-122"/>
                <a:ea typeface="微软雅黑" panose="020B0503020204020204" pitchFamily="34" charset="-122"/>
              </a:rPr>
              <a:t>(Network Control Protocol)</a:t>
            </a:r>
            <a:r>
              <a:rPr lang="zh-CN" altLang="en-US"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endParaRPr lang="zh-CN" altLang="en-US" sz="2000" b="1" dirty="0">
              <a:latin typeface="微软雅黑" panose="020B0503020204020204" pitchFamily="34" charset="-122"/>
              <a:ea typeface="微软雅黑" panose="020B0503020204020204" pitchFamily="34" charset="-122"/>
            </a:endParaRPr>
          </a:p>
        </p:txBody>
      </p:sp>
      <p:sp>
        <p:nvSpPr>
          <p:cNvPr id="40" name="AutoShape 5"/>
          <p:cNvSpPr>
            <a:spLocks noChangeArrowheads="1"/>
          </p:cNvSpPr>
          <p:nvPr/>
        </p:nvSpPr>
        <p:spPr bwMode="auto">
          <a:xfrm>
            <a:off x="502921" y="6236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3387903" y="590461"/>
            <a:ext cx="23583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PPP </a:t>
            </a:r>
            <a:r>
              <a:rPr lang="zh-CN" altLang="en-US" sz="2000" b="1" dirty="0">
                <a:solidFill>
                  <a:schemeClr val="bg1"/>
                </a:solidFill>
                <a:latin typeface="微软雅黑" panose="020B0503020204020204" pitchFamily="34" charset="-122"/>
                <a:ea typeface="微软雅黑" panose="020B0503020204020204" pitchFamily="34" charset="-122"/>
              </a:rPr>
              <a:t>协议的组成</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5" name="Picture 3" descr="012G_08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75782" y="2571750"/>
            <a:ext cx="4015392" cy="2504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5"/>
          <p:cNvSpPr>
            <a:spLocks noChangeArrowheads="1"/>
          </p:cNvSpPr>
          <p:nvPr/>
        </p:nvSpPr>
        <p:spPr bwMode="auto">
          <a:xfrm>
            <a:off x="502921" y="621289"/>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29" name="Rectangle 6"/>
          <p:cNvSpPr>
            <a:spLocks noChangeArrowheads="1"/>
          </p:cNvSpPr>
          <p:nvPr/>
        </p:nvSpPr>
        <p:spPr bwMode="auto">
          <a:xfrm>
            <a:off x="2698733" y="579018"/>
            <a:ext cx="37465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3.2.2   PPP </a:t>
            </a:r>
            <a:r>
              <a:rPr lang="zh-CN" altLang="en-US" sz="2400" b="1" dirty="0">
                <a:solidFill>
                  <a:schemeClr val="bg1"/>
                </a:solidFill>
                <a:latin typeface="微软雅黑" panose="020B0503020204020204" pitchFamily="34" charset="-122"/>
                <a:ea typeface="微软雅黑" panose="020B0503020204020204" pitchFamily="34" charset="-122"/>
              </a:rPr>
              <a:t>协议的帧格式</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6" name="Rectangle 4"/>
          <p:cNvSpPr>
            <a:spLocks noChangeArrowheads="1"/>
          </p:cNvSpPr>
          <p:nvPr/>
        </p:nvSpPr>
        <p:spPr bwMode="auto">
          <a:xfrm>
            <a:off x="4082903" y="1182083"/>
            <a:ext cx="2399281" cy="355374"/>
          </a:xfrm>
          <a:prstGeom prst="rect">
            <a:avLst/>
          </a:prstGeom>
          <a:solidFill>
            <a:srgbClr val="00FFFF"/>
          </a:solidFill>
          <a:ln w="12700">
            <a:solidFill>
              <a:schemeClr val="tx1"/>
            </a:solidFill>
            <a:miter lim="800000"/>
          </a:ln>
          <a:effectLst/>
        </p:spPr>
        <p:txBody>
          <a:bodyPr wrap="none" anchor="ctr"/>
          <a:lstStyle/>
          <a:p>
            <a:pPr algn="ctr"/>
            <a:r>
              <a:rPr kumimoji="1" lang="en-US" altLang="zh-CN" sz="1400" b="1">
                <a:latin typeface="微软雅黑" panose="020B0503020204020204" pitchFamily="34" charset="-122"/>
                <a:ea typeface="微软雅黑" panose="020B0503020204020204" pitchFamily="34" charset="-122"/>
              </a:rPr>
              <a:t>IP </a:t>
            </a:r>
            <a:r>
              <a:rPr kumimoji="1" lang="zh-CN" altLang="en-US" sz="1400" b="1">
                <a:latin typeface="微软雅黑" panose="020B0503020204020204" pitchFamily="34" charset="-122"/>
                <a:ea typeface="微软雅黑" panose="020B0503020204020204" pitchFamily="34" charset="-122"/>
              </a:rPr>
              <a:t>数据报</a:t>
            </a:r>
            <a:endParaRPr kumimoji="1" lang="zh-CN" altLang="en-US" sz="1400" b="1">
              <a:latin typeface="微软雅黑" panose="020B0503020204020204" pitchFamily="34" charset="-122"/>
              <a:ea typeface="微软雅黑" panose="020B0503020204020204" pitchFamily="34" charset="-122"/>
            </a:endParaRPr>
          </a:p>
        </p:txBody>
      </p:sp>
      <p:sp>
        <p:nvSpPr>
          <p:cNvPr id="7" name="Text Box 9"/>
          <p:cNvSpPr txBox="1">
            <a:spLocks noChangeArrowheads="1"/>
          </p:cNvSpPr>
          <p:nvPr/>
        </p:nvSpPr>
        <p:spPr bwMode="auto">
          <a:xfrm>
            <a:off x="1908309"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anose="020B0503020204020204" pitchFamily="34" charset="-122"/>
                <a:ea typeface="微软雅黑" panose="020B0503020204020204" pitchFamily="34" charset="-122"/>
              </a:rPr>
              <a:t>1</a:t>
            </a:r>
            <a:endParaRPr kumimoji="1" lang="en-US" altLang="zh-CN" sz="1400" b="1" dirty="0">
              <a:latin typeface="微软雅黑" panose="020B0503020204020204" pitchFamily="34" charset="-122"/>
              <a:ea typeface="微软雅黑" panose="020B0503020204020204" pitchFamily="34" charset="-122"/>
            </a:endParaRPr>
          </a:p>
        </p:txBody>
      </p:sp>
      <p:sp>
        <p:nvSpPr>
          <p:cNvPr id="8" name="Text Box 10"/>
          <p:cNvSpPr txBox="1">
            <a:spLocks noChangeArrowheads="1"/>
          </p:cNvSpPr>
          <p:nvPr/>
        </p:nvSpPr>
        <p:spPr bwMode="auto">
          <a:xfrm>
            <a:off x="3485484"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anose="020B0503020204020204" pitchFamily="34" charset="-122"/>
                <a:ea typeface="微软雅黑" panose="020B0503020204020204" pitchFamily="34" charset="-122"/>
              </a:rPr>
              <a:t>2</a:t>
            </a:r>
            <a:endParaRPr kumimoji="1" lang="en-US" altLang="zh-CN" sz="1400" b="1" dirty="0">
              <a:latin typeface="微软雅黑" panose="020B0503020204020204" pitchFamily="34" charset="-122"/>
              <a:ea typeface="微软雅黑" panose="020B0503020204020204" pitchFamily="34" charset="-122"/>
            </a:endParaRPr>
          </a:p>
        </p:txBody>
      </p:sp>
      <p:sp>
        <p:nvSpPr>
          <p:cNvPr id="9" name="Text Box 11"/>
          <p:cNvSpPr txBox="1">
            <a:spLocks noChangeArrowheads="1"/>
          </p:cNvSpPr>
          <p:nvPr/>
        </p:nvSpPr>
        <p:spPr bwMode="auto">
          <a:xfrm>
            <a:off x="2358995"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1</a:t>
            </a:r>
            <a:endParaRPr kumimoji="1" lang="en-US" altLang="zh-CN" sz="1400" b="1">
              <a:latin typeface="微软雅黑" panose="020B0503020204020204" pitchFamily="34" charset="-122"/>
              <a:ea typeface="微软雅黑" panose="020B0503020204020204" pitchFamily="34" charset="-122"/>
            </a:endParaRPr>
          </a:p>
        </p:txBody>
      </p:sp>
      <p:sp>
        <p:nvSpPr>
          <p:cNvPr id="10" name="Text Box 12"/>
          <p:cNvSpPr txBox="1">
            <a:spLocks noChangeArrowheads="1"/>
          </p:cNvSpPr>
          <p:nvPr/>
        </p:nvSpPr>
        <p:spPr bwMode="auto">
          <a:xfrm>
            <a:off x="7530719"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1</a:t>
            </a:r>
            <a:endParaRPr kumimoji="1" lang="en-US" altLang="zh-CN" sz="1400" b="1">
              <a:latin typeface="微软雅黑" panose="020B0503020204020204" pitchFamily="34" charset="-122"/>
              <a:ea typeface="微软雅黑" panose="020B0503020204020204" pitchFamily="34" charset="-122"/>
            </a:endParaRPr>
          </a:p>
        </p:txBody>
      </p:sp>
      <p:sp>
        <p:nvSpPr>
          <p:cNvPr id="11" name="Text Box 13"/>
          <p:cNvSpPr txBox="1">
            <a:spLocks noChangeArrowheads="1"/>
          </p:cNvSpPr>
          <p:nvPr/>
        </p:nvSpPr>
        <p:spPr bwMode="auto">
          <a:xfrm>
            <a:off x="1325690" y="2260238"/>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字节</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2" name="Text Box 18"/>
          <p:cNvSpPr txBox="1">
            <a:spLocks noChangeArrowheads="1"/>
          </p:cNvSpPr>
          <p:nvPr/>
        </p:nvSpPr>
        <p:spPr bwMode="auto">
          <a:xfrm>
            <a:off x="2808367"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1</a:t>
            </a:r>
            <a:endParaRPr kumimoji="1" lang="en-US" altLang="zh-CN" sz="1400" b="1">
              <a:latin typeface="微软雅黑" panose="020B0503020204020204" pitchFamily="34" charset="-122"/>
              <a:ea typeface="微软雅黑" panose="020B0503020204020204" pitchFamily="34" charset="-122"/>
            </a:endParaRPr>
          </a:p>
        </p:txBody>
      </p:sp>
      <p:sp>
        <p:nvSpPr>
          <p:cNvPr id="13" name="Text Box 23"/>
          <p:cNvSpPr txBox="1">
            <a:spLocks noChangeArrowheads="1"/>
          </p:cNvSpPr>
          <p:nvPr/>
        </p:nvSpPr>
        <p:spPr bwMode="auto">
          <a:xfrm>
            <a:off x="6781765"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2</a:t>
            </a:r>
            <a:endParaRPr kumimoji="1" lang="en-US" altLang="zh-CN" sz="1400" b="1">
              <a:latin typeface="微软雅黑" panose="020B0503020204020204" pitchFamily="34" charset="-122"/>
              <a:ea typeface="微软雅黑" panose="020B0503020204020204" pitchFamily="34" charset="-122"/>
            </a:endParaRPr>
          </a:p>
        </p:txBody>
      </p:sp>
      <p:sp>
        <p:nvSpPr>
          <p:cNvPr id="14" name="Line 26"/>
          <p:cNvSpPr>
            <a:spLocks noChangeShapeType="1"/>
          </p:cNvSpPr>
          <p:nvPr/>
        </p:nvSpPr>
        <p:spPr bwMode="auto">
          <a:xfrm>
            <a:off x="4082903" y="1172380"/>
            <a:ext cx="14454" cy="705897"/>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 name="Line 27"/>
          <p:cNvSpPr>
            <a:spLocks noChangeShapeType="1"/>
          </p:cNvSpPr>
          <p:nvPr/>
        </p:nvSpPr>
        <p:spPr bwMode="auto">
          <a:xfrm>
            <a:off x="6482183" y="1172379"/>
            <a:ext cx="0" cy="679213"/>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Text Box 31"/>
          <p:cNvSpPr txBox="1">
            <a:spLocks noChangeArrowheads="1"/>
          </p:cNvSpPr>
          <p:nvPr/>
        </p:nvSpPr>
        <p:spPr bwMode="auto">
          <a:xfrm>
            <a:off x="4039590" y="2278526"/>
            <a:ext cx="25707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400" b="1" dirty="0">
                <a:solidFill>
                  <a:srgbClr val="0000FF"/>
                </a:solidFill>
                <a:latin typeface="微软雅黑" panose="020B0503020204020204" pitchFamily="34" charset="-122"/>
                <a:ea typeface="微软雅黑" panose="020B0503020204020204" pitchFamily="34" charset="-122"/>
              </a:rPr>
              <a:t>可变长度，不超过 </a:t>
            </a:r>
            <a:r>
              <a:rPr kumimoji="1" lang="en-US" altLang="zh-CN" sz="1400" b="1" dirty="0">
                <a:solidFill>
                  <a:srgbClr val="0000FF"/>
                </a:solidFill>
                <a:latin typeface="微软雅黑" panose="020B0503020204020204" pitchFamily="34" charset="-122"/>
                <a:ea typeface="微软雅黑" panose="020B0503020204020204" pitchFamily="34" charset="-122"/>
              </a:rPr>
              <a:t>1500 </a:t>
            </a:r>
            <a:r>
              <a:rPr kumimoji="1" lang="zh-CN" altLang="en-US" sz="1400" b="1" dirty="0">
                <a:solidFill>
                  <a:srgbClr val="0000FF"/>
                </a:solidFill>
                <a:latin typeface="微软雅黑" panose="020B0503020204020204" pitchFamily="34" charset="-122"/>
                <a:ea typeface="微软雅黑" panose="020B0503020204020204" pitchFamily="34" charset="-122"/>
              </a:rPr>
              <a:t>字节</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7" name="Line 32"/>
          <p:cNvSpPr>
            <a:spLocks noChangeShapeType="1"/>
          </p:cNvSpPr>
          <p:nvPr/>
        </p:nvSpPr>
        <p:spPr bwMode="auto">
          <a:xfrm>
            <a:off x="1846553" y="2753199"/>
            <a:ext cx="6071783"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8" name="Text Box 33"/>
          <p:cNvSpPr txBox="1">
            <a:spLocks noChangeArrowheads="1"/>
          </p:cNvSpPr>
          <p:nvPr/>
        </p:nvSpPr>
        <p:spPr bwMode="auto">
          <a:xfrm>
            <a:off x="4440809" y="2608744"/>
            <a:ext cx="772969" cy="307777"/>
          </a:xfrm>
          <a:prstGeom prst="rect">
            <a:avLst/>
          </a:prstGeom>
          <a:solidFill>
            <a:srgbClr val="C3E3F9"/>
          </a:solidFill>
          <a:ln>
            <a:noFill/>
          </a:ln>
          <a:effectLst/>
        </p:spPr>
        <p:txBody>
          <a:bodyPr wrap="none">
            <a:spAutoFit/>
          </a:bodyPr>
          <a:lstStyle/>
          <a:p>
            <a:r>
              <a:rPr kumimoji="1" lang="en-US" altLang="zh-CN" sz="1400" b="1" dirty="0">
                <a:solidFill>
                  <a:srgbClr val="0000FF"/>
                </a:solidFill>
                <a:latin typeface="微软雅黑" panose="020B0503020204020204" pitchFamily="34" charset="-122"/>
                <a:ea typeface="微软雅黑" panose="020B0503020204020204" pitchFamily="34" charset="-122"/>
              </a:rPr>
              <a:t>PPP </a:t>
            </a:r>
            <a:r>
              <a:rPr kumimoji="1" lang="zh-CN" altLang="en-US" sz="1400" b="1" dirty="0">
                <a:solidFill>
                  <a:srgbClr val="0000FF"/>
                </a:solidFill>
                <a:latin typeface="微软雅黑" panose="020B0503020204020204" pitchFamily="34" charset="-122"/>
                <a:ea typeface="微软雅黑" panose="020B0503020204020204" pitchFamily="34" charset="-122"/>
              </a:rPr>
              <a:t>帧</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9" name="Text Box 39"/>
          <p:cNvSpPr txBox="1">
            <a:spLocks noChangeArrowheads="1"/>
          </p:cNvSpPr>
          <p:nvPr/>
        </p:nvSpPr>
        <p:spPr bwMode="auto">
          <a:xfrm>
            <a:off x="1118300" y="1418225"/>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先发送</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0" name="Rectangle 5"/>
          <p:cNvSpPr>
            <a:spLocks noChangeArrowheads="1"/>
          </p:cNvSpPr>
          <p:nvPr/>
        </p:nvSpPr>
        <p:spPr bwMode="auto">
          <a:xfrm>
            <a:off x="1833413" y="1820058"/>
            <a:ext cx="6071783" cy="432998"/>
          </a:xfrm>
          <a:prstGeom prst="rect">
            <a:avLst/>
          </a:prstGeom>
          <a:solidFill>
            <a:srgbClr val="00FF99"/>
          </a:solidFill>
          <a:ln w="12700">
            <a:solidFill>
              <a:schemeClr val="tx1"/>
            </a:solidFill>
            <a:miter lim="800000"/>
          </a:ln>
          <a:effectLst/>
        </p:spPr>
        <p:txBody>
          <a:bodyPr wrap="none" anchor="ctr"/>
          <a:lstStyle/>
          <a:p>
            <a:pPr algn="ctr"/>
            <a:endParaRPr kumimoji="1" lang="zh-CN" altLang="zh-CN" sz="1200" b="1">
              <a:solidFill>
                <a:schemeClr val="bg1"/>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2284100" y="1820058"/>
            <a:ext cx="0" cy="43299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2" name="Line 7"/>
          <p:cNvSpPr>
            <a:spLocks noChangeShapeType="1"/>
          </p:cNvSpPr>
          <p:nvPr/>
        </p:nvSpPr>
        <p:spPr bwMode="auto">
          <a:xfrm>
            <a:off x="7380928" y="1828548"/>
            <a:ext cx="0" cy="4245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3" name="Text Box 8"/>
          <p:cNvSpPr txBox="1">
            <a:spLocks noChangeArrowheads="1"/>
          </p:cNvSpPr>
          <p:nvPr/>
        </p:nvSpPr>
        <p:spPr bwMode="auto">
          <a:xfrm>
            <a:off x="1830785" y="1975307"/>
            <a:ext cx="397866" cy="307777"/>
          </a:xfrm>
          <a:prstGeom prst="rect">
            <a:avLst/>
          </a:prstGeom>
          <a:noFill/>
          <a:ln>
            <a:noFill/>
          </a:ln>
          <a:effectLst/>
        </p:spPr>
        <p:txBody>
          <a:bodyPr wrap="none">
            <a:spAutoFit/>
          </a:bodyPr>
          <a:lstStyle/>
          <a:p>
            <a:r>
              <a:rPr kumimoji="1" lang="en-US" altLang="zh-CN" sz="1400" b="1" dirty="0">
                <a:solidFill>
                  <a:srgbClr val="0000CC"/>
                </a:solidFill>
                <a:latin typeface="微软雅黑" panose="020B0503020204020204" pitchFamily="34" charset="-122"/>
                <a:ea typeface="微软雅黑" panose="020B0503020204020204" pitchFamily="34" charset="-122"/>
              </a:rPr>
              <a:t>7E</a:t>
            </a:r>
            <a:endParaRPr kumimoji="1" lang="en-US" altLang="zh-CN" sz="1400" b="1" dirty="0">
              <a:solidFill>
                <a:srgbClr val="0000CC"/>
              </a:solidFill>
              <a:latin typeface="微软雅黑" panose="020B0503020204020204" pitchFamily="34" charset="-122"/>
              <a:ea typeface="微软雅黑" panose="020B0503020204020204" pitchFamily="34" charset="-122"/>
            </a:endParaRPr>
          </a:p>
        </p:txBody>
      </p:sp>
      <p:sp>
        <p:nvSpPr>
          <p:cNvPr id="24" name="Line 14"/>
          <p:cNvSpPr>
            <a:spLocks noChangeShapeType="1"/>
          </p:cNvSpPr>
          <p:nvPr/>
        </p:nvSpPr>
        <p:spPr bwMode="auto">
          <a:xfrm>
            <a:off x="2733472" y="1828548"/>
            <a:ext cx="0" cy="4245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5" name="Line 15"/>
          <p:cNvSpPr>
            <a:spLocks noChangeShapeType="1"/>
          </p:cNvSpPr>
          <p:nvPr/>
        </p:nvSpPr>
        <p:spPr bwMode="auto">
          <a:xfrm>
            <a:off x="3182845" y="1820058"/>
            <a:ext cx="0" cy="43299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Text Box 16"/>
          <p:cNvSpPr txBox="1">
            <a:spLocks noChangeArrowheads="1"/>
          </p:cNvSpPr>
          <p:nvPr/>
        </p:nvSpPr>
        <p:spPr bwMode="auto">
          <a:xfrm>
            <a:off x="2280158" y="1975307"/>
            <a:ext cx="386644" cy="307777"/>
          </a:xfrm>
          <a:prstGeom prst="rect">
            <a:avLst/>
          </a:prstGeom>
          <a:noFill/>
          <a:ln>
            <a:noFill/>
          </a:ln>
          <a:effectLst/>
        </p:spPr>
        <p:txBody>
          <a:bodyPr wrap="none">
            <a:spAutoFit/>
          </a:bodyPr>
          <a:lstStyle/>
          <a:p>
            <a:r>
              <a:rPr kumimoji="1" lang="en-US" altLang="zh-CN" sz="1400" b="1">
                <a:solidFill>
                  <a:srgbClr val="0000CC"/>
                </a:solidFill>
                <a:latin typeface="微软雅黑" panose="020B0503020204020204" pitchFamily="34" charset="-122"/>
                <a:ea typeface="微软雅黑" panose="020B0503020204020204" pitchFamily="34" charset="-122"/>
              </a:rPr>
              <a:t>FF</a:t>
            </a:r>
            <a:endParaRPr kumimoji="1" lang="en-US" altLang="zh-CN" sz="1400" b="1">
              <a:solidFill>
                <a:srgbClr val="0000CC"/>
              </a:solidFill>
              <a:latin typeface="微软雅黑" panose="020B0503020204020204" pitchFamily="34" charset="-122"/>
              <a:ea typeface="微软雅黑" panose="020B0503020204020204" pitchFamily="34" charset="-122"/>
            </a:endParaRPr>
          </a:p>
        </p:txBody>
      </p:sp>
      <p:sp>
        <p:nvSpPr>
          <p:cNvPr id="27" name="Text Box 17"/>
          <p:cNvSpPr txBox="1">
            <a:spLocks noChangeArrowheads="1"/>
          </p:cNvSpPr>
          <p:nvPr/>
        </p:nvSpPr>
        <p:spPr bwMode="auto">
          <a:xfrm>
            <a:off x="2760850" y="1975307"/>
            <a:ext cx="405880" cy="307777"/>
          </a:xfrm>
          <a:prstGeom prst="rect">
            <a:avLst/>
          </a:prstGeom>
          <a:noFill/>
          <a:ln>
            <a:noFill/>
          </a:ln>
          <a:effectLst/>
        </p:spPr>
        <p:txBody>
          <a:bodyPr wrap="none">
            <a:spAutoFit/>
          </a:bodyPr>
          <a:lstStyle/>
          <a:p>
            <a:r>
              <a:rPr kumimoji="1" lang="en-US" altLang="zh-CN" sz="1400" b="1" dirty="0">
                <a:solidFill>
                  <a:srgbClr val="0000CC"/>
                </a:solidFill>
                <a:latin typeface="微软雅黑" panose="020B0503020204020204" pitchFamily="34" charset="-122"/>
                <a:ea typeface="微软雅黑" panose="020B0503020204020204" pitchFamily="34" charset="-122"/>
              </a:rPr>
              <a:t>03</a:t>
            </a:r>
            <a:endParaRPr kumimoji="1" lang="en-US" altLang="zh-CN" sz="1400" b="1" dirty="0">
              <a:solidFill>
                <a:srgbClr val="0000CC"/>
              </a:solidFill>
              <a:latin typeface="微软雅黑" panose="020B0503020204020204" pitchFamily="34" charset="-122"/>
              <a:ea typeface="微软雅黑" panose="020B0503020204020204" pitchFamily="34" charset="-122"/>
            </a:endParaRPr>
          </a:p>
        </p:txBody>
      </p:sp>
      <p:sp>
        <p:nvSpPr>
          <p:cNvPr id="31" name="Text Box 19"/>
          <p:cNvSpPr txBox="1">
            <a:spLocks noChangeArrowheads="1"/>
          </p:cNvSpPr>
          <p:nvPr/>
        </p:nvSpPr>
        <p:spPr bwMode="auto">
          <a:xfrm>
            <a:off x="1893856" y="1794587"/>
            <a:ext cx="285656" cy="307777"/>
          </a:xfrm>
          <a:prstGeom prst="rect">
            <a:avLst/>
          </a:prstGeom>
          <a:noFill/>
          <a:ln>
            <a:noFill/>
          </a:ln>
          <a:effectLst/>
        </p:spPr>
        <p:txBody>
          <a:bodyPr wrap="none">
            <a:spAutoFit/>
          </a:bodyPr>
          <a:lstStyle/>
          <a:p>
            <a:r>
              <a:rPr kumimoji="1" lang="en-US" altLang="zh-CN" sz="1400" b="1">
                <a:solidFill>
                  <a:srgbClr val="0000CC"/>
                </a:solidFill>
                <a:latin typeface="微软雅黑" panose="020B0503020204020204" pitchFamily="34" charset="-122"/>
                <a:ea typeface="微软雅黑" panose="020B0503020204020204" pitchFamily="34" charset="-122"/>
              </a:rPr>
              <a:t>F</a:t>
            </a:r>
            <a:endParaRPr kumimoji="1" lang="en-US" altLang="zh-CN" sz="1400" b="1">
              <a:solidFill>
                <a:srgbClr val="0000CC"/>
              </a:solidFill>
              <a:latin typeface="微软雅黑" panose="020B0503020204020204" pitchFamily="34" charset="-122"/>
              <a:ea typeface="微软雅黑" panose="020B0503020204020204" pitchFamily="34" charset="-122"/>
            </a:endParaRPr>
          </a:p>
        </p:txBody>
      </p:sp>
      <p:sp>
        <p:nvSpPr>
          <p:cNvPr id="32" name="Text Box 20"/>
          <p:cNvSpPr txBox="1">
            <a:spLocks noChangeArrowheads="1"/>
          </p:cNvSpPr>
          <p:nvPr/>
        </p:nvSpPr>
        <p:spPr bwMode="auto">
          <a:xfrm>
            <a:off x="2314321" y="1793375"/>
            <a:ext cx="319318" cy="307777"/>
          </a:xfrm>
          <a:prstGeom prst="rect">
            <a:avLst/>
          </a:prstGeom>
          <a:noFill/>
          <a:ln>
            <a:noFill/>
          </a:ln>
          <a:effectLst/>
        </p:spPr>
        <p:txBody>
          <a:bodyPr wrap="none">
            <a:spAutoFit/>
          </a:bodyPr>
          <a:lstStyle/>
          <a:p>
            <a:r>
              <a:rPr kumimoji="1" lang="en-US" altLang="zh-CN" sz="1400" b="1">
                <a:solidFill>
                  <a:srgbClr val="0000CC"/>
                </a:solidFill>
                <a:latin typeface="微软雅黑" panose="020B0503020204020204" pitchFamily="34" charset="-122"/>
                <a:ea typeface="微软雅黑" panose="020B0503020204020204" pitchFamily="34" charset="-122"/>
              </a:rPr>
              <a:t>A</a:t>
            </a:r>
            <a:endParaRPr kumimoji="1" lang="en-US" altLang="zh-CN" sz="1400" b="1">
              <a:solidFill>
                <a:srgbClr val="0000CC"/>
              </a:solidFill>
              <a:latin typeface="微软雅黑" panose="020B0503020204020204" pitchFamily="34" charset="-122"/>
              <a:ea typeface="微软雅黑" panose="020B0503020204020204" pitchFamily="34" charset="-122"/>
            </a:endParaRPr>
          </a:p>
        </p:txBody>
      </p:sp>
      <p:sp>
        <p:nvSpPr>
          <p:cNvPr id="33" name="Text Box 21"/>
          <p:cNvSpPr txBox="1">
            <a:spLocks noChangeArrowheads="1"/>
          </p:cNvSpPr>
          <p:nvPr/>
        </p:nvSpPr>
        <p:spPr bwMode="auto">
          <a:xfrm>
            <a:off x="2800108" y="1794587"/>
            <a:ext cx="304892" cy="307777"/>
          </a:xfrm>
          <a:prstGeom prst="rect">
            <a:avLst/>
          </a:prstGeom>
          <a:noFill/>
          <a:ln>
            <a:noFill/>
          </a:ln>
          <a:effectLst/>
        </p:spPr>
        <p:txBody>
          <a:bodyPr wrap="none">
            <a:spAutoFit/>
          </a:bodyPr>
          <a:lstStyle/>
          <a:p>
            <a:r>
              <a:rPr kumimoji="1" lang="en-US" altLang="zh-CN" sz="1400" b="1" dirty="0">
                <a:solidFill>
                  <a:srgbClr val="0000CC"/>
                </a:solidFill>
                <a:latin typeface="微软雅黑" panose="020B0503020204020204" pitchFamily="34" charset="-122"/>
                <a:ea typeface="微软雅黑" panose="020B0503020204020204" pitchFamily="34" charset="-122"/>
              </a:rPr>
              <a:t>C</a:t>
            </a:r>
            <a:endParaRPr kumimoji="1" lang="en-US" altLang="zh-CN" sz="1400" b="1" dirty="0">
              <a:solidFill>
                <a:srgbClr val="0000CC"/>
              </a:solidFill>
              <a:latin typeface="微软雅黑" panose="020B0503020204020204" pitchFamily="34" charset="-122"/>
              <a:ea typeface="微软雅黑" panose="020B0503020204020204" pitchFamily="34" charset="-122"/>
            </a:endParaRPr>
          </a:p>
        </p:txBody>
      </p:sp>
      <p:sp>
        <p:nvSpPr>
          <p:cNvPr id="34" name="Text Box 22"/>
          <p:cNvSpPr txBox="1">
            <a:spLocks noChangeArrowheads="1"/>
          </p:cNvSpPr>
          <p:nvPr/>
        </p:nvSpPr>
        <p:spPr bwMode="auto">
          <a:xfrm>
            <a:off x="6709325" y="1898921"/>
            <a:ext cx="513282" cy="307777"/>
          </a:xfrm>
          <a:prstGeom prst="rect">
            <a:avLst/>
          </a:prstGeom>
          <a:noFill/>
          <a:ln>
            <a:noFill/>
          </a:ln>
          <a:effectLst/>
        </p:spPr>
        <p:txBody>
          <a:bodyPr wrap="none">
            <a:spAutoFit/>
          </a:bodyPr>
          <a:lstStyle/>
          <a:p>
            <a:r>
              <a:rPr kumimoji="1" lang="en-US" altLang="zh-CN" sz="1400" b="1" dirty="0">
                <a:solidFill>
                  <a:srgbClr val="0000CC"/>
                </a:solidFill>
                <a:latin typeface="微软雅黑" panose="020B0503020204020204" pitchFamily="34" charset="-122"/>
                <a:ea typeface="微软雅黑" panose="020B0503020204020204" pitchFamily="34" charset="-122"/>
              </a:rPr>
              <a:t>FCS</a:t>
            </a:r>
            <a:endParaRPr kumimoji="1" lang="en-US" altLang="zh-CN" sz="1400" b="1" dirty="0">
              <a:solidFill>
                <a:srgbClr val="0000CC"/>
              </a:solidFill>
              <a:latin typeface="微软雅黑" panose="020B0503020204020204" pitchFamily="34" charset="-122"/>
              <a:ea typeface="微软雅黑" panose="020B0503020204020204" pitchFamily="34" charset="-122"/>
            </a:endParaRPr>
          </a:p>
        </p:txBody>
      </p:sp>
      <p:sp>
        <p:nvSpPr>
          <p:cNvPr id="35" name="Text Box 24"/>
          <p:cNvSpPr txBox="1">
            <a:spLocks noChangeArrowheads="1"/>
          </p:cNvSpPr>
          <p:nvPr/>
        </p:nvSpPr>
        <p:spPr bwMode="auto">
          <a:xfrm>
            <a:off x="7478161" y="1792067"/>
            <a:ext cx="285656" cy="307777"/>
          </a:xfrm>
          <a:prstGeom prst="rect">
            <a:avLst/>
          </a:prstGeom>
          <a:noFill/>
          <a:ln>
            <a:noFill/>
          </a:ln>
          <a:effectLst/>
        </p:spPr>
        <p:txBody>
          <a:bodyPr wrap="none">
            <a:spAutoFit/>
          </a:bodyPr>
          <a:lstStyle/>
          <a:p>
            <a:r>
              <a:rPr kumimoji="1" lang="en-US" altLang="zh-CN" sz="1400" b="1" dirty="0">
                <a:solidFill>
                  <a:srgbClr val="0000CC"/>
                </a:solidFill>
                <a:latin typeface="微软雅黑" panose="020B0503020204020204" pitchFamily="34" charset="-122"/>
                <a:ea typeface="微软雅黑" panose="020B0503020204020204" pitchFamily="34" charset="-122"/>
              </a:rPr>
              <a:t>F</a:t>
            </a:r>
            <a:endParaRPr kumimoji="1" lang="en-US" altLang="zh-CN" sz="1400" b="1" dirty="0">
              <a:solidFill>
                <a:srgbClr val="0000CC"/>
              </a:solidFill>
              <a:latin typeface="微软雅黑" panose="020B0503020204020204" pitchFamily="34" charset="-122"/>
              <a:ea typeface="微软雅黑" panose="020B0503020204020204" pitchFamily="34" charset="-122"/>
            </a:endParaRPr>
          </a:p>
        </p:txBody>
      </p:sp>
      <p:sp>
        <p:nvSpPr>
          <p:cNvPr id="36" name="Text Box 25"/>
          <p:cNvSpPr txBox="1">
            <a:spLocks noChangeArrowheads="1"/>
          </p:cNvSpPr>
          <p:nvPr/>
        </p:nvSpPr>
        <p:spPr bwMode="auto">
          <a:xfrm>
            <a:off x="7428231" y="1975307"/>
            <a:ext cx="397866" cy="307777"/>
          </a:xfrm>
          <a:prstGeom prst="rect">
            <a:avLst/>
          </a:prstGeom>
          <a:noFill/>
          <a:ln>
            <a:noFill/>
          </a:ln>
          <a:effectLst/>
        </p:spPr>
        <p:txBody>
          <a:bodyPr wrap="none">
            <a:spAutoFit/>
          </a:bodyPr>
          <a:lstStyle/>
          <a:p>
            <a:r>
              <a:rPr kumimoji="1" lang="en-US" altLang="zh-CN" sz="1400" b="1">
                <a:solidFill>
                  <a:srgbClr val="0000CC"/>
                </a:solidFill>
                <a:latin typeface="微软雅黑" panose="020B0503020204020204" pitchFamily="34" charset="-122"/>
                <a:ea typeface="微软雅黑" panose="020B0503020204020204" pitchFamily="34" charset="-122"/>
              </a:rPr>
              <a:t>7E</a:t>
            </a:r>
            <a:endParaRPr kumimoji="1" lang="en-US" altLang="zh-CN" sz="1400" b="1">
              <a:solidFill>
                <a:srgbClr val="0000CC"/>
              </a:solidFill>
              <a:latin typeface="微软雅黑" panose="020B0503020204020204" pitchFamily="34" charset="-122"/>
              <a:ea typeface="微软雅黑" panose="020B0503020204020204" pitchFamily="34" charset="-122"/>
            </a:endParaRPr>
          </a:p>
        </p:txBody>
      </p:sp>
      <p:sp>
        <p:nvSpPr>
          <p:cNvPr id="37" name="Rectangle 28"/>
          <p:cNvSpPr>
            <a:spLocks noChangeArrowheads="1"/>
          </p:cNvSpPr>
          <p:nvPr/>
        </p:nvSpPr>
        <p:spPr bwMode="auto">
          <a:xfrm>
            <a:off x="4082903" y="1840677"/>
            <a:ext cx="2399281" cy="396612"/>
          </a:xfrm>
          <a:prstGeom prst="rect">
            <a:avLst/>
          </a:prstGeom>
          <a:solidFill>
            <a:srgbClr val="00FFFF"/>
          </a:solidFill>
          <a:ln w="12700">
            <a:solidFill>
              <a:schemeClr val="tx1"/>
            </a:solidFill>
            <a:miter lim="800000"/>
          </a:ln>
          <a:effectLst/>
        </p:spPr>
        <p:txBody>
          <a:bodyPr wrap="none" anchor="ctr"/>
          <a:lstStyle/>
          <a:p>
            <a:pPr algn="ctr"/>
            <a:endParaRPr kumimoji="1" lang="zh-CN" altLang="en-US" sz="1400" b="1">
              <a:solidFill>
                <a:srgbClr val="000099"/>
              </a:solidFill>
              <a:latin typeface="微软雅黑" panose="020B0503020204020204" pitchFamily="34" charset="-122"/>
              <a:ea typeface="微软雅黑" panose="020B0503020204020204" pitchFamily="34" charset="-122"/>
            </a:endParaRPr>
          </a:p>
        </p:txBody>
      </p:sp>
      <p:sp>
        <p:nvSpPr>
          <p:cNvPr id="38" name="Text Box 29"/>
          <p:cNvSpPr txBox="1">
            <a:spLocks noChangeArrowheads="1"/>
          </p:cNvSpPr>
          <p:nvPr/>
        </p:nvSpPr>
        <p:spPr bwMode="auto">
          <a:xfrm>
            <a:off x="3366626" y="1923368"/>
            <a:ext cx="543739" cy="307777"/>
          </a:xfrm>
          <a:prstGeom prst="rect">
            <a:avLst/>
          </a:prstGeom>
          <a:noFill/>
          <a:ln>
            <a:noFill/>
          </a:ln>
          <a:effectLst/>
        </p:spPr>
        <p:txBody>
          <a:bodyPr wrap="none">
            <a:spAutoFit/>
          </a:bodyPr>
          <a:lstStyle/>
          <a:p>
            <a:r>
              <a:rPr kumimoji="1" lang="zh-CN" altLang="en-US" sz="1400" b="1" dirty="0">
                <a:solidFill>
                  <a:srgbClr val="0000CC"/>
                </a:solidFill>
                <a:latin typeface="微软雅黑" panose="020B0503020204020204" pitchFamily="34" charset="-122"/>
                <a:ea typeface="微软雅黑" panose="020B0503020204020204" pitchFamily="34" charset="-122"/>
              </a:rPr>
              <a:t>协议</a:t>
            </a:r>
            <a:endParaRPr kumimoji="1" lang="zh-CN" altLang="en-US" sz="1400" b="1" dirty="0">
              <a:solidFill>
                <a:srgbClr val="0000CC"/>
              </a:solidFill>
              <a:latin typeface="微软雅黑" panose="020B0503020204020204" pitchFamily="34" charset="-122"/>
              <a:ea typeface="微软雅黑" panose="020B0503020204020204" pitchFamily="34" charset="-122"/>
            </a:endParaRPr>
          </a:p>
        </p:txBody>
      </p:sp>
      <p:sp>
        <p:nvSpPr>
          <p:cNvPr id="39" name="Text Box 30"/>
          <p:cNvSpPr txBox="1">
            <a:spLocks noChangeArrowheads="1"/>
          </p:cNvSpPr>
          <p:nvPr/>
        </p:nvSpPr>
        <p:spPr bwMode="auto">
          <a:xfrm>
            <a:off x="4498480" y="1889777"/>
            <a:ext cx="15376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信    息    部    分</a:t>
            </a:r>
            <a:endParaRPr kumimoji="1" lang="zh-CN" altLang="en-US" sz="1400" b="1" dirty="0">
              <a:latin typeface="微软雅黑" panose="020B0503020204020204" pitchFamily="34" charset="-122"/>
              <a:ea typeface="微软雅黑" panose="020B0503020204020204" pitchFamily="34" charset="-122"/>
            </a:endParaRPr>
          </a:p>
        </p:txBody>
      </p:sp>
      <p:sp>
        <p:nvSpPr>
          <p:cNvPr id="40" name="AutoShape 34"/>
          <p:cNvSpPr/>
          <p:nvPr/>
        </p:nvSpPr>
        <p:spPr bwMode="auto">
          <a:xfrm rot="5400000">
            <a:off x="2890843" y="627998"/>
            <a:ext cx="134630" cy="2249489"/>
          </a:xfrm>
          <a:prstGeom prst="leftBrace">
            <a:avLst>
              <a:gd name="adj1" fmla="val 128528"/>
              <a:gd name="adj2" fmla="val 50069"/>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1" name="AutoShape 35"/>
          <p:cNvSpPr/>
          <p:nvPr/>
        </p:nvSpPr>
        <p:spPr bwMode="auto">
          <a:xfrm rot="5400000">
            <a:off x="7131833" y="1046695"/>
            <a:ext cx="123714" cy="1423013"/>
          </a:xfrm>
          <a:prstGeom prst="leftBrace">
            <a:avLst>
              <a:gd name="adj1" fmla="val 88480"/>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2" name="Text Box 36"/>
          <p:cNvSpPr txBox="1">
            <a:spLocks noChangeArrowheads="1"/>
          </p:cNvSpPr>
          <p:nvPr/>
        </p:nvSpPr>
        <p:spPr bwMode="auto">
          <a:xfrm>
            <a:off x="2687942" y="1392441"/>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首部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43" name="Text Box 37"/>
          <p:cNvSpPr txBox="1">
            <a:spLocks noChangeArrowheads="1"/>
          </p:cNvSpPr>
          <p:nvPr/>
        </p:nvSpPr>
        <p:spPr bwMode="auto">
          <a:xfrm>
            <a:off x="6929387" y="1392441"/>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尾部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44" name="Line 38"/>
          <p:cNvSpPr>
            <a:spLocks noChangeShapeType="1"/>
          </p:cNvSpPr>
          <p:nvPr/>
        </p:nvSpPr>
        <p:spPr bwMode="auto">
          <a:xfrm>
            <a:off x="1833413" y="1385847"/>
            <a:ext cx="0" cy="371142"/>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5" name="Line 40"/>
          <p:cNvSpPr>
            <a:spLocks noChangeShapeType="1"/>
          </p:cNvSpPr>
          <p:nvPr/>
        </p:nvSpPr>
        <p:spPr bwMode="auto">
          <a:xfrm>
            <a:off x="6482183" y="1798226"/>
            <a:ext cx="0" cy="45483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6" name="Line 41"/>
          <p:cNvSpPr>
            <a:spLocks noChangeShapeType="1"/>
          </p:cNvSpPr>
          <p:nvPr/>
        </p:nvSpPr>
        <p:spPr bwMode="auto">
          <a:xfrm>
            <a:off x="4082903" y="1828548"/>
            <a:ext cx="0" cy="4245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7" name="AutoShape 42"/>
          <p:cNvSpPr>
            <a:spLocks noChangeArrowheads="1"/>
          </p:cNvSpPr>
          <p:nvPr/>
        </p:nvSpPr>
        <p:spPr bwMode="auto">
          <a:xfrm>
            <a:off x="5132752" y="1490155"/>
            <a:ext cx="224686" cy="432998"/>
          </a:xfrm>
          <a:prstGeom prst="downArrow">
            <a:avLst>
              <a:gd name="adj1" fmla="val 50000"/>
              <a:gd name="adj2" fmla="val 78290"/>
            </a:avLst>
          </a:prstGeom>
          <a:solidFill>
            <a:srgbClr val="FFFF00"/>
          </a:solidFill>
          <a:ln w="19050">
            <a:solidFill>
              <a:schemeClr val="tx1"/>
            </a:solidFill>
            <a:miter lim="800000"/>
          </a:ln>
          <a:effectLst/>
        </p:spPr>
        <p:txBody>
          <a:bodyPr vert="eaVert"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8" name="矩形 47"/>
          <p:cNvSpPr/>
          <p:nvPr/>
        </p:nvSpPr>
        <p:spPr>
          <a:xfrm>
            <a:off x="1342777" y="2964980"/>
            <a:ext cx="4501219" cy="1169551"/>
          </a:xfrm>
          <a:prstGeom prst="rect">
            <a:avLst/>
          </a:prstGeom>
        </p:spPr>
        <p:txBody>
          <a:bodyPr wrap="square">
            <a:spAutoFit/>
          </a:bodyPr>
          <a:lstStyle/>
          <a:p>
            <a:pPr>
              <a:spcBef>
                <a:spcPts val="0"/>
              </a:spcBef>
            </a:pPr>
            <a:r>
              <a:rPr lang="en-US" altLang="zh-CN" sz="1400" b="1" dirty="0">
                <a:latin typeface="微软雅黑" panose="020B0503020204020204" pitchFamily="34" charset="-122"/>
                <a:ea typeface="微软雅黑" panose="020B0503020204020204" pitchFamily="34" charset="-122"/>
              </a:rPr>
              <a:t>PPP </a:t>
            </a:r>
            <a:r>
              <a:rPr lang="zh-CN" altLang="en-US" sz="1400" b="1" dirty="0">
                <a:latin typeface="微软雅黑" panose="020B0503020204020204" pitchFamily="34" charset="-122"/>
                <a:ea typeface="微软雅黑" panose="020B0503020204020204" pitchFamily="34" charset="-122"/>
              </a:rPr>
              <a:t>有一个 </a:t>
            </a:r>
            <a:r>
              <a:rPr lang="en-US" altLang="zh-CN" sz="1400" b="1" dirty="0">
                <a:latin typeface="微软雅黑" panose="020B0503020204020204" pitchFamily="34" charset="-122"/>
                <a:ea typeface="微软雅黑" panose="020B0503020204020204" pitchFamily="34" charset="-122"/>
              </a:rPr>
              <a:t>2 </a:t>
            </a:r>
            <a:r>
              <a:rPr lang="zh-CN" altLang="en-US" sz="1400" b="1" dirty="0">
                <a:latin typeface="微软雅黑" panose="020B0503020204020204" pitchFamily="34" charset="-122"/>
                <a:ea typeface="微软雅黑" panose="020B0503020204020204" pitchFamily="34" charset="-122"/>
              </a:rPr>
              <a:t>个字节的协议字段。其值</a:t>
            </a:r>
            <a:endParaRPr lang="zh-CN" altLang="en-US" sz="1400" b="1" dirty="0">
              <a:latin typeface="微软雅黑" panose="020B0503020204020204" pitchFamily="34" charset="-122"/>
              <a:ea typeface="微软雅黑" panose="020B0503020204020204" pitchFamily="34" charset="-122"/>
            </a:endParaRPr>
          </a:p>
          <a:p>
            <a:pPr marL="360680" indent="-360680">
              <a:spcBef>
                <a:spcPts val="0"/>
              </a:spcBef>
              <a:buClr>
                <a:srgbClr val="0070C0"/>
              </a:buClr>
              <a:buSzPct val="80000"/>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若为 </a:t>
            </a:r>
            <a:r>
              <a:rPr lang="en-US" altLang="zh-CN" sz="1400" b="1" dirty="0">
                <a:latin typeface="微软雅黑" panose="020B0503020204020204" pitchFamily="34" charset="-122"/>
                <a:ea typeface="微软雅黑" panose="020B0503020204020204" pitchFamily="34" charset="-122"/>
              </a:rPr>
              <a:t>0x0021</a:t>
            </a:r>
            <a:r>
              <a:rPr lang="zh-CN" altLang="en-US" sz="1400" b="1" dirty="0">
                <a:latin typeface="微软雅黑" panose="020B0503020204020204" pitchFamily="34" charset="-122"/>
                <a:ea typeface="微软雅黑" panose="020B0503020204020204" pitchFamily="34" charset="-122"/>
              </a:rPr>
              <a:t>，则信息字段就是 </a:t>
            </a:r>
            <a:r>
              <a:rPr lang="en-US" altLang="zh-CN" sz="1400" b="1" dirty="0">
                <a:latin typeface="微软雅黑" panose="020B0503020204020204" pitchFamily="34" charset="-122"/>
                <a:ea typeface="微软雅黑" panose="020B0503020204020204" pitchFamily="34" charset="-122"/>
              </a:rPr>
              <a:t>IP </a:t>
            </a:r>
            <a:r>
              <a:rPr lang="zh-CN" altLang="en-US" sz="1400" b="1" dirty="0">
                <a:latin typeface="微软雅黑" panose="020B0503020204020204" pitchFamily="34" charset="-122"/>
                <a:ea typeface="微软雅黑" panose="020B0503020204020204" pitchFamily="34" charset="-122"/>
              </a:rPr>
              <a:t>数据报。</a:t>
            </a:r>
            <a:endParaRPr lang="en-US" altLang="zh-CN" sz="1400" b="1" dirty="0">
              <a:latin typeface="微软雅黑" panose="020B0503020204020204" pitchFamily="34" charset="-122"/>
              <a:ea typeface="微软雅黑" panose="020B0503020204020204" pitchFamily="34" charset="-122"/>
            </a:endParaRPr>
          </a:p>
          <a:p>
            <a:pPr marL="360680" indent="-360680">
              <a:spcBef>
                <a:spcPts val="0"/>
              </a:spcBef>
              <a:buClr>
                <a:srgbClr val="0070C0"/>
              </a:buClr>
              <a:buSzPct val="80000"/>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若为 </a:t>
            </a:r>
            <a:r>
              <a:rPr lang="en-US" altLang="zh-CN" sz="1400" b="1" dirty="0">
                <a:latin typeface="微软雅黑" panose="020B0503020204020204" pitchFamily="34" charset="-122"/>
                <a:ea typeface="微软雅黑" panose="020B0503020204020204" pitchFamily="34" charset="-122"/>
              </a:rPr>
              <a:t>0x8021</a:t>
            </a:r>
            <a:r>
              <a:rPr lang="zh-CN" altLang="en-US" sz="1400" b="1" dirty="0">
                <a:latin typeface="微软雅黑" panose="020B0503020204020204" pitchFamily="34" charset="-122"/>
                <a:ea typeface="微软雅黑" panose="020B0503020204020204" pitchFamily="34" charset="-122"/>
              </a:rPr>
              <a:t>，则信息字段是网络控制数据。</a:t>
            </a:r>
            <a:endParaRPr lang="zh-CN" altLang="en-US" sz="1400" b="1" dirty="0">
              <a:latin typeface="微软雅黑" panose="020B0503020204020204" pitchFamily="34" charset="-122"/>
              <a:ea typeface="微软雅黑" panose="020B0503020204020204" pitchFamily="34" charset="-122"/>
            </a:endParaRPr>
          </a:p>
          <a:p>
            <a:pPr marL="360680" indent="-360680">
              <a:spcBef>
                <a:spcPts val="0"/>
              </a:spcBef>
              <a:buClr>
                <a:srgbClr val="0070C0"/>
              </a:buClr>
              <a:buSzPct val="80000"/>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若为 </a:t>
            </a:r>
            <a:r>
              <a:rPr lang="en-US" altLang="zh-CN" sz="1400" b="1" dirty="0">
                <a:latin typeface="微软雅黑" panose="020B0503020204020204" pitchFamily="34" charset="-122"/>
                <a:ea typeface="微软雅黑" panose="020B0503020204020204" pitchFamily="34" charset="-122"/>
              </a:rPr>
              <a:t>0xC021</a:t>
            </a:r>
            <a:r>
              <a:rPr lang="zh-CN" altLang="en-US" sz="1400" b="1" dirty="0">
                <a:latin typeface="微软雅黑" panose="020B0503020204020204" pitchFamily="34" charset="-122"/>
                <a:ea typeface="微软雅黑" panose="020B0503020204020204" pitchFamily="34" charset="-122"/>
              </a:rPr>
              <a:t>，则信息字段是 </a:t>
            </a:r>
            <a:r>
              <a:rPr lang="en-US" altLang="zh-CN" sz="1400" b="1" dirty="0">
                <a:latin typeface="微软雅黑" panose="020B0503020204020204" pitchFamily="34" charset="-122"/>
                <a:ea typeface="微软雅黑" panose="020B0503020204020204" pitchFamily="34" charset="-122"/>
              </a:rPr>
              <a:t>PPP </a:t>
            </a:r>
            <a:r>
              <a:rPr lang="zh-CN" altLang="en-US" sz="1400" b="1" dirty="0">
                <a:latin typeface="微软雅黑" panose="020B0503020204020204" pitchFamily="34" charset="-122"/>
                <a:ea typeface="微软雅黑" panose="020B0503020204020204" pitchFamily="34" charset="-122"/>
              </a:rPr>
              <a:t>链路控制数据。</a:t>
            </a:r>
            <a:endParaRPr lang="zh-CN" altLang="en-US" sz="1400" b="1" dirty="0">
              <a:latin typeface="微软雅黑" panose="020B0503020204020204" pitchFamily="34" charset="-122"/>
              <a:ea typeface="微软雅黑" panose="020B0503020204020204" pitchFamily="34" charset="-122"/>
            </a:endParaRPr>
          </a:p>
          <a:p>
            <a:pPr marL="360680" indent="-360680">
              <a:spcBef>
                <a:spcPts val="0"/>
              </a:spcBef>
              <a:buClr>
                <a:srgbClr val="0070C0"/>
              </a:buClr>
              <a:buSzPct val="80000"/>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若为 </a:t>
            </a:r>
            <a:r>
              <a:rPr lang="en-US" altLang="zh-CN" sz="1400" b="1" dirty="0">
                <a:latin typeface="微软雅黑" panose="020B0503020204020204" pitchFamily="34" charset="-122"/>
                <a:ea typeface="微软雅黑" panose="020B0503020204020204" pitchFamily="34" charset="-122"/>
              </a:rPr>
              <a:t>0xC023</a:t>
            </a:r>
            <a:r>
              <a:rPr lang="zh-CN" altLang="en-US" sz="1400" b="1" dirty="0">
                <a:latin typeface="微软雅黑" panose="020B0503020204020204" pitchFamily="34" charset="-122"/>
                <a:ea typeface="微软雅黑" panose="020B0503020204020204" pitchFamily="34" charset="-122"/>
              </a:rPr>
              <a:t>，则信息字段是鉴别数据。</a:t>
            </a:r>
            <a:endParaRPr lang="en-US" altLang="zh-CN" sz="1400" b="1" dirty="0">
              <a:latin typeface="微软雅黑" panose="020B0503020204020204" pitchFamily="34" charset="-122"/>
              <a:ea typeface="微软雅黑" panose="020B0503020204020204" pitchFamily="34" charset="-122"/>
            </a:endParaRPr>
          </a:p>
        </p:txBody>
      </p:sp>
      <p:sp>
        <p:nvSpPr>
          <p:cNvPr id="2" name="矩形 1"/>
          <p:cNvSpPr/>
          <p:nvPr/>
        </p:nvSpPr>
        <p:spPr>
          <a:xfrm>
            <a:off x="6026825" y="2990154"/>
            <a:ext cx="2333729" cy="1015663"/>
          </a:xfrm>
          <a:prstGeom prst="rect">
            <a:avLst/>
          </a:prstGeom>
          <a:solidFill>
            <a:schemeClr val="bg1"/>
          </a:solidFill>
        </p:spPr>
        <p:txBody>
          <a:bodyPr wrap="square">
            <a:spAutoFit/>
          </a:bodyPr>
          <a:lstStyle/>
          <a:p>
            <a:pPr>
              <a:lnSpc>
                <a:spcPts val="2400"/>
              </a:lnSpc>
            </a:pPr>
            <a:r>
              <a:rPr lang="en-US" altLang="zh-CN" b="1" dirty="0">
                <a:latin typeface="微软雅黑" panose="020B0503020204020204" pitchFamily="34" charset="-122"/>
                <a:ea typeface="微软雅黑" panose="020B0503020204020204" pitchFamily="34" charset="-122"/>
              </a:rPr>
              <a:t>PPP </a:t>
            </a:r>
            <a:r>
              <a:rPr lang="zh-CN" altLang="en-US" b="1" dirty="0">
                <a:latin typeface="微软雅黑" panose="020B0503020204020204" pitchFamily="34" charset="-122"/>
                <a:ea typeface="微软雅黑" panose="020B0503020204020204" pitchFamily="34" charset="-122"/>
              </a:rPr>
              <a:t>是</a:t>
            </a:r>
            <a:r>
              <a:rPr lang="zh-CN" altLang="en-US" b="1" dirty="0">
                <a:solidFill>
                  <a:srgbClr val="C00000"/>
                </a:solidFill>
                <a:latin typeface="微软雅黑" panose="020B0503020204020204" pitchFamily="34" charset="-122"/>
                <a:ea typeface="微软雅黑" panose="020B0503020204020204" pitchFamily="34" charset="-122"/>
              </a:rPr>
              <a:t>面向字节</a:t>
            </a:r>
            <a:r>
              <a:rPr lang="zh-CN" altLang="en-US" b="1" dirty="0">
                <a:latin typeface="微软雅黑" panose="020B0503020204020204" pitchFamily="34" charset="-122"/>
                <a:ea typeface="微软雅黑" panose="020B0503020204020204" pitchFamily="34" charset="-122"/>
              </a:rPr>
              <a:t>的，所有的 </a:t>
            </a:r>
            <a:r>
              <a:rPr lang="en-US" altLang="zh-CN" b="1" dirty="0">
                <a:latin typeface="微软雅黑" panose="020B0503020204020204" pitchFamily="34" charset="-122"/>
                <a:ea typeface="微软雅黑" panose="020B0503020204020204" pitchFamily="34" charset="-122"/>
              </a:rPr>
              <a:t>PPP </a:t>
            </a:r>
            <a:r>
              <a:rPr lang="zh-CN" altLang="en-US" b="1" dirty="0">
                <a:latin typeface="微软雅黑" panose="020B0503020204020204" pitchFamily="34" charset="-122"/>
                <a:ea typeface="微软雅黑" panose="020B0503020204020204" pitchFamily="34" charset="-122"/>
              </a:rPr>
              <a:t>帧的长度都是</a:t>
            </a:r>
            <a:r>
              <a:rPr lang="zh-CN" altLang="en-US" b="1" dirty="0">
                <a:solidFill>
                  <a:srgbClr val="C00000"/>
                </a:solidFill>
                <a:latin typeface="微软雅黑" panose="020B0503020204020204" pitchFamily="34" charset="-122"/>
                <a:ea typeface="微软雅黑" panose="020B0503020204020204" pitchFamily="34" charset="-122"/>
              </a:rPr>
              <a:t>整数字节。</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997"/>
            <a:ext cx="7946135" cy="24776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首部：</a:t>
            </a:r>
            <a:r>
              <a:rPr lang="en-US" altLang="zh-CN" sz="2000" b="1" dirty="0">
                <a:latin typeface="微软雅黑" panose="020B0503020204020204" pitchFamily="34" charset="-122"/>
                <a:ea typeface="微软雅黑" panose="020B0503020204020204" pitchFamily="34" charset="-122"/>
              </a:rPr>
              <a:t>4 </a:t>
            </a:r>
            <a:r>
              <a:rPr lang="zh-CN" altLang="en-US" sz="2000" b="1" dirty="0">
                <a:latin typeface="微软雅黑" panose="020B0503020204020204" pitchFamily="34" charset="-122"/>
                <a:ea typeface="微软雅黑" panose="020B0503020204020204" pitchFamily="34" charset="-122"/>
              </a:rPr>
              <a:t>个字段</a:t>
            </a:r>
            <a:endParaRPr lang="en-US" altLang="zh-CN"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标志字段 </a:t>
            </a:r>
            <a:r>
              <a:rPr lang="en-US" altLang="zh-CN" sz="2000" b="1" dirty="0">
                <a:latin typeface="微软雅黑" panose="020B0503020204020204" pitchFamily="34" charset="-122"/>
                <a:ea typeface="微软雅黑" panose="020B0503020204020204" pitchFamily="34" charset="-122"/>
              </a:rPr>
              <a:t>F</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 0x7E </a:t>
            </a:r>
            <a:r>
              <a:rPr lang="zh-CN" altLang="en-US" sz="2000" b="1" dirty="0">
                <a:latin typeface="微软雅黑" panose="020B0503020204020204" pitchFamily="34" charset="-122"/>
                <a:ea typeface="微软雅黑" panose="020B0503020204020204" pitchFamily="34" charset="-122"/>
              </a:rPr>
              <a:t>。连续两帧之间只需要用一个标志字段。</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地址字段 </a:t>
            </a:r>
            <a:r>
              <a:rPr lang="en-US" altLang="zh-CN" sz="2000" b="1" dirty="0">
                <a:latin typeface="微软雅黑" panose="020B0503020204020204" pitchFamily="34" charset="-122"/>
                <a:ea typeface="微软雅黑" panose="020B0503020204020204" pitchFamily="34" charset="-122"/>
              </a:rPr>
              <a:t>A</a:t>
            </a:r>
            <a:r>
              <a:rPr lang="zh-CN" altLang="en-US" sz="2000" b="1" dirty="0">
                <a:latin typeface="微软雅黑" panose="020B0503020204020204" pitchFamily="34" charset="-122"/>
                <a:ea typeface="微软雅黑" panose="020B0503020204020204" pitchFamily="34" charset="-122"/>
              </a:rPr>
              <a:t>：只置为 </a:t>
            </a:r>
            <a:r>
              <a:rPr lang="en-US" altLang="zh-CN" sz="2000" b="1" dirty="0">
                <a:latin typeface="微软雅黑" panose="020B0503020204020204" pitchFamily="34" charset="-122"/>
                <a:ea typeface="微软雅黑" panose="020B0503020204020204" pitchFamily="34" charset="-122"/>
              </a:rPr>
              <a:t>0xFF</a:t>
            </a:r>
            <a:r>
              <a:rPr lang="zh-CN" altLang="en-US" sz="2000" b="1" dirty="0">
                <a:latin typeface="微软雅黑" panose="020B0503020204020204" pitchFamily="34" charset="-122"/>
                <a:ea typeface="微软雅黑" panose="020B0503020204020204" pitchFamily="34" charset="-122"/>
              </a:rPr>
              <a:t>。实际上不起作用。</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控制字段 </a:t>
            </a:r>
            <a:r>
              <a:rPr lang="en-US" altLang="zh-CN" sz="2000" b="1" dirty="0">
                <a:latin typeface="微软雅黑" panose="020B0503020204020204" pitchFamily="34" charset="-122"/>
                <a:ea typeface="微软雅黑" panose="020B0503020204020204" pitchFamily="34" charset="-122"/>
              </a:rPr>
              <a:t>C</a:t>
            </a:r>
            <a:r>
              <a:rPr lang="zh-CN" altLang="en-US" sz="2000" b="1" dirty="0">
                <a:latin typeface="微软雅黑" panose="020B0503020204020204" pitchFamily="34" charset="-122"/>
                <a:ea typeface="微软雅黑" panose="020B0503020204020204" pitchFamily="34" charset="-122"/>
              </a:rPr>
              <a:t>：通常置为 </a:t>
            </a:r>
            <a:r>
              <a:rPr lang="en-US" altLang="zh-CN" sz="2000" b="1" dirty="0">
                <a:latin typeface="微软雅黑" panose="020B0503020204020204" pitchFamily="34" charset="-122"/>
                <a:ea typeface="微软雅黑" panose="020B0503020204020204" pitchFamily="34" charset="-122"/>
              </a:rPr>
              <a:t>0x03</a:t>
            </a:r>
            <a:r>
              <a:rPr lang="zh-CN" altLang="en-US"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协议字段。</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尾部：</a:t>
            </a: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个字段。</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685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50606" y="603760"/>
            <a:ext cx="20329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各字段的意义</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997"/>
            <a:ext cx="794613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当 </a:t>
            </a:r>
            <a:r>
              <a:rPr lang="en-US" altLang="zh-CN" sz="2000" b="1" dirty="0">
                <a:latin typeface="微软雅黑" panose="020B0503020204020204" pitchFamily="34" charset="-122"/>
                <a:ea typeface="微软雅黑" panose="020B0503020204020204" pitchFamily="34" charset="-122"/>
              </a:rPr>
              <a:t>PPP </a:t>
            </a:r>
            <a:r>
              <a:rPr lang="zh-CN" altLang="en-US" sz="2000" b="1" dirty="0">
                <a:latin typeface="微软雅黑" panose="020B0503020204020204" pitchFamily="34" charset="-122"/>
                <a:ea typeface="微软雅黑" panose="020B0503020204020204" pitchFamily="34" charset="-122"/>
              </a:rPr>
              <a:t>用在异步传输时，使用</a:t>
            </a:r>
            <a:r>
              <a:rPr lang="zh-CN" altLang="en-US" sz="2000" b="1" dirty="0">
                <a:solidFill>
                  <a:srgbClr val="0000FF"/>
                </a:solidFill>
                <a:latin typeface="微软雅黑" panose="020B0503020204020204" pitchFamily="34" charset="-122"/>
                <a:ea typeface="微软雅黑" panose="020B0503020204020204" pitchFamily="34" charset="-122"/>
              </a:rPr>
              <a:t>字节填充法。</a:t>
            </a:r>
            <a:endParaRPr lang="en-US" altLang="zh-CN" sz="2000" b="1" dirty="0">
              <a:solidFill>
                <a:srgbClr val="0000FF"/>
              </a:solidFill>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当 </a:t>
            </a:r>
            <a:r>
              <a:rPr lang="en-US" altLang="zh-CN" sz="2000" b="1" dirty="0">
                <a:latin typeface="微软雅黑" panose="020B0503020204020204" pitchFamily="34" charset="-122"/>
                <a:ea typeface="微软雅黑" panose="020B0503020204020204" pitchFamily="34" charset="-122"/>
              </a:rPr>
              <a:t>PPP </a:t>
            </a:r>
            <a:r>
              <a:rPr lang="zh-CN" altLang="en-US" sz="2000" b="1" dirty="0">
                <a:latin typeface="微软雅黑" panose="020B0503020204020204" pitchFamily="34" charset="-122"/>
                <a:ea typeface="微软雅黑" panose="020B0503020204020204" pitchFamily="34" charset="-122"/>
              </a:rPr>
              <a:t>用在同步传输链路时，采用</a:t>
            </a:r>
            <a:r>
              <a:rPr lang="zh-CN" altLang="en-US" sz="2000" b="1" dirty="0">
                <a:solidFill>
                  <a:srgbClr val="0000FF"/>
                </a:solidFill>
                <a:latin typeface="微软雅黑" panose="020B0503020204020204" pitchFamily="34" charset="-122"/>
                <a:ea typeface="微软雅黑" panose="020B0503020204020204" pitchFamily="34" charset="-122"/>
              </a:rPr>
              <a:t>零比特填充法。  </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9" name="Rectangle 6"/>
          <p:cNvSpPr>
            <a:spLocks noChangeArrowheads="1"/>
          </p:cNvSpPr>
          <p:nvPr/>
        </p:nvSpPr>
        <p:spPr bwMode="auto">
          <a:xfrm>
            <a:off x="502921" y="589887"/>
            <a:ext cx="18004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latin typeface="微软雅黑" panose="020B0503020204020204" pitchFamily="34" charset="-122"/>
                <a:ea typeface="微软雅黑" panose="020B0503020204020204" pitchFamily="34" charset="-122"/>
              </a:rPr>
              <a:t>透明传输问题 </a:t>
            </a:r>
            <a:endParaRPr lang="fr-FR" altLang="zh-CN"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02921" y="6241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8616" y="60108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字节填充 </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66" name="组合 65"/>
          <p:cNvGrpSpPr/>
          <p:nvPr/>
        </p:nvGrpSpPr>
        <p:grpSpPr>
          <a:xfrm>
            <a:off x="495556" y="1157904"/>
            <a:ext cx="8112133" cy="2703849"/>
            <a:chOff x="495556" y="1290912"/>
            <a:chExt cx="8112133" cy="2703849"/>
          </a:xfrm>
        </p:grpSpPr>
        <p:sp>
          <p:nvSpPr>
            <p:cNvPr id="7" name="Rectangle 4"/>
            <p:cNvSpPr>
              <a:spLocks noChangeArrowheads="1"/>
            </p:cNvSpPr>
            <p:nvPr/>
          </p:nvSpPr>
          <p:spPr bwMode="auto">
            <a:xfrm>
              <a:off x="498721" y="2942896"/>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7E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8" name="Freeform 5"/>
            <p:cNvSpPr/>
            <p:nvPr/>
          </p:nvSpPr>
          <p:spPr bwMode="auto">
            <a:xfrm>
              <a:off x="6159348" y="217647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9" name="Freeform 6"/>
            <p:cNvSpPr/>
            <p:nvPr/>
          </p:nvSpPr>
          <p:spPr bwMode="auto">
            <a:xfrm>
              <a:off x="5065600" y="217647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0" name="Freeform 7"/>
            <p:cNvSpPr/>
            <p:nvPr/>
          </p:nvSpPr>
          <p:spPr bwMode="auto">
            <a:xfrm>
              <a:off x="3796213" y="217647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1" name="Freeform 8"/>
            <p:cNvSpPr/>
            <p:nvPr/>
          </p:nvSpPr>
          <p:spPr bwMode="auto">
            <a:xfrm>
              <a:off x="2389775" y="217647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2" name="Rectangle 9"/>
            <p:cNvSpPr>
              <a:spLocks noChangeArrowheads="1"/>
            </p:cNvSpPr>
            <p:nvPr/>
          </p:nvSpPr>
          <p:spPr bwMode="auto">
            <a:xfrm>
              <a:off x="1149932" y="1822740"/>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7E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3" name="Rectangle 10"/>
            <p:cNvSpPr>
              <a:spLocks noChangeArrowheads="1"/>
            </p:cNvSpPr>
            <p:nvPr/>
          </p:nvSpPr>
          <p:spPr bwMode="auto">
            <a:xfrm>
              <a:off x="2071762" y="1822740"/>
              <a:ext cx="5045615" cy="353734"/>
            </a:xfrm>
            <a:prstGeom prst="rect">
              <a:avLst/>
            </a:prstGeom>
            <a:solidFill>
              <a:srgbClr val="00FFFF"/>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4" name="Rectangle 11"/>
            <p:cNvSpPr>
              <a:spLocks noChangeArrowheads="1"/>
            </p:cNvSpPr>
            <p:nvPr/>
          </p:nvSpPr>
          <p:spPr bwMode="auto">
            <a:xfrm>
              <a:off x="2646578" y="1822740"/>
              <a:ext cx="383211" cy="353734"/>
            </a:xfrm>
            <a:prstGeom prst="rect">
              <a:avLst/>
            </a:prstGeom>
            <a:solidFill>
              <a:srgbClr val="CC00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7E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5" name="Rectangle 12"/>
            <p:cNvSpPr>
              <a:spLocks noChangeArrowheads="1"/>
            </p:cNvSpPr>
            <p:nvPr/>
          </p:nvSpPr>
          <p:spPr bwMode="auto">
            <a:xfrm>
              <a:off x="6159348" y="1822740"/>
              <a:ext cx="383211" cy="353734"/>
            </a:xfrm>
            <a:prstGeom prst="rect">
              <a:avLst/>
            </a:prstGeom>
            <a:solidFill>
              <a:srgbClr val="CC00CC"/>
            </a:solidFill>
            <a:ln w="12700" algn="ctr">
              <a:solidFill>
                <a:schemeClr val="tx1"/>
              </a:solidFill>
              <a:miter lim="800000"/>
            </a:ln>
            <a:effec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7E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6" name="Rectangle 14"/>
            <p:cNvSpPr>
              <a:spLocks noChangeArrowheads="1"/>
            </p:cNvSpPr>
            <p:nvPr/>
          </p:nvSpPr>
          <p:spPr bwMode="auto">
            <a:xfrm>
              <a:off x="5073583" y="1822740"/>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03</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7" name="Rectangle 15"/>
            <p:cNvSpPr>
              <a:spLocks noChangeArrowheads="1"/>
            </p:cNvSpPr>
            <p:nvPr/>
          </p:nvSpPr>
          <p:spPr bwMode="auto">
            <a:xfrm>
              <a:off x="1533142" y="2942896"/>
              <a:ext cx="6478393" cy="353734"/>
            </a:xfrm>
            <a:prstGeom prst="rect">
              <a:avLst/>
            </a:prstGeom>
            <a:solidFill>
              <a:srgbClr val="00FFFF"/>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 name="Rectangle 16"/>
            <p:cNvSpPr>
              <a:spLocks noChangeArrowheads="1"/>
            </p:cNvSpPr>
            <p:nvPr/>
          </p:nvSpPr>
          <p:spPr bwMode="auto">
            <a:xfrm>
              <a:off x="2007893" y="294289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7D</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9" name="Rectangle 17"/>
            <p:cNvSpPr>
              <a:spLocks noChangeArrowheads="1"/>
            </p:cNvSpPr>
            <p:nvPr/>
          </p:nvSpPr>
          <p:spPr bwMode="auto">
            <a:xfrm>
              <a:off x="2391104" y="2942896"/>
              <a:ext cx="383211" cy="353734"/>
            </a:xfrm>
            <a:prstGeom prst="rect">
              <a:avLst/>
            </a:prstGeom>
            <a:solidFill>
              <a:srgbClr val="CC00CC"/>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5E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0" name="Rectangle 18"/>
            <p:cNvSpPr>
              <a:spLocks noChangeArrowheads="1"/>
            </p:cNvSpPr>
            <p:nvPr/>
          </p:nvSpPr>
          <p:spPr bwMode="auto">
            <a:xfrm>
              <a:off x="3540738" y="294289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7D</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1" name="Rectangle 19"/>
            <p:cNvSpPr>
              <a:spLocks noChangeArrowheads="1"/>
            </p:cNvSpPr>
            <p:nvPr/>
          </p:nvSpPr>
          <p:spPr bwMode="auto">
            <a:xfrm>
              <a:off x="3923949" y="2942896"/>
              <a:ext cx="383211" cy="353734"/>
            </a:xfrm>
            <a:prstGeom prst="rect">
              <a:avLst/>
            </a:prstGeom>
            <a:solidFill>
              <a:srgbClr val="0070C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5D</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2" name="Rectangle 20"/>
            <p:cNvSpPr>
              <a:spLocks noChangeArrowheads="1"/>
            </p:cNvSpPr>
            <p:nvPr/>
          </p:nvSpPr>
          <p:spPr bwMode="auto">
            <a:xfrm>
              <a:off x="5201320" y="294289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7D</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3" name="Rectangle 21"/>
            <p:cNvSpPr>
              <a:spLocks noChangeArrowheads="1"/>
            </p:cNvSpPr>
            <p:nvPr/>
          </p:nvSpPr>
          <p:spPr bwMode="auto">
            <a:xfrm>
              <a:off x="5584531" y="2942896"/>
              <a:ext cx="383211" cy="353734"/>
            </a:xfrm>
            <a:prstGeom prst="rect">
              <a:avLst/>
            </a:prstGeom>
            <a:solidFill>
              <a:srgbClr val="CC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23</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4" name="Rectangle 22"/>
            <p:cNvSpPr>
              <a:spLocks noChangeArrowheads="1"/>
            </p:cNvSpPr>
            <p:nvPr/>
          </p:nvSpPr>
          <p:spPr bwMode="auto">
            <a:xfrm>
              <a:off x="6670296" y="294289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7D</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5" name="Rectangle 23"/>
            <p:cNvSpPr>
              <a:spLocks noChangeArrowheads="1"/>
            </p:cNvSpPr>
            <p:nvPr/>
          </p:nvSpPr>
          <p:spPr bwMode="auto">
            <a:xfrm>
              <a:off x="7053508" y="2942896"/>
              <a:ext cx="383211" cy="353734"/>
            </a:xfrm>
            <a:prstGeom prst="rect">
              <a:avLst/>
            </a:prstGeom>
            <a:solidFill>
              <a:srgbClr val="CC00CC"/>
            </a:solidFill>
            <a:ln w="12700" algn="ctr">
              <a:solidFill>
                <a:schemeClr val="tx1"/>
              </a:solidFill>
              <a:miter lim="800000"/>
            </a:ln>
            <a:effec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5E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6" name="Freeform 24"/>
            <p:cNvSpPr/>
            <p:nvPr/>
          </p:nvSpPr>
          <p:spPr bwMode="auto">
            <a:xfrm>
              <a:off x="2389775" y="217647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7" name="Line 25"/>
            <p:cNvSpPr>
              <a:spLocks noChangeShapeType="1"/>
            </p:cNvSpPr>
            <p:nvPr/>
          </p:nvSpPr>
          <p:spPr bwMode="auto">
            <a:xfrm flipH="1">
              <a:off x="2774315" y="2176474"/>
              <a:ext cx="255474"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8" name="Line 26"/>
            <p:cNvSpPr>
              <a:spLocks noChangeShapeType="1"/>
            </p:cNvSpPr>
            <p:nvPr/>
          </p:nvSpPr>
          <p:spPr bwMode="auto">
            <a:xfrm>
              <a:off x="3796213" y="2176474"/>
              <a:ext cx="119753"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9" name="Line 27"/>
            <p:cNvSpPr>
              <a:spLocks noChangeShapeType="1"/>
            </p:cNvSpPr>
            <p:nvPr/>
          </p:nvSpPr>
          <p:spPr bwMode="auto">
            <a:xfrm>
              <a:off x="4179423" y="2176474"/>
              <a:ext cx="127737"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0" name="Freeform 28"/>
            <p:cNvSpPr/>
            <p:nvPr/>
          </p:nvSpPr>
          <p:spPr bwMode="auto">
            <a:xfrm>
              <a:off x="5073583" y="217647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1" name="Line 29"/>
            <p:cNvSpPr>
              <a:spLocks noChangeShapeType="1"/>
            </p:cNvSpPr>
            <p:nvPr/>
          </p:nvSpPr>
          <p:spPr bwMode="auto">
            <a:xfrm>
              <a:off x="5456794" y="2176474"/>
              <a:ext cx="510948"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2" name="Freeform 30"/>
            <p:cNvSpPr/>
            <p:nvPr/>
          </p:nvSpPr>
          <p:spPr bwMode="auto">
            <a:xfrm>
              <a:off x="6159348" y="217647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3" name="Line 31"/>
            <p:cNvSpPr>
              <a:spLocks noChangeShapeType="1"/>
            </p:cNvSpPr>
            <p:nvPr/>
          </p:nvSpPr>
          <p:spPr bwMode="auto">
            <a:xfrm>
              <a:off x="6542559" y="2176474"/>
              <a:ext cx="894160"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4" name="Line 32"/>
            <p:cNvSpPr>
              <a:spLocks noChangeShapeType="1"/>
            </p:cNvSpPr>
            <p:nvPr/>
          </p:nvSpPr>
          <p:spPr bwMode="auto">
            <a:xfrm>
              <a:off x="2239758" y="1636247"/>
              <a:ext cx="4871477"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5" name="Text Box 33"/>
            <p:cNvSpPr txBox="1">
              <a:spLocks noChangeArrowheads="1"/>
            </p:cNvSpPr>
            <p:nvPr/>
          </p:nvSpPr>
          <p:spPr bwMode="auto">
            <a:xfrm>
              <a:off x="4252102" y="1377674"/>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原始数据</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36" name="Line 34"/>
            <p:cNvSpPr>
              <a:spLocks noChangeShapeType="1"/>
            </p:cNvSpPr>
            <p:nvPr/>
          </p:nvSpPr>
          <p:spPr bwMode="auto">
            <a:xfrm>
              <a:off x="1533142" y="3680233"/>
              <a:ext cx="647839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7" name="Rectangle 35"/>
            <p:cNvSpPr>
              <a:spLocks noChangeArrowheads="1"/>
            </p:cNvSpPr>
            <p:nvPr/>
          </p:nvSpPr>
          <p:spPr bwMode="auto">
            <a:xfrm>
              <a:off x="8224478" y="2942896"/>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7E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38" name="Rectangle 36"/>
            <p:cNvSpPr>
              <a:spLocks noChangeArrowheads="1"/>
            </p:cNvSpPr>
            <p:nvPr/>
          </p:nvSpPr>
          <p:spPr bwMode="auto">
            <a:xfrm>
              <a:off x="7355370" y="1822740"/>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7E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39" name="Text Box 37"/>
            <p:cNvSpPr txBox="1">
              <a:spLocks noChangeArrowheads="1"/>
            </p:cNvSpPr>
            <p:nvPr/>
          </p:nvSpPr>
          <p:spPr bwMode="auto">
            <a:xfrm>
              <a:off x="3192087" y="3656207"/>
              <a:ext cx="3062059"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600" b="1" dirty="0">
                  <a:solidFill>
                    <a:srgbClr val="000099"/>
                  </a:solidFill>
                  <a:latin typeface="微软雅黑" panose="020B0503020204020204" pitchFamily="34" charset="-122"/>
                  <a:ea typeface="微软雅黑" panose="020B0503020204020204" pitchFamily="34" charset="-122"/>
                </a:rPr>
                <a:t>经过字节填充后发送的数据</a:t>
              </a:r>
              <a:endParaRPr kumimoji="1" lang="zh-CN" altLang="en-US" sz="1600" b="1" dirty="0">
                <a:solidFill>
                  <a:srgbClr val="000099"/>
                </a:solidFill>
                <a:latin typeface="微软雅黑" panose="020B0503020204020204" pitchFamily="34" charset="-122"/>
                <a:ea typeface="微软雅黑" panose="020B0503020204020204" pitchFamily="34" charset="-122"/>
              </a:endParaRPr>
            </a:p>
          </p:txBody>
        </p:sp>
        <p:sp>
          <p:nvSpPr>
            <p:cNvPr id="44" name="Line 42"/>
            <p:cNvSpPr>
              <a:spLocks noChangeShapeType="1"/>
            </p:cNvSpPr>
            <p:nvPr/>
          </p:nvSpPr>
          <p:spPr bwMode="auto">
            <a:xfrm flipV="1">
              <a:off x="529696" y="3306456"/>
              <a:ext cx="0" cy="275126"/>
            </a:xfrm>
            <a:prstGeom prst="line">
              <a:avLst/>
            </a:prstGeom>
            <a:noFill/>
            <a:ln w="38100">
              <a:solidFill>
                <a:srgbClr val="FF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45" name="Text Box 43"/>
            <p:cNvSpPr txBox="1">
              <a:spLocks noChangeArrowheads="1"/>
            </p:cNvSpPr>
            <p:nvPr/>
          </p:nvSpPr>
          <p:spPr bwMode="auto">
            <a:xfrm>
              <a:off x="495556" y="3468016"/>
              <a:ext cx="84697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a:latin typeface="微软雅黑" panose="020B0503020204020204" pitchFamily="34" charset="-122"/>
                  <a:ea typeface="微软雅黑" panose="020B0503020204020204" pitchFamily="34" charset="-122"/>
                </a:rPr>
                <a:t>发送在前</a:t>
              </a:r>
              <a:endParaRPr kumimoji="1" lang="zh-CN" altLang="en-US" sz="1200" b="1" dirty="0">
                <a:latin typeface="微软雅黑" panose="020B0503020204020204" pitchFamily="34" charset="-122"/>
                <a:ea typeface="微软雅黑" panose="020B0503020204020204" pitchFamily="34" charset="-122"/>
              </a:endParaRPr>
            </a:p>
          </p:txBody>
        </p:sp>
        <p:sp>
          <p:nvSpPr>
            <p:cNvPr id="46" name="Line 44"/>
            <p:cNvSpPr>
              <a:spLocks noChangeShapeType="1"/>
            </p:cNvSpPr>
            <p:nvPr/>
          </p:nvSpPr>
          <p:spPr bwMode="auto">
            <a:xfrm>
              <a:off x="1360166" y="1567266"/>
              <a:ext cx="0" cy="235822"/>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47" name="Text Box 45"/>
            <p:cNvSpPr txBox="1">
              <a:spLocks noChangeArrowheads="1"/>
            </p:cNvSpPr>
            <p:nvPr/>
          </p:nvSpPr>
          <p:spPr bwMode="auto">
            <a:xfrm>
              <a:off x="975625" y="129091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帧开始符</a:t>
              </a:r>
              <a:endParaRPr kumimoji="1" lang="zh-CN" altLang="en-US" sz="1200" b="1" dirty="0">
                <a:latin typeface="微软雅黑" panose="020B0503020204020204" pitchFamily="34" charset="-122"/>
                <a:ea typeface="微软雅黑" panose="020B0503020204020204" pitchFamily="34" charset="-122"/>
              </a:endParaRPr>
            </a:p>
          </p:txBody>
        </p:sp>
        <p:sp>
          <p:nvSpPr>
            <p:cNvPr id="48" name="Text Box 46"/>
            <p:cNvSpPr txBox="1">
              <a:spLocks noChangeArrowheads="1"/>
            </p:cNvSpPr>
            <p:nvPr/>
          </p:nvSpPr>
          <p:spPr bwMode="auto">
            <a:xfrm>
              <a:off x="7233369" y="129091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帧结束符</a:t>
              </a:r>
              <a:endParaRPr kumimoji="1" lang="zh-CN" altLang="en-US" sz="1200" b="1" dirty="0">
                <a:latin typeface="微软雅黑" panose="020B0503020204020204" pitchFamily="34" charset="-122"/>
                <a:ea typeface="微软雅黑" panose="020B0503020204020204" pitchFamily="34" charset="-122"/>
              </a:endParaRPr>
            </a:p>
          </p:txBody>
        </p:sp>
        <p:sp>
          <p:nvSpPr>
            <p:cNvPr id="49" name="Line 47"/>
            <p:cNvSpPr>
              <a:spLocks noChangeShapeType="1"/>
            </p:cNvSpPr>
            <p:nvPr/>
          </p:nvSpPr>
          <p:spPr bwMode="auto">
            <a:xfrm>
              <a:off x="7565604" y="1567266"/>
              <a:ext cx="0" cy="235822"/>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50" name="Rectangle 13"/>
            <p:cNvSpPr>
              <a:spLocks noChangeArrowheads="1"/>
            </p:cNvSpPr>
            <p:nvPr/>
          </p:nvSpPr>
          <p:spPr bwMode="auto">
            <a:xfrm>
              <a:off x="3796212" y="1822740"/>
              <a:ext cx="383211" cy="353734"/>
            </a:xfrm>
            <a:prstGeom prst="rect">
              <a:avLst/>
            </a:prstGeom>
            <a:solidFill>
              <a:srgbClr val="0070C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7D</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51" name="Rectangle 9"/>
            <p:cNvSpPr>
              <a:spLocks noChangeArrowheads="1"/>
            </p:cNvSpPr>
            <p:nvPr/>
          </p:nvSpPr>
          <p:spPr bwMode="auto">
            <a:xfrm>
              <a:off x="1533143" y="1822740"/>
              <a:ext cx="242701"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52" name="Rectangle 9"/>
            <p:cNvSpPr>
              <a:spLocks noChangeArrowheads="1"/>
            </p:cNvSpPr>
            <p:nvPr/>
          </p:nvSpPr>
          <p:spPr bwMode="auto">
            <a:xfrm>
              <a:off x="1765192" y="1822740"/>
              <a:ext cx="242701"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53" name="Rectangle 9"/>
            <p:cNvSpPr>
              <a:spLocks noChangeArrowheads="1"/>
            </p:cNvSpPr>
            <p:nvPr/>
          </p:nvSpPr>
          <p:spPr bwMode="auto">
            <a:xfrm>
              <a:off x="1997058" y="1822740"/>
              <a:ext cx="242701"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54" name="Rectangle 9"/>
            <p:cNvSpPr>
              <a:spLocks noChangeArrowheads="1"/>
            </p:cNvSpPr>
            <p:nvPr/>
          </p:nvSpPr>
          <p:spPr bwMode="auto">
            <a:xfrm>
              <a:off x="7111236" y="1822740"/>
              <a:ext cx="242701"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cxnSp>
          <p:nvCxnSpPr>
            <p:cNvPr id="55" name="直接连接符 54"/>
            <p:cNvCxnSpPr/>
            <p:nvPr/>
          </p:nvCxnSpPr>
          <p:spPr>
            <a:xfrm>
              <a:off x="2239759" y="151027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7117377" y="151027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4"/>
            <p:cNvSpPr>
              <a:spLocks noChangeArrowheads="1"/>
            </p:cNvSpPr>
            <p:nvPr/>
          </p:nvSpPr>
          <p:spPr bwMode="auto">
            <a:xfrm>
              <a:off x="881932" y="2942896"/>
              <a:ext cx="268000"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58" name="Rectangle 4"/>
            <p:cNvSpPr>
              <a:spLocks noChangeArrowheads="1"/>
            </p:cNvSpPr>
            <p:nvPr/>
          </p:nvSpPr>
          <p:spPr bwMode="auto">
            <a:xfrm>
              <a:off x="1089438" y="2942896"/>
              <a:ext cx="252099"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59" name="Rectangle 4"/>
            <p:cNvSpPr>
              <a:spLocks noChangeArrowheads="1"/>
            </p:cNvSpPr>
            <p:nvPr/>
          </p:nvSpPr>
          <p:spPr bwMode="auto">
            <a:xfrm>
              <a:off x="1314467" y="2942896"/>
              <a:ext cx="218676"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60" name="Rectangle 4"/>
            <p:cNvSpPr>
              <a:spLocks noChangeArrowheads="1"/>
            </p:cNvSpPr>
            <p:nvPr/>
          </p:nvSpPr>
          <p:spPr bwMode="auto">
            <a:xfrm>
              <a:off x="8011535" y="2942896"/>
              <a:ext cx="218676"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grpSp>
      <p:grpSp>
        <p:nvGrpSpPr>
          <p:cNvPr id="69" name="组合 68"/>
          <p:cNvGrpSpPr/>
          <p:nvPr/>
        </p:nvGrpSpPr>
        <p:grpSpPr>
          <a:xfrm>
            <a:off x="1816287" y="2281352"/>
            <a:ext cx="5457301" cy="1228467"/>
            <a:chOff x="1816287" y="2414360"/>
            <a:chExt cx="5457301" cy="1228467"/>
          </a:xfrm>
        </p:grpSpPr>
        <p:grpSp>
          <p:nvGrpSpPr>
            <p:cNvPr id="65" name="组合 64"/>
            <p:cNvGrpSpPr/>
            <p:nvPr/>
          </p:nvGrpSpPr>
          <p:grpSpPr>
            <a:xfrm>
              <a:off x="1816287" y="2414360"/>
              <a:ext cx="5457301" cy="613285"/>
              <a:chOff x="1816287" y="2414360"/>
              <a:chExt cx="5457301" cy="613285"/>
            </a:xfrm>
          </p:grpSpPr>
          <p:sp>
            <p:nvSpPr>
              <p:cNvPr id="40" name="Text Box 38"/>
              <p:cNvSpPr txBox="1">
                <a:spLocks noChangeArrowheads="1"/>
              </p:cNvSpPr>
              <p:nvPr/>
            </p:nvSpPr>
            <p:spPr bwMode="auto">
              <a:xfrm>
                <a:off x="6473369"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字节填充</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1" name="Text Box 39"/>
              <p:cNvSpPr txBox="1">
                <a:spLocks noChangeArrowheads="1"/>
              </p:cNvSpPr>
              <p:nvPr/>
            </p:nvSpPr>
            <p:spPr bwMode="auto">
              <a:xfrm>
                <a:off x="4893953"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字节填充</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2" name="Text Box 40"/>
              <p:cNvSpPr txBox="1">
                <a:spLocks noChangeArrowheads="1"/>
              </p:cNvSpPr>
              <p:nvPr/>
            </p:nvSpPr>
            <p:spPr bwMode="auto">
              <a:xfrm>
                <a:off x="3265306"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字节填充</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3" name="Text Box 41"/>
              <p:cNvSpPr txBox="1">
                <a:spLocks noChangeArrowheads="1"/>
              </p:cNvSpPr>
              <p:nvPr/>
            </p:nvSpPr>
            <p:spPr bwMode="auto">
              <a:xfrm>
                <a:off x="1816287"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字节填充</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61" name="AutoShape 48"/>
              <p:cNvSpPr>
                <a:spLocks noChangeArrowheads="1"/>
              </p:cNvSpPr>
              <p:nvPr/>
            </p:nvSpPr>
            <p:spPr bwMode="auto">
              <a:xfrm>
                <a:off x="2118333"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62" name="AutoShape 49"/>
              <p:cNvSpPr>
                <a:spLocks noChangeArrowheads="1"/>
              </p:cNvSpPr>
              <p:nvPr/>
            </p:nvSpPr>
            <p:spPr bwMode="auto">
              <a:xfrm>
                <a:off x="3619244"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63" name="AutoShape 50"/>
              <p:cNvSpPr>
                <a:spLocks noChangeArrowheads="1"/>
              </p:cNvSpPr>
              <p:nvPr/>
            </p:nvSpPr>
            <p:spPr bwMode="auto">
              <a:xfrm>
                <a:off x="5271522"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64" name="AutoShape 51"/>
              <p:cNvSpPr>
                <a:spLocks noChangeArrowheads="1"/>
              </p:cNvSpPr>
              <p:nvPr/>
            </p:nvSpPr>
            <p:spPr bwMode="auto">
              <a:xfrm>
                <a:off x="6766100"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sp>
          <p:nvSpPr>
            <p:cNvPr id="67" name="上箭头 66"/>
            <p:cNvSpPr/>
            <p:nvPr/>
          </p:nvSpPr>
          <p:spPr>
            <a:xfrm>
              <a:off x="5694172" y="3313023"/>
              <a:ext cx="160782" cy="260926"/>
            </a:xfrm>
            <a:prstGeom prst="upArrow">
              <a:avLst>
                <a:gd name="adj1" fmla="val 50000"/>
                <a:gd name="adj2" fmla="val 5708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5767716" y="3365828"/>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C00000"/>
                  </a:solidFill>
                  <a:latin typeface="微软雅黑" panose="020B0503020204020204" pitchFamily="34" charset="-122"/>
                  <a:ea typeface="微软雅黑" panose="020B0503020204020204" pitchFamily="34" charset="-122"/>
                </a:rPr>
                <a:t>改变编码</a:t>
              </a:r>
              <a:endParaRPr kumimoji="1" lang="zh-CN" altLang="en-US" sz="1200" b="1" dirty="0">
                <a:solidFill>
                  <a:srgbClr val="C00000"/>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5000" fill="hold" nodeType="afterEffect">
                                  <p:stCondLst>
                                    <p:cond delay="0"/>
                                  </p:stCondLst>
                                  <p:childTnLst>
                                    <p:anim calcmode="discrete" valueType="str">
                                      <p:cBhvr>
                                        <p:cTn id="9" dur="1000" fill="hold"/>
                                        <p:tgtEl>
                                          <p:spTgt spid="6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57334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anose="020B0503020204020204" pitchFamily="34" charset="-122"/>
              </a:rPr>
              <a:t>数据链路层的地位</a:t>
            </a:r>
            <a:endParaRPr lang="zh-CN" altLang="en-US" sz="2000" b="1" dirty="0">
              <a:solidFill>
                <a:schemeClr val="bg1"/>
              </a:solidFill>
              <a:ea typeface="微软雅黑" panose="020B0503020204020204" pitchFamily="34" charset="-122"/>
            </a:endParaRPr>
          </a:p>
        </p:txBody>
      </p:sp>
      <p:sp>
        <p:nvSpPr>
          <p:cNvPr id="7" name="圆角矩形 6"/>
          <p:cNvSpPr/>
          <p:nvPr/>
        </p:nvSpPr>
        <p:spPr>
          <a:xfrm>
            <a:off x="531036" y="109490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1" name="Group 20"/>
          <p:cNvGrpSpPr/>
          <p:nvPr/>
        </p:nvGrpSpPr>
        <p:grpSpPr bwMode="auto">
          <a:xfrm>
            <a:off x="2893727" y="1160585"/>
            <a:ext cx="3739125" cy="1001231"/>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31" name="Text Box 30"/>
          <p:cNvSpPr txBox="1">
            <a:spLocks noChangeArrowheads="1"/>
          </p:cNvSpPr>
          <p:nvPr/>
        </p:nvSpPr>
        <p:spPr bwMode="auto">
          <a:xfrm>
            <a:off x="4574027" y="1213447"/>
            <a:ext cx="60785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00" b="1" dirty="0">
                <a:solidFill>
                  <a:srgbClr val="3333FF"/>
                </a:solidFill>
                <a:latin typeface="微软雅黑" panose="020B0503020204020204" pitchFamily="34" charset="-122"/>
                <a:ea typeface="微软雅黑" panose="020B0503020204020204" pitchFamily="34" charset="-122"/>
              </a:rPr>
              <a:t>局域网</a:t>
            </a:r>
            <a:endParaRPr kumimoji="1" lang="zh-CN" altLang="en-US" sz="1100" b="1" dirty="0">
              <a:solidFill>
                <a:srgbClr val="3333FF"/>
              </a:solidFill>
              <a:latin typeface="微软雅黑" panose="020B0503020204020204" pitchFamily="34" charset="-122"/>
              <a:ea typeface="微软雅黑" panose="020B0503020204020204" pitchFamily="34" charset="-122"/>
            </a:endParaRPr>
          </a:p>
        </p:txBody>
      </p:sp>
      <p:sp>
        <p:nvSpPr>
          <p:cNvPr id="1147" name="Text Box 46"/>
          <p:cNvSpPr txBox="1">
            <a:spLocks noChangeArrowheads="1"/>
          </p:cNvSpPr>
          <p:nvPr/>
        </p:nvSpPr>
        <p:spPr bwMode="auto">
          <a:xfrm>
            <a:off x="1846767" y="140741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8" name="Text Box 47"/>
          <p:cNvSpPr txBox="1">
            <a:spLocks noChangeArrowheads="1"/>
          </p:cNvSpPr>
          <p:nvPr/>
        </p:nvSpPr>
        <p:spPr bwMode="auto">
          <a:xfrm>
            <a:off x="6947073"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8" name="矩形 1677"/>
          <p:cNvSpPr/>
          <p:nvPr/>
        </p:nvSpPr>
        <p:spPr>
          <a:xfrm>
            <a:off x="2707546" y="2241317"/>
            <a:ext cx="4134465" cy="307777"/>
          </a:xfrm>
          <a:prstGeom prst="rect">
            <a:avLst/>
          </a:prstGeom>
          <a:solidFill>
            <a:srgbClr val="00FF99"/>
          </a:solidFill>
          <a:ln>
            <a:solidFill>
              <a:srgbClr val="000066"/>
            </a:solidFill>
          </a:ln>
        </p:spPr>
        <p:txBody>
          <a:bodyPr wrap="none">
            <a:spAutoFit/>
          </a:bodyPr>
          <a:lstStyle/>
          <a:p>
            <a:pPr algn="ctr"/>
            <a:r>
              <a:rPr lang="zh-CN" altLang="en-US" sz="1400" b="1" dirty="0">
                <a:solidFill>
                  <a:sysClr val="windowText" lastClr="000000"/>
                </a:solidFill>
                <a:latin typeface="微软雅黑" panose="020B0503020204020204" pitchFamily="34" charset="-122"/>
                <a:ea typeface="微软雅黑" panose="020B0503020204020204" pitchFamily="34" charset="-122"/>
              </a:rPr>
              <a:t>局域网中的主机、交换机等都必须实现数据链路层</a:t>
            </a:r>
            <a:endParaRPr lang="zh-CN" altLang="en-US" sz="1400" b="1" dirty="0">
              <a:solidFill>
                <a:sysClr val="windowText" lastClr="000000"/>
              </a:solidFill>
              <a:latin typeface="微软雅黑" panose="020B0503020204020204" pitchFamily="34" charset="-122"/>
              <a:ea typeface="微软雅黑" panose="020B0503020204020204" pitchFamily="34" charset="-122"/>
            </a:endParaRPr>
          </a:p>
        </p:txBody>
      </p:sp>
      <p:sp>
        <p:nvSpPr>
          <p:cNvPr id="122" name="Text Box 50"/>
          <p:cNvSpPr txBox="1">
            <a:spLocks noChangeArrowheads="1"/>
          </p:cNvSpPr>
          <p:nvPr/>
        </p:nvSpPr>
        <p:spPr bwMode="auto">
          <a:xfrm>
            <a:off x="5534319" y="1497774"/>
            <a:ext cx="7377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交换机 </a:t>
            </a:r>
            <a:r>
              <a:rPr kumimoji="1" lang="en-US" altLang="zh-CN" sz="1000" b="1" dirty="0">
                <a:latin typeface="微软雅黑" panose="020B0503020204020204" pitchFamily="34" charset="-122"/>
                <a:ea typeface="微软雅黑" panose="020B0503020204020204" pitchFamily="34" charset="-122"/>
              </a:rPr>
              <a:t>S</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24" name="Text Box 50"/>
          <p:cNvSpPr txBox="1">
            <a:spLocks noChangeArrowheads="1"/>
          </p:cNvSpPr>
          <p:nvPr/>
        </p:nvSpPr>
        <p:spPr bwMode="auto">
          <a:xfrm>
            <a:off x="3472465" y="1427436"/>
            <a:ext cx="7377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交换机 </a:t>
            </a:r>
            <a:r>
              <a:rPr kumimoji="1" lang="en-US" altLang="zh-CN" sz="1000" b="1" dirty="0">
                <a:latin typeface="微软雅黑" panose="020B0503020204020204" pitchFamily="34" charset="-122"/>
                <a:ea typeface="微软雅黑" panose="020B0503020204020204" pitchFamily="34" charset="-122"/>
              </a:rPr>
              <a:t>S</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04" name="Line 3"/>
          <p:cNvSpPr>
            <a:spLocks noChangeShapeType="1"/>
          </p:cNvSpPr>
          <p:nvPr/>
        </p:nvSpPr>
        <p:spPr bwMode="auto">
          <a:xfrm flipH="1" flipV="1">
            <a:off x="5938033" y="1807838"/>
            <a:ext cx="1371026" cy="121408"/>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pic>
        <p:nvPicPr>
          <p:cNvPr id="169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65709" y="1729597"/>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25" name="Line 3"/>
          <p:cNvSpPr>
            <a:spLocks noChangeShapeType="1"/>
          </p:cNvSpPr>
          <p:nvPr/>
        </p:nvSpPr>
        <p:spPr bwMode="auto">
          <a:xfrm flipH="1">
            <a:off x="2165923" y="1743996"/>
            <a:ext cx="1543935" cy="97026"/>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pic>
        <p:nvPicPr>
          <p:cNvPr id="169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32935" y="163745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26" name="Line 3"/>
          <p:cNvSpPr>
            <a:spLocks noChangeShapeType="1"/>
          </p:cNvSpPr>
          <p:nvPr/>
        </p:nvSpPr>
        <p:spPr bwMode="auto">
          <a:xfrm flipH="1" flipV="1">
            <a:off x="3841316" y="1737732"/>
            <a:ext cx="1953226" cy="115831"/>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pic>
        <p:nvPicPr>
          <p:cNvPr id="121" name="Picture 4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7344" y="1720524"/>
            <a:ext cx="399304" cy="22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4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5490" y="1650186"/>
            <a:ext cx="399304" cy="22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1823140" y="2454021"/>
            <a:ext cx="5797494" cy="1474581"/>
            <a:chOff x="1823140" y="2454021"/>
            <a:chExt cx="5797494" cy="1474581"/>
          </a:xfrm>
        </p:grpSpPr>
        <p:sp>
          <p:nvSpPr>
            <p:cNvPr id="1623" name="AutoShape 524"/>
            <p:cNvSpPr>
              <a:spLocks noChangeArrowheads="1"/>
            </p:cNvSpPr>
            <p:nvPr/>
          </p:nvSpPr>
          <p:spPr bwMode="auto">
            <a:xfrm>
              <a:off x="1876920"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4" name="Freeform 525"/>
            <p:cNvSpPr/>
            <p:nvPr/>
          </p:nvSpPr>
          <p:spPr bwMode="auto">
            <a:xfrm>
              <a:off x="187692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5" name="Freeform 528"/>
            <p:cNvSpPr/>
            <p:nvPr/>
          </p:nvSpPr>
          <p:spPr bwMode="auto">
            <a:xfrm>
              <a:off x="187692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6" name="Freeform 526"/>
            <p:cNvSpPr/>
            <p:nvPr/>
          </p:nvSpPr>
          <p:spPr bwMode="auto">
            <a:xfrm>
              <a:off x="187692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7" name="Freeform 527"/>
            <p:cNvSpPr/>
            <p:nvPr/>
          </p:nvSpPr>
          <p:spPr bwMode="auto">
            <a:xfrm>
              <a:off x="187692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8" name="Rectangle 529"/>
            <p:cNvSpPr>
              <a:spLocks noChangeArrowheads="1"/>
            </p:cNvSpPr>
            <p:nvPr/>
          </p:nvSpPr>
          <p:spPr bwMode="auto">
            <a:xfrm>
              <a:off x="1889327"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4" name="AutoShape 536"/>
            <p:cNvSpPr>
              <a:spLocks noChangeArrowheads="1"/>
            </p:cNvSpPr>
            <p:nvPr/>
          </p:nvSpPr>
          <p:spPr bwMode="auto">
            <a:xfrm>
              <a:off x="6977512"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5" name="Freeform 537"/>
            <p:cNvSpPr/>
            <p:nvPr/>
          </p:nvSpPr>
          <p:spPr bwMode="auto">
            <a:xfrm>
              <a:off x="6977512"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6" name="Freeform 538"/>
            <p:cNvSpPr/>
            <p:nvPr/>
          </p:nvSpPr>
          <p:spPr bwMode="auto">
            <a:xfrm>
              <a:off x="6977512"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7" name="Freeform 539"/>
            <p:cNvSpPr/>
            <p:nvPr/>
          </p:nvSpPr>
          <p:spPr bwMode="auto">
            <a:xfrm>
              <a:off x="6977512"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8" name="Freeform 540"/>
            <p:cNvSpPr/>
            <p:nvPr/>
          </p:nvSpPr>
          <p:spPr bwMode="auto">
            <a:xfrm>
              <a:off x="6977512"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9" name="Rectangle 541"/>
            <p:cNvSpPr>
              <a:spLocks noChangeArrowheads="1"/>
            </p:cNvSpPr>
            <p:nvPr/>
          </p:nvSpPr>
          <p:spPr bwMode="auto">
            <a:xfrm>
              <a:off x="6989920"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6" name="Freeform 572"/>
            <p:cNvSpPr/>
            <p:nvPr/>
          </p:nvSpPr>
          <p:spPr bwMode="auto">
            <a:xfrm>
              <a:off x="2140578" y="3783530"/>
              <a:ext cx="146076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7" name="Freeform 573"/>
            <p:cNvSpPr/>
            <p:nvPr/>
          </p:nvSpPr>
          <p:spPr bwMode="auto">
            <a:xfrm>
              <a:off x="5929825" y="3783530"/>
              <a:ext cx="131134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8" name="Freeform 574"/>
            <p:cNvSpPr/>
            <p:nvPr/>
          </p:nvSpPr>
          <p:spPr bwMode="auto">
            <a:xfrm>
              <a:off x="3890974" y="3783530"/>
              <a:ext cx="176745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73" name="Text Box 579"/>
            <p:cNvSpPr txBox="1">
              <a:spLocks noChangeArrowheads="1"/>
            </p:cNvSpPr>
            <p:nvPr/>
          </p:nvSpPr>
          <p:spPr bwMode="auto">
            <a:xfrm>
              <a:off x="2032014"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4" name="Text Box 580"/>
            <p:cNvSpPr txBox="1">
              <a:spLocks noChangeArrowheads="1"/>
            </p:cNvSpPr>
            <p:nvPr/>
          </p:nvSpPr>
          <p:spPr bwMode="auto">
            <a:xfrm>
              <a:off x="7120198"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9" name="Text Box 530"/>
            <p:cNvSpPr txBox="1">
              <a:spLocks noChangeArrowheads="1"/>
            </p:cNvSpPr>
            <p:nvPr/>
          </p:nvSpPr>
          <p:spPr bwMode="auto">
            <a:xfrm>
              <a:off x="1823140"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anose="020B0503020204020204" pitchFamily="34" charset="-122"/>
                  <a:ea typeface="微软雅黑" panose="020B0503020204020204" pitchFamily="34" charset="-122"/>
                </a:rPr>
                <a:t>链路层</a:t>
              </a:r>
              <a:endParaRPr kumimoji="1" lang="zh-CN" altLang="en-US" sz="1050" b="1" dirty="0">
                <a:solidFill>
                  <a:srgbClr val="CC00CC"/>
                </a:solidFill>
                <a:latin typeface="微软雅黑" panose="020B0503020204020204" pitchFamily="34" charset="-122"/>
                <a:ea typeface="微软雅黑" panose="020B0503020204020204" pitchFamily="34" charset="-122"/>
              </a:endParaRPr>
            </a:p>
          </p:txBody>
        </p:sp>
        <p:sp>
          <p:nvSpPr>
            <p:cNvPr id="1680" name="Text Box 531"/>
            <p:cNvSpPr txBox="1">
              <a:spLocks noChangeArrowheads="1"/>
            </p:cNvSpPr>
            <p:nvPr/>
          </p:nvSpPr>
          <p:spPr bwMode="auto">
            <a:xfrm>
              <a:off x="1825208"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1" name="Text Box 532"/>
            <p:cNvSpPr txBox="1">
              <a:spLocks noChangeArrowheads="1"/>
            </p:cNvSpPr>
            <p:nvPr/>
          </p:nvSpPr>
          <p:spPr bwMode="auto">
            <a:xfrm>
              <a:off x="1823140"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2" name="Text Box 533"/>
            <p:cNvSpPr txBox="1">
              <a:spLocks noChangeArrowheads="1"/>
            </p:cNvSpPr>
            <p:nvPr/>
          </p:nvSpPr>
          <p:spPr bwMode="auto">
            <a:xfrm>
              <a:off x="1823140"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83" name="Text Box 534"/>
            <p:cNvSpPr txBox="1">
              <a:spLocks noChangeArrowheads="1"/>
            </p:cNvSpPr>
            <p:nvPr/>
          </p:nvSpPr>
          <p:spPr bwMode="auto">
            <a:xfrm>
              <a:off x="1823140"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84" name="Text Box 542"/>
            <p:cNvSpPr txBox="1">
              <a:spLocks noChangeArrowheads="1"/>
            </p:cNvSpPr>
            <p:nvPr/>
          </p:nvSpPr>
          <p:spPr bwMode="auto">
            <a:xfrm>
              <a:off x="6941324"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anose="020B0503020204020204" pitchFamily="34" charset="-122"/>
                  <a:ea typeface="微软雅黑" panose="020B0503020204020204" pitchFamily="34" charset="-122"/>
                </a:rPr>
                <a:t>链路层</a:t>
              </a:r>
              <a:endParaRPr kumimoji="1" lang="zh-CN" altLang="en-US" sz="1050" b="1" dirty="0">
                <a:solidFill>
                  <a:srgbClr val="CC00CC"/>
                </a:solidFill>
                <a:latin typeface="微软雅黑" panose="020B0503020204020204" pitchFamily="34" charset="-122"/>
                <a:ea typeface="微软雅黑" panose="020B0503020204020204" pitchFamily="34" charset="-122"/>
              </a:endParaRPr>
            </a:p>
          </p:txBody>
        </p:sp>
        <p:sp>
          <p:nvSpPr>
            <p:cNvPr id="1685" name="Text Box 543"/>
            <p:cNvSpPr txBox="1">
              <a:spLocks noChangeArrowheads="1"/>
            </p:cNvSpPr>
            <p:nvPr/>
          </p:nvSpPr>
          <p:spPr bwMode="auto">
            <a:xfrm>
              <a:off x="6943392"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6" name="Text Box 544"/>
            <p:cNvSpPr txBox="1">
              <a:spLocks noChangeArrowheads="1"/>
            </p:cNvSpPr>
            <p:nvPr/>
          </p:nvSpPr>
          <p:spPr bwMode="auto">
            <a:xfrm>
              <a:off x="6941324"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7" name="Text Box 545"/>
            <p:cNvSpPr txBox="1">
              <a:spLocks noChangeArrowheads="1"/>
            </p:cNvSpPr>
            <p:nvPr/>
          </p:nvSpPr>
          <p:spPr bwMode="auto">
            <a:xfrm>
              <a:off x="6941324"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88" name="Text Box 546"/>
            <p:cNvSpPr txBox="1">
              <a:spLocks noChangeArrowheads="1"/>
            </p:cNvSpPr>
            <p:nvPr/>
          </p:nvSpPr>
          <p:spPr bwMode="auto">
            <a:xfrm>
              <a:off x="6941324"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grpSp>
          <p:nvGrpSpPr>
            <p:cNvPr id="8" name="组合 7"/>
            <p:cNvGrpSpPr/>
            <p:nvPr/>
          </p:nvGrpSpPr>
          <p:grpSpPr>
            <a:xfrm>
              <a:off x="3444180" y="3128748"/>
              <a:ext cx="607967" cy="697730"/>
              <a:chOff x="3444180" y="3128748"/>
              <a:chExt cx="607967" cy="697730"/>
            </a:xfrm>
          </p:grpSpPr>
          <p:sp>
            <p:nvSpPr>
              <p:cNvPr id="1645" name="AutoShape 547"/>
              <p:cNvSpPr>
                <a:spLocks noChangeArrowheads="1"/>
              </p:cNvSpPr>
              <p:nvPr/>
            </p:nvSpPr>
            <p:spPr bwMode="auto">
              <a:xfrm>
                <a:off x="3448316" y="3338293"/>
                <a:ext cx="583152" cy="44523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6" name="Freeform 548"/>
              <p:cNvSpPr/>
              <p:nvPr/>
            </p:nvSpPr>
            <p:spPr bwMode="auto">
              <a:xfrm>
                <a:off x="3448316"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7" name="Rectangle 549"/>
              <p:cNvSpPr>
                <a:spLocks noChangeArrowheads="1"/>
              </p:cNvSpPr>
              <p:nvPr/>
            </p:nvSpPr>
            <p:spPr bwMode="auto">
              <a:xfrm>
                <a:off x="3474165"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70" name="Text Box 576"/>
              <p:cNvSpPr txBox="1">
                <a:spLocks noChangeArrowheads="1"/>
              </p:cNvSpPr>
              <p:nvPr/>
            </p:nvSpPr>
            <p:spPr bwMode="auto">
              <a:xfrm>
                <a:off x="3601341"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S</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89" name="Text Box 551"/>
              <p:cNvSpPr txBox="1">
                <a:spLocks noChangeArrowheads="1"/>
              </p:cNvSpPr>
              <p:nvPr/>
            </p:nvSpPr>
            <p:spPr bwMode="auto">
              <a:xfrm>
                <a:off x="3444180"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anose="020B0503020204020204" pitchFamily="34" charset="-122"/>
                    <a:ea typeface="微软雅黑" panose="020B0503020204020204" pitchFamily="34" charset="-122"/>
                  </a:rPr>
                  <a:t>链路层</a:t>
                </a:r>
                <a:endParaRPr kumimoji="1" lang="zh-CN" altLang="en-US" sz="1050" b="1" dirty="0">
                  <a:solidFill>
                    <a:srgbClr val="CC00CC"/>
                  </a:solidFill>
                  <a:latin typeface="微软雅黑" panose="020B0503020204020204" pitchFamily="34" charset="-122"/>
                  <a:ea typeface="微软雅黑" panose="020B0503020204020204" pitchFamily="34" charset="-122"/>
                </a:endParaRPr>
              </a:p>
            </p:txBody>
          </p:sp>
          <p:sp>
            <p:nvSpPr>
              <p:cNvPr id="1691" name="Text Box 553"/>
              <p:cNvSpPr txBox="1">
                <a:spLocks noChangeArrowheads="1"/>
              </p:cNvSpPr>
              <p:nvPr/>
            </p:nvSpPr>
            <p:spPr bwMode="auto">
              <a:xfrm>
                <a:off x="3444180"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5490558" y="3128748"/>
              <a:ext cx="607967" cy="697730"/>
              <a:chOff x="5490558" y="3128748"/>
              <a:chExt cx="607967" cy="697730"/>
            </a:xfrm>
          </p:grpSpPr>
          <p:sp>
            <p:nvSpPr>
              <p:cNvPr id="72" name="AutoShape 547"/>
              <p:cNvSpPr>
                <a:spLocks noChangeArrowheads="1"/>
              </p:cNvSpPr>
              <p:nvPr/>
            </p:nvSpPr>
            <p:spPr bwMode="auto">
              <a:xfrm>
                <a:off x="5494694" y="3338293"/>
                <a:ext cx="583152" cy="44523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73" name="Freeform 548"/>
              <p:cNvSpPr/>
              <p:nvPr/>
            </p:nvSpPr>
            <p:spPr bwMode="auto">
              <a:xfrm>
                <a:off x="54946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74" name="Rectangle 549"/>
              <p:cNvSpPr>
                <a:spLocks noChangeArrowheads="1"/>
              </p:cNvSpPr>
              <p:nvPr/>
            </p:nvSpPr>
            <p:spPr bwMode="auto">
              <a:xfrm>
                <a:off x="5520543"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75" name="Text Box 576"/>
              <p:cNvSpPr txBox="1">
                <a:spLocks noChangeArrowheads="1"/>
              </p:cNvSpPr>
              <p:nvPr/>
            </p:nvSpPr>
            <p:spPr bwMode="auto">
              <a:xfrm>
                <a:off x="5647719"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S</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76" name="Text Box 551"/>
              <p:cNvSpPr txBox="1">
                <a:spLocks noChangeArrowheads="1"/>
              </p:cNvSpPr>
              <p:nvPr/>
            </p:nvSpPr>
            <p:spPr bwMode="auto">
              <a:xfrm>
                <a:off x="5490558"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anose="020B0503020204020204" pitchFamily="34" charset="-122"/>
                    <a:ea typeface="微软雅黑" panose="020B0503020204020204" pitchFamily="34" charset="-122"/>
                  </a:rPr>
                  <a:t>链路层</a:t>
                </a:r>
                <a:endParaRPr kumimoji="1" lang="zh-CN" altLang="en-US" sz="1050" b="1">
                  <a:solidFill>
                    <a:srgbClr val="CC00CC"/>
                  </a:solidFill>
                  <a:latin typeface="微软雅黑" panose="020B0503020204020204" pitchFamily="34" charset="-122"/>
                  <a:ea typeface="微软雅黑" panose="020B0503020204020204" pitchFamily="34" charset="-122"/>
                </a:endParaRPr>
              </a:p>
            </p:txBody>
          </p:sp>
          <p:sp>
            <p:nvSpPr>
              <p:cNvPr id="77" name="Text Box 553"/>
              <p:cNvSpPr txBox="1">
                <a:spLocks noChangeArrowheads="1"/>
              </p:cNvSpPr>
              <p:nvPr/>
            </p:nvSpPr>
            <p:spPr bwMode="auto">
              <a:xfrm>
                <a:off x="5490558"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02921" y="6210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678848" y="597945"/>
            <a:ext cx="17764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3. </a:t>
            </a:r>
            <a:r>
              <a:rPr lang="zh-CN" altLang="en-US" sz="2000" b="1" dirty="0">
                <a:solidFill>
                  <a:schemeClr val="bg1"/>
                </a:solidFill>
                <a:latin typeface="微软雅黑" panose="020B0503020204020204" pitchFamily="34" charset="-122"/>
                <a:ea typeface="微软雅黑" panose="020B0503020204020204" pitchFamily="34" charset="-122"/>
              </a:rPr>
              <a:t>零比特填充</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477818" y="1294708"/>
            <a:ext cx="5997642" cy="830959"/>
            <a:chOff x="1505250" y="1223740"/>
            <a:chExt cx="5997642" cy="830959"/>
          </a:xfrm>
        </p:grpSpPr>
        <p:sp>
          <p:nvSpPr>
            <p:cNvPr id="7" name="AutoShape 6"/>
            <p:cNvSpPr>
              <a:spLocks noChangeArrowheads="1"/>
            </p:cNvSpPr>
            <p:nvPr/>
          </p:nvSpPr>
          <p:spPr bwMode="auto">
            <a:xfrm>
              <a:off x="4808587" y="1291353"/>
              <a:ext cx="1460923" cy="334800"/>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 name="Rectangle 8"/>
            <p:cNvSpPr>
              <a:spLocks noChangeArrowheads="1"/>
            </p:cNvSpPr>
            <p:nvPr/>
          </p:nvSpPr>
          <p:spPr bwMode="auto">
            <a:xfrm>
              <a:off x="4192689" y="1289866"/>
              <a:ext cx="331020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anose="020B0503020204020204" pitchFamily="34" charset="-122"/>
                  <a:ea typeface="微软雅黑" panose="020B0503020204020204" pitchFamily="34" charset="-122"/>
                </a:rPr>
                <a:t>0 1 0 </a:t>
              </a:r>
              <a:r>
                <a:rPr kumimoji="1" lang="en-US" altLang="zh-CN" sz="1600" b="1" dirty="0">
                  <a:solidFill>
                    <a:schemeClr val="bg1"/>
                  </a:solidFill>
                  <a:latin typeface="微软雅黑" panose="020B0503020204020204" pitchFamily="34" charset="-122"/>
                  <a:ea typeface="微软雅黑" panose="020B0503020204020204" pitchFamily="34" charset="-122"/>
                </a:rPr>
                <a:t>0 1 1 1 1 1 1 0 </a:t>
              </a:r>
              <a:r>
                <a:rPr kumimoji="1" lang="en-US" altLang="zh-CN" sz="1600" b="1" dirty="0">
                  <a:latin typeface="微软雅黑" panose="020B0503020204020204" pitchFamily="34" charset="-122"/>
                  <a:ea typeface="微软雅黑" panose="020B0503020204020204" pitchFamily="34" charset="-122"/>
                </a:rPr>
                <a:t>0</a:t>
              </a:r>
              <a:r>
                <a:rPr kumimoji="1" lang="en-US" altLang="zh-CN" sz="1600" b="1" dirty="0">
                  <a:solidFill>
                    <a:srgbClr val="0000FF"/>
                  </a:solidFill>
                  <a:latin typeface="微软雅黑" panose="020B0503020204020204" pitchFamily="34" charset="-122"/>
                  <a:ea typeface="微软雅黑" panose="020B0503020204020204" pitchFamily="34" charset="-122"/>
                </a:rPr>
                <a:t> </a:t>
              </a:r>
              <a:r>
                <a:rPr kumimoji="1" lang="en-US" altLang="zh-CN" sz="1600" b="1" dirty="0">
                  <a:latin typeface="微软雅黑" panose="020B0503020204020204" pitchFamily="34" charset="-122"/>
                  <a:ea typeface="微软雅黑" panose="020B0503020204020204" pitchFamily="34" charset="-122"/>
                </a:rPr>
                <a:t>0 1 0 1 0</a:t>
              </a:r>
              <a:endParaRPr kumimoji="1" lang="en-US" altLang="zh-CN" sz="1600" b="1" dirty="0">
                <a:latin typeface="微软雅黑" panose="020B0503020204020204" pitchFamily="34" charset="-122"/>
                <a:ea typeface="微软雅黑" panose="020B0503020204020204" pitchFamily="34" charset="-122"/>
              </a:endParaRPr>
            </a:p>
          </p:txBody>
        </p:sp>
        <p:sp>
          <p:nvSpPr>
            <p:cNvPr id="9" name="Rectangle 7"/>
            <p:cNvSpPr>
              <a:spLocks noChangeArrowheads="1"/>
            </p:cNvSpPr>
            <p:nvPr/>
          </p:nvSpPr>
          <p:spPr bwMode="auto">
            <a:xfrm>
              <a:off x="1505250" y="1223740"/>
              <a:ext cx="2687439"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400" b="1" dirty="0">
                  <a:latin typeface="微软雅黑" panose="020B0503020204020204" pitchFamily="34" charset="-122"/>
                  <a:ea typeface="微软雅黑" panose="020B0503020204020204" pitchFamily="34" charset="-122"/>
                </a:rPr>
                <a:t>信息字段中</a:t>
              </a:r>
              <a:r>
                <a:rPr kumimoji="1" lang="zh-CN" altLang="en-US" sz="1400" b="1" dirty="0">
                  <a:solidFill>
                    <a:srgbClr val="C00000"/>
                  </a:solidFill>
                  <a:latin typeface="微软雅黑" panose="020B0503020204020204" pitchFamily="34" charset="-122"/>
                  <a:ea typeface="微软雅黑" panose="020B0503020204020204" pitchFamily="34" charset="-122"/>
                </a:rPr>
                <a:t>出现</a:t>
              </a:r>
              <a:r>
                <a:rPr kumimoji="1" lang="zh-CN" altLang="en-US" sz="1400" b="1" dirty="0">
                  <a:latin typeface="微软雅黑" panose="020B0503020204020204" pitchFamily="34" charset="-122"/>
                  <a:ea typeface="微软雅黑" panose="020B0503020204020204" pitchFamily="34" charset="-122"/>
                </a:rPr>
                <a:t>了和标志字段 </a:t>
              </a:r>
              <a:r>
                <a:rPr kumimoji="1" lang="en-US" altLang="zh-CN" sz="1400" b="1" dirty="0">
                  <a:latin typeface="微软雅黑" panose="020B0503020204020204" pitchFamily="34" charset="-122"/>
                  <a:ea typeface="微软雅黑" panose="020B0503020204020204" pitchFamily="34" charset="-122"/>
                </a:rPr>
                <a:t>F </a:t>
              </a:r>
              <a:r>
                <a:rPr kumimoji="1" lang="zh-CN" altLang="en-US" sz="1400" b="1" dirty="0">
                  <a:latin typeface="微软雅黑" panose="020B0503020204020204" pitchFamily="34" charset="-122"/>
                  <a:ea typeface="微软雅黑" panose="020B0503020204020204" pitchFamily="34" charset="-122"/>
                </a:rPr>
                <a:t>完全一样的 </a:t>
              </a:r>
              <a:r>
                <a:rPr kumimoji="1" lang="en-US" altLang="zh-CN" sz="1400" b="1" dirty="0">
                  <a:latin typeface="微软雅黑" panose="020B0503020204020204" pitchFamily="34" charset="-122"/>
                  <a:ea typeface="微软雅黑" panose="020B0503020204020204" pitchFamily="34" charset="-122"/>
                </a:rPr>
                <a:t>8 </a:t>
              </a:r>
              <a:r>
                <a:rPr kumimoji="1" lang="zh-CN" altLang="en-US" sz="1400" b="1" dirty="0">
                  <a:latin typeface="微软雅黑" panose="020B0503020204020204" pitchFamily="34" charset="-122"/>
                  <a:ea typeface="微软雅黑" panose="020B0503020204020204" pitchFamily="34" charset="-122"/>
                </a:rPr>
                <a:t>比特组合 </a:t>
              </a:r>
              <a:r>
                <a:rPr kumimoji="1" lang="en-US" altLang="zh-CN" sz="1400" b="1" dirty="0">
                  <a:solidFill>
                    <a:srgbClr val="0000FF"/>
                  </a:solidFill>
                  <a:latin typeface="微软雅黑" panose="020B0503020204020204" pitchFamily="34" charset="-122"/>
                  <a:ea typeface="微软雅黑" panose="020B0503020204020204" pitchFamily="34" charset="-122"/>
                </a:rPr>
                <a:t>0x7E</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0" name="Rectangle 11"/>
            <p:cNvSpPr>
              <a:spLocks noChangeArrowheads="1"/>
            </p:cNvSpPr>
            <p:nvPr/>
          </p:nvSpPr>
          <p:spPr bwMode="auto">
            <a:xfrm>
              <a:off x="4520929" y="1749487"/>
              <a:ext cx="21848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CC00CC"/>
                  </a:solidFill>
                  <a:latin typeface="微软雅黑" panose="020B0503020204020204" pitchFamily="34" charset="-122"/>
                  <a:ea typeface="微软雅黑" panose="020B0503020204020204" pitchFamily="34" charset="-122"/>
                </a:rPr>
                <a:t>会被误认为是标志字段 </a:t>
              </a:r>
              <a:r>
                <a:rPr kumimoji="1" lang="en-US" altLang="zh-CN" sz="1400" b="1" dirty="0">
                  <a:solidFill>
                    <a:srgbClr val="CC00CC"/>
                  </a:solidFill>
                  <a:latin typeface="微软雅黑" panose="020B0503020204020204" pitchFamily="34" charset="-122"/>
                  <a:ea typeface="微软雅黑" panose="020B0503020204020204" pitchFamily="34" charset="-122"/>
                </a:rPr>
                <a:t>F </a:t>
              </a:r>
              <a:endParaRPr kumimoji="1" lang="en-US" altLang="zh-CN" sz="1400" b="1" dirty="0">
                <a:solidFill>
                  <a:srgbClr val="CC00CC"/>
                </a:solidFill>
                <a:latin typeface="微软雅黑" panose="020B0503020204020204" pitchFamily="34" charset="-122"/>
                <a:ea typeface="微软雅黑" panose="020B0503020204020204" pitchFamily="34" charset="-122"/>
              </a:endParaRPr>
            </a:p>
          </p:txBody>
        </p:sp>
        <p:sp>
          <p:nvSpPr>
            <p:cNvPr id="11" name="AutoShape 18"/>
            <p:cNvSpPr/>
            <p:nvPr/>
          </p:nvSpPr>
          <p:spPr bwMode="auto">
            <a:xfrm rot="16200000">
              <a:off x="5455733" y="999779"/>
              <a:ext cx="160966" cy="1429646"/>
            </a:xfrm>
            <a:prstGeom prst="leftBrace">
              <a:avLst>
                <a:gd name="adj1" fmla="val 54590"/>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sp>
        <p:nvSpPr>
          <p:cNvPr id="13" name="AutoShape 19"/>
          <p:cNvSpPr>
            <a:spLocks noChangeArrowheads="1"/>
          </p:cNvSpPr>
          <p:nvPr/>
        </p:nvSpPr>
        <p:spPr bwMode="auto">
          <a:xfrm>
            <a:off x="4823643" y="2260105"/>
            <a:ext cx="1619839" cy="332884"/>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 name="AutoShape 4"/>
          <p:cNvSpPr>
            <a:spLocks noChangeArrowheads="1"/>
          </p:cNvSpPr>
          <p:nvPr/>
        </p:nvSpPr>
        <p:spPr bwMode="auto">
          <a:xfrm>
            <a:off x="5935392" y="2279704"/>
            <a:ext cx="162715" cy="286378"/>
          </a:xfrm>
          <a:prstGeom prst="roundRect">
            <a:avLst>
              <a:gd name="adj" fmla="val 16667"/>
            </a:avLst>
          </a:prstGeom>
          <a:solidFill>
            <a:srgbClr val="00FF99"/>
          </a:solidFill>
          <a:ln>
            <a:noFill/>
          </a:ln>
          <a:effectLst/>
          <a:extLst>
            <a:ext uri="{91240B29-F687-4F45-9708-019B960494DF}">
              <a14:hiddenLine xmlns:a14="http://schemas.microsoft.com/office/drawing/2010/main" w="12700">
                <a:solidFill>
                  <a:schemeClr val="tx1"/>
                </a:solidFill>
                <a:prstDash val="dash"/>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 name="Rectangle 9"/>
          <p:cNvSpPr>
            <a:spLocks noChangeArrowheads="1"/>
          </p:cNvSpPr>
          <p:nvPr/>
        </p:nvSpPr>
        <p:spPr bwMode="auto">
          <a:xfrm>
            <a:off x="1865950" y="2349391"/>
            <a:ext cx="2051845"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anose="020B0503020204020204" pitchFamily="34" charset="-122"/>
                <a:ea typeface="微软雅黑" panose="020B0503020204020204" pitchFamily="34" charset="-122"/>
              </a:rPr>
              <a:t>发送端</a:t>
            </a:r>
            <a:r>
              <a:rPr kumimoji="1" lang="zh-CN" altLang="en-US" sz="1400" b="1" dirty="0">
                <a:solidFill>
                  <a:srgbClr val="0000FF"/>
                </a:solidFill>
                <a:latin typeface="微软雅黑" panose="020B0503020204020204" pitchFamily="34" charset="-122"/>
                <a:ea typeface="微软雅黑" panose="020B0503020204020204" pitchFamily="34" charset="-122"/>
              </a:rPr>
              <a:t>在 </a:t>
            </a:r>
            <a:r>
              <a:rPr kumimoji="1" lang="en-US" altLang="zh-CN" sz="1400" b="1" dirty="0">
                <a:solidFill>
                  <a:srgbClr val="0000FF"/>
                </a:solidFill>
                <a:latin typeface="微软雅黑" panose="020B0503020204020204" pitchFamily="34" charset="-122"/>
                <a:ea typeface="微软雅黑" panose="020B0503020204020204" pitchFamily="34" charset="-122"/>
              </a:rPr>
              <a:t>5 </a:t>
            </a:r>
            <a:r>
              <a:rPr kumimoji="1" lang="zh-CN" altLang="en-US" sz="1400" b="1" dirty="0">
                <a:solidFill>
                  <a:srgbClr val="0000FF"/>
                </a:solidFill>
                <a:latin typeface="微软雅黑" panose="020B0503020204020204" pitchFamily="34" charset="-122"/>
                <a:ea typeface="微软雅黑" panose="020B0503020204020204" pitchFamily="34" charset="-122"/>
              </a:rPr>
              <a:t>个连 </a:t>
            </a:r>
            <a:r>
              <a:rPr kumimoji="1" lang="en-US" altLang="zh-CN" sz="1400" b="1" dirty="0">
                <a:solidFill>
                  <a:srgbClr val="0000FF"/>
                </a:solidFill>
                <a:latin typeface="微软雅黑" panose="020B0503020204020204" pitchFamily="34" charset="-122"/>
                <a:ea typeface="微软雅黑" panose="020B0503020204020204" pitchFamily="34" charset="-122"/>
              </a:rPr>
              <a:t>1 </a:t>
            </a:r>
            <a:r>
              <a:rPr kumimoji="1" lang="zh-CN" altLang="en-US" sz="1400" b="1" dirty="0">
                <a:solidFill>
                  <a:srgbClr val="0000FF"/>
                </a:solidFill>
                <a:latin typeface="微软雅黑" panose="020B0503020204020204" pitchFamily="34" charset="-122"/>
                <a:ea typeface="微软雅黑" panose="020B0503020204020204" pitchFamily="34" charset="-122"/>
              </a:rPr>
              <a:t>之后</a:t>
            </a:r>
            <a:endParaRPr kumimoji="1" lang="zh-CN" altLang="en-US" sz="1400" b="1" dirty="0">
              <a:solidFill>
                <a:srgbClr val="0000FF"/>
              </a:solidFill>
              <a:latin typeface="微软雅黑" panose="020B0503020204020204" pitchFamily="34" charset="-122"/>
              <a:ea typeface="微软雅黑" panose="020B0503020204020204" pitchFamily="34" charset="-122"/>
            </a:endParaRPr>
          </a:p>
          <a:p>
            <a:pPr defTabSz="762000" eaLnBrk="0" hangingPunct="0"/>
            <a:r>
              <a:rPr kumimoji="1" lang="zh-CN" altLang="en-US" sz="1400" b="1" dirty="0">
                <a:solidFill>
                  <a:srgbClr val="C00000"/>
                </a:solidFill>
                <a:latin typeface="微软雅黑" panose="020B0503020204020204" pitchFamily="34" charset="-122"/>
                <a:ea typeface="微软雅黑" panose="020B0503020204020204" pitchFamily="34" charset="-122"/>
              </a:rPr>
              <a:t>填入</a:t>
            </a:r>
            <a:r>
              <a:rPr kumimoji="1" lang="zh-CN" altLang="en-US" sz="1400" b="1" dirty="0">
                <a:solidFill>
                  <a:srgbClr val="0000FF"/>
                </a:solidFill>
                <a:latin typeface="微软雅黑" panose="020B0503020204020204" pitchFamily="34" charset="-122"/>
                <a:ea typeface="微软雅黑" panose="020B0503020204020204" pitchFamily="34" charset="-122"/>
              </a:rPr>
              <a:t>比特 </a:t>
            </a:r>
            <a:r>
              <a:rPr kumimoji="1" lang="en-US" altLang="zh-CN" sz="1400" b="1" dirty="0">
                <a:solidFill>
                  <a:srgbClr val="0000FF"/>
                </a:solidFill>
                <a:latin typeface="微软雅黑" panose="020B0503020204020204" pitchFamily="34" charset="-122"/>
                <a:ea typeface="微软雅黑" panose="020B0503020204020204" pitchFamily="34" charset="-122"/>
              </a:rPr>
              <a:t>0 </a:t>
            </a:r>
            <a:r>
              <a:rPr kumimoji="1" lang="zh-CN" altLang="en-US" sz="1400" b="1" dirty="0">
                <a:latin typeface="微软雅黑" panose="020B0503020204020204" pitchFamily="34" charset="-122"/>
                <a:ea typeface="微软雅黑" panose="020B0503020204020204" pitchFamily="34" charset="-122"/>
              </a:rPr>
              <a:t>再发送出去</a:t>
            </a:r>
            <a:endParaRPr kumimoji="1" lang="zh-CN" altLang="en-US" sz="1400" b="1" dirty="0">
              <a:latin typeface="微软雅黑" panose="020B0503020204020204" pitchFamily="34" charset="-122"/>
              <a:ea typeface="微软雅黑" panose="020B0503020204020204" pitchFamily="34" charset="-122"/>
            </a:endParaRPr>
          </a:p>
        </p:txBody>
      </p:sp>
      <p:sp>
        <p:nvSpPr>
          <p:cNvPr id="16" name="AutoShape 12"/>
          <p:cNvSpPr>
            <a:spLocks noChangeArrowheads="1"/>
          </p:cNvSpPr>
          <p:nvPr/>
        </p:nvSpPr>
        <p:spPr bwMode="auto">
          <a:xfrm rot="16200000">
            <a:off x="5913007" y="2636350"/>
            <a:ext cx="202228" cy="104223"/>
          </a:xfrm>
          <a:prstGeom prst="rightArrow">
            <a:avLst>
              <a:gd name="adj1" fmla="val 50000"/>
              <a:gd name="adj2" fmla="val 105112"/>
            </a:avLst>
          </a:prstGeom>
          <a:solidFill>
            <a:srgbClr val="C00000"/>
          </a:solidFill>
          <a:ln w="12700">
            <a:no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Rectangle 13"/>
          <p:cNvSpPr>
            <a:spLocks noChangeArrowheads="1"/>
          </p:cNvSpPr>
          <p:nvPr/>
        </p:nvSpPr>
        <p:spPr bwMode="auto">
          <a:xfrm>
            <a:off x="4724057" y="2754375"/>
            <a:ext cx="1655904"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anose="020B0503020204020204" pitchFamily="34" charset="-122"/>
                <a:ea typeface="微软雅黑" panose="020B0503020204020204" pitchFamily="34" charset="-122"/>
              </a:rPr>
              <a:t>发送端</a:t>
            </a:r>
            <a:r>
              <a:rPr kumimoji="1" lang="zh-CN" altLang="en-US" sz="1400" b="1" dirty="0">
                <a:solidFill>
                  <a:srgbClr val="0000FF"/>
                </a:solidFill>
                <a:latin typeface="微软雅黑" panose="020B0503020204020204" pitchFamily="34" charset="-122"/>
                <a:ea typeface="微软雅黑" panose="020B0503020204020204" pitchFamily="34" charset="-122"/>
              </a:rPr>
              <a:t>填入</a:t>
            </a:r>
            <a:r>
              <a:rPr kumimoji="1" lang="zh-CN" altLang="en-US" sz="1400" b="1" dirty="0">
                <a:latin typeface="微软雅黑" panose="020B0503020204020204" pitchFamily="34" charset="-122"/>
                <a:ea typeface="微软雅黑" panose="020B0503020204020204" pitchFamily="34" charset="-122"/>
              </a:rPr>
              <a:t> </a:t>
            </a:r>
            <a:r>
              <a:rPr kumimoji="1" lang="en-US" altLang="zh-CN" sz="1400" b="1" dirty="0">
                <a:latin typeface="微软雅黑" panose="020B0503020204020204" pitchFamily="34" charset="-122"/>
                <a:ea typeface="微软雅黑" panose="020B0503020204020204" pitchFamily="34" charset="-122"/>
              </a:rPr>
              <a:t>0 </a:t>
            </a:r>
            <a:r>
              <a:rPr kumimoji="1" lang="zh-CN" altLang="en-US" sz="1400" b="1" dirty="0">
                <a:latin typeface="微软雅黑" panose="020B0503020204020204" pitchFamily="34" charset="-122"/>
                <a:ea typeface="微软雅黑" panose="020B0503020204020204" pitchFamily="34" charset="-122"/>
              </a:rPr>
              <a:t>比特</a:t>
            </a:r>
            <a:endParaRPr kumimoji="1" lang="zh-CN" altLang="en-US" sz="1400" b="1" dirty="0">
              <a:latin typeface="微软雅黑" panose="020B0503020204020204" pitchFamily="34" charset="-122"/>
              <a:ea typeface="微软雅黑" panose="020B0503020204020204" pitchFamily="34" charset="-122"/>
            </a:endParaRPr>
          </a:p>
        </p:txBody>
      </p:sp>
      <p:sp>
        <p:nvSpPr>
          <p:cNvPr id="18" name="Rectangle 16"/>
          <p:cNvSpPr>
            <a:spLocks noChangeArrowheads="1"/>
          </p:cNvSpPr>
          <p:nvPr/>
        </p:nvSpPr>
        <p:spPr bwMode="auto">
          <a:xfrm>
            <a:off x="4188654" y="2262100"/>
            <a:ext cx="349775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anose="020B0503020204020204" pitchFamily="34" charset="-122"/>
                <a:ea typeface="微软雅黑" panose="020B0503020204020204" pitchFamily="34" charset="-122"/>
              </a:rPr>
              <a:t>0 1 0 </a:t>
            </a:r>
            <a:r>
              <a:rPr kumimoji="1" lang="en-US" altLang="zh-CN" sz="1600" b="1" dirty="0">
                <a:solidFill>
                  <a:schemeClr val="bg1"/>
                </a:solidFill>
                <a:latin typeface="微软雅黑" panose="020B0503020204020204" pitchFamily="34" charset="-122"/>
                <a:ea typeface="微软雅黑" panose="020B0503020204020204" pitchFamily="34" charset="-122"/>
              </a:rPr>
              <a:t>0 1 1 1 1 1 </a:t>
            </a:r>
            <a:r>
              <a:rPr kumimoji="1" lang="en-US" altLang="zh-CN" sz="1600" b="1" dirty="0">
                <a:solidFill>
                  <a:srgbClr val="0000CC"/>
                </a:solidFill>
                <a:latin typeface="微软雅黑" panose="020B0503020204020204" pitchFamily="34" charset="-122"/>
                <a:ea typeface="微软雅黑" panose="020B0503020204020204" pitchFamily="34" charset="-122"/>
              </a:rPr>
              <a:t>0 </a:t>
            </a:r>
            <a:r>
              <a:rPr kumimoji="1" lang="en-US" altLang="zh-CN" sz="1600" b="1" dirty="0">
                <a:solidFill>
                  <a:schemeClr val="bg1"/>
                </a:solidFill>
                <a:latin typeface="微软雅黑" panose="020B0503020204020204" pitchFamily="34" charset="-122"/>
                <a:ea typeface="微软雅黑" panose="020B0503020204020204" pitchFamily="34" charset="-122"/>
              </a:rPr>
              <a:t>1 0</a:t>
            </a:r>
            <a:r>
              <a:rPr kumimoji="1" lang="en-US" altLang="zh-CN" sz="1600" b="1" dirty="0">
                <a:solidFill>
                  <a:srgbClr val="0000CC"/>
                </a:solidFill>
                <a:latin typeface="微软雅黑" panose="020B0503020204020204" pitchFamily="34" charset="-122"/>
                <a:ea typeface="微软雅黑" panose="020B0503020204020204" pitchFamily="34" charset="-122"/>
              </a:rPr>
              <a:t> </a:t>
            </a:r>
            <a:r>
              <a:rPr kumimoji="1" lang="en-US" altLang="zh-CN" sz="1600" b="1" dirty="0">
                <a:latin typeface="微软雅黑" panose="020B0503020204020204" pitchFamily="34" charset="-122"/>
                <a:ea typeface="微软雅黑" panose="020B0503020204020204" pitchFamily="34" charset="-122"/>
              </a:rPr>
              <a:t>0 0 1 0 1 0</a:t>
            </a:r>
            <a:endParaRPr kumimoji="1" lang="en-US" altLang="zh-CN" sz="1600" b="1" dirty="0">
              <a:latin typeface="微软雅黑" panose="020B0503020204020204" pitchFamily="34" charset="-122"/>
              <a:ea typeface="微软雅黑" panose="020B0503020204020204" pitchFamily="34" charset="-122"/>
            </a:endParaRPr>
          </a:p>
        </p:txBody>
      </p:sp>
      <p:sp>
        <p:nvSpPr>
          <p:cNvPr id="19" name="AutoShape 20"/>
          <p:cNvSpPr>
            <a:spLocks noChangeArrowheads="1"/>
          </p:cNvSpPr>
          <p:nvPr/>
        </p:nvSpPr>
        <p:spPr bwMode="auto">
          <a:xfrm>
            <a:off x="4832879" y="3199932"/>
            <a:ext cx="1619839" cy="322178"/>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0" name="AutoShape 5"/>
          <p:cNvSpPr>
            <a:spLocks noChangeArrowheads="1"/>
          </p:cNvSpPr>
          <p:nvPr/>
        </p:nvSpPr>
        <p:spPr bwMode="auto">
          <a:xfrm>
            <a:off x="5935392" y="3225580"/>
            <a:ext cx="171238" cy="272004"/>
          </a:xfrm>
          <a:prstGeom prst="roundRect">
            <a:avLst>
              <a:gd name="adj" fmla="val 16667"/>
            </a:avLst>
          </a:prstGeom>
          <a:solidFill>
            <a:srgbClr val="00FF99"/>
          </a:solidFill>
          <a:ln>
            <a:noFill/>
          </a:ln>
          <a:effectLst/>
          <a:extLst>
            <a:ext uri="{91240B29-F687-4F45-9708-019B960494DF}">
              <a14:hiddenLine xmlns:a14="http://schemas.microsoft.com/office/drawing/2010/main" w="12700">
                <a:solidFill>
                  <a:schemeClr val="tx1"/>
                </a:solidFill>
                <a:prstDash val="dash"/>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1" name="Rectangle 10"/>
          <p:cNvSpPr>
            <a:spLocks noChangeArrowheads="1"/>
          </p:cNvSpPr>
          <p:nvPr/>
        </p:nvSpPr>
        <p:spPr bwMode="auto">
          <a:xfrm>
            <a:off x="2063920" y="3298880"/>
            <a:ext cx="1655904"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a:latin typeface="微软雅黑" panose="020B0503020204020204" pitchFamily="34" charset="-122"/>
                <a:ea typeface="微软雅黑" panose="020B0503020204020204" pitchFamily="34" charset="-122"/>
              </a:rPr>
              <a:t>接收端</a:t>
            </a:r>
            <a:r>
              <a:rPr kumimoji="1" lang="zh-CN" altLang="en-US" sz="1400" b="1" dirty="0">
                <a:solidFill>
                  <a:srgbClr val="0000FF"/>
                </a:solidFill>
                <a:latin typeface="微软雅黑" panose="020B0503020204020204" pitchFamily="34" charset="-122"/>
                <a:ea typeface="微软雅黑" panose="020B0503020204020204" pitchFamily="34" charset="-122"/>
              </a:rPr>
              <a:t>把 </a:t>
            </a:r>
            <a:r>
              <a:rPr kumimoji="1" lang="en-US" altLang="zh-CN" sz="1400" b="1" dirty="0">
                <a:solidFill>
                  <a:srgbClr val="0000FF"/>
                </a:solidFill>
                <a:latin typeface="微软雅黑" panose="020B0503020204020204" pitchFamily="34" charset="-122"/>
                <a:ea typeface="微软雅黑" panose="020B0503020204020204" pitchFamily="34" charset="-122"/>
              </a:rPr>
              <a:t>5 </a:t>
            </a:r>
            <a:r>
              <a:rPr kumimoji="1" lang="zh-CN" altLang="en-US" sz="1400" b="1" dirty="0">
                <a:solidFill>
                  <a:srgbClr val="0000FF"/>
                </a:solidFill>
                <a:latin typeface="微软雅黑" panose="020B0503020204020204" pitchFamily="34" charset="-122"/>
                <a:ea typeface="微软雅黑" panose="020B0503020204020204" pitchFamily="34" charset="-122"/>
              </a:rPr>
              <a:t>个连 </a:t>
            </a:r>
            <a:r>
              <a:rPr kumimoji="1" lang="en-US" altLang="zh-CN" sz="1400" b="1" dirty="0">
                <a:solidFill>
                  <a:srgbClr val="0000FF"/>
                </a:solidFill>
                <a:latin typeface="微软雅黑" panose="020B0503020204020204" pitchFamily="34" charset="-122"/>
                <a:ea typeface="微软雅黑" panose="020B0503020204020204" pitchFamily="34" charset="-122"/>
              </a:rPr>
              <a:t>1</a:t>
            </a:r>
            <a:endParaRPr kumimoji="1" lang="en-US" altLang="zh-CN" sz="14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之后的比特 </a:t>
            </a:r>
            <a:r>
              <a:rPr kumimoji="1" lang="en-US" altLang="zh-CN" sz="1400" b="1" dirty="0">
                <a:solidFill>
                  <a:srgbClr val="0000FF"/>
                </a:solidFill>
                <a:latin typeface="微软雅黑" panose="020B0503020204020204" pitchFamily="34" charset="-122"/>
                <a:ea typeface="微软雅黑" panose="020B0503020204020204" pitchFamily="34" charset="-122"/>
              </a:rPr>
              <a:t>0 </a:t>
            </a:r>
            <a:r>
              <a:rPr kumimoji="1" lang="zh-CN" altLang="en-US" sz="1400" b="1" dirty="0">
                <a:solidFill>
                  <a:srgbClr val="C00000"/>
                </a:solidFill>
                <a:latin typeface="微软雅黑" panose="020B0503020204020204" pitchFamily="34" charset="-122"/>
                <a:ea typeface="微软雅黑" panose="020B0503020204020204" pitchFamily="34" charset="-122"/>
              </a:rPr>
              <a:t>删除</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22" name="AutoShape 14"/>
          <p:cNvSpPr>
            <a:spLocks noChangeArrowheads="1"/>
          </p:cNvSpPr>
          <p:nvPr/>
        </p:nvSpPr>
        <p:spPr bwMode="auto">
          <a:xfrm rot="5400000" flipV="1">
            <a:off x="5901227" y="3575579"/>
            <a:ext cx="225788" cy="104223"/>
          </a:xfrm>
          <a:prstGeom prst="rightArrow">
            <a:avLst>
              <a:gd name="adj1" fmla="val 50000"/>
              <a:gd name="adj2" fmla="val 117358"/>
            </a:avLst>
          </a:prstGeom>
          <a:solidFill>
            <a:srgbClr val="C00000"/>
          </a:solidFill>
          <a:ln w="12700">
            <a:no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3" name="Rectangle 15"/>
          <p:cNvSpPr>
            <a:spLocks noChangeArrowheads="1"/>
          </p:cNvSpPr>
          <p:nvPr/>
        </p:nvSpPr>
        <p:spPr bwMode="auto">
          <a:xfrm>
            <a:off x="4339094" y="3705385"/>
            <a:ext cx="2194513"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anose="020B0503020204020204" pitchFamily="34" charset="-122"/>
                <a:ea typeface="微软雅黑" panose="020B0503020204020204" pitchFamily="34" charset="-122"/>
              </a:rPr>
              <a:t>接收端</a:t>
            </a:r>
            <a:r>
              <a:rPr kumimoji="1" lang="zh-CN" altLang="en-US" sz="1400" b="1" dirty="0">
                <a:solidFill>
                  <a:srgbClr val="0000FF"/>
                </a:solidFill>
                <a:latin typeface="微软雅黑" panose="020B0503020204020204" pitchFamily="34" charset="-122"/>
                <a:ea typeface="微软雅黑" panose="020B0503020204020204" pitchFamily="34" charset="-122"/>
              </a:rPr>
              <a:t>删除</a:t>
            </a:r>
            <a:r>
              <a:rPr kumimoji="1" lang="zh-CN" altLang="en-US" sz="1400" b="1" dirty="0">
                <a:latin typeface="微软雅黑" panose="020B0503020204020204" pitchFamily="34" charset="-122"/>
                <a:ea typeface="微软雅黑" panose="020B0503020204020204" pitchFamily="34" charset="-122"/>
              </a:rPr>
              <a:t>填入的 </a:t>
            </a:r>
            <a:r>
              <a:rPr kumimoji="1" lang="en-US" altLang="zh-CN" sz="1400" b="1" dirty="0">
                <a:latin typeface="微软雅黑" panose="020B0503020204020204" pitchFamily="34" charset="-122"/>
                <a:ea typeface="微软雅黑" panose="020B0503020204020204" pitchFamily="34" charset="-122"/>
              </a:rPr>
              <a:t>0 </a:t>
            </a:r>
            <a:r>
              <a:rPr kumimoji="1" lang="zh-CN" altLang="en-US" sz="1400" b="1" dirty="0">
                <a:latin typeface="微软雅黑" panose="020B0503020204020204" pitchFamily="34" charset="-122"/>
                <a:ea typeface="微软雅黑" panose="020B0503020204020204" pitchFamily="34" charset="-122"/>
              </a:rPr>
              <a:t>比特</a:t>
            </a:r>
            <a:endParaRPr kumimoji="1" lang="zh-CN" altLang="en-US" sz="1400" b="1" dirty="0">
              <a:latin typeface="微软雅黑" panose="020B0503020204020204" pitchFamily="34" charset="-122"/>
              <a:ea typeface="微软雅黑" panose="020B0503020204020204" pitchFamily="34" charset="-122"/>
            </a:endParaRPr>
          </a:p>
        </p:txBody>
      </p:sp>
      <p:sp>
        <p:nvSpPr>
          <p:cNvPr id="24" name="Rectangle 17"/>
          <p:cNvSpPr>
            <a:spLocks noChangeArrowheads="1"/>
          </p:cNvSpPr>
          <p:nvPr/>
        </p:nvSpPr>
        <p:spPr bwMode="auto">
          <a:xfrm>
            <a:off x="4193438" y="3196670"/>
            <a:ext cx="349775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anose="020B0503020204020204" pitchFamily="34" charset="-122"/>
                <a:ea typeface="微软雅黑" panose="020B0503020204020204" pitchFamily="34" charset="-122"/>
              </a:rPr>
              <a:t>0 1 0 </a:t>
            </a:r>
            <a:r>
              <a:rPr kumimoji="1" lang="en-US" altLang="zh-CN" sz="1600" b="1" dirty="0">
                <a:solidFill>
                  <a:schemeClr val="bg1"/>
                </a:solidFill>
                <a:latin typeface="微软雅黑" panose="020B0503020204020204" pitchFamily="34" charset="-122"/>
                <a:ea typeface="微软雅黑" panose="020B0503020204020204" pitchFamily="34" charset="-122"/>
              </a:rPr>
              <a:t>0 1 1 1 1 1 </a:t>
            </a:r>
            <a:r>
              <a:rPr kumimoji="1" lang="en-US" altLang="zh-CN" sz="1600" b="1" dirty="0">
                <a:solidFill>
                  <a:srgbClr val="0000CC"/>
                </a:solidFill>
                <a:latin typeface="微软雅黑" panose="020B0503020204020204" pitchFamily="34" charset="-122"/>
                <a:ea typeface="微软雅黑" panose="020B0503020204020204" pitchFamily="34" charset="-122"/>
              </a:rPr>
              <a:t>0 </a:t>
            </a:r>
            <a:r>
              <a:rPr kumimoji="1" lang="en-US" altLang="zh-CN" sz="1600" b="1" dirty="0">
                <a:solidFill>
                  <a:schemeClr val="bg1"/>
                </a:solidFill>
                <a:latin typeface="微软雅黑" panose="020B0503020204020204" pitchFamily="34" charset="-122"/>
                <a:ea typeface="微软雅黑" panose="020B0503020204020204" pitchFamily="34" charset="-122"/>
              </a:rPr>
              <a:t>1 0</a:t>
            </a:r>
            <a:r>
              <a:rPr kumimoji="1" lang="en-US" altLang="zh-CN" sz="1600" b="1" dirty="0">
                <a:solidFill>
                  <a:srgbClr val="0000CC"/>
                </a:solidFill>
                <a:latin typeface="微软雅黑" panose="020B0503020204020204" pitchFamily="34" charset="-122"/>
                <a:ea typeface="微软雅黑" panose="020B0503020204020204" pitchFamily="34" charset="-122"/>
              </a:rPr>
              <a:t> </a:t>
            </a:r>
            <a:r>
              <a:rPr kumimoji="1" lang="en-US" altLang="zh-CN" sz="1600" b="1" dirty="0">
                <a:latin typeface="微软雅黑" panose="020B0503020204020204" pitchFamily="34" charset="-122"/>
                <a:ea typeface="微软雅黑" panose="020B0503020204020204" pitchFamily="34" charset="-122"/>
              </a:rPr>
              <a:t>0 0 1 0 1 0</a:t>
            </a:r>
            <a:endParaRPr kumimoji="1" lang="en-US" altLang="zh-CN" sz="1600" b="1" dirty="0">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1563272" y="2143771"/>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563272" y="3076094"/>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563272" y="4020198"/>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63272" y="1265422"/>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par>
                          <p:cTn id="35" fill="hold">
                            <p:stCondLst>
                              <p:cond delay="0"/>
                            </p:stCondLst>
                            <p:childTnLst>
                              <p:par>
                                <p:cTn id="36" presetID="35" presetClass="emph" presetSubtype="0" repeatCount="indefinite" fill="hold" grpId="0" nodeType="afterEffect">
                                  <p:stCondLst>
                                    <p:cond delay="1000"/>
                                  </p:stCondLst>
                                  <p:childTnLst>
                                    <p:anim calcmode="discrete" valueType="str">
                                      <p:cBhvr>
                                        <p:cTn id="37" dur="1000" fill="hold"/>
                                        <p:tgtEl>
                                          <p:spTgt spid="14"/>
                                        </p:tgtEl>
                                        <p:attrNameLst>
                                          <p:attrName>style.visibility</p:attrName>
                                        </p:attrNameLst>
                                      </p:cBhvr>
                                      <p:tavLst>
                                        <p:tav tm="0">
                                          <p:val>
                                            <p:strVal val="hidden"/>
                                          </p:val>
                                        </p:tav>
                                        <p:tav tm="50000">
                                          <p:val>
                                            <p:strVal val="visible"/>
                                          </p:val>
                                        </p:tav>
                                      </p:tavLst>
                                    </p:anim>
                                  </p:childTnLst>
                                </p:cTn>
                              </p:par>
                              <p:par>
                                <p:cTn id="38" presetID="35" presetClass="emph" presetSubtype="0" repeatCount="indefinite" fill="hold" grpId="0" nodeType="withEffect">
                                  <p:stCondLst>
                                    <p:cond delay="1000"/>
                                  </p:stCondLst>
                                  <p:childTnLst>
                                    <p:anim calcmode="discrete" valueType="str">
                                      <p:cBhvr>
                                        <p:cTn id="39" dur="1000" fill="hold"/>
                                        <p:tgtEl>
                                          <p:spTgt spid="16"/>
                                        </p:tgtEl>
                                        <p:attrNameLst>
                                          <p:attrName>style.visibility</p:attrName>
                                        </p:attrNameLst>
                                      </p:cBhvr>
                                      <p:tavLst>
                                        <p:tav tm="0">
                                          <p:val>
                                            <p:strVal val="hidden"/>
                                          </p:val>
                                        </p:tav>
                                        <p:tav tm="50000">
                                          <p:val>
                                            <p:strVal val="visible"/>
                                          </p:val>
                                        </p:tav>
                                      </p:tavLst>
                                    </p:anim>
                                  </p:childTnLst>
                                </p:cTn>
                              </p:par>
                            </p:childTnLst>
                          </p:cTn>
                        </p:par>
                        <p:par>
                          <p:cTn id="40" fill="hold">
                            <p:stCondLst>
                              <p:cond delay="2000"/>
                            </p:stCondLst>
                            <p:childTnLst>
                              <p:par>
                                <p:cTn id="41" presetID="35" presetClass="emph" presetSubtype="0" repeatCount="indefinite" fill="hold" grpId="0" nodeType="afterEffect">
                                  <p:stCondLst>
                                    <p:cond delay="8000"/>
                                  </p:stCondLst>
                                  <p:endCondLst>
                                    <p:cond evt="onNext" delay="0">
                                      <p:tgtEl>
                                        <p:sldTgt/>
                                      </p:tgtEl>
                                    </p:cond>
                                  </p:endCondLst>
                                  <p:childTnLst>
                                    <p:anim calcmode="discrete" valueType="str">
                                      <p:cBhvr>
                                        <p:cTn id="42" dur="1000" fill="hold"/>
                                        <p:tgtEl>
                                          <p:spTgt spid="20"/>
                                        </p:tgtEl>
                                        <p:attrNameLst>
                                          <p:attrName>style.visibility</p:attrName>
                                        </p:attrNameLst>
                                      </p:cBhvr>
                                      <p:tavLst>
                                        <p:tav tm="0">
                                          <p:val>
                                            <p:strVal val="hidden"/>
                                          </p:val>
                                        </p:tav>
                                        <p:tav tm="50000">
                                          <p:val>
                                            <p:strVal val="visible"/>
                                          </p:val>
                                        </p:tav>
                                      </p:tavLst>
                                    </p:anim>
                                  </p:childTnLst>
                                </p:cTn>
                              </p:par>
                              <p:par>
                                <p:cTn id="43" presetID="35" presetClass="emph" presetSubtype="0" repeatCount="indefinite" fill="hold" grpId="0" nodeType="withEffect">
                                  <p:stCondLst>
                                    <p:cond delay="8000"/>
                                  </p:stCondLst>
                                  <p:endCondLst>
                                    <p:cond evt="onNext" delay="0">
                                      <p:tgtEl>
                                        <p:sldTgt/>
                                      </p:tgtEl>
                                    </p:cond>
                                  </p:endCondLst>
                                  <p:childTnLst>
                                    <p:anim calcmode="discrete" valueType="str">
                                      <p:cBhvr>
                                        <p:cTn id="44" dur="10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P spid="15" grpId="0"/>
      <p:bldP spid="16" grpId="0" animBg="1"/>
      <p:bldP spid="16" grpId="1" animBg="1"/>
      <p:bldP spid="17" grpId="0"/>
      <p:bldP spid="18" grpId="0"/>
      <p:bldP spid="19" grpId="0" animBg="1"/>
      <p:bldP spid="20" grpId="0" animBg="1"/>
      <p:bldP spid="20" grpId="1" animBg="1"/>
      <p:bldP spid="21" grpId="0"/>
      <p:bldP spid="22" grpId="0" animBg="1"/>
      <p:bldP spid="22" grpId="1" animBg="1"/>
      <p:bldP spid="23" grpId="0"/>
      <p:bldP spid="2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3223"/>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9" name="Rectangle 6"/>
          <p:cNvSpPr>
            <a:spLocks noChangeArrowheads="1"/>
          </p:cNvSpPr>
          <p:nvPr/>
        </p:nvSpPr>
        <p:spPr bwMode="auto">
          <a:xfrm>
            <a:off x="2490597" y="580952"/>
            <a:ext cx="4145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 </a:t>
            </a:r>
            <a:r>
              <a:rPr lang="en-US" altLang="zh-CN" sz="2400" b="1" dirty="0">
                <a:solidFill>
                  <a:schemeClr val="bg1"/>
                </a:solidFill>
                <a:latin typeface="微软雅黑" panose="020B0503020204020204" pitchFamily="34" charset="-122"/>
                <a:ea typeface="微软雅黑" panose="020B0503020204020204" pitchFamily="34" charset="-122"/>
              </a:rPr>
              <a:t>3.2.3   PPP </a:t>
            </a:r>
            <a:r>
              <a:rPr lang="zh-CN" altLang="en-US" sz="2400" b="1" dirty="0">
                <a:solidFill>
                  <a:schemeClr val="bg1"/>
                </a:solidFill>
                <a:latin typeface="微软雅黑" panose="020B0503020204020204" pitchFamily="34" charset="-122"/>
                <a:ea typeface="微软雅黑" panose="020B0503020204020204" pitchFamily="34" charset="-122"/>
              </a:rPr>
              <a:t>协议的工作状态</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 name="Rectangle 8"/>
          <p:cNvSpPr>
            <a:spLocks noChangeArrowheads="1"/>
          </p:cNvSpPr>
          <p:nvPr/>
        </p:nvSpPr>
        <p:spPr bwMode="auto">
          <a:xfrm>
            <a:off x="502921" y="1007154"/>
            <a:ext cx="821131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000"/>
              </a:lnSpc>
              <a:buClr>
                <a:srgbClr val="0070C0"/>
              </a:buClr>
            </a:pPr>
            <a:r>
              <a:rPr lang="en-US" altLang="zh-CN" b="1" dirty="0">
                <a:solidFill>
                  <a:srgbClr val="C00000"/>
                </a:solidFill>
                <a:latin typeface="微软雅黑" panose="020B0503020204020204" pitchFamily="34" charset="-122"/>
                <a:ea typeface="微软雅黑" panose="020B0503020204020204" pitchFamily="34" charset="-122"/>
              </a:rPr>
              <a:t>PPP </a:t>
            </a:r>
            <a:r>
              <a:rPr lang="zh-CN" altLang="en-US" b="1" dirty="0">
                <a:solidFill>
                  <a:srgbClr val="C00000"/>
                </a:solidFill>
                <a:latin typeface="微软雅黑" panose="020B0503020204020204" pitchFamily="34" charset="-122"/>
                <a:ea typeface="微软雅黑" panose="020B0503020204020204" pitchFamily="34" charset="-122"/>
              </a:rPr>
              <a:t>链路初始化过程：</a:t>
            </a:r>
            <a:endParaRPr lang="en-US" altLang="zh-CN" b="1" dirty="0">
              <a:solidFill>
                <a:srgbClr val="C00000"/>
              </a:solidFill>
              <a:latin typeface="微软雅黑" panose="020B0503020204020204" pitchFamily="34" charset="-122"/>
              <a:ea typeface="微软雅黑" panose="020B0503020204020204" pitchFamily="34" charset="-122"/>
            </a:endParaRPr>
          </a:p>
          <a:p>
            <a:pPr marL="268605" indent="-268605">
              <a:lnSpc>
                <a:spcPts val="30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用户拨号接入 </a:t>
            </a:r>
            <a:r>
              <a:rPr lang="en-US" altLang="zh-CN" b="1" dirty="0">
                <a:latin typeface="微软雅黑" panose="020B0503020204020204" pitchFamily="34" charset="-122"/>
                <a:ea typeface="微软雅黑" panose="020B0503020204020204" pitchFamily="34" charset="-122"/>
              </a:rPr>
              <a:t>ISP </a:t>
            </a:r>
            <a:r>
              <a:rPr lang="zh-CN" altLang="en-US" b="1" dirty="0">
                <a:latin typeface="微软雅黑" panose="020B0503020204020204" pitchFamily="34" charset="-122"/>
                <a:ea typeface="微软雅黑" panose="020B0503020204020204" pitchFamily="34" charset="-122"/>
              </a:rPr>
              <a:t>后，就建立了一条从用户个人电脑到 </a:t>
            </a:r>
            <a:r>
              <a:rPr lang="en-US" altLang="zh-CN" b="1" dirty="0">
                <a:latin typeface="微软雅黑" panose="020B0503020204020204" pitchFamily="34" charset="-122"/>
                <a:ea typeface="微软雅黑" panose="020B0503020204020204" pitchFamily="34" charset="-122"/>
              </a:rPr>
              <a:t>ISP </a:t>
            </a:r>
            <a:r>
              <a:rPr lang="zh-CN" altLang="en-US" b="1" dirty="0">
                <a:latin typeface="微软雅黑" panose="020B0503020204020204" pitchFamily="34" charset="-122"/>
                <a:ea typeface="微软雅黑" panose="020B0503020204020204" pitchFamily="34" charset="-122"/>
              </a:rPr>
              <a:t>的物理连接。</a:t>
            </a:r>
            <a:endParaRPr lang="en-US" altLang="zh-CN" b="1" dirty="0">
              <a:latin typeface="微软雅黑" panose="020B0503020204020204" pitchFamily="34" charset="-122"/>
              <a:ea typeface="微软雅黑" panose="020B0503020204020204" pitchFamily="34" charset="-122"/>
            </a:endParaRPr>
          </a:p>
          <a:p>
            <a:pPr marL="268605" indent="-268605">
              <a:lnSpc>
                <a:spcPts val="30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用户个人电脑向 </a:t>
            </a:r>
            <a:r>
              <a:rPr lang="en-US" altLang="zh-CN" b="1" dirty="0">
                <a:latin typeface="微软雅黑" panose="020B0503020204020204" pitchFamily="34" charset="-122"/>
                <a:ea typeface="微软雅黑" panose="020B0503020204020204" pitchFamily="34" charset="-122"/>
              </a:rPr>
              <a:t>ISP </a:t>
            </a:r>
            <a:r>
              <a:rPr lang="zh-CN" altLang="en-US" b="1" dirty="0">
                <a:latin typeface="微软雅黑" panose="020B0503020204020204" pitchFamily="34" charset="-122"/>
                <a:ea typeface="微软雅黑" panose="020B0503020204020204" pitchFamily="34" charset="-122"/>
              </a:rPr>
              <a:t>发送一系列的</a:t>
            </a:r>
            <a:r>
              <a:rPr lang="zh-CN" altLang="en-US" b="1" dirty="0">
                <a:solidFill>
                  <a:srgbClr val="0000FF"/>
                </a:solidFill>
                <a:latin typeface="微软雅黑" panose="020B0503020204020204" pitchFamily="34" charset="-122"/>
                <a:ea typeface="微软雅黑" panose="020B0503020204020204" pitchFamily="34" charset="-122"/>
              </a:rPr>
              <a:t>链路控制协议 </a:t>
            </a:r>
            <a:r>
              <a:rPr lang="en-US" altLang="zh-CN" b="1" dirty="0">
                <a:solidFill>
                  <a:srgbClr val="0000FF"/>
                </a:solidFill>
                <a:latin typeface="微软雅黑" panose="020B0503020204020204" pitchFamily="34" charset="-122"/>
                <a:ea typeface="微软雅黑" panose="020B0503020204020204" pitchFamily="34" charset="-122"/>
              </a:rPr>
              <a:t>LCP </a:t>
            </a:r>
            <a:r>
              <a:rPr lang="zh-CN" altLang="en-US" b="1" dirty="0">
                <a:latin typeface="微软雅黑" panose="020B0503020204020204" pitchFamily="34" charset="-122"/>
                <a:ea typeface="微软雅黑" panose="020B0503020204020204" pitchFamily="34" charset="-122"/>
              </a:rPr>
              <a:t>分组（封装成多个 </a:t>
            </a:r>
            <a:r>
              <a:rPr lang="en-US" altLang="zh-CN" b="1" dirty="0">
                <a:latin typeface="微软雅黑" panose="020B0503020204020204" pitchFamily="34" charset="-122"/>
                <a:ea typeface="微软雅黑" panose="020B0503020204020204" pitchFamily="34" charset="-122"/>
              </a:rPr>
              <a:t>PPP </a:t>
            </a:r>
            <a:r>
              <a:rPr lang="zh-CN" altLang="en-US" b="1" dirty="0">
                <a:latin typeface="微软雅黑" panose="020B0503020204020204" pitchFamily="34" charset="-122"/>
                <a:ea typeface="微软雅黑" panose="020B0503020204020204" pitchFamily="34" charset="-122"/>
              </a:rPr>
              <a:t>帧），以便建立</a:t>
            </a:r>
            <a:r>
              <a:rPr lang="en-US" altLang="zh-CN" b="1" dirty="0">
                <a:latin typeface="微软雅黑" panose="020B0503020204020204" pitchFamily="34" charset="-122"/>
                <a:ea typeface="微软雅黑" panose="020B0503020204020204" pitchFamily="34" charset="-122"/>
              </a:rPr>
              <a:t>LCP</a:t>
            </a:r>
            <a:r>
              <a:rPr lang="zh-CN" altLang="en-US" b="1" dirty="0">
                <a:latin typeface="微软雅黑" panose="020B0503020204020204" pitchFamily="34" charset="-122"/>
                <a:ea typeface="微软雅黑" panose="020B0503020204020204" pitchFamily="34" charset="-122"/>
              </a:rPr>
              <a:t>连接。</a:t>
            </a:r>
            <a:endParaRPr lang="en-US" altLang="zh-CN" b="1" dirty="0">
              <a:latin typeface="微软雅黑" panose="020B0503020204020204" pitchFamily="34" charset="-122"/>
              <a:ea typeface="微软雅黑" panose="020B0503020204020204" pitchFamily="34" charset="-122"/>
            </a:endParaRPr>
          </a:p>
          <a:p>
            <a:pPr marL="268605" indent="-268605">
              <a:lnSpc>
                <a:spcPts val="30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之后进行网络层配置。</a:t>
            </a:r>
            <a:r>
              <a:rPr lang="zh-CN" altLang="en-US" b="1" dirty="0">
                <a:solidFill>
                  <a:srgbClr val="0000FF"/>
                </a:solidFill>
                <a:latin typeface="微软雅黑" panose="020B0503020204020204" pitchFamily="34" charset="-122"/>
                <a:ea typeface="微软雅黑" panose="020B0503020204020204" pitchFamily="34" charset="-122"/>
              </a:rPr>
              <a:t>网络控制协议 </a:t>
            </a:r>
            <a:r>
              <a:rPr lang="en-US" altLang="zh-CN" b="1" dirty="0">
                <a:solidFill>
                  <a:srgbClr val="0000FF"/>
                </a:solidFill>
                <a:latin typeface="微软雅黑" panose="020B0503020204020204" pitchFamily="34" charset="-122"/>
                <a:ea typeface="微软雅黑" panose="020B0503020204020204" pitchFamily="34" charset="-122"/>
              </a:rPr>
              <a:t>NCP </a:t>
            </a:r>
            <a:r>
              <a:rPr lang="zh-CN" altLang="en-US" b="1" dirty="0">
                <a:latin typeface="微软雅黑" panose="020B0503020204020204" pitchFamily="34" charset="-122"/>
                <a:ea typeface="微软雅黑" panose="020B0503020204020204" pitchFamily="34" charset="-122"/>
              </a:rPr>
              <a:t>给新接入的用户个人电脑分配一个临时的 </a:t>
            </a:r>
            <a:r>
              <a:rPr lang="en-US" altLang="zh-CN" b="1" dirty="0">
                <a:latin typeface="微软雅黑" panose="020B0503020204020204" pitchFamily="34" charset="-122"/>
                <a:ea typeface="微软雅黑" panose="020B0503020204020204" pitchFamily="34" charset="-122"/>
              </a:rPr>
              <a:t>IP </a:t>
            </a:r>
            <a:r>
              <a:rPr lang="zh-CN" altLang="en-US" b="1" dirty="0">
                <a:latin typeface="微软雅黑" panose="020B0503020204020204" pitchFamily="34" charset="-122"/>
                <a:ea typeface="微软雅黑" panose="020B0503020204020204" pitchFamily="34" charset="-122"/>
              </a:rPr>
              <a:t>地址。</a:t>
            </a:r>
            <a:endParaRPr lang="zh-CN" altLang="en-US" b="1" dirty="0">
              <a:latin typeface="微软雅黑" panose="020B0503020204020204" pitchFamily="34" charset="-122"/>
              <a:ea typeface="微软雅黑" panose="020B0503020204020204" pitchFamily="34" charset="-122"/>
            </a:endParaRPr>
          </a:p>
          <a:p>
            <a:pPr marL="268605" indent="-268605">
              <a:lnSpc>
                <a:spcPts val="30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当用户通信完毕时，</a:t>
            </a:r>
            <a:r>
              <a:rPr lang="en-US" altLang="zh-CN" b="1" dirty="0">
                <a:latin typeface="微软雅黑" panose="020B0503020204020204" pitchFamily="34" charset="-122"/>
                <a:ea typeface="微软雅黑" panose="020B0503020204020204" pitchFamily="34" charset="-122"/>
              </a:rPr>
              <a:t>NCP </a:t>
            </a:r>
            <a:r>
              <a:rPr lang="zh-CN" altLang="en-US" b="1" dirty="0">
                <a:solidFill>
                  <a:srgbClr val="0000FF"/>
                </a:solidFill>
                <a:latin typeface="微软雅黑" panose="020B0503020204020204" pitchFamily="34" charset="-122"/>
                <a:ea typeface="微软雅黑" panose="020B0503020204020204" pitchFamily="34" charset="-122"/>
              </a:rPr>
              <a:t>释放</a:t>
            </a:r>
            <a:r>
              <a:rPr lang="zh-CN" altLang="en-US" b="1" dirty="0">
                <a:latin typeface="微软雅黑" panose="020B0503020204020204" pitchFamily="34" charset="-122"/>
                <a:ea typeface="微软雅黑" panose="020B0503020204020204" pitchFamily="34" charset="-122"/>
              </a:rPr>
              <a:t>网络层连接，收回原来分配出去的</a:t>
            </a:r>
            <a:r>
              <a:rPr lang="en-US" altLang="zh-CN" b="1" dirty="0">
                <a:latin typeface="微软雅黑" panose="020B0503020204020204" pitchFamily="34" charset="-122"/>
                <a:ea typeface="微软雅黑" panose="020B0503020204020204" pitchFamily="34" charset="-122"/>
              </a:rPr>
              <a:t>IP</a:t>
            </a:r>
            <a:r>
              <a:rPr lang="zh-CN" altLang="en-US" b="1" dirty="0">
                <a:latin typeface="微软雅黑" panose="020B0503020204020204" pitchFamily="34" charset="-122"/>
                <a:ea typeface="微软雅黑" panose="020B0503020204020204" pitchFamily="34" charset="-122"/>
              </a:rPr>
              <a:t>地址。</a:t>
            </a:r>
            <a:r>
              <a:rPr lang="en-US" altLang="zh-CN" b="1" dirty="0">
                <a:latin typeface="微软雅黑" panose="020B0503020204020204" pitchFamily="34" charset="-122"/>
                <a:ea typeface="微软雅黑" panose="020B0503020204020204" pitchFamily="34" charset="-122"/>
              </a:rPr>
              <a:t>LCP </a:t>
            </a:r>
            <a:r>
              <a:rPr lang="zh-CN" altLang="en-US" b="1" dirty="0">
                <a:solidFill>
                  <a:srgbClr val="0000FF"/>
                </a:solidFill>
                <a:latin typeface="微软雅黑" panose="020B0503020204020204" pitchFamily="34" charset="-122"/>
                <a:ea typeface="微软雅黑" panose="020B0503020204020204" pitchFamily="34" charset="-122"/>
              </a:rPr>
              <a:t>释放</a:t>
            </a:r>
            <a:r>
              <a:rPr lang="zh-CN" altLang="en-US" b="1" dirty="0">
                <a:latin typeface="微软雅黑" panose="020B0503020204020204" pitchFamily="34" charset="-122"/>
                <a:ea typeface="微软雅黑" panose="020B0503020204020204" pitchFamily="34" charset="-122"/>
              </a:rPr>
              <a:t>数据链路层连接。最后</a:t>
            </a:r>
            <a:r>
              <a:rPr lang="zh-CN" altLang="en-US" b="1" dirty="0">
                <a:solidFill>
                  <a:srgbClr val="0000FF"/>
                </a:solidFill>
                <a:latin typeface="微软雅黑" panose="020B0503020204020204" pitchFamily="34" charset="-122"/>
                <a:ea typeface="微软雅黑" panose="020B0503020204020204" pitchFamily="34" charset="-122"/>
              </a:rPr>
              <a:t>释放</a:t>
            </a:r>
            <a:r>
              <a:rPr lang="zh-CN" altLang="en-US" b="1" dirty="0">
                <a:latin typeface="微软雅黑" panose="020B0503020204020204" pitchFamily="34" charset="-122"/>
                <a:ea typeface="微软雅黑" panose="020B0503020204020204" pitchFamily="34" charset="-122"/>
              </a:rPr>
              <a:t>的是物理层的连接。</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
          <p:cNvSpPr>
            <a:spLocks noChangeArrowheads="1"/>
          </p:cNvSpPr>
          <p:nvPr/>
        </p:nvSpPr>
        <p:spPr bwMode="auto">
          <a:xfrm>
            <a:off x="4030009" y="1154855"/>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链路静止</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0" name="Rectangle 5"/>
          <p:cNvSpPr>
            <a:spLocks noChangeArrowheads="1"/>
          </p:cNvSpPr>
          <p:nvPr/>
        </p:nvSpPr>
        <p:spPr bwMode="auto">
          <a:xfrm>
            <a:off x="4030009" y="1855402"/>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链路建立</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51" name="Rectangle 6"/>
          <p:cNvSpPr>
            <a:spLocks noChangeArrowheads="1"/>
          </p:cNvSpPr>
          <p:nvPr/>
        </p:nvSpPr>
        <p:spPr bwMode="auto">
          <a:xfrm>
            <a:off x="4030009" y="2555949"/>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鉴别</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52" name="Rectangle 7"/>
          <p:cNvSpPr>
            <a:spLocks noChangeArrowheads="1"/>
          </p:cNvSpPr>
          <p:nvPr/>
        </p:nvSpPr>
        <p:spPr bwMode="auto">
          <a:xfrm>
            <a:off x="4030009" y="3256496"/>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网络层协议</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53" name="Rectangle 8"/>
          <p:cNvSpPr>
            <a:spLocks noChangeArrowheads="1"/>
          </p:cNvSpPr>
          <p:nvPr/>
        </p:nvSpPr>
        <p:spPr bwMode="auto">
          <a:xfrm>
            <a:off x="4030009" y="3957953"/>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链路打开</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54" name="Rectangle 9"/>
          <p:cNvSpPr>
            <a:spLocks noChangeArrowheads="1"/>
          </p:cNvSpPr>
          <p:nvPr/>
        </p:nvSpPr>
        <p:spPr bwMode="auto">
          <a:xfrm>
            <a:off x="1725633" y="2555949"/>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链路终止</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63" name="Line 19"/>
          <p:cNvSpPr>
            <a:spLocks noChangeShapeType="1"/>
          </p:cNvSpPr>
          <p:nvPr/>
        </p:nvSpPr>
        <p:spPr bwMode="auto">
          <a:xfrm>
            <a:off x="4523803" y="1424157"/>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4" name="Line 20"/>
          <p:cNvSpPr>
            <a:spLocks noChangeShapeType="1"/>
          </p:cNvSpPr>
          <p:nvPr/>
        </p:nvSpPr>
        <p:spPr bwMode="auto">
          <a:xfrm>
            <a:off x="4523803" y="2124704"/>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5" name="Line 21"/>
          <p:cNvSpPr>
            <a:spLocks noChangeShapeType="1"/>
          </p:cNvSpPr>
          <p:nvPr/>
        </p:nvSpPr>
        <p:spPr bwMode="auto">
          <a:xfrm>
            <a:off x="4523803" y="2826160"/>
            <a:ext cx="0" cy="43033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6" name="Line 22"/>
          <p:cNvSpPr>
            <a:spLocks noChangeShapeType="1"/>
          </p:cNvSpPr>
          <p:nvPr/>
        </p:nvSpPr>
        <p:spPr bwMode="auto">
          <a:xfrm>
            <a:off x="4523803" y="3526708"/>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7" name="Line 23"/>
          <p:cNvSpPr>
            <a:spLocks noChangeShapeType="1"/>
          </p:cNvSpPr>
          <p:nvPr/>
        </p:nvSpPr>
        <p:spPr bwMode="auto">
          <a:xfrm flipH="1">
            <a:off x="2713222" y="2690600"/>
            <a:ext cx="1316786" cy="910"/>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8" name="Freeform 24"/>
          <p:cNvSpPr/>
          <p:nvPr/>
        </p:nvSpPr>
        <p:spPr bwMode="auto">
          <a:xfrm>
            <a:off x="2220413" y="2831619"/>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9" name="Freeform 25"/>
          <p:cNvSpPr/>
          <p:nvPr/>
        </p:nvSpPr>
        <p:spPr bwMode="auto">
          <a:xfrm flipV="1">
            <a:off x="2220413" y="1212173"/>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0" name="Freeform 26"/>
          <p:cNvSpPr/>
          <p:nvPr/>
        </p:nvSpPr>
        <p:spPr bwMode="auto">
          <a:xfrm>
            <a:off x="3096628" y="1334996"/>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1" name="Text Box 27"/>
          <p:cNvSpPr txBox="1">
            <a:spLocks noChangeArrowheads="1"/>
          </p:cNvSpPr>
          <p:nvPr/>
        </p:nvSpPr>
        <p:spPr bwMode="auto">
          <a:xfrm>
            <a:off x="4561257" y="1502769"/>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pitchFamily="34" charset="-122"/>
                <a:ea typeface="微软雅黑" panose="020B0503020204020204" pitchFamily="34" charset="-122"/>
              </a:rPr>
              <a:t>物理层连接建立</a:t>
            </a:r>
            <a:endParaRPr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72" name="Text Box 28"/>
          <p:cNvSpPr txBox="1">
            <a:spLocks noChangeArrowheads="1"/>
          </p:cNvSpPr>
          <p:nvPr/>
        </p:nvSpPr>
        <p:spPr bwMode="auto">
          <a:xfrm>
            <a:off x="4561257" y="2205999"/>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anose="020B0503020204020204" pitchFamily="34" charset="-122"/>
                <a:ea typeface="微软雅黑" panose="020B0503020204020204" pitchFamily="34" charset="-122"/>
              </a:rPr>
              <a:t>LCP </a:t>
            </a:r>
            <a:r>
              <a:rPr lang="zh-CN" altLang="en-US" sz="1400" b="1">
                <a:solidFill>
                  <a:srgbClr val="CC00CC"/>
                </a:solidFill>
                <a:latin typeface="微软雅黑" panose="020B0503020204020204" pitchFamily="34" charset="-122"/>
                <a:ea typeface="微软雅黑" panose="020B0503020204020204" pitchFamily="34" charset="-122"/>
              </a:rPr>
              <a:t>配置协商</a:t>
            </a:r>
            <a:endParaRPr lang="zh-CN" altLang="en-US" sz="1400" b="1">
              <a:solidFill>
                <a:srgbClr val="CC00CC"/>
              </a:solidFill>
              <a:latin typeface="微软雅黑" panose="020B0503020204020204" pitchFamily="34" charset="-122"/>
              <a:ea typeface="微软雅黑" panose="020B0503020204020204" pitchFamily="34" charset="-122"/>
            </a:endParaRPr>
          </a:p>
        </p:txBody>
      </p:sp>
      <p:sp>
        <p:nvSpPr>
          <p:cNvPr id="73" name="Text Box 29"/>
          <p:cNvSpPr txBox="1">
            <a:spLocks noChangeArrowheads="1"/>
          </p:cNvSpPr>
          <p:nvPr/>
        </p:nvSpPr>
        <p:spPr bwMode="auto">
          <a:xfrm>
            <a:off x="4498178" y="2902999"/>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pitchFamily="34" charset="-122"/>
                <a:ea typeface="微软雅黑" panose="020B0503020204020204" pitchFamily="34" charset="-122"/>
              </a:rPr>
              <a:t>鉴别成功或无需鉴别</a:t>
            </a:r>
            <a:endParaRPr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74" name="Text Box 30"/>
          <p:cNvSpPr txBox="1">
            <a:spLocks noChangeArrowheads="1"/>
          </p:cNvSpPr>
          <p:nvPr/>
        </p:nvSpPr>
        <p:spPr bwMode="auto">
          <a:xfrm>
            <a:off x="4550415" y="3594942"/>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anose="020B0503020204020204" pitchFamily="34" charset="-122"/>
                <a:ea typeface="微软雅黑" panose="020B0503020204020204" pitchFamily="34" charset="-122"/>
              </a:rPr>
              <a:t>NCP </a:t>
            </a:r>
            <a:r>
              <a:rPr lang="zh-CN" altLang="en-US" sz="1400" b="1">
                <a:solidFill>
                  <a:srgbClr val="CC00CC"/>
                </a:solidFill>
                <a:latin typeface="微软雅黑" panose="020B0503020204020204" pitchFamily="34" charset="-122"/>
                <a:ea typeface="微软雅黑" panose="020B0503020204020204" pitchFamily="34" charset="-122"/>
              </a:rPr>
              <a:t>配置协商</a:t>
            </a:r>
            <a:endParaRPr lang="zh-CN" altLang="en-US" sz="1400" b="1">
              <a:solidFill>
                <a:srgbClr val="CC00CC"/>
              </a:solidFill>
              <a:latin typeface="微软雅黑" panose="020B0503020204020204" pitchFamily="34" charset="-122"/>
              <a:ea typeface="微软雅黑" panose="020B0503020204020204" pitchFamily="34" charset="-122"/>
            </a:endParaRPr>
          </a:p>
        </p:txBody>
      </p:sp>
      <p:sp>
        <p:nvSpPr>
          <p:cNvPr id="75" name="Text Box 31"/>
          <p:cNvSpPr txBox="1">
            <a:spLocks noChangeArrowheads="1"/>
          </p:cNvSpPr>
          <p:nvPr/>
        </p:nvSpPr>
        <p:spPr bwMode="auto">
          <a:xfrm>
            <a:off x="1660512" y="3141862"/>
            <a:ext cx="1082348" cy="52322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链路故障或</a:t>
            </a:r>
            <a:endParaRPr lang="zh-CN" altLang="en-US" sz="1400" b="1" dirty="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关闭请求</a:t>
            </a:r>
            <a:endParaRPr lang="zh-CN" altLang="en-US" sz="1400" b="1" dirty="0">
              <a:latin typeface="微软雅黑" panose="020B0503020204020204" pitchFamily="34" charset="-122"/>
              <a:ea typeface="微软雅黑" panose="020B0503020204020204" pitchFamily="34" charset="-122"/>
            </a:endParaRPr>
          </a:p>
        </p:txBody>
      </p:sp>
      <p:sp>
        <p:nvSpPr>
          <p:cNvPr id="76" name="Text Box 32"/>
          <p:cNvSpPr txBox="1">
            <a:spLocks noChangeArrowheads="1"/>
          </p:cNvSpPr>
          <p:nvPr/>
        </p:nvSpPr>
        <p:spPr bwMode="auto">
          <a:xfrm>
            <a:off x="1753815" y="1662479"/>
            <a:ext cx="928267" cy="52322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LCP </a:t>
            </a:r>
            <a:r>
              <a:rPr lang="zh-CN" altLang="en-US" sz="1400" b="1" dirty="0">
                <a:latin typeface="微软雅黑" panose="020B0503020204020204" pitchFamily="34" charset="-122"/>
                <a:ea typeface="微软雅黑" panose="020B0503020204020204" pitchFamily="34" charset="-122"/>
              </a:rPr>
              <a:t>链路</a:t>
            </a:r>
            <a:endParaRPr lang="zh-CN" altLang="en-US" sz="1400" b="1" dirty="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终止</a:t>
            </a:r>
            <a:endParaRPr lang="zh-CN" altLang="en-US" sz="1400" b="1" dirty="0">
              <a:latin typeface="微软雅黑" panose="020B0503020204020204" pitchFamily="34" charset="-122"/>
              <a:ea typeface="微软雅黑" panose="020B0503020204020204" pitchFamily="34" charset="-122"/>
            </a:endParaRPr>
          </a:p>
        </p:txBody>
      </p:sp>
      <p:sp>
        <p:nvSpPr>
          <p:cNvPr id="77" name="Text Box 33"/>
          <p:cNvSpPr txBox="1">
            <a:spLocks noChangeArrowheads="1"/>
          </p:cNvSpPr>
          <p:nvPr/>
        </p:nvSpPr>
        <p:spPr bwMode="auto">
          <a:xfrm>
            <a:off x="2978354" y="2382903"/>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pitchFamily="34" charset="-122"/>
                <a:ea typeface="微软雅黑" panose="020B0503020204020204" pitchFamily="34" charset="-122"/>
              </a:rPr>
              <a:t>鉴别失败</a:t>
            </a:r>
            <a:endParaRPr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78" name="Text Box 34"/>
          <p:cNvSpPr txBox="1">
            <a:spLocks noChangeArrowheads="1"/>
          </p:cNvSpPr>
          <p:nvPr/>
        </p:nvSpPr>
        <p:spPr bwMode="auto">
          <a:xfrm>
            <a:off x="2740655" y="1404729"/>
            <a:ext cx="928267" cy="52322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anose="020B0503020204020204" pitchFamily="34" charset="-122"/>
                <a:ea typeface="微软雅黑" panose="020B0503020204020204" pitchFamily="34" charset="-122"/>
              </a:rPr>
              <a:t>LCP </a:t>
            </a:r>
            <a:r>
              <a:rPr lang="zh-CN" altLang="en-US" sz="1400" b="1" dirty="0">
                <a:latin typeface="微软雅黑" panose="020B0503020204020204" pitchFamily="34" charset="-122"/>
                <a:ea typeface="微软雅黑" panose="020B0503020204020204" pitchFamily="34" charset="-122"/>
              </a:rPr>
              <a:t>配置</a:t>
            </a:r>
            <a:endParaRPr lang="zh-CN" altLang="en-US" sz="1400" b="1" dirty="0">
              <a:latin typeface="微软雅黑" panose="020B0503020204020204" pitchFamily="34" charset="-122"/>
              <a:ea typeface="微软雅黑" panose="020B0503020204020204" pitchFamily="34" charset="-122"/>
            </a:endParaRPr>
          </a:p>
          <a:p>
            <a:r>
              <a:rPr lang="zh-CN" altLang="en-US" sz="1400" b="1" dirty="0">
                <a:latin typeface="微软雅黑" panose="020B0503020204020204" pitchFamily="34" charset="-122"/>
                <a:ea typeface="微软雅黑" panose="020B0503020204020204" pitchFamily="34" charset="-122"/>
              </a:rPr>
              <a:t>协商失败</a:t>
            </a:r>
            <a:endParaRPr lang="zh-CN" altLang="en-US" sz="1400" b="1" dirty="0">
              <a:latin typeface="微软雅黑" panose="020B0503020204020204" pitchFamily="34" charset="-122"/>
              <a:ea typeface="微软雅黑" panose="020B0503020204020204" pitchFamily="34" charset="-122"/>
            </a:endParaRPr>
          </a:p>
        </p:txBody>
      </p:sp>
      <p:grpSp>
        <p:nvGrpSpPr>
          <p:cNvPr id="26" name="组合 25"/>
          <p:cNvGrpSpPr/>
          <p:nvPr/>
        </p:nvGrpSpPr>
        <p:grpSpPr>
          <a:xfrm>
            <a:off x="5680300" y="1154855"/>
            <a:ext cx="1810581" cy="3218878"/>
            <a:chOff x="5680300" y="761388"/>
            <a:chExt cx="1810581" cy="3218878"/>
          </a:xfrm>
        </p:grpSpPr>
        <p:sp>
          <p:nvSpPr>
            <p:cNvPr id="27" name="Rectangle 10"/>
            <p:cNvSpPr>
              <a:spLocks noChangeArrowheads="1"/>
            </p:cNvSpPr>
            <p:nvPr/>
          </p:nvSpPr>
          <p:spPr bwMode="auto">
            <a:xfrm>
              <a:off x="5903051" y="761388"/>
              <a:ext cx="1385779" cy="269301"/>
            </a:xfrm>
            <a:prstGeom prst="rect">
              <a:avLst/>
            </a:prstGeom>
            <a:solidFill>
              <a:srgbClr val="99FFCC"/>
            </a:solidFill>
            <a:ln w="12700">
              <a:solidFill>
                <a:schemeClr val="tx1"/>
              </a:solidFill>
              <a:miter lim="800000"/>
            </a:ln>
            <a:effectLst/>
          </p:spPr>
          <p:txBody>
            <a:bodyPr wrap="none" anchor="ctr"/>
            <a:lstStyle/>
            <a:p>
              <a:pPr algn="ctr"/>
              <a:r>
                <a:rPr lang="zh-CN" altLang="en-US" sz="1400" b="1" dirty="0">
                  <a:latin typeface="微软雅黑" panose="020B0503020204020204" pitchFamily="34" charset="-122"/>
                  <a:ea typeface="微软雅黑" panose="020B0503020204020204" pitchFamily="34" charset="-122"/>
                </a:rPr>
                <a:t>设备之间无链路</a:t>
              </a:r>
              <a:endParaRPr lang="zh-CN" altLang="en-US" sz="1400" b="1" dirty="0">
                <a:latin typeface="微软雅黑" panose="020B0503020204020204" pitchFamily="34" charset="-122"/>
                <a:ea typeface="微软雅黑" panose="020B0503020204020204" pitchFamily="34" charset="-122"/>
              </a:endParaRPr>
            </a:p>
          </p:txBody>
        </p:sp>
        <p:sp>
          <p:nvSpPr>
            <p:cNvPr id="28" name="Rectangle 11"/>
            <p:cNvSpPr>
              <a:spLocks noChangeArrowheads="1"/>
            </p:cNvSpPr>
            <p:nvPr/>
          </p:nvSpPr>
          <p:spPr bwMode="auto">
            <a:xfrm>
              <a:off x="6007526" y="1461935"/>
              <a:ext cx="1206397" cy="269301"/>
            </a:xfrm>
            <a:prstGeom prst="rect">
              <a:avLst/>
            </a:prstGeom>
            <a:solidFill>
              <a:srgbClr val="99FFCC"/>
            </a:solidFill>
            <a:ln w="12700">
              <a:solidFill>
                <a:schemeClr val="tx1"/>
              </a:solidFill>
              <a:miter lim="800000"/>
            </a:ln>
            <a:effectLst/>
          </p:spPr>
          <p:txBody>
            <a:bodyPr wrap="none" anchor="ctr"/>
            <a:lstStyle/>
            <a:p>
              <a:pPr algn="ctr"/>
              <a:r>
                <a:rPr lang="zh-CN" altLang="en-US" sz="1400" b="1" dirty="0">
                  <a:latin typeface="微软雅黑" panose="020B0503020204020204" pitchFamily="34" charset="-122"/>
                  <a:ea typeface="微软雅黑" panose="020B0503020204020204" pitchFamily="34" charset="-122"/>
                </a:rPr>
                <a:t>物理链路</a:t>
              </a:r>
              <a:endParaRPr lang="zh-CN" altLang="en-US" sz="1400" b="1" dirty="0">
                <a:latin typeface="微软雅黑" panose="020B0503020204020204" pitchFamily="34" charset="-122"/>
                <a:ea typeface="微软雅黑" panose="020B0503020204020204" pitchFamily="34" charset="-122"/>
              </a:endParaRPr>
            </a:p>
          </p:txBody>
        </p:sp>
        <p:sp>
          <p:nvSpPr>
            <p:cNvPr id="29" name="Rectangle 12"/>
            <p:cNvSpPr>
              <a:spLocks noChangeArrowheads="1"/>
            </p:cNvSpPr>
            <p:nvPr/>
          </p:nvSpPr>
          <p:spPr bwMode="auto">
            <a:xfrm>
              <a:off x="6007526" y="2162482"/>
              <a:ext cx="1206397" cy="270211"/>
            </a:xfrm>
            <a:prstGeom prst="rect">
              <a:avLst/>
            </a:prstGeom>
            <a:solidFill>
              <a:srgbClr val="99FFCC"/>
            </a:solidFill>
            <a:ln w="12700">
              <a:solidFill>
                <a:schemeClr val="tx1"/>
              </a:solidFill>
              <a:miter lim="800000"/>
            </a:ln>
            <a:effectLst/>
          </p:spPr>
          <p:txBody>
            <a:bodyPr wrap="none" anchor="ctr"/>
            <a:lstStyle/>
            <a:p>
              <a:pPr algn="ctr"/>
              <a:r>
                <a:rPr lang="en-US" altLang="zh-CN" sz="1400" b="1">
                  <a:latin typeface="微软雅黑" panose="020B0503020204020204" pitchFamily="34" charset="-122"/>
                  <a:ea typeface="微软雅黑" panose="020B0503020204020204" pitchFamily="34" charset="-122"/>
                </a:rPr>
                <a:t>LCP </a:t>
              </a:r>
              <a:r>
                <a:rPr lang="zh-CN" altLang="en-US" sz="1400" b="1">
                  <a:latin typeface="微软雅黑" panose="020B0503020204020204" pitchFamily="34" charset="-122"/>
                  <a:ea typeface="微软雅黑" panose="020B0503020204020204" pitchFamily="34" charset="-122"/>
                </a:rPr>
                <a:t>链路</a:t>
              </a:r>
              <a:endParaRPr lang="zh-CN" altLang="en-US" sz="1400" b="1">
                <a:latin typeface="微软雅黑" panose="020B0503020204020204" pitchFamily="34" charset="-122"/>
                <a:ea typeface="微软雅黑" panose="020B0503020204020204" pitchFamily="34" charset="-122"/>
              </a:endParaRPr>
            </a:p>
          </p:txBody>
        </p:sp>
        <p:sp>
          <p:nvSpPr>
            <p:cNvPr id="30" name="Rectangle 13"/>
            <p:cNvSpPr>
              <a:spLocks noChangeArrowheads="1"/>
            </p:cNvSpPr>
            <p:nvPr/>
          </p:nvSpPr>
          <p:spPr bwMode="auto">
            <a:xfrm>
              <a:off x="5769005" y="2863029"/>
              <a:ext cx="1654853" cy="270211"/>
            </a:xfrm>
            <a:prstGeom prst="rect">
              <a:avLst/>
            </a:prstGeom>
            <a:solidFill>
              <a:srgbClr val="99FFCC"/>
            </a:solidFill>
            <a:ln w="12700">
              <a:solidFill>
                <a:schemeClr val="tx1"/>
              </a:solidFill>
              <a:miter lim="800000"/>
            </a:ln>
            <a:effectLst/>
          </p:spPr>
          <p:txBody>
            <a:bodyPr wrap="none" anchor="ctr"/>
            <a:lstStyle/>
            <a:p>
              <a:pPr algn="ctr"/>
              <a:r>
                <a:rPr lang="zh-CN" altLang="en-US" sz="1400" b="1">
                  <a:latin typeface="微软雅黑" panose="020B0503020204020204" pitchFamily="34" charset="-122"/>
                  <a:ea typeface="微软雅黑" panose="020B0503020204020204" pitchFamily="34" charset="-122"/>
                </a:rPr>
                <a:t>已鉴别的 </a:t>
              </a:r>
              <a:r>
                <a:rPr lang="en-US" altLang="zh-CN" sz="1400" b="1">
                  <a:latin typeface="微软雅黑" panose="020B0503020204020204" pitchFamily="34" charset="-122"/>
                  <a:ea typeface="微软雅黑" panose="020B0503020204020204" pitchFamily="34" charset="-122"/>
                </a:rPr>
                <a:t>LCP </a:t>
              </a:r>
              <a:r>
                <a:rPr lang="zh-CN" altLang="en-US" sz="1400" b="1">
                  <a:latin typeface="微软雅黑" panose="020B0503020204020204" pitchFamily="34" charset="-122"/>
                  <a:ea typeface="微软雅黑" panose="020B0503020204020204" pitchFamily="34" charset="-122"/>
                </a:rPr>
                <a:t>链路</a:t>
              </a:r>
              <a:endParaRPr lang="zh-CN" altLang="en-US" sz="1400" b="1">
                <a:latin typeface="微软雅黑" panose="020B0503020204020204" pitchFamily="34" charset="-122"/>
                <a:ea typeface="微软雅黑" panose="020B0503020204020204" pitchFamily="34" charset="-122"/>
              </a:endParaRPr>
            </a:p>
          </p:txBody>
        </p:sp>
        <p:sp>
          <p:nvSpPr>
            <p:cNvPr id="31" name="Rectangle 14"/>
            <p:cNvSpPr>
              <a:spLocks noChangeArrowheads="1"/>
            </p:cNvSpPr>
            <p:nvPr/>
          </p:nvSpPr>
          <p:spPr bwMode="auto">
            <a:xfrm>
              <a:off x="5680300" y="3495342"/>
              <a:ext cx="1810581" cy="484924"/>
            </a:xfrm>
            <a:prstGeom prst="rect">
              <a:avLst/>
            </a:prstGeom>
            <a:solidFill>
              <a:srgbClr val="99FFCC"/>
            </a:solidFill>
            <a:ln w="12700">
              <a:solidFill>
                <a:schemeClr val="tx1"/>
              </a:solidFill>
              <a:miter lim="800000"/>
            </a:ln>
            <a:effectLst/>
          </p:spPr>
          <p:txBody>
            <a:bodyPr wrap="none" anchor="ctr"/>
            <a:lstStyle/>
            <a:p>
              <a:pPr algn="ctr"/>
              <a:r>
                <a:rPr lang="zh-CN" altLang="en-US" sz="1400" b="1" dirty="0">
                  <a:latin typeface="微软雅黑" panose="020B0503020204020204" pitchFamily="34" charset="-122"/>
                  <a:ea typeface="微软雅黑" panose="020B0503020204020204" pitchFamily="34" charset="-122"/>
                </a:rPr>
                <a:t>已鉴别的 </a:t>
              </a:r>
              <a:r>
                <a:rPr lang="en-US" altLang="zh-CN" sz="1400" b="1" dirty="0">
                  <a:latin typeface="微软雅黑" panose="020B0503020204020204" pitchFamily="34" charset="-122"/>
                  <a:ea typeface="微软雅黑" panose="020B0503020204020204" pitchFamily="34" charset="-122"/>
                </a:rPr>
                <a:t>LCP </a:t>
              </a:r>
              <a:r>
                <a:rPr lang="zh-CN" altLang="en-US" sz="1400" b="1" dirty="0">
                  <a:latin typeface="微软雅黑" panose="020B0503020204020204" pitchFamily="34" charset="-122"/>
                  <a:ea typeface="微软雅黑" panose="020B0503020204020204" pitchFamily="34" charset="-122"/>
                </a:rPr>
                <a:t>链路</a:t>
              </a:r>
              <a:endParaRPr lang="zh-CN" altLang="en-US" sz="1400" b="1" dirty="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和 </a:t>
              </a:r>
              <a:r>
                <a:rPr lang="en-US" altLang="zh-CN" sz="1400" b="1" dirty="0">
                  <a:latin typeface="微软雅黑" panose="020B0503020204020204" pitchFamily="34" charset="-122"/>
                  <a:ea typeface="微软雅黑" panose="020B0503020204020204" pitchFamily="34" charset="-122"/>
                </a:rPr>
                <a:t>NCP </a:t>
              </a:r>
              <a:r>
                <a:rPr lang="zh-CN" altLang="en-US" sz="1400" b="1" dirty="0">
                  <a:latin typeface="微软雅黑" panose="020B0503020204020204" pitchFamily="34" charset="-122"/>
                  <a:ea typeface="微软雅黑" panose="020B0503020204020204" pitchFamily="34" charset="-122"/>
                </a:rPr>
                <a:t>链路</a:t>
              </a:r>
              <a:endParaRPr lang="zh-CN" altLang="en-US" sz="1400" b="1" dirty="0">
                <a:latin typeface="微软雅黑" panose="020B0503020204020204" pitchFamily="34" charset="-122"/>
                <a:ea typeface="微软雅黑" panose="020B0503020204020204" pitchFamily="34" charset="-122"/>
              </a:endParaRPr>
            </a:p>
          </p:txBody>
        </p:sp>
        <p:sp>
          <p:nvSpPr>
            <p:cNvPr id="32" name="Line 15"/>
            <p:cNvSpPr>
              <a:spLocks noChangeShapeType="1"/>
            </p:cNvSpPr>
            <p:nvPr/>
          </p:nvSpPr>
          <p:spPr bwMode="auto">
            <a:xfrm>
              <a:off x="6610724" y="1030690"/>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Line 16"/>
            <p:cNvSpPr>
              <a:spLocks noChangeShapeType="1"/>
            </p:cNvSpPr>
            <p:nvPr/>
          </p:nvSpPr>
          <p:spPr bwMode="auto">
            <a:xfrm>
              <a:off x="6610724" y="1731237"/>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Line 17"/>
            <p:cNvSpPr>
              <a:spLocks noChangeShapeType="1"/>
            </p:cNvSpPr>
            <p:nvPr/>
          </p:nvSpPr>
          <p:spPr bwMode="auto">
            <a:xfrm>
              <a:off x="6610724" y="2432693"/>
              <a:ext cx="0" cy="43033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Freeform 18"/>
            <p:cNvSpPr/>
            <p:nvPr/>
          </p:nvSpPr>
          <p:spPr bwMode="auto">
            <a:xfrm>
              <a:off x="6609738" y="3133241"/>
              <a:ext cx="986" cy="404861"/>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rgbClr val="0000CC"/>
              </a:solidFill>
              <a:rou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sp>
        <p:nvSpPr>
          <p:cNvPr id="36" name="AutoShape 5"/>
          <p:cNvSpPr>
            <a:spLocks noChangeArrowheads="1"/>
          </p:cNvSpPr>
          <p:nvPr/>
        </p:nvSpPr>
        <p:spPr bwMode="auto">
          <a:xfrm>
            <a:off x="502921" y="6210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6"/>
          <p:cNvSpPr>
            <a:spLocks noChangeArrowheads="1"/>
          </p:cNvSpPr>
          <p:nvPr/>
        </p:nvSpPr>
        <p:spPr bwMode="auto">
          <a:xfrm>
            <a:off x="3414352" y="597945"/>
            <a:ext cx="23054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PPP </a:t>
            </a:r>
            <a:r>
              <a:rPr lang="zh-CN" altLang="en-US" sz="2000" b="1" dirty="0">
                <a:solidFill>
                  <a:schemeClr val="bg1"/>
                </a:solidFill>
                <a:latin typeface="微软雅黑" panose="020B0503020204020204" pitchFamily="34" charset="-122"/>
                <a:ea typeface="微软雅黑" panose="020B0503020204020204" pitchFamily="34" charset="-122"/>
              </a:rPr>
              <a:t>协议的状态图</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2"/>
          <p:cNvSpPr txBox="1">
            <a:spLocks noChangeArrowheads="1"/>
          </p:cNvSpPr>
          <p:nvPr/>
        </p:nvSpPr>
        <p:spPr>
          <a:xfrm>
            <a:off x="1331119" y="386954"/>
            <a:ext cx="4757738" cy="457200"/>
          </a:xfrm>
          <a:prstGeom prst="rect">
            <a:avLst/>
          </a:prstGeom>
        </p:spPr>
        <p:txBody>
          <a:bodyPr lIns="0" tIns="0" rIns="0" bIns="0"/>
          <a:lstStyle/>
          <a:p>
            <a:pPr defTabSz="685800" fontAlgn="base">
              <a:spcBef>
                <a:spcPct val="0"/>
              </a:spcBef>
              <a:spcAft>
                <a:spcPct val="0"/>
              </a:spcAft>
              <a:defRPr/>
            </a:pPr>
            <a:r>
              <a:rPr lang="en-US" altLang="zh-CN" sz="2400" b="1" dirty="0">
                <a:solidFill>
                  <a:prstClr val="black"/>
                </a:solidFill>
                <a:latin typeface="Times New Roman" panose="02020603050405020304" pitchFamily="18" charset="0"/>
                <a:ea typeface="隶书" panose="02010509060101010101" pitchFamily="49" charset="-122"/>
              </a:rPr>
              <a:t> LCP :Link Establishment</a:t>
            </a:r>
            <a:endParaRPr lang="zh-CN" altLang="en-US" sz="2400" b="1" dirty="0">
              <a:solidFill>
                <a:srgbClr val="800080"/>
              </a:solidFill>
              <a:latin typeface="Times New Roman" panose="02020603050405020304" pitchFamily="18" charset="0"/>
              <a:ea typeface="隶书" panose="02010509060101010101" pitchFamily="49" charset="-122"/>
            </a:endParaRPr>
          </a:p>
        </p:txBody>
      </p:sp>
      <p:grpSp>
        <p:nvGrpSpPr>
          <p:cNvPr id="2" name="Group 21"/>
          <p:cNvGrpSpPr/>
          <p:nvPr/>
        </p:nvGrpSpPr>
        <p:grpSpPr bwMode="auto">
          <a:xfrm>
            <a:off x="1485900" y="1181101"/>
            <a:ext cx="2902744" cy="2650331"/>
            <a:chOff x="288" y="432"/>
            <a:chExt cx="2438" cy="2226"/>
          </a:xfrm>
        </p:grpSpPr>
        <p:sp>
          <p:nvSpPr>
            <p:cNvPr id="114703" name="Rectangle 5"/>
            <p:cNvSpPr>
              <a:spLocks noChangeArrowheads="1"/>
            </p:cNvSpPr>
            <p:nvPr/>
          </p:nvSpPr>
          <p:spPr bwMode="auto">
            <a:xfrm>
              <a:off x="288" y="432"/>
              <a:ext cx="318" cy="318"/>
            </a:xfrm>
            <a:prstGeom prst="rect">
              <a:avLst/>
            </a:prstGeom>
            <a:solidFill>
              <a:schemeClr val="hlink"/>
            </a:solidFill>
            <a:ln w="28575">
              <a:solidFill>
                <a:schemeClr val="tx1"/>
              </a:solidFill>
              <a:miter lim="800000"/>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685800" eaLnBrk="0" fontAlgn="base" hangingPunct="0">
                <a:spcBef>
                  <a:spcPct val="0"/>
                </a:spcBef>
                <a:spcAft>
                  <a:spcPct val="0"/>
                </a:spcAft>
                <a:buNone/>
              </a:pPr>
              <a:r>
                <a:rPr lang="en-US" altLang="zh-CN" sz="1200" b="1">
                  <a:solidFill>
                    <a:srgbClr val="FFFF00"/>
                  </a:solidFill>
                  <a:latin typeface="Times New Roman" panose="02020603050405020304" pitchFamily="18" charset="0"/>
                </a:rPr>
                <a:t>P1</a:t>
              </a:r>
              <a:endParaRPr lang="en-US" altLang="zh-CN" sz="1200" b="1">
                <a:solidFill>
                  <a:srgbClr val="FFFF00"/>
                </a:solidFill>
                <a:latin typeface="Times New Roman" panose="02020603050405020304" pitchFamily="18" charset="0"/>
              </a:endParaRPr>
            </a:p>
          </p:txBody>
        </p:sp>
        <p:sp>
          <p:nvSpPr>
            <p:cNvPr id="114704" name="Rectangle 6"/>
            <p:cNvSpPr>
              <a:spLocks noChangeArrowheads="1"/>
            </p:cNvSpPr>
            <p:nvPr/>
          </p:nvSpPr>
          <p:spPr bwMode="auto">
            <a:xfrm>
              <a:off x="2408" y="432"/>
              <a:ext cx="318" cy="318"/>
            </a:xfrm>
            <a:prstGeom prst="rect">
              <a:avLst/>
            </a:prstGeom>
            <a:solidFill>
              <a:schemeClr val="hlink"/>
            </a:solidFill>
            <a:ln w="28575">
              <a:solidFill>
                <a:schemeClr val="tx1"/>
              </a:solidFill>
              <a:miter lim="800000"/>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685800" eaLnBrk="0" fontAlgn="base" hangingPunct="0">
                <a:spcBef>
                  <a:spcPct val="0"/>
                </a:spcBef>
                <a:spcAft>
                  <a:spcPct val="0"/>
                </a:spcAft>
                <a:buNone/>
              </a:pPr>
              <a:r>
                <a:rPr lang="en-US" altLang="zh-CN" sz="1200" b="1">
                  <a:solidFill>
                    <a:srgbClr val="FFFF00"/>
                  </a:solidFill>
                  <a:latin typeface="Times New Roman" panose="02020603050405020304" pitchFamily="18" charset="0"/>
                </a:rPr>
                <a:t>P2</a:t>
              </a:r>
              <a:endParaRPr lang="en-US" altLang="zh-CN" sz="1200" b="1">
                <a:solidFill>
                  <a:srgbClr val="FFFF00"/>
                </a:solidFill>
                <a:latin typeface="Times New Roman" panose="02020603050405020304" pitchFamily="18" charset="0"/>
              </a:endParaRPr>
            </a:p>
          </p:txBody>
        </p:sp>
        <p:sp>
          <p:nvSpPr>
            <p:cNvPr id="114705" name="Line 7"/>
            <p:cNvSpPr>
              <a:spLocks noChangeShapeType="1"/>
            </p:cNvSpPr>
            <p:nvPr/>
          </p:nvSpPr>
          <p:spPr bwMode="auto">
            <a:xfrm>
              <a:off x="394" y="750"/>
              <a:ext cx="0" cy="190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4706" name="Line 8"/>
            <p:cNvSpPr>
              <a:spLocks noChangeShapeType="1"/>
            </p:cNvSpPr>
            <p:nvPr/>
          </p:nvSpPr>
          <p:spPr bwMode="auto">
            <a:xfrm>
              <a:off x="2620" y="750"/>
              <a:ext cx="0" cy="190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grpSp>
      <p:sp>
        <p:nvSpPr>
          <p:cNvPr id="114692" name="Line 9"/>
          <p:cNvSpPr>
            <a:spLocks noChangeShapeType="1"/>
          </p:cNvSpPr>
          <p:nvPr/>
        </p:nvSpPr>
        <p:spPr bwMode="auto">
          <a:xfrm>
            <a:off x="1657350" y="1663303"/>
            <a:ext cx="2628900" cy="375047"/>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4693" name="Rectangle 18"/>
          <p:cNvSpPr>
            <a:spLocks noChangeArrowheads="1"/>
          </p:cNvSpPr>
          <p:nvPr/>
        </p:nvSpPr>
        <p:spPr bwMode="auto">
          <a:xfrm>
            <a:off x="4498181" y="1707357"/>
            <a:ext cx="33147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algn="just" defTabSz="685800" fontAlgn="base">
              <a:spcAft>
                <a:spcPct val="0"/>
              </a:spcAft>
              <a:buClr>
                <a:srgbClr val="C0504D"/>
              </a:buClr>
              <a:buSzPct val="80000"/>
              <a:buNone/>
            </a:pPr>
            <a:r>
              <a:rPr lang="en-US" altLang="zh-CN" sz="1350" b="1" dirty="0">
                <a:solidFill>
                  <a:srgbClr val="800080"/>
                </a:solidFill>
                <a:latin typeface="Times New Roman" panose="02020603050405020304" pitchFamily="18" charset="0"/>
              </a:rPr>
              <a:t>(1) Configure-ACK</a:t>
            </a:r>
            <a:r>
              <a:rPr lang="zh-CN" altLang="en-US" sz="1350" b="1" dirty="0">
                <a:solidFill>
                  <a:srgbClr val="800080"/>
                </a:solidFill>
                <a:latin typeface="Times New Roman" panose="02020603050405020304" pitchFamily="18" charset="0"/>
              </a:rPr>
              <a:t>（配置确认帧）</a:t>
            </a:r>
            <a:endParaRPr lang="en-US" altLang="zh-CN" sz="1350" b="1" dirty="0">
              <a:solidFill>
                <a:srgbClr val="800080"/>
              </a:solidFill>
              <a:latin typeface="Times New Roman" panose="02020603050405020304" pitchFamily="18" charset="0"/>
            </a:endParaRPr>
          </a:p>
          <a:p>
            <a:pPr marL="257175" indent="-257175" algn="just" defTabSz="685800" fontAlgn="base">
              <a:spcAft>
                <a:spcPct val="0"/>
              </a:spcAft>
              <a:buClr>
                <a:srgbClr val="C0504D"/>
              </a:buClr>
              <a:buSzPct val="80000"/>
              <a:buNone/>
            </a:pPr>
            <a:r>
              <a:rPr lang="zh-CN" altLang="en-US" sz="1350" b="1" dirty="0">
                <a:solidFill>
                  <a:prstClr val="black"/>
                </a:solidFill>
                <a:latin typeface="Times New Roman" panose="02020603050405020304" pitchFamily="18" charset="0"/>
              </a:rPr>
              <a:t>      </a:t>
            </a:r>
            <a:r>
              <a:rPr lang="en-US" altLang="zh-CN" sz="1350" b="1" dirty="0">
                <a:solidFill>
                  <a:prstClr val="black"/>
                </a:solidFill>
                <a:latin typeface="Times New Roman" panose="02020603050405020304" pitchFamily="18" charset="0"/>
              </a:rPr>
              <a:t>all options are ok</a:t>
            </a:r>
            <a:endParaRPr lang="en-US" altLang="zh-CN" sz="1350" b="1" dirty="0">
              <a:solidFill>
                <a:prstClr val="black"/>
              </a:solidFill>
              <a:latin typeface="Times New Roman" panose="02020603050405020304" pitchFamily="18" charset="0"/>
            </a:endParaRPr>
          </a:p>
        </p:txBody>
      </p:sp>
      <p:sp>
        <p:nvSpPr>
          <p:cNvPr id="114694" name="Rectangle 18"/>
          <p:cNvSpPr>
            <a:spLocks noChangeArrowheads="1"/>
          </p:cNvSpPr>
          <p:nvPr/>
        </p:nvSpPr>
        <p:spPr bwMode="auto">
          <a:xfrm>
            <a:off x="4463653" y="2571751"/>
            <a:ext cx="2538413" cy="756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algn="just" defTabSz="685800" fontAlgn="base">
              <a:spcAft>
                <a:spcPct val="0"/>
              </a:spcAft>
              <a:buClr>
                <a:srgbClr val="C0504D"/>
              </a:buClr>
              <a:buSzPct val="80000"/>
              <a:buNone/>
            </a:pPr>
            <a:r>
              <a:rPr lang="en-US" altLang="zh-CN" sz="1350" b="1" dirty="0">
                <a:solidFill>
                  <a:srgbClr val="800080"/>
                </a:solidFill>
                <a:latin typeface="Times New Roman" panose="02020603050405020304" pitchFamily="18" charset="0"/>
              </a:rPr>
              <a:t>(2) Configure-NAK</a:t>
            </a:r>
            <a:r>
              <a:rPr lang="zh-CN" altLang="en-US" sz="1350" b="1" dirty="0">
                <a:solidFill>
                  <a:srgbClr val="800080"/>
                </a:solidFill>
                <a:latin typeface="Times New Roman" panose="02020603050405020304" pitchFamily="18" charset="0"/>
              </a:rPr>
              <a:t>（配置否认帧）</a:t>
            </a:r>
            <a:endParaRPr lang="en-US" altLang="zh-CN" sz="1350" b="1" dirty="0">
              <a:solidFill>
                <a:srgbClr val="800080"/>
              </a:solidFill>
              <a:latin typeface="Times New Roman" panose="02020603050405020304" pitchFamily="18" charset="0"/>
            </a:endParaRPr>
          </a:p>
          <a:p>
            <a:pPr marL="257175" indent="-257175" algn="just" defTabSz="685800" fontAlgn="base">
              <a:spcAft>
                <a:spcPct val="0"/>
              </a:spcAft>
              <a:buClr>
                <a:srgbClr val="C0504D"/>
              </a:buClr>
              <a:buSzPct val="80000"/>
              <a:buNone/>
            </a:pPr>
            <a:r>
              <a:rPr lang="zh-CN" altLang="en-US" sz="1350" b="1" dirty="0">
                <a:solidFill>
                  <a:prstClr val="black"/>
                </a:solidFill>
                <a:latin typeface="Times New Roman" panose="02020603050405020304" pitchFamily="18" charset="0"/>
              </a:rPr>
              <a:t>      </a:t>
            </a:r>
            <a:r>
              <a:rPr lang="en-US" altLang="zh-CN" sz="1350" b="1" dirty="0">
                <a:solidFill>
                  <a:prstClr val="black"/>
                </a:solidFill>
                <a:latin typeface="Times New Roman" panose="02020603050405020304" pitchFamily="18" charset="0"/>
              </a:rPr>
              <a:t>all options can be recognized</a:t>
            </a:r>
            <a:endParaRPr lang="en-US" altLang="zh-CN" sz="1350" b="1" dirty="0">
              <a:solidFill>
                <a:prstClr val="black"/>
              </a:solidFill>
              <a:latin typeface="Times New Roman" panose="02020603050405020304" pitchFamily="18" charset="0"/>
            </a:endParaRPr>
          </a:p>
          <a:p>
            <a:pPr marL="257175" indent="-257175" algn="just" defTabSz="685800" fontAlgn="base">
              <a:spcAft>
                <a:spcPct val="0"/>
              </a:spcAft>
              <a:buClr>
                <a:srgbClr val="C0504D"/>
              </a:buClr>
              <a:buSzPct val="80000"/>
              <a:buNone/>
            </a:pPr>
            <a:r>
              <a:rPr lang="en-US" altLang="zh-CN" sz="1350" b="1" dirty="0">
                <a:solidFill>
                  <a:prstClr val="black"/>
                </a:solidFill>
                <a:latin typeface="Times New Roman" panose="02020603050405020304" pitchFamily="18" charset="0"/>
              </a:rPr>
              <a:t>      but some can be accepted</a:t>
            </a:r>
            <a:endParaRPr lang="en-US" altLang="zh-CN" sz="1350" b="1" dirty="0">
              <a:solidFill>
                <a:prstClr val="black"/>
              </a:solidFill>
              <a:latin typeface="Times New Roman" panose="02020603050405020304" pitchFamily="18" charset="0"/>
            </a:endParaRPr>
          </a:p>
        </p:txBody>
      </p:sp>
      <p:sp>
        <p:nvSpPr>
          <p:cNvPr id="114695" name="Rectangle 18"/>
          <p:cNvSpPr>
            <a:spLocks noChangeArrowheads="1"/>
          </p:cNvSpPr>
          <p:nvPr/>
        </p:nvSpPr>
        <p:spPr bwMode="auto">
          <a:xfrm>
            <a:off x="4463653" y="3759994"/>
            <a:ext cx="30241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algn="just" defTabSz="685800" fontAlgn="base">
              <a:spcAft>
                <a:spcPct val="0"/>
              </a:spcAft>
              <a:buClr>
                <a:srgbClr val="C0504D"/>
              </a:buClr>
              <a:buSzPct val="80000"/>
              <a:buNone/>
            </a:pPr>
            <a:r>
              <a:rPr lang="en-US" altLang="zh-CN" sz="1350" b="1" dirty="0">
                <a:solidFill>
                  <a:srgbClr val="800080"/>
                </a:solidFill>
                <a:latin typeface="Times New Roman" panose="02020603050405020304" pitchFamily="18" charset="0"/>
              </a:rPr>
              <a:t>(3) Configure-Reject</a:t>
            </a:r>
            <a:r>
              <a:rPr lang="zh-CN" altLang="en-US" sz="1350" b="1" dirty="0">
                <a:solidFill>
                  <a:srgbClr val="800080"/>
                </a:solidFill>
                <a:latin typeface="Times New Roman" panose="02020603050405020304" pitchFamily="18" charset="0"/>
              </a:rPr>
              <a:t>（配置拒绝帧）</a:t>
            </a:r>
            <a:endParaRPr lang="en-US" altLang="zh-CN" sz="1350" b="1" dirty="0">
              <a:solidFill>
                <a:srgbClr val="800080"/>
              </a:solidFill>
              <a:latin typeface="Times New Roman" panose="02020603050405020304" pitchFamily="18" charset="0"/>
            </a:endParaRPr>
          </a:p>
          <a:p>
            <a:pPr marL="257175" indent="-257175" algn="just" defTabSz="685800" fontAlgn="base">
              <a:spcAft>
                <a:spcPct val="0"/>
              </a:spcAft>
              <a:buClr>
                <a:srgbClr val="C0504D"/>
              </a:buClr>
              <a:buSzPct val="80000"/>
              <a:buNone/>
            </a:pPr>
            <a:r>
              <a:rPr lang="zh-CN" altLang="en-US" sz="1350" b="1" dirty="0">
                <a:solidFill>
                  <a:prstClr val="black"/>
                </a:solidFill>
                <a:latin typeface="Times New Roman" panose="02020603050405020304" pitchFamily="18" charset="0"/>
              </a:rPr>
              <a:t>      </a:t>
            </a:r>
            <a:r>
              <a:rPr lang="en-US" altLang="zh-CN" sz="1350" b="1" dirty="0">
                <a:solidFill>
                  <a:prstClr val="black"/>
                </a:solidFill>
                <a:latin typeface="Times New Roman" panose="02020603050405020304" pitchFamily="18" charset="0"/>
              </a:rPr>
              <a:t>some options can not be recognized</a:t>
            </a:r>
            <a:endParaRPr lang="en-US" altLang="zh-CN" sz="1350" b="1" dirty="0">
              <a:solidFill>
                <a:prstClr val="black"/>
              </a:solidFill>
              <a:latin typeface="Times New Roman" panose="02020603050405020304" pitchFamily="18" charset="0"/>
            </a:endParaRPr>
          </a:p>
        </p:txBody>
      </p:sp>
      <p:sp>
        <p:nvSpPr>
          <p:cNvPr id="114696" name="Line 11"/>
          <p:cNvSpPr>
            <a:spLocks noChangeShapeType="1"/>
          </p:cNvSpPr>
          <p:nvPr/>
        </p:nvSpPr>
        <p:spPr bwMode="auto">
          <a:xfrm flipH="1">
            <a:off x="1597819" y="2464594"/>
            <a:ext cx="2650331" cy="631031"/>
          </a:xfrm>
          <a:prstGeom prst="line">
            <a:avLst/>
          </a:prstGeom>
          <a:noFill/>
          <a:ln w="28575">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4697" name="Rectangle 15"/>
          <p:cNvSpPr>
            <a:spLocks noChangeArrowheads="1"/>
          </p:cNvSpPr>
          <p:nvPr/>
        </p:nvSpPr>
        <p:spPr bwMode="auto">
          <a:xfrm>
            <a:off x="2139554" y="2563416"/>
            <a:ext cx="1135856"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685800" eaLnBrk="0" fontAlgn="base" hangingPunct="0">
              <a:spcBef>
                <a:spcPct val="0"/>
              </a:spcBef>
              <a:spcAft>
                <a:spcPct val="0"/>
              </a:spcAft>
              <a:buNone/>
            </a:pPr>
            <a:r>
              <a:rPr lang="en-US" altLang="zh-CN" sz="1050" b="1">
                <a:solidFill>
                  <a:srgbClr val="800080"/>
                </a:solidFill>
                <a:latin typeface="Times New Roman" panose="02020603050405020304" pitchFamily="18" charset="0"/>
              </a:rPr>
              <a:t>Configure-NAK</a:t>
            </a:r>
            <a:endParaRPr lang="en-US" altLang="zh-CN" sz="1050" b="1">
              <a:solidFill>
                <a:srgbClr val="800080"/>
              </a:solidFill>
              <a:latin typeface="Times New Roman" panose="02020603050405020304" pitchFamily="18" charset="0"/>
            </a:endParaRPr>
          </a:p>
        </p:txBody>
      </p:sp>
      <p:sp>
        <p:nvSpPr>
          <p:cNvPr id="114698" name="Line 10"/>
          <p:cNvSpPr>
            <a:spLocks noChangeShapeType="1"/>
          </p:cNvSpPr>
          <p:nvPr/>
        </p:nvSpPr>
        <p:spPr bwMode="auto">
          <a:xfrm flipH="1">
            <a:off x="1597819" y="2085975"/>
            <a:ext cx="2650331" cy="504825"/>
          </a:xfrm>
          <a:prstGeom prst="line">
            <a:avLst/>
          </a:prstGeom>
          <a:noFill/>
          <a:ln w="28575">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4699" name="Rectangle 14"/>
          <p:cNvSpPr>
            <a:spLocks noChangeArrowheads="1"/>
          </p:cNvSpPr>
          <p:nvPr/>
        </p:nvSpPr>
        <p:spPr bwMode="auto">
          <a:xfrm>
            <a:off x="2037757" y="2106779"/>
            <a:ext cx="1868086" cy="9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685800" eaLnBrk="0" fontAlgn="base" hangingPunct="0">
              <a:spcBef>
                <a:spcPct val="0"/>
              </a:spcBef>
              <a:spcAft>
                <a:spcPct val="0"/>
              </a:spcAft>
              <a:buNone/>
            </a:pPr>
            <a:r>
              <a:rPr lang="en-US" altLang="zh-CN" sz="1050" b="1" dirty="0">
                <a:solidFill>
                  <a:srgbClr val="800080"/>
                </a:solidFill>
                <a:latin typeface="Times New Roman" panose="02020603050405020304" pitchFamily="18" charset="0"/>
              </a:rPr>
              <a:t>Configure-ACK</a:t>
            </a:r>
            <a:endParaRPr lang="en-US" altLang="zh-CN" sz="1050" b="1" dirty="0">
              <a:solidFill>
                <a:srgbClr val="800080"/>
              </a:solidFill>
              <a:latin typeface="Times New Roman" panose="02020603050405020304" pitchFamily="18" charset="0"/>
            </a:endParaRPr>
          </a:p>
        </p:txBody>
      </p:sp>
      <p:sp>
        <p:nvSpPr>
          <p:cNvPr id="114700" name="Line 12"/>
          <p:cNvSpPr>
            <a:spLocks noChangeShapeType="1"/>
          </p:cNvSpPr>
          <p:nvPr/>
        </p:nvSpPr>
        <p:spPr bwMode="auto">
          <a:xfrm flipH="1">
            <a:off x="1656160" y="2842023"/>
            <a:ext cx="2591990" cy="631031"/>
          </a:xfrm>
          <a:prstGeom prst="line">
            <a:avLst/>
          </a:prstGeom>
          <a:noFill/>
          <a:ln w="28575">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4701" name="Rectangle 16"/>
          <p:cNvSpPr>
            <a:spLocks noChangeArrowheads="1"/>
          </p:cNvSpPr>
          <p:nvPr/>
        </p:nvSpPr>
        <p:spPr bwMode="auto">
          <a:xfrm>
            <a:off x="2141935" y="3057526"/>
            <a:ext cx="1133475" cy="270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685800" eaLnBrk="0" fontAlgn="base" hangingPunct="0">
              <a:spcBef>
                <a:spcPct val="0"/>
              </a:spcBef>
              <a:spcAft>
                <a:spcPct val="0"/>
              </a:spcAft>
              <a:buNone/>
            </a:pPr>
            <a:r>
              <a:rPr lang="en-US" altLang="zh-CN" sz="1050" b="1">
                <a:solidFill>
                  <a:srgbClr val="800080"/>
                </a:solidFill>
                <a:latin typeface="Times New Roman" panose="02020603050405020304" pitchFamily="18" charset="0"/>
              </a:rPr>
              <a:t>Configure-Reject</a:t>
            </a:r>
            <a:endParaRPr lang="en-US" altLang="zh-CN" sz="1050" b="1">
              <a:solidFill>
                <a:srgbClr val="800080"/>
              </a:solidFill>
              <a:latin typeface="Times New Roman" panose="02020603050405020304" pitchFamily="18" charset="0"/>
            </a:endParaRPr>
          </a:p>
        </p:txBody>
      </p:sp>
      <p:sp>
        <p:nvSpPr>
          <p:cNvPr id="114702" name="Rectangle 13"/>
          <p:cNvSpPr>
            <a:spLocks noChangeArrowheads="1"/>
          </p:cNvSpPr>
          <p:nvPr/>
        </p:nvSpPr>
        <p:spPr bwMode="auto">
          <a:xfrm>
            <a:off x="2141935" y="1545431"/>
            <a:ext cx="1502569" cy="172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685800" eaLnBrk="0" fontAlgn="base" hangingPunct="0">
              <a:spcBef>
                <a:spcPct val="0"/>
              </a:spcBef>
              <a:spcAft>
                <a:spcPct val="0"/>
              </a:spcAft>
              <a:buNone/>
            </a:pPr>
            <a:r>
              <a:rPr lang="en-US" altLang="zh-CN" sz="1050" b="1">
                <a:solidFill>
                  <a:srgbClr val="800080"/>
                </a:solidFill>
                <a:latin typeface="Times New Roman" panose="02020603050405020304" pitchFamily="18" charset="0"/>
              </a:rPr>
              <a:t>Configure-Request</a:t>
            </a:r>
            <a:endParaRPr lang="en-US" altLang="zh-CN" sz="1050" b="1">
              <a:solidFill>
                <a:srgbClr val="80008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8" name="Rectangle 1029"/>
          <p:cNvSpPr>
            <a:spLocks noChangeArrowheads="1"/>
          </p:cNvSpPr>
          <p:nvPr/>
        </p:nvSpPr>
        <p:spPr bwMode="auto">
          <a:xfrm>
            <a:off x="1385888" y="390526"/>
            <a:ext cx="6115050" cy="50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algn="just" defTabSz="685800" fontAlgn="base">
              <a:spcAft>
                <a:spcPct val="0"/>
              </a:spcAft>
              <a:buClr>
                <a:srgbClr val="C0504D"/>
              </a:buClr>
              <a:buSzPct val="80000"/>
              <a:buNone/>
            </a:pPr>
            <a:r>
              <a:rPr lang="en-US" altLang="zh-CN" sz="2400" b="1" dirty="0">
                <a:solidFill>
                  <a:prstClr val="black"/>
                </a:solidFill>
                <a:latin typeface="Times New Roman" panose="02020603050405020304" pitchFamily="18" charset="0"/>
                <a:ea typeface="隶书" panose="02010509060101010101" pitchFamily="49" charset="-122"/>
              </a:rPr>
              <a:t>LCP : Link Termination</a:t>
            </a:r>
            <a:endParaRPr lang="zh-CN" altLang="en-US" sz="2400" b="1" dirty="0">
              <a:solidFill>
                <a:prstClr val="black"/>
              </a:solidFill>
              <a:latin typeface="Times New Roman" panose="02020603050405020304" pitchFamily="18" charset="0"/>
              <a:ea typeface="隶书" panose="02010509060101010101" pitchFamily="49" charset="-122"/>
            </a:endParaRPr>
          </a:p>
        </p:txBody>
      </p:sp>
      <p:grpSp>
        <p:nvGrpSpPr>
          <p:cNvPr id="2" name="Group 1051"/>
          <p:cNvGrpSpPr/>
          <p:nvPr/>
        </p:nvGrpSpPr>
        <p:grpSpPr bwMode="auto">
          <a:xfrm>
            <a:off x="2481262" y="1771650"/>
            <a:ext cx="4100513" cy="578644"/>
            <a:chOff x="932" y="1056"/>
            <a:chExt cx="3444" cy="486"/>
          </a:xfrm>
        </p:grpSpPr>
        <p:sp>
          <p:nvSpPr>
            <p:cNvPr id="116747" name="Line 1052"/>
            <p:cNvSpPr>
              <a:spLocks noChangeShapeType="1"/>
            </p:cNvSpPr>
            <p:nvPr/>
          </p:nvSpPr>
          <p:spPr bwMode="auto">
            <a:xfrm>
              <a:off x="932" y="1128"/>
              <a:ext cx="3444" cy="414"/>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6748" name="Rectangle 1053"/>
            <p:cNvSpPr>
              <a:spLocks noChangeArrowheads="1"/>
            </p:cNvSpPr>
            <p:nvPr/>
          </p:nvSpPr>
          <p:spPr bwMode="auto">
            <a:xfrm>
              <a:off x="1752" y="1056"/>
              <a:ext cx="2460"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685800" eaLnBrk="0" fontAlgn="base" hangingPunct="0">
                <a:spcBef>
                  <a:spcPct val="0"/>
                </a:spcBef>
                <a:spcAft>
                  <a:spcPct val="0"/>
                </a:spcAft>
                <a:buNone/>
              </a:pPr>
              <a:r>
                <a:rPr lang="en-US" altLang="zh-CN" sz="1500" b="1" dirty="0">
                  <a:solidFill>
                    <a:srgbClr val="800080"/>
                  </a:solidFill>
                  <a:latin typeface="Times New Roman" panose="02020603050405020304" pitchFamily="18" charset="0"/>
                </a:rPr>
                <a:t>Terminate-Request</a:t>
              </a:r>
              <a:r>
                <a:rPr lang="zh-CN" altLang="en-US" sz="1500" b="1" dirty="0">
                  <a:solidFill>
                    <a:srgbClr val="800080"/>
                  </a:solidFill>
                  <a:latin typeface="Times New Roman" panose="02020603050405020304" pitchFamily="18" charset="0"/>
                </a:rPr>
                <a:t>（终止请求）</a:t>
              </a:r>
              <a:endParaRPr lang="en-US" altLang="zh-CN" sz="1500" b="1" dirty="0">
                <a:solidFill>
                  <a:srgbClr val="800080"/>
                </a:solidFill>
                <a:latin typeface="Times New Roman" panose="02020603050405020304" pitchFamily="18" charset="0"/>
              </a:endParaRPr>
            </a:p>
          </p:txBody>
        </p:sp>
      </p:grpSp>
      <p:grpSp>
        <p:nvGrpSpPr>
          <p:cNvPr id="3" name="Group 1054"/>
          <p:cNvGrpSpPr/>
          <p:nvPr/>
        </p:nvGrpSpPr>
        <p:grpSpPr bwMode="auto">
          <a:xfrm>
            <a:off x="2481261" y="2974180"/>
            <a:ext cx="4100513" cy="671513"/>
            <a:chOff x="932" y="2496"/>
            <a:chExt cx="3444" cy="564"/>
          </a:xfrm>
        </p:grpSpPr>
        <p:sp>
          <p:nvSpPr>
            <p:cNvPr id="116745" name="Line 1055"/>
            <p:cNvSpPr>
              <a:spLocks noChangeShapeType="1"/>
            </p:cNvSpPr>
            <p:nvPr/>
          </p:nvSpPr>
          <p:spPr bwMode="auto">
            <a:xfrm flipH="1">
              <a:off x="932" y="2508"/>
              <a:ext cx="3444" cy="552"/>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6746" name="Rectangle 1056"/>
            <p:cNvSpPr>
              <a:spLocks noChangeArrowheads="1"/>
            </p:cNvSpPr>
            <p:nvPr/>
          </p:nvSpPr>
          <p:spPr bwMode="auto">
            <a:xfrm>
              <a:off x="1774" y="2496"/>
              <a:ext cx="227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685800" eaLnBrk="0" fontAlgn="base" hangingPunct="0">
                <a:spcBef>
                  <a:spcPct val="0"/>
                </a:spcBef>
                <a:spcAft>
                  <a:spcPct val="0"/>
                </a:spcAft>
                <a:buNone/>
              </a:pPr>
              <a:r>
                <a:rPr lang="en-US" altLang="zh-CN" sz="1500" b="1" dirty="0">
                  <a:solidFill>
                    <a:srgbClr val="800080"/>
                  </a:solidFill>
                  <a:latin typeface="Times New Roman" panose="02020603050405020304" pitchFamily="18" charset="0"/>
                </a:rPr>
                <a:t>Terminate-ACK</a:t>
              </a:r>
              <a:r>
                <a:rPr lang="zh-CN" altLang="en-US" sz="1500" b="1" dirty="0">
                  <a:solidFill>
                    <a:srgbClr val="800080"/>
                  </a:solidFill>
                  <a:latin typeface="Times New Roman" panose="02020603050405020304" pitchFamily="18" charset="0"/>
                </a:rPr>
                <a:t>（终止确认）</a:t>
              </a:r>
              <a:endParaRPr lang="en-US" altLang="zh-CN" sz="1500" b="1" dirty="0">
                <a:solidFill>
                  <a:srgbClr val="800080"/>
                </a:solidFill>
                <a:latin typeface="Times New Roman" panose="02020603050405020304" pitchFamily="18" charset="0"/>
              </a:endParaRPr>
            </a:p>
          </p:txBody>
        </p:sp>
      </p:grpSp>
      <p:sp>
        <p:nvSpPr>
          <p:cNvPr id="116741" name="Rectangle 1058"/>
          <p:cNvSpPr>
            <a:spLocks noChangeArrowheads="1"/>
          </p:cNvSpPr>
          <p:nvPr/>
        </p:nvSpPr>
        <p:spPr bwMode="auto">
          <a:xfrm>
            <a:off x="2286000" y="1200150"/>
            <a:ext cx="585788" cy="492919"/>
          </a:xfrm>
          <a:prstGeom prst="rect">
            <a:avLst/>
          </a:prstGeom>
          <a:solidFill>
            <a:schemeClr val="hlink"/>
          </a:solidFill>
          <a:ln w="28575">
            <a:solidFill>
              <a:schemeClr val="tx1"/>
            </a:solidFill>
            <a:miter lim="800000"/>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685800" eaLnBrk="0" fontAlgn="base" hangingPunct="0">
              <a:spcBef>
                <a:spcPct val="0"/>
              </a:spcBef>
              <a:spcAft>
                <a:spcPct val="0"/>
              </a:spcAft>
              <a:buNone/>
            </a:pPr>
            <a:r>
              <a:rPr lang="en-US" altLang="zh-CN" sz="1500" b="1">
                <a:solidFill>
                  <a:srgbClr val="FFFF00"/>
                </a:solidFill>
                <a:latin typeface="Times New Roman" panose="02020603050405020304" pitchFamily="18" charset="0"/>
              </a:rPr>
              <a:t>P1</a:t>
            </a:r>
            <a:endParaRPr lang="en-US" altLang="zh-CN" sz="1500" b="1">
              <a:solidFill>
                <a:srgbClr val="FFFF00"/>
              </a:solidFill>
              <a:latin typeface="Times New Roman" panose="02020603050405020304" pitchFamily="18" charset="0"/>
            </a:endParaRPr>
          </a:p>
        </p:txBody>
      </p:sp>
      <p:sp>
        <p:nvSpPr>
          <p:cNvPr id="116742" name="Rectangle 1059"/>
          <p:cNvSpPr>
            <a:spLocks noChangeArrowheads="1"/>
          </p:cNvSpPr>
          <p:nvPr/>
        </p:nvSpPr>
        <p:spPr bwMode="auto">
          <a:xfrm>
            <a:off x="6191250" y="1200150"/>
            <a:ext cx="585788" cy="492919"/>
          </a:xfrm>
          <a:prstGeom prst="rect">
            <a:avLst/>
          </a:prstGeom>
          <a:solidFill>
            <a:schemeClr val="hlink"/>
          </a:solidFill>
          <a:ln w="28575">
            <a:solidFill>
              <a:schemeClr val="tx1"/>
            </a:solidFill>
            <a:miter lim="800000"/>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685800" eaLnBrk="0" fontAlgn="base" hangingPunct="0">
              <a:spcBef>
                <a:spcPct val="0"/>
              </a:spcBef>
              <a:spcAft>
                <a:spcPct val="0"/>
              </a:spcAft>
              <a:buNone/>
            </a:pPr>
            <a:r>
              <a:rPr lang="en-US" altLang="zh-CN" sz="1500" b="1">
                <a:solidFill>
                  <a:srgbClr val="FFFF00"/>
                </a:solidFill>
                <a:latin typeface="Times New Roman" panose="02020603050405020304" pitchFamily="18" charset="0"/>
              </a:rPr>
              <a:t>P2</a:t>
            </a:r>
            <a:endParaRPr lang="en-US" altLang="zh-CN" sz="1500" b="1">
              <a:solidFill>
                <a:srgbClr val="FFFF00"/>
              </a:solidFill>
              <a:latin typeface="Times New Roman" panose="02020603050405020304" pitchFamily="18" charset="0"/>
            </a:endParaRPr>
          </a:p>
        </p:txBody>
      </p:sp>
      <p:sp>
        <p:nvSpPr>
          <p:cNvPr id="116743" name="Line 1060"/>
          <p:cNvSpPr>
            <a:spLocks noChangeShapeType="1"/>
          </p:cNvSpPr>
          <p:nvPr/>
        </p:nvSpPr>
        <p:spPr bwMode="auto">
          <a:xfrm>
            <a:off x="2481263" y="1693069"/>
            <a:ext cx="0" cy="2957513"/>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6744" name="Line 1061"/>
          <p:cNvSpPr>
            <a:spLocks noChangeShapeType="1"/>
          </p:cNvSpPr>
          <p:nvPr/>
        </p:nvSpPr>
        <p:spPr bwMode="auto">
          <a:xfrm>
            <a:off x="6581775" y="1693069"/>
            <a:ext cx="0" cy="2957513"/>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a:spLocks noChangeArrowheads="1"/>
          </p:cNvSpPr>
          <p:nvPr/>
        </p:nvSpPr>
        <p:spPr>
          <a:xfrm>
            <a:off x="1439466" y="250032"/>
            <a:ext cx="6122194" cy="431006"/>
          </a:xfrm>
          <a:prstGeom prst="rect">
            <a:avLst/>
          </a:prstGeom>
        </p:spPr>
        <p:txBody>
          <a:bodyPr/>
          <a:lstStyle/>
          <a:p>
            <a:pPr defTabSz="685800" fontAlgn="base">
              <a:spcBef>
                <a:spcPct val="0"/>
              </a:spcBef>
              <a:spcAft>
                <a:spcPct val="0"/>
              </a:spcAft>
              <a:defRPr/>
            </a:pPr>
            <a:r>
              <a:rPr lang="en-US" altLang="zh-CN" sz="2400" b="1" dirty="0">
                <a:solidFill>
                  <a:prstClr val="black"/>
                </a:solidFill>
                <a:latin typeface="Times New Roman" panose="02020603050405020304" pitchFamily="18" charset="0"/>
                <a:ea typeface="隶书" panose="02010509060101010101" pitchFamily="49" charset="-122"/>
              </a:rPr>
              <a:t>PAP</a:t>
            </a:r>
            <a:r>
              <a:rPr lang="zh-CN" altLang="en-US" sz="2400" b="1" dirty="0">
                <a:solidFill>
                  <a:prstClr val="black"/>
                </a:solidFill>
                <a:latin typeface="Times New Roman" panose="02020603050405020304" pitchFamily="18" charset="0"/>
                <a:ea typeface="隶书" panose="02010509060101010101" pitchFamily="49" charset="-122"/>
              </a:rPr>
              <a:t>（</a:t>
            </a:r>
            <a:r>
              <a:rPr lang="zh-CN" altLang="en-US" sz="2400" b="1" dirty="0">
                <a:solidFill>
                  <a:prstClr val="black"/>
                </a:solidFill>
                <a:latin typeface="宋体" panose="02010600030101010101" pitchFamily="2" charset="-122"/>
                <a:ea typeface="宋体" panose="02010600030101010101" pitchFamily="2" charset="-122"/>
              </a:rPr>
              <a:t>口令鉴别协议</a:t>
            </a:r>
            <a:r>
              <a:rPr lang="zh-CN" altLang="en-US" sz="2400" b="1" dirty="0">
                <a:solidFill>
                  <a:prstClr val="black"/>
                </a:solidFill>
                <a:latin typeface="Times New Roman" panose="02020603050405020304" pitchFamily="18" charset="0"/>
                <a:ea typeface="隶书" panose="02010509060101010101" pitchFamily="49" charset="-122"/>
              </a:rPr>
              <a:t>）</a:t>
            </a:r>
            <a:endParaRPr lang="zh-CN" altLang="en-US" sz="2400" b="1" dirty="0">
              <a:solidFill>
                <a:prstClr val="black"/>
              </a:solidFill>
              <a:latin typeface="Times New Roman" panose="02020603050405020304" pitchFamily="18" charset="0"/>
              <a:ea typeface="隶书" panose="02010509060101010101" pitchFamily="49" charset="-122"/>
            </a:endParaRPr>
          </a:p>
        </p:txBody>
      </p:sp>
      <p:sp>
        <p:nvSpPr>
          <p:cNvPr id="118787" name="Rectangle 5"/>
          <p:cNvSpPr>
            <a:spLocks noChangeArrowheads="1"/>
          </p:cNvSpPr>
          <p:nvPr/>
        </p:nvSpPr>
        <p:spPr bwMode="auto">
          <a:xfrm>
            <a:off x="1601392" y="1168003"/>
            <a:ext cx="439340" cy="43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algn="just" defTabSz="685800" fontAlgn="base">
              <a:lnSpc>
                <a:spcPct val="90000"/>
              </a:lnSpc>
              <a:spcAft>
                <a:spcPct val="0"/>
              </a:spcAft>
              <a:buClr>
                <a:srgbClr val="C0504D"/>
              </a:buClr>
              <a:buSzPct val="80000"/>
              <a:buNone/>
            </a:pPr>
            <a:r>
              <a:rPr lang="en-US" altLang="zh-CN" sz="1500" b="1">
                <a:solidFill>
                  <a:srgbClr val="1F497D"/>
                </a:solidFill>
                <a:latin typeface="Times New Roman" panose="02020603050405020304" pitchFamily="18" charset="0"/>
              </a:rPr>
              <a:t>P1</a:t>
            </a:r>
            <a:endParaRPr lang="en-US" altLang="zh-CN" sz="1500" b="1">
              <a:solidFill>
                <a:srgbClr val="1F497D"/>
              </a:solidFill>
              <a:latin typeface="Times New Roman" panose="02020603050405020304" pitchFamily="18" charset="0"/>
            </a:endParaRPr>
          </a:p>
        </p:txBody>
      </p:sp>
      <p:sp>
        <p:nvSpPr>
          <p:cNvPr id="118788" name="Rectangle 6"/>
          <p:cNvSpPr>
            <a:spLocks noChangeArrowheads="1"/>
          </p:cNvSpPr>
          <p:nvPr/>
        </p:nvSpPr>
        <p:spPr bwMode="auto">
          <a:xfrm>
            <a:off x="4527947" y="1168003"/>
            <a:ext cx="438150" cy="43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algn="just" defTabSz="685800" fontAlgn="base">
              <a:lnSpc>
                <a:spcPct val="90000"/>
              </a:lnSpc>
              <a:spcAft>
                <a:spcPct val="0"/>
              </a:spcAft>
              <a:buClr>
                <a:srgbClr val="C0504D"/>
              </a:buClr>
              <a:buSzPct val="80000"/>
              <a:buNone/>
            </a:pPr>
            <a:r>
              <a:rPr lang="en-US" altLang="zh-CN" sz="1500" b="1">
                <a:solidFill>
                  <a:srgbClr val="1F497D"/>
                </a:solidFill>
                <a:latin typeface="Times New Roman" panose="02020603050405020304" pitchFamily="18" charset="0"/>
              </a:rPr>
              <a:t>P2</a:t>
            </a:r>
            <a:endParaRPr lang="en-US" altLang="zh-CN" sz="1500" b="1">
              <a:solidFill>
                <a:srgbClr val="1F497D"/>
              </a:solidFill>
              <a:latin typeface="Times New Roman" panose="02020603050405020304" pitchFamily="18" charset="0"/>
            </a:endParaRPr>
          </a:p>
        </p:txBody>
      </p:sp>
      <p:sp>
        <p:nvSpPr>
          <p:cNvPr id="118789" name="Line 7"/>
          <p:cNvSpPr>
            <a:spLocks noChangeShapeType="1"/>
          </p:cNvSpPr>
          <p:nvPr/>
        </p:nvSpPr>
        <p:spPr bwMode="auto">
          <a:xfrm>
            <a:off x="1709738" y="1600200"/>
            <a:ext cx="1191" cy="25908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8790" name="Line 8"/>
          <p:cNvSpPr>
            <a:spLocks noChangeShapeType="1"/>
          </p:cNvSpPr>
          <p:nvPr/>
        </p:nvSpPr>
        <p:spPr bwMode="auto">
          <a:xfrm>
            <a:off x="4819650" y="1600200"/>
            <a:ext cx="1191" cy="25908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8791" name="Line 11"/>
          <p:cNvSpPr>
            <a:spLocks noChangeShapeType="1"/>
          </p:cNvSpPr>
          <p:nvPr/>
        </p:nvSpPr>
        <p:spPr bwMode="auto">
          <a:xfrm>
            <a:off x="1722835" y="3477817"/>
            <a:ext cx="3071813" cy="47863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8792" name="Rectangle 12"/>
          <p:cNvSpPr>
            <a:spLocks noChangeArrowheads="1"/>
          </p:cNvSpPr>
          <p:nvPr/>
        </p:nvSpPr>
        <p:spPr bwMode="auto">
          <a:xfrm>
            <a:off x="2453878" y="3317082"/>
            <a:ext cx="2194322" cy="47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algn="just" defTabSz="685800" fontAlgn="base">
              <a:lnSpc>
                <a:spcPct val="90000"/>
              </a:lnSpc>
              <a:spcAft>
                <a:spcPct val="0"/>
              </a:spcAft>
              <a:buClr>
                <a:srgbClr val="C0504D"/>
              </a:buClr>
              <a:buSzPct val="80000"/>
              <a:buNone/>
            </a:pPr>
            <a:r>
              <a:rPr lang="en-US" altLang="zh-CN" sz="1500" b="1">
                <a:solidFill>
                  <a:srgbClr val="800080"/>
                </a:solidFill>
                <a:latin typeface="Times New Roman" panose="02020603050405020304" pitchFamily="18" charset="0"/>
              </a:rPr>
              <a:t>Authenticate -Request</a:t>
            </a:r>
            <a:endParaRPr lang="en-US" altLang="zh-CN" sz="1500" b="1">
              <a:solidFill>
                <a:srgbClr val="800080"/>
              </a:solidFill>
              <a:latin typeface="Times New Roman" panose="02020603050405020304" pitchFamily="18" charset="0"/>
            </a:endParaRPr>
          </a:p>
        </p:txBody>
      </p:sp>
      <p:sp>
        <p:nvSpPr>
          <p:cNvPr id="118793" name="Rectangle 13"/>
          <p:cNvSpPr>
            <a:spLocks noChangeArrowheads="1"/>
          </p:cNvSpPr>
          <p:nvPr/>
        </p:nvSpPr>
        <p:spPr bwMode="auto">
          <a:xfrm>
            <a:off x="2453878" y="3956447"/>
            <a:ext cx="1756172" cy="47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algn="ctr" defTabSz="685800" fontAlgn="base">
              <a:lnSpc>
                <a:spcPct val="90000"/>
              </a:lnSpc>
              <a:spcAft>
                <a:spcPct val="0"/>
              </a:spcAft>
              <a:buClr>
                <a:srgbClr val="C0504D"/>
              </a:buClr>
              <a:buSzPct val="80000"/>
              <a:buNone/>
            </a:pPr>
            <a:r>
              <a:rPr lang="en-US" altLang="zh-CN" sz="1500" b="1">
                <a:solidFill>
                  <a:srgbClr val="1F497D"/>
                </a:solidFill>
                <a:latin typeface="Times New Roman" panose="02020603050405020304" pitchFamily="18" charset="0"/>
              </a:rPr>
              <a:t>……</a:t>
            </a:r>
            <a:endParaRPr lang="en-US" altLang="zh-CN" sz="1500" b="1">
              <a:solidFill>
                <a:srgbClr val="1F497D"/>
              </a:solidFill>
              <a:latin typeface="Times New Roman" panose="02020603050405020304" pitchFamily="18" charset="0"/>
            </a:endParaRPr>
          </a:p>
        </p:txBody>
      </p:sp>
      <p:sp>
        <p:nvSpPr>
          <p:cNvPr id="118794" name="Line 15"/>
          <p:cNvSpPr>
            <a:spLocks noChangeShapeType="1"/>
          </p:cNvSpPr>
          <p:nvPr/>
        </p:nvSpPr>
        <p:spPr bwMode="auto">
          <a:xfrm>
            <a:off x="1715691" y="1714501"/>
            <a:ext cx="3071813" cy="47863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8795" name="Rectangle 16"/>
          <p:cNvSpPr>
            <a:spLocks noChangeArrowheads="1"/>
          </p:cNvSpPr>
          <p:nvPr/>
        </p:nvSpPr>
        <p:spPr bwMode="auto">
          <a:xfrm>
            <a:off x="2657475" y="1701403"/>
            <a:ext cx="1752600" cy="22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algn="just" defTabSz="685800" fontAlgn="base">
              <a:lnSpc>
                <a:spcPct val="90000"/>
              </a:lnSpc>
              <a:spcAft>
                <a:spcPct val="0"/>
              </a:spcAft>
              <a:buClr>
                <a:srgbClr val="C0504D"/>
              </a:buClr>
              <a:buSzPct val="80000"/>
              <a:buNone/>
            </a:pPr>
            <a:r>
              <a:rPr lang="en-US" altLang="zh-CN" sz="1200" b="1">
                <a:solidFill>
                  <a:srgbClr val="800080"/>
                </a:solidFill>
                <a:latin typeface="Times New Roman" panose="02020603050405020304" pitchFamily="18" charset="0"/>
              </a:rPr>
              <a:t>Authenticate -Request</a:t>
            </a:r>
            <a:endParaRPr lang="en-US" altLang="zh-CN" sz="1200" b="1">
              <a:solidFill>
                <a:srgbClr val="800080"/>
              </a:solidFill>
              <a:latin typeface="Times New Roman" panose="02020603050405020304" pitchFamily="18" charset="0"/>
            </a:endParaRPr>
          </a:p>
        </p:txBody>
      </p:sp>
      <p:sp>
        <p:nvSpPr>
          <p:cNvPr id="118796" name="Rectangle 17"/>
          <p:cNvSpPr>
            <a:spLocks noChangeArrowheads="1"/>
          </p:cNvSpPr>
          <p:nvPr/>
        </p:nvSpPr>
        <p:spPr bwMode="auto">
          <a:xfrm>
            <a:off x="5004197" y="1869281"/>
            <a:ext cx="20812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algn="just" defTabSz="685800" fontAlgn="base">
              <a:lnSpc>
                <a:spcPct val="90000"/>
              </a:lnSpc>
              <a:spcAft>
                <a:spcPct val="0"/>
              </a:spcAft>
              <a:buClr>
                <a:srgbClr val="C0504D"/>
              </a:buClr>
              <a:buSzPct val="80000"/>
              <a:buNone/>
            </a:pPr>
            <a:r>
              <a:rPr lang="en-US" altLang="zh-CN" sz="1350" b="1">
                <a:solidFill>
                  <a:srgbClr val="800080"/>
                </a:solidFill>
                <a:latin typeface="Times New Roman" panose="02020603050405020304" pitchFamily="18" charset="0"/>
              </a:rPr>
              <a:t>(1)  Authenticate-Request</a:t>
            </a:r>
            <a:r>
              <a:rPr lang="en-US" altLang="zh-CN" sz="1350" b="1">
                <a:solidFill>
                  <a:srgbClr val="800080"/>
                </a:solidFill>
                <a:latin typeface="Times New Roman" panose="02020603050405020304" pitchFamily="18" charset="0"/>
                <a:ea typeface="隶书" panose="02010509060101010101" pitchFamily="49" charset="-122"/>
              </a:rPr>
              <a:t> </a:t>
            </a:r>
            <a:endParaRPr lang="zh-CN" altLang="en-US" sz="1350" b="1">
              <a:solidFill>
                <a:srgbClr val="800080"/>
              </a:solidFill>
              <a:latin typeface="Times New Roman" panose="02020603050405020304" pitchFamily="18" charset="0"/>
              <a:ea typeface="隶书" panose="02010509060101010101" pitchFamily="49" charset="-122"/>
            </a:endParaRPr>
          </a:p>
        </p:txBody>
      </p:sp>
      <p:sp>
        <p:nvSpPr>
          <p:cNvPr id="118797" name="Line 19"/>
          <p:cNvSpPr>
            <a:spLocks noChangeShapeType="1"/>
          </p:cNvSpPr>
          <p:nvPr/>
        </p:nvSpPr>
        <p:spPr bwMode="auto">
          <a:xfrm flipH="1">
            <a:off x="1722835" y="2199085"/>
            <a:ext cx="3071813" cy="639365"/>
          </a:xfrm>
          <a:prstGeom prst="line">
            <a:avLst/>
          </a:prstGeom>
          <a:noFill/>
          <a:ln w="9525">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8798" name="Rectangle 20"/>
          <p:cNvSpPr>
            <a:spLocks noChangeArrowheads="1"/>
          </p:cNvSpPr>
          <p:nvPr/>
        </p:nvSpPr>
        <p:spPr bwMode="auto">
          <a:xfrm>
            <a:off x="2627710" y="2322910"/>
            <a:ext cx="1752600" cy="248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algn="just" defTabSz="685800" fontAlgn="base">
              <a:lnSpc>
                <a:spcPct val="90000"/>
              </a:lnSpc>
              <a:spcAft>
                <a:spcPct val="0"/>
              </a:spcAft>
              <a:buClr>
                <a:srgbClr val="C0504D"/>
              </a:buClr>
              <a:buSzPct val="80000"/>
              <a:buNone/>
            </a:pPr>
            <a:r>
              <a:rPr lang="en-US" altLang="zh-CN" sz="1200" b="1">
                <a:solidFill>
                  <a:srgbClr val="800080"/>
                </a:solidFill>
                <a:latin typeface="Times New Roman" panose="02020603050405020304" pitchFamily="18" charset="0"/>
              </a:rPr>
              <a:t>Authenticate-ACK</a:t>
            </a:r>
            <a:endParaRPr lang="en-US" altLang="zh-CN" sz="1200" b="1">
              <a:solidFill>
                <a:srgbClr val="800080"/>
              </a:solidFill>
              <a:latin typeface="Times New Roman" panose="02020603050405020304" pitchFamily="18" charset="0"/>
            </a:endParaRPr>
          </a:p>
        </p:txBody>
      </p:sp>
      <p:sp>
        <p:nvSpPr>
          <p:cNvPr id="118799" name="Line 21"/>
          <p:cNvSpPr>
            <a:spLocks noChangeShapeType="1"/>
          </p:cNvSpPr>
          <p:nvPr/>
        </p:nvSpPr>
        <p:spPr bwMode="auto">
          <a:xfrm flipH="1">
            <a:off x="1722835" y="2678906"/>
            <a:ext cx="3071813" cy="638175"/>
          </a:xfrm>
          <a:prstGeom prst="line">
            <a:avLst/>
          </a:prstGeom>
          <a:noFill/>
          <a:ln w="9525">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8800" name="Rectangle 22"/>
          <p:cNvSpPr>
            <a:spLocks noChangeArrowheads="1"/>
          </p:cNvSpPr>
          <p:nvPr/>
        </p:nvSpPr>
        <p:spPr bwMode="auto">
          <a:xfrm>
            <a:off x="2602706" y="2740819"/>
            <a:ext cx="1463279" cy="263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algn="just" defTabSz="685800" fontAlgn="base">
              <a:lnSpc>
                <a:spcPct val="90000"/>
              </a:lnSpc>
              <a:spcAft>
                <a:spcPct val="0"/>
              </a:spcAft>
              <a:buClr>
                <a:srgbClr val="C0504D"/>
              </a:buClr>
              <a:buSzPct val="80000"/>
              <a:buNone/>
            </a:pPr>
            <a:r>
              <a:rPr lang="en-US" altLang="zh-CN" sz="1200" b="1">
                <a:solidFill>
                  <a:srgbClr val="800080"/>
                </a:solidFill>
                <a:latin typeface="Times New Roman" panose="02020603050405020304" pitchFamily="18" charset="0"/>
              </a:rPr>
              <a:t>Authenticate-NAK</a:t>
            </a:r>
            <a:endParaRPr lang="en-US" altLang="zh-CN" sz="1200" b="1">
              <a:solidFill>
                <a:srgbClr val="800080"/>
              </a:solidFill>
              <a:latin typeface="Times New Roman" panose="02020603050405020304" pitchFamily="18" charset="0"/>
            </a:endParaRPr>
          </a:p>
        </p:txBody>
      </p:sp>
      <p:sp>
        <p:nvSpPr>
          <p:cNvPr id="118801" name="Rectangle 23"/>
          <p:cNvSpPr>
            <a:spLocks noChangeArrowheads="1"/>
          </p:cNvSpPr>
          <p:nvPr/>
        </p:nvSpPr>
        <p:spPr bwMode="auto">
          <a:xfrm>
            <a:off x="5004197" y="2518173"/>
            <a:ext cx="1976438" cy="539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algn="just" defTabSz="685800" fontAlgn="base">
              <a:lnSpc>
                <a:spcPct val="90000"/>
              </a:lnSpc>
              <a:spcAft>
                <a:spcPct val="0"/>
              </a:spcAft>
              <a:buClr>
                <a:srgbClr val="C0504D"/>
              </a:buClr>
              <a:buSzPct val="80000"/>
              <a:buNone/>
            </a:pPr>
            <a:r>
              <a:rPr lang="en-US" altLang="zh-CN" sz="1350" b="1">
                <a:solidFill>
                  <a:srgbClr val="800080"/>
                </a:solidFill>
                <a:latin typeface="Times New Roman" panose="02020603050405020304" pitchFamily="18" charset="0"/>
              </a:rPr>
              <a:t>(2)  Authenticate-ACK</a:t>
            </a:r>
            <a:endParaRPr lang="en-US" altLang="zh-CN" sz="1350" b="1">
              <a:solidFill>
                <a:srgbClr val="800080"/>
              </a:solidFill>
              <a:latin typeface="Times New Roman" panose="02020603050405020304" pitchFamily="18" charset="0"/>
            </a:endParaRPr>
          </a:p>
          <a:p>
            <a:pPr marL="257175" indent="-257175" algn="just" defTabSz="685800" fontAlgn="base">
              <a:lnSpc>
                <a:spcPct val="90000"/>
              </a:lnSpc>
              <a:spcAft>
                <a:spcPct val="0"/>
              </a:spcAft>
              <a:buClr>
                <a:srgbClr val="C0504D"/>
              </a:buClr>
              <a:buSzPct val="80000"/>
              <a:buNone/>
            </a:pPr>
            <a:r>
              <a:rPr lang="en-US" altLang="zh-CN" sz="1350" b="1">
                <a:solidFill>
                  <a:srgbClr val="800080"/>
                </a:solidFill>
                <a:latin typeface="Times New Roman" panose="02020603050405020304" pitchFamily="18" charset="0"/>
              </a:rPr>
              <a:t>       Authenticate-NAK</a:t>
            </a:r>
            <a:endParaRPr lang="zh-CN" altLang="en-US" sz="1350" b="1">
              <a:solidFill>
                <a:srgbClr val="800080"/>
              </a:solidFill>
              <a:latin typeface="Times New Roman" panose="02020603050405020304" pitchFamily="18" charset="0"/>
              <a:ea typeface="隶书" panose="02010509060101010101" pitchFamily="49"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2000250" y="1067991"/>
            <a:ext cx="1106091" cy="253603"/>
          </a:xfrm>
          <a:prstGeom prst="rect">
            <a:avLst/>
          </a:prstGeom>
          <a:solidFill>
            <a:schemeClr val="bg2">
              <a:lumMod val="90000"/>
            </a:schemeClr>
          </a:solidFill>
          <a:ln w="3175">
            <a:solidFill>
              <a:schemeClr val="tx1"/>
            </a:solidFill>
            <a:miter lim="800000"/>
          </a:ln>
        </p:spPr>
        <p:txBody>
          <a:bodyPr/>
          <a:lstStyle/>
          <a:p>
            <a:pPr algn="ctr" defTabSz="685800" eaLnBrk="0" fontAlgn="base" hangingPunct="0">
              <a:spcBef>
                <a:spcPct val="0"/>
              </a:spcBef>
              <a:spcAft>
                <a:spcPct val="0"/>
              </a:spcAft>
              <a:defRPr/>
            </a:pPr>
            <a:r>
              <a:rPr lang="en-US" altLang="zh-CN" sz="1050" b="1" dirty="0">
                <a:solidFill>
                  <a:srgbClr val="0000FF"/>
                </a:solidFill>
                <a:latin typeface="Times New Roman" panose="02020603050405020304" pitchFamily="18" charset="0"/>
                <a:ea typeface="宋体" panose="02010600030101010101" pitchFamily="2" charset="-122"/>
              </a:rPr>
              <a:t>Authenticator</a:t>
            </a:r>
            <a:endParaRPr lang="en-US" altLang="zh-CN" sz="1050" b="1" dirty="0">
              <a:solidFill>
                <a:srgbClr val="0000FF"/>
              </a:solidFill>
              <a:latin typeface="Times New Roman" panose="02020603050405020304" pitchFamily="18" charset="0"/>
              <a:ea typeface="宋体" panose="02010600030101010101" pitchFamily="2" charset="-122"/>
            </a:endParaRPr>
          </a:p>
        </p:txBody>
      </p:sp>
      <p:sp>
        <p:nvSpPr>
          <p:cNvPr id="4" name="Rectangle 6"/>
          <p:cNvSpPr>
            <a:spLocks noChangeArrowheads="1"/>
          </p:cNvSpPr>
          <p:nvPr/>
        </p:nvSpPr>
        <p:spPr bwMode="auto">
          <a:xfrm>
            <a:off x="4126706" y="1067991"/>
            <a:ext cx="425054" cy="253603"/>
          </a:xfrm>
          <a:prstGeom prst="rect">
            <a:avLst/>
          </a:prstGeom>
          <a:solidFill>
            <a:schemeClr val="bg2">
              <a:lumMod val="90000"/>
            </a:schemeClr>
          </a:solidFill>
          <a:ln w="3175">
            <a:solidFill>
              <a:schemeClr val="tx1"/>
            </a:solidFill>
            <a:miter lim="800000"/>
          </a:ln>
        </p:spPr>
        <p:txBody>
          <a:bodyPr/>
          <a:lstStyle/>
          <a:p>
            <a:pPr algn="just" defTabSz="685800" eaLnBrk="0" fontAlgn="base" hangingPunct="0">
              <a:spcBef>
                <a:spcPct val="0"/>
              </a:spcBef>
              <a:spcAft>
                <a:spcPct val="0"/>
              </a:spcAft>
              <a:defRPr/>
            </a:pPr>
            <a:r>
              <a:rPr lang="en-US" altLang="zh-CN" sz="1050" b="1" dirty="0">
                <a:solidFill>
                  <a:srgbClr val="0000FF"/>
                </a:solidFill>
                <a:latin typeface="Times New Roman" panose="02020603050405020304" pitchFamily="18" charset="0"/>
                <a:ea typeface="宋体" panose="02010600030101010101" pitchFamily="2" charset="-122"/>
              </a:rPr>
              <a:t>Peer</a:t>
            </a:r>
            <a:endParaRPr lang="en-US" altLang="zh-CN" sz="1050" b="1" dirty="0">
              <a:solidFill>
                <a:srgbClr val="0000FF"/>
              </a:solidFill>
              <a:latin typeface="Times New Roman" panose="02020603050405020304" pitchFamily="18" charset="0"/>
              <a:ea typeface="宋体" panose="02010600030101010101" pitchFamily="2" charset="-122"/>
            </a:endParaRPr>
          </a:p>
        </p:txBody>
      </p:sp>
      <p:sp>
        <p:nvSpPr>
          <p:cNvPr id="119812" name="Line 7"/>
          <p:cNvSpPr>
            <a:spLocks noChangeShapeType="1"/>
          </p:cNvSpPr>
          <p:nvPr/>
        </p:nvSpPr>
        <p:spPr bwMode="auto">
          <a:xfrm>
            <a:off x="2511029" y="1352550"/>
            <a:ext cx="0" cy="3378994"/>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9813" name="Line 8"/>
          <p:cNvSpPr>
            <a:spLocks noChangeShapeType="1"/>
          </p:cNvSpPr>
          <p:nvPr/>
        </p:nvSpPr>
        <p:spPr bwMode="auto">
          <a:xfrm>
            <a:off x="4296966" y="1352550"/>
            <a:ext cx="0" cy="3378994"/>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9814" name="Line 10"/>
          <p:cNvSpPr>
            <a:spLocks noChangeShapeType="1"/>
          </p:cNvSpPr>
          <p:nvPr/>
        </p:nvSpPr>
        <p:spPr bwMode="auto">
          <a:xfrm>
            <a:off x="2511028" y="1366837"/>
            <a:ext cx="1785938" cy="253604"/>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9815" name="Rectangle 11"/>
          <p:cNvSpPr>
            <a:spLocks noChangeArrowheads="1"/>
          </p:cNvSpPr>
          <p:nvPr/>
        </p:nvSpPr>
        <p:spPr bwMode="auto">
          <a:xfrm>
            <a:off x="2561035" y="1257300"/>
            <a:ext cx="1379934" cy="234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685800" eaLnBrk="0" fontAlgn="base" hangingPunct="0">
              <a:spcBef>
                <a:spcPct val="0"/>
              </a:spcBef>
              <a:spcAft>
                <a:spcPct val="0"/>
              </a:spcAft>
              <a:buNone/>
            </a:pPr>
            <a:r>
              <a:rPr lang="en-US" altLang="zh-CN" sz="1200" b="1">
                <a:solidFill>
                  <a:srgbClr val="800080"/>
                </a:solidFill>
                <a:latin typeface="Times New Roman" panose="02020603050405020304" pitchFamily="18" charset="0"/>
              </a:rPr>
              <a:t>Challenge c</a:t>
            </a:r>
            <a:endParaRPr lang="en-US" altLang="zh-CN" sz="1200" b="1">
              <a:solidFill>
                <a:srgbClr val="800080"/>
              </a:solidFill>
              <a:latin typeface="Times New Roman" panose="02020603050405020304" pitchFamily="18" charset="0"/>
            </a:endParaRPr>
          </a:p>
        </p:txBody>
      </p:sp>
      <p:sp>
        <p:nvSpPr>
          <p:cNvPr id="119816" name="Line 9"/>
          <p:cNvSpPr>
            <a:spLocks noChangeShapeType="1"/>
          </p:cNvSpPr>
          <p:nvPr/>
        </p:nvSpPr>
        <p:spPr bwMode="auto">
          <a:xfrm flipH="1">
            <a:off x="2489598" y="1620441"/>
            <a:ext cx="1807369" cy="322659"/>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9817" name="Rectangle 12"/>
          <p:cNvSpPr>
            <a:spLocks noChangeArrowheads="1"/>
          </p:cNvSpPr>
          <p:nvPr/>
        </p:nvSpPr>
        <p:spPr bwMode="auto">
          <a:xfrm>
            <a:off x="2832498" y="1545431"/>
            <a:ext cx="977503" cy="25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685800" eaLnBrk="0" fontAlgn="base" hangingPunct="0">
              <a:spcBef>
                <a:spcPct val="0"/>
              </a:spcBef>
              <a:spcAft>
                <a:spcPct val="0"/>
              </a:spcAft>
              <a:buNone/>
            </a:pPr>
            <a:r>
              <a:rPr lang="en-US" altLang="zh-CN" sz="1200" b="1">
                <a:solidFill>
                  <a:srgbClr val="800080"/>
                </a:solidFill>
                <a:latin typeface="Times New Roman" panose="02020603050405020304" pitchFamily="18" charset="0"/>
              </a:rPr>
              <a:t>Response A1</a:t>
            </a:r>
            <a:endParaRPr lang="en-US" altLang="zh-CN" sz="1200" b="1">
              <a:solidFill>
                <a:srgbClr val="800080"/>
              </a:solidFill>
              <a:latin typeface="Times New Roman" panose="02020603050405020304" pitchFamily="18" charset="0"/>
            </a:endParaRPr>
          </a:p>
        </p:txBody>
      </p:sp>
      <p:sp>
        <p:nvSpPr>
          <p:cNvPr id="15" name="Rectangle 16"/>
          <p:cNvSpPr>
            <a:spLocks noChangeArrowheads="1"/>
          </p:cNvSpPr>
          <p:nvPr/>
        </p:nvSpPr>
        <p:spPr bwMode="auto">
          <a:xfrm>
            <a:off x="4382692" y="1490662"/>
            <a:ext cx="964406" cy="253604"/>
          </a:xfrm>
          <a:prstGeom prst="rect">
            <a:avLst/>
          </a:prstGeom>
          <a:solidFill>
            <a:schemeClr val="bg2">
              <a:lumMod val="90000"/>
            </a:schemeClr>
          </a:solidFill>
          <a:ln w="3175">
            <a:solidFill>
              <a:schemeClr val="tx1"/>
            </a:solidFill>
            <a:miter lim="800000"/>
          </a:ln>
        </p:spPr>
        <p:txBody>
          <a:bodyPr/>
          <a:lstStyle/>
          <a:p>
            <a:pPr algn="just" defTabSz="685800" eaLnBrk="0" fontAlgn="base" hangingPunct="0">
              <a:spcBef>
                <a:spcPct val="0"/>
              </a:spcBef>
              <a:spcAft>
                <a:spcPct val="0"/>
              </a:spcAft>
              <a:defRPr/>
            </a:pPr>
            <a:r>
              <a:rPr lang="en-US" altLang="zh-CN" sz="1050" b="1" dirty="0">
                <a:solidFill>
                  <a:srgbClr val="0000FF"/>
                </a:solidFill>
                <a:latin typeface="Times New Roman" panose="02020603050405020304" pitchFamily="18" charset="0"/>
                <a:ea typeface="宋体" panose="02010600030101010101" pitchFamily="2" charset="-122"/>
              </a:rPr>
              <a:t>A1=Hash(</a:t>
            </a:r>
            <a:r>
              <a:rPr lang="en-US" altLang="zh-CN" sz="1050" b="1" dirty="0" err="1">
                <a:solidFill>
                  <a:srgbClr val="0000FF"/>
                </a:solidFill>
                <a:latin typeface="Times New Roman" panose="02020603050405020304" pitchFamily="18" charset="0"/>
                <a:ea typeface="宋体" panose="02010600030101010101" pitchFamily="2" charset="-122"/>
              </a:rPr>
              <a:t>c,s</a:t>
            </a:r>
            <a:r>
              <a:rPr lang="en-US" altLang="zh-CN" sz="1050" b="1" dirty="0">
                <a:solidFill>
                  <a:srgbClr val="0000FF"/>
                </a:solidFill>
                <a:latin typeface="Times New Roman" panose="02020603050405020304" pitchFamily="18" charset="0"/>
                <a:ea typeface="宋体" panose="02010600030101010101" pitchFamily="2" charset="-122"/>
              </a:rPr>
              <a:t>)</a:t>
            </a:r>
            <a:endParaRPr lang="en-US" altLang="zh-CN" sz="1050" b="1" dirty="0">
              <a:solidFill>
                <a:srgbClr val="0000FF"/>
              </a:solidFill>
              <a:latin typeface="Times New Roman" panose="02020603050405020304" pitchFamily="18" charset="0"/>
              <a:ea typeface="宋体" panose="02010600030101010101" pitchFamily="2" charset="-122"/>
            </a:endParaRPr>
          </a:p>
        </p:txBody>
      </p:sp>
      <p:sp>
        <p:nvSpPr>
          <p:cNvPr id="119819" name="Rectangle 36"/>
          <p:cNvSpPr>
            <a:spLocks noChangeArrowheads="1"/>
          </p:cNvSpPr>
          <p:nvPr/>
        </p:nvSpPr>
        <p:spPr bwMode="auto">
          <a:xfrm>
            <a:off x="4451747" y="3706417"/>
            <a:ext cx="3361134" cy="431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algn="just" defTabSz="685800" fontAlgn="base">
              <a:lnSpc>
                <a:spcPct val="90000"/>
              </a:lnSpc>
              <a:spcAft>
                <a:spcPct val="0"/>
              </a:spcAft>
              <a:buClr>
                <a:srgbClr val="C0504D"/>
              </a:buClr>
              <a:buSzPct val="80000"/>
              <a:buNone/>
            </a:pPr>
            <a:r>
              <a:rPr lang="en-US" altLang="zh-CN" sz="1200" b="1">
                <a:solidFill>
                  <a:srgbClr val="800080"/>
                </a:solidFill>
                <a:latin typeface="Times New Roman" panose="02020603050405020304" pitchFamily="18" charset="0"/>
              </a:rPr>
              <a:t>C:challenge sent by Authenticator</a:t>
            </a:r>
            <a:endParaRPr lang="en-US" altLang="zh-CN" sz="1200" b="1">
              <a:solidFill>
                <a:srgbClr val="800080"/>
              </a:solidFill>
              <a:latin typeface="Times New Roman" panose="02020603050405020304" pitchFamily="18" charset="0"/>
            </a:endParaRPr>
          </a:p>
          <a:p>
            <a:pPr marL="257175" indent="-257175" algn="just" defTabSz="685800" fontAlgn="base">
              <a:lnSpc>
                <a:spcPct val="90000"/>
              </a:lnSpc>
              <a:spcAft>
                <a:spcPct val="0"/>
              </a:spcAft>
              <a:buClr>
                <a:srgbClr val="C0504D"/>
              </a:buClr>
              <a:buSzPct val="80000"/>
              <a:buNone/>
            </a:pPr>
            <a:r>
              <a:rPr lang="en-US" altLang="zh-CN" sz="1200" b="1">
                <a:solidFill>
                  <a:srgbClr val="800080"/>
                </a:solidFill>
                <a:latin typeface="Times New Roman" panose="02020603050405020304" pitchFamily="18" charset="0"/>
              </a:rPr>
              <a:t>S: the key shared between Authenticator and Peer</a:t>
            </a:r>
            <a:endParaRPr lang="zh-CN" altLang="en-US" sz="1200" b="1">
              <a:solidFill>
                <a:srgbClr val="800080"/>
              </a:solidFill>
              <a:latin typeface="Times New Roman" panose="02020603050405020304" pitchFamily="18" charset="0"/>
            </a:endParaRPr>
          </a:p>
        </p:txBody>
      </p:sp>
      <p:sp>
        <p:nvSpPr>
          <p:cNvPr id="119820" name="Line 14"/>
          <p:cNvSpPr>
            <a:spLocks noChangeShapeType="1"/>
          </p:cNvSpPr>
          <p:nvPr/>
        </p:nvSpPr>
        <p:spPr bwMode="auto">
          <a:xfrm flipH="1" flipV="1">
            <a:off x="2511028" y="1958578"/>
            <a:ext cx="1785938" cy="252413"/>
          </a:xfrm>
          <a:prstGeom prst="line">
            <a:avLst/>
          </a:prstGeom>
          <a:noFill/>
          <a:ln w="28575">
            <a:solidFill>
              <a:schemeClr val="tx1"/>
            </a:solidFill>
            <a:round/>
            <a:head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9821" name="Rectangle 15"/>
          <p:cNvSpPr>
            <a:spLocks noChangeArrowheads="1"/>
          </p:cNvSpPr>
          <p:nvPr/>
        </p:nvSpPr>
        <p:spPr bwMode="auto">
          <a:xfrm>
            <a:off x="2933700" y="2209800"/>
            <a:ext cx="977504" cy="25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685800" eaLnBrk="0" fontAlgn="base" hangingPunct="0">
              <a:spcBef>
                <a:spcPct val="0"/>
              </a:spcBef>
              <a:spcAft>
                <a:spcPct val="0"/>
              </a:spcAft>
              <a:buNone/>
            </a:pPr>
            <a:r>
              <a:rPr lang="en-US" altLang="zh-CN" sz="1200" b="1">
                <a:solidFill>
                  <a:srgbClr val="800080"/>
                </a:solidFill>
                <a:latin typeface="Times New Roman" panose="02020603050405020304" pitchFamily="18" charset="0"/>
              </a:rPr>
              <a:t>Failure</a:t>
            </a:r>
            <a:endParaRPr lang="en-US" altLang="zh-CN" sz="1200" b="1">
              <a:solidFill>
                <a:srgbClr val="800080"/>
              </a:solidFill>
              <a:latin typeface="Times New Roman" panose="02020603050405020304" pitchFamily="18" charset="0"/>
            </a:endParaRPr>
          </a:p>
        </p:txBody>
      </p:sp>
      <p:sp>
        <p:nvSpPr>
          <p:cNvPr id="119822" name="Line 17"/>
          <p:cNvSpPr>
            <a:spLocks noChangeShapeType="1"/>
          </p:cNvSpPr>
          <p:nvPr/>
        </p:nvSpPr>
        <p:spPr bwMode="auto">
          <a:xfrm flipH="1" flipV="1">
            <a:off x="2511028" y="2126456"/>
            <a:ext cx="1785938" cy="253604"/>
          </a:xfrm>
          <a:prstGeom prst="line">
            <a:avLst/>
          </a:prstGeom>
          <a:noFill/>
          <a:ln w="28575">
            <a:solidFill>
              <a:schemeClr val="tx1"/>
            </a:solidFill>
            <a:prstDash val="dash"/>
            <a:round/>
            <a:head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9823" name="Rectangle 18"/>
          <p:cNvSpPr>
            <a:spLocks noChangeArrowheads="1"/>
          </p:cNvSpPr>
          <p:nvPr/>
        </p:nvSpPr>
        <p:spPr bwMode="auto">
          <a:xfrm>
            <a:off x="2946798" y="1885950"/>
            <a:ext cx="97750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685800" eaLnBrk="0" fontAlgn="base" hangingPunct="0">
              <a:spcBef>
                <a:spcPct val="0"/>
              </a:spcBef>
              <a:spcAft>
                <a:spcPct val="0"/>
              </a:spcAft>
              <a:buNone/>
            </a:pPr>
            <a:r>
              <a:rPr lang="en-US" altLang="zh-CN" sz="1200" b="1">
                <a:solidFill>
                  <a:srgbClr val="800080"/>
                </a:solidFill>
                <a:latin typeface="Times New Roman" panose="02020603050405020304" pitchFamily="18" charset="0"/>
              </a:rPr>
              <a:t>Success</a:t>
            </a:r>
            <a:endParaRPr lang="en-US" altLang="zh-CN" sz="1200" b="1">
              <a:solidFill>
                <a:srgbClr val="800080"/>
              </a:solidFill>
              <a:latin typeface="Times New Roman" panose="02020603050405020304" pitchFamily="18" charset="0"/>
            </a:endParaRPr>
          </a:p>
        </p:txBody>
      </p:sp>
      <p:sp>
        <p:nvSpPr>
          <p:cNvPr id="22" name="Rectangle 19"/>
          <p:cNvSpPr>
            <a:spLocks noChangeArrowheads="1"/>
          </p:cNvSpPr>
          <p:nvPr/>
        </p:nvSpPr>
        <p:spPr bwMode="auto">
          <a:xfrm>
            <a:off x="1460898" y="1620441"/>
            <a:ext cx="964406" cy="253603"/>
          </a:xfrm>
          <a:prstGeom prst="rect">
            <a:avLst/>
          </a:prstGeom>
          <a:solidFill>
            <a:schemeClr val="bg2">
              <a:lumMod val="90000"/>
            </a:schemeClr>
          </a:solidFill>
          <a:ln w="3175">
            <a:solidFill>
              <a:schemeClr val="tx1"/>
            </a:solidFill>
            <a:miter lim="800000"/>
          </a:ln>
        </p:spPr>
        <p:txBody>
          <a:bodyPr/>
          <a:lstStyle/>
          <a:p>
            <a:pPr algn="just" defTabSz="685800" eaLnBrk="0" fontAlgn="base" hangingPunct="0">
              <a:spcBef>
                <a:spcPct val="0"/>
              </a:spcBef>
              <a:spcAft>
                <a:spcPct val="0"/>
              </a:spcAft>
              <a:defRPr/>
            </a:pPr>
            <a:r>
              <a:rPr lang="en-US" altLang="zh-CN" sz="1050" b="1" dirty="0">
                <a:solidFill>
                  <a:srgbClr val="0000FF"/>
                </a:solidFill>
                <a:latin typeface="Times New Roman" panose="02020603050405020304" pitchFamily="18" charset="0"/>
                <a:ea typeface="宋体" panose="02010600030101010101" pitchFamily="2" charset="-122"/>
              </a:rPr>
              <a:t>A2=Hash(</a:t>
            </a:r>
            <a:r>
              <a:rPr lang="en-US" altLang="zh-CN" sz="1050" b="1" dirty="0" err="1">
                <a:solidFill>
                  <a:srgbClr val="0000FF"/>
                </a:solidFill>
                <a:latin typeface="Times New Roman" panose="02020603050405020304" pitchFamily="18" charset="0"/>
                <a:ea typeface="宋体" panose="02010600030101010101" pitchFamily="2" charset="-122"/>
              </a:rPr>
              <a:t>c,s</a:t>
            </a:r>
            <a:r>
              <a:rPr lang="en-US" altLang="zh-CN" sz="1050" b="1" dirty="0">
                <a:solidFill>
                  <a:srgbClr val="0000FF"/>
                </a:solidFill>
                <a:latin typeface="Times New Roman" panose="02020603050405020304" pitchFamily="18" charset="0"/>
                <a:ea typeface="宋体" panose="02010600030101010101" pitchFamily="2" charset="-122"/>
              </a:rPr>
              <a:t>)</a:t>
            </a:r>
            <a:endParaRPr lang="en-US" altLang="zh-CN" sz="1050" b="1" dirty="0">
              <a:solidFill>
                <a:srgbClr val="0000FF"/>
              </a:solidFill>
              <a:latin typeface="Times New Roman" panose="02020603050405020304" pitchFamily="18" charset="0"/>
              <a:ea typeface="宋体" panose="02010600030101010101" pitchFamily="2" charset="-122"/>
            </a:endParaRPr>
          </a:p>
        </p:txBody>
      </p:sp>
      <p:sp>
        <p:nvSpPr>
          <p:cNvPr id="23" name="Rectangle 20"/>
          <p:cNvSpPr>
            <a:spLocks noChangeArrowheads="1"/>
          </p:cNvSpPr>
          <p:nvPr/>
        </p:nvSpPr>
        <p:spPr bwMode="auto">
          <a:xfrm>
            <a:off x="1746648" y="1789510"/>
            <a:ext cx="678656" cy="252413"/>
          </a:xfrm>
          <a:prstGeom prst="rect">
            <a:avLst/>
          </a:prstGeom>
          <a:solidFill>
            <a:schemeClr val="bg2">
              <a:lumMod val="90000"/>
            </a:schemeClr>
          </a:solidFill>
          <a:ln w="3175">
            <a:solidFill>
              <a:schemeClr val="tx1"/>
            </a:solidFill>
            <a:miter lim="800000"/>
          </a:ln>
        </p:spPr>
        <p:txBody>
          <a:bodyPr/>
          <a:lstStyle/>
          <a:p>
            <a:pPr algn="just" defTabSz="685800" eaLnBrk="0" fontAlgn="base" hangingPunct="0">
              <a:spcBef>
                <a:spcPct val="0"/>
              </a:spcBef>
              <a:spcAft>
                <a:spcPct val="0"/>
              </a:spcAft>
              <a:defRPr/>
            </a:pPr>
            <a:r>
              <a:rPr lang="en-US" altLang="zh-CN" sz="1050" b="1" dirty="0">
                <a:solidFill>
                  <a:srgbClr val="0000FF"/>
                </a:solidFill>
                <a:latin typeface="Times New Roman" panose="02020603050405020304" pitchFamily="18" charset="0"/>
                <a:ea typeface="宋体" panose="02010600030101010101" pitchFamily="2" charset="-122"/>
              </a:rPr>
              <a:t>A1 = A2</a:t>
            </a:r>
            <a:endParaRPr lang="en-US" altLang="zh-CN" sz="1050" b="1" dirty="0">
              <a:solidFill>
                <a:srgbClr val="0000FF"/>
              </a:solidFill>
              <a:latin typeface="Times New Roman" panose="02020603050405020304" pitchFamily="18" charset="0"/>
              <a:ea typeface="宋体" panose="02010600030101010101" pitchFamily="2" charset="-122"/>
            </a:endParaRPr>
          </a:p>
        </p:txBody>
      </p:sp>
      <p:sp>
        <p:nvSpPr>
          <p:cNvPr id="24" name="Rectangle 21"/>
          <p:cNvSpPr>
            <a:spLocks noChangeArrowheads="1"/>
          </p:cNvSpPr>
          <p:nvPr/>
        </p:nvSpPr>
        <p:spPr bwMode="auto">
          <a:xfrm>
            <a:off x="1746648" y="2041923"/>
            <a:ext cx="678656" cy="253603"/>
          </a:xfrm>
          <a:prstGeom prst="rect">
            <a:avLst/>
          </a:prstGeom>
          <a:solidFill>
            <a:schemeClr val="bg2">
              <a:lumMod val="90000"/>
            </a:schemeClr>
          </a:solidFill>
          <a:ln w="3175">
            <a:solidFill>
              <a:schemeClr val="tx1"/>
            </a:solidFill>
            <a:prstDash val="dash"/>
            <a:miter lim="800000"/>
          </a:ln>
        </p:spPr>
        <p:txBody>
          <a:bodyPr/>
          <a:lstStyle/>
          <a:p>
            <a:pPr algn="just" defTabSz="685800" eaLnBrk="0" fontAlgn="base" hangingPunct="0">
              <a:spcBef>
                <a:spcPct val="0"/>
              </a:spcBef>
              <a:spcAft>
                <a:spcPct val="0"/>
              </a:spcAft>
              <a:defRPr/>
            </a:pPr>
            <a:r>
              <a:rPr lang="en-US" altLang="zh-CN" sz="1050" b="1" dirty="0">
                <a:solidFill>
                  <a:srgbClr val="0000FF"/>
                </a:solidFill>
                <a:latin typeface="Times New Roman" panose="02020603050405020304" pitchFamily="18" charset="0"/>
                <a:ea typeface="宋体" panose="02010600030101010101" pitchFamily="2" charset="-122"/>
              </a:rPr>
              <a:t>A1≠A2</a:t>
            </a:r>
            <a:endParaRPr lang="en-US" altLang="zh-CN" sz="1050" b="1" dirty="0">
              <a:solidFill>
                <a:srgbClr val="0000FF"/>
              </a:solidFill>
              <a:latin typeface="Times New Roman" panose="02020603050405020304" pitchFamily="18" charset="0"/>
              <a:ea typeface="宋体" panose="02010600030101010101" pitchFamily="2" charset="-122"/>
            </a:endParaRPr>
          </a:p>
        </p:txBody>
      </p:sp>
      <p:sp>
        <p:nvSpPr>
          <p:cNvPr id="119827" name="Line 22"/>
          <p:cNvSpPr>
            <a:spLocks noChangeShapeType="1"/>
          </p:cNvSpPr>
          <p:nvPr/>
        </p:nvSpPr>
        <p:spPr bwMode="auto">
          <a:xfrm flipH="1">
            <a:off x="2511028" y="2971800"/>
            <a:ext cx="1785938" cy="338138"/>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9828" name="Line 23"/>
          <p:cNvSpPr>
            <a:spLocks noChangeShapeType="1"/>
          </p:cNvSpPr>
          <p:nvPr/>
        </p:nvSpPr>
        <p:spPr bwMode="auto">
          <a:xfrm>
            <a:off x="2511028" y="2718198"/>
            <a:ext cx="1785938" cy="253603"/>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9829" name="Rectangle 24"/>
          <p:cNvSpPr>
            <a:spLocks noChangeArrowheads="1"/>
          </p:cNvSpPr>
          <p:nvPr/>
        </p:nvSpPr>
        <p:spPr bwMode="auto">
          <a:xfrm>
            <a:off x="2561035" y="2628900"/>
            <a:ext cx="1340644"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685800" eaLnBrk="0" fontAlgn="base" hangingPunct="0">
              <a:spcBef>
                <a:spcPct val="0"/>
              </a:spcBef>
              <a:spcAft>
                <a:spcPct val="0"/>
              </a:spcAft>
              <a:buNone/>
            </a:pPr>
            <a:r>
              <a:rPr lang="en-US" altLang="zh-CN" sz="1200" b="1">
                <a:solidFill>
                  <a:srgbClr val="800080"/>
                </a:solidFill>
                <a:latin typeface="Times New Roman" panose="02020603050405020304" pitchFamily="18" charset="0"/>
              </a:rPr>
              <a:t>Challenge c</a:t>
            </a:r>
            <a:endParaRPr lang="en-US" altLang="zh-CN" sz="1200" b="1">
              <a:solidFill>
                <a:srgbClr val="800080"/>
              </a:solidFill>
              <a:latin typeface="Times New Roman" panose="02020603050405020304" pitchFamily="18" charset="0"/>
            </a:endParaRPr>
          </a:p>
        </p:txBody>
      </p:sp>
      <p:sp>
        <p:nvSpPr>
          <p:cNvPr id="119830" name="Rectangle 25"/>
          <p:cNvSpPr>
            <a:spLocks noChangeArrowheads="1"/>
          </p:cNvSpPr>
          <p:nvPr/>
        </p:nvSpPr>
        <p:spPr bwMode="auto">
          <a:xfrm>
            <a:off x="2808685" y="2971800"/>
            <a:ext cx="977503" cy="25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685800" eaLnBrk="0" fontAlgn="base" hangingPunct="0">
              <a:spcBef>
                <a:spcPct val="0"/>
              </a:spcBef>
              <a:spcAft>
                <a:spcPct val="0"/>
              </a:spcAft>
              <a:buNone/>
            </a:pPr>
            <a:r>
              <a:rPr lang="en-US" altLang="zh-CN" sz="1200" b="1">
                <a:solidFill>
                  <a:srgbClr val="800080"/>
                </a:solidFill>
                <a:latin typeface="Times New Roman" panose="02020603050405020304" pitchFamily="18" charset="0"/>
              </a:rPr>
              <a:t>Response A1</a:t>
            </a:r>
            <a:endParaRPr lang="en-US" altLang="zh-CN" sz="1200" b="1">
              <a:solidFill>
                <a:srgbClr val="800080"/>
              </a:solidFill>
              <a:latin typeface="Times New Roman" panose="02020603050405020304" pitchFamily="18" charset="0"/>
            </a:endParaRPr>
          </a:p>
        </p:txBody>
      </p:sp>
      <p:sp>
        <p:nvSpPr>
          <p:cNvPr id="119831" name="Line 26"/>
          <p:cNvSpPr>
            <a:spLocks noChangeShapeType="1"/>
          </p:cNvSpPr>
          <p:nvPr/>
        </p:nvSpPr>
        <p:spPr bwMode="auto">
          <a:xfrm flipH="1" flipV="1">
            <a:off x="2511028" y="3309937"/>
            <a:ext cx="1785938" cy="253604"/>
          </a:xfrm>
          <a:prstGeom prst="line">
            <a:avLst/>
          </a:prstGeom>
          <a:noFill/>
          <a:ln w="28575">
            <a:solidFill>
              <a:schemeClr val="tx1"/>
            </a:solidFill>
            <a:round/>
            <a:head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9832" name="Rectangle 27"/>
          <p:cNvSpPr>
            <a:spLocks noChangeArrowheads="1"/>
          </p:cNvSpPr>
          <p:nvPr/>
        </p:nvSpPr>
        <p:spPr bwMode="auto">
          <a:xfrm>
            <a:off x="2889648" y="3600450"/>
            <a:ext cx="977503" cy="25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685800" eaLnBrk="0" fontAlgn="base" hangingPunct="0">
              <a:spcBef>
                <a:spcPct val="0"/>
              </a:spcBef>
              <a:spcAft>
                <a:spcPct val="0"/>
              </a:spcAft>
              <a:buNone/>
            </a:pPr>
            <a:r>
              <a:rPr lang="en-US" altLang="zh-CN" sz="1200" b="1">
                <a:solidFill>
                  <a:srgbClr val="800080"/>
                </a:solidFill>
                <a:latin typeface="Times New Roman" panose="02020603050405020304" pitchFamily="18" charset="0"/>
              </a:rPr>
              <a:t>Failure</a:t>
            </a:r>
            <a:endParaRPr lang="en-US" altLang="zh-CN" sz="1200" b="1">
              <a:solidFill>
                <a:srgbClr val="800080"/>
              </a:solidFill>
              <a:latin typeface="Times New Roman" panose="02020603050405020304" pitchFamily="18" charset="0"/>
            </a:endParaRPr>
          </a:p>
        </p:txBody>
      </p:sp>
      <p:sp>
        <p:nvSpPr>
          <p:cNvPr id="119833" name="Line 28"/>
          <p:cNvSpPr>
            <a:spLocks noChangeShapeType="1"/>
          </p:cNvSpPr>
          <p:nvPr/>
        </p:nvSpPr>
        <p:spPr bwMode="auto">
          <a:xfrm flipH="1" flipV="1">
            <a:off x="2511028" y="3479006"/>
            <a:ext cx="1785938" cy="253604"/>
          </a:xfrm>
          <a:prstGeom prst="line">
            <a:avLst/>
          </a:prstGeom>
          <a:noFill/>
          <a:ln w="28575">
            <a:solidFill>
              <a:schemeClr val="tx1"/>
            </a:solidFill>
            <a:prstDash val="dash"/>
            <a:round/>
            <a:head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9834" name="Rectangle 29"/>
          <p:cNvSpPr>
            <a:spLocks noChangeArrowheads="1"/>
          </p:cNvSpPr>
          <p:nvPr/>
        </p:nvSpPr>
        <p:spPr bwMode="auto">
          <a:xfrm>
            <a:off x="2889648" y="3200400"/>
            <a:ext cx="977503" cy="25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685800" eaLnBrk="0" fontAlgn="base" hangingPunct="0">
              <a:spcBef>
                <a:spcPct val="0"/>
              </a:spcBef>
              <a:spcAft>
                <a:spcPct val="0"/>
              </a:spcAft>
              <a:buNone/>
            </a:pPr>
            <a:r>
              <a:rPr lang="en-US" altLang="zh-CN" sz="1200" b="1">
                <a:solidFill>
                  <a:srgbClr val="800080"/>
                </a:solidFill>
                <a:latin typeface="Times New Roman" panose="02020603050405020304" pitchFamily="18" charset="0"/>
              </a:rPr>
              <a:t>Success</a:t>
            </a:r>
            <a:endParaRPr lang="en-US" altLang="zh-CN" sz="1200" b="1">
              <a:solidFill>
                <a:srgbClr val="800080"/>
              </a:solidFill>
              <a:latin typeface="Times New Roman" panose="02020603050405020304" pitchFamily="18" charset="0"/>
            </a:endParaRPr>
          </a:p>
        </p:txBody>
      </p:sp>
      <p:sp>
        <p:nvSpPr>
          <p:cNvPr id="119835" name="Rectangle 30"/>
          <p:cNvSpPr>
            <a:spLocks noChangeArrowheads="1"/>
          </p:cNvSpPr>
          <p:nvPr/>
        </p:nvSpPr>
        <p:spPr bwMode="auto">
          <a:xfrm>
            <a:off x="2808685" y="3985023"/>
            <a:ext cx="977503" cy="253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685800" eaLnBrk="0" fontAlgn="base" hangingPunct="0">
              <a:spcBef>
                <a:spcPct val="0"/>
              </a:spcBef>
              <a:spcAft>
                <a:spcPct val="0"/>
              </a:spcAft>
              <a:buNone/>
            </a:pPr>
            <a:r>
              <a:rPr lang="zh-CN" altLang="en-US" sz="1200" b="1">
                <a:solidFill>
                  <a:srgbClr val="800080"/>
                </a:solidFill>
                <a:latin typeface="Times New Roman" panose="02020603050405020304" pitchFamily="18" charset="0"/>
              </a:rPr>
              <a:t>……</a:t>
            </a:r>
            <a:endParaRPr lang="zh-CN" altLang="en-US" sz="1200" b="1">
              <a:solidFill>
                <a:srgbClr val="800080"/>
              </a:solidFill>
              <a:latin typeface="Times New Roman" panose="02020603050405020304" pitchFamily="18" charset="0"/>
            </a:endParaRPr>
          </a:p>
        </p:txBody>
      </p:sp>
      <p:sp>
        <p:nvSpPr>
          <p:cNvPr id="36" name="Rectangle 31"/>
          <p:cNvSpPr>
            <a:spLocks noChangeArrowheads="1"/>
          </p:cNvSpPr>
          <p:nvPr/>
        </p:nvSpPr>
        <p:spPr bwMode="auto">
          <a:xfrm>
            <a:off x="1460898" y="3056335"/>
            <a:ext cx="964406" cy="253603"/>
          </a:xfrm>
          <a:prstGeom prst="rect">
            <a:avLst/>
          </a:prstGeom>
          <a:solidFill>
            <a:schemeClr val="bg2">
              <a:lumMod val="90000"/>
            </a:schemeClr>
          </a:solidFill>
          <a:ln w="3175">
            <a:solidFill>
              <a:schemeClr val="tx1"/>
            </a:solidFill>
            <a:miter lim="800000"/>
          </a:ln>
        </p:spPr>
        <p:txBody>
          <a:bodyPr/>
          <a:lstStyle/>
          <a:p>
            <a:pPr algn="just" defTabSz="685800" eaLnBrk="0" fontAlgn="base" hangingPunct="0">
              <a:spcBef>
                <a:spcPct val="0"/>
              </a:spcBef>
              <a:spcAft>
                <a:spcPct val="0"/>
              </a:spcAft>
              <a:defRPr/>
            </a:pPr>
            <a:r>
              <a:rPr lang="en-US" altLang="zh-CN" sz="1050" b="1" dirty="0">
                <a:solidFill>
                  <a:srgbClr val="0000FF"/>
                </a:solidFill>
                <a:latin typeface="Times New Roman" panose="02020603050405020304" pitchFamily="18" charset="0"/>
                <a:ea typeface="宋体" panose="02010600030101010101" pitchFamily="2" charset="-122"/>
              </a:rPr>
              <a:t>A2=Hash(</a:t>
            </a:r>
            <a:r>
              <a:rPr lang="en-US" altLang="zh-CN" sz="1050" b="1" dirty="0" err="1">
                <a:solidFill>
                  <a:srgbClr val="0000FF"/>
                </a:solidFill>
                <a:latin typeface="Times New Roman" panose="02020603050405020304" pitchFamily="18" charset="0"/>
                <a:ea typeface="宋体" panose="02010600030101010101" pitchFamily="2" charset="-122"/>
              </a:rPr>
              <a:t>c,s</a:t>
            </a:r>
            <a:r>
              <a:rPr lang="en-US" altLang="zh-CN" sz="1050" b="1" dirty="0">
                <a:solidFill>
                  <a:srgbClr val="0000FF"/>
                </a:solidFill>
                <a:latin typeface="Times New Roman" panose="02020603050405020304" pitchFamily="18" charset="0"/>
                <a:ea typeface="宋体" panose="02010600030101010101" pitchFamily="2" charset="-122"/>
              </a:rPr>
              <a:t>)</a:t>
            </a:r>
            <a:endParaRPr lang="en-US" altLang="zh-CN" sz="1050" b="1" dirty="0">
              <a:solidFill>
                <a:srgbClr val="0000FF"/>
              </a:solidFill>
              <a:latin typeface="Times New Roman" panose="02020603050405020304" pitchFamily="18" charset="0"/>
              <a:ea typeface="宋体" panose="02010600030101010101" pitchFamily="2" charset="-122"/>
            </a:endParaRPr>
          </a:p>
        </p:txBody>
      </p:sp>
      <p:sp>
        <p:nvSpPr>
          <p:cNvPr id="37" name="Rectangle 32"/>
          <p:cNvSpPr>
            <a:spLocks noChangeArrowheads="1"/>
          </p:cNvSpPr>
          <p:nvPr/>
        </p:nvSpPr>
        <p:spPr bwMode="auto">
          <a:xfrm>
            <a:off x="1746648" y="3225404"/>
            <a:ext cx="678656" cy="253603"/>
          </a:xfrm>
          <a:prstGeom prst="rect">
            <a:avLst/>
          </a:prstGeom>
          <a:solidFill>
            <a:schemeClr val="bg2">
              <a:lumMod val="90000"/>
            </a:schemeClr>
          </a:solidFill>
          <a:ln w="3175">
            <a:solidFill>
              <a:schemeClr val="tx1"/>
            </a:solidFill>
            <a:miter lim="800000"/>
          </a:ln>
        </p:spPr>
        <p:txBody>
          <a:bodyPr/>
          <a:lstStyle/>
          <a:p>
            <a:pPr algn="just" defTabSz="685800" eaLnBrk="0" fontAlgn="base" hangingPunct="0">
              <a:spcBef>
                <a:spcPct val="0"/>
              </a:spcBef>
              <a:spcAft>
                <a:spcPct val="0"/>
              </a:spcAft>
              <a:defRPr/>
            </a:pPr>
            <a:r>
              <a:rPr lang="en-US" altLang="zh-CN" sz="1050" b="1" dirty="0">
                <a:solidFill>
                  <a:srgbClr val="0000FF"/>
                </a:solidFill>
                <a:latin typeface="Times New Roman" panose="02020603050405020304" pitchFamily="18" charset="0"/>
                <a:ea typeface="宋体" panose="02010600030101010101" pitchFamily="2" charset="-122"/>
              </a:rPr>
              <a:t>A1 = A2</a:t>
            </a:r>
            <a:endParaRPr lang="en-US" altLang="zh-CN" sz="1050" b="1" dirty="0">
              <a:solidFill>
                <a:srgbClr val="0000FF"/>
              </a:solidFill>
              <a:latin typeface="Times New Roman" panose="02020603050405020304" pitchFamily="18" charset="0"/>
              <a:ea typeface="宋体" panose="02010600030101010101" pitchFamily="2" charset="-122"/>
            </a:endParaRPr>
          </a:p>
        </p:txBody>
      </p:sp>
      <p:sp>
        <p:nvSpPr>
          <p:cNvPr id="38" name="Rectangle 33"/>
          <p:cNvSpPr>
            <a:spLocks noChangeArrowheads="1"/>
          </p:cNvSpPr>
          <p:nvPr/>
        </p:nvSpPr>
        <p:spPr bwMode="auto">
          <a:xfrm>
            <a:off x="1746648" y="3479006"/>
            <a:ext cx="678656" cy="253604"/>
          </a:xfrm>
          <a:prstGeom prst="rect">
            <a:avLst/>
          </a:prstGeom>
          <a:solidFill>
            <a:schemeClr val="bg2">
              <a:lumMod val="90000"/>
            </a:schemeClr>
          </a:solidFill>
          <a:ln w="3175">
            <a:solidFill>
              <a:schemeClr val="tx1"/>
            </a:solidFill>
            <a:prstDash val="dash"/>
            <a:miter lim="800000"/>
          </a:ln>
        </p:spPr>
        <p:txBody>
          <a:bodyPr/>
          <a:lstStyle/>
          <a:p>
            <a:pPr algn="just" defTabSz="685800" eaLnBrk="0" fontAlgn="base" hangingPunct="0">
              <a:spcBef>
                <a:spcPct val="0"/>
              </a:spcBef>
              <a:spcAft>
                <a:spcPct val="0"/>
              </a:spcAft>
              <a:defRPr/>
            </a:pPr>
            <a:r>
              <a:rPr lang="en-US" altLang="zh-CN" sz="1050" b="1" dirty="0">
                <a:solidFill>
                  <a:srgbClr val="0000FF"/>
                </a:solidFill>
                <a:latin typeface="Times New Roman" panose="02020603050405020304" pitchFamily="18" charset="0"/>
                <a:ea typeface="宋体" panose="02010600030101010101" pitchFamily="2" charset="-122"/>
              </a:rPr>
              <a:t>A1≠A2</a:t>
            </a:r>
            <a:endParaRPr lang="en-US" altLang="zh-CN" sz="1050" b="1" dirty="0">
              <a:solidFill>
                <a:srgbClr val="0000FF"/>
              </a:solidFill>
              <a:latin typeface="Times New Roman" panose="02020603050405020304" pitchFamily="18" charset="0"/>
              <a:ea typeface="宋体" panose="02010600030101010101" pitchFamily="2" charset="-122"/>
            </a:endParaRPr>
          </a:p>
        </p:txBody>
      </p:sp>
      <p:sp>
        <p:nvSpPr>
          <p:cNvPr id="39" name="Rectangle 34"/>
          <p:cNvSpPr>
            <a:spLocks noChangeArrowheads="1"/>
          </p:cNvSpPr>
          <p:nvPr/>
        </p:nvSpPr>
        <p:spPr bwMode="auto">
          <a:xfrm>
            <a:off x="4382692" y="2842023"/>
            <a:ext cx="964406" cy="253603"/>
          </a:xfrm>
          <a:prstGeom prst="rect">
            <a:avLst/>
          </a:prstGeom>
          <a:solidFill>
            <a:schemeClr val="bg2">
              <a:lumMod val="90000"/>
            </a:schemeClr>
          </a:solidFill>
          <a:ln w="3175">
            <a:solidFill>
              <a:schemeClr val="tx1"/>
            </a:solidFill>
            <a:miter lim="800000"/>
          </a:ln>
        </p:spPr>
        <p:txBody>
          <a:bodyPr/>
          <a:lstStyle/>
          <a:p>
            <a:pPr algn="just" defTabSz="685800" eaLnBrk="0" fontAlgn="base" hangingPunct="0">
              <a:spcBef>
                <a:spcPct val="0"/>
              </a:spcBef>
              <a:spcAft>
                <a:spcPct val="0"/>
              </a:spcAft>
              <a:defRPr/>
            </a:pPr>
            <a:r>
              <a:rPr lang="en-US" altLang="zh-CN" sz="1050" b="1" dirty="0">
                <a:solidFill>
                  <a:srgbClr val="0000FF"/>
                </a:solidFill>
                <a:latin typeface="Times New Roman" panose="02020603050405020304" pitchFamily="18" charset="0"/>
                <a:ea typeface="宋体" panose="02010600030101010101" pitchFamily="2" charset="-122"/>
              </a:rPr>
              <a:t>A1=Hash(</a:t>
            </a:r>
            <a:r>
              <a:rPr lang="en-US" altLang="zh-CN" sz="1050" b="1" dirty="0" err="1">
                <a:solidFill>
                  <a:srgbClr val="0000FF"/>
                </a:solidFill>
                <a:latin typeface="Times New Roman" panose="02020603050405020304" pitchFamily="18" charset="0"/>
                <a:ea typeface="宋体" panose="02010600030101010101" pitchFamily="2" charset="-122"/>
              </a:rPr>
              <a:t>c,s</a:t>
            </a:r>
            <a:r>
              <a:rPr lang="en-US" altLang="zh-CN" sz="1050" b="1" dirty="0">
                <a:solidFill>
                  <a:srgbClr val="0000FF"/>
                </a:solidFill>
                <a:latin typeface="Times New Roman" panose="02020603050405020304" pitchFamily="18" charset="0"/>
                <a:ea typeface="宋体" panose="02010600030101010101" pitchFamily="2" charset="-122"/>
              </a:rPr>
              <a:t>)</a:t>
            </a:r>
            <a:endParaRPr lang="en-US" altLang="zh-CN" sz="1050" b="1" dirty="0">
              <a:solidFill>
                <a:srgbClr val="0000FF"/>
              </a:solidFill>
              <a:latin typeface="Times New Roman" panose="02020603050405020304" pitchFamily="18" charset="0"/>
              <a:ea typeface="宋体" panose="02010600030101010101" pitchFamily="2" charset="-122"/>
            </a:endParaRPr>
          </a:p>
        </p:txBody>
      </p:sp>
      <p:sp>
        <p:nvSpPr>
          <p:cNvPr id="41" name="Rectangle 46"/>
          <p:cNvSpPr txBox="1">
            <a:spLocks noChangeArrowheads="1"/>
          </p:cNvSpPr>
          <p:nvPr/>
        </p:nvSpPr>
        <p:spPr>
          <a:xfrm>
            <a:off x="1494235" y="195263"/>
            <a:ext cx="4643438" cy="526256"/>
          </a:xfrm>
          <a:prstGeom prst="rect">
            <a:avLst/>
          </a:prstGeom>
        </p:spPr>
        <p:txBody>
          <a:bodyPr/>
          <a:lstStyle/>
          <a:p>
            <a:pPr defTabSz="685800" fontAlgn="base">
              <a:spcBef>
                <a:spcPct val="0"/>
              </a:spcBef>
              <a:spcAft>
                <a:spcPct val="0"/>
              </a:spcAft>
              <a:defRPr/>
            </a:pPr>
            <a:r>
              <a:rPr lang="en-US" altLang="zh-CN" sz="2400" b="1" dirty="0">
                <a:solidFill>
                  <a:prstClr val="black"/>
                </a:solidFill>
                <a:latin typeface="Times New Roman" panose="02020603050405020304" pitchFamily="18" charset="0"/>
                <a:ea typeface="隶书" panose="02010509060101010101" pitchFamily="49" charset="-122"/>
              </a:rPr>
              <a:t>CHAP</a:t>
            </a:r>
            <a:r>
              <a:rPr lang="zh-CN" altLang="en-US" sz="2400" b="1" dirty="0">
                <a:solidFill>
                  <a:prstClr val="black"/>
                </a:solidFill>
                <a:latin typeface="Times New Roman" panose="02020603050405020304" pitchFamily="18" charset="0"/>
                <a:ea typeface="隶书" panose="02010509060101010101" pitchFamily="49" charset="-122"/>
              </a:rPr>
              <a:t>（</a:t>
            </a:r>
            <a:r>
              <a:rPr lang="zh-CN" altLang="en-US" sz="2400" b="1" dirty="0">
                <a:solidFill>
                  <a:prstClr val="black"/>
                </a:solidFill>
                <a:latin typeface="+mn-ea"/>
              </a:rPr>
              <a:t>口令握手鉴别协议</a:t>
            </a:r>
            <a:r>
              <a:rPr lang="zh-CN" altLang="en-US" sz="2400" b="1" dirty="0">
                <a:solidFill>
                  <a:prstClr val="black"/>
                </a:solidFill>
                <a:latin typeface="Times New Roman" panose="02020603050405020304" pitchFamily="18" charset="0"/>
                <a:ea typeface="隶书" panose="02010509060101010101" pitchFamily="49" charset="-122"/>
              </a:rPr>
              <a:t>）</a:t>
            </a:r>
            <a:endParaRPr lang="en-US" altLang="zh-CN" sz="2400" b="1" dirty="0">
              <a:solidFill>
                <a:prstClr val="black"/>
              </a:solidFill>
              <a:latin typeface="Times New Roman" panose="02020603050405020304" pitchFamily="18" charset="0"/>
              <a:ea typeface="隶书" panose="02010509060101010101" pitchFamily="49"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p:cNvSpPr>
            <a:spLocks noChangeArrowheads="1"/>
          </p:cNvSpPr>
          <p:nvPr/>
        </p:nvSpPr>
        <p:spPr bwMode="auto">
          <a:xfrm>
            <a:off x="2629135" y="346420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3" name="Rectangle 10"/>
          <p:cNvSpPr>
            <a:spLocks noChangeArrowheads="1"/>
          </p:cNvSpPr>
          <p:nvPr/>
        </p:nvSpPr>
        <p:spPr bwMode="auto">
          <a:xfrm>
            <a:off x="2629135" y="2860329"/>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5" name="Rectangle 9"/>
          <p:cNvSpPr>
            <a:spLocks noChangeArrowheads="1"/>
          </p:cNvSpPr>
          <p:nvPr/>
        </p:nvSpPr>
        <p:spPr bwMode="auto">
          <a:xfrm>
            <a:off x="2629135" y="2235496"/>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6" name="Rectangle 9"/>
          <p:cNvSpPr>
            <a:spLocks noChangeArrowheads="1"/>
          </p:cNvSpPr>
          <p:nvPr/>
        </p:nvSpPr>
        <p:spPr bwMode="auto">
          <a:xfrm>
            <a:off x="2629135" y="102519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7" name="Rectangle 10"/>
          <p:cNvSpPr>
            <a:spLocks noChangeArrowheads="1"/>
          </p:cNvSpPr>
          <p:nvPr/>
        </p:nvSpPr>
        <p:spPr bwMode="auto">
          <a:xfrm>
            <a:off x="2629135" y="163161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0" name="Rectangle 27"/>
          <p:cNvSpPr>
            <a:spLocks noChangeArrowheads="1"/>
          </p:cNvSpPr>
          <p:nvPr/>
        </p:nvSpPr>
        <p:spPr bwMode="auto">
          <a:xfrm>
            <a:off x="639730" y="102519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panose="02010600030101010101" pitchFamily="2" charset="-122"/>
            </a:endParaRPr>
          </a:p>
        </p:txBody>
      </p:sp>
      <p:sp>
        <p:nvSpPr>
          <p:cNvPr id="11" name="Rectangle 29"/>
          <p:cNvSpPr>
            <a:spLocks noChangeArrowheads="1"/>
          </p:cNvSpPr>
          <p:nvPr/>
        </p:nvSpPr>
        <p:spPr bwMode="auto">
          <a:xfrm>
            <a:off x="648619" y="1120124"/>
            <a:ext cx="162765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anose="020B0503020204020204" pitchFamily="34" charset="-122"/>
                <a:ea typeface="微软雅黑" panose="020B0503020204020204" pitchFamily="34" charset="-122"/>
              </a:rPr>
              <a:t>3.3</a:t>
            </a:r>
            <a:endParaRPr lang="fr-FR" altLang="zh-CN" sz="2000" b="1" dirty="0">
              <a:solidFill>
                <a:srgbClr val="FFFF00"/>
              </a:solidFill>
              <a:latin typeface="微软雅黑" panose="020B0503020204020204" pitchFamily="34" charset="-122"/>
              <a:ea typeface="微软雅黑" panose="020B0503020204020204" pitchFamily="34" charset="-122"/>
            </a:endParaRPr>
          </a:p>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使用广播信道的数据链路层</a:t>
            </a:r>
            <a:endParaRPr lang="zh-CN" altLang="fr-FR" sz="2000" b="1" dirty="0">
              <a:solidFill>
                <a:schemeClr val="bg1"/>
              </a:solidFill>
              <a:latin typeface="微软雅黑" panose="020B0503020204020204" pitchFamily="34" charset="-122"/>
              <a:ea typeface="微软雅黑" panose="020B0503020204020204" pitchFamily="34" charset="-122"/>
            </a:endParaRPr>
          </a:p>
        </p:txBody>
      </p:sp>
      <p:sp>
        <p:nvSpPr>
          <p:cNvPr id="8" name="Line 16"/>
          <p:cNvSpPr>
            <a:spLocks noChangeShapeType="1"/>
          </p:cNvSpPr>
          <p:nvPr/>
        </p:nvSpPr>
        <p:spPr bwMode="auto">
          <a:xfrm>
            <a:off x="3637198" y="953754"/>
            <a:ext cx="0" cy="3057968"/>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 name="Rectangle 8"/>
          <p:cNvSpPr>
            <a:spLocks noChangeArrowheads="1"/>
          </p:cNvSpPr>
          <p:nvPr/>
        </p:nvSpPr>
        <p:spPr bwMode="auto">
          <a:xfrm>
            <a:off x="2700573" y="771192"/>
            <a:ext cx="562139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3.3.1                                 </a:t>
            </a:r>
            <a:r>
              <a:rPr lang="zh-CN" altLang="en-US" sz="2000" b="1" dirty="0">
                <a:solidFill>
                  <a:schemeClr val="bg1"/>
                </a:solidFill>
                <a:latin typeface="微软雅黑" panose="020B0503020204020204" pitchFamily="34" charset="-122"/>
                <a:ea typeface="微软雅黑" panose="020B0503020204020204" pitchFamily="34" charset="-122"/>
              </a:rPr>
              <a:t>局域网的数据链路层</a:t>
            </a:r>
            <a:endParaRPr lang="zh-CN" altLang="en-US" sz="2000" b="1" dirty="0">
              <a:solidFill>
                <a:schemeClr val="bg1"/>
              </a:solidFill>
              <a:latin typeface="微软雅黑" panose="020B0503020204020204" pitchFamily="34" charset="-122"/>
              <a:ea typeface="微软雅黑" panose="020B0503020204020204" pitchFamily="34" charset="-122"/>
            </a:endParaRPr>
          </a:p>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3.3.2                                      CSMA/CD </a:t>
            </a:r>
            <a:r>
              <a:rPr lang="zh-CN" altLang="en-US" sz="2000" b="1" dirty="0">
                <a:solidFill>
                  <a:schemeClr val="bg1"/>
                </a:solidFill>
                <a:latin typeface="微软雅黑" panose="020B0503020204020204" pitchFamily="34" charset="-122"/>
                <a:ea typeface="微软雅黑" panose="020B0503020204020204" pitchFamily="34" charset="-122"/>
              </a:rPr>
              <a:t>协议</a:t>
            </a:r>
            <a:endParaRPr lang="zh-CN" altLang="en-US" sz="2000" b="1" dirty="0">
              <a:solidFill>
                <a:schemeClr val="bg1"/>
              </a:solidFill>
              <a:latin typeface="微软雅黑" panose="020B0503020204020204" pitchFamily="34" charset="-122"/>
              <a:ea typeface="微软雅黑" panose="020B0503020204020204" pitchFamily="34" charset="-122"/>
            </a:endParaRPr>
          </a:p>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3.3.3                             </a:t>
            </a:r>
            <a:r>
              <a:rPr lang="zh-CN" altLang="en-US" sz="2000" b="1" dirty="0">
                <a:solidFill>
                  <a:schemeClr val="bg1"/>
                </a:solidFill>
                <a:latin typeface="微软雅黑" panose="020B0503020204020204" pitchFamily="34" charset="-122"/>
                <a:ea typeface="微软雅黑" panose="020B0503020204020204" pitchFamily="34" charset="-122"/>
              </a:rPr>
              <a:t>使用集线器的星形拓扑</a:t>
            </a:r>
            <a:r>
              <a:rPr lang="en-US" altLang="zh-CN" sz="2000" b="1" dirty="0">
                <a:solidFill>
                  <a:schemeClr val="bg1"/>
                </a:solidFill>
                <a:latin typeface="微软雅黑" panose="020B0503020204020204" pitchFamily="34" charset="-122"/>
                <a:ea typeface="微软雅黑" panose="020B0503020204020204" pitchFamily="34" charset="-122"/>
              </a:rPr>
              <a:t>3.3.4                                 </a:t>
            </a:r>
            <a:r>
              <a:rPr lang="zh-CN" altLang="en-US" sz="2000" b="1" dirty="0">
                <a:solidFill>
                  <a:schemeClr val="bg1"/>
                </a:solidFill>
                <a:latin typeface="微软雅黑" panose="020B0503020204020204" pitchFamily="34" charset="-122"/>
                <a:ea typeface="微软雅黑" panose="020B0503020204020204" pitchFamily="34" charset="-122"/>
              </a:rPr>
              <a:t>以太网的信道利用率</a:t>
            </a:r>
            <a:endParaRPr lang="zh-CN" altLang="en-US" sz="2000" b="1" dirty="0">
              <a:solidFill>
                <a:schemeClr val="bg1"/>
              </a:solidFill>
              <a:latin typeface="微软雅黑" panose="020B0503020204020204" pitchFamily="34" charset="-122"/>
              <a:ea typeface="微软雅黑" panose="020B0503020204020204" pitchFamily="34" charset="-122"/>
            </a:endParaRPr>
          </a:p>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3.3.5                                    </a:t>
            </a:r>
            <a:r>
              <a:rPr lang="zh-CN" altLang="en-US" sz="2000" b="1" dirty="0">
                <a:solidFill>
                  <a:schemeClr val="bg1"/>
                </a:solidFill>
                <a:latin typeface="微软雅黑" panose="020B0503020204020204" pitchFamily="34" charset="-122"/>
                <a:ea typeface="微软雅黑" panose="020B0503020204020204" pitchFamily="34" charset="-122"/>
              </a:rPr>
              <a:t>以太网的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层</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21" y="626921"/>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8" name="Rectangle 6"/>
          <p:cNvSpPr>
            <a:spLocks noChangeArrowheads="1"/>
          </p:cNvSpPr>
          <p:nvPr/>
        </p:nvSpPr>
        <p:spPr bwMode="auto">
          <a:xfrm>
            <a:off x="2577159" y="584650"/>
            <a:ext cx="39725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3.3.1  </a:t>
            </a:r>
            <a:r>
              <a:rPr lang="zh-CN" altLang="en-US" sz="2400" b="1" dirty="0">
                <a:solidFill>
                  <a:schemeClr val="bg1"/>
                </a:solidFill>
                <a:latin typeface="微软雅黑" panose="020B0503020204020204" pitchFamily="34" charset="-122"/>
                <a:ea typeface="微软雅黑" panose="020B0503020204020204" pitchFamily="34" charset="-122"/>
              </a:rPr>
              <a:t>局域网的数据链路层 </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 name="Rectangle 8"/>
          <p:cNvSpPr>
            <a:spLocks noChangeArrowheads="1"/>
          </p:cNvSpPr>
          <p:nvPr/>
        </p:nvSpPr>
        <p:spPr bwMode="auto">
          <a:xfrm>
            <a:off x="502921" y="985082"/>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局域网最主要的</a:t>
            </a:r>
            <a:r>
              <a:rPr lang="zh-CN" altLang="en-US" sz="2000" b="1" dirty="0">
                <a:solidFill>
                  <a:srgbClr val="0000FF"/>
                </a:solidFill>
                <a:latin typeface="微软雅黑" panose="020B0503020204020204" pitchFamily="34" charset="-122"/>
                <a:ea typeface="微软雅黑" panose="020B0503020204020204" pitchFamily="34" charset="-122"/>
              </a:rPr>
              <a:t>特点：</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网络为一个单位所拥有；</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地理范围和站点数目均有限。 </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局域网具有如下</a:t>
            </a:r>
            <a:r>
              <a:rPr lang="zh-CN" altLang="en-US" sz="2000" b="1" dirty="0">
                <a:solidFill>
                  <a:srgbClr val="0000FF"/>
                </a:solidFill>
                <a:latin typeface="微软雅黑" panose="020B0503020204020204" pitchFamily="34" charset="-122"/>
                <a:ea typeface="微软雅黑" panose="020B0503020204020204" pitchFamily="34" charset="-122"/>
              </a:rPr>
              <a:t>主要优点</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625475"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具有广播功能，从一个站点可很方便地访问全网。 </a:t>
            </a:r>
            <a:endParaRPr lang="zh-CN" altLang="en-US" sz="2000" b="1" dirty="0">
              <a:latin typeface="微软雅黑" panose="020B0503020204020204" pitchFamily="34" charset="-122"/>
              <a:ea typeface="微软雅黑" panose="020B0503020204020204" pitchFamily="34" charset="-122"/>
            </a:endParaRPr>
          </a:p>
          <a:p>
            <a:pPr marL="625475"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便于系统的扩展和逐渐地演变，各设备的位置可灵活调整和改变。</a:t>
            </a:r>
            <a:endParaRPr lang="zh-CN" altLang="en-US" sz="2000" b="1" dirty="0">
              <a:latin typeface="微软雅黑" panose="020B0503020204020204" pitchFamily="34" charset="-122"/>
              <a:ea typeface="微软雅黑" panose="020B0503020204020204" pitchFamily="34" charset="-122"/>
            </a:endParaRPr>
          </a:p>
          <a:p>
            <a:pPr marL="625475"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提高了系统的可靠性、可用性和生存性。</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577057" y="591484"/>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局域网拓扑结构</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502922" y="1056546"/>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98" name="组合 97"/>
          <p:cNvGrpSpPr/>
          <p:nvPr/>
        </p:nvGrpSpPr>
        <p:grpSpPr>
          <a:xfrm>
            <a:off x="4900365" y="1232616"/>
            <a:ext cx="3158196" cy="1499947"/>
            <a:chOff x="4247343" y="1113174"/>
            <a:chExt cx="3158196" cy="1499947"/>
          </a:xfrm>
        </p:grpSpPr>
        <p:grpSp>
          <p:nvGrpSpPr>
            <p:cNvPr id="67" name="组合 66"/>
            <p:cNvGrpSpPr/>
            <p:nvPr/>
          </p:nvGrpSpPr>
          <p:grpSpPr>
            <a:xfrm>
              <a:off x="4247343" y="1113174"/>
              <a:ext cx="3158196" cy="1499947"/>
              <a:chOff x="4567219" y="1111319"/>
              <a:chExt cx="5037203" cy="2392359"/>
            </a:xfrm>
          </p:grpSpPr>
          <p:sp>
            <p:nvSpPr>
              <p:cNvPr id="68" name="Line 5"/>
              <p:cNvSpPr>
                <a:spLocks noChangeShapeType="1"/>
              </p:cNvSpPr>
              <p:nvPr/>
            </p:nvSpPr>
            <p:spPr bwMode="auto">
              <a:xfrm>
                <a:off x="6567920" y="2052389"/>
                <a:ext cx="2849846" cy="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0" name="Rectangle 7"/>
              <p:cNvSpPr>
                <a:spLocks noChangeArrowheads="1"/>
              </p:cNvSpPr>
              <p:nvPr/>
            </p:nvSpPr>
            <p:spPr bwMode="auto">
              <a:xfrm>
                <a:off x="6316498" y="1932668"/>
                <a:ext cx="269935" cy="244806"/>
              </a:xfrm>
              <a:prstGeom prst="rect">
                <a:avLst/>
              </a:prstGeom>
              <a:solidFill>
                <a:srgbClr val="FF00FF"/>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1" name="Line 8"/>
              <p:cNvSpPr>
                <a:spLocks noChangeShapeType="1"/>
              </p:cNvSpPr>
              <p:nvPr/>
            </p:nvSpPr>
            <p:spPr bwMode="auto">
              <a:xfrm flipV="1">
                <a:off x="7130253" y="1671610"/>
                <a:ext cx="0" cy="38494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2" name="Line 9"/>
              <p:cNvSpPr>
                <a:spLocks noChangeShapeType="1"/>
              </p:cNvSpPr>
              <p:nvPr/>
            </p:nvSpPr>
            <p:spPr bwMode="auto">
              <a:xfrm>
                <a:off x="7633575" y="2066955"/>
                <a:ext cx="0" cy="4151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3" name="Line 10"/>
              <p:cNvSpPr>
                <a:spLocks noChangeShapeType="1"/>
              </p:cNvSpPr>
              <p:nvPr/>
            </p:nvSpPr>
            <p:spPr bwMode="auto">
              <a:xfrm flipV="1">
                <a:off x="8264174" y="1637277"/>
                <a:ext cx="0" cy="42967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4" name="Line 11"/>
              <p:cNvSpPr>
                <a:spLocks noChangeShapeType="1"/>
              </p:cNvSpPr>
              <p:nvPr/>
            </p:nvSpPr>
            <p:spPr bwMode="auto">
              <a:xfrm>
                <a:off x="8906344" y="2066955"/>
                <a:ext cx="0" cy="4151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9" name="Text Box 16"/>
              <p:cNvSpPr txBox="1">
                <a:spLocks noChangeArrowheads="1"/>
              </p:cNvSpPr>
              <p:nvPr/>
            </p:nvSpPr>
            <p:spPr bwMode="auto">
              <a:xfrm>
                <a:off x="7581534" y="3012785"/>
                <a:ext cx="1153596" cy="49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anose="020B0503020204020204" pitchFamily="34" charset="-122"/>
                    <a:ea typeface="微软雅黑" panose="020B0503020204020204" pitchFamily="34" charset="-122"/>
                  </a:rPr>
                  <a:t>总线网</a:t>
                </a:r>
                <a:endParaRPr kumimoji="0" lang="zh-CN" altLang="en-US" sz="1400" b="1" dirty="0">
                  <a:latin typeface="微软雅黑" panose="020B0503020204020204" pitchFamily="34" charset="-122"/>
                  <a:ea typeface="微软雅黑" panose="020B0503020204020204" pitchFamily="34" charset="-122"/>
                </a:endParaRPr>
              </a:p>
            </p:txBody>
          </p:sp>
          <p:sp>
            <p:nvSpPr>
              <p:cNvPr id="80" name="Rectangle 28"/>
              <p:cNvSpPr>
                <a:spLocks noChangeArrowheads="1"/>
              </p:cNvSpPr>
              <p:nvPr/>
            </p:nvSpPr>
            <p:spPr bwMode="auto">
              <a:xfrm>
                <a:off x="4567219" y="1111319"/>
                <a:ext cx="1436884" cy="48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匹配电阻</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81" name="Line 29"/>
              <p:cNvSpPr>
                <a:spLocks noChangeShapeType="1"/>
              </p:cNvSpPr>
              <p:nvPr/>
            </p:nvSpPr>
            <p:spPr bwMode="auto">
              <a:xfrm flipH="1" flipV="1">
                <a:off x="5867367" y="1537922"/>
                <a:ext cx="410129" cy="402328"/>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82" name="Rectangle 7"/>
              <p:cNvSpPr>
                <a:spLocks noChangeArrowheads="1"/>
              </p:cNvSpPr>
              <p:nvPr/>
            </p:nvSpPr>
            <p:spPr bwMode="auto">
              <a:xfrm>
                <a:off x="9334487" y="1932668"/>
                <a:ext cx="269935" cy="244806"/>
              </a:xfrm>
              <a:prstGeom prst="rect">
                <a:avLst/>
              </a:prstGeom>
              <a:solidFill>
                <a:srgbClr val="FF00FF"/>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grpSp>
        <p:pic>
          <p:nvPicPr>
            <p:cNvPr id="8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4297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6305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966440" y="187910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768816" y="187910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组合 1"/>
          <p:cNvGrpSpPr/>
          <p:nvPr/>
        </p:nvGrpSpPr>
        <p:grpSpPr>
          <a:xfrm>
            <a:off x="3893955" y="2521266"/>
            <a:ext cx="1703274" cy="1702795"/>
            <a:chOff x="3921663" y="2645032"/>
            <a:chExt cx="1703274" cy="1702795"/>
          </a:xfrm>
        </p:grpSpPr>
        <p:grpSp>
          <p:nvGrpSpPr>
            <p:cNvPr id="34" name="Group 48"/>
            <p:cNvGrpSpPr/>
            <p:nvPr/>
          </p:nvGrpSpPr>
          <p:grpSpPr bwMode="auto">
            <a:xfrm>
              <a:off x="4254775" y="2872760"/>
              <a:ext cx="1031899" cy="1475067"/>
              <a:chOff x="3147" y="2357"/>
              <a:chExt cx="957" cy="1482"/>
            </a:xfrm>
          </p:grpSpPr>
          <p:sp>
            <p:nvSpPr>
              <p:cNvPr id="35" name="Line 31"/>
              <p:cNvSpPr>
                <a:spLocks noChangeShapeType="1"/>
              </p:cNvSpPr>
              <p:nvPr/>
            </p:nvSpPr>
            <p:spPr bwMode="auto">
              <a:xfrm flipH="1" flipV="1">
                <a:off x="3147" y="2357"/>
                <a:ext cx="174" cy="16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37" name="Line 33"/>
              <p:cNvSpPr>
                <a:spLocks noChangeShapeType="1"/>
              </p:cNvSpPr>
              <p:nvPr/>
            </p:nvSpPr>
            <p:spPr bwMode="auto">
              <a:xfrm flipH="1">
                <a:off x="3925" y="2358"/>
                <a:ext cx="179" cy="14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38" name="Line 34"/>
              <p:cNvSpPr>
                <a:spLocks noChangeShapeType="1"/>
              </p:cNvSpPr>
              <p:nvPr/>
            </p:nvSpPr>
            <p:spPr bwMode="auto">
              <a:xfrm flipH="1" flipV="1">
                <a:off x="3938" y="3078"/>
                <a:ext cx="155" cy="16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39" name="Line 35"/>
              <p:cNvSpPr>
                <a:spLocks noChangeShapeType="1"/>
              </p:cNvSpPr>
              <p:nvPr/>
            </p:nvSpPr>
            <p:spPr bwMode="auto">
              <a:xfrm flipH="1">
                <a:off x="3181" y="3106"/>
                <a:ext cx="146" cy="17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40" name="Oval 36"/>
              <p:cNvSpPr>
                <a:spLocks noChangeArrowheads="1"/>
              </p:cNvSpPr>
              <p:nvPr/>
            </p:nvSpPr>
            <p:spPr bwMode="auto">
              <a:xfrm rot="18840000">
                <a:off x="3164" y="2406"/>
                <a:ext cx="887" cy="827"/>
              </a:xfrm>
              <a:prstGeom prst="ellipse">
                <a:avLst/>
              </a:prstGeom>
              <a:solidFill>
                <a:srgbClr val="00FFFF"/>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41" name="Rectangle 37"/>
              <p:cNvSpPr>
                <a:spLocks noChangeArrowheads="1"/>
              </p:cNvSpPr>
              <p:nvPr/>
            </p:nvSpPr>
            <p:spPr bwMode="auto">
              <a:xfrm rot="18840000">
                <a:off x="3286" y="2479"/>
                <a:ext cx="89" cy="84"/>
              </a:xfrm>
              <a:prstGeom prst="rect">
                <a:avLst/>
              </a:prstGeom>
              <a:solidFill>
                <a:srgbClr val="FF00FF"/>
              </a:solidFill>
              <a:ln w="28575">
                <a:solidFill>
                  <a:srgbClr val="FF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anose="020B0503020204020204" pitchFamily="34" charset="-122"/>
                  <a:ea typeface="微软雅黑" panose="020B0503020204020204" pitchFamily="34" charset="-122"/>
                </a:endParaRPr>
              </a:p>
            </p:txBody>
          </p:sp>
          <p:sp>
            <p:nvSpPr>
              <p:cNvPr id="42" name="Rectangle 38"/>
              <p:cNvSpPr>
                <a:spLocks noChangeArrowheads="1"/>
              </p:cNvSpPr>
              <p:nvPr/>
            </p:nvSpPr>
            <p:spPr bwMode="auto">
              <a:xfrm rot="18840000">
                <a:off x="3865" y="3039"/>
                <a:ext cx="117" cy="91"/>
              </a:xfrm>
              <a:prstGeom prst="rect">
                <a:avLst/>
              </a:prstGeom>
              <a:solidFill>
                <a:srgbClr val="FF00FF"/>
              </a:solidFill>
              <a:ln w="25400">
                <a:solidFill>
                  <a:srgbClr val="FF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anose="020B0503020204020204" pitchFamily="34" charset="-122"/>
                  <a:ea typeface="微软雅黑" panose="020B0503020204020204" pitchFamily="34" charset="-122"/>
                </a:endParaRPr>
              </a:p>
            </p:txBody>
          </p:sp>
          <p:sp>
            <p:nvSpPr>
              <p:cNvPr id="43" name="Rectangle 39"/>
              <p:cNvSpPr>
                <a:spLocks noChangeArrowheads="1"/>
              </p:cNvSpPr>
              <p:nvPr/>
            </p:nvSpPr>
            <p:spPr bwMode="auto">
              <a:xfrm rot="18840000">
                <a:off x="3873" y="2466"/>
                <a:ext cx="91" cy="98"/>
              </a:xfrm>
              <a:prstGeom prst="rect">
                <a:avLst/>
              </a:prstGeom>
              <a:solidFill>
                <a:srgbClr val="FF00FF"/>
              </a:solidFill>
              <a:ln w="28575">
                <a:solidFill>
                  <a:srgbClr val="FF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anose="020B0503020204020204" pitchFamily="34" charset="-122"/>
                  <a:ea typeface="微软雅黑" panose="020B0503020204020204" pitchFamily="34" charset="-122"/>
                </a:endParaRPr>
              </a:p>
            </p:txBody>
          </p:sp>
          <p:sp>
            <p:nvSpPr>
              <p:cNvPr id="45" name="Rectangle 41"/>
              <p:cNvSpPr>
                <a:spLocks noChangeArrowheads="1"/>
              </p:cNvSpPr>
              <p:nvPr/>
            </p:nvSpPr>
            <p:spPr bwMode="auto">
              <a:xfrm rot="18840000">
                <a:off x="3277" y="3066"/>
                <a:ext cx="102" cy="101"/>
              </a:xfrm>
              <a:prstGeom prst="rect">
                <a:avLst/>
              </a:prstGeom>
              <a:solidFill>
                <a:srgbClr val="FF00FF"/>
              </a:solidFill>
              <a:ln w="25400">
                <a:solidFill>
                  <a:srgbClr val="FF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anose="020B0503020204020204" pitchFamily="34" charset="-122"/>
                  <a:ea typeface="微软雅黑" panose="020B0503020204020204" pitchFamily="34" charset="-122"/>
                </a:endParaRPr>
              </a:p>
            </p:txBody>
          </p:sp>
          <p:sp>
            <p:nvSpPr>
              <p:cNvPr id="46" name="Arc 42"/>
              <p:cNvSpPr/>
              <p:nvPr/>
            </p:nvSpPr>
            <p:spPr bwMode="auto">
              <a:xfrm flipV="1">
                <a:off x="3497" y="2692"/>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0000CC"/>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1" name="Text Box 47"/>
              <p:cNvSpPr txBox="1">
                <a:spLocks noChangeArrowheads="1"/>
              </p:cNvSpPr>
              <p:nvPr/>
            </p:nvSpPr>
            <p:spPr bwMode="auto">
              <a:xfrm>
                <a:off x="3305" y="3530"/>
                <a:ext cx="671"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anose="020B0503020204020204" pitchFamily="34" charset="-122"/>
                    <a:ea typeface="微软雅黑" panose="020B0503020204020204" pitchFamily="34" charset="-122"/>
                  </a:rPr>
                  <a:t>环形网</a:t>
                </a:r>
                <a:endParaRPr kumimoji="0" lang="zh-CN" altLang="en-US" sz="1400" b="1" dirty="0">
                  <a:latin typeface="微软雅黑" panose="020B0503020204020204" pitchFamily="34" charset="-122"/>
                  <a:ea typeface="微软雅黑" panose="020B0503020204020204" pitchFamily="34" charset="-122"/>
                </a:endParaRPr>
              </a:p>
            </p:txBody>
          </p:sp>
        </p:grpSp>
        <p:pic>
          <p:nvPicPr>
            <p:cNvPr id="9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17807" y="26450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21663" y="26450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17807" y="36634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21663" y="366343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7" name="组合 96"/>
          <p:cNvGrpSpPr/>
          <p:nvPr/>
        </p:nvGrpSpPr>
        <p:grpSpPr>
          <a:xfrm>
            <a:off x="1112796" y="1228016"/>
            <a:ext cx="2441654" cy="1754795"/>
            <a:chOff x="1736207" y="1159022"/>
            <a:chExt cx="2441654" cy="1754795"/>
          </a:xfrm>
        </p:grpSpPr>
        <p:grpSp>
          <p:nvGrpSpPr>
            <p:cNvPr id="52" name="组合 51"/>
            <p:cNvGrpSpPr/>
            <p:nvPr/>
          </p:nvGrpSpPr>
          <p:grpSpPr>
            <a:xfrm>
              <a:off x="2015876" y="1458000"/>
              <a:ext cx="2161985" cy="1455817"/>
              <a:chOff x="1582171" y="1733019"/>
              <a:chExt cx="3448285" cy="2321974"/>
            </a:xfrm>
          </p:grpSpPr>
          <p:sp>
            <p:nvSpPr>
              <p:cNvPr id="53" name="Line 18"/>
              <p:cNvSpPr>
                <a:spLocks noChangeShapeType="1"/>
              </p:cNvSpPr>
              <p:nvPr/>
            </p:nvSpPr>
            <p:spPr bwMode="auto">
              <a:xfrm flipH="1" flipV="1">
                <a:off x="1582171" y="1822681"/>
                <a:ext cx="811855" cy="54343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4" name="Line 19"/>
              <p:cNvSpPr>
                <a:spLocks noChangeShapeType="1"/>
              </p:cNvSpPr>
              <p:nvPr/>
            </p:nvSpPr>
            <p:spPr bwMode="auto">
              <a:xfrm flipV="1">
                <a:off x="2626936" y="1733019"/>
                <a:ext cx="0" cy="63309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5" name="Line 20"/>
              <p:cNvSpPr>
                <a:spLocks noChangeShapeType="1"/>
              </p:cNvSpPr>
              <p:nvPr/>
            </p:nvSpPr>
            <p:spPr bwMode="auto">
              <a:xfrm flipH="1">
                <a:off x="1697961" y="2637291"/>
                <a:ext cx="648153" cy="43409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6" name="Line 21"/>
              <p:cNvSpPr>
                <a:spLocks noChangeShapeType="1"/>
              </p:cNvSpPr>
              <p:nvPr/>
            </p:nvSpPr>
            <p:spPr bwMode="auto">
              <a:xfrm>
                <a:off x="2626936" y="2637291"/>
                <a:ext cx="1023470" cy="60139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7" name="Line 22"/>
              <p:cNvSpPr>
                <a:spLocks noChangeShapeType="1"/>
              </p:cNvSpPr>
              <p:nvPr/>
            </p:nvSpPr>
            <p:spPr bwMode="auto">
              <a:xfrm flipV="1">
                <a:off x="2742725" y="2004191"/>
                <a:ext cx="811855" cy="45268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8" name="Rectangle 23"/>
              <p:cNvSpPr>
                <a:spLocks noChangeArrowheads="1"/>
              </p:cNvSpPr>
              <p:nvPr/>
            </p:nvSpPr>
            <p:spPr bwMode="auto">
              <a:xfrm>
                <a:off x="2278237" y="2275364"/>
                <a:ext cx="560313" cy="437374"/>
              </a:xfrm>
              <a:prstGeom prst="rect">
                <a:avLst/>
              </a:prstGeom>
              <a:solidFill>
                <a:srgbClr val="00FFFF"/>
              </a:solidFill>
              <a:ln w="19050">
                <a:solidFill>
                  <a:schemeClr val="tx1"/>
                </a:solidFill>
                <a:miter lim="800000"/>
              </a:ln>
              <a:effec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64" name="Text Box 29"/>
              <p:cNvSpPr txBox="1">
                <a:spLocks noChangeArrowheads="1"/>
              </p:cNvSpPr>
              <p:nvPr/>
            </p:nvSpPr>
            <p:spPr bwMode="auto">
              <a:xfrm>
                <a:off x="1994129" y="3564100"/>
                <a:ext cx="1153597" cy="49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anose="020B0503020204020204" pitchFamily="34" charset="-122"/>
                    <a:ea typeface="微软雅黑" panose="020B0503020204020204" pitchFamily="34" charset="-122"/>
                  </a:rPr>
                  <a:t>星形网</a:t>
                </a:r>
                <a:endParaRPr kumimoji="0" lang="zh-CN" altLang="en-US" sz="1400" b="1" dirty="0">
                  <a:latin typeface="微软雅黑" panose="020B0503020204020204" pitchFamily="34" charset="-122"/>
                  <a:ea typeface="微软雅黑" panose="020B0503020204020204" pitchFamily="34" charset="-122"/>
                </a:endParaRPr>
              </a:p>
            </p:txBody>
          </p:sp>
          <p:sp>
            <p:nvSpPr>
              <p:cNvPr id="65" name="Rectangle 31"/>
              <p:cNvSpPr>
                <a:spLocks noChangeArrowheads="1"/>
              </p:cNvSpPr>
              <p:nvPr/>
            </p:nvSpPr>
            <p:spPr bwMode="auto">
              <a:xfrm>
                <a:off x="3879927" y="2435714"/>
                <a:ext cx="1150529" cy="48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集线器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66"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grpSp>
        <p:pic>
          <p:nvPicPr>
            <p:cNvPr id="8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36207"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36207"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65480" y="1159022"/>
              <a:ext cx="407130" cy="40713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44510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anose="020B0503020204020204" pitchFamily="34" charset="-122"/>
              </a:rPr>
              <a:t>数据链路层的地位</a:t>
            </a:r>
            <a:endParaRPr lang="zh-CN" altLang="en-US" sz="2000" b="1" dirty="0">
              <a:solidFill>
                <a:schemeClr val="bg1"/>
              </a:solidFill>
              <a:ea typeface="微软雅黑" panose="020B0503020204020204" pitchFamily="34" charset="-122"/>
            </a:endParaRPr>
          </a:p>
        </p:txBody>
      </p:sp>
      <p:sp>
        <p:nvSpPr>
          <p:cNvPr id="7" name="圆角矩形 6"/>
          <p:cNvSpPr/>
          <p:nvPr/>
        </p:nvSpPr>
        <p:spPr>
          <a:xfrm>
            <a:off x="520936" y="1091870"/>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4401" y="1515413"/>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8" name="Text Box 47"/>
          <p:cNvSpPr txBox="1">
            <a:spLocks noChangeArrowheads="1"/>
          </p:cNvSpPr>
          <p:nvPr/>
        </p:nvSpPr>
        <p:spPr bwMode="auto">
          <a:xfrm>
            <a:off x="7087749" y="1499208"/>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9" name="Text Box 48"/>
          <p:cNvSpPr txBox="1">
            <a:spLocks noChangeArrowheads="1"/>
          </p:cNvSpPr>
          <p:nvPr/>
        </p:nvSpPr>
        <p:spPr bwMode="auto">
          <a:xfrm>
            <a:off x="2890297" y="139556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路由器 </a:t>
            </a:r>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50" name="Text Box 49"/>
          <p:cNvSpPr txBox="1">
            <a:spLocks noChangeArrowheads="1"/>
          </p:cNvSpPr>
          <p:nvPr/>
        </p:nvSpPr>
        <p:spPr bwMode="auto">
          <a:xfrm>
            <a:off x="4296479" y="1513912"/>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路由器 </a:t>
            </a:r>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51" name="Text Box 50"/>
          <p:cNvSpPr txBox="1">
            <a:spLocks noChangeArrowheads="1"/>
          </p:cNvSpPr>
          <p:nvPr/>
        </p:nvSpPr>
        <p:spPr bwMode="auto">
          <a:xfrm>
            <a:off x="5563077" y="142992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anose="020B0503020204020204" pitchFamily="34" charset="-122"/>
                <a:ea typeface="微软雅黑" panose="020B0503020204020204" pitchFamily="34" charset="-122"/>
              </a:rPr>
              <a:t>路由器 </a:t>
            </a:r>
            <a:r>
              <a:rPr kumimoji="1" lang="en-US" altLang="zh-CN" sz="1000" b="1">
                <a:latin typeface="微软雅黑" panose="020B0503020204020204" pitchFamily="34" charset="-122"/>
                <a:ea typeface="微软雅黑" panose="020B0503020204020204" pitchFamily="34" charset="-122"/>
              </a:rPr>
              <a:t>R</a:t>
            </a:r>
            <a:r>
              <a:rPr kumimoji="1" lang="en-US" altLang="zh-CN" sz="1000" b="1" baseline="-25000">
                <a:latin typeface="微软雅黑" panose="020B0503020204020204" pitchFamily="34" charset="-122"/>
                <a:ea typeface="微软雅黑" panose="020B0503020204020204" pitchFamily="34" charset="-122"/>
              </a:rPr>
              <a:t>3</a:t>
            </a:r>
            <a:endParaRPr kumimoji="1" lang="en-US" altLang="zh-CN" sz="1000" b="1" baseline="-25000">
              <a:latin typeface="微软雅黑" panose="020B0503020204020204" pitchFamily="34" charset="-122"/>
              <a:ea typeface="微软雅黑" panose="020B0503020204020204" pitchFamily="34" charset="-122"/>
            </a:endParaRPr>
          </a:p>
        </p:txBody>
      </p:sp>
      <p:sp>
        <p:nvSpPr>
          <p:cNvPr id="1621" name="Text Box 521"/>
          <p:cNvSpPr txBox="1">
            <a:spLocks noChangeArrowheads="1"/>
          </p:cNvSpPr>
          <p:nvPr/>
        </p:nvSpPr>
        <p:spPr bwMode="auto">
          <a:xfrm>
            <a:off x="3516748" y="1148606"/>
            <a:ext cx="20954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主机 </a:t>
            </a:r>
            <a:r>
              <a:rPr kumimoji="1" lang="en-US" altLang="zh-CN" sz="1400" b="1" dirty="0">
                <a:solidFill>
                  <a:srgbClr val="0000FF"/>
                </a:solidFill>
                <a:latin typeface="微软雅黑" panose="020B0503020204020204" pitchFamily="34" charset="-122"/>
                <a:ea typeface="微软雅黑" panose="020B0503020204020204" pitchFamily="34" charset="-122"/>
              </a:rPr>
              <a:t>H</a:t>
            </a:r>
            <a:r>
              <a:rPr kumimoji="1" lang="en-US" altLang="zh-CN" sz="1400" b="1" baseline="-25000" dirty="0">
                <a:solidFill>
                  <a:srgbClr val="0000FF"/>
                </a:solidFill>
                <a:latin typeface="微软雅黑" panose="020B0503020204020204" pitchFamily="34" charset="-122"/>
                <a:ea typeface="微软雅黑" panose="020B0503020204020204" pitchFamily="34" charset="-122"/>
              </a:rPr>
              <a:t>1</a:t>
            </a:r>
            <a:r>
              <a:rPr kumimoji="1" lang="en-US" altLang="zh-CN" sz="1400" b="1" dirty="0">
                <a:solidFill>
                  <a:srgbClr val="0000FF"/>
                </a:solidFill>
                <a:latin typeface="微软雅黑" panose="020B0503020204020204" pitchFamily="34" charset="-122"/>
                <a:ea typeface="微软雅黑" panose="020B0503020204020204" pitchFamily="34" charset="-122"/>
              </a:rPr>
              <a:t> </a:t>
            </a:r>
            <a:r>
              <a:rPr kumimoji="1" lang="zh-CN" altLang="en-US" sz="1400" b="1" dirty="0">
                <a:solidFill>
                  <a:srgbClr val="0000FF"/>
                </a:solidFill>
                <a:latin typeface="微软雅黑" panose="020B0503020204020204" pitchFamily="34" charset="-122"/>
                <a:ea typeface="微软雅黑" panose="020B0503020204020204" pitchFamily="34" charset="-122"/>
              </a:rPr>
              <a:t>向 </a:t>
            </a:r>
            <a:r>
              <a:rPr kumimoji="1" lang="en-US" altLang="zh-CN" sz="1400" b="1" dirty="0">
                <a:solidFill>
                  <a:srgbClr val="0000FF"/>
                </a:solidFill>
                <a:latin typeface="微软雅黑" panose="020B0503020204020204" pitchFamily="34" charset="-122"/>
                <a:ea typeface="微软雅黑" panose="020B0503020204020204" pitchFamily="34" charset="-122"/>
              </a:rPr>
              <a:t>H</a:t>
            </a:r>
            <a:r>
              <a:rPr kumimoji="1" lang="en-US" altLang="zh-CN" sz="1400" b="1" baseline="-25000" dirty="0">
                <a:solidFill>
                  <a:srgbClr val="0000FF"/>
                </a:solidFill>
                <a:latin typeface="微软雅黑" panose="020B0503020204020204" pitchFamily="34" charset="-122"/>
                <a:ea typeface="微软雅黑" panose="020B0503020204020204" pitchFamily="34" charset="-122"/>
              </a:rPr>
              <a:t>2</a:t>
            </a:r>
            <a:r>
              <a:rPr kumimoji="1" lang="en-US" altLang="zh-CN" sz="1400" b="1" dirty="0">
                <a:solidFill>
                  <a:srgbClr val="0000FF"/>
                </a:solidFill>
                <a:latin typeface="微软雅黑" panose="020B0503020204020204" pitchFamily="34" charset="-122"/>
                <a:ea typeface="微软雅黑" panose="020B0503020204020204" pitchFamily="34" charset="-122"/>
              </a:rPr>
              <a:t> </a:t>
            </a:r>
            <a:r>
              <a:rPr kumimoji="1" lang="zh-CN" altLang="en-US" sz="1400" b="1" dirty="0">
                <a:solidFill>
                  <a:srgbClr val="0000FF"/>
                </a:solidFill>
                <a:latin typeface="微软雅黑" panose="020B0503020204020204" pitchFamily="34" charset="-122"/>
                <a:ea typeface="微软雅黑" panose="020B0503020204020204" pitchFamily="34" charset="-122"/>
              </a:rPr>
              <a:t>发送数据</a:t>
            </a:r>
            <a:endParaRPr kumimoji="1" lang="zh-CN" altLang="en-US" sz="1400" b="1" baseline="-25000" dirty="0">
              <a:solidFill>
                <a:srgbClr val="0000FF"/>
              </a:solidFill>
              <a:latin typeface="微软雅黑" panose="020B0503020204020204" pitchFamily="34" charset="-122"/>
              <a:ea typeface="微软雅黑" panose="020B0503020204020204" pitchFamily="34" charset="-122"/>
            </a:endParaRPr>
          </a:p>
        </p:txBody>
      </p:sp>
      <p:sp>
        <p:nvSpPr>
          <p:cNvPr id="1677" name="矩形 1676"/>
          <p:cNvSpPr/>
          <p:nvPr/>
        </p:nvSpPr>
        <p:spPr>
          <a:xfrm>
            <a:off x="2637495" y="3995185"/>
            <a:ext cx="3861998" cy="338554"/>
          </a:xfrm>
          <a:prstGeom prst="rect">
            <a:avLst/>
          </a:prstGeom>
        </p:spPr>
        <p:txBody>
          <a:bodyPr wrap="square">
            <a:spAutoFit/>
          </a:bodyPr>
          <a:lstStyle/>
          <a:p>
            <a:pPr algn="ctr"/>
            <a:r>
              <a:rPr lang="zh-CN" altLang="zh-CN" sz="1600" b="1" dirty="0">
                <a:latin typeface="微软雅黑" panose="020B0503020204020204" pitchFamily="34" charset="-122"/>
                <a:ea typeface="微软雅黑" panose="020B0503020204020204" pitchFamily="34" charset="-122"/>
              </a:rPr>
              <a:t>数据链路层的地位</a:t>
            </a:r>
            <a:endParaRPr lang="zh-CN" altLang="en-US" sz="1600" b="1" dirty="0">
              <a:latin typeface="微软雅黑" panose="020B0503020204020204" pitchFamily="34" charset="-122"/>
              <a:ea typeface="微软雅黑" panose="020B0503020204020204" pitchFamily="34" charset="-122"/>
            </a:endParaRPr>
          </a:p>
        </p:txBody>
      </p:sp>
      <p:sp>
        <p:nvSpPr>
          <p:cNvPr id="1678" name="矩形 1677"/>
          <p:cNvSpPr/>
          <p:nvPr/>
        </p:nvSpPr>
        <p:spPr>
          <a:xfrm>
            <a:off x="2725725" y="2232081"/>
            <a:ext cx="3785011" cy="307777"/>
          </a:xfrm>
          <a:prstGeom prst="rect">
            <a:avLst/>
          </a:prstGeom>
          <a:solidFill>
            <a:srgbClr val="00FF99"/>
          </a:solidFill>
          <a:ln>
            <a:solidFill>
              <a:srgbClr val="000066"/>
            </a:solidFill>
          </a:ln>
        </p:spPr>
        <p:txBody>
          <a:bodyPr wrap="none">
            <a:spAutoFit/>
          </a:bodyPr>
          <a:lstStyle/>
          <a:p>
            <a:r>
              <a:rPr lang="en-US" altLang="zh-CN" sz="1400" b="1" dirty="0">
                <a:solidFill>
                  <a:sysClr val="windowText" lastClr="000000"/>
                </a:solidFill>
                <a:latin typeface="微软雅黑" panose="020B0503020204020204" pitchFamily="34" charset="-122"/>
                <a:ea typeface="微软雅黑" panose="020B0503020204020204" pitchFamily="34" charset="-122"/>
              </a:rPr>
              <a:t>H</a:t>
            </a:r>
            <a:r>
              <a:rPr lang="en-US" altLang="zh-CN" sz="1400" b="1" baseline="-25000" dirty="0">
                <a:solidFill>
                  <a:sysClr val="windowText" lastClr="000000"/>
                </a:solidFill>
                <a:latin typeface="微软雅黑" panose="020B0503020204020204" pitchFamily="34" charset="-122"/>
                <a:ea typeface="微软雅黑" panose="020B0503020204020204" pitchFamily="34" charset="-122"/>
              </a:rPr>
              <a:t>1</a:t>
            </a:r>
            <a:r>
              <a:rPr lang="en-US" altLang="zh-CN" sz="1400" b="1" dirty="0">
                <a:solidFill>
                  <a:sysClr val="windowText" lastClr="000000"/>
                </a:solidFill>
                <a:latin typeface="微软雅黑" panose="020B0503020204020204" pitchFamily="34" charset="-122"/>
                <a:ea typeface="微软雅黑" panose="020B0503020204020204" pitchFamily="34" charset="-122"/>
              </a:rPr>
              <a:t> </a:t>
            </a:r>
            <a:r>
              <a:rPr lang="zh-CN" altLang="en-US" sz="1400" b="1" dirty="0">
                <a:solidFill>
                  <a:sysClr val="windowText" lastClr="000000"/>
                </a:solidFill>
                <a:latin typeface="微软雅黑" panose="020B0503020204020204" pitchFamily="34" charset="-122"/>
                <a:ea typeface="微软雅黑" panose="020B0503020204020204" pitchFamily="34" charset="-122"/>
              </a:rPr>
              <a:t>到</a:t>
            </a:r>
            <a:r>
              <a:rPr lang="en-US" altLang="zh-CN" sz="1400" b="1" dirty="0">
                <a:solidFill>
                  <a:sysClr val="windowText" lastClr="000000"/>
                </a:solidFill>
                <a:latin typeface="微软雅黑" panose="020B0503020204020204" pitchFamily="34" charset="-122"/>
                <a:ea typeface="微软雅黑" panose="020B0503020204020204" pitchFamily="34" charset="-122"/>
              </a:rPr>
              <a:t>H</a:t>
            </a:r>
            <a:r>
              <a:rPr lang="en-US" altLang="zh-CN" sz="1400" b="1" baseline="-25000" dirty="0">
                <a:solidFill>
                  <a:sysClr val="windowText" lastClr="000000"/>
                </a:solidFill>
                <a:latin typeface="微软雅黑" panose="020B0503020204020204" pitchFamily="34" charset="-122"/>
                <a:ea typeface="微软雅黑" panose="020B0503020204020204" pitchFamily="34" charset="-122"/>
              </a:rPr>
              <a:t>2</a:t>
            </a:r>
            <a:r>
              <a:rPr lang="en-US" altLang="zh-CN" sz="1400" b="1" dirty="0">
                <a:solidFill>
                  <a:sysClr val="windowText" lastClr="000000"/>
                </a:solidFill>
                <a:latin typeface="微软雅黑" panose="020B0503020204020204" pitchFamily="34" charset="-122"/>
                <a:ea typeface="微软雅黑" panose="020B0503020204020204" pitchFamily="34" charset="-122"/>
              </a:rPr>
              <a:t> </a:t>
            </a:r>
            <a:r>
              <a:rPr lang="zh-CN" altLang="zh-CN" sz="1400" b="1" dirty="0">
                <a:solidFill>
                  <a:sysClr val="windowText" lastClr="000000"/>
                </a:solidFill>
                <a:latin typeface="微软雅黑" panose="020B0503020204020204" pitchFamily="34" charset="-122"/>
                <a:ea typeface="微软雅黑" panose="020B0503020204020204" pitchFamily="34" charset="-122"/>
              </a:rPr>
              <a:t>所经过的网络可以是多种</a:t>
            </a:r>
            <a:r>
              <a:rPr lang="zh-CN" altLang="en-US" sz="1400" b="1" dirty="0">
                <a:solidFill>
                  <a:sysClr val="windowText" lastClr="000000"/>
                </a:solidFill>
                <a:latin typeface="微软雅黑" panose="020B0503020204020204" pitchFamily="34" charset="-122"/>
                <a:ea typeface="微软雅黑" panose="020B0503020204020204" pitchFamily="34" charset="-122"/>
              </a:rPr>
              <a:t>不同类型</a:t>
            </a:r>
            <a:r>
              <a:rPr lang="zh-CN" altLang="zh-CN" sz="1400" b="1" dirty="0">
                <a:solidFill>
                  <a:sysClr val="windowText" lastClr="000000"/>
                </a:solidFill>
                <a:latin typeface="微软雅黑" panose="020B0503020204020204" pitchFamily="34" charset="-122"/>
                <a:ea typeface="微软雅黑" panose="020B0503020204020204" pitchFamily="34" charset="-122"/>
              </a:rPr>
              <a:t>的</a:t>
            </a:r>
            <a:endParaRPr lang="zh-CN" altLang="en-US" sz="1400" b="1" dirty="0">
              <a:solidFill>
                <a:sysClr val="windowText" lastClr="000000"/>
              </a:solidFill>
              <a:latin typeface="微软雅黑" panose="020B0503020204020204" pitchFamily="34" charset="-122"/>
              <a:ea typeface="微软雅黑" panose="020B0503020204020204" pitchFamily="34" charset="-122"/>
            </a:endParaRPr>
          </a:p>
        </p:txBody>
      </p:sp>
      <p:sp>
        <p:nvSpPr>
          <p:cNvPr id="1675" name="Text Box 582"/>
          <p:cNvSpPr txBox="1">
            <a:spLocks noChangeArrowheads="1"/>
          </p:cNvSpPr>
          <p:nvPr/>
        </p:nvSpPr>
        <p:spPr bwMode="auto">
          <a:xfrm>
            <a:off x="3471384" y="2585730"/>
            <a:ext cx="215956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00FF"/>
                </a:solidFill>
                <a:latin typeface="微软雅黑" panose="020B0503020204020204" pitchFamily="34" charset="-122"/>
                <a:ea typeface="微软雅黑" panose="020B0503020204020204" pitchFamily="34" charset="-122"/>
              </a:rPr>
              <a:t>从层次上来看数据的流动</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636416" y="2444785"/>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4" name="Freeform 525"/>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5" name="Freeform 528"/>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6" name="Freeform 526"/>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7" name="Freeform 527"/>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5" name="Freeform 537"/>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6" name="Freeform 538"/>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7" name="Freeform 539"/>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8" name="Freeform 540"/>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6" name="Freeform 548"/>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8" name="Freeform 550"/>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3" name="Freeform 555"/>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5" name="Freeform 557"/>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0" name="Freeform 562"/>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2" name="Freeform 564"/>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6" name="Freeform 572"/>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7" name="Freeform 573"/>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8" name="Freeform 574"/>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9" name="Freeform 575"/>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3</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链路层</a:t>
              </a:r>
              <a:endParaRPr kumimoji="1" lang="zh-CN" altLang="en-US" sz="1050" b="1" dirty="0">
                <a:latin typeface="微软雅黑" panose="020B0503020204020204" pitchFamily="34" charset="-122"/>
                <a:ea typeface="微软雅黑" panose="020B0503020204020204" pitchFamily="34" charset="-122"/>
              </a:endParaRP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anose="020B0503020204020204" pitchFamily="34" charset="-122"/>
                  <a:ea typeface="微软雅黑" panose="020B0503020204020204" pitchFamily="34" charset="-122"/>
                </a:rPr>
                <a:t>链路层</a:t>
              </a:r>
              <a:endParaRPr kumimoji="1" lang="zh-CN" altLang="en-US" sz="1050" b="1" dirty="0">
                <a:latin typeface="微软雅黑" panose="020B0503020204020204" pitchFamily="34" charset="-122"/>
                <a:ea typeface="微软雅黑" panose="020B0503020204020204" pitchFamily="34" charset="-122"/>
              </a:endParaRP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endParaRPr kumimoji="1" lang="zh-CN" altLang="en-US" sz="1050" b="1">
                <a:latin typeface="微软雅黑" panose="020B0503020204020204" pitchFamily="34" charset="-122"/>
                <a:ea typeface="微软雅黑" panose="020B0503020204020204" pitchFamily="34" charset="-122"/>
              </a:endParaRP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endParaRPr kumimoji="1" lang="zh-CN" altLang="en-US" sz="1050" b="1">
                <a:latin typeface="微软雅黑" panose="020B0503020204020204" pitchFamily="34" charset="-122"/>
                <a:ea typeface="微软雅黑" panose="020B0503020204020204" pitchFamily="34" charset="-122"/>
              </a:endParaRP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endParaRPr kumimoji="1" lang="zh-CN" altLang="en-US" sz="1050" b="1">
                <a:latin typeface="微软雅黑" panose="020B0503020204020204" pitchFamily="34" charset="-122"/>
                <a:ea typeface="微软雅黑" panose="020B0503020204020204" pitchFamily="34" charset="-122"/>
              </a:endParaRP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grpSp>
      <p:sp>
        <p:nvSpPr>
          <p:cNvPr id="1700" name="Freeform 583"/>
          <p:cNvSpPr/>
          <p:nvPr/>
        </p:nvSpPr>
        <p:spPr bwMode="auto">
          <a:xfrm>
            <a:off x="2169936" y="2772151"/>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722925" y="1685707"/>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pic>
        <p:nvPicPr>
          <p:cNvPr id="1133"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49136" y="1731520"/>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39515" y="1641805"/>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6385" y="172036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78109" y="1613172"/>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0569" y="174545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p:nvPr/>
        </p:nvGrpSpPr>
        <p:grpSpPr bwMode="auto">
          <a:xfrm>
            <a:off x="2265419" y="1594083"/>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52" name="Text Box 51"/>
          <p:cNvSpPr txBox="1">
            <a:spLocks noChangeArrowheads="1"/>
          </p:cNvSpPr>
          <p:nvPr/>
        </p:nvSpPr>
        <p:spPr bwMode="auto">
          <a:xfrm>
            <a:off x="2383914" y="171529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电话网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121" name="Group 20"/>
          <p:cNvGrpSpPr/>
          <p:nvPr/>
        </p:nvGrpSpPr>
        <p:grpSpPr bwMode="auto">
          <a:xfrm>
            <a:off x="3506167" y="1594083"/>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31" name="Text Box 30"/>
          <p:cNvSpPr txBox="1">
            <a:spLocks noChangeArrowheads="1"/>
          </p:cNvSpPr>
          <p:nvPr/>
        </p:nvSpPr>
        <p:spPr bwMode="auto">
          <a:xfrm>
            <a:off x="3623538" y="1707659"/>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136" name="Group 35"/>
          <p:cNvGrpSpPr/>
          <p:nvPr/>
        </p:nvGrpSpPr>
        <p:grpSpPr bwMode="auto">
          <a:xfrm>
            <a:off x="4895806" y="1594083"/>
            <a:ext cx="735144" cy="469575"/>
            <a:chOff x="1680" y="240"/>
            <a:chExt cx="2529" cy="1270"/>
          </a:xfrm>
          <a:solidFill>
            <a:srgbClr val="00B0F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46" name="Text Box 45"/>
          <p:cNvSpPr txBox="1">
            <a:spLocks noChangeArrowheads="1"/>
          </p:cNvSpPr>
          <p:nvPr/>
        </p:nvSpPr>
        <p:spPr bwMode="auto">
          <a:xfrm>
            <a:off x="4996633" y="171414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广域网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606" name="Group 506"/>
          <p:cNvGrpSpPr/>
          <p:nvPr/>
        </p:nvGrpSpPr>
        <p:grpSpPr bwMode="auto">
          <a:xfrm>
            <a:off x="6086924" y="1639895"/>
            <a:ext cx="735144" cy="469575"/>
            <a:chOff x="1680" y="240"/>
            <a:chExt cx="2529" cy="1270"/>
          </a:xfrm>
          <a:solidFill>
            <a:srgbClr val="FFFF99"/>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616" name="Text Box 516"/>
          <p:cNvSpPr txBox="1">
            <a:spLocks noChangeArrowheads="1"/>
          </p:cNvSpPr>
          <p:nvPr/>
        </p:nvSpPr>
        <p:spPr bwMode="auto">
          <a:xfrm>
            <a:off x="6216140" y="1753472"/>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endParaRPr kumimoji="1" lang="zh-CN" altLang="en-US" sz="1000" b="1" dirty="0">
              <a:latin typeface="微软雅黑" panose="020B0503020204020204" pitchFamily="34" charset="-122"/>
              <a:ea typeface="微软雅黑" panose="020B0503020204020204" pitchFamily="34" charset="-122"/>
            </a:endParaRPr>
          </a:p>
        </p:txBody>
      </p:sp>
      <p:sp>
        <p:nvSpPr>
          <p:cNvPr id="1618" name="Line 518"/>
          <p:cNvSpPr>
            <a:spLocks noChangeShapeType="1"/>
          </p:cNvSpPr>
          <p:nvPr/>
        </p:nvSpPr>
        <p:spPr bwMode="auto">
          <a:xfrm flipV="1">
            <a:off x="4766562" y="1687617"/>
            <a:ext cx="916086" cy="69672"/>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19" name="Line 519"/>
          <p:cNvSpPr>
            <a:spLocks noChangeShapeType="1"/>
          </p:cNvSpPr>
          <p:nvPr/>
        </p:nvSpPr>
        <p:spPr bwMode="auto">
          <a:xfrm>
            <a:off x="6073483" y="1715294"/>
            <a:ext cx="1119368" cy="129855"/>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20" name="Line 520"/>
          <p:cNvSpPr>
            <a:spLocks noChangeShapeType="1"/>
          </p:cNvSpPr>
          <p:nvPr/>
        </p:nvSpPr>
        <p:spPr bwMode="auto">
          <a:xfrm>
            <a:off x="3422417" y="1661847"/>
            <a:ext cx="1005007" cy="85898"/>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17" name="Line 517"/>
          <p:cNvSpPr>
            <a:spLocks noChangeShapeType="1"/>
          </p:cNvSpPr>
          <p:nvPr/>
        </p:nvSpPr>
        <p:spPr bwMode="auto">
          <a:xfrm flipV="1">
            <a:off x="1847699" y="1657172"/>
            <a:ext cx="1155965" cy="212703"/>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5000" fill="hold" grpId="0" nodeType="clickEffect">
                                  <p:stCondLst>
                                    <p:cond delay="0"/>
                                  </p:stCondLst>
                                  <p:childTnLst>
                                    <p:anim calcmode="discrete" valueType="str">
                                      <p:cBhvr>
                                        <p:cTn id="6" dur="1000" fill="hold"/>
                                        <p:tgtEl>
                                          <p:spTgt spid="1147"/>
                                        </p:tgtEl>
                                        <p:attrNameLst>
                                          <p:attrName>style.visibility</p:attrName>
                                        </p:attrNameLst>
                                      </p:cBhvr>
                                      <p:tavLst>
                                        <p:tav tm="0">
                                          <p:val>
                                            <p:strVal val="hidden"/>
                                          </p:val>
                                        </p:tav>
                                        <p:tav tm="50000">
                                          <p:val>
                                            <p:strVal val="visible"/>
                                          </p:val>
                                        </p:tav>
                                      </p:tavLst>
                                    </p:anim>
                                  </p:childTnLst>
                                </p:cTn>
                              </p:par>
                              <p:par>
                                <p:cTn id="7" presetID="35" presetClass="emph" presetSubtype="0" repeatCount="5000" fill="hold" grpId="0" nodeType="withEffect">
                                  <p:stCondLst>
                                    <p:cond delay="0"/>
                                  </p:stCondLst>
                                  <p:childTnLst>
                                    <p:anim calcmode="discrete" valueType="str">
                                      <p:cBhvr>
                                        <p:cTn id="8" dur="1000" fill="hold"/>
                                        <p:tgtEl>
                                          <p:spTgt spid="1148"/>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35" presetClass="emph" presetSubtype="0" repeatCount="5000" fill="hold" grpId="1" nodeType="clickEffect">
                                  <p:stCondLst>
                                    <p:cond delay="0"/>
                                  </p:stCondLst>
                                  <p:childTnLst>
                                    <p:anim calcmode="discrete" valueType="str">
                                      <p:cBhvr>
                                        <p:cTn id="12" dur="1000" fill="hold"/>
                                        <p:tgtEl>
                                          <p:spTgt spid="1149"/>
                                        </p:tgtEl>
                                        <p:attrNameLst>
                                          <p:attrName>style.visibility</p:attrName>
                                        </p:attrNameLst>
                                      </p:cBhvr>
                                      <p:tavLst>
                                        <p:tav tm="0">
                                          <p:val>
                                            <p:strVal val="hidden"/>
                                          </p:val>
                                        </p:tav>
                                        <p:tav tm="50000">
                                          <p:val>
                                            <p:strVal val="visible"/>
                                          </p:val>
                                        </p:tav>
                                      </p:tavLst>
                                    </p:anim>
                                  </p:childTnLst>
                                </p:cTn>
                              </p:par>
                              <p:par>
                                <p:cTn id="13" presetID="35" presetClass="emph" presetSubtype="0" repeatCount="5000" fill="hold" grpId="1" nodeType="withEffect">
                                  <p:stCondLst>
                                    <p:cond delay="0"/>
                                  </p:stCondLst>
                                  <p:childTnLst>
                                    <p:anim calcmode="discrete" valueType="str">
                                      <p:cBhvr>
                                        <p:cTn id="14" dur="1000" fill="hold"/>
                                        <p:tgtEl>
                                          <p:spTgt spid="1151"/>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35" presetClass="emph" presetSubtype="0" repeatCount="5000" fill="hold" grpId="0" nodeType="clickEffect">
                                  <p:stCondLst>
                                    <p:cond delay="0"/>
                                  </p:stCondLst>
                                  <p:childTnLst>
                                    <p:anim calcmode="discrete" valueType="str">
                                      <p:cBhvr>
                                        <p:cTn id="18" dur="1000" fill="hold"/>
                                        <p:tgtEl>
                                          <p:spTgt spid="1150"/>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35" presetClass="emph" presetSubtype="0" repeatCount="5000" fill="hold" nodeType="clickEffect">
                                  <p:stCondLst>
                                    <p:cond delay="0"/>
                                  </p:stCondLst>
                                  <p:childTnLst>
                                    <p:anim calcmode="discrete" valueType="str">
                                      <p:cBhvr>
                                        <p:cTn id="22"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21"/>
                                        </p:tgtEl>
                                        <p:attrNameLst>
                                          <p:attrName>style.visibility</p:attrName>
                                        </p:attrNameLst>
                                      </p:cBhvr>
                                      <p:to>
                                        <p:strVal val="visible"/>
                                      </p:to>
                                    </p:set>
                                    <p:animEffect transition="in" filter="fade">
                                      <p:cBhvr>
                                        <p:cTn id="32" dur="750"/>
                                        <p:tgtEl>
                                          <p:spTgt spid="1621"/>
                                        </p:tgtEl>
                                      </p:cBhvr>
                                    </p:animEffect>
                                  </p:childTnLst>
                                </p:cTn>
                              </p:par>
                              <p:par>
                                <p:cTn id="33" presetID="22" presetClass="entr" presetSubtype="8" fill="hold" grpId="0" nodeType="withEffect">
                                  <p:stCondLst>
                                    <p:cond delay="1500"/>
                                  </p:stCondLst>
                                  <p:childTnLst>
                                    <p:set>
                                      <p:cBhvr>
                                        <p:cTn id="34" dur="1" fill="hold">
                                          <p:stCondLst>
                                            <p:cond delay="0"/>
                                          </p:stCondLst>
                                        </p:cTn>
                                        <p:tgtEl>
                                          <p:spTgt spid="1617"/>
                                        </p:tgtEl>
                                        <p:attrNameLst>
                                          <p:attrName>style.visibility</p:attrName>
                                        </p:attrNameLst>
                                      </p:cBhvr>
                                      <p:to>
                                        <p:strVal val="visible"/>
                                      </p:to>
                                    </p:set>
                                    <p:animEffect transition="in" filter="wipe(left)">
                                      <p:cBhvr>
                                        <p:cTn id="35" dur="1500"/>
                                        <p:tgtEl>
                                          <p:spTgt spid="16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75"/>
                                        </p:tgtEl>
                                        <p:attrNameLst>
                                          <p:attrName>style.visibility</p:attrName>
                                        </p:attrNameLst>
                                      </p:cBhvr>
                                      <p:to>
                                        <p:strVal val="visible"/>
                                      </p:to>
                                    </p:set>
                                    <p:animEffect transition="in" filter="fade">
                                      <p:cBhvr>
                                        <p:cTn id="40" dur="750"/>
                                        <p:tgtEl>
                                          <p:spTgt spid="1675"/>
                                        </p:tgtEl>
                                      </p:cBhvr>
                                    </p:animEffect>
                                  </p:childTnLst>
                                </p:cTn>
                              </p:par>
                              <p:par>
                                <p:cTn id="41" presetID="22" presetClass="entr" presetSubtype="8" fill="hold" grpId="0" nodeType="withEffect">
                                  <p:stCondLst>
                                    <p:cond delay="3000"/>
                                  </p:stCondLst>
                                  <p:childTnLst>
                                    <p:set>
                                      <p:cBhvr>
                                        <p:cTn id="42" dur="1" fill="hold">
                                          <p:stCondLst>
                                            <p:cond delay="0"/>
                                          </p:stCondLst>
                                        </p:cTn>
                                        <p:tgtEl>
                                          <p:spTgt spid="1700"/>
                                        </p:tgtEl>
                                        <p:attrNameLst>
                                          <p:attrName>style.visibility</p:attrName>
                                        </p:attrNameLst>
                                      </p:cBhvr>
                                      <p:to>
                                        <p:strVal val="visible"/>
                                      </p:to>
                                    </p:set>
                                    <p:animEffect transition="in" filter="wipe(left)">
                                      <p:cBhvr>
                                        <p:cTn id="43" dur="13000"/>
                                        <p:tgtEl>
                                          <p:spTgt spid="1700"/>
                                        </p:tgtEl>
                                      </p:cBhvr>
                                    </p:animEffect>
                                  </p:childTnLst>
                                </p:cTn>
                              </p:par>
                              <p:par>
                                <p:cTn id="44" presetID="22" presetClass="entr" presetSubtype="8" fill="hold" grpId="0" nodeType="withEffect">
                                  <p:stCondLst>
                                    <p:cond delay="8000"/>
                                  </p:stCondLst>
                                  <p:childTnLst>
                                    <p:set>
                                      <p:cBhvr>
                                        <p:cTn id="45" dur="1" fill="hold">
                                          <p:stCondLst>
                                            <p:cond delay="0"/>
                                          </p:stCondLst>
                                        </p:cTn>
                                        <p:tgtEl>
                                          <p:spTgt spid="1620"/>
                                        </p:tgtEl>
                                        <p:attrNameLst>
                                          <p:attrName>style.visibility</p:attrName>
                                        </p:attrNameLst>
                                      </p:cBhvr>
                                      <p:to>
                                        <p:strVal val="visible"/>
                                      </p:to>
                                    </p:set>
                                    <p:animEffect transition="in" filter="wipe(left)">
                                      <p:cBhvr>
                                        <p:cTn id="46" dur="1500"/>
                                        <p:tgtEl>
                                          <p:spTgt spid="1620"/>
                                        </p:tgtEl>
                                      </p:cBhvr>
                                    </p:animEffect>
                                  </p:childTnLst>
                                </p:cTn>
                              </p:par>
                              <p:par>
                                <p:cTn id="47" presetID="22" presetClass="entr" presetSubtype="8" fill="hold" grpId="0" nodeType="withEffect">
                                  <p:stCondLst>
                                    <p:cond delay="11000"/>
                                  </p:stCondLst>
                                  <p:childTnLst>
                                    <p:set>
                                      <p:cBhvr>
                                        <p:cTn id="48" dur="1" fill="hold">
                                          <p:stCondLst>
                                            <p:cond delay="0"/>
                                          </p:stCondLst>
                                        </p:cTn>
                                        <p:tgtEl>
                                          <p:spTgt spid="1618"/>
                                        </p:tgtEl>
                                        <p:attrNameLst>
                                          <p:attrName>style.visibility</p:attrName>
                                        </p:attrNameLst>
                                      </p:cBhvr>
                                      <p:to>
                                        <p:strVal val="visible"/>
                                      </p:to>
                                    </p:set>
                                    <p:animEffect transition="in" filter="wipe(left)">
                                      <p:cBhvr>
                                        <p:cTn id="49" dur="1500"/>
                                        <p:tgtEl>
                                          <p:spTgt spid="1618"/>
                                        </p:tgtEl>
                                      </p:cBhvr>
                                    </p:animEffect>
                                  </p:childTnLst>
                                </p:cTn>
                              </p:par>
                              <p:par>
                                <p:cTn id="50" presetID="22" presetClass="entr" presetSubtype="8" fill="hold" grpId="0" nodeType="withEffect">
                                  <p:stCondLst>
                                    <p:cond delay="14000"/>
                                  </p:stCondLst>
                                  <p:childTnLst>
                                    <p:set>
                                      <p:cBhvr>
                                        <p:cTn id="51" dur="1" fill="hold">
                                          <p:stCondLst>
                                            <p:cond delay="0"/>
                                          </p:stCondLst>
                                        </p:cTn>
                                        <p:tgtEl>
                                          <p:spTgt spid="1619"/>
                                        </p:tgtEl>
                                        <p:attrNameLst>
                                          <p:attrName>style.visibility</p:attrName>
                                        </p:attrNameLst>
                                      </p:cBhvr>
                                      <p:to>
                                        <p:strVal val="visible"/>
                                      </p:to>
                                    </p:set>
                                    <p:animEffect transition="in" filter="wipe(left)">
                                      <p:cBhvr>
                                        <p:cTn id="52" dur="1500"/>
                                        <p:tgtEl>
                                          <p:spTgt spid="16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678"/>
                                        </p:tgtEl>
                                        <p:attrNameLst>
                                          <p:attrName>style.visibility</p:attrName>
                                        </p:attrNameLst>
                                      </p:cBhvr>
                                      <p:to>
                                        <p:strVal val="visible"/>
                                      </p:to>
                                    </p:set>
                                    <p:animEffect transition="in" filter="wipe(up)">
                                      <p:cBhvr>
                                        <p:cTn id="57" dur="250"/>
                                        <p:tgtEl>
                                          <p:spTgt spid="1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 grpId="0"/>
      <p:bldP spid="1148" grpId="0"/>
      <p:bldP spid="1149" grpId="1"/>
      <p:bldP spid="1150" grpId="0"/>
      <p:bldP spid="1151" grpId="1"/>
      <p:bldP spid="1621" grpId="0"/>
      <p:bldP spid="1678" grpId="0" animBg="1"/>
      <p:bldP spid="1675" grpId="0"/>
      <p:bldP spid="1700" grpId="0" animBg="1"/>
      <p:bldP spid="1618" grpId="0" animBg="1"/>
      <p:bldP spid="1619" grpId="0" animBg="1"/>
      <p:bldP spid="1620" grpId="0" animBg="1"/>
      <p:bldP spid="161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577057" y="591484"/>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局域网传输媒体</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502922" y="1056546"/>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pic>
        <p:nvPicPr>
          <p:cNvPr id="62" name="Picture 216" descr="天线"/>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59023" y="1584958"/>
            <a:ext cx="1202717" cy="1959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9" descr="UTP.jpg"/>
          <p:cNvPicPr>
            <a:picLocks noChangeAspect="1"/>
          </p:cNvPicPr>
          <p:nvPr/>
        </p:nvPicPr>
        <p:blipFill>
          <a:blip r:embed="rId2" cstate="print"/>
          <a:srcRect l="18561" t="31329" r="43436" b="33200"/>
          <a:stretch>
            <a:fillRect/>
          </a:stretch>
        </p:blipFill>
        <p:spPr bwMode="auto">
          <a:xfrm>
            <a:off x="1025236" y="1337625"/>
            <a:ext cx="2401455" cy="1577370"/>
          </a:xfrm>
          <a:prstGeom prst="rect">
            <a:avLst/>
          </a:prstGeom>
          <a:noFill/>
          <a:ln w="9525">
            <a:noFill/>
            <a:miter lim="800000"/>
            <a:headEnd/>
            <a:tailEnd/>
          </a:ln>
        </p:spPr>
      </p:pic>
      <p:pic>
        <p:nvPicPr>
          <p:cNvPr id="15" name="Picture 4" descr="Fiber Optic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94812" y="2441142"/>
            <a:ext cx="2296089" cy="16149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320578" y="591484"/>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共享信道带来的问题</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534452" y="1056546"/>
            <a:ext cx="8129014" cy="29575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21" name="矩形 20"/>
          <p:cNvSpPr/>
          <p:nvPr/>
        </p:nvSpPr>
        <p:spPr>
          <a:xfrm>
            <a:off x="1742238" y="2465959"/>
            <a:ext cx="5713441" cy="1323439"/>
          </a:xfrm>
          <a:prstGeom prst="rect">
            <a:avLst/>
          </a:prstGeom>
        </p:spPr>
        <p:txBody>
          <a:bodyPr wrap="square">
            <a:spAutoFit/>
          </a:bodyPr>
          <a:lstStyle/>
          <a:p>
            <a:pPr algn="ctr" eaLnBrk="0" hangingPunct="0">
              <a:lnSpc>
                <a:spcPts val="2400"/>
              </a:lnSpc>
              <a:buClr>
                <a:srgbClr val="0070C0"/>
              </a:buClr>
            </a:pPr>
            <a:r>
              <a:rPr lang="zh-CN" altLang="en-US" sz="1600" b="1" dirty="0">
                <a:latin typeface="微软雅黑" panose="020B0503020204020204" pitchFamily="34" charset="-122"/>
                <a:ea typeface="微软雅黑" panose="020B0503020204020204" pitchFamily="34" charset="-122"/>
              </a:rPr>
              <a:t>共享的广播信道</a:t>
            </a:r>
            <a:endParaRPr lang="en-US" altLang="zh-CN" sz="1600" b="1" dirty="0">
              <a:latin typeface="微软雅黑" panose="020B0503020204020204" pitchFamily="34" charset="-122"/>
              <a:ea typeface="微软雅黑" panose="020B0503020204020204" pitchFamily="34" charset="-122"/>
            </a:endParaRPr>
          </a:p>
          <a:p>
            <a:pPr algn="ctr" eaLnBrk="0" hangingPunct="0">
              <a:lnSpc>
                <a:spcPts val="2400"/>
              </a:lnSpc>
              <a:buClr>
                <a:srgbClr val="0070C0"/>
              </a:buClr>
            </a:pPr>
            <a:endParaRPr lang="en-US" altLang="zh-CN" sz="1400" b="1" dirty="0">
              <a:solidFill>
                <a:srgbClr val="0000FF"/>
              </a:solidFill>
              <a:latin typeface="微软雅黑" panose="020B0503020204020204" pitchFamily="34" charset="-122"/>
              <a:ea typeface="微软雅黑" panose="020B0503020204020204" pitchFamily="34" charset="-122"/>
            </a:endParaRPr>
          </a:p>
          <a:p>
            <a:pPr eaLnBrk="0" hangingPunct="0">
              <a:lnSpc>
                <a:spcPts val="2400"/>
              </a:lnSpc>
              <a:buClr>
                <a:srgbClr val="0070C0"/>
              </a:buClr>
            </a:pPr>
            <a:r>
              <a:rPr lang="zh-CN" altLang="en-US" b="1" dirty="0">
                <a:solidFill>
                  <a:srgbClr val="C00000"/>
                </a:solidFill>
                <a:latin typeface="微软雅黑" panose="020B0503020204020204" pitchFamily="34" charset="-122"/>
                <a:ea typeface="微软雅黑" panose="020B0503020204020204" pitchFamily="34" charset="-122"/>
              </a:rPr>
              <a:t>问题：</a:t>
            </a:r>
            <a:r>
              <a:rPr lang="zh-CN" altLang="en-US" b="1" dirty="0">
                <a:latin typeface="微软雅黑" panose="020B0503020204020204" pitchFamily="34" charset="-122"/>
                <a:ea typeface="微软雅黑" panose="020B0503020204020204" pitchFamily="34" charset="-122"/>
              </a:rPr>
              <a:t>若多个设备在共享的广播信道上</a:t>
            </a:r>
            <a:r>
              <a:rPr lang="zh-CN" altLang="en-US" b="1" dirty="0">
                <a:solidFill>
                  <a:srgbClr val="0000FF"/>
                </a:solidFill>
                <a:latin typeface="微软雅黑" panose="020B0503020204020204" pitchFamily="34" charset="-122"/>
                <a:ea typeface="微软雅黑" panose="020B0503020204020204" pitchFamily="34" charset="-122"/>
              </a:rPr>
              <a:t>同时发送</a:t>
            </a:r>
            <a:r>
              <a:rPr lang="zh-CN" altLang="en-US" b="1" dirty="0">
                <a:latin typeface="微软雅黑" panose="020B0503020204020204" pitchFamily="34" charset="-122"/>
                <a:ea typeface="微软雅黑" panose="020B0503020204020204" pitchFamily="34" charset="-122"/>
              </a:rPr>
              <a:t>数据，则会造成彼此干扰，导致发送失败。</a:t>
            </a:r>
            <a:endParaRPr lang="zh-CN" altLang="en-US" b="1" dirty="0">
              <a:latin typeface="微软雅黑" panose="020B0503020204020204" pitchFamily="34" charset="-122"/>
              <a:ea typeface="微软雅黑" panose="020B0503020204020204" pitchFamily="34" charset="-122"/>
            </a:endParaRPr>
          </a:p>
        </p:txBody>
      </p:sp>
      <p:grpSp>
        <p:nvGrpSpPr>
          <p:cNvPr id="43" name="组合 42"/>
          <p:cNvGrpSpPr/>
          <p:nvPr/>
        </p:nvGrpSpPr>
        <p:grpSpPr>
          <a:xfrm>
            <a:off x="3171413" y="1214327"/>
            <a:ext cx="2811270" cy="1114568"/>
            <a:chOff x="4981610" y="1448932"/>
            <a:chExt cx="2811270" cy="1114568"/>
          </a:xfrm>
          <a:solidFill>
            <a:srgbClr val="CC00CC"/>
          </a:solidFill>
        </p:grpSpPr>
        <p:sp>
          <p:nvSpPr>
            <p:cNvPr id="44" name="Line 7"/>
            <p:cNvSpPr>
              <a:spLocks noChangeShapeType="1"/>
            </p:cNvSpPr>
            <p:nvPr/>
          </p:nvSpPr>
          <p:spPr bwMode="auto">
            <a:xfrm>
              <a:off x="4981610" y="1977395"/>
              <a:ext cx="2811270" cy="0"/>
            </a:xfrm>
            <a:prstGeom prst="line">
              <a:avLst/>
            </a:prstGeom>
            <a:grpFill/>
            <a:ln w="57150">
              <a:solidFill>
                <a:srgbClr val="000000"/>
              </a:solidFill>
              <a:round/>
            </a:ln>
          </p:spPr>
          <p:txBody>
            <a:bodyPr/>
            <a:lstStyle/>
            <a:p>
              <a:endParaRPr lang="zh-CN" altLang="en-US"/>
            </a:p>
          </p:txBody>
        </p:sp>
        <p:sp>
          <p:nvSpPr>
            <p:cNvPr id="45" name="Line 12"/>
            <p:cNvSpPr>
              <a:spLocks noChangeShapeType="1"/>
            </p:cNvSpPr>
            <p:nvPr/>
          </p:nvSpPr>
          <p:spPr bwMode="auto">
            <a:xfrm>
              <a:off x="5862852" y="1680532"/>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13"/>
            <p:cNvSpPr>
              <a:spLocks noChangeShapeType="1"/>
            </p:cNvSpPr>
            <p:nvPr/>
          </p:nvSpPr>
          <p:spPr bwMode="auto">
            <a:xfrm>
              <a:off x="7005852" y="1680532"/>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14"/>
            <p:cNvSpPr>
              <a:spLocks noChangeShapeType="1"/>
            </p:cNvSpPr>
            <p:nvPr/>
          </p:nvSpPr>
          <p:spPr bwMode="auto">
            <a:xfrm>
              <a:off x="63973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15"/>
            <p:cNvSpPr>
              <a:spLocks noChangeShapeType="1"/>
            </p:cNvSpPr>
            <p:nvPr/>
          </p:nvSpPr>
          <p:spPr bwMode="auto">
            <a:xfrm>
              <a:off x="7311780" y="1994568"/>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16"/>
            <p:cNvSpPr>
              <a:spLocks noChangeShapeType="1"/>
            </p:cNvSpPr>
            <p:nvPr/>
          </p:nvSpPr>
          <p:spPr bwMode="auto">
            <a:xfrm>
              <a:off x="5510292" y="1994568"/>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椭圆 4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357496" y="2244776"/>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7161654" y="2244776"/>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a:off x="4908417" y="1555886"/>
            <a:ext cx="400271" cy="332403"/>
            <a:chOff x="6811108" y="1790491"/>
            <a:chExt cx="400271" cy="332403"/>
          </a:xfrm>
        </p:grpSpPr>
        <p:cxnSp>
          <p:nvCxnSpPr>
            <p:cNvPr id="56" name="直接箭头连接符 55"/>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7205364" y="1790491"/>
              <a:ext cx="0" cy="332403"/>
            </a:xfrm>
            <a:prstGeom prst="straightConnector1">
              <a:avLst/>
            </a:prstGeom>
            <a:ln w="12700">
              <a:solidFill>
                <a:srgbClr val="0000FF"/>
              </a:solidFill>
              <a:prstDash val="dash"/>
              <a:headEnd type="none" w="med" len="lg"/>
              <a:tailEnd type="stealth" w="med" len="lg"/>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3847551" y="1514579"/>
            <a:ext cx="967081" cy="545210"/>
            <a:chOff x="5750242" y="1749184"/>
            <a:chExt cx="967081" cy="545210"/>
          </a:xfrm>
        </p:grpSpPr>
        <p:cxnSp>
          <p:nvCxnSpPr>
            <p:cNvPr id="59" name="直接箭头连接符 58"/>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sp>
        <p:nvSpPr>
          <p:cNvPr id="63" name="爆炸形 1 62"/>
          <p:cNvSpPr/>
          <p:nvPr/>
        </p:nvSpPr>
        <p:spPr>
          <a:xfrm>
            <a:off x="4761352" y="1786204"/>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1500"/>
                                        <p:tgtEl>
                                          <p:spTgt spid="58"/>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right)">
                                      <p:cBhvr>
                                        <p:cTn id="10" dur="1500"/>
                                        <p:tgtEl>
                                          <p:spTgt spid="55"/>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29962"/>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静态划分信道：</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719455" indent="-358775"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频分复用</a:t>
            </a:r>
            <a:endParaRPr lang="zh-CN" altLang="en-US" sz="2000" b="1" dirty="0">
              <a:latin typeface="微软雅黑" panose="020B0503020204020204" pitchFamily="34" charset="-122"/>
              <a:ea typeface="微软雅黑" panose="020B0503020204020204" pitchFamily="34" charset="-122"/>
            </a:endParaRPr>
          </a:p>
          <a:p>
            <a:pPr marL="719455" indent="-358775"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时分复用</a:t>
            </a:r>
            <a:endParaRPr lang="zh-CN" altLang="en-US" sz="2000" b="1" dirty="0">
              <a:latin typeface="微软雅黑" panose="020B0503020204020204" pitchFamily="34" charset="-122"/>
              <a:ea typeface="微软雅黑" panose="020B0503020204020204" pitchFamily="34" charset="-122"/>
            </a:endParaRPr>
          </a:p>
          <a:p>
            <a:pPr marL="719455" indent="-358775"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波分复用</a:t>
            </a:r>
            <a:endParaRPr lang="zh-CN" altLang="en-US" sz="2000" b="1" dirty="0">
              <a:latin typeface="微软雅黑" panose="020B0503020204020204" pitchFamily="34" charset="-122"/>
              <a:ea typeface="微软雅黑" panose="020B0503020204020204" pitchFamily="34" charset="-122"/>
            </a:endParaRPr>
          </a:p>
          <a:p>
            <a:pPr marL="719455" indent="-358775"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码分复用 </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动态媒体接入控制（多点接入）：</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720725"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随机接入：所有的用户可随机地发送信息。</a:t>
            </a:r>
            <a:endParaRPr lang="zh-CN" altLang="en-US" sz="2000" b="1" dirty="0">
              <a:latin typeface="微软雅黑" panose="020B0503020204020204" pitchFamily="34" charset="-122"/>
              <a:ea typeface="微软雅黑" panose="020B0503020204020204" pitchFamily="34" charset="-122"/>
            </a:endParaRPr>
          </a:p>
          <a:p>
            <a:pPr marL="720725"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受控接入：用户必须服从一定的控制。如轮询</a:t>
            </a:r>
            <a:r>
              <a:rPr lang="en-US" altLang="zh-CN" sz="2000" b="1" dirty="0">
                <a:latin typeface="微软雅黑" panose="020B0503020204020204" pitchFamily="34" charset="-122"/>
                <a:ea typeface="微软雅黑" panose="020B0503020204020204" pitchFamily="34" charset="-122"/>
              </a:rPr>
              <a:t>(polling)</a:t>
            </a:r>
            <a:r>
              <a:rPr lang="zh-CN" altLang="en-US"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705297" y="602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媒体共享技术</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矩形 1"/>
          <p:cNvSpPr>
            <a:spLocks noChangeArrowheads="1"/>
          </p:cNvSpPr>
          <p:nvPr/>
        </p:nvSpPr>
        <p:spPr bwMode="auto">
          <a:xfrm>
            <a:off x="1277541" y="296467"/>
            <a:ext cx="226215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buNone/>
            </a:pPr>
            <a:r>
              <a:rPr lang="zh-CN" altLang="en-US" sz="27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多点接入协议</a:t>
            </a:r>
            <a:endParaRPr lang="en-US" altLang="zh-CN" sz="27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9219" name="组合 2"/>
          <p:cNvGrpSpPr/>
          <p:nvPr/>
        </p:nvGrpSpPr>
        <p:grpSpPr bwMode="auto">
          <a:xfrm>
            <a:off x="481263" y="1006079"/>
            <a:ext cx="7438775" cy="3911310"/>
            <a:chOff x="179833" y="1341438"/>
            <a:chExt cx="8856663" cy="5215080"/>
          </a:xfrm>
        </p:grpSpPr>
        <p:sp>
          <p:nvSpPr>
            <p:cNvPr id="2" name="矩形 1"/>
            <p:cNvSpPr/>
            <p:nvPr/>
          </p:nvSpPr>
          <p:spPr>
            <a:xfrm>
              <a:off x="2772220" y="1341438"/>
              <a:ext cx="3240088" cy="719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defRPr/>
              </a:pPr>
              <a:r>
                <a:rPr lang="en-US" altLang="zh-CN" sz="1350" dirty="0">
                  <a:solidFill>
                    <a:prstClr val="white"/>
                  </a:solidFill>
                  <a:latin typeface="Times New Roman" panose="02020603050405020304" pitchFamily="18" charset="0"/>
                  <a:ea typeface="宋体" panose="02010600030101010101" pitchFamily="2" charset="-122"/>
                  <a:cs typeface="Times New Roman" panose="02020603050405020304" pitchFamily="18" charset="0"/>
                </a:rPr>
                <a:t>Multiple access  protocols</a:t>
              </a:r>
              <a:endParaRPr lang="zh-CN" altLang="en-US" sz="1350" dirty="0">
                <a:solidFill>
                  <a:prstClr val="white"/>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矩形 5"/>
            <p:cNvSpPr/>
            <p:nvPr/>
          </p:nvSpPr>
          <p:spPr>
            <a:xfrm>
              <a:off x="179833" y="4221163"/>
              <a:ext cx="935037"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defRPr/>
              </a:pPr>
              <a:r>
                <a:rPr lang="en-US" altLang="zh-CN" sz="1200" dirty="0">
                  <a:solidFill>
                    <a:prstClr val="white"/>
                  </a:solidFill>
                  <a:latin typeface="Times New Roman" panose="02020603050405020304" pitchFamily="18" charset="0"/>
                  <a:ea typeface="宋体" panose="02010600030101010101" pitchFamily="2" charset="-122"/>
                  <a:cs typeface="Times New Roman" panose="02020603050405020304" pitchFamily="18" charset="0"/>
                </a:rPr>
                <a:t>FDMA</a:t>
              </a:r>
              <a:endParaRPr lang="zh-CN" altLang="en-US" sz="1200" dirty="0">
                <a:solidFill>
                  <a:prstClr val="white"/>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矩形 6"/>
            <p:cNvSpPr/>
            <p:nvPr/>
          </p:nvSpPr>
          <p:spPr>
            <a:xfrm>
              <a:off x="1187895" y="4221163"/>
              <a:ext cx="935038"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defRPr/>
              </a:pPr>
              <a:r>
                <a:rPr lang="en-US" altLang="zh-CN" sz="1200" dirty="0">
                  <a:solidFill>
                    <a:prstClr val="white"/>
                  </a:solidFill>
                  <a:latin typeface="Times New Roman" panose="02020603050405020304" pitchFamily="18" charset="0"/>
                  <a:ea typeface="宋体" panose="02010600030101010101" pitchFamily="2" charset="-122"/>
                  <a:cs typeface="Times New Roman" panose="02020603050405020304" pitchFamily="18" charset="0"/>
                </a:rPr>
                <a:t>TDMA</a:t>
              </a:r>
              <a:endParaRPr lang="zh-CN" altLang="en-US" sz="1200" dirty="0">
                <a:solidFill>
                  <a:prstClr val="white"/>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矩形 7"/>
            <p:cNvSpPr/>
            <p:nvPr/>
          </p:nvSpPr>
          <p:spPr>
            <a:xfrm>
              <a:off x="3204020" y="4221163"/>
              <a:ext cx="935038"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defRPr/>
              </a:pPr>
              <a:r>
                <a:rPr lang="en-US" altLang="zh-CN" sz="1200" dirty="0">
                  <a:solidFill>
                    <a:prstClr val="white"/>
                  </a:solidFill>
                  <a:latin typeface="Times New Roman" panose="02020603050405020304" pitchFamily="18" charset="0"/>
                  <a:ea typeface="宋体" panose="02010600030101010101" pitchFamily="2" charset="-122"/>
                  <a:cs typeface="Times New Roman" panose="02020603050405020304" pitchFamily="18" charset="0"/>
                </a:rPr>
                <a:t>CDMA</a:t>
              </a:r>
              <a:endParaRPr lang="zh-CN" altLang="en-US" sz="1200" dirty="0">
                <a:solidFill>
                  <a:prstClr val="white"/>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矩形 9"/>
            <p:cNvSpPr/>
            <p:nvPr/>
          </p:nvSpPr>
          <p:spPr>
            <a:xfrm>
              <a:off x="5723384" y="4221163"/>
              <a:ext cx="1512887"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defRPr/>
              </a:pPr>
              <a:r>
                <a:rPr lang="en-US" altLang="zh-CN" sz="1050" dirty="0">
                  <a:solidFill>
                    <a:prstClr val="white"/>
                  </a:solidFill>
                  <a:latin typeface="Times New Roman" panose="02020603050405020304" pitchFamily="18" charset="0"/>
                  <a:ea typeface="宋体" panose="02010600030101010101" pitchFamily="2" charset="-122"/>
                  <a:cs typeface="Times New Roman" panose="02020603050405020304" pitchFamily="18" charset="0"/>
                </a:rPr>
                <a:t>Controlled-access </a:t>
              </a:r>
              <a:endParaRPr lang="en-US" altLang="zh-CN" sz="1050" dirty="0">
                <a:solidFill>
                  <a:prstClr val="white"/>
                </a:solidFill>
                <a:latin typeface="Times New Roman" panose="02020603050405020304" pitchFamily="18" charset="0"/>
                <a:ea typeface="宋体" panose="02010600030101010101" pitchFamily="2" charset="-122"/>
                <a:cs typeface="Times New Roman" panose="02020603050405020304" pitchFamily="18" charset="0"/>
              </a:endParaRPr>
            </a:p>
            <a:p>
              <a:pPr algn="ctr" defTabSz="685800" fontAlgn="base">
                <a:spcBef>
                  <a:spcPct val="0"/>
                </a:spcBef>
                <a:spcAft>
                  <a:spcPct val="0"/>
                </a:spcAft>
                <a:defRPr/>
              </a:pPr>
              <a:r>
                <a:rPr lang="en-US" altLang="zh-CN" sz="1050" dirty="0">
                  <a:solidFill>
                    <a:prstClr val="white"/>
                  </a:solidFill>
                  <a:latin typeface="Times New Roman" panose="02020603050405020304" pitchFamily="18" charset="0"/>
                  <a:ea typeface="宋体" panose="02010600030101010101" pitchFamily="2" charset="-122"/>
                  <a:cs typeface="Times New Roman" panose="02020603050405020304" pitchFamily="18" charset="0"/>
                </a:rPr>
                <a:t>protocol</a:t>
              </a:r>
              <a:endParaRPr lang="zh-CN" altLang="en-US" sz="1050" dirty="0">
                <a:solidFill>
                  <a:prstClr val="white"/>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9225" name="组合 23"/>
            <p:cNvGrpSpPr/>
            <p:nvPr/>
          </p:nvGrpSpPr>
          <p:grpSpPr bwMode="auto">
            <a:xfrm>
              <a:off x="5651946" y="4868863"/>
              <a:ext cx="1512887" cy="1362075"/>
              <a:chOff x="7049416" y="4869160"/>
              <a:chExt cx="1876425" cy="1362442"/>
            </a:xfrm>
          </p:grpSpPr>
          <p:pic>
            <p:nvPicPr>
              <p:cNvPr id="9256"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49416" y="5374352"/>
                <a:ext cx="187642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 name="直接连接符 19"/>
              <p:cNvCxnSpPr/>
              <p:nvPr/>
            </p:nvCxnSpPr>
            <p:spPr>
              <a:xfrm flipV="1">
                <a:off x="7163616" y="4869160"/>
                <a:ext cx="0" cy="71933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6" name="直接连接符 25"/>
            <p:cNvCxnSpPr/>
            <p:nvPr/>
          </p:nvCxnSpPr>
          <p:spPr>
            <a:xfrm>
              <a:off x="1980058" y="2420938"/>
              <a:ext cx="4679951"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356545" y="2060575"/>
              <a:ext cx="0" cy="36036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83070" y="3789363"/>
              <a:ext cx="2881313"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83070" y="3789363"/>
              <a:ext cx="0" cy="36036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619695" y="3789363"/>
              <a:ext cx="0" cy="36036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3564383" y="3789363"/>
              <a:ext cx="0" cy="36036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980058" y="3429000"/>
              <a:ext cx="0" cy="36036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004246" y="3789363"/>
              <a:ext cx="3455988"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004246" y="3789363"/>
              <a:ext cx="0" cy="36036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660009" y="3789363"/>
              <a:ext cx="0" cy="36036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6660009" y="3429000"/>
              <a:ext cx="0" cy="36036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1980058" y="2420938"/>
              <a:ext cx="0" cy="36036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540195" y="2708275"/>
              <a:ext cx="3095625" cy="7207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defRPr/>
              </a:pPr>
              <a:r>
                <a:rPr lang="en-US" altLang="zh-CN" sz="135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Static model</a:t>
              </a:r>
              <a:endParaRPr lang="zh-CN" altLang="en-US" sz="135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4" name="直接连接符 53"/>
            <p:cNvCxnSpPr/>
            <p:nvPr/>
          </p:nvCxnSpPr>
          <p:spPr>
            <a:xfrm>
              <a:off x="6660009" y="2420938"/>
              <a:ext cx="0" cy="36036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5148709" y="2708275"/>
              <a:ext cx="3240087" cy="7207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defRPr/>
              </a:pPr>
              <a:r>
                <a:rPr lang="en-US" altLang="zh-CN" sz="135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Dynamic model</a:t>
              </a:r>
              <a:endParaRPr lang="zh-CN" altLang="en-US" sz="135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6" name="矩形 55"/>
            <p:cNvSpPr/>
            <p:nvPr/>
          </p:nvSpPr>
          <p:spPr>
            <a:xfrm>
              <a:off x="2195958" y="4221163"/>
              <a:ext cx="935037"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defRPr/>
              </a:pPr>
              <a:r>
                <a:rPr lang="en-US" altLang="zh-CN" sz="1200" dirty="0">
                  <a:solidFill>
                    <a:prstClr val="white"/>
                  </a:solidFill>
                  <a:latin typeface="Times New Roman" panose="02020603050405020304" pitchFamily="18" charset="0"/>
                  <a:ea typeface="宋体" panose="02010600030101010101" pitchFamily="2" charset="-122"/>
                  <a:cs typeface="Times New Roman" panose="02020603050405020304" pitchFamily="18" charset="0"/>
                </a:rPr>
                <a:t>WDMA</a:t>
              </a:r>
              <a:endParaRPr lang="zh-CN" altLang="en-US" sz="1200" dirty="0">
                <a:solidFill>
                  <a:prstClr val="white"/>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9" name="直接连接符 58"/>
            <p:cNvCxnSpPr/>
            <p:nvPr/>
          </p:nvCxnSpPr>
          <p:spPr>
            <a:xfrm>
              <a:off x="2627758" y="3789363"/>
              <a:ext cx="0" cy="36036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243" name="组合 68"/>
            <p:cNvGrpSpPr/>
            <p:nvPr/>
          </p:nvGrpSpPr>
          <p:grpSpPr bwMode="auto">
            <a:xfrm>
              <a:off x="4405759" y="4508500"/>
              <a:ext cx="1318160" cy="1923050"/>
              <a:chOff x="4788024" y="4581128"/>
              <a:chExt cx="1936497" cy="1922663"/>
            </a:xfrm>
          </p:grpSpPr>
          <p:pic>
            <p:nvPicPr>
              <p:cNvPr id="92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5085184"/>
                <a:ext cx="1524000"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flipV="1">
                <a:off x="4918626" y="4581128"/>
                <a:ext cx="0" cy="57614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9253" name="矩形 59"/>
              <p:cNvSpPr>
                <a:spLocks noChangeArrowheads="1"/>
              </p:cNvSpPr>
              <p:nvPr/>
            </p:nvSpPr>
            <p:spPr bwMode="auto">
              <a:xfrm>
                <a:off x="5292079" y="6165304"/>
                <a:ext cx="1432442" cy="33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buNone/>
                </a:pPr>
                <a:r>
                  <a:rPr lang="en-US" altLang="zh-CN" sz="105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switching</a:t>
                </a:r>
                <a:endParaRPr lang="zh-CN" altLang="en-US" sz="105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61" name="直接连接符 60"/>
              <p:cNvCxnSpPr/>
              <p:nvPr/>
            </p:nvCxnSpPr>
            <p:spPr>
              <a:xfrm flipV="1">
                <a:off x="4918626" y="5819129"/>
                <a:ext cx="0" cy="57614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a:off x="4932619" y="6380991"/>
                <a:ext cx="359156"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4283520" y="4221163"/>
              <a:ext cx="1368425"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defRPr/>
              </a:pPr>
              <a:r>
                <a:rPr lang="en-US" altLang="zh-CN" sz="1050" dirty="0">
                  <a:solidFill>
                    <a:prstClr val="white"/>
                  </a:solidFill>
                  <a:latin typeface="Times New Roman" panose="02020603050405020304" pitchFamily="18" charset="0"/>
                  <a:ea typeface="宋体" panose="02010600030101010101" pitchFamily="2" charset="-122"/>
                  <a:cs typeface="Times New Roman" panose="02020603050405020304" pitchFamily="18" charset="0"/>
                </a:rPr>
                <a:t>Random Access</a:t>
              </a:r>
              <a:endParaRPr lang="en-US" altLang="zh-CN" sz="1050" dirty="0">
                <a:solidFill>
                  <a:prstClr val="white"/>
                </a:solidFill>
                <a:latin typeface="Times New Roman" panose="02020603050405020304" pitchFamily="18" charset="0"/>
                <a:ea typeface="宋体" panose="02010600030101010101" pitchFamily="2" charset="-122"/>
                <a:cs typeface="Times New Roman" panose="02020603050405020304" pitchFamily="18" charset="0"/>
              </a:endParaRPr>
            </a:p>
            <a:p>
              <a:pPr algn="ctr" defTabSz="685800" fontAlgn="base">
                <a:spcBef>
                  <a:spcPct val="0"/>
                </a:spcBef>
                <a:spcAft>
                  <a:spcPct val="0"/>
                </a:spcAft>
                <a:defRPr/>
              </a:pPr>
              <a:r>
                <a:rPr lang="en-US" altLang="zh-CN" sz="1050" dirty="0">
                  <a:solidFill>
                    <a:prstClr val="white"/>
                  </a:solidFill>
                  <a:latin typeface="Times New Roman" panose="02020603050405020304" pitchFamily="18" charset="0"/>
                  <a:ea typeface="宋体" panose="02010600030101010101" pitchFamily="2" charset="-122"/>
                  <a:cs typeface="Times New Roman" panose="02020603050405020304" pitchFamily="18" charset="0"/>
                </a:rPr>
                <a:t>Protocol</a:t>
              </a:r>
              <a:endParaRPr lang="zh-CN" altLang="en-US" sz="1050" dirty="0">
                <a:solidFill>
                  <a:prstClr val="white"/>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245" name="矩形 33"/>
            <p:cNvSpPr>
              <a:spLocks noChangeArrowheads="1"/>
            </p:cNvSpPr>
            <p:nvPr/>
          </p:nvSpPr>
          <p:spPr bwMode="auto">
            <a:xfrm>
              <a:off x="216346" y="5103813"/>
              <a:ext cx="4283075" cy="1452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lvl="1" defTabSz="685800" fontAlgn="base">
                <a:lnSpc>
                  <a:spcPct val="90000"/>
                </a:lnSpc>
                <a:spcBef>
                  <a:spcPct val="0"/>
                </a:spcBef>
                <a:spcAft>
                  <a:spcPct val="0"/>
                </a:spcAft>
                <a:buNone/>
              </a:pPr>
              <a:r>
                <a:rPr lang="en-US" altLang="zh-CN" sz="1200" b="1">
                  <a:solidFill>
                    <a:srgbClr val="FF0000"/>
                  </a:solidFill>
                  <a:latin typeface="Times New Roman" panose="02020603050405020304" pitchFamily="18" charset="0"/>
                  <a:cs typeface="Times New Roman" panose="02020603050405020304" pitchFamily="18" charset="0"/>
                </a:rPr>
                <a:t>Multiplexing</a:t>
              </a:r>
              <a:r>
                <a:rPr lang="en-US" altLang="zh-CN" sz="1200">
                  <a:solidFill>
                    <a:prstClr val="black"/>
                  </a:solidFill>
                  <a:latin typeface="Times New Roman" panose="02020603050405020304" pitchFamily="18" charset="0"/>
                  <a:cs typeface="Times New Roman" panose="02020603050405020304" pitchFamily="18" charset="0"/>
                </a:rPr>
                <a:t> allows several transmission sources to share a larger transmission capacity. Often used in hierarchical structures.</a:t>
              </a:r>
              <a:endParaRPr lang="en-US" altLang="zh-CN" sz="1200">
                <a:solidFill>
                  <a:prstClr val="black"/>
                </a:solidFill>
                <a:latin typeface="Times New Roman" panose="02020603050405020304" pitchFamily="18" charset="0"/>
                <a:cs typeface="Times New Roman" panose="02020603050405020304" pitchFamily="18" charset="0"/>
              </a:endParaRPr>
            </a:p>
            <a:p>
              <a:pPr marL="0" lvl="1" defTabSz="685800" fontAlgn="base">
                <a:lnSpc>
                  <a:spcPct val="90000"/>
                </a:lnSpc>
                <a:spcBef>
                  <a:spcPct val="0"/>
                </a:spcBef>
                <a:spcAft>
                  <a:spcPct val="0"/>
                </a:spcAft>
                <a:buNone/>
              </a:pPr>
              <a:r>
                <a:rPr lang="en-US" altLang="zh-CN" sz="1200" b="1">
                  <a:solidFill>
                    <a:srgbClr val="FF0000"/>
                  </a:solidFill>
                  <a:latin typeface="Times New Roman" panose="02020603050405020304" pitchFamily="18" charset="0"/>
                  <a:cs typeface="Times New Roman" panose="02020603050405020304" pitchFamily="18" charset="0"/>
                </a:rPr>
                <a:t>Multiple access</a:t>
              </a:r>
              <a:r>
                <a:rPr lang="en-US" altLang="zh-CN" sz="1200">
                  <a:solidFill>
                    <a:prstClr val="black"/>
                  </a:solidFill>
                  <a:latin typeface="Times New Roman" panose="02020603050405020304" pitchFamily="18" charset="0"/>
                  <a:cs typeface="Times New Roman" panose="02020603050405020304" pitchFamily="18" charset="0"/>
                </a:rPr>
                <a:t>: two or more simultaneous transmissions share a broadcast channel. Often used in access networks</a:t>
              </a:r>
              <a:endParaRPr lang="en-US" altLang="zh-CN" sz="1200">
                <a:solidFill>
                  <a:prstClr val="black"/>
                </a:solidFill>
                <a:latin typeface="Times New Roman" panose="02020603050405020304" pitchFamily="18" charset="0"/>
                <a:cs typeface="Times New Roman" panose="02020603050405020304" pitchFamily="18" charset="0"/>
              </a:endParaRPr>
            </a:p>
          </p:txBody>
        </p:sp>
        <p:sp>
          <p:nvSpPr>
            <p:cNvPr id="36" name="矩形 35"/>
            <p:cNvSpPr/>
            <p:nvPr/>
          </p:nvSpPr>
          <p:spPr>
            <a:xfrm>
              <a:off x="7307709" y="4221163"/>
              <a:ext cx="1728787"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defRPr/>
              </a:pPr>
              <a:r>
                <a:rPr lang="en-US" altLang="zh-CN" sz="1050" dirty="0">
                  <a:solidFill>
                    <a:prstClr val="white"/>
                  </a:solidFill>
                  <a:latin typeface="Times New Roman" panose="02020603050405020304" pitchFamily="18" charset="0"/>
                  <a:ea typeface="宋体" panose="02010600030101010101" pitchFamily="2" charset="-122"/>
                  <a:cs typeface="Times New Roman" panose="02020603050405020304" pitchFamily="18" charset="0"/>
                </a:rPr>
                <a:t>Limited-Contention</a:t>
              </a:r>
              <a:endParaRPr lang="en-US" altLang="zh-CN" sz="1050" dirty="0">
                <a:solidFill>
                  <a:prstClr val="white"/>
                </a:solidFill>
                <a:latin typeface="Times New Roman" panose="02020603050405020304" pitchFamily="18" charset="0"/>
                <a:ea typeface="宋体" panose="02010600030101010101" pitchFamily="2" charset="-122"/>
                <a:cs typeface="Times New Roman" panose="02020603050405020304" pitchFamily="18" charset="0"/>
              </a:endParaRPr>
            </a:p>
            <a:p>
              <a:pPr algn="ctr" defTabSz="685800" fontAlgn="base">
                <a:spcBef>
                  <a:spcPct val="0"/>
                </a:spcBef>
                <a:spcAft>
                  <a:spcPct val="0"/>
                </a:spcAft>
                <a:defRPr/>
              </a:pPr>
              <a:r>
                <a:rPr lang="en-US" altLang="zh-CN" sz="1050" dirty="0">
                  <a:solidFill>
                    <a:prstClr val="white"/>
                  </a:solidFill>
                  <a:latin typeface="Times New Roman" panose="02020603050405020304" pitchFamily="18" charset="0"/>
                  <a:ea typeface="宋体" panose="02010600030101010101" pitchFamily="2" charset="-122"/>
                  <a:cs typeface="Times New Roman" panose="02020603050405020304" pitchFamily="18" charset="0"/>
                </a:rPr>
                <a:t>Protocol</a:t>
              </a:r>
              <a:endParaRPr lang="zh-CN" altLang="en-US" sz="1050" dirty="0">
                <a:solidFill>
                  <a:prstClr val="white"/>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40" name="直接连接符 39"/>
            <p:cNvCxnSpPr/>
            <p:nvPr/>
          </p:nvCxnSpPr>
          <p:spPr>
            <a:xfrm>
              <a:off x="8460234" y="3789363"/>
              <a:ext cx="0" cy="36036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9248" name="矩形 59"/>
            <p:cNvSpPr>
              <a:spLocks noChangeArrowheads="1"/>
            </p:cNvSpPr>
            <p:nvPr/>
          </p:nvSpPr>
          <p:spPr bwMode="auto">
            <a:xfrm>
              <a:off x="7458677" y="5398839"/>
              <a:ext cx="966504"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buNone/>
              </a:pPr>
              <a:r>
                <a:rPr lang="en-US" altLang="zh-CN" sz="105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Tree walk</a:t>
              </a:r>
              <a:endParaRPr lang="zh-CN" altLang="en-US" sz="105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55" name="直接连接符 54"/>
            <p:cNvCxnSpPr/>
            <p:nvPr/>
          </p:nvCxnSpPr>
          <p:spPr>
            <a:xfrm>
              <a:off x="7380734" y="4868863"/>
              <a:ext cx="0" cy="71913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bwMode="auto">
            <a:xfrm>
              <a:off x="7380734" y="5589588"/>
              <a:ext cx="142875"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5378"/>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DIX Ethernet V2</a:t>
            </a:r>
            <a:r>
              <a:rPr lang="zh-CN" altLang="en-US" sz="2000" b="1" dirty="0">
                <a:latin typeface="微软雅黑" panose="020B0503020204020204" pitchFamily="34" charset="-122"/>
                <a:ea typeface="微软雅黑" panose="020B0503020204020204" pitchFamily="34" charset="-122"/>
              </a:rPr>
              <a:t>：世界上第一个局域网产品（以太网）的规约。</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IEEE 802.3</a:t>
            </a:r>
            <a:r>
              <a:rPr lang="zh-CN" altLang="en-US" sz="2000" b="1" dirty="0">
                <a:latin typeface="微软雅黑" panose="020B0503020204020204" pitchFamily="34" charset="-122"/>
                <a:ea typeface="微软雅黑" panose="020B0503020204020204" pitchFamily="34" charset="-122"/>
              </a:rPr>
              <a:t>：第一个 </a:t>
            </a:r>
            <a:r>
              <a:rPr lang="en-US" altLang="zh-CN" sz="2000" b="1" dirty="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的以太网标准。</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217183" y="602744"/>
            <a:ext cx="26997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以太网的两个标准 </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886381" y="2097198"/>
            <a:ext cx="7361382" cy="132343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342900" indent="-342900">
              <a:lnSpc>
                <a:spcPts val="3200"/>
              </a:lnSpc>
              <a:buSzPct val="8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这两种标准的硬件实现可以在同一个局域网上</a:t>
            </a:r>
            <a:r>
              <a:rPr lang="zh-CN" altLang="en-US" sz="2000" b="1" dirty="0">
                <a:solidFill>
                  <a:srgbClr val="0000FF"/>
                </a:solidFill>
                <a:latin typeface="微软雅黑" panose="020B0503020204020204" pitchFamily="34" charset="-122"/>
                <a:ea typeface="微软雅黑" panose="020B0503020204020204" pitchFamily="34" charset="-122"/>
              </a:rPr>
              <a:t>互操作。</a:t>
            </a:r>
            <a:endParaRPr lang="en-US" altLang="zh-CN" sz="2000" b="1" dirty="0">
              <a:solidFill>
                <a:srgbClr val="0000FF"/>
              </a:solidFill>
              <a:latin typeface="微软雅黑" panose="020B0503020204020204" pitchFamily="34" charset="-122"/>
              <a:ea typeface="微软雅黑" panose="020B0503020204020204" pitchFamily="34" charset="-122"/>
            </a:endParaRPr>
          </a:p>
          <a:p>
            <a:pPr marL="342900" indent="-342900">
              <a:lnSpc>
                <a:spcPts val="3200"/>
              </a:lnSpc>
              <a:buSzPct val="8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这两个标准标准只有很小的差别，因此很多人也常把 </a:t>
            </a:r>
            <a:r>
              <a:rPr lang="en-US" altLang="zh-CN" sz="2000" b="1" dirty="0">
                <a:latin typeface="微软雅黑" panose="020B0503020204020204" pitchFamily="34" charset="-122"/>
                <a:ea typeface="微软雅黑" panose="020B0503020204020204" pitchFamily="34" charset="-122"/>
              </a:rPr>
              <a:t>802.3</a:t>
            </a:r>
            <a:r>
              <a:rPr lang="zh-CN" altLang="en-US" sz="2000" b="1" dirty="0">
                <a:latin typeface="微软雅黑" panose="020B0503020204020204" pitchFamily="34" charset="-122"/>
                <a:ea typeface="微软雅黑" panose="020B0503020204020204" pitchFamily="34" charset="-122"/>
              </a:rPr>
              <a:t>局域网简称为“以太网”。</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502921" y="623157"/>
            <a:ext cx="8129015" cy="315464"/>
          </a:xfrm>
          <a:prstGeom prst="roundRect">
            <a:avLst>
              <a:gd name="adj" fmla="val 16667"/>
            </a:avLst>
          </a:prstGeom>
          <a:solidFill>
            <a:srgbClr val="99FFCC"/>
          </a:solidFill>
          <a:ln>
            <a:noFill/>
          </a:ln>
          <a:effectLst/>
        </p:spPr>
        <p:txBody>
          <a:bodyPr wrap="none" anchor="ctr"/>
          <a:lstStyle/>
          <a:p>
            <a:endParaRPr lang="zh-CN" altLang="en-US"/>
          </a:p>
        </p:txBody>
      </p:sp>
      <p:sp>
        <p:nvSpPr>
          <p:cNvPr id="16" name="Rectangle 6"/>
          <p:cNvSpPr>
            <a:spLocks noChangeArrowheads="1"/>
          </p:cNvSpPr>
          <p:nvPr/>
        </p:nvSpPr>
        <p:spPr bwMode="auto">
          <a:xfrm>
            <a:off x="2651324" y="584180"/>
            <a:ext cx="38314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latin typeface="微软雅黑" panose="020B0503020204020204" pitchFamily="34" charset="-122"/>
                <a:ea typeface="微软雅黑" panose="020B0503020204020204" pitchFamily="34" charset="-122"/>
              </a:rPr>
              <a:t>局域网数据链路层分为 </a:t>
            </a: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个子层</a:t>
            </a:r>
            <a:endParaRPr lang="zh-CN" altLang="en-US" sz="2000" b="1" dirty="0">
              <a:latin typeface="微软雅黑" panose="020B0503020204020204" pitchFamily="34" charset="-122"/>
              <a:ea typeface="微软雅黑" panose="020B0503020204020204" pitchFamily="34" charset="-122"/>
            </a:endParaRPr>
          </a:p>
        </p:txBody>
      </p:sp>
      <p:sp>
        <p:nvSpPr>
          <p:cNvPr id="18" name="Freeform 25"/>
          <p:cNvSpPr/>
          <p:nvPr/>
        </p:nvSpPr>
        <p:spPr bwMode="auto">
          <a:xfrm>
            <a:off x="6058351" y="1233505"/>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9" name="Freeform 18"/>
          <p:cNvSpPr/>
          <p:nvPr/>
        </p:nvSpPr>
        <p:spPr bwMode="auto">
          <a:xfrm>
            <a:off x="2568686" y="1233505"/>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0" name="Rectangle 47"/>
          <p:cNvSpPr>
            <a:spLocks noChangeArrowheads="1"/>
          </p:cNvSpPr>
          <p:nvPr/>
        </p:nvSpPr>
        <p:spPr bwMode="auto">
          <a:xfrm>
            <a:off x="6062115" y="1728099"/>
            <a:ext cx="1062835" cy="802699"/>
          </a:xfrm>
          <a:prstGeom prst="rect">
            <a:avLst/>
          </a:prstGeom>
          <a:solidFill>
            <a:srgbClr val="00FFFF"/>
          </a:solidFill>
          <a:ln>
            <a:noFill/>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1" name="Rectangle 46"/>
          <p:cNvSpPr>
            <a:spLocks noChangeArrowheads="1"/>
          </p:cNvSpPr>
          <p:nvPr/>
        </p:nvSpPr>
        <p:spPr bwMode="auto">
          <a:xfrm>
            <a:off x="2574960" y="1740840"/>
            <a:ext cx="1062835" cy="789958"/>
          </a:xfrm>
          <a:prstGeom prst="rect">
            <a:avLst/>
          </a:prstGeom>
          <a:solidFill>
            <a:srgbClr val="00FFFF"/>
          </a:solidFill>
          <a:ln>
            <a:noFill/>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4" name="Line 15"/>
          <p:cNvSpPr>
            <a:spLocks noChangeShapeType="1"/>
          </p:cNvSpPr>
          <p:nvPr/>
        </p:nvSpPr>
        <p:spPr bwMode="auto">
          <a:xfrm flipV="1">
            <a:off x="3649090" y="2704542"/>
            <a:ext cx="698936" cy="8108"/>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5" name="Line 16"/>
          <p:cNvSpPr>
            <a:spLocks noChangeShapeType="1"/>
          </p:cNvSpPr>
          <p:nvPr/>
        </p:nvSpPr>
        <p:spPr bwMode="auto">
          <a:xfrm flipH="1">
            <a:off x="5518777" y="2704542"/>
            <a:ext cx="543338" cy="2317"/>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4097061" y="1728098"/>
            <a:ext cx="1479437" cy="1209261"/>
            <a:chOff x="4097061" y="2396812"/>
            <a:chExt cx="1479437" cy="1209261"/>
          </a:xfrm>
        </p:grpSpPr>
        <p:grpSp>
          <p:nvGrpSpPr>
            <p:cNvPr id="22" name="Group 2"/>
            <p:cNvGrpSpPr/>
            <p:nvPr/>
          </p:nvGrpSpPr>
          <p:grpSpPr bwMode="auto">
            <a:xfrm>
              <a:off x="4097061" y="2396812"/>
              <a:ext cx="1479437" cy="1209261"/>
              <a:chOff x="109" y="1226"/>
              <a:chExt cx="2516" cy="1675"/>
            </a:xfrm>
            <a:solidFill>
              <a:srgbClr val="FFFF00"/>
            </a:solidFill>
          </p:grpSpPr>
          <p:grpSp>
            <p:nvGrpSpPr>
              <p:cNvPr id="23" name="Group 3"/>
              <p:cNvGrpSpPr/>
              <p:nvPr/>
            </p:nvGrpSpPr>
            <p:grpSpPr bwMode="auto">
              <a:xfrm>
                <a:off x="109" y="1226"/>
                <a:ext cx="2516" cy="1675"/>
                <a:chOff x="109" y="1226"/>
                <a:chExt cx="2516" cy="1675"/>
              </a:xfrm>
              <a:grpFill/>
            </p:grpSpPr>
            <p:grpSp>
              <p:nvGrpSpPr>
                <p:cNvPr id="25" name="Group 4"/>
                <p:cNvGrpSpPr/>
                <p:nvPr/>
              </p:nvGrpSpPr>
              <p:grpSpPr bwMode="auto">
                <a:xfrm>
                  <a:off x="109" y="1226"/>
                  <a:ext cx="2516" cy="1675"/>
                  <a:chOff x="109" y="1226"/>
                  <a:chExt cx="2516" cy="1675"/>
                </a:xfrm>
                <a:grpFill/>
              </p:grpSpPr>
              <p:sp>
                <p:nvSpPr>
                  <p:cNvPr id="27" name="Oval 5"/>
                  <p:cNvSpPr>
                    <a:spLocks noChangeArrowheads="1"/>
                  </p:cNvSpPr>
                  <p:nvPr/>
                </p:nvSpPr>
                <p:spPr bwMode="auto">
                  <a:xfrm>
                    <a:off x="1749" y="1896"/>
                    <a:ext cx="876" cy="829"/>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8" name="Oval 6"/>
                  <p:cNvSpPr>
                    <a:spLocks noChangeArrowheads="1"/>
                  </p:cNvSpPr>
                  <p:nvPr/>
                </p:nvSpPr>
                <p:spPr bwMode="auto">
                  <a:xfrm>
                    <a:off x="109" y="1632"/>
                    <a:ext cx="859" cy="831"/>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9" name="Oval 7"/>
                  <p:cNvSpPr>
                    <a:spLocks noChangeArrowheads="1"/>
                  </p:cNvSpPr>
                  <p:nvPr/>
                </p:nvSpPr>
                <p:spPr bwMode="auto">
                  <a:xfrm>
                    <a:off x="1612" y="1341"/>
                    <a:ext cx="874" cy="802"/>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0" name="Oval 8"/>
                  <p:cNvSpPr>
                    <a:spLocks noChangeArrowheads="1"/>
                  </p:cNvSpPr>
                  <p:nvPr/>
                </p:nvSpPr>
                <p:spPr bwMode="auto">
                  <a:xfrm>
                    <a:off x="1152" y="2055"/>
                    <a:ext cx="875" cy="846"/>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1" name="Oval 9"/>
                  <p:cNvSpPr>
                    <a:spLocks noChangeArrowheads="1"/>
                  </p:cNvSpPr>
                  <p:nvPr/>
                </p:nvSpPr>
                <p:spPr bwMode="auto">
                  <a:xfrm>
                    <a:off x="400" y="1982"/>
                    <a:ext cx="874" cy="802"/>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2" name="Oval 10"/>
                  <p:cNvSpPr>
                    <a:spLocks noChangeArrowheads="1"/>
                  </p:cNvSpPr>
                  <p:nvPr/>
                </p:nvSpPr>
                <p:spPr bwMode="auto">
                  <a:xfrm>
                    <a:off x="1075" y="1226"/>
                    <a:ext cx="859" cy="829"/>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3" name="Oval 11"/>
                  <p:cNvSpPr>
                    <a:spLocks noChangeArrowheads="1"/>
                  </p:cNvSpPr>
                  <p:nvPr/>
                </p:nvSpPr>
                <p:spPr bwMode="auto">
                  <a:xfrm>
                    <a:off x="523" y="1226"/>
                    <a:ext cx="859" cy="799"/>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sp>
              <p:nvSpPr>
                <p:cNvPr id="26" name="Oval 12"/>
                <p:cNvSpPr>
                  <a:spLocks noChangeArrowheads="1"/>
                </p:cNvSpPr>
                <p:nvPr/>
              </p:nvSpPr>
              <p:spPr bwMode="auto">
                <a:xfrm>
                  <a:off x="339" y="1414"/>
                  <a:ext cx="2085" cy="1152"/>
                </a:xfrm>
                <a:prstGeom prst="ellipse">
                  <a:avLst/>
                </a:prstGeom>
                <a:solidFill>
                  <a:srgbClr val="00B0F0"/>
                </a:solidFill>
                <a:ln>
                  <a:noFill/>
                </a:ln>
                <a:extLst>
                  <a:ext uri="{91240B29-F687-4F45-9708-019B960494DF}">
                    <a14:hiddenLine xmlns:a14="http://schemas.microsoft.com/office/drawing/2010/main" w="9525">
                      <a:solidFill>
                        <a:srgbClr val="000000"/>
                      </a:solidFill>
                      <a:prstDash val="dash"/>
                      <a:round/>
                    </a14:hiddenLine>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sp>
            <p:nvSpPr>
              <p:cNvPr id="24" name="Freeform 13"/>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00B0F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sp>
          <p:nvSpPr>
            <p:cNvPr id="36" name="Rectangle 17"/>
            <p:cNvSpPr>
              <a:spLocks noChangeArrowheads="1"/>
            </p:cNvSpPr>
            <p:nvPr/>
          </p:nvSpPr>
          <p:spPr bwMode="auto">
            <a:xfrm>
              <a:off x="4388157" y="2848547"/>
              <a:ext cx="920125"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chemeClr val="bg1"/>
                  </a:solidFill>
                  <a:latin typeface="微软雅黑" panose="020B0503020204020204" pitchFamily="34" charset="-122"/>
                  <a:ea typeface="微软雅黑" panose="020B0503020204020204" pitchFamily="34" charset="-122"/>
                </a:rPr>
                <a:t>局 域 网</a:t>
              </a:r>
              <a:endParaRPr kumimoji="1" lang="zh-CN" altLang="en-US" sz="1600" b="1" dirty="0">
                <a:solidFill>
                  <a:schemeClr val="bg1"/>
                </a:solidFill>
                <a:latin typeface="微软雅黑" panose="020B0503020204020204" pitchFamily="34" charset="-122"/>
                <a:ea typeface="微软雅黑" panose="020B0503020204020204" pitchFamily="34" charset="-122"/>
              </a:endParaRPr>
            </a:p>
          </p:txBody>
        </p:sp>
      </p:grpSp>
      <p:sp>
        <p:nvSpPr>
          <p:cNvPr id="37" name="Line 19"/>
          <p:cNvSpPr>
            <a:spLocks noChangeShapeType="1"/>
          </p:cNvSpPr>
          <p:nvPr/>
        </p:nvSpPr>
        <p:spPr bwMode="auto">
          <a:xfrm>
            <a:off x="2573705" y="2531955"/>
            <a:ext cx="106534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8" name="Line 20"/>
          <p:cNvSpPr>
            <a:spLocks noChangeShapeType="1"/>
          </p:cNvSpPr>
          <p:nvPr/>
        </p:nvSpPr>
        <p:spPr bwMode="auto">
          <a:xfrm>
            <a:off x="2573705" y="2134659"/>
            <a:ext cx="106534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9" name="Line 21"/>
          <p:cNvSpPr>
            <a:spLocks noChangeShapeType="1"/>
          </p:cNvSpPr>
          <p:nvPr/>
        </p:nvSpPr>
        <p:spPr bwMode="auto">
          <a:xfrm>
            <a:off x="2573705" y="1733889"/>
            <a:ext cx="106534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0" name="Rectangle 22"/>
          <p:cNvSpPr>
            <a:spLocks noChangeArrowheads="1"/>
          </p:cNvSpPr>
          <p:nvPr/>
        </p:nvSpPr>
        <p:spPr bwMode="auto">
          <a:xfrm>
            <a:off x="2800829" y="1305319"/>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anose="020B0503020204020204" pitchFamily="34" charset="-122"/>
                <a:ea typeface="微软雅黑" panose="020B0503020204020204" pitchFamily="34" charset="-122"/>
              </a:rPr>
              <a:t>网络层</a:t>
            </a:r>
            <a:endParaRPr kumimoji="1" lang="zh-CN" altLang="en-US" sz="1600" b="1" dirty="0">
              <a:latin typeface="微软雅黑" panose="020B0503020204020204" pitchFamily="34" charset="-122"/>
              <a:ea typeface="微软雅黑" panose="020B0503020204020204" pitchFamily="34" charset="-122"/>
            </a:endParaRPr>
          </a:p>
        </p:txBody>
      </p:sp>
      <p:sp>
        <p:nvSpPr>
          <p:cNvPr id="41" name="Rectangle 23"/>
          <p:cNvSpPr>
            <a:spLocks noChangeArrowheads="1"/>
          </p:cNvSpPr>
          <p:nvPr/>
        </p:nvSpPr>
        <p:spPr bwMode="auto">
          <a:xfrm>
            <a:off x="2778242" y="2586395"/>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anose="020B0503020204020204" pitchFamily="34" charset="-122"/>
                <a:ea typeface="微软雅黑" panose="020B0503020204020204" pitchFamily="34" charset="-122"/>
              </a:rPr>
              <a:t>物理层</a:t>
            </a:r>
            <a:endParaRPr kumimoji="1" lang="zh-CN" altLang="en-US" sz="1600" b="1">
              <a:latin typeface="微软雅黑" panose="020B0503020204020204" pitchFamily="34" charset="-122"/>
              <a:ea typeface="微软雅黑" panose="020B0503020204020204" pitchFamily="34" charset="-122"/>
            </a:endParaRPr>
          </a:p>
        </p:txBody>
      </p:sp>
      <p:sp>
        <p:nvSpPr>
          <p:cNvPr id="42" name="Rectangle 24"/>
          <p:cNvSpPr>
            <a:spLocks noChangeArrowheads="1"/>
          </p:cNvSpPr>
          <p:nvPr/>
        </p:nvSpPr>
        <p:spPr bwMode="auto">
          <a:xfrm>
            <a:off x="2761929" y="2963998"/>
            <a:ext cx="70532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anose="020B0503020204020204" pitchFamily="34" charset="-122"/>
                <a:ea typeface="微软雅黑" panose="020B0503020204020204" pitchFamily="34" charset="-122"/>
              </a:rPr>
              <a:t>站点 </a:t>
            </a:r>
            <a:r>
              <a:rPr kumimoji="1" lang="en-US" altLang="zh-CN" sz="1400" b="1" dirty="0">
                <a:solidFill>
                  <a:srgbClr val="000099"/>
                </a:solidFill>
                <a:latin typeface="微软雅黑" panose="020B0503020204020204" pitchFamily="34" charset="-122"/>
                <a:ea typeface="微软雅黑" panose="020B0503020204020204" pitchFamily="34" charset="-122"/>
              </a:rPr>
              <a:t>1</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43" name="Line 26"/>
          <p:cNvSpPr>
            <a:spLocks noChangeShapeType="1"/>
          </p:cNvSpPr>
          <p:nvPr/>
        </p:nvSpPr>
        <p:spPr bwMode="auto">
          <a:xfrm>
            <a:off x="6062115" y="2531955"/>
            <a:ext cx="10666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4" name="Line 27"/>
          <p:cNvSpPr>
            <a:spLocks noChangeShapeType="1"/>
          </p:cNvSpPr>
          <p:nvPr/>
        </p:nvSpPr>
        <p:spPr bwMode="auto">
          <a:xfrm>
            <a:off x="6062115" y="2134659"/>
            <a:ext cx="10666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5" name="Line 28"/>
          <p:cNvSpPr>
            <a:spLocks noChangeShapeType="1"/>
          </p:cNvSpPr>
          <p:nvPr/>
        </p:nvSpPr>
        <p:spPr bwMode="auto">
          <a:xfrm>
            <a:off x="6062115" y="1733889"/>
            <a:ext cx="10666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6" name="Rectangle 29"/>
          <p:cNvSpPr>
            <a:spLocks noChangeArrowheads="1"/>
          </p:cNvSpPr>
          <p:nvPr/>
        </p:nvSpPr>
        <p:spPr bwMode="auto">
          <a:xfrm>
            <a:off x="6256613" y="1318061"/>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anose="020B0503020204020204" pitchFamily="34" charset="-122"/>
                <a:ea typeface="微软雅黑" panose="020B0503020204020204" pitchFamily="34" charset="-122"/>
              </a:rPr>
              <a:t>网络层</a:t>
            </a:r>
            <a:endParaRPr kumimoji="1" lang="zh-CN" altLang="en-US" sz="1600" b="1">
              <a:latin typeface="微软雅黑" panose="020B0503020204020204" pitchFamily="34" charset="-122"/>
              <a:ea typeface="微软雅黑" panose="020B0503020204020204" pitchFamily="34" charset="-122"/>
            </a:endParaRPr>
          </a:p>
        </p:txBody>
      </p:sp>
      <p:sp>
        <p:nvSpPr>
          <p:cNvPr id="47" name="Rectangle 30"/>
          <p:cNvSpPr>
            <a:spLocks noChangeArrowheads="1"/>
          </p:cNvSpPr>
          <p:nvPr/>
        </p:nvSpPr>
        <p:spPr bwMode="auto">
          <a:xfrm>
            <a:off x="6266652" y="2586395"/>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anose="020B0503020204020204" pitchFamily="34" charset="-122"/>
                <a:ea typeface="微软雅黑" panose="020B0503020204020204" pitchFamily="34" charset="-122"/>
              </a:rPr>
              <a:t>物理层</a:t>
            </a:r>
            <a:endParaRPr kumimoji="1" lang="zh-CN" altLang="en-US" sz="1600" b="1">
              <a:latin typeface="微软雅黑" panose="020B0503020204020204" pitchFamily="34" charset="-122"/>
              <a:ea typeface="微软雅黑" panose="020B0503020204020204" pitchFamily="34" charset="-122"/>
            </a:endParaRPr>
          </a:p>
        </p:txBody>
      </p:sp>
      <p:grpSp>
        <p:nvGrpSpPr>
          <p:cNvPr id="48" name="Group 31"/>
          <p:cNvGrpSpPr/>
          <p:nvPr/>
        </p:nvGrpSpPr>
        <p:grpSpPr bwMode="auto">
          <a:xfrm>
            <a:off x="1136933" y="1784854"/>
            <a:ext cx="5754621" cy="369497"/>
            <a:chOff x="249" y="2118"/>
            <a:chExt cx="4586" cy="319"/>
          </a:xfrm>
        </p:grpSpPr>
        <p:sp>
          <p:nvSpPr>
            <p:cNvPr id="49" name="Rectangle 32"/>
            <p:cNvSpPr>
              <a:spLocks noChangeArrowheads="1"/>
            </p:cNvSpPr>
            <p:nvPr/>
          </p:nvSpPr>
          <p:spPr bwMode="auto">
            <a:xfrm>
              <a:off x="249" y="2147"/>
              <a:ext cx="113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逻辑链路控制</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50" name="AutoShape 33"/>
            <p:cNvSpPr>
              <a:spLocks noChangeArrowheads="1"/>
            </p:cNvSpPr>
            <p:nvPr/>
          </p:nvSpPr>
          <p:spPr bwMode="auto">
            <a:xfrm>
              <a:off x="2264" y="2135"/>
              <a:ext cx="1896" cy="228"/>
            </a:xfrm>
            <a:prstGeom prst="leftRightArrow">
              <a:avLst>
                <a:gd name="adj1" fmla="val 41667"/>
                <a:gd name="adj2" fmla="val 87431"/>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1" name="Rectangle 34"/>
            <p:cNvSpPr>
              <a:spLocks noChangeArrowheads="1"/>
            </p:cNvSpPr>
            <p:nvPr/>
          </p:nvSpPr>
          <p:spPr bwMode="auto">
            <a:xfrm>
              <a:off x="1623" y="2118"/>
              <a:ext cx="43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anose="020B0503020204020204" pitchFamily="34" charset="-122"/>
                  <a:ea typeface="微软雅黑" panose="020B0503020204020204" pitchFamily="34" charset="-122"/>
                </a:rPr>
                <a:t>LLC</a:t>
              </a:r>
              <a:endParaRPr kumimoji="1" lang="en-US" altLang="zh-CN" sz="1600" b="1">
                <a:latin typeface="微软雅黑" panose="020B0503020204020204" pitchFamily="34" charset="-122"/>
                <a:ea typeface="微软雅黑" panose="020B0503020204020204" pitchFamily="34" charset="-122"/>
              </a:endParaRPr>
            </a:p>
          </p:txBody>
        </p:sp>
        <p:sp>
          <p:nvSpPr>
            <p:cNvPr id="52" name="Rectangle 35"/>
            <p:cNvSpPr>
              <a:spLocks noChangeArrowheads="1"/>
            </p:cNvSpPr>
            <p:nvPr/>
          </p:nvSpPr>
          <p:spPr bwMode="auto">
            <a:xfrm>
              <a:off x="4405" y="2118"/>
              <a:ext cx="43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anose="020B0503020204020204" pitchFamily="34" charset="-122"/>
                  <a:ea typeface="微软雅黑" panose="020B0503020204020204" pitchFamily="34" charset="-122"/>
                </a:rPr>
                <a:t>LLC</a:t>
              </a:r>
              <a:endParaRPr kumimoji="1" lang="en-US" altLang="zh-CN" sz="1600" b="1">
                <a:latin typeface="微软雅黑" panose="020B0503020204020204" pitchFamily="34" charset="-122"/>
                <a:ea typeface="微软雅黑" panose="020B0503020204020204" pitchFamily="34" charset="-122"/>
              </a:endParaRPr>
            </a:p>
          </p:txBody>
        </p:sp>
      </p:grpSp>
      <p:grpSp>
        <p:nvGrpSpPr>
          <p:cNvPr id="53" name="Group 36"/>
          <p:cNvGrpSpPr/>
          <p:nvPr/>
        </p:nvGrpSpPr>
        <p:grpSpPr bwMode="auto">
          <a:xfrm>
            <a:off x="1136933" y="2190260"/>
            <a:ext cx="5875084" cy="352123"/>
            <a:chOff x="249" y="2468"/>
            <a:chExt cx="4682" cy="304"/>
          </a:xfrm>
        </p:grpSpPr>
        <p:sp>
          <p:nvSpPr>
            <p:cNvPr id="54" name="Rectangle 37"/>
            <p:cNvSpPr>
              <a:spLocks noChangeArrowheads="1"/>
            </p:cNvSpPr>
            <p:nvPr/>
          </p:nvSpPr>
          <p:spPr bwMode="auto">
            <a:xfrm>
              <a:off x="249" y="2482"/>
              <a:ext cx="113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媒体接入控制</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55" name="Line 38"/>
            <p:cNvSpPr>
              <a:spLocks noChangeShapeType="1"/>
            </p:cNvSpPr>
            <p:nvPr/>
          </p:nvSpPr>
          <p:spPr bwMode="auto">
            <a:xfrm flipV="1">
              <a:off x="2251" y="2581"/>
              <a:ext cx="383" cy="11"/>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6" name="Line 39"/>
            <p:cNvSpPr>
              <a:spLocks noChangeShapeType="1"/>
            </p:cNvSpPr>
            <p:nvPr/>
          </p:nvSpPr>
          <p:spPr bwMode="auto">
            <a:xfrm flipH="1">
              <a:off x="3739" y="2585"/>
              <a:ext cx="435"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7" name="Rectangle 40"/>
            <p:cNvSpPr>
              <a:spLocks noChangeArrowheads="1"/>
            </p:cNvSpPr>
            <p:nvPr/>
          </p:nvSpPr>
          <p:spPr bwMode="auto">
            <a:xfrm>
              <a:off x="1607" y="2468"/>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anose="020B0503020204020204" pitchFamily="34" charset="-122"/>
                  <a:ea typeface="微软雅黑" panose="020B0503020204020204" pitchFamily="34" charset="-122"/>
                </a:rPr>
                <a:t>MAC</a:t>
              </a:r>
              <a:endParaRPr kumimoji="1" lang="en-US" altLang="zh-CN" sz="1600" b="1">
                <a:latin typeface="微软雅黑" panose="020B0503020204020204" pitchFamily="34" charset="-122"/>
                <a:ea typeface="微软雅黑" panose="020B0503020204020204" pitchFamily="34" charset="-122"/>
              </a:endParaRPr>
            </a:p>
          </p:txBody>
        </p:sp>
        <p:sp>
          <p:nvSpPr>
            <p:cNvPr id="58" name="Rectangle 41"/>
            <p:cNvSpPr>
              <a:spLocks noChangeArrowheads="1"/>
            </p:cNvSpPr>
            <p:nvPr/>
          </p:nvSpPr>
          <p:spPr bwMode="auto">
            <a:xfrm>
              <a:off x="4387" y="2468"/>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anose="020B0503020204020204" pitchFamily="34" charset="-122"/>
                  <a:ea typeface="微软雅黑" panose="020B0503020204020204" pitchFamily="34" charset="-122"/>
                </a:rPr>
                <a:t>MAC</a:t>
              </a:r>
              <a:endParaRPr kumimoji="1" lang="en-US" altLang="zh-CN" sz="1600" b="1">
                <a:latin typeface="微软雅黑" panose="020B0503020204020204" pitchFamily="34" charset="-122"/>
                <a:ea typeface="微软雅黑" panose="020B0503020204020204" pitchFamily="34" charset="-122"/>
              </a:endParaRPr>
            </a:p>
          </p:txBody>
        </p:sp>
      </p:grpSp>
      <p:sp>
        <p:nvSpPr>
          <p:cNvPr id="59" name="AutoShape 42"/>
          <p:cNvSpPr/>
          <p:nvPr/>
        </p:nvSpPr>
        <p:spPr bwMode="auto">
          <a:xfrm>
            <a:off x="7136244" y="1740840"/>
            <a:ext cx="94112" cy="767950"/>
          </a:xfrm>
          <a:prstGeom prst="rightBrace">
            <a:avLst>
              <a:gd name="adj1" fmla="val 73666"/>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0" name="Rectangle 43"/>
          <p:cNvSpPr>
            <a:spLocks noChangeArrowheads="1"/>
          </p:cNvSpPr>
          <p:nvPr/>
        </p:nvSpPr>
        <p:spPr bwMode="auto">
          <a:xfrm>
            <a:off x="7136236" y="1901842"/>
            <a:ext cx="803106" cy="582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600" b="1">
                <a:solidFill>
                  <a:srgbClr val="0000FF"/>
                </a:solidFill>
                <a:latin typeface="微软雅黑" panose="020B0503020204020204" pitchFamily="34" charset="-122"/>
                <a:ea typeface="微软雅黑" panose="020B0503020204020204" pitchFamily="34" charset="-122"/>
              </a:rPr>
              <a:t>数据</a:t>
            </a:r>
            <a:endParaRPr kumimoji="1" lang="zh-CN" altLang="en-US" sz="1600" b="1">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600" b="1">
                <a:solidFill>
                  <a:srgbClr val="0000FF"/>
                </a:solidFill>
                <a:latin typeface="微软雅黑" panose="020B0503020204020204" pitchFamily="34" charset="-122"/>
                <a:ea typeface="微软雅黑" panose="020B0503020204020204" pitchFamily="34" charset="-122"/>
              </a:rPr>
              <a:t>链路层</a:t>
            </a:r>
            <a:endParaRPr kumimoji="1" lang="zh-CN" altLang="en-US" sz="1600" b="1">
              <a:solidFill>
                <a:srgbClr val="0000FF"/>
              </a:solidFill>
              <a:latin typeface="微软雅黑" panose="020B0503020204020204" pitchFamily="34" charset="-122"/>
              <a:ea typeface="微软雅黑" panose="020B0503020204020204" pitchFamily="34" charset="-122"/>
            </a:endParaRPr>
          </a:p>
        </p:txBody>
      </p:sp>
      <p:sp>
        <p:nvSpPr>
          <p:cNvPr id="61" name="Rectangle 44"/>
          <p:cNvSpPr>
            <a:spLocks noChangeArrowheads="1"/>
          </p:cNvSpPr>
          <p:nvPr/>
        </p:nvSpPr>
        <p:spPr bwMode="auto">
          <a:xfrm>
            <a:off x="6302320" y="2964000"/>
            <a:ext cx="70532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anose="020B0503020204020204" pitchFamily="34" charset="-122"/>
                <a:ea typeface="微软雅黑" panose="020B0503020204020204" pitchFamily="34" charset="-122"/>
              </a:rPr>
              <a:t>站点 </a:t>
            </a:r>
            <a:r>
              <a:rPr kumimoji="1" lang="en-US" altLang="zh-CN" sz="1400" b="1" dirty="0">
                <a:solidFill>
                  <a:srgbClr val="000099"/>
                </a:solidFill>
                <a:latin typeface="微软雅黑" panose="020B0503020204020204" pitchFamily="34" charset="-122"/>
                <a:ea typeface="微软雅黑" panose="020B0503020204020204" pitchFamily="34" charset="-122"/>
              </a:rPr>
              <a:t>2</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62" name="Text Box 45"/>
          <p:cNvSpPr txBox="1">
            <a:spLocks noChangeArrowheads="1"/>
          </p:cNvSpPr>
          <p:nvPr/>
        </p:nvSpPr>
        <p:spPr bwMode="auto">
          <a:xfrm>
            <a:off x="4138997" y="1145135"/>
            <a:ext cx="1446037" cy="523220"/>
          </a:xfrm>
          <a:prstGeom prst="rect">
            <a:avLst/>
          </a:prstGeom>
          <a:solidFill>
            <a:srgbClr val="009900"/>
          </a:solidFill>
          <a:ln w="9525">
            <a:solidFill>
              <a:srgbClr val="333399"/>
            </a:solidFill>
            <a:miter lim="800000"/>
          </a:ln>
          <a:effectLst/>
        </p:spPr>
        <p:txBody>
          <a:bodyPr wrap="none">
            <a:spAutoFit/>
          </a:bodyPr>
          <a:lstStyle/>
          <a:p>
            <a:pPr algn="ctr"/>
            <a:r>
              <a:rPr kumimoji="1" lang="en-US" altLang="zh-CN" sz="1400" b="1" dirty="0">
                <a:solidFill>
                  <a:schemeClr val="bg1"/>
                </a:solidFill>
                <a:latin typeface="微软雅黑" panose="020B0503020204020204" pitchFamily="34" charset="-122"/>
                <a:ea typeface="微软雅黑" panose="020B0503020204020204" pitchFamily="34" charset="-122"/>
              </a:rPr>
              <a:t>LLC </a:t>
            </a:r>
            <a:r>
              <a:rPr kumimoji="1" lang="zh-CN" altLang="en-US" sz="1400" b="1" dirty="0">
                <a:solidFill>
                  <a:schemeClr val="bg1"/>
                </a:solidFill>
                <a:latin typeface="微软雅黑" panose="020B0503020204020204" pitchFamily="34" charset="-122"/>
                <a:ea typeface="微软雅黑" panose="020B0503020204020204" pitchFamily="34" charset="-122"/>
              </a:rPr>
              <a:t>子层看不见</a:t>
            </a:r>
            <a:endParaRPr kumimoji="1" lang="zh-CN" altLang="en-US" sz="1400" b="1" dirty="0">
              <a:solidFill>
                <a:schemeClr val="bg1"/>
              </a:solidFill>
              <a:latin typeface="微软雅黑" panose="020B0503020204020204" pitchFamily="34" charset="-122"/>
              <a:ea typeface="微软雅黑" panose="020B0503020204020204" pitchFamily="34" charset="-122"/>
            </a:endParaRPr>
          </a:p>
          <a:p>
            <a:pPr algn="ctr"/>
            <a:r>
              <a:rPr kumimoji="1" lang="zh-CN" altLang="en-US" sz="1400" b="1" dirty="0">
                <a:solidFill>
                  <a:schemeClr val="bg1"/>
                </a:solidFill>
                <a:latin typeface="微软雅黑" panose="020B0503020204020204" pitchFamily="34" charset="-122"/>
                <a:ea typeface="微软雅黑" panose="020B0503020204020204" pitchFamily="34" charset="-122"/>
              </a:rPr>
              <a:t>下面的局域网</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63" name="Line 21"/>
          <p:cNvSpPr>
            <a:spLocks noChangeShapeType="1"/>
          </p:cNvSpPr>
          <p:nvPr/>
        </p:nvSpPr>
        <p:spPr bwMode="auto">
          <a:xfrm>
            <a:off x="2573705" y="1211146"/>
            <a:ext cx="106534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4" name="Line 28"/>
          <p:cNvSpPr>
            <a:spLocks noChangeShapeType="1"/>
          </p:cNvSpPr>
          <p:nvPr/>
        </p:nvSpPr>
        <p:spPr bwMode="auto">
          <a:xfrm>
            <a:off x="6062115" y="1211146"/>
            <a:ext cx="10666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 name="矩形 1"/>
          <p:cNvSpPr/>
          <p:nvPr/>
        </p:nvSpPr>
        <p:spPr>
          <a:xfrm>
            <a:off x="759957" y="3531684"/>
            <a:ext cx="7666183" cy="707886"/>
          </a:xfrm>
          <a:prstGeom prst="rect">
            <a:avLst/>
          </a:prstGeom>
          <a:ln>
            <a:solidFill>
              <a:srgbClr val="000099"/>
            </a:solidFill>
          </a:ln>
        </p:spPr>
        <p:style>
          <a:lnRef idx="2">
            <a:schemeClr val="accent3"/>
          </a:lnRef>
          <a:fillRef idx="1">
            <a:schemeClr val="lt1"/>
          </a:fillRef>
          <a:effectRef idx="0">
            <a:schemeClr val="accent3"/>
          </a:effectRef>
          <a:fontRef idx="minor">
            <a:schemeClr val="dk1"/>
          </a:fontRef>
        </p:style>
        <p:txBody>
          <a:bodyPr wrap="square">
            <a:spAutoFit/>
          </a:bodyPr>
          <a:lstStyle/>
          <a:p>
            <a:pPr>
              <a:lnSpc>
                <a:spcPts val="2400"/>
              </a:lnSpc>
            </a:pPr>
            <a:r>
              <a:rPr lang="zh-CN" altLang="en-US" b="1" dirty="0">
                <a:latin typeface="微软雅黑" panose="020B0503020204020204" pitchFamily="34" charset="-122"/>
                <a:ea typeface="微软雅黑" panose="020B0503020204020204" pitchFamily="34" charset="-122"/>
              </a:rPr>
              <a:t>逻辑链路控制 </a:t>
            </a:r>
            <a:r>
              <a:rPr lang="en-US" altLang="zh-CN" b="1" dirty="0">
                <a:latin typeface="微软雅黑" panose="020B0503020204020204" pitchFamily="34" charset="-122"/>
                <a:ea typeface="微软雅黑" panose="020B0503020204020204" pitchFamily="34" charset="-122"/>
              </a:rPr>
              <a:t>LLC (Logical Link Control) </a:t>
            </a:r>
            <a:r>
              <a:rPr lang="zh-CN" altLang="en-US" b="1" dirty="0">
                <a:latin typeface="微软雅黑" panose="020B0503020204020204" pitchFamily="34" charset="-122"/>
                <a:ea typeface="微软雅黑" panose="020B0503020204020204" pitchFamily="34" charset="-122"/>
              </a:rPr>
              <a:t>子层：与传输媒体无关。</a:t>
            </a:r>
            <a:endParaRPr lang="zh-CN" altLang="en-US" b="1" dirty="0">
              <a:latin typeface="微软雅黑" panose="020B0503020204020204" pitchFamily="34" charset="-122"/>
              <a:ea typeface="微软雅黑" panose="020B0503020204020204" pitchFamily="34" charset="-122"/>
            </a:endParaRPr>
          </a:p>
          <a:p>
            <a:pPr>
              <a:lnSpc>
                <a:spcPts val="2400"/>
              </a:lnSpc>
            </a:pPr>
            <a:r>
              <a:rPr lang="zh-CN" altLang="en-US" b="1" dirty="0">
                <a:latin typeface="微软雅黑" panose="020B0503020204020204" pitchFamily="34" charset="-122"/>
                <a:ea typeface="微软雅黑" panose="020B0503020204020204" pitchFamily="34" charset="-122"/>
              </a:rPr>
              <a:t>媒体接入控制 </a:t>
            </a:r>
            <a:r>
              <a:rPr lang="en-US" altLang="zh-CN" b="1" dirty="0">
                <a:latin typeface="微软雅黑" panose="020B0503020204020204" pitchFamily="34" charset="-122"/>
                <a:ea typeface="微软雅黑" panose="020B0503020204020204" pitchFamily="34" charset="-122"/>
              </a:rPr>
              <a:t>MAC (Medium Access Control) </a:t>
            </a:r>
            <a:r>
              <a:rPr lang="zh-CN" altLang="en-US" b="1" dirty="0">
                <a:latin typeface="微软雅黑" panose="020B0503020204020204" pitchFamily="34" charset="-122"/>
                <a:ea typeface="微软雅黑" panose="020B0503020204020204" pitchFamily="34" charset="-122"/>
              </a:rPr>
              <a:t>子层：与传输媒体有关。</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35" presetClass="emph" presetSubtype="0" repeatCount="4000" fill="hold" nodeType="clickEffect">
                                  <p:stCondLst>
                                    <p:cond delay="0"/>
                                  </p:stCondLst>
                                  <p:childTnLst>
                                    <p:anim calcmode="discrete" valueType="str">
                                      <p:cBhvr>
                                        <p:cTn id="13" dur="5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par>
                    <p:cTn id="14" fill="hold">
                      <p:stCondLst>
                        <p:cond delay="indefinite"/>
                      </p:stCondLst>
                      <p:childTnLst>
                        <p:par>
                          <p:cTn id="15" fill="hold">
                            <p:stCondLst>
                              <p:cond delay="0"/>
                            </p:stCondLst>
                            <p:childTnLst>
                              <p:par>
                                <p:cTn id="16" presetID="35" presetClass="emph" presetSubtype="0" repeatCount="4000" fill="hold" nodeType="clickEffect">
                                  <p:stCondLst>
                                    <p:cond delay="0"/>
                                  </p:stCondLst>
                                  <p:childTnLst>
                                    <p:anim calcmode="discrete" valueType="str">
                                      <p:cBhvr>
                                        <p:cTn id="17"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2"/>
                                        </p:tgtEl>
                                        <p:attrNameLst>
                                          <p:attrName>style.visibility</p:attrName>
                                        </p:attrNameLst>
                                      </p:cBhvr>
                                      <p:to>
                                        <p:strVal val="visible"/>
                                      </p:to>
                                    </p:set>
                                  </p:childTnLst>
                                </p:cTn>
                              </p:par>
                            </p:childTnLst>
                          </p:cTn>
                        </p:par>
                        <p:par>
                          <p:cTn id="22" fill="hold">
                            <p:stCondLst>
                              <p:cond delay="500"/>
                            </p:stCondLst>
                            <p:childTnLst>
                              <p:par>
                                <p:cTn id="23" presetID="35" presetClass="emph" presetSubtype="0" repeatCount="3000" fill="hold" grpId="1" nodeType="afterEffect">
                                  <p:stCondLst>
                                    <p:cond delay="250"/>
                                  </p:stCondLst>
                                  <p:childTnLst>
                                    <p:anim calcmode="discrete" valueType="str">
                                      <p:cBhvr>
                                        <p:cTn id="24" dur="500" fill="hold"/>
                                        <p:tgtEl>
                                          <p:spTgt spid="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2"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12135" y="602744"/>
            <a:ext cx="2109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适配器的作用</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502922" y="1056546"/>
            <a:ext cx="8129014" cy="31607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6" name="组合 5"/>
          <p:cNvGrpSpPr/>
          <p:nvPr/>
        </p:nvGrpSpPr>
        <p:grpSpPr>
          <a:xfrm>
            <a:off x="1970731" y="1258287"/>
            <a:ext cx="5525127" cy="2870623"/>
            <a:chOff x="1173771" y="1559190"/>
            <a:chExt cx="7611798" cy="3954770"/>
          </a:xfrm>
        </p:grpSpPr>
        <p:sp>
          <p:nvSpPr>
            <p:cNvPr id="10" name="Rectangle 18"/>
            <p:cNvSpPr>
              <a:spLocks noChangeArrowheads="1"/>
            </p:cNvSpPr>
            <p:nvPr/>
          </p:nvSpPr>
          <p:spPr bwMode="auto">
            <a:xfrm>
              <a:off x="1173771" y="2094384"/>
              <a:ext cx="6375267" cy="2397125"/>
            </a:xfrm>
            <a:prstGeom prst="rect">
              <a:avLst/>
            </a:prstGeom>
            <a:solidFill>
              <a:srgbClr val="99FFCC"/>
            </a:solidFill>
            <a:ln w="9525">
              <a:solidFill>
                <a:schemeClr val="tx1"/>
              </a:solidFill>
              <a:miter lim="800000"/>
            </a:ln>
            <a:effectLst/>
          </p:spPr>
          <p:txBody>
            <a:bodyPr wrap="none" anchor="ctr"/>
            <a:lstStyle/>
            <a:p>
              <a:endParaRPr lang="zh-CN" altLang="en-US" sz="1600" b="1" dirty="0">
                <a:solidFill>
                  <a:srgbClr val="000099"/>
                </a:solidFill>
                <a:latin typeface="微软雅黑" panose="020B0503020204020204" pitchFamily="34" charset="-122"/>
                <a:ea typeface="微软雅黑" panose="020B0503020204020204" pitchFamily="34" charset="-122"/>
              </a:endParaRPr>
            </a:p>
          </p:txBody>
        </p:sp>
        <p:sp>
          <p:nvSpPr>
            <p:cNvPr id="11" name="Line 20"/>
            <p:cNvSpPr>
              <a:spLocks noChangeShapeType="1"/>
            </p:cNvSpPr>
            <p:nvPr/>
          </p:nvSpPr>
          <p:spPr bwMode="auto">
            <a:xfrm>
              <a:off x="6773413" y="3392959"/>
              <a:ext cx="2012156" cy="0"/>
            </a:xfrm>
            <a:prstGeom prst="line">
              <a:avLst/>
            </a:prstGeom>
            <a:noFill/>
            <a:ln w="1905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2" name="Text Box 21"/>
            <p:cNvSpPr txBox="1">
              <a:spLocks noChangeArrowheads="1"/>
            </p:cNvSpPr>
            <p:nvPr/>
          </p:nvSpPr>
          <p:spPr bwMode="auto">
            <a:xfrm>
              <a:off x="7480333" y="2916197"/>
              <a:ext cx="1243775"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至局域网</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3" name="Rectangle 22"/>
            <p:cNvSpPr>
              <a:spLocks noChangeArrowheads="1"/>
            </p:cNvSpPr>
            <p:nvPr/>
          </p:nvSpPr>
          <p:spPr bwMode="auto">
            <a:xfrm>
              <a:off x="4910877" y="2778598"/>
              <a:ext cx="1907250" cy="1127125"/>
            </a:xfrm>
            <a:prstGeom prst="rect">
              <a:avLst/>
            </a:prstGeom>
            <a:solidFill>
              <a:srgbClr val="008000"/>
            </a:solidFill>
            <a:ln w="19050">
              <a:solidFill>
                <a:schemeClr val="tx1"/>
              </a:solidFill>
              <a:miter lim="800000"/>
            </a:ln>
            <a:effectLst/>
          </p:spPr>
          <p:txBody>
            <a:bodyPr wrap="none" anchor="ctr"/>
            <a:lstStyle/>
            <a:p>
              <a:pPr algn="ctr"/>
              <a:r>
                <a:rPr kumimoji="1" lang="zh-CN" altLang="en-US" sz="1400" b="1" dirty="0">
                  <a:solidFill>
                    <a:schemeClr val="bg1"/>
                  </a:solidFill>
                  <a:latin typeface="微软雅黑" panose="020B0503020204020204" pitchFamily="34" charset="-122"/>
                  <a:ea typeface="微软雅黑" panose="020B0503020204020204" pitchFamily="34" charset="-122"/>
                </a:rPr>
                <a:t>适配器</a:t>
              </a:r>
              <a:endParaRPr kumimoji="1" lang="zh-CN" altLang="en-US" sz="1400" b="1" dirty="0">
                <a:solidFill>
                  <a:schemeClr val="bg1"/>
                </a:solidFill>
                <a:latin typeface="微软雅黑" panose="020B0503020204020204" pitchFamily="34" charset="-122"/>
                <a:ea typeface="微软雅黑" panose="020B0503020204020204" pitchFamily="34" charset="-122"/>
              </a:endParaRPr>
            </a:p>
            <a:p>
              <a:pPr algn="ctr"/>
              <a:r>
                <a:rPr kumimoji="1" lang="zh-CN" altLang="en-US" sz="1400" b="1" dirty="0">
                  <a:solidFill>
                    <a:schemeClr val="bg1"/>
                  </a:solidFill>
                  <a:latin typeface="微软雅黑" panose="020B0503020204020204" pitchFamily="34" charset="-122"/>
                  <a:ea typeface="微软雅黑" panose="020B0503020204020204" pitchFamily="34" charset="-122"/>
                </a:rPr>
                <a:t>（网卡）</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4" name="Text Box 23"/>
            <p:cNvSpPr txBox="1">
              <a:spLocks noChangeArrowheads="1"/>
            </p:cNvSpPr>
            <p:nvPr/>
          </p:nvSpPr>
          <p:spPr bwMode="auto">
            <a:xfrm>
              <a:off x="7494095" y="3404277"/>
              <a:ext cx="1243775"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串行通信</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5" name="Rectangle 24"/>
            <p:cNvSpPr>
              <a:spLocks noChangeArrowheads="1"/>
            </p:cNvSpPr>
            <p:nvPr/>
          </p:nvSpPr>
          <p:spPr bwMode="auto">
            <a:xfrm>
              <a:off x="1902963" y="2778598"/>
              <a:ext cx="1907248" cy="1127125"/>
            </a:xfrm>
            <a:prstGeom prst="rect">
              <a:avLst/>
            </a:prstGeom>
            <a:solidFill>
              <a:srgbClr val="0000CC"/>
            </a:solidFill>
            <a:ln w="19050">
              <a:solidFill>
                <a:schemeClr val="tx1"/>
              </a:solidFill>
              <a:miter lim="800000"/>
            </a:ln>
            <a:effectLst/>
          </p:spPr>
          <p:txBody>
            <a:bodyPr wrap="none" anchor="ctr"/>
            <a:lstStyle/>
            <a:p>
              <a:pPr algn="ctr"/>
              <a:r>
                <a:rPr kumimoji="1" lang="en-US" altLang="zh-CN" sz="1400" b="1" dirty="0">
                  <a:solidFill>
                    <a:schemeClr val="bg1"/>
                  </a:solidFill>
                  <a:latin typeface="微软雅黑" panose="020B0503020204020204" pitchFamily="34" charset="-122"/>
                  <a:ea typeface="微软雅黑" panose="020B0503020204020204" pitchFamily="34" charset="-122"/>
                </a:rPr>
                <a:t>CPU </a:t>
              </a:r>
              <a:r>
                <a:rPr kumimoji="1" lang="zh-CN" altLang="en-US" sz="1400" b="1" dirty="0">
                  <a:solidFill>
                    <a:schemeClr val="bg1"/>
                  </a:solidFill>
                  <a:latin typeface="微软雅黑" panose="020B0503020204020204" pitchFamily="34" charset="-122"/>
                  <a:ea typeface="微软雅黑" panose="020B0503020204020204" pitchFamily="34" charset="-122"/>
                </a:rPr>
                <a:t>和</a:t>
              </a:r>
              <a:endParaRPr kumimoji="1" lang="zh-CN" altLang="en-US" sz="1400" b="1" dirty="0">
                <a:solidFill>
                  <a:schemeClr val="bg1"/>
                </a:solidFill>
                <a:latin typeface="微软雅黑" panose="020B0503020204020204" pitchFamily="34" charset="-122"/>
                <a:ea typeface="微软雅黑" panose="020B0503020204020204" pitchFamily="34" charset="-122"/>
              </a:endParaRPr>
            </a:p>
            <a:p>
              <a:pPr algn="ctr"/>
              <a:r>
                <a:rPr kumimoji="1" lang="zh-CN" altLang="en-US" sz="1400" b="1" dirty="0">
                  <a:solidFill>
                    <a:schemeClr val="bg1"/>
                  </a:solidFill>
                  <a:latin typeface="微软雅黑" panose="020B0503020204020204" pitchFamily="34" charset="-122"/>
                  <a:ea typeface="微软雅黑" panose="020B0503020204020204" pitchFamily="34" charset="-122"/>
                </a:rPr>
                <a:t>存储器</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6" name="Line 25"/>
            <p:cNvSpPr>
              <a:spLocks noChangeShapeType="1"/>
            </p:cNvSpPr>
            <p:nvPr/>
          </p:nvSpPr>
          <p:spPr bwMode="auto">
            <a:xfrm flipV="1">
              <a:off x="2492851" y="3921598"/>
              <a:ext cx="438547" cy="909637"/>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7" name="Text Box 26"/>
            <p:cNvSpPr txBox="1">
              <a:spLocks noChangeArrowheads="1"/>
            </p:cNvSpPr>
            <p:nvPr/>
          </p:nvSpPr>
          <p:spPr bwMode="auto">
            <a:xfrm>
              <a:off x="1282116" y="4793136"/>
              <a:ext cx="1985800" cy="72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99"/>
                  </a:solidFill>
                  <a:latin typeface="微软雅黑" panose="020B0503020204020204" pitchFamily="34" charset="-122"/>
                  <a:ea typeface="微软雅黑" panose="020B0503020204020204" pitchFamily="34" charset="-122"/>
                </a:rPr>
                <a:t>生成发送的数据</a:t>
              </a:r>
              <a:endParaRPr kumimoji="1" lang="zh-CN" altLang="en-US" sz="1400" b="1" dirty="0">
                <a:solidFill>
                  <a:srgbClr val="000099"/>
                </a:solidFill>
                <a:latin typeface="微软雅黑" panose="020B0503020204020204" pitchFamily="34" charset="-122"/>
                <a:ea typeface="微软雅黑" panose="020B0503020204020204" pitchFamily="34" charset="-122"/>
              </a:endParaRPr>
            </a:p>
            <a:p>
              <a:r>
                <a:rPr kumimoji="1" lang="zh-CN" altLang="en-US" sz="1400" b="1" dirty="0">
                  <a:solidFill>
                    <a:srgbClr val="000099"/>
                  </a:solidFill>
                  <a:latin typeface="微软雅黑" panose="020B0503020204020204" pitchFamily="34" charset="-122"/>
                  <a:ea typeface="微软雅黑" panose="020B0503020204020204" pitchFamily="34" charset="-122"/>
                </a:rPr>
                <a:t>处理收到的数据</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18" name="Line 27"/>
            <p:cNvSpPr>
              <a:spLocks noChangeShapeType="1"/>
            </p:cNvSpPr>
            <p:nvPr/>
          </p:nvSpPr>
          <p:spPr bwMode="auto">
            <a:xfrm flipV="1">
              <a:off x="5461212" y="3921598"/>
              <a:ext cx="438547" cy="909637"/>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9" name="Text Box 28"/>
            <p:cNvSpPr txBox="1">
              <a:spLocks noChangeArrowheads="1"/>
            </p:cNvSpPr>
            <p:nvPr/>
          </p:nvSpPr>
          <p:spPr bwMode="auto">
            <a:xfrm>
              <a:off x="4403973" y="4793136"/>
              <a:ext cx="2233142" cy="72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99"/>
                  </a:solidFill>
                  <a:latin typeface="微软雅黑" panose="020B0503020204020204" pitchFamily="34" charset="-122"/>
                  <a:ea typeface="微软雅黑" panose="020B0503020204020204" pitchFamily="34" charset="-122"/>
                </a:rPr>
                <a:t>把帧发送到局域网</a:t>
              </a:r>
              <a:endParaRPr kumimoji="1" lang="zh-CN" altLang="en-US" sz="1400" b="1" dirty="0">
                <a:solidFill>
                  <a:srgbClr val="000099"/>
                </a:solidFill>
                <a:latin typeface="微软雅黑" panose="020B0503020204020204" pitchFamily="34" charset="-122"/>
                <a:ea typeface="微软雅黑" panose="020B0503020204020204" pitchFamily="34" charset="-122"/>
              </a:endParaRPr>
            </a:p>
            <a:p>
              <a:pPr algn="ctr"/>
              <a:r>
                <a:rPr kumimoji="1" lang="zh-CN" altLang="en-US" sz="1400" b="1" dirty="0">
                  <a:solidFill>
                    <a:srgbClr val="000099"/>
                  </a:solidFill>
                  <a:latin typeface="微软雅黑" panose="020B0503020204020204" pitchFamily="34" charset="-122"/>
                  <a:ea typeface="微软雅黑" panose="020B0503020204020204" pitchFamily="34" charset="-122"/>
                </a:rPr>
                <a:t>从局域网接收帧</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20" name="Text Box 29"/>
            <p:cNvSpPr txBox="1">
              <a:spLocks noChangeArrowheads="1"/>
            </p:cNvSpPr>
            <p:nvPr/>
          </p:nvSpPr>
          <p:spPr bwMode="auto">
            <a:xfrm>
              <a:off x="3833178" y="2111944"/>
              <a:ext cx="1102437" cy="466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anose="020B0503020204020204" pitchFamily="34" charset="-122"/>
                  <a:ea typeface="微软雅黑" panose="020B0503020204020204" pitchFamily="34" charset="-122"/>
                </a:rPr>
                <a:t>计算机</a:t>
              </a:r>
              <a:endParaRPr kumimoji="1" lang="zh-CN" altLang="en-US" sz="1600" b="1" dirty="0">
                <a:latin typeface="微软雅黑" panose="020B0503020204020204" pitchFamily="34" charset="-122"/>
                <a:ea typeface="微软雅黑" panose="020B0503020204020204" pitchFamily="34" charset="-122"/>
              </a:endParaRPr>
            </a:p>
          </p:txBody>
        </p:sp>
        <p:sp>
          <p:nvSpPr>
            <p:cNvPr id="21" name="AutoShape 31"/>
            <p:cNvSpPr>
              <a:spLocks noChangeArrowheads="1"/>
            </p:cNvSpPr>
            <p:nvPr/>
          </p:nvSpPr>
          <p:spPr bwMode="auto">
            <a:xfrm>
              <a:off x="3701865" y="3007197"/>
              <a:ext cx="1317360" cy="684212"/>
            </a:xfrm>
            <a:prstGeom prst="leftRightArrow">
              <a:avLst>
                <a:gd name="adj1" fmla="val 50000"/>
                <a:gd name="adj2" fmla="val 35545"/>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2" name="Text Box 32"/>
            <p:cNvSpPr txBox="1">
              <a:spLocks noChangeArrowheads="1"/>
            </p:cNvSpPr>
            <p:nvPr/>
          </p:nvSpPr>
          <p:spPr bwMode="auto">
            <a:xfrm>
              <a:off x="4008766" y="3499032"/>
              <a:ext cx="749092" cy="691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1400" b="1" dirty="0">
                  <a:solidFill>
                    <a:srgbClr val="0000FF"/>
                  </a:solidFill>
                  <a:latin typeface="微软雅黑" panose="020B0503020204020204" pitchFamily="34" charset="-122"/>
                  <a:ea typeface="微软雅黑" panose="020B0503020204020204" pitchFamily="34" charset="-122"/>
                </a:rPr>
                <a:t>并行</a:t>
              </a:r>
              <a:endParaRPr kumimoji="1" lang="zh-CN" altLang="en-US" sz="1400" b="1" dirty="0">
                <a:solidFill>
                  <a:srgbClr val="0000FF"/>
                </a:solidFill>
                <a:latin typeface="微软雅黑" panose="020B0503020204020204" pitchFamily="34" charset="-122"/>
                <a:ea typeface="微软雅黑" panose="020B0503020204020204" pitchFamily="34" charset="-122"/>
              </a:endParaRPr>
            </a:p>
            <a:p>
              <a:pPr>
                <a:lnSpc>
                  <a:spcPct val="95000"/>
                </a:lnSpc>
              </a:pPr>
              <a:r>
                <a:rPr kumimoji="1" lang="zh-CN" altLang="en-US" sz="1400" b="1" dirty="0">
                  <a:solidFill>
                    <a:srgbClr val="0000FF"/>
                  </a:solidFill>
                  <a:latin typeface="微软雅黑" panose="020B0503020204020204" pitchFamily="34" charset="-122"/>
                  <a:ea typeface="微软雅黑" panose="020B0503020204020204" pitchFamily="34" charset="-122"/>
                </a:rPr>
                <a:t>通信</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3" name="Rectangle 33"/>
            <p:cNvSpPr>
              <a:spLocks noChangeArrowheads="1"/>
            </p:cNvSpPr>
            <p:nvPr/>
          </p:nvSpPr>
          <p:spPr bwMode="auto">
            <a:xfrm>
              <a:off x="2080101" y="3237385"/>
              <a:ext cx="218414" cy="169863"/>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4" name="Freeform 34"/>
            <p:cNvSpPr/>
            <p:nvPr/>
          </p:nvSpPr>
          <p:spPr bwMode="auto">
            <a:xfrm>
              <a:off x="1528818" y="1967360"/>
              <a:ext cx="1322348"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00FFFF"/>
                </a:gs>
                <a:gs pos="100000">
                  <a:schemeClr val="accent5">
                    <a:lumMod val="75000"/>
                  </a:scheme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5" name="Rectangle 35"/>
            <p:cNvSpPr>
              <a:spLocks noChangeArrowheads="1"/>
            </p:cNvSpPr>
            <p:nvPr/>
          </p:nvSpPr>
          <p:spPr bwMode="auto">
            <a:xfrm>
              <a:off x="6451811" y="3237385"/>
              <a:ext cx="218414" cy="169863"/>
            </a:xfrm>
            <a:prstGeom prst="rect">
              <a:avLst/>
            </a:prstGeom>
            <a:solidFill>
              <a:srgbClr val="FFC000"/>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6" name="Freeform 36"/>
            <p:cNvSpPr/>
            <p:nvPr/>
          </p:nvSpPr>
          <p:spPr bwMode="auto">
            <a:xfrm>
              <a:off x="5845760" y="1973735"/>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7" name="Text Box 19"/>
            <p:cNvSpPr txBox="1">
              <a:spLocks noChangeArrowheads="1"/>
            </p:cNvSpPr>
            <p:nvPr/>
          </p:nvSpPr>
          <p:spPr bwMode="auto">
            <a:xfrm>
              <a:off x="5857579" y="1559190"/>
              <a:ext cx="1470641" cy="424015"/>
            </a:xfrm>
            <a:prstGeom prst="rect">
              <a:avLst/>
            </a:prstGeom>
            <a:solidFill>
              <a:srgbClr val="FFC000"/>
            </a:solidFill>
            <a:ln w="19050">
              <a:solidFill>
                <a:schemeClr val="tx1"/>
              </a:solidFill>
              <a:miter lim="800000"/>
            </a:ln>
            <a:effectLst>
              <a:outerShdw dist="35921" sx="1000" sy="1000" algn="ctr" rotWithShape="0">
                <a:schemeClr val="bg2"/>
              </a:outerShdw>
            </a:effectLst>
          </p:spPr>
          <p:txBody>
            <a:bodyPr wrap="square">
              <a:spAutoFit/>
            </a:bodyPr>
            <a:lstStyle/>
            <a:p>
              <a:pPr algn="ctr"/>
              <a:r>
                <a:rPr kumimoji="1" lang="zh-CN" altLang="en-US" sz="1400" b="1" dirty="0">
                  <a:latin typeface="微软雅黑" panose="020B0503020204020204" pitchFamily="34" charset="-122"/>
                  <a:ea typeface="微软雅黑" panose="020B0503020204020204" pitchFamily="34" charset="-122"/>
                </a:rPr>
                <a:t>硬件地址</a:t>
              </a:r>
              <a:endParaRPr kumimoji="1" lang="zh-CN" altLang="en-US" sz="1400" b="1" dirty="0">
                <a:latin typeface="微软雅黑" panose="020B0503020204020204" pitchFamily="34" charset="-122"/>
                <a:ea typeface="微软雅黑" panose="020B0503020204020204" pitchFamily="34" charset="-122"/>
              </a:endParaRPr>
            </a:p>
          </p:txBody>
        </p:sp>
        <p:sp>
          <p:nvSpPr>
            <p:cNvPr id="28" name="Text Box 30"/>
            <p:cNvSpPr txBox="1">
              <a:spLocks noChangeArrowheads="1"/>
            </p:cNvSpPr>
            <p:nvPr/>
          </p:nvSpPr>
          <p:spPr bwMode="auto">
            <a:xfrm>
              <a:off x="1523386" y="1561456"/>
              <a:ext cx="1328039" cy="424015"/>
            </a:xfrm>
            <a:prstGeom prst="rect">
              <a:avLst/>
            </a:prstGeom>
            <a:solidFill>
              <a:srgbClr val="00FFFF"/>
            </a:solidFill>
            <a:ln w="19050">
              <a:solidFill>
                <a:schemeClr val="tx1"/>
              </a:solidFill>
              <a:miter lim="800000"/>
            </a:ln>
            <a:effectLst>
              <a:outerShdw dist="35921" sx="1000" sy="1000" algn="ctr" rotWithShape="0">
                <a:schemeClr val="bg2"/>
              </a:outerShdw>
            </a:effectLst>
          </p:spPr>
          <p:txBody>
            <a:bodyPr wrap="square">
              <a:spAutoFit/>
            </a:bodyPr>
            <a:lstStyle/>
            <a:p>
              <a:pPr algn="ctr"/>
              <a:r>
                <a:rPr kumimoji="1" lang="en-US" altLang="zh-CN" sz="1400" b="1" dirty="0">
                  <a:latin typeface="微软雅黑" panose="020B0503020204020204" pitchFamily="34" charset="-122"/>
                  <a:ea typeface="微软雅黑" panose="020B0503020204020204" pitchFamily="34" charset="-122"/>
                </a:rPr>
                <a:t>IP </a:t>
              </a:r>
              <a:r>
                <a:rPr kumimoji="1" lang="zh-CN" altLang="en-US" sz="1400" b="1" dirty="0">
                  <a:latin typeface="微软雅黑" panose="020B0503020204020204" pitchFamily="34" charset="-122"/>
                  <a:ea typeface="微软雅黑" panose="020B0503020204020204" pitchFamily="34" charset="-122"/>
                </a:rPr>
                <a:t>地址</a:t>
              </a:r>
              <a:endParaRPr kumimoji="1" lang="zh-CN" altLang="en-US" sz="1400" b="1" dirty="0">
                <a:latin typeface="微软雅黑" panose="020B0503020204020204" pitchFamily="34" charset="-122"/>
                <a:ea typeface="微软雅黑" panose="020B0503020204020204" pitchFamily="34" charset="-122"/>
              </a:endParaRPr>
            </a:p>
          </p:txBody>
        </p:sp>
      </p:grpSp>
      <p:sp>
        <p:nvSpPr>
          <p:cNvPr id="2" name="矩形 1"/>
          <p:cNvSpPr/>
          <p:nvPr/>
        </p:nvSpPr>
        <p:spPr>
          <a:xfrm>
            <a:off x="2628078" y="4255609"/>
            <a:ext cx="3877985"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计算机通过适配器和局域网进行通信</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5378"/>
            <a:ext cx="8129015" cy="2054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重要功能：</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进行串行</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并行转换。</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对数据进行缓存。</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在计算机的操作系统安装设备驱动程序。</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实现以太网协议。</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12135" y="602744"/>
            <a:ext cx="2109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适配器的作用</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502921" y="1775068"/>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Line 7"/>
          <p:cNvSpPr>
            <a:spLocks noChangeShapeType="1"/>
          </p:cNvSpPr>
          <p:nvPr/>
        </p:nvSpPr>
        <p:spPr bwMode="auto">
          <a:xfrm flipV="1">
            <a:off x="1258776" y="2332671"/>
            <a:ext cx="6555094"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1" name="Rectangle 9"/>
          <p:cNvSpPr>
            <a:spLocks noChangeArrowheads="1"/>
          </p:cNvSpPr>
          <p:nvPr/>
        </p:nvSpPr>
        <p:spPr bwMode="auto">
          <a:xfrm>
            <a:off x="7668344" y="2217128"/>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2"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73"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3.3.2   CSMA/CD </a:t>
            </a:r>
            <a:r>
              <a:rPr lang="zh-CN" altLang="en-US" sz="2400" b="1" dirty="0">
                <a:solidFill>
                  <a:schemeClr val="bg1"/>
                </a:solidFill>
                <a:latin typeface="微软雅黑" panose="020B0503020204020204" pitchFamily="34" charset="-122"/>
                <a:ea typeface="微软雅黑" panose="020B0503020204020204" pitchFamily="34" charset="-122"/>
              </a:rPr>
              <a:t>协议</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4" name="Rectangle 8"/>
          <p:cNvSpPr>
            <a:spLocks noChangeArrowheads="1"/>
          </p:cNvSpPr>
          <p:nvPr/>
        </p:nvSpPr>
        <p:spPr bwMode="auto">
          <a:xfrm>
            <a:off x="502921" y="1021848"/>
            <a:ext cx="81290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b="1" dirty="0">
                <a:solidFill>
                  <a:srgbClr val="0000FF"/>
                </a:solidFill>
                <a:latin typeface="微软雅黑" panose="020B0503020204020204" pitchFamily="34" charset="-122"/>
                <a:ea typeface="微软雅黑" panose="020B0503020204020204" pitchFamily="34" charset="-122"/>
              </a:rPr>
              <a:t>最早的以太网：</a:t>
            </a:r>
            <a:r>
              <a:rPr lang="zh-CN" altLang="en-US" b="1" dirty="0">
                <a:latin typeface="微软雅黑" panose="020B0503020204020204" pitchFamily="34" charset="-122"/>
                <a:ea typeface="微软雅黑" panose="020B0503020204020204" pitchFamily="34" charset="-122"/>
              </a:rPr>
              <a:t>将许多计算机都连接到一根</a:t>
            </a:r>
            <a:r>
              <a:rPr lang="zh-CN" altLang="en-US" b="1" dirty="0">
                <a:solidFill>
                  <a:srgbClr val="C00000"/>
                </a:solidFill>
                <a:latin typeface="微软雅黑" panose="020B0503020204020204" pitchFamily="34" charset="-122"/>
                <a:ea typeface="微软雅黑" panose="020B0503020204020204" pitchFamily="34" charset="-122"/>
              </a:rPr>
              <a:t>总线</a:t>
            </a:r>
            <a:r>
              <a:rPr lang="zh-CN" altLang="en-US" b="1" dirty="0">
                <a:latin typeface="微软雅黑" panose="020B0503020204020204" pitchFamily="34" charset="-122"/>
                <a:ea typeface="微软雅黑" panose="020B0503020204020204" pitchFamily="34" charset="-122"/>
              </a:rPr>
              <a:t>上。</a:t>
            </a:r>
            <a:endParaRPr lang="en-US" altLang="zh-CN" b="1" dirty="0">
              <a:latin typeface="微软雅黑" panose="020B0503020204020204" pitchFamily="34" charset="-122"/>
              <a:ea typeface="微软雅黑" panose="020B0503020204020204" pitchFamily="34" charset="-122"/>
            </a:endParaRPr>
          </a:p>
          <a:p>
            <a:pPr marL="268605" indent="-268605">
              <a:lnSpc>
                <a:spcPts val="27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总线</a:t>
            </a:r>
            <a:r>
              <a:rPr lang="zh-CN" altLang="en-US" b="1" dirty="0">
                <a:solidFill>
                  <a:srgbClr val="C00000"/>
                </a:solidFill>
                <a:latin typeface="微软雅黑" panose="020B0503020204020204" pitchFamily="34" charset="-122"/>
                <a:ea typeface="微软雅黑" panose="020B0503020204020204" pitchFamily="34" charset="-122"/>
              </a:rPr>
              <a:t>特点：</a:t>
            </a:r>
            <a:r>
              <a:rPr lang="zh-CN" altLang="en-US" b="1" dirty="0">
                <a:latin typeface="微软雅黑" panose="020B0503020204020204" pitchFamily="34" charset="-122"/>
                <a:ea typeface="微软雅黑" panose="020B0503020204020204" pitchFamily="34" charset="-122"/>
              </a:rPr>
              <a:t>易于实现广播通信，简单，可靠。 </a:t>
            </a:r>
            <a:endParaRPr lang="zh-CN" altLang="en-US" b="1" dirty="0">
              <a:latin typeface="微软雅黑" panose="020B0503020204020204" pitchFamily="34" charset="-122"/>
              <a:ea typeface="微软雅黑" panose="020B0503020204020204" pitchFamily="34" charset="-122"/>
            </a:endParaRPr>
          </a:p>
        </p:txBody>
      </p:sp>
      <p:sp>
        <p:nvSpPr>
          <p:cNvPr id="75" name="Line 5"/>
          <p:cNvSpPr>
            <a:spLocks noChangeShapeType="1"/>
          </p:cNvSpPr>
          <p:nvPr/>
        </p:nvSpPr>
        <p:spPr bwMode="auto">
          <a:xfrm rot="16200000" flipV="1">
            <a:off x="4153306" y="2748400"/>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6" name="Rectangle 9"/>
          <p:cNvSpPr>
            <a:spLocks noChangeArrowheads="1"/>
          </p:cNvSpPr>
          <p:nvPr/>
        </p:nvSpPr>
        <p:spPr bwMode="auto">
          <a:xfrm>
            <a:off x="1078993" y="2217128"/>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7" name="Line 10"/>
          <p:cNvSpPr>
            <a:spLocks noChangeShapeType="1"/>
          </p:cNvSpPr>
          <p:nvPr/>
        </p:nvSpPr>
        <p:spPr bwMode="auto">
          <a:xfrm>
            <a:off x="7372521" y="2143179"/>
            <a:ext cx="414020" cy="18555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8" name="Freeform 14"/>
          <p:cNvSpPr/>
          <p:nvPr/>
        </p:nvSpPr>
        <p:spPr bwMode="auto">
          <a:xfrm>
            <a:off x="3320888" y="2342502"/>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9" name="Line 17"/>
          <p:cNvSpPr>
            <a:spLocks noChangeShapeType="1"/>
          </p:cNvSpPr>
          <p:nvPr/>
        </p:nvSpPr>
        <p:spPr bwMode="auto">
          <a:xfrm rot="16200000" flipV="1">
            <a:off x="5388709" y="2748400"/>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0" name="Freeform 19"/>
          <p:cNvSpPr/>
          <p:nvPr/>
        </p:nvSpPr>
        <p:spPr bwMode="auto">
          <a:xfrm>
            <a:off x="7028431" y="2342501"/>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1" name="Text Box 21"/>
          <p:cNvSpPr txBox="1">
            <a:spLocks noChangeArrowheads="1"/>
          </p:cNvSpPr>
          <p:nvPr/>
        </p:nvSpPr>
        <p:spPr bwMode="auto">
          <a:xfrm>
            <a:off x="2696874" y="3667615"/>
            <a:ext cx="1258678" cy="523220"/>
          </a:xfrm>
          <a:prstGeom prst="rect">
            <a:avLst/>
          </a:prstGeom>
          <a:solidFill>
            <a:schemeClr val="bg1"/>
          </a:solidFill>
          <a:ln>
            <a:noFill/>
          </a:ln>
          <a:effectLst/>
        </p:spPr>
        <p:txBody>
          <a:bodyPr wrap="none">
            <a:spAutoFit/>
          </a:bodyPr>
          <a:lstStyle/>
          <a:p>
            <a:pPr algn="ctr"/>
            <a:r>
              <a:rPr kumimoji="1" lang="en-US" altLang="zh-CN" sz="1400" b="1" dirty="0">
                <a:solidFill>
                  <a:srgbClr val="CC00CC"/>
                </a:solidFill>
                <a:latin typeface="微软雅黑" panose="020B0503020204020204" pitchFamily="34" charset="-122"/>
                <a:ea typeface="微软雅黑" panose="020B0503020204020204" pitchFamily="34" charset="-122"/>
              </a:rPr>
              <a:t>B </a:t>
            </a:r>
            <a:r>
              <a:rPr kumimoji="1" lang="zh-CN" altLang="en-US" sz="1400" b="1" dirty="0">
                <a:solidFill>
                  <a:srgbClr val="CC00CC"/>
                </a:solidFill>
                <a:latin typeface="微软雅黑" panose="020B0503020204020204" pitchFamily="34" charset="-122"/>
                <a:ea typeface="微软雅黑" panose="020B0503020204020204" pitchFamily="34" charset="-122"/>
              </a:rPr>
              <a:t>向所有站点</a:t>
            </a:r>
            <a:endParaRPr kumimoji="1" lang="en-US" altLang="zh-CN" sz="1400" b="1" dirty="0">
              <a:solidFill>
                <a:srgbClr val="CC00CC"/>
              </a:solidFill>
              <a:latin typeface="微软雅黑" panose="020B0503020204020204" pitchFamily="34" charset="-122"/>
              <a:ea typeface="微软雅黑" panose="020B0503020204020204" pitchFamily="34" charset="-122"/>
            </a:endParaRPr>
          </a:p>
          <a:p>
            <a:pPr algn="ctr"/>
            <a:r>
              <a:rPr kumimoji="1" lang="zh-CN" altLang="en-US" sz="1400" b="1" dirty="0">
                <a:solidFill>
                  <a:srgbClr val="CC00CC"/>
                </a:solidFill>
                <a:latin typeface="微软雅黑" panose="020B0503020204020204" pitchFamily="34" charset="-122"/>
                <a:ea typeface="微软雅黑" panose="020B0503020204020204" pitchFamily="34" charset="-122"/>
              </a:rPr>
              <a:t>发送数据</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82" name="Text Box 22"/>
          <p:cNvSpPr txBox="1">
            <a:spLocks noChangeArrowheads="1"/>
          </p:cNvSpPr>
          <p:nvPr/>
        </p:nvSpPr>
        <p:spPr bwMode="auto">
          <a:xfrm>
            <a:off x="4179547" y="3425119"/>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C</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83" name="Text Box 23"/>
          <p:cNvSpPr txBox="1">
            <a:spLocks noChangeArrowheads="1"/>
          </p:cNvSpPr>
          <p:nvPr/>
        </p:nvSpPr>
        <p:spPr bwMode="auto">
          <a:xfrm>
            <a:off x="5472194" y="3414059"/>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D</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84" name="Text Box 24"/>
          <p:cNvSpPr txBox="1">
            <a:spLocks noChangeArrowheads="1"/>
          </p:cNvSpPr>
          <p:nvPr/>
        </p:nvSpPr>
        <p:spPr bwMode="auto">
          <a:xfrm>
            <a:off x="1715396" y="3414059"/>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A</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85" name="Text Box 25"/>
          <p:cNvSpPr txBox="1">
            <a:spLocks noChangeArrowheads="1"/>
          </p:cNvSpPr>
          <p:nvPr/>
        </p:nvSpPr>
        <p:spPr bwMode="auto">
          <a:xfrm>
            <a:off x="6629055" y="3411602"/>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E</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86" name="Line 26"/>
          <p:cNvSpPr>
            <a:spLocks noChangeShapeType="1"/>
          </p:cNvSpPr>
          <p:nvPr/>
        </p:nvSpPr>
        <p:spPr bwMode="auto">
          <a:xfrm flipH="1">
            <a:off x="1209238" y="2087439"/>
            <a:ext cx="456620" cy="21750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7" name="Text Box 27"/>
          <p:cNvSpPr txBox="1">
            <a:spLocks noChangeArrowheads="1"/>
          </p:cNvSpPr>
          <p:nvPr/>
        </p:nvSpPr>
        <p:spPr bwMode="auto">
          <a:xfrm>
            <a:off x="1638815" y="1946776"/>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匹配电阻（用来吸收总线上传播的信号）</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88" name="Text Box 28"/>
          <p:cNvSpPr txBox="1">
            <a:spLocks noChangeArrowheads="1"/>
          </p:cNvSpPr>
          <p:nvPr/>
        </p:nvSpPr>
        <p:spPr bwMode="auto">
          <a:xfrm>
            <a:off x="6548762" y="1946776"/>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89" name="Freeform 32"/>
          <p:cNvSpPr/>
          <p:nvPr/>
        </p:nvSpPr>
        <p:spPr bwMode="auto">
          <a:xfrm>
            <a:off x="3329046" y="2394113"/>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0" name="Text Box 48"/>
          <p:cNvSpPr txBox="1">
            <a:spLocks noChangeArrowheads="1"/>
          </p:cNvSpPr>
          <p:nvPr/>
        </p:nvSpPr>
        <p:spPr bwMode="auto">
          <a:xfrm>
            <a:off x="3170457" y="3414059"/>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B</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pic>
        <p:nvPicPr>
          <p:cNvPr id="9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6512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16688"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0824"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94" name="Line 12"/>
          <p:cNvSpPr>
            <a:spLocks noChangeShapeType="1"/>
          </p:cNvSpPr>
          <p:nvPr/>
        </p:nvSpPr>
        <p:spPr bwMode="auto">
          <a:xfrm rot="16200000" flipV="1">
            <a:off x="1682498" y="2748400"/>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5" name="Freeform 29"/>
          <p:cNvSpPr/>
          <p:nvPr/>
        </p:nvSpPr>
        <p:spPr bwMode="auto">
          <a:xfrm>
            <a:off x="3293468" y="2410089"/>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6" name="Freeform 30"/>
          <p:cNvSpPr/>
          <p:nvPr/>
        </p:nvSpPr>
        <p:spPr bwMode="auto">
          <a:xfrm>
            <a:off x="3329047" y="2419920"/>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7" name="Freeform 31"/>
          <p:cNvSpPr/>
          <p:nvPr/>
        </p:nvSpPr>
        <p:spPr bwMode="auto">
          <a:xfrm>
            <a:off x="3329046" y="2422378"/>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8" name="Freeform 33"/>
          <p:cNvSpPr/>
          <p:nvPr/>
        </p:nvSpPr>
        <p:spPr bwMode="auto">
          <a:xfrm>
            <a:off x="1371600" y="2394113"/>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9" name="Freeform 34"/>
          <p:cNvSpPr/>
          <p:nvPr/>
        </p:nvSpPr>
        <p:spPr bwMode="auto">
          <a:xfrm flipH="1">
            <a:off x="2015319" y="2394113"/>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10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01" name="组合 100"/>
          <p:cNvGrpSpPr/>
          <p:nvPr/>
        </p:nvGrpSpPr>
        <p:grpSpPr>
          <a:xfrm>
            <a:off x="1817612" y="3700997"/>
            <a:ext cx="5498027" cy="309717"/>
            <a:chOff x="1817612" y="3764815"/>
            <a:chExt cx="5498027" cy="309717"/>
          </a:xfrm>
        </p:grpSpPr>
        <p:sp>
          <p:nvSpPr>
            <p:cNvPr id="102" name="Text Box 47"/>
            <p:cNvSpPr txBox="1">
              <a:spLocks noChangeArrowheads="1"/>
            </p:cNvSpPr>
            <p:nvPr/>
          </p:nvSpPr>
          <p:spPr bwMode="auto">
            <a:xfrm>
              <a:off x="5520120" y="3764815"/>
              <a:ext cx="542500" cy="309717"/>
            </a:xfrm>
            <a:prstGeom prst="rect">
              <a:avLst/>
            </a:prstGeom>
            <a:solidFill>
              <a:srgbClr val="0000FF"/>
            </a:solidFill>
            <a:ln w="12700">
              <a:solidFill>
                <a:schemeClr val="tx2"/>
              </a:solidFill>
              <a:miter lim="800000"/>
            </a:ln>
            <a:effectLst/>
          </p:spPr>
          <p:txBody>
            <a:bodyPr wrap="none">
              <a:spAutoFit/>
            </a:bodyPr>
            <a:lstStyle/>
            <a:p>
              <a:r>
                <a:rPr kumimoji="1" lang="zh-CN" altLang="en-US" sz="1400" b="1" dirty="0">
                  <a:solidFill>
                    <a:schemeClr val="bg1"/>
                  </a:solidFill>
                  <a:latin typeface="微软雅黑" panose="020B0503020204020204" pitchFamily="34" charset="-122"/>
                  <a:ea typeface="微软雅黑" panose="020B0503020204020204" pitchFamily="34" charset="-122"/>
                </a:rPr>
                <a:t>接受</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03" name="Text Box 47"/>
            <p:cNvSpPr txBox="1">
              <a:spLocks noChangeArrowheads="1"/>
            </p:cNvSpPr>
            <p:nvPr/>
          </p:nvSpPr>
          <p:spPr bwMode="auto">
            <a:xfrm>
              <a:off x="6773139" y="3764815"/>
              <a:ext cx="542500" cy="309717"/>
            </a:xfrm>
            <a:prstGeom prst="rect">
              <a:avLst/>
            </a:prstGeom>
            <a:solidFill>
              <a:srgbClr val="0000FF"/>
            </a:solidFill>
            <a:ln w="12700">
              <a:solidFill>
                <a:schemeClr val="tx2"/>
              </a:solidFill>
              <a:miter lim="800000"/>
            </a:ln>
            <a:effectLst/>
          </p:spPr>
          <p:txBody>
            <a:bodyPr wrap="none">
              <a:spAutoFit/>
            </a:bodyPr>
            <a:lstStyle/>
            <a:p>
              <a:r>
                <a:rPr kumimoji="1" lang="zh-CN" altLang="en-US" sz="1400" b="1">
                  <a:solidFill>
                    <a:schemeClr val="bg1"/>
                  </a:solidFill>
                  <a:latin typeface="微软雅黑" panose="020B0503020204020204" pitchFamily="34" charset="-122"/>
                  <a:ea typeface="微软雅黑" panose="020B0503020204020204" pitchFamily="34" charset="-122"/>
                </a:rPr>
                <a:t>接受</a:t>
              </a:r>
              <a:endParaRPr kumimoji="1" lang="zh-CN" altLang="en-US" sz="1400" b="1">
                <a:solidFill>
                  <a:schemeClr val="bg1"/>
                </a:solidFill>
                <a:latin typeface="微软雅黑" panose="020B0503020204020204" pitchFamily="34" charset="-122"/>
                <a:ea typeface="微软雅黑" panose="020B0503020204020204" pitchFamily="34" charset="-122"/>
              </a:endParaRPr>
            </a:p>
          </p:txBody>
        </p:sp>
        <p:sp>
          <p:nvSpPr>
            <p:cNvPr id="104" name="Text Box 47"/>
            <p:cNvSpPr txBox="1">
              <a:spLocks noChangeArrowheads="1"/>
            </p:cNvSpPr>
            <p:nvPr/>
          </p:nvSpPr>
          <p:spPr bwMode="auto">
            <a:xfrm>
              <a:off x="4288420" y="3764815"/>
              <a:ext cx="542500" cy="309717"/>
            </a:xfrm>
            <a:prstGeom prst="rect">
              <a:avLst/>
            </a:prstGeom>
            <a:solidFill>
              <a:srgbClr val="0000FF"/>
            </a:solidFill>
            <a:ln w="12700">
              <a:solidFill>
                <a:schemeClr val="tx2"/>
              </a:solidFill>
              <a:miter lim="800000"/>
            </a:ln>
            <a:effectLst/>
          </p:spPr>
          <p:txBody>
            <a:bodyPr wrap="none">
              <a:spAutoFit/>
            </a:bodyPr>
            <a:lstStyle/>
            <a:p>
              <a:r>
                <a:rPr kumimoji="1" lang="zh-CN" altLang="en-US" sz="1400" b="1" dirty="0">
                  <a:solidFill>
                    <a:schemeClr val="bg1"/>
                  </a:solidFill>
                  <a:latin typeface="微软雅黑" panose="020B0503020204020204" pitchFamily="34" charset="-122"/>
                  <a:ea typeface="微软雅黑" panose="020B0503020204020204" pitchFamily="34" charset="-122"/>
                </a:rPr>
                <a:t>接受</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05" name="Text Box 47"/>
            <p:cNvSpPr txBox="1">
              <a:spLocks noChangeArrowheads="1"/>
            </p:cNvSpPr>
            <p:nvPr/>
          </p:nvSpPr>
          <p:spPr bwMode="auto">
            <a:xfrm>
              <a:off x="1817612" y="3764815"/>
              <a:ext cx="542500" cy="309717"/>
            </a:xfrm>
            <a:prstGeom prst="rect">
              <a:avLst/>
            </a:prstGeom>
            <a:solidFill>
              <a:srgbClr val="0000FF"/>
            </a:solidFill>
            <a:ln w="12700">
              <a:solidFill>
                <a:schemeClr val="tx2"/>
              </a:solidFill>
              <a:miter lim="800000"/>
            </a:ln>
            <a:effectLst/>
          </p:spPr>
          <p:txBody>
            <a:bodyPr wrap="none">
              <a:spAutoFit/>
            </a:bodyPr>
            <a:lstStyle/>
            <a:p>
              <a:r>
                <a:rPr kumimoji="1" lang="zh-CN" altLang="en-US" sz="1400" b="1" dirty="0">
                  <a:solidFill>
                    <a:schemeClr val="bg1"/>
                  </a:solidFill>
                  <a:latin typeface="微软雅黑" panose="020B0503020204020204" pitchFamily="34" charset="-122"/>
                  <a:ea typeface="微软雅黑" panose="020B0503020204020204" pitchFamily="34" charset="-122"/>
                </a:rPr>
                <a:t>接受</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grpSp>
      <p:pic>
        <p:nvPicPr>
          <p:cNvPr id="10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85297"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500" fill="hold"/>
                                        <p:tgtEl>
                                          <p:spTgt spid="81"/>
                                        </p:tgtEl>
                                        <p:attrNameLst>
                                          <p:attrName>style.visibility</p:attrName>
                                        </p:attrNameLst>
                                      </p:cBhvr>
                                      <p:tavLst>
                                        <p:tav tm="0">
                                          <p:val>
                                            <p:strVal val="hidden"/>
                                          </p:val>
                                        </p:tav>
                                        <p:tav tm="50000">
                                          <p:val>
                                            <p:strVal val="visible"/>
                                          </p:val>
                                        </p:tav>
                                      </p:tavLst>
                                    </p:anim>
                                  </p:childTnLst>
                                </p:cTn>
                              </p:par>
                            </p:childTnLst>
                          </p:cTn>
                        </p:par>
                        <p:par>
                          <p:cTn id="10" fill="hold">
                            <p:stCondLst>
                              <p:cond delay="1000"/>
                            </p:stCondLst>
                            <p:childTnLst>
                              <p:par>
                                <p:cTn id="11" presetID="22" presetClass="entr" presetSubtype="2" fill="hold" grpId="0" nodeType="afterEffect">
                                  <p:stCondLst>
                                    <p:cond delay="500"/>
                                  </p:stCondLst>
                                  <p:childTnLst>
                                    <p:set>
                                      <p:cBhvr>
                                        <p:cTn id="12" dur="1" fill="hold">
                                          <p:stCondLst>
                                            <p:cond delay="0"/>
                                          </p:stCondLst>
                                        </p:cTn>
                                        <p:tgtEl>
                                          <p:spTgt spid="99"/>
                                        </p:tgtEl>
                                        <p:attrNameLst>
                                          <p:attrName>style.visibility</p:attrName>
                                        </p:attrNameLst>
                                      </p:cBhvr>
                                      <p:to>
                                        <p:strVal val="visible"/>
                                      </p:to>
                                    </p:set>
                                    <p:animEffect transition="in" filter="wipe(right)">
                                      <p:cBhvr>
                                        <p:cTn id="13" dur="2500"/>
                                        <p:tgtEl>
                                          <p:spTgt spid="99"/>
                                        </p:tgtEl>
                                      </p:cBhvr>
                                    </p:animEffect>
                                  </p:childTnLst>
                                </p:cTn>
                              </p:par>
                              <p:par>
                                <p:cTn id="14" presetID="22" presetClass="entr" presetSubtype="2" fill="hold" grpId="0" nodeType="withEffect">
                                  <p:stCondLst>
                                    <p:cond delay="500"/>
                                  </p:stCondLst>
                                  <p:childTnLst>
                                    <p:set>
                                      <p:cBhvr>
                                        <p:cTn id="15" dur="1" fill="hold">
                                          <p:stCondLst>
                                            <p:cond delay="0"/>
                                          </p:stCondLst>
                                        </p:cTn>
                                        <p:tgtEl>
                                          <p:spTgt spid="98"/>
                                        </p:tgtEl>
                                        <p:attrNameLst>
                                          <p:attrName>style.visibility</p:attrName>
                                        </p:attrNameLst>
                                      </p:cBhvr>
                                      <p:to>
                                        <p:strVal val="visible"/>
                                      </p:to>
                                    </p:set>
                                    <p:animEffect transition="in" filter="wipe(right)">
                                      <p:cBhvr>
                                        <p:cTn id="16" dur="2500"/>
                                        <p:tgtEl>
                                          <p:spTgt spid="98"/>
                                        </p:tgtEl>
                                      </p:cBhvr>
                                    </p:animEffect>
                                  </p:childTnLst>
                                </p:cTn>
                              </p:par>
                              <p:par>
                                <p:cTn id="17" presetID="22" presetClass="entr" presetSubtype="8" fill="hold" grpId="0" nodeType="withEffect">
                                  <p:stCondLst>
                                    <p:cond delay="500"/>
                                  </p:stCondLst>
                                  <p:childTnLst>
                                    <p:set>
                                      <p:cBhvr>
                                        <p:cTn id="18" dur="1" fill="hold">
                                          <p:stCondLst>
                                            <p:cond delay="0"/>
                                          </p:stCondLst>
                                        </p:cTn>
                                        <p:tgtEl>
                                          <p:spTgt spid="95"/>
                                        </p:tgtEl>
                                        <p:attrNameLst>
                                          <p:attrName>style.visibility</p:attrName>
                                        </p:attrNameLst>
                                      </p:cBhvr>
                                      <p:to>
                                        <p:strVal val="visible"/>
                                      </p:to>
                                    </p:set>
                                    <p:animEffect transition="in" filter="wipe(left)">
                                      <p:cBhvr>
                                        <p:cTn id="19" dur="2500"/>
                                        <p:tgtEl>
                                          <p:spTgt spid="95"/>
                                        </p:tgtEl>
                                      </p:cBhvr>
                                    </p:animEffect>
                                  </p:childTnLst>
                                </p:cTn>
                              </p:par>
                              <p:par>
                                <p:cTn id="20" presetID="22" presetClass="entr" presetSubtype="8" fill="hold" grpId="0" nodeType="withEffect">
                                  <p:stCondLst>
                                    <p:cond delay="500"/>
                                  </p:stCondLst>
                                  <p:childTnLst>
                                    <p:set>
                                      <p:cBhvr>
                                        <p:cTn id="21" dur="1" fill="hold">
                                          <p:stCondLst>
                                            <p:cond delay="0"/>
                                          </p:stCondLst>
                                        </p:cTn>
                                        <p:tgtEl>
                                          <p:spTgt spid="96"/>
                                        </p:tgtEl>
                                        <p:attrNameLst>
                                          <p:attrName>style.visibility</p:attrName>
                                        </p:attrNameLst>
                                      </p:cBhvr>
                                      <p:to>
                                        <p:strVal val="visible"/>
                                      </p:to>
                                    </p:set>
                                    <p:animEffect transition="in" filter="wipe(left)">
                                      <p:cBhvr>
                                        <p:cTn id="22" dur="2750"/>
                                        <p:tgtEl>
                                          <p:spTgt spid="96"/>
                                        </p:tgtEl>
                                      </p:cBhvr>
                                    </p:animEffect>
                                  </p:childTnLst>
                                </p:cTn>
                              </p:par>
                              <p:par>
                                <p:cTn id="23" presetID="22" presetClass="entr" presetSubtype="8" fill="hold" grpId="0" nodeType="withEffect">
                                  <p:stCondLst>
                                    <p:cond delay="500"/>
                                  </p:stCondLst>
                                  <p:childTnLst>
                                    <p:set>
                                      <p:cBhvr>
                                        <p:cTn id="24" dur="1" fill="hold">
                                          <p:stCondLst>
                                            <p:cond delay="0"/>
                                          </p:stCondLst>
                                        </p:cTn>
                                        <p:tgtEl>
                                          <p:spTgt spid="97"/>
                                        </p:tgtEl>
                                        <p:attrNameLst>
                                          <p:attrName>style.visibility</p:attrName>
                                        </p:attrNameLst>
                                      </p:cBhvr>
                                      <p:to>
                                        <p:strVal val="visible"/>
                                      </p:to>
                                    </p:set>
                                    <p:animEffect transition="in" filter="wipe(left)">
                                      <p:cBhvr>
                                        <p:cTn id="25" dur="2500"/>
                                        <p:tgtEl>
                                          <p:spTgt spid="97"/>
                                        </p:tgtEl>
                                      </p:cBhvr>
                                    </p:animEffect>
                                  </p:childTnLst>
                                </p:cTn>
                              </p:par>
                              <p:par>
                                <p:cTn id="26" presetID="22" presetClass="entr" presetSubtype="8" fill="hold" grpId="0" nodeType="withEffect">
                                  <p:stCondLst>
                                    <p:cond delay="500"/>
                                  </p:stCondLst>
                                  <p:childTnLst>
                                    <p:set>
                                      <p:cBhvr>
                                        <p:cTn id="27" dur="1" fill="hold">
                                          <p:stCondLst>
                                            <p:cond delay="0"/>
                                          </p:stCondLst>
                                        </p:cTn>
                                        <p:tgtEl>
                                          <p:spTgt spid="89"/>
                                        </p:tgtEl>
                                        <p:attrNameLst>
                                          <p:attrName>style.visibility</p:attrName>
                                        </p:attrNameLst>
                                      </p:cBhvr>
                                      <p:to>
                                        <p:strVal val="visible"/>
                                      </p:to>
                                    </p:set>
                                    <p:animEffect transition="in" filter="wipe(left)">
                                      <p:cBhvr>
                                        <p:cTn id="28" dur="2500"/>
                                        <p:tgtEl>
                                          <p:spTgt spid="89"/>
                                        </p:tgtEl>
                                      </p:cBhvr>
                                    </p:animEffect>
                                  </p:childTnLst>
                                </p:cTn>
                              </p:par>
                            </p:childTnLst>
                          </p:cTn>
                        </p:par>
                        <p:par>
                          <p:cTn id="29" fill="hold">
                            <p:stCondLst>
                              <p:cond delay="4000"/>
                            </p:stCondLst>
                            <p:childTnLst>
                              <p:par>
                                <p:cTn id="30" presetID="1" presetClass="entr" presetSubtype="0" fill="hold" nodeType="afterEffect">
                                  <p:stCondLst>
                                    <p:cond delay="1000"/>
                                  </p:stCondLst>
                                  <p:childTnLst>
                                    <p:set>
                                      <p:cBhvr>
                                        <p:cTn id="31" dur="1" fill="hold">
                                          <p:stCondLst>
                                            <p:cond delay="0"/>
                                          </p:stCondLst>
                                        </p:cTn>
                                        <p:tgtEl>
                                          <p:spTgt spid="101"/>
                                        </p:tgtEl>
                                        <p:attrNameLst>
                                          <p:attrName>style.visibility</p:attrName>
                                        </p:attrNameLst>
                                      </p:cBhvr>
                                      <p:to>
                                        <p:strVal val="visible"/>
                                      </p:to>
                                    </p:set>
                                  </p:childTnLst>
                                </p:cTn>
                              </p:par>
                            </p:childTnLst>
                          </p:cTn>
                        </p:par>
                        <p:par>
                          <p:cTn id="32" fill="hold">
                            <p:stCondLst>
                              <p:cond delay="5000"/>
                            </p:stCondLst>
                            <p:childTnLst>
                              <p:par>
                                <p:cTn id="33" presetID="35" presetClass="emph" presetSubtype="0" repeatCount="indefinite" fill="hold" nodeType="afterEffect">
                                  <p:stCondLst>
                                    <p:cond delay="0"/>
                                  </p:stCondLst>
                                  <p:endCondLst>
                                    <p:cond evt="onNext" delay="0">
                                      <p:tgtEl>
                                        <p:sldTgt/>
                                      </p:tgtEl>
                                    </p:cond>
                                  </p:endCondLst>
                                  <p:childTnLst>
                                    <p:anim calcmode="discrete" valueType="str">
                                      <p:cBhvr>
                                        <p:cTn id="34" dur="500" fill="hold"/>
                                        <p:tgtEl>
                                          <p:spTgt spid="10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1" grpId="1" animBg="1"/>
      <p:bldP spid="89" grpId="0" animBg="1"/>
      <p:bldP spid="95" grpId="0" animBg="1"/>
      <p:bldP spid="96" grpId="0" animBg="1"/>
      <p:bldP spid="97" grpId="0" animBg="1"/>
      <p:bldP spid="98" grpId="0" animBg="1"/>
      <p:bldP spid="9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2921" y="1775068"/>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Line 7"/>
          <p:cNvSpPr>
            <a:spLocks noChangeShapeType="1"/>
          </p:cNvSpPr>
          <p:nvPr/>
        </p:nvSpPr>
        <p:spPr bwMode="auto">
          <a:xfrm flipV="1">
            <a:off x="1258776" y="2332671"/>
            <a:ext cx="6555094"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 name="Rectangle 9"/>
          <p:cNvSpPr>
            <a:spLocks noChangeArrowheads="1"/>
          </p:cNvSpPr>
          <p:nvPr/>
        </p:nvSpPr>
        <p:spPr bwMode="auto">
          <a:xfrm>
            <a:off x="7668344" y="2217128"/>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12"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3.3.2   CSMA/CD </a:t>
            </a:r>
            <a:r>
              <a:rPr lang="zh-CN" altLang="en-US" sz="2400" b="1" dirty="0">
                <a:solidFill>
                  <a:schemeClr val="bg1"/>
                </a:solidFill>
                <a:latin typeface="微软雅黑" panose="020B0503020204020204" pitchFamily="34" charset="-122"/>
                <a:ea typeface="微软雅黑" panose="020B0503020204020204" pitchFamily="34" charset="-122"/>
              </a:rPr>
              <a:t>协议</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3" name="Rectangle 8"/>
          <p:cNvSpPr>
            <a:spLocks noChangeArrowheads="1"/>
          </p:cNvSpPr>
          <p:nvPr/>
        </p:nvSpPr>
        <p:spPr bwMode="auto">
          <a:xfrm>
            <a:off x="502921" y="1021848"/>
            <a:ext cx="81290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为了实现</a:t>
            </a:r>
            <a:r>
              <a:rPr lang="zh-CN" altLang="en-US" b="1" dirty="0">
                <a:solidFill>
                  <a:srgbClr val="C00000"/>
                </a:solidFill>
                <a:latin typeface="微软雅黑" panose="020B0503020204020204" pitchFamily="34" charset="-122"/>
                <a:ea typeface="微软雅黑" panose="020B0503020204020204" pitchFamily="34" charset="-122"/>
              </a:rPr>
              <a:t>一对一</a:t>
            </a:r>
            <a:r>
              <a:rPr lang="zh-CN" altLang="en-US" b="1" dirty="0">
                <a:latin typeface="微软雅黑" panose="020B0503020204020204" pitchFamily="34" charset="-122"/>
                <a:ea typeface="微软雅黑" panose="020B0503020204020204" pitchFamily="34" charset="-122"/>
              </a:rPr>
              <a:t>通信，将接收站的硬件地址写入帧首部中的</a:t>
            </a:r>
            <a:r>
              <a:rPr lang="zh-CN" altLang="en-US" b="1" dirty="0">
                <a:solidFill>
                  <a:srgbClr val="C00000"/>
                </a:solidFill>
                <a:latin typeface="微软雅黑" panose="020B0503020204020204" pitchFamily="34" charset="-122"/>
                <a:ea typeface="微软雅黑" panose="020B0503020204020204" pitchFamily="34" charset="-122"/>
              </a:rPr>
              <a:t>目的地址</a:t>
            </a:r>
            <a:r>
              <a:rPr lang="zh-CN" altLang="en-US" b="1" dirty="0">
                <a:latin typeface="微软雅黑" panose="020B0503020204020204" pitchFamily="34" charset="-122"/>
                <a:ea typeface="微软雅黑" panose="020B0503020204020204" pitchFamily="34" charset="-122"/>
              </a:rPr>
              <a:t>字段中。仅当数据帧中的目的地址与</a:t>
            </a:r>
            <a:r>
              <a:rPr lang="zh-CN" altLang="en-US" b="1" dirty="0">
                <a:solidFill>
                  <a:srgbClr val="C00000"/>
                </a:solidFill>
                <a:latin typeface="微软雅黑" panose="020B0503020204020204" pitchFamily="34" charset="-122"/>
                <a:ea typeface="微软雅黑" panose="020B0503020204020204" pitchFamily="34" charset="-122"/>
              </a:rPr>
              <a:t>适配器硬件地址</a:t>
            </a:r>
            <a:r>
              <a:rPr lang="zh-CN" altLang="en-US" b="1" dirty="0">
                <a:latin typeface="微软雅黑" panose="020B0503020204020204" pitchFamily="34" charset="-122"/>
                <a:ea typeface="微软雅黑" panose="020B0503020204020204" pitchFamily="34" charset="-122"/>
              </a:rPr>
              <a:t>一致时，才能接收这个数据帧。</a:t>
            </a:r>
            <a:endParaRPr lang="zh-CN" altLang="en-US" b="1" dirty="0">
              <a:latin typeface="微软雅黑" panose="020B0503020204020204" pitchFamily="34" charset="-122"/>
              <a:ea typeface="微软雅黑" panose="020B0503020204020204" pitchFamily="34" charset="-122"/>
            </a:endParaRPr>
          </a:p>
        </p:txBody>
      </p:sp>
      <p:sp>
        <p:nvSpPr>
          <p:cNvPr id="14" name="Line 5"/>
          <p:cNvSpPr>
            <a:spLocks noChangeShapeType="1"/>
          </p:cNvSpPr>
          <p:nvPr/>
        </p:nvSpPr>
        <p:spPr bwMode="auto">
          <a:xfrm rot="16200000" flipV="1">
            <a:off x="4153306" y="2748400"/>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 name="Rectangle 9"/>
          <p:cNvSpPr>
            <a:spLocks noChangeArrowheads="1"/>
          </p:cNvSpPr>
          <p:nvPr/>
        </p:nvSpPr>
        <p:spPr bwMode="auto">
          <a:xfrm>
            <a:off x="1078993" y="2217128"/>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Line 10"/>
          <p:cNvSpPr>
            <a:spLocks noChangeShapeType="1"/>
          </p:cNvSpPr>
          <p:nvPr/>
        </p:nvSpPr>
        <p:spPr bwMode="auto">
          <a:xfrm>
            <a:off x="7372521" y="2143179"/>
            <a:ext cx="414020" cy="18555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Freeform 14"/>
          <p:cNvSpPr/>
          <p:nvPr/>
        </p:nvSpPr>
        <p:spPr bwMode="auto">
          <a:xfrm>
            <a:off x="3320888" y="2342502"/>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8" name="Line 17"/>
          <p:cNvSpPr>
            <a:spLocks noChangeShapeType="1"/>
          </p:cNvSpPr>
          <p:nvPr/>
        </p:nvSpPr>
        <p:spPr bwMode="auto">
          <a:xfrm rot="16200000" flipV="1">
            <a:off x="5388709" y="2748400"/>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9" name="Freeform 19"/>
          <p:cNvSpPr/>
          <p:nvPr/>
        </p:nvSpPr>
        <p:spPr bwMode="auto">
          <a:xfrm>
            <a:off x="7028431" y="2342501"/>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0" name="Text Box 21"/>
          <p:cNvSpPr txBox="1">
            <a:spLocks noChangeArrowheads="1"/>
          </p:cNvSpPr>
          <p:nvPr/>
        </p:nvSpPr>
        <p:spPr bwMode="auto">
          <a:xfrm>
            <a:off x="2874807" y="3667615"/>
            <a:ext cx="902811" cy="523220"/>
          </a:xfrm>
          <a:prstGeom prst="rect">
            <a:avLst/>
          </a:prstGeom>
          <a:solidFill>
            <a:schemeClr val="bg1"/>
          </a:solidFill>
          <a:ln>
            <a:noFill/>
          </a:ln>
          <a:effectLst/>
        </p:spPr>
        <p:txBody>
          <a:bodyPr wrap="none">
            <a:spAutoFit/>
          </a:bodyPr>
          <a:lstStyle/>
          <a:p>
            <a:pPr algn="ctr"/>
            <a:r>
              <a:rPr kumimoji="1" lang="en-US" altLang="zh-CN" sz="1400" b="1" dirty="0">
                <a:solidFill>
                  <a:srgbClr val="CC00CC"/>
                </a:solidFill>
                <a:latin typeface="微软雅黑" panose="020B0503020204020204" pitchFamily="34" charset="-122"/>
                <a:ea typeface="微软雅黑" panose="020B0503020204020204" pitchFamily="34" charset="-122"/>
              </a:rPr>
              <a:t>B </a:t>
            </a:r>
            <a:r>
              <a:rPr kumimoji="1" lang="zh-CN" altLang="en-US" sz="1400" b="1" dirty="0">
                <a:solidFill>
                  <a:srgbClr val="CC00CC"/>
                </a:solidFill>
                <a:latin typeface="微软雅黑" panose="020B0503020204020204" pitchFamily="34" charset="-122"/>
                <a:ea typeface="微软雅黑" panose="020B0503020204020204" pitchFamily="34" charset="-122"/>
              </a:rPr>
              <a:t>向 </a:t>
            </a:r>
            <a:r>
              <a:rPr kumimoji="1" lang="en-US" altLang="zh-CN" sz="1400" b="1" dirty="0">
                <a:solidFill>
                  <a:srgbClr val="CC00CC"/>
                </a:solidFill>
                <a:latin typeface="微软雅黑" panose="020B0503020204020204" pitchFamily="34" charset="-122"/>
                <a:ea typeface="微软雅黑" panose="020B0503020204020204" pitchFamily="34" charset="-122"/>
              </a:rPr>
              <a:t>D</a:t>
            </a:r>
            <a:endParaRPr kumimoji="1" lang="en-US" altLang="zh-CN" sz="1400" b="1" dirty="0">
              <a:solidFill>
                <a:srgbClr val="CC00CC"/>
              </a:solidFill>
              <a:latin typeface="微软雅黑" panose="020B0503020204020204" pitchFamily="34" charset="-122"/>
              <a:ea typeface="微软雅黑" panose="020B0503020204020204" pitchFamily="34" charset="-122"/>
            </a:endParaRPr>
          </a:p>
          <a:p>
            <a:pPr algn="ctr"/>
            <a:r>
              <a:rPr kumimoji="1" lang="zh-CN" altLang="en-US" sz="1400" b="1" dirty="0">
                <a:solidFill>
                  <a:srgbClr val="CC00CC"/>
                </a:solidFill>
                <a:latin typeface="微软雅黑" panose="020B0503020204020204" pitchFamily="34" charset="-122"/>
                <a:ea typeface="微软雅黑" panose="020B0503020204020204" pitchFamily="34" charset="-122"/>
              </a:rPr>
              <a:t>发送数据</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21" name="Text Box 22"/>
          <p:cNvSpPr txBox="1">
            <a:spLocks noChangeArrowheads="1"/>
          </p:cNvSpPr>
          <p:nvPr/>
        </p:nvSpPr>
        <p:spPr bwMode="auto">
          <a:xfrm>
            <a:off x="4179547" y="3425119"/>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C</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22" name="Text Box 23"/>
          <p:cNvSpPr txBox="1">
            <a:spLocks noChangeArrowheads="1"/>
          </p:cNvSpPr>
          <p:nvPr/>
        </p:nvSpPr>
        <p:spPr bwMode="auto">
          <a:xfrm>
            <a:off x="5472194" y="3414059"/>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D</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23" name="Text Box 24"/>
          <p:cNvSpPr txBox="1">
            <a:spLocks noChangeArrowheads="1"/>
          </p:cNvSpPr>
          <p:nvPr/>
        </p:nvSpPr>
        <p:spPr bwMode="auto">
          <a:xfrm>
            <a:off x="1715396" y="3414059"/>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A</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24" name="Text Box 25"/>
          <p:cNvSpPr txBox="1">
            <a:spLocks noChangeArrowheads="1"/>
          </p:cNvSpPr>
          <p:nvPr/>
        </p:nvSpPr>
        <p:spPr bwMode="auto">
          <a:xfrm>
            <a:off x="6629055" y="3411602"/>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E</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25" name="Line 26"/>
          <p:cNvSpPr>
            <a:spLocks noChangeShapeType="1"/>
          </p:cNvSpPr>
          <p:nvPr/>
        </p:nvSpPr>
        <p:spPr bwMode="auto">
          <a:xfrm flipH="1">
            <a:off x="1209238" y="2087439"/>
            <a:ext cx="456620" cy="21750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Text Box 27"/>
          <p:cNvSpPr txBox="1">
            <a:spLocks noChangeArrowheads="1"/>
          </p:cNvSpPr>
          <p:nvPr/>
        </p:nvSpPr>
        <p:spPr bwMode="auto">
          <a:xfrm>
            <a:off x="1638815" y="1946776"/>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匹配电阻（用来吸收总线上传播的信号）</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7" name="Text Box 28"/>
          <p:cNvSpPr txBox="1">
            <a:spLocks noChangeArrowheads="1"/>
          </p:cNvSpPr>
          <p:nvPr/>
        </p:nvSpPr>
        <p:spPr bwMode="auto">
          <a:xfrm>
            <a:off x="6548762" y="1946776"/>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8" name="Freeform 32"/>
          <p:cNvSpPr/>
          <p:nvPr/>
        </p:nvSpPr>
        <p:spPr bwMode="auto">
          <a:xfrm>
            <a:off x="3329046" y="2394113"/>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9" name="Text Box 48"/>
          <p:cNvSpPr txBox="1">
            <a:spLocks noChangeArrowheads="1"/>
          </p:cNvSpPr>
          <p:nvPr/>
        </p:nvSpPr>
        <p:spPr bwMode="auto">
          <a:xfrm>
            <a:off x="3170457" y="3414059"/>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B</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pic>
        <p:nvPicPr>
          <p:cNvPr id="3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6512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16688"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0824"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48" name="Line 12"/>
          <p:cNvSpPr>
            <a:spLocks noChangeShapeType="1"/>
          </p:cNvSpPr>
          <p:nvPr/>
        </p:nvSpPr>
        <p:spPr bwMode="auto">
          <a:xfrm rot="16200000" flipV="1">
            <a:off x="1682498" y="2748400"/>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9" name="Freeform 29"/>
          <p:cNvSpPr/>
          <p:nvPr/>
        </p:nvSpPr>
        <p:spPr bwMode="auto">
          <a:xfrm>
            <a:off x="3293468" y="2410089"/>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0" name="Freeform 30"/>
          <p:cNvSpPr/>
          <p:nvPr/>
        </p:nvSpPr>
        <p:spPr bwMode="auto">
          <a:xfrm>
            <a:off x="3329047" y="2419920"/>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1" name="Freeform 31"/>
          <p:cNvSpPr/>
          <p:nvPr/>
        </p:nvSpPr>
        <p:spPr bwMode="auto">
          <a:xfrm>
            <a:off x="3329046" y="2422378"/>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Text Box 49"/>
          <p:cNvSpPr txBox="1">
            <a:spLocks noChangeArrowheads="1"/>
          </p:cNvSpPr>
          <p:nvPr/>
        </p:nvSpPr>
        <p:spPr bwMode="auto">
          <a:xfrm>
            <a:off x="4378418" y="2544783"/>
            <a:ext cx="1258679" cy="523220"/>
          </a:xfrm>
          <a:prstGeom prst="rect">
            <a:avLst/>
          </a:prstGeom>
          <a:solidFill>
            <a:srgbClr val="0000CC"/>
          </a:solidFill>
          <a:ln w="12700">
            <a:solidFill>
              <a:schemeClr val="tx1"/>
            </a:solidFill>
            <a:miter lim="800000"/>
          </a:ln>
          <a:effectLst/>
        </p:spPr>
        <p:txBody>
          <a:bodyPr wrap="none">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只有 </a:t>
            </a:r>
            <a:r>
              <a:rPr lang="en-US" altLang="zh-CN" sz="1400" b="1" dirty="0">
                <a:solidFill>
                  <a:schemeClr val="bg1"/>
                </a:solidFill>
                <a:latin typeface="微软雅黑" panose="020B0503020204020204" pitchFamily="34" charset="-122"/>
                <a:ea typeface="微软雅黑" panose="020B0503020204020204" pitchFamily="34" charset="-122"/>
              </a:rPr>
              <a:t>D </a:t>
            </a:r>
            <a:r>
              <a:rPr lang="zh-CN" altLang="en-US" sz="1400" b="1" dirty="0">
                <a:solidFill>
                  <a:schemeClr val="bg1"/>
                </a:solidFill>
                <a:latin typeface="微软雅黑" panose="020B0503020204020204" pitchFamily="34" charset="-122"/>
                <a:ea typeface="微软雅黑" panose="020B0503020204020204" pitchFamily="34" charset="-122"/>
              </a:rPr>
              <a:t>接受</a:t>
            </a:r>
            <a:endParaRPr lang="zh-CN" altLang="en-US" sz="1400" b="1" dirty="0">
              <a:solidFill>
                <a:schemeClr val="bg1"/>
              </a:solidFill>
              <a:latin typeface="微软雅黑" panose="020B0503020204020204" pitchFamily="34" charset="-122"/>
              <a:ea typeface="微软雅黑" panose="020B0503020204020204" pitchFamily="34" charset="-122"/>
            </a:endParaRPr>
          </a:p>
          <a:p>
            <a:pPr algn="ctr"/>
            <a:r>
              <a:rPr lang="en-US" altLang="zh-CN" sz="1400" b="1" dirty="0">
                <a:solidFill>
                  <a:schemeClr val="bg1"/>
                </a:solidFill>
                <a:latin typeface="微软雅黑" panose="020B0503020204020204" pitchFamily="34" charset="-122"/>
                <a:ea typeface="微软雅黑" panose="020B0503020204020204" pitchFamily="34" charset="-122"/>
              </a:rPr>
              <a:t>B </a:t>
            </a:r>
            <a:r>
              <a:rPr lang="zh-CN" altLang="en-US" sz="1400" b="1" dirty="0">
                <a:solidFill>
                  <a:schemeClr val="bg1"/>
                </a:solidFill>
                <a:latin typeface="微软雅黑" panose="020B0503020204020204" pitchFamily="34" charset="-122"/>
                <a:ea typeface="微软雅黑" panose="020B0503020204020204" pitchFamily="34" charset="-122"/>
              </a:rPr>
              <a:t>发送的数据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3" name="Freeform 33"/>
          <p:cNvSpPr/>
          <p:nvPr/>
        </p:nvSpPr>
        <p:spPr bwMode="auto">
          <a:xfrm>
            <a:off x="1371600" y="2394113"/>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4" name="Freeform 34"/>
          <p:cNvSpPr/>
          <p:nvPr/>
        </p:nvSpPr>
        <p:spPr bwMode="auto">
          <a:xfrm flipH="1">
            <a:off x="2015319" y="2394113"/>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5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85297" y="305322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1715396" y="3097124"/>
            <a:ext cx="5676467" cy="944924"/>
            <a:chOff x="1715396" y="3113750"/>
            <a:chExt cx="5676467" cy="944924"/>
          </a:xfrm>
        </p:grpSpPr>
        <p:grpSp>
          <p:nvGrpSpPr>
            <p:cNvPr id="33" name="组合 32"/>
            <p:cNvGrpSpPr/>
            <p:nvPr/>
          </p:nvGrpSpPr>
          <p:grpSpPr>
            <a:xfrm>
              <a:off x="1715396" y="3113750"/>
              <a:ext cx="5676467" cy="944924"/>
              <a:chOff x="1715396" y="3160942"/>
              <a:chExt cx="5676467" cy="944924"/>
            </a:xfrm>
          </p:grpSpPr>
          <p:sp>
            <p:nvSpPr>
              <p:cNvPr id="34" name="Text Box 47"/>
              <p:cNvSpPr txBox="1">
                <a:spLocks noChangeArrowheads="1"/>
              </p:cNvSpPr>
              <p:nvPr/>
            </p:nvSpPr>
            <p:spPr bwMode="auto">
              <a:xfrm>
                <a:off x="5520120" y="3796149"/>
                <a:ext cx="542500" cy="309717"/>
              </a:xfrm>
              <a:prstGeom prst="rect">
                <a:avLst/>
              </a:prstGeom>
              <a:solidFill>
                <a:srgbClr val="0000FF"/>
              </a:solidFill>
              <a:ln w="12700">
                <a:solidFill>
                  <a:schemeClr val="tx2"/>
                </a:solidFill>
                <a:miter lim="800000"/>
              </a:ln>
              <a:effectLst/>
            </p:spPr>
            <p:txBody>
              <a:bodyPr wrap="none">
                <a:spAutoFit/>
              </a:bodyPr>
              <a:lstStyle/>
              <a:p>
                <a:r>
                  <a:rPr kumimoji="1" lang="zh-CN" altLang="en-US" sz="1400" b="1">
                    <a:solidFill>
                      <a:schemeClr val="bg1"/>
                    </a:solidFill>
                    <a:latin typeface="微软雅黑" panose="020B0503020204020204" pitchFamily="34" charset="-122"/>
                    <a:ea typeface="微软雅黑" panose="020B0503020204020204" pitchFamily="34" charset="-122"/>
                  </a:rPr>
                  <a:t>接受</a:t>
                </a:r>
                <a:endParaRPr kumimoji="1" lang="zh-CN" altLang="en-US" sz="1400" b="1">
                  <a:solidFill>
                    <a:schemeClr val="bg1"/>
                  </a:solidFill>
                  <a:latin typeface="微软雅黑" panose="020B0503020204020204" pitchFamily="34" charset="-122"/>
                  <a:ea typeface="微软雅黑" panose="020B0503020204020204" pitchFamily="34" charset="-122"/>
                </a:endParaRPr>
              </a:p>
            </p:txBody>
          </p:sp>
          <p:grpSp>
            <p:nvGrpSpPr>
              <p:cNvPr id="35" name="组合 34"/>
              <p:cNvGrpSpPr/>
              <p:nvPr/>
            </p:nvGrpSpPr>
            <p:grpSpPr>
              <a:xfrm>
                <a:off x="1715396" y="3160942"/>
                <a:ext cx="5676467" cy="944924"/>
                <a:chOff x="1715396" y="3160942"/>
                <a:chExt cx="5676467" cy="944924"/>
              </a:xfrm>
            </p:grpSpPr>
            <p:sp>
              <p:nvSpPr>
                <p:cNvPr id="36" name="AutoShape 38"/>
                <p:cNvSpPr>
                  <a:spLocks noChangeArrowheads="1"/>
                </p:cNvSpPr>
                <p:nvPr/>
              </p:nvSpPr>
              <p:spPr bwMode="auto">
                <a:xfrm>
                  <a:off x="6655680" y="3782632"/>
                  <a:ext cx="736183" cy="323234"/>
                </a:xfrm>
                <a:prstGeom prst="roundRect">
                  <a:avLst>
                    <a:gd name="adj" fmla="val 16667"/>
                  </a:avLst>
                </a:prstGeom>
                <a:solidFill>
                  <a:srgbClr val="00B050"/>
                </a:solidFill>
                <a:ln w="12700">
                  <a:solidFill>
                    <a:schemeClr val="tx1"/>
                  </a:solidFill>
                  <a:round/>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不接受</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37" name="AutoShape 42"/>
                <p:cNvSpPr>
                  <a:spLocks noChangeArrowheads="1"/>
                </p:cNvSpPr>
                <p:nvPr/>
              </p:nvSpPr>
              <p:spPr bwMode="auto">
                <a:xfrm>
                  <a:off x="4191528" y="3782632"/>
                  <a:ext cx="736184" cy="323234"/>
                </a:xfrm>
                <a:prstGeom prst="roundRect">
                  <a:avLst>
                    <a:gd name="adj" fmla="val 16667"/>
                  </a:avLst>
                </a:prstGeom>
                <a:solidFill>
                  <a:srgbClr val="00B050"/>
                </a:solidFill>
                <a:ln w="12700">
                  <a:solidFill>
                    <a:schemeClr val="tx1"/>
                  </a:solidFill>
                  <a:round/>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不接受</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38" name="AutoShape 46"/>
                <p:cNvSpPr>
                  <a:spLocks noChangeArrowheads="1"/>
                </p:cNvSpPr>
                <p:nvPr/>
              </p:nvSpPr>
              <p:spPr bwMode="auto">
                <a:xfrm>
                  <a:off x="1715396" y="3782632"/>
                  <a:ext cx="736184" cy="323234"/>
                </a:xfrm>
                <a:prstGeom prst="roundRect">
                  <a:avLst>
                    <a:gd name="adj" fmla="val 16667"/>
                  </a:avLst>
                </a:prstGeom>
                <a:solidFill>
                  <a:srgbClr val="00B050"/>
                </a:solidFill>
                <a:ln w="12700">
                  <a:solidFill>
                    <a:schemeClr val="tx1"/>
                  </a:solidFill>
                  <a:round/>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不接受</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nvGrpSpPr>
                <p:cNvPr id="39" name="Group 35"/>
                <p:cNvGrpSpPr/>
                <p:nvPr/>
              </p:nvGrpSpPr>
              <p:grpSpPr bwMode="auto">
                <a:xfrm>
                  <a:off x="6940081" y="3160942"/>
                  <a:ext cx="209007" cy="207675"/>
                  <a:chOff x="1474" y="3430"/>
                  <a:chExt cx="136" cy="136"/>
                </a:xfrm>
              </p:grpSpPr>
              <p:sp>
                <p:nvSpPr>
                  <p:cNvPr id="46" name="Line 36"/>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7" name="Line 37"/>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grpSp>
              <p:nvGrpSpPr>
                <p:cNvPr id="40" name="Group 35"/>
                <p:cNvGrpSpPr/>
                <p:nvPr/>
              </p:nvGrpSpPr>
              <p:grpSpPr bwMode="auto">
                <a:xfrm>
                  <a:off x="4463416" y="3160942"/>
                  <a:ext cx="209007" cy="207675"/>
                  <a:chOff x="1474" y="3430"/>
                  <a:chExt cx="136" cy="136"/>
                </a:xfrm>
              </p:grpSpPr>
              <p:sp>
                <p:nvSpPr>
                  <p:cNvPr id="44" name="Line 36"/>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5" name="Line 37"/>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grpSp>
              <p:nvGrpSpPr>
                <p:cNvPr id="41" name="Group 35"/>
                <p:cNvGrpSpPr/>
                <p:nvPr/>
              </p:nvGrpSpPr>
              <p:grpSpPr bwMode="auto">
                <a:xfrm>
                  <a:off x="1979712" y="3160942"/>
                  <a:ext cx="209007" cy="207675"/>
                  <a:chOff x="1474" y="3430"/>
                  <a:chExt cx="136" cy="136"/>
                </a:xfrm>
              </p:grpSpPr>
              <p:sp>
                <p:nvSpPr>
                  <p:cNvPr id="42" name="Line 36"/>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3" name="Line 37"/>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grpSp>
        </p:grpSp>
        <p:sp>
          <p:nvSpPr>
            <p:cNvPr id="57" name="Line 36"/>
            <p:cNvSpPr>
              <a:spLocks noChangeShapeType="1"/>
            </p:cNvSpPr>
            <p:nvPr/>
          </p:nvSpPr>
          <p:spPr bwMode="auto">
            <a:xfrm>
              <a:off x="1983452" y="3113750"/>
              <a:ext cx="209007" cy="207675"/>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8" name="Line 37"/>
            <p:cNvSpPr>
              <a:spLocks noChangeShapeType="1"/>
            </p:cNvSpPr>
            <p:nvPr/>
          </p:nvSpPr>
          <p:spPr bwMode="auto">
            <a:xfrm flipH="1">
              <a:off x="1983452" y="3113750"/>
              <a:ext cx="209007" cy="207675"/>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4000" fill="hold" grpId="1" nodeType="afterEffect">
                                  <p:stCondLst>
                                    <p:cond delay="500"/>
                                  </p:stCondLst>
                                  <p:childTnLst>
                                    <p:anim calcmode="discrete" valueType="str">
                                      <p:cBhvr>
                                        <p:cTn id="9" dur="500" fill="hold"/>
                                        <p:tgtEl>
                                          <p:spTgt spid="20"/>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wipe(right)">
                                      <p:cBhvr>
                                        <p:cTn id="14" dur="4000"/>
                                        <p:tgtEl>
                                          <p:spTgt spid="54"/>
                                        </p:tgtEl>
                                      </p:cBhvr>
                                    </p:animEffect>
                                  </p:childTnLst>
                                </p:cTn>
                              </p:par>
                              <p:par>
                                <p:cTn id="15" presetID="22" presetClass="entr" presetSubtype="2" fill="hold" grpId="0" nodeType="withEffect">
                                  <p:stCondLst>
                                    <p:cond delay="500"/>
                                  </p:stCondLst>
                                  <p:childTnLst>
                                    <p:set>
                                      <p:cBhvr>
                                        <p:cTn id="16" dur="1" fill="hold">
                                          <p:stCondLst>
                                            <p:cond delay="0"/>
                                          </p:stCondLst>
                                        </p:cTn>
                                        <p:tgtEl>
                                          <p:spTgt spid="53"/>
                                        </p:tgtEl>
                                        <p:attrNameLst>
                                          <p:attrName>style.visibility</p:attrName>
                                        </p:attrNameLst>
                                      </p:cBhvr>
                                      <p:to>
                                        <p:strVal val="visible"/>
                                      </p:to>
                                    </p:set>
                                    <p:animEffect transition="in" filter="wipe(right)">
                                      <p:cBhvr>
                                        <p:cTn id="17" dur="3500"/>
                                        <p:tgtEl>
                                          <p:spTgt spid="53"/>
                                        </p:tgtEl>
                                      </p:cBhvr>
                                    </p:animEffect>
                                  </p:childTnLst>
                                </p:cTn>
                              </p:par>
                              <p:par>
                                <p:cTn id="18" presetID="22" presetClass="entr" presetSubtype="8" fill="hold" grpId="0" nodeType="withEffect">
                                  <p:stCondLst>
                                    <p:cond delay="50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3500"/>
                                        <p:tgtEl>
                                          <p:spTgt spid="49"/>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50"/>
                                        </p:tgtEl>
                                        <p:attrNameLst>
                                          <p:attrName>style.visibility</p:attrName>
                                        </p:attrNameLst>
                                      </p:cBhvr>
                                      <p:to>
                                        <p:strVal val="visible"/>
                                      </p:to>
                                    </p:set>
                                    <p:animEffect transition="in" filter="wipe(left)">
                                      <p:cBhvr>
                                        <p:cTn id="23" dur="3500"/>
                                        <p:tgtEl>
                                          <p:spTgt spid="5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51"/>
                                        </p:tgtEl>
                                        <p:attrNameLst>
                                          <p:attrName>style.visibility</p:attrName>
                                        </p:attrNameLst>
                                      </p:cBhvr>
                                      <p:to>
                                        <p:strVal val="visible"/>
                                      </p:to>
                                    </p:set>
                                    <p:animEffect transition="in" filter="wipe(left)">
                                      <p:cBhvr>
                                        <p:cTn id="26" dur="3500"/>
                                        <p:tgtEl>
                                          <p:spTgt spid="51"/>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3500"/>
                                        <p:tgtEl>
                                          <p:spTgt spid="28"/>
                                        </p:tgtEl>
                                      </p:cBhvr>
                                    </p:animEffect>
                                  </p:childTnLst>
                                </p:cTn>
                              </p:par>
                            </p:childTnLst>
                          </p:cTn>
                        </p:par>
                        <p:par>
                          <p:cTn id="30" fill="hold">
                            <p:stCondLst>
                              <p:cond delay="4000"/>
                            </p:stCondLst>
                            <p:childTnLst>
                              <p:par>
                                <p:cTn id="31" presetID="1" presetClass="entr" presetSubtype="0"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par>
                          <p:cTn id="33" fill="hold">
                            <p:stCondLst>
                              <p:cond delay="4000"/>
                            </p:stCondLst>
                            <p:childTnLst>
                              <p:par>
                                <p:cTn id="34" presetID="35" presetClass="emph" presetSubtype="0" repeatCount="5000" fill="hold" nodeType="afterEffect">
                                  <p:stCondLst>
                                    <p:cond delay="0"/>
                                  </p:stCondLst>
                                  <p:childTnLst>
                                    <p:anim calcmode="discrete" valueType="str">
                                      <p:cBhvr>
                                        <p:cTn id="35" dur="1000" fill="hold"/>
                                        <p:tgtEl>
                                          <p:spTgt spid="2"/>
                                        </p:tgtEl>
                                        <p:attrNameLst>
                                          <p:attrName>style.visibility</p:attrName>
                                        </p:attrNameLst>
                                      </p:cBhvr>
                                      <p:tavLst>
                                        <p:tav tm="0">
                                          <p:val>
                                            <p:strVal val="hidden"/>
                                          </p:val>
                                        </p:tav>
                                        <p:tav tm="50000">
                                          <p:val>
                                            <p:strVal val="visible"/>
                                          </p:val>
                                        </p:tav>
                                      </p:tavLst>
                                    </p:anim>
                                  </p:childTnLst>
                                </p:cTn>
                              </p:par>
                            </p:childTnLst>
                          </p:cTn>
                        </p:par>
                        <p:par>
                          <p:cTn id="36" fill="hold">
                            <p:stCondLst>
                              <p:cond delay="5000"/>
                            </p:stCondLst>
                            <p:childTnLst>
                              <p:par>
                                <p:cTn id="37" presetID="10" presetClass="exit" presetSubtype="0" fill="hold" grpId="1" nodeType="afterEffect">
                                  <p:stCondLst>
                                    <p:cond delay="0"/>
                                  </p:stCondLst>
                                  <p:childTnLst>
                                    <p:animEffect transition="out" filter="fade">
                                      <p:cBhvr>
                                        <p:cTn id="38" dur="1000"/>
                                        <p:tgtEl>
                                          <p:spTgt spid="54"/>
                                        </p:tgtEl>
                                      </p:cBhvr>
                                    </p:animEffect>
                                    <p:set>
                                      <p:cBhvr>
                                        <p:cTn id="39" dur="1" fill="hold">
                                          <p:stCondLst>
                                            <p:cond delay="999"/>
                                          </p:stCondLst>
                                        </p:cTn>
                                        <p:tgtEl>
                                          <p:spTgt spid="54"/>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1000"/>
                                        <p:tgtEl>
                                          <p:spTgt spid="53"/>
                                        </p:tgtEl>
                                      </p:cBhvr>
                                    </p:animEffect>
                                    <p:set>
                                      <p:cBhvr>
                                        <p:cTn id="42" dur="1" fill="hold">
                                          <p:stCondLst>
                                            <p:cond delay="999"/>
                                          </p:stCondLst>
                                        </p:cTn>
                                        <p:tgtEl>
                                          <p:spTgt spid="53"/>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1000"/>
                                        <p:tgtEl>
                                          <p:spTgt spid="49"/>
                                        </p:tgtEl>
                                      </p:cBhvr>
                                    </p:animEffect>
                                    <p:set>
                                      <p:cBhvr>
                                        <p:cTn id="45" dur="1" fill="hold">
                                          <p:stCondLst>
                                            <p:cond delay="999"/>
                                          </p:stCondLst>
                                        </p:cTn>
                                        <p:tgtEl>
                                          <p:spTgt spid="49"/>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51"/>
                                        </p:tgtEl>
                                      </p:cBhvr>
                                    </p:animEffect>
                                    <p:set>
                                      <p:cBhvr>
                                        <p:cTn id="48" dur="1" fill="hold">
                                          <p:stCondLst>
                                            <p:cond delay="999"/>
                                          </p:stCondLst>
                                        </p:cTn>
                                        <p:tgtEl>
                                          <p:spTgt spid="51"/>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28"/>
                                        </p:tgtEl>
                                      </p:cBhvr>
                                    </p:animEffect>
                                    <p:set>
                                      <p:cBhvr>
                                        <p:cTn id="51" dur="1" fill="hold">
                                          <p:stCondLst>
                                            <p:cond delay="999"/>
                                          </p:stCondLst>
                                        </p:cTn>
                                        <p:tgtEl>
                                          <p:spTgt spid="28"/>
                                        </p:tgtEl>
                                        <p:attrNameLst>
                                          <p:attrName>style.visibility</p:attrName>
                                        </p:attrNameLst>
                                      </p:cBhvr>
                                      <p:to>
                                        <p:strVal val="hidden"/>
                                      </p:to>
                                    </p:set>
                                  </p:childTnLst>
                                </p:cTn>
                              </p:par>
                            </p:childTnLst>
                          </p:cTn>
                        </p:par>
                        <p:par>
                          <p:cTn id="52" fill="hold">
                            <p:stCondLst>
                              <p:cond delay="6000"/>
                            </p:stCondLst>
                            <p:childTnLst>
                              <p:par>
                                <p:cTn id="53" presetID="1" presetClass="entr" presetSubtype="0" fill="hold" grpId="0" nodeType="after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35" presetClass="emph" presetSubtype="0" repeatCount="5000" fill="hold" grpId="1" nodeType="withEffect">
                                  <p:stCondLst>
                                    <p:cond delay="0"/>
                                  </p:stCondLst>
                                  <p:childTnLst>
                                    <p:anim calcmode="discrete" valueType="str">
                                      <p:cBhvr>
                                        <p:cTn id="56" dur="1000" fill="hold"/>
                                        <p:tgtEl>
                                          <p:spTgt spid="5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8" grpId="0" animBg="1"/>
      <p:bldP spid="28" grpId="1" animBg="1"/>
      <p:bldP spid="49" grpId="0" animBg="1"/>
      <p:bldP spid="49" grpId="1" animBg="1"/>
      <p:bldP spid="50" grpId="0" animBg="1"/>
      <p:bldP spid="51" grpId="0" animBg="1"/>
      <p:bldP spid="51" grpId="1" animBg="1"/>
      <p:bldP spid="52" grpId="0" animBg="1"/>
      <p:bldP spid="52" grpId="1" animBg="1"/>
      <p:bldP spid="53" grpId="0" animBg="1"/>
      <p:bldP spid="53" grpId="1" animBg="1"/>
      <p:bldP spid="54" grpId="0" animBg="1"/>
      <p:bldP spid="5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445100" y="611929"/>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anose="020B0503020204020204" pitchFamily="34" charset="-122"/>
              </a:rPr>
              <a:t>数据链路层的地位</a:t>
            </a:r>
            <a:endParaRPr lang="zh-CN" altLang="en-US" sz="2000" b="1" dirty="0">
              <a:solidFill>
                <a:schemeClr val="bg1"/>
              </a:solidFill>
              <a:ea typeface="微软雅黑" panose="020B0503020204020204" pitchFamily="34" charset="-122"/>
            </a:endParaRPr>
          </a:p>
        </p:txBody>
      </p:sp>
      <p:sp>
        <p:nvSpPr>
          <p:cNvPr id="1147" name="Text Box 46"/>
          <p:cNvSpPr txBox="1">
            <a:spLocks noChangeArrowheads="1"/>
          </p:cNvSpPr>
          <p:nvPr/>
        </p:nvSpPr>
        <p:spPr bwMode="auto">
          <a:xfrm>
            <a:off x="1354401" y="1515413"/>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8" name="Text Box 47"/>
          <p:cNvSpPr txBox="1">
            <a:spLocks noChangeArrowheads="1"/>
          </p:cNvSpPr>
          <p:nvPr/>
        </p:nvSpPr>
        <p:spPr bwMode="auto">
          <a:xfrm>
            <a:off x="7087749" y="1499208"/>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9" name="Text Box 48"/>
          <p:cNvSpPr txBox="1">
            <a:spLocks noChangeArrowheads="1"/>
          </p:cNvSpPr>
          <p:nvPr/>
        </p:nvSpPr>
        <p:spPr bwMode="auto">
          <a:xfrm>
            <a:off x="2890297" y="139556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路由器 </a:t>
            </a:r>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50" name="Text Box 49"/>
          <p:cNvSpPr txBox="1">
            <a:spLocks noChangeArrowheads="1"/>
          </p:cNvSpPr>
          <p:nvPr/>
        </p:nvSpPr>
        <p:spPr bwMode="auto">
          <a:xfrm>
            <a:off x="4296479" y="1513912"/>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路由器 </a:t>
            </a:r>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51" name="Text Box 50"/>
          <p:cNvSpPr txBox="1">
            <a:spLocks noChangeArrowheads="1"/>
          </p:cNvSpPr>
          <p:nvPr/>
        </p:nvSpPr>
        <p:spPr bwMode="auto">
          <a:xfrm>
            <a:off x="5563077" y="142992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anose="020B0503020204020204" pitchFamily="34" charset="-122"/>
                <a:ea typeface="微软雅黑" panose="020B0503020204020204" pitchFamily="34" charset="-122"/>
              </a:rPr>
              <a:t>路由器 </a:t>
            </a:r>
            <a:r>
              <a:rPr kumimoji="1" lang="en-US" altLang="zh-CN" sz="1000" b="1">
                <a:latin typeface="微软雅黑" panose="020B0503020204020204" pitchFamily="34" charset="-122"/>
                <a:ea typeface="微软雅黑" panose="020B0503020204020204" pitchFamily="34" charset="-122"/>
              </a:rPr>
              <a:t>R</a:t>
            </a:r>
            <a:r>
              <a:rPr kumimoji="1" lang="en-US" altLang="zh-CN" sz="1000" b="1" baseline="-25000">
                <a:latin typeface="微软雅黑" panose="020B0503020204020204" pitchFamily="34" charset="-122"/>
                <a:ea typeface="微软雅黑" panose="020B0503020204020204" pitchFamily="34" charset="-122"/>
              </a:rPr>
              <a:t>3</a:t>
            </a:r>
            <a:endParaRPr kumimoji="1" lang="en-US" altLang="zh-CN" sz="1000" b="1" baseline="-25000">
              <a:latin typeface="微软雅黑" panose="020B0503020204020204" pitchFamily="34" charset="-122"/>
              <a:ea typeface="微软雅黑" panose="020B0503020204020204" pitchFamily="34" charset="-122"/>
            </a:endParaRPr>
          </a:p>
        </p:txBody>
      </p:sp>
      <p:sp>
        <p:nvSpPr>
          <p:cNvPr id="1621" name="Text Box 521"/>
          <p:cNvSpPr txBox="1">
            <a:spLocks noChangeArrowheads="1"/>
          </p:cNvSpPr>
          <p:nvPr/>
        </p:nvSpPr>
        <p:spPr bwMode="auto">
          <a:xfrm>
            <a:off x="3516748" y="1148606"/>
            <a:ext cx="20954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主机 </a:t>
            </a:r>
            <a:r>
              <a:rPr kumimoji="1" lang="en-US" altLang="zh-CN" sz="1400" b="1" dirty="0">
                <a:solidFill>
                  <a:srgbClr val="0000FF"/>
                </a:solidFill>
                <a:latin typeface="微软雅黑" panose="020B0503020204020204" pitchFamily="34" charset="-122"/>
                <a:ea typeface="微软雅黑" panose="020B0503020204020204" pitchFamily="34" charset="-122"/>
              </a:rPr>
              <a:t>H</a:t>
            </a:r>
            <a:r>
              <a:rPr kumimoji="1" lang="en-US" altLang="zh-CN" sz="1400" b="1" baseline="-25000" dirty="0">
                <a:solidFill>
                  <a:srgbClr val="0000FF"/>
                </a:solidFill>
                <a:latin typeface="微软雅黑" panose="020B0503020204020204" pitchFamily="34" charset="-122"/>
                <a:ea typeface="微软雅黑" panose="020B0503020204020204" pitchFamily="34" charset="-122"/>
              </a:rPr>
              <a:t>1</a:t>
            </a:r>
            <a:r>
              <a:rPr kumimoji="1" lang="en-US" altLang="zh-CN" sz="1400" b="1" dirty="0">
                <a:solidFill>
                  <a:srgbClr val="0000FF"/>
                </a:solidFill>
                <a:latin typeface="微软雅黑" panose="020B0503020204020204" pitchFamily="34" charset="-122"/>
                <a:ea typeface="微软雅黑" panose="020B0503020204020204" pitchFamily="34" charset="-122"/>
              </a:rPr>
              <a:t> </a:t>
            </a:r>
            <a:r>
              <a:rPr kumimoji="1" lang="zh-CN" altLang="en-US" sz="1400" b="1" dirty="0">
                <a:solidFill>
                  <a:srgbClr val="0000FF"/>
                </a:solidFill>
                <a:latin typeface="微软雅黑" panose="020B0503020204020204" pitchFamily="34" charset="-122"/>
                <a:ea typeface="微软雅黑" panose="020B0503020204020204" pitchFamily="34" charset="-122"/>
              </a:rPr>
              <a:t>向 </a:t>
            </a:r>
            <a:r>
              <a:rPr kumimoji="1" lang="en-US" altLang="zh-CN" sz="1400" b="1" dirty="0">
                <a:solidFill>
                  <a:srgbClr val="0000FF"/>
                </a:solidFill>
                <a:latin typeface="微软雅黑" panose="020B0503020204020204" pitchFamily="34" charset="-122"/>
                <a:ea typeface="微软雅黑" panose="020B0503020204020204" pitchFamily="34" charset="-122"/>
              </a:rPr>
              <a:t>H</a:t>
            </a:r>
            <a:r>
              <a:rPr kumimoji="1" lang="en-US" altLang="zh-CN" sz="1400" b="1" baseline="-25000" dirty="0">
                <a:solidFill>
                  <a:srgbClr val="0000FF"/>
                </a:solidFill>
                <a:latin typeface="微软雅黑" panose="020B0503020204020204" pitchFamily="34" charset="-122"/>
                <a:ea typeface="微软雅黑" panose="020B0503020204020204" pitchFamily="34" charset="-122"/>
              </a:rPr>
              <a:t>2</a:t>
            </a:r>
            <a:r>
              <a:rPr kumimoji="1" lang="en-US" altLang="zh-CN" sz="1400" b="1" dirty="0">
                <a:solidFill>
                  <a:srgbClr val="0000FF"/>
                </a:solidFill>
                <a:latin typeface="微软雅黑" panose="020B0503020204020204" pitchFamily="34" charset="-122"/>
                <a:ea typeface="微软雅黑" panose="020B0503020204020204" pitchFamily="34" charset="-122"/>
              </a:rPr>
              <a:t> </a:t>
            </a:r>
            <a:r>
              <a:rPr kumimoji="1" lang="zh-CN" altLang="en-US" sz="1400" b="1" dirty="0">
                <a:solidFill>
                  <a:srgbClr val="0000FF"/>
                </a:solidFill>
                <a:latin typeface="微软雅黑" panose="020B0503020204020204" pitchFamily="34" charset="-122"/>
                <a:ea typeface="微软雅黑" panose="020B0503020204020204" pitchFamily="34" charset="-122"/>
              </a:rPr>
              <a:t>发送数据</a:t>
            </a:r>
            <a:endParaRPr kumimoji="1" lang="zh-CN" altLang="en-US" sz="1400" b="1" baseline="-25000" dirty="0">
              <a:solidFill>
                <a:srgbClr val="0000FF"/>
              </a:solidFill>
              <a:latin typeface="微软雅黑" panose="020B0503020204020204" pitchFamily="34" charset="-122"/>
              <a:ea typeface="微软雅黑" panose="020B0503020204020204" pitchFamily="34" charset="-122"/>
            </a:endParaRPr>
          </a:p>
        </p:txBody>
      </p:sp>
      <p:sp>
        <p:nvSpPr>
          <p:cNvPr id="1678" name="矩形 1677"/>
          <p:cNvSpPr/>
          <p:nvPr/>
        </p:nvSpPr>
        <p:spPr>
          <a:xfrm>
            <a:off x="2725725" y="2232081"/>
            <a:ext cx="3785011" cy="307777"/>
          </a:xfrm>
          <a:prstGeom prst="rect">
            <a:avLst/>
          </a:prstGeom>
          <a:solidFill>
            <a:srgbClr val="00FF99"/>
          </a:solidFill>
          <a:ln>
            <a:solidFill>
              <a:srgbClr val="000066"/>
            </a:solidFill>
          </a:ln>
        </p:spPr>
        <p:txBody>
          <a:bodyPr wrap="none">
            <a:spAutoFit/>
          </a:bodyPr>
          <a:lstStyle/>
          <a:p>
            <a:r>
              <a:rPr lang="en-US" altLang="zh-CN" sz="1400" b="1" dirty="0">
                <a:solidFill>
                  <a:sysClr val="windowText" lastClr="000000"/>
                </a:solidFill>
                <a:latin typeface="微软雅黑" panose="020B0503020204020204" pitchFamily="34" charset="-122"/>
                <a:ea typeface="微软雅黑" panose="020B0503020204020204" pitchFamily="34" charset="-122"/>
              </a:rPr>
              <a:t>H</a:t>
            </a:r>
            <a:r>
              <a:rPr lang="en-US" altLang="zh-CN" sz="1400" b="1" baseline="-25000" dirty="0">
                <a:solidFill>
                  <a:sysClr val="windowText" lastClr="000000"/>
                </a:solidFill>
                <a:latin typeface="微软雅黑" panose="020B0503020204020204" pitchFamily="34" charset="-122"/>
                <a:ea typeface="微软雅黑" panose="020B0503020204020204" pitchFamily="34" charset="-122"/>
              </a:rPr>
              <a:t>1</a:t>
            </a:r>
            <a:r>
              <a:rPr lang="en-US" altLang="zh-CN" sz="1400" b="1" dirty="0">
                <a:solidFill>
                  <a:sysClr val="windowText" lastClr="000000"/>
                </a:solidFill>
                <a:latin typeface="微软雅黑" panose="020B0503020204020204" pitchFamily="34" charset="-122"/>
                <a:ea typeface="微软雅黑" panose="020B0503020204020204" pitchFamily="34" charset="-122"/>
              </a:rPr>
              <a:t> </a:t>
            </a:r>
            <a:r>
              <a:rPr lang="zh-CN" altLang="en-US" sz="1400" b="1" dirty="0">
                <a:solidFill>
                  <a:sysClr val="windowText" lastClr="000000"/>
                </a:solidFill>
                <a:latin typeface="微软雅黑" panose="020B0503020204020204" pitchFamily="34" charset="-122"/>
                <a:ea typeface="微软雅黑" panose="020B0503020204020204" pitchFamily="34" charset="-122"/>
              </a:rPr>
              <a:t>到</a:t>
            </a:r>
            <a:r>
              <a:rPr lang="en-US" altLang="zh-CN" sz="1400" b="1" dirty="0">
                <a:solidFill>
                  <a:sysClr val="windowText" lastClr="000000"/>
                </a:solidFill>
                <a:latin typeface="微软雅黑" panose="020B0503020204020204" pitchFamily="34" charset="-122"/>
                <a:ea typeface="微软雅黑" panose="020B0503020204020204" pitchFamily="34" charset="-122"/>
              </a:rPr>
              <a:t>H</a:t>
            </a:r>
            <a:r>
              <a:rPr lang="en-US" altLang="zh-CN" sz="1400" b="1" baseline="-25000" dirty="0">
                <a:solidFill>
                  <a:sysClr val="windowText" lastClr="000000"/>
                </a:solidFill>
                <a:latin typeface="微软雅黑" panose="020B0503020204020204" pitchFamily="34" charset="-122"/>
                <a:ea typeface="微软雅黑" panose="020B0503020204020204" pitchFamily="34" charset="-122"/>
              </a:rPr>
              <a:t>2</a:t>
            </a:r>
            <a:r>
              <a:rPr lang="en-US" altLang="zh-CN" sz="1400" b="1" dirty="0">
                <a:solidFill>
                  <a:sysClr val="windowText" lastClr="000000"/>
                </a:solidFill>
                <a:latin typeface="微软雅黑" panose="020B0503020204020204" pitchFamily="34" charset="-122"/>
                <a:ea typeface="微软雅黑" panose="020B0503020204020204" pitchFamily="34" charset="-122"/>
              </a:rPr>
              <a:t> </a:t>
            </a:r>
            <a:r>
              <a:rPr lang="zh-CN" altLang="zh-CN" sz="1400" b="1" dirty="0">
                <a:solidFill>
                  <a:sysClr val="windowText" lastClr="000000"/>
                </a:solidFill>
                <a:latin typeface="微软雅黑" panose="020B0503020204020204" pitchFamily="34" charset="-122"/>
                <a:ea typeface="微软雅黑" panose="020B0503020204020204" pitchFamily="34" charset="-122"/>
              </a:rPr>
              <a:t>所经过的网络可以是多种</a:t>
            </a:r>
            <a:r>
              <a:rPr lang="zh-CN" altLang="en-US" sz="1400" b="1" dirty="0">
                <a:solidFill>
                  <a:sysClr val="windowText" lastClr="000000"/>
                </a:solidFill>
                <a:latin typeface="微软雅黑" panose="020B0503020204020204" pitchFamily="34" charset="-122"/>
                <a:ea typeface="微软雅黑" panose="020B0503020204020204" pitchFamily="34" charset="-122"/>
              </a:rPr>
              <a:t>不同类型</a:t>
            </a:r>
            <a:r>
              <a:rPr lang="zh-CN" altLang="zh-CN" sz="1400" b="1" dirty="0">
                <a:solidFill>
                  <a:sysClr val="windowText" lastClr="000000"/>
                </a:solidFill>
                <a:latin typeface="微软雅黑" panose="020B0503020204020204" pitchFamily="34" charset="-122"/>
                <a:ea typeface="微软雅黑" panose="020B0503020204020204" pitchFamily="34" charset="-122"/>
              </a:rPr>
              <a:t>的</a:t>
            </a:r>
            <a:endParaRPr lang="zh-CN" altLang="en-US" sz="1400" b="1" dirty="0">
              <a:solidFill>
                <a:sysClr val="windowText" lastClr="000000"/>
              </a:solidFill>
              <a:latin typeface="微软雅黑" panose="020B0503020204020204" pitchFamily="34" charset="-122"/>
              <a:ea typeface="微软雅黑" panose="020B0503020204020204" pitchFamily="34" charset="-122"/>
            </a:endParaRPr>
          </a:p>
        </p:txBody>
      </p:sp>
      <p:sp>
        <p:nvSpPr>
          <p:cNvPr id="1675" name="Text Box 582"/>
          <p:cNvSpPr txBox="1">
            <a:spLocks noChangeArrowheads="1"/>
          </p:cNvSpPr>
          <p:nvPr/>
        </p:nvSpPr>
        <p:spPr bwMode="auto">
          <a:xfrm>
            <a:off x="3225720" y="2585730"/>
            <a:ext cx="28520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dirty="0">
                <a:solidFill>
                  <a:srgbClr val="CC00CC"/>
                </a:solidFill>
                <a:latin typeface="微软雅黑" panose="020B0503020204020204" pitchFamily="34" charset="-122"/>
                <a:ea typeface="微软雅黑" panose="020B0503020204020204" pitchFamily="34" charset="-122"/>
              </a:rPr>
              <a:t>仅从数据链路层观察帧的流动</a:t>
            </a:r>
            <a:endParaRPr lang="zh-CN" altLang="en-US" sz="1600" b="1" dirty="0">
              <a:solidFill>
                <a:srgbClr val="CC00CC"/>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636416" y="2444785"/>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4" name="Freeform 525"/>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5" name="Freeform 528"/>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6" name="Freeform 526"/>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7" name="Freeform 527"/>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5" name="Freeform 537"/>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6" name="Freeform 538"/>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7" name="Freeform 539"/>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8" name="Freeform 540"/>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6" name="Freeform 548"/>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8" name="Freeform 550"/>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3" name="Freeform 555"/>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5" name="Freeform 557"/>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0" name="Freeform 562"/>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2" name="Freeform 564"/>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6" name="Freeform 572"/>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7" name="Freeform 573"/>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8" name="Freeform 574"/>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9" name="Freeform 575"/>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3</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链路层</a:t>
              </a:r>
              <a:endParaRPr kumimoji="1" lang="zh-CN" altLang="en-US" sz="1050" b="1" dirty="0">
                <a:latin typeface="微软雅黑" panose="020B0503020204020204" pitchFamily="34" charset="-122"/>
                <a:ea typeface="微软雅黑" panose="020B0503020204020204" pitchFamily="34" charset="-122"/>
              </a:endParaRP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anose="020B0503020204020204" pitchFamily="34" charset="-122"/>
                  <a:ea typeface="微软雅黑" panose="020B0503020204020204" pitchFamily="34" charset="-122"/>
                </a:rPr>
                <a:t>链路层</a:t>
              </a:r>
              <a:endParaRPr kumimoji="1" lang="zh-CN" altLang="en-US" sz="1050" b="1" dirty="0">
                <a:latin typeface="微软雅黑" panose="020B0503020204020204" pitchFamily="34" charset="-122"/>
                <a:ea typeface="微软雅黑" panose="020B0503020204020204" pitchFamily="34" charset="-122"/>
              </a:endParaRP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endParaRPr kumimoji="1" lang="zh-CN" altLang="en-US" sz="1050" b="1">
                <a:latin typeface="微软雅黑" panose="020B0503020204020204" pitchFamily="34" charset="-122"/>
                <a:ea typeface="微软雅黑" panose="020B0503020204020204" pitchFamily="34" charset="-122"/>
              </a:endParaRP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endParaRPr kumimoji="1" lang="zh-CN" altLang="en-US" sz="1050" b="1">
                <a:latin typeface="微软雅黑" panose="020B0503020204020204" pitchFamily="34" charset="-122"/>
                <a:ea typeface="微软雅黑" panose="020B0503020204020204" pitchFamily="34" charset="-122"/>
              </a:endParaRP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endParaRPr kumimoji="1" lang="zh-CN" altLang="en-US" sz="1050" b="1">
                <a:latin typeface="微软雅黑" panose="020B0503020204020204" pitchFamily="34" charset="-122"/>
                <a:ea typeface="微软雅黑" panose="020B0503020204020204" pitchFamily="34" charset="-122"/>
              </a:endParaRP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grpSp>
      <p:sp>
        <p:nvSpPr>
          <p:cNvPr id="1700" name="Freeform 583"/>
          <p:cNvSpPr/>
          <p:nvPr/>
        </p:nvSpPr>
        <p:spPr bwMode="auto">
          <a:xfrm>
            <a:off x="2169936" y="2772151"/>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722925" y="1685707"/>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pic>
        <p:nvPicPr>
          <p:cNvPr id="1133"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49136" y="1731520"/>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39515" y="1641805"/>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6385" y="172036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78109" y="1613172"/>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0569" y="174545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p:nvPr/>
        </p:nvGrpSpPr>
        <p:grpSpPr bwMode="auto">
          <a:xfrm>
            <a:off x="2265419" y="1594083"/>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52" name="Text Box 51"/>
          <p:cNvSpPr txBox="1">
            <a:spLocks noChangeArrowheads="1"/>
          </p:cNvSpPr>
          <p:nvPr/>
        </p:nvSpPr>
        <p:spPr bwMode="auto">
          <a:xfrm>
            <a:off x="2383914" y="171529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电话网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121" name="Group 20"/>
          <p:cNvGrpSpPr/>
          <p:nvPr/>
        </p:nvGrpSpPr>
        <p:grpSpPr bwMode="auto">
          <a:xfrm>
            <a:off x="3506167" y="1594083"/>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31" name="Text Box 30"/>
          <p:cNvSpPr txBox="1">
            <a:spLocks noChangeArrowheads="1"/>
          </p:cNvSpPr>
          <p:nvPr/>
        </p:nvSpPr>
        <p:spPr bwMode="auto">
          <a:xfrm>
            <a:off x="3623538" y="1707659"/>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136" name="Group 35"/>
          <p:cNvGrpSpPr/>
          <p:nvPr/>
        </p:nvGrpSpPr>
        <p:grpSpPr bwMode="auto">
          <a:xfrm>
            <a:off x="4895806" y="1594083"/>
            <a:ext cx="735144" cy="469575"/>
            <a:chOff x="1680" y="240"/>
            <a:chExt cx="2529" cy="1270"/>
          </a:xfrm>
          <a:solidFill>
            <a:srgbClr val="00B0F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46" name="Text Box 45"/>
          <p:cNvSpPr txBox="1">
            <a:spLocks noChangeArrowheads="1"/>
          </p:cNvSpPr>
          <p:nvPr/>
        </p:nvSpPr>
        <p:spPr bwMode="auto">
          <a:xfrm>
            <a:off x="4996633" y="171414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广域网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606" name="Group 506"/>
          <p:cNvGrpSpPr/>
          <p:nvPr/>
        </p:nvGrpSpPr>
        <p:grpSpPr bwMode="auto">
          <a:xfrm>
            <a:off x="6086924" y="1639895"/>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616" name="Text Box 516"/>
          <p:cNvSpPr txBox="1">
            <a:spLocks noChangeArrowheads="1"/>
          </p:cNvSpPr>
          <p:nvPr/>
        </p:nvSpPr>
        <p:spPr bwMode="auto">
          <a:xfrm>
            <a:off x="6216140" y="1753472"/>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endParaRPr kumimoji="1" lang="zh-CN" altLang="en-US" sz="1000" b="1" dirty="0">
              <a:latin typeface="微软雅黑" panose="020B0503020204020204" pitchFamily="34" charset="-122"/>
              <a:ea typeface="微软雅黑" panose="020B0503020204020204" pitchFamily="34" charset="-122"/>
            </a:endParaRPr>
          </a:p>
        </p:txBody>
      </p:sp>
      <p:sp>
        <p:nvSpPr>
          <p:cNvPr id="1618" name="Line 518"/>
          <p:cNvSpPr>
            <a:spLocks noChangeShapeType="1"/>
          </p:cNvSpPr>
          <p:nvPr/>
        </p:nvSpPr>
        <p:spPr bwMode="auto">
          <a:xfrm flipV="1">
            <a:off x="4766562" y="1687617"/>
            <a:ext cx="916086" cy="69672"/>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19" name="Line 519"/>
          <p:cNvSpPr>
            <a:spLocks noChangeShapeType="1"/>
          </p:cNvSpPr>
          <p:nvPr/>
        </p:nvSpPr>
        <p:spPr bwMode="auto">
          <a:xfrm>
            <a:off x="6073483" y="1715294"/>
            <a:ext cx="1119368" cy="129855"/>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20" name="Line 520"/>
          <p:cNvSpPr>
            <a:spLocks noChangeShapeType="1"/>
          </p:cNvSpPr>
          <p:nvPr/>
        </p:nvSpPr>
        <p:spPr bwMode="auto">
          <a:xfrm>
            <a:off x="3422417" y="1661847"/>
            <a:ext cx="1005007" cy="85898"/>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17" name="Line 517"/>
          <p:cNvSpPr>
            <a:spLocks noChangeShapeType="1"/>
          </p:cNvSpPr>
          <p:nvPr/>
        </p:nvSpPr>
        <p:spPr bwMode="auto">
          <a:xfrm flipV="1">
            <a:off x="1847699" y="1657172"/>
            <a:ext cx="1155965" cy="212703"/>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31" name="Rectangle 644"/>
          <p:cNvSpPr>
            <a:spLocks noChangeArrowheads="1"/>
          </p:cNvSpPr>
          <p:nvPr/>
        </p:nvSpPr>
        <p:spPr bwMode="auto">
          <a:xfrm>
            <a:off x="1665801" y="3365811"/>
            <a:ext cx="5705890" cy="207099"/>
          </a:xfrm>
          <a:prstGeom prst="rect">
            <a:avLst/>
          </a:prstGeom>
          <a:solidFill>
            <a:srgbClr val="00B0F0">
              <a:alpha val="50000"/>
            </a:srgbClr>
          </a:solidFill>
          <a:ln w="9525">
            <a:solidFill>
              <a:srgbClr val="5F5F5F"/>
            </a:solidFill>
            <a:prstDash val="dash"/>
            <a:miter lim="800000"/>
          </a:ln>
          <a:effectLst/>
        </p:spPr>
        <p:txBody>
          <a:bodyPr wrap="none" anchor="ctr"/>
          <a:lstStyle/>
          <a:p>
            <a:endParaRPr lang="zh-CN" altLang="en-US" b="1">
              <a:solidFill>
                <a:srgbClr val="333399"/>
              </a:solidFill>
              <a:latin typeface="+mn-lt"/>
              <a:ea typeface="黑体" panose="02010609060101010101" pitchFamily="2" charset="-122"/>
            </a:endParaRPr>
          </a:p>
        </p:txBody>
      </p:sp>
      <p:sp>
        <p:nvSpPr>
          <p:cNvPr id="132" name="Line 630"/>
          <p:cNvSpPr>
            <a:spLocks noChangeShapeType="1"/>
          </p:cNvSpPr>
          <p:nvPr/>
        </p:nvSpPr>
        <p:spPr bwMode="auto">
          <a:xfrm>
            <a:off x="2217285" y="3474614"/>
            <a:ext cx="809590" cy="0"/>
          </a:xfrm>
          <a:prstGeom prst="line">
            <a:avLst/>
          </a:prstGeom>
          <a:noFill/>
          <a:ln w="38100">
            <a:solidFill>
              <a:srgbClr val="0000FF">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33" name="Line 630"/>
          <p:cNvSpPr>
            <a:spLocks noChangeShapeType="1"/>
          </p:cNvSpPr>
          <p:nvPr/>
        </p:nvSpPr>
        <p:spPr bwMode="auto">
          <a:xfrm>
            <a:off x="3491880" y="3474614"/>
            <a:ext cx="935544" cy="0"/>
          </a:xfrm>
          <a:prstGeom prst="line">
            <a:avLst/>
          </a:prstGeom>
          <a:noFill/>
          <a:ln w="38100">
            <a:solidFill>
              <a:srgbClr val="0000FF">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34" name="Line 630"/>
          <p:cNvSpPr>
            <a:spLocks noChangeShapeType="1"/>
          </p:cNvSpPr>
          <p:nvPr/>
        </p:nvSpPr>
        <p:spPr bwMode="auto">
          <a:xfrm>
            <a:off x="4788024" y="3474614"/>
            <a:ext cx="807171" cy="0"/>
          </a:xfrm>
          <a:prstGeom prst="line">
            <a:avLst/>
          </a:prstGeom>
          <a:noFill/>
          <a:ln w="38100">
            <a:solidFill>
              <a:srgbClr val="0000FF">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35" name="Line 630"/>
          <p:cNvSpPr>
            <a:spLocks noChangeShapeType="1"/>
          </p:cNvSpPr>
          <p:nvPr/>
        </p:nvSpPr>
        <p:spPr bwMode="auto">
          <a:xfrm>
            <a:off x="6066752" y="3474614"/>
            <a:ext cx="809908" cy="0"/>
          </a:xfrm>
          <a:prstGeom prst="line">
            <a:avLst/>
          </a:prstGeom>
          <a:noFill/>
          <a:ln w="38100">
            <a:solidFill>
              <a:srgbClr val="0000FF">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37" name="矩形 136"/>
          <p:cNvSpPr/>
          <p:nvPr/>
        </p:nvSpPr>
        <p:spPr>
          <a:xfrm>
            <a:off x="2447581" y="4009440"/>
            <a:ext cx="4314001" cy="307777"/>
          </a:xfrm>
          <a:prstGeom prst="rect">
            <a:avLst/>
          </a:prstGeom>
          <a:solidFill>
            <a:srgbClr val="008000"/>
          </a:solidFill>
          <a:ln>
            <a:solidFill>
              <a:srgbClr val="0070C0"/>
            </a:solidFill>
          </a:ln>
        </p:spPr>
        <p:txBody>
          <a:bodyPr wrap="none">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注意：</a:t>
            </a:r>
            <a:r>
              <a:rPr lang="zh-CN" altLang="zh-CN" sz="1400" b="1" dirty="0">
                <a:solidFill>
                  <a:schemeClr val="bg1"/>
                </a:solidFill>
                <a:latin typeface="微软雅黑" panose="020B0503020204020204" pitchFamily="34" charset="-122"/>
                <a:ea typeface="微软雅黑" panose="020B0503020204020204" pitchFamily="34" charset="-122"/>
              </a:rPr>
              <a:t>不同的链路层可能采用不同的数据链路层协议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131"/>
                                        </p:tgtEl>
                                        <p:attrNameLst>
                                          <p:attrName>style.visibility</p:attrName>
                                        </p:attrNameLst>
                                      </p:cBhvr>
                                      <p:to>
                                        <p:strVal val="visible"/>
                                      </p:to>
                                    </p:set>
                                    <p:animEffect transition="in" filter="wipe(left)">
                                      <p:cBhvr>
                                        <p:cTn id="7" dur="30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wipe(left)">
                                      <p:cBhvr>
                                        <p:cTn id="12" dur="2000"/>
                                        <p:tgtEl>
                                          <p:spTgt spid="1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wipe(left)">
                                      <p:cBhvr>
                                        <p:cTn id="17" dur="20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wipe(left)">
                                      <p:cBhvr>
                                        <p:cTn id="22" dur="2000"/>
                                        <p:tgtEl>
                                          <p:spTgt spid="1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5"/>
                                        </p:tgtEl>
                                        <p:attrNameLst>
                                          <p:attrName>style.visibility</p:attrName>
                                        </p:attrNameLst>
                                      </p:cBhvr>
                                      <p:to>
                                        <p:strVal val="visible"/>
                                      </p:to>
                                    </p:set>
                                    <p:animEffect transition="in" filter="wipe(left)">
                                      <p:cBhvr>
                                        <p:cTn id="27" dur="2000"/>
                                        <p:tgtEl>
                                          <p:spTgt spid="135"/>
                                        </p:tgtEl>
                                      </p:cBhvr>
                                    </p:animEffect>
                                  </p:childTnLst>
                                </p:cTn>
                              </p:par>
                            </p:childTnLst>
                          </p:cTn>
                        </p:par>
                        <p:par>
                          <p:cTn id="28" fill="hold">
                            <p:stCondLst>
                              <p:cond delay="2000"/>
                            </p:stCondLst>
                            <p:childTnLst>
                              <p:par>
                                <p:cTn id="29" presetID="1" presetClass="entr" presetSubtype="0" fill="hold" grpId="0" nodeType="afterEffect">
                                  <p:stCondLst>
                                    <p:cond delay="2000"/>
                                  </p:stCondLst>
                                  <p:childTnLst>
                                    <p:set>
                                      <p:cBhvr>
                                        <p:cTn id="30"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animBg="1"/>
      <p:bldP spid="133" grpId="0" animBg="1"/>
      <p:bldP spid="134" grpId="0" animBg="1"/>
      <p:bldP spid="135" grpId="0" animBg="1"/>
      <p:bldP spid="13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1" y="1516452"/>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Line 7"/>
          <p:cNvSpPr>
            <a:spLocks noChangeShapeType="1"/>
          </p:cNvSpPr>
          <p:nvPr/>
        </p:nvSpPr>
        <p:spPr bwMode="auto">
          <a:xfrm flipV="1">
            <a:off x="1258776" y="2074055"/>
            <a:ext cx="6555094"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 name="Rectangle 9"/>
          <p:cNvSpPr>
            <a:spLocks noChangeArrowheads="1"/>
          </p:cNvSpPr>
          <p:nvPr/>
        </p:nvSpPr>
        <p:spPr bwMode="auto">
          <a:xfrm>
            <a:off x="7668344" y="1958512"/>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9"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3.3.2   CSMA/CD </a:t>
            </a:r>
            <a:r>
              <a:rPr lang="zh-CN" altLang="en-US" sz="2400" b="1" dirty="0">
                <a:solidFill>
                  <a:schemeClr val="bg1"/>
                </a:solidFill>
                <a:latin typeface="微软雅黑" panose="020B0503020204020204" pitchFamily="34" charset="-122"/>
                <a:ea typeface="微软雅黑" panose="020B0503020204020204" pitchFamily="34" charset="-122"/>
              </a:rPr>
              <a:t>协议</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 name="Rectangle 8"/>
          <p:cNvSpPr>
            <a:spLocks noChangeArrowheads="1"/>
          </p:cNvSpPr>
          <p:nvPr/>
        </p:nvSpPr>
        <p:spPr bwMode="auto">
          <a:xfrm>
            <a:off x="502921" y="1021848"/>
            <a:ext cx="8129015" cy="406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总线</a:t>
            </a:r>
            <a:r>
              <a:rPr lang="zh-CN" altLang="en-US" b="1" dirty="0">
                <a:solidFill>
                  <a:srgbClr val="C00000"/>
                </a:solidFill>
                <a:latin typeface="微软雅黑" panose="020B0503020204020204" pitchFamily="34" charset="-122"/>
                <a:ea typeface="微软雅黑" panose="020B0503020204020204" pitchFamily="34" charset="-122"/>
              </a:rPr>
              <a:t>缺点</a:t>
            </a:r>
            <a:r>
              <a:rPr lang="zh-CN" altLang="en-US" b="1" dirty="0">
                <a:latin typeface="微软雅黑" panose="020B0503020204020204" pitchFamily="34" charset="-122"/>
                <a:ea typeface="微软雅黑" panose="020B0503020204020204" pitchFamily="34" charset="-122"/>
              </a:rPr>
              <a:t>：多个站点同时发送时，会产生发送碰撞或冲突，导致发送失败。</a:t>
            </a:r>
            <a:endParaRPr lang="zh-CN" altLang="en-US" b="1" dirty="0">
              <a:latin typeface="微软雅黑" panose="020B0503020204020204" pitchFamily="34" charset="-122"/>
              <a:ea typeface="微软雅黑" panose="020B0503020204020204" pitchFamily="34" charset="-122"/>
            </a:endParaRPr>
          </a:p>
        </p:txBody>
      </p:sp>
      <p:sp>
        <p:nvSpPr>
          <p:cNvPr id="11" name="Line 5"/>
          <p:cNvSpPr>
            <a:spLocks noChangeShapeType="1"/>
          </p:cNvSpPr>
          <p:nvPr/>
        </p:nvSpPr>
        <p:spPr bwMode="auto">
          <a:xfrm rot="16200000" flipV="1">
            <a:off x="4153306" y="2489784"/>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 name="Rectangle 9"/>
          <p:cNvSpPr>
            <a:spLocks noChangeArrowheads="1"/>
          </p:cNvSpPr>
          <p:nvPr/>
        </p:nvSpPr>
        <p:spPr bwMode="auto">
          <a:xfrm>
            <a:off x="1078993" y="1958512"/>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 name="Line 10"/>
          <p:cNvSpPr>
            <a:spLocks noChangeShapeType="1"/>
          </p:cNvSpPr>
          <p:nvPr/>
        </p:nvSpPr>
        <p:spPr bwMode="auto">
          <a:xfrm>
            <a:off x="7372521" y="1884563"/>
            <a:ext cx="414020" cy="18555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 name="Freeform 14"/>
          <p:cNvSpPr/>
          <p:nvPr/>
        </p:nvSpPr>
        <p:spPr bwMode="auto">
          <a:xfrm>
            <a:off x="3320888" y="2083886"/>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 name="Line 17"/>
          <p:cNvSpPr>
            <a:spLocks noChangeShapeType="1"/>
          </p:cNvSpPr>
          <p:nvPr/>
        </p:nvSpPr>
        <p:spPr bwMode="auto">
          <a:xfrm rot="16200000" flipV="1">
            <a:off x="5388709" y="2489784"/>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Freeform 19"/>
          <p:cNvSpPr/>
          <p:nvPr/>
        </p:nvSpPr>
        <p:spPr bwMode="auto">
          <a:xfrm>
            <a:off x="7028431" y="2083885"/>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Text Box 21"/>
          <p:cNvSpPr txBox="1">
            <a:spLocks noChangeArrowheads="1"/>
          </p:cNvSpPr>
          <p:nvPr/>
        </p:nvSpPr>
        <p:spPr bwMode="auto">
          <a:xfrm>
            <a:off x="2874807" y="3408999"/>
            <a:ext cx="902811" cy="523220"/>
          </a:xfrm>
          <a:prstGeom prst="rect">
            <a:avLst/>
          </a:prstGeom>
          <a:solidFill>
            <a:schemeClr val="bg1"/>
          </a:solidFill>
          <a:ln>
            <a:noFill/>
          </a:ln>
          <a:effectLst/>
        </p:spPr>
        <p:txBody>
          <a:bodyPr wrap="none">
            <a:spAutoFit/>
          </a:bodyPr>
          <a:lstStyle/>
          <a:p>
            <a:pPr algn="ctr"/>
            <a:r>
              <a:rPr kumimoji="1" lang="en-US" altLang="zh-CN" sz="1400" b="1" dirty="0">
                <a:solidFill>
                  <a:srgbClr val="CC00CC"/>
                </a:solidFill>
                <a:latin typeface="微软雅黑" panose="020B0503020204020204" pitchFamily="34" charset="-122"/>
                <a:ea typeface="微软雅黑" panose="020B0503020204020204" pitchFamily="34" charset="-122"/>
              </a:rPr>
              <a:t>B </a:t>
            </a:r>
            <a:r>
              <a:rPr kumimoji="1" lang="zh-CN" altLang="en-US" sz="1400" b="1" dirty="0">
                <a:solidFill>
                  <a:srgbClr val="CC00CC"/>
                </a:solidFill>
                <a:latin typeface="微软雅黑" panose="020B0503020204020204" pitchFamily="34" charset="-122"/>
                <a:ea typeface="微软雅黑" panose="020B0503020204020204" pitchFamily="34" charset="-122"/>
              </a:rPr>
              <a:t>向 </a:t>
            </a:r>
            <a:r>
              <a:rPr kumimoji="1" lang="en-US" altLang="zh-CN" sz="1400" b="1" dirty="0">
                <a:solidFill>
                  <a:srgbClr val="CC00CC"/>
                </a:solidFill>
                <a:latin typeface="微软雅黑" panose="020B0503020204020204" pitchFamily="34" charset="-122"/>
                <a:ea typeface="微软雅黑" panose="020B0503020204020204" pitchFamily="34" charset="-122"/>
              </a:rPr>
              <a:t>D</a:t>
            </a:r>
            <a:endParaRPr kumimoji="1" lang="en-US" altLang="zh-CN" sz="1400" b="1" dirty="0">
              <a:solidFill>
                <a:srgbClr val="CC00CC"/>
              </a:solidFill>
              <a:latin typeface="微软雅黑" panose="020B0503020204020204" pitchFamily="34" charset="-122"/>
              <a:ea typeface="微软雅黑" panose="020B0503020204020204" pitchFamily="34" charset="-122"/>
            </a:endParaRPr>
          </a:p>
          <a:p>
            <a:pPr algn="ctr"/>
            <a:r>
              <a:rPr kumimoji="1" lang="zh-CN" altLang="en-US" sz="1400" b="1" dirty="0">
                <a:solidFill>
                  <a:srgbClr val="CC00CC"/>
                </a:solidFill>
                <a:latin typeface="微软雅黑" panose="020B0503020204020204" pitchFamily="34" charset="-122"/>
                <a:ea typeface="微软雅黑" panose="020B0503020204020204" pitchFamily="34" charset="-122"/>
              </a:rPr>
              <a:t>发送数据</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18" name="Text Box 22"/>
          <p:cNvSpPr txBox="1">
            <a:spLocks noChangeArrowheads="1"/>
          </p:cNvSpPr>
          <p:nvPr/>
        </p:nvSpPr>
        <p:spPr bwMode="auto">
          <a:xfrm>
            <a:off x="4179547" y="3166503"/>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C</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19" name="Text Box 23"/>
          <p:cNvSpPr txBox="1">
            <a:spLocks noChangeArrowheads="1"/>
          </p:cNvSpPr>
          <p:nvPr/>
        </p:nvSpPr>
        <p:spPr bwMode="auto">
          <a:xfrm>
            <a:off x="5472194" y="3155443"/>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D</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20" name="Text Box 24"/>
          <p:cNvSpPr txBox="1">
            <a:spLocks noChangeArrowheads="1"/>
          </p:cNvSpPr>
          <p:nvPr/>
        </p:nvSpPr>
        <p:spPr bwMode="auto">
          <a:xfrm>
            <a:off x="1715396" y="3155443"/>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A</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21" name="Text Box 25"/>
          <p:cNvSpPr txBox="1">
            <a:spLocks noChangeArrowheads="1"/>
          </p:cNvSpPr>
          <p:nvPr/>
        </p:nvSpPr>
        <p:spPr bwMode="auto">
          <a:xfrm>
            <a:off x="6629055" y="3152986"/>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E</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22" name="Line 26"/>
          <p:cNvSpPr>
            <a:spLocks noChangeShapeType="1"/>
          </p:cNvSpPr>
          <p:nvPr/>
        </p:nvSpPr>
        <p:spPr bwMode="auto">
          <a:xfrm flipH="1">
            <a:off x="1209238" y="1828823"/>
            <a:ext cx="456620" cy="21750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3" name="Text Box 27"/>
          <p:cNvSpPr txBox="1">
            <a:spLocks noChangeArrowheads="1"/>
          </p:cNvSpPr>
          <p:nvPr/>
        </p:nvSpPr>
        <p:spPr bwMode="auto">
          <a:xfrm>
            <a:off x="1638815" y="1688160"/>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匹配电阻（用来吸收总线上传播的信号）</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4" name="Text Box 28"/>
          <p:cNvSpPr txBox="1">
            <a:spLocks noChangeArrowheads="1"/>
          </p:cNvSpPr>
          <p:nvPr/>
        </p:nvSpPr>
        <p:spPr bwMode="auto">
          <a:xfrm>
            <a:off x="6548762" y="168816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5" name="Freeform 32"/>
          <p:cNvSpPr/>
          <p:nvPr/>
        </p:nvSpPr>
        <p:spPr bwMode="auto">
          <a:xfrm>
            <a:off x="3329047" y="2135497"/>
            <a:ext cx="1726088"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Text Box 48"/>
          <p:cNvSpPr txBox="1">
            <a:spLocks noChangeArrowheads="1"/>
          </p:cNvSpPr>
          <p:nvPr/>
        </p:nvSpPr>
        <p:spPr bwMode="auto">
          <a:xfrm>
            <a:off x="3170457" y="3155443"/>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B</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pic>
        <p:nvPicPr>
          <p:cNvPr id="2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65120" y="279460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16688"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29" name="Line 12"/>
          <p:cNvSpPr>
            <a:spLocks noChangeShapeType="1"/>
          </p:cNvSpPr>
          <p:nvPr/>
        </p:nvSpPr>
        <p:spPr bwMode="auto">
          <a:xfrm rot="16200000" flipV="1">
            <a:off x="1682498" y="2489784"/>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0" name="Freeform 29"/>
          <p:cNvSpPr/>
          <p:nvPr/>
        </p:nvSpPr>
        <p:spPr bwMode="auto">
          <a:xfrm>
            <a:off x="3293468" y="2151473"/>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1" name="Freeform 33"/>
          <p:cNvSpPr/>
          <p:nvPr/>
        </p:nvSpPr>
        <p:spPr bwMode="auto">
          <a:xfrm>
            <a:off x="1371600" y="2135497"/>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Freeform 34"/>
          <p:cNvSpPr/>
          <p:nvPr/>
        </p:nvSpPr>
        <p:spPr bwMode="auto">
          <a:xfrm flipH="1">
            <a:off x="2088861" y="2135497"/>
            <a:ext cx="1240185"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3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4" name="Text Box 21"/>
          <p:cNvSpPr txBox="1">
            <a:spLocks noChangeArrowheads="1"/>
          </p:cNvSpPr>
          <p:nvPr/>
        </p:nvSpPr>
        <p:spPr bwMode="auto">
          <a:xfrm>
            <a:off x="6592983" y="3408999"/>
            <a:ext cx="902811" cy="523220"/>
          </a:xfrm>
          <a:prstGeom prst="rect">
            <a:avLst/>
          </a:prstGeom>
          <a:solidFill>
            <a:schemeClr val="bg1"/>
          </a:solidFill>
          <a:ln>
            <a:noFill/>
          </a:ln>
          <a:effectLst/>
        </p:spPr>
        <p:txBody>
          <a:bodyPr wrap="none">
            <a:spAutoFit/>
          </a:bodyPr>
          <a:lstStyle/>
          <a:p>
            <a:pPr algn="ctr"/>
            <a:r>
              <a:rPr kumimoji="1" lang="en-US" altLang="zh-CN" sz="1400" b="1" dirty="0">
                <a:solidFill>
                  <a:srgbClr val="CC00CC"/>
                </a:solidFill>
                <a:latin typeface="微软雅黑" panose="020B0503020204020204" pitchFamily="34" charset="-122"/>
                <a:ea typeface="微软雅黑" panose="020B0503020204020204" pitchFamily="34" charset="-122"/>
              </a:rPr>
              <a:t>E </a:t>
            </a:r>
            <a:r>
              <a:rPr kumimoji="1" lang="zh-CN" altLang="en-US" sz="1400" b="1" dirty="0">
                <a:solidFill>
                  <a:srgbClr val="CC00CC"/>
                </a:solidFill>
                <a:latin typeface="微软雅黑" panose="020B0503020204020204" pitchFamily="34" charset="-122"/>
                <a:ea typeface="微软雅黑" panose="020B0503020204020204" pitchFamily="34" charset="-122"/>
              </a:rPr>
              <a:t>向 </a:t>
            </a:r>
            <a:r>
              <a:rPr kumimoji="1" lang="en-US" altLang="zh-CN" sz="1400" b="1" dirty="0">
                <a:solidFill>
                  <a:srgbClr val="CC00CC"/>
                </a:solidFill>
                <a:latin typeface="微软雅黑" panose="020B0503020204020204" pitchFamily="34" charset="-122"/>
                <a:ea typeface="微软雅黑" panose="020B0503020204020204" pitchFamily="34" charset="-122"/>
              </a:rPr>
              <a:t>A</a:t>
            </a:r>
            <a:endParaRPr kumimoji="1" lang="en-US" altLang="zh-CN" sz="1400" b="1" dirty="0">
              <a:solidFill>
                <a:srgbClr val="CC00CC"/>
              </a:solidFill>
              <a:latin typeface="微软雅黑" panose="020B0503020204020204" pitchFamily="34" charset="-122"/>
              <a:ea typeface="微软雅黑" panose="020B0503020204020204" pitchFamily="34" charset="-122"/>
            </a:endParaRPr>
          </a:p>
          <a:p>
            <a:pPr algn="ctr"/>
            <a:r>
              <a:rPr kumimoji="1" lang="zh-CN" altLang="en-US" sz="1400" b="1" dirty="0">
                <a:solidFill>
                  <a:srgbClr val="CC00CC"/>
                </a:solidFill>
                <a:latin typeface="微软雅黑" panose="020B0503020204020204" pitchFamily="34" charset="-122"/>
                <a:ea typeface="微软雅黑" panose="020B0503020204020204" pitchFamily="34" charset="-122"/>
              </a:rPr>
              <a:t>发送数据</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35" name="Freeform 32"/>
          <p:cNvSpPr/>
          <p:nvPr/>
        </p:nvSpPr>
        <p:spPr bwMode="auto">
          <a:xfrm>
            <a:off x="7020254" y="2135497"/>
            <a:ext cx="559277"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Freeform 33"/>
          <p:cNvSpPr/>
          <p:nvPr/>
        </p:nvSpPr>
        <p:spPr bwMode="auto">
          <a:xfrm>
            <a:off x="5189518" y="2147372"/>
            <a:ext cx="1917717"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Freeform 34"/>
          <p:cNvSpPr/>
          <p:nvPr/>
        </p:nvSpPr>
        <p:spPr bwMode="auto">
          <a:xfrm flipH="1">
            <a:off x="5820252" y="2135497"/>
            <a:ext cx="1200001"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3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0824"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9" name="爆炸形 1 38"/>
          <p:cNvSpPr/>
          <p:nvPr/>
        </p:nvSpPr>
        <p:spPr>
          <a:xfrm>
            <a:off x="4946867" y="1957941"/>
            <a:ext cx="470735" cy="464100"/>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85297"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17"/>
                                        </p:tgtEl>
                                        <p:attrNameLst>
                                          <p:attrName>style.visibility</p:attrName>
                                        </p:attrNameLst>
                                      </p:cBhvr>
                                      <p:tavLst>
                                        <p:tav tm="0">
                                          <p:val>
                                            <p:strVal val="hidden"/>
                                          </p:val>
                                        </p:tav>
                                        <p:tav tm="50000">
                                          <p:val>
                                            <p:strVal val="visible"/>
                                          </p:val>
                                        </p:tav>
                                      </p:tavLst>
                                    </p:anim>
                                  </p:childTnLst>
                                </p:cTn>
                              </p:par>
                              <p:par>
                                <p:cTn id="10" presetID="1"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childTnLst>
                                </p:cTn>
                              </p:par>
                              <p:par>
                                <p:cTn id="12" presetID="35" presetClass="emph" presetSubtype="0" repeatCount="3000" fill="hold" grpId="1" nodeType="withEffect">
                                  <p:stCondLst>
                                    <p:cond delay="500"/>
                                  </p:stCondLst>
                                  <p:childTnLst>
                                    <p:anim calcmode="discrete" valueType="str">
                                      <p:cBhvr>
                                        <p:cTn id="13" dur="1000" fill="hold"/>
                                        <p:tgtEl>
                                          <p:spTgt spid="34"/>
                                        </p:tgtEl>
                                        <p:attrNameLst>
                                          <p:attrName>style.visibility</p:attrName>
                                        </p:attrNameLst>
                                      </p:cBhvr>
                                      <p:tavLst>
                                        <p:tav tm="0">
                                          <p:val>
                                            <p:strVal val="hidden"/>
                                          </p:val>
                                        </p:tav>
                                        <p:tav tm="50000">
                                          <p:val>
                                            <p:strVal val="visible"/>
                                          </p:val>
                                        </p:tav>
                                      </p:tavLst>
                                    </p:anim>
                                  </p:childTnLst>
                                </p:cTn>
                              </p:par>
                            </p:childTnLst>
                          </p:cTn>
                        </p:par>
                        <p:par>
                          <p:cTn id="14" fill="hold">
                            <p:stCondLst>
                              <p:cond delay="1500"/>
                            </p:stCondLst>
                            <p:childTnLst>
                              <p:par>
                                <p:cTn id="15" presetID="22" presetClass="entr" presetSubtype="2"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right)">
                                      <p:cBhvr>
                                        <p:cTn id="17" dur="4000"/>
                                        <p:tgtEl>
                                          <p:spTgt spid="32"/>
                                        </p:tgtEl>
                                      </p:cBhvr>
                                    </p:animEffect>
                                  </p:childTnLst>
                                </p:cTn>
                              </p:par>
                              <p:par>
                                <p:cTn id="18" presetID="22" presetClass="entr" presetSubtype="2" fill="hold" grpId="0" nodeType="withEffect">
                                  <p:stCondLst>
                                    <p:cond delay="500"/>
                                  </p:stCondLst>
                                  <p:childTnLst>
                                    <p:set>
                                      <p:cBhvr>
                                        <p:cTn id="19" dur="1" fill="hold">
                                          <p:stCondLst>
                                            <p:cond delay="0"/>
                                          </p:stCondLst>
                                        </p:cTn>
                                        <p:tgtEl>
                                          <p:spTgt spid="31"/>
                                        </p:tgtEl>
                                        <p:attrNameLst>
                                          <p:attrName>style.visibility</p:attrName>
                                        </p:attrNameLst>
                                      </p:cBhvr>
                                      <p:to>
                                        <p:strVal val="visible"/>
                                      </p:to>
                                    </p:set>
                                    <p:animEffect transition="in" filter="wipe(right)">
                                      <p:cBhvr>
                                        <p:cTn id="20" dur="3500"/>
                                        <p:tgtEl>
                                          <p:spTgt spid="31"/>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3500"/>
                                        <p:tgtEl>
                                          <p:spTgt spid="3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3500"/>
                                        <p:tgtEl>
                                          <p:spTgt spid="25"/>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right)">
                                      <p:cBhvr>
                                        <p:cTn id="29" dur="4000"/>
                                        <p:tgtEl>
                                          <p:spTgt spid="37"/>
                                        </p:tgtEl>
                                      </p:cBhvr>
                                    </p:animEffect>
                                  </p:childTnLst>
                                </p:cTn>
                              </p:par>
                              <p:par>
                                <p:cTn id="30" presetID="22" presetClass="entr" presetSubtype="2" fill="hold" grpId="0" nodeType="withEffect">
                                  <p:stCondLst>
                                    <p:cond delay="500"/>
                                  </p:stCondLst>
                                  <p:childTnLst>
                                    <p:set>
                                      <p:cBhvr>
                                        <p:cTn id="31" dur="1" fill="hold">
                                          <p:stCondLst>
                                            <p:cond delay="0"/>
                                          </p:stCondLst>
                                        </p:cTn>
                                        <p:tgtEl>
                                          <p:spTgt spid="36"/>
                                        </p:tgtEl>
                                        <p:attrNameLst>
                                          <p:attrName>style.visibility</p:attrName>
                                        </p:attrNameLst>
                                      </p:cBhvr>
                                      <p:to>
                                        <p:strVal val="visible"/>
                                      </p:to>
                                    </p:set>
                                    <p:animEffect transition="in" filter="wipe(right)">
                                      <p:cBhvr>
                                        <p:cTn id="32" dur="3500"/>
                                        <p:tgtEl>
                                          <p:spTgt spid="36"/>
                                        </p:tgtEl>
                                      </p:cBhvr>
                                    </p:animEffect>
                                  </p:childTnLst>
                                </p:cTn>
                              </p:par>
                              <p:par>
                                <p:cTn id="33" presetID="22" presetClass="entr" presetSubtype="8" fill="hold" grpId="0" nodeType="withEffect">
                                  <p:stCondLst>
                                    <p:cond delay="500"/>
                                  </p:stCondLst>
                                  <p:childTnLst>
                                    <p:set>
                                      <p:cBhvr>
                                        <p:cTn id="34" dur="1" fill="hold">
                                          <p:stCondLst>
                                            <p:cond delay="0"/>
                                          </p:stCondLst>
                                        </p:cTn>
                                        <p:tgtEl>
                                          <p:spTgt spid="35"/>
                                        </p:tgtEl>
                                        <p:attrNameLst>
                                          <p:attrName>style.visibility</p:attrName>
                                        </p:attrNameLst>
                                      </p:cBhvr>
                                      <p:to>
                                        <p:strVal val="visible"/>
                                      </p:to>
                                    </p:set>
                                    <p:animEffect transition="in" filter="wipe(left)">
                                      <p:cBhvr>
                                        <p:cTn id="35" dur="3500"/>
                                        <p:tgtEl>
                                          <p:spTgt spid="35"/>
                                        </p:tgtEl>
                                      </p:cBhvr>
                                    </p:animEffect>
                                  </p:childTnLst>
                                </p:cTn>
                              </p:par>
                              <p:par>
                                <p:cTn id="36" presetID="1" presetClass="entr" presetSubtype="0" fill="hold" grpId="0" nodeType="withEffect">
                                  <p:stCondLst>
                                    <p:cond delay="3750"/>
                                  </p:stCondLst>
                                  <p:childTnLst>
                                    <p:set>
                                      <p:cBhvr>
                                        <p:cTn id="37" dur="1" fill="hold">
                                          <p:stCondLst>
                                            <p:cond delay="0"/>
                                          </p:stCondLst>
                                        </p:cTn>
                                        <p:tgtEl>
                                          <p:spTgt spid="39"/>
                                        </p:tgtEl>
                                        <p:attrNameLst>
                                          <p:attrName>style.visibility</p:attrName>
                                        </p:attrNameLst>
                                      </p:cBhvr>
                                      <p:to>
                                        <p:strVal val="visible"/>
                                      </p:to>
                                    </p:set>
                                  </p:childTnLst>
                                </p:cTn>
                              </p:par>
                            </p:childTnLst>
                          </p:cTn>
                        </p:par>
                        <p:par>
                          <p:cTn id="38" fill="hold">
                            <p:stCondLst>
                              <p:cond delay="5500"/>
                            </p:stCondLst>
                            <p:childTnLst>
                              <p:par>
                                <p:cTn id="39" presetID="35" presetClass="emph" presetSubtype="0" repeatCount="indefinite" fill="hold" grpId="1" nodeType="afterEffect">
                                  <p:stCondLst>
                                    <p:cond delay="0"/>
                                  </p:stCondLst>
                                  <p:endCondLst>
                                    <p:cond evt="onNext" delay="0">
                                      <p:tgtEl>
                                        <p:sldTgt/>
                                      </p:tgtEl>
                                    </p:cond>
                                  </p:endCondLst>
                                  <p:childTnLst>
                                    <p:anim calcmode="discrete" valueType="str">
                                      <p:cBhvr>
                                        <p:cTn id="40" dur="10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25" grpId="0" animBg="1"/>
      <p:bldP spid="30" grpId="0" animBg="1"/>
      <p:bldP spid="31" grpId="0" animBg="1"/>
      <p:bldP spid="32" grpId="0" animBg="1"/>
      <p:bldP spid="34" grpId="0" animBg="1"/>
      <p:bldP spid="34" grpId="1" animBg="1"/>
      <p:bldP spid="35" grpId="0" animBg="1"/>
      <p:bldP spid="36" grpId="0" animBg="1"/>
      <p:bldP spid="37" grpId="0" animBg="1"/>
      <p:bldP spid="39" grpId="0" animBg="1"/>
      <p:bldP spid="39"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6487"/>
            <a:ext cx="8129015" cy="1211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000"/>
              </a:lnSpc>
              <a:buClr>
                <a:srgbClr val="0070C0"/>
              </a:buClr>
            </a:pPr>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采用较为灵活的</a:t>
            </a:r>
            <a:r>
              <a:rPr lang="zh-CN" altLang="en-US" sz="2000" b="1" dirty="0">
                <a:solidFill>
                  <a:srgbClr val="C00000"/>
                </a:solidFill>
                <a:latin typeface="微软雅黑" panose="020B0503020204020204" pitchFamily="34" charset="-122"/>
                <a:ea typeface="微软雅黑" panose="020B0503020204020204" pitchFamily="34" charset="-122"/>
              </a:rPr>
              <a:t>无连接的工作方式。</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不必先建立连接就可以直接发送数据。</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对发送的数据帧不进行编号，也不要求对方发回确认。</a:t>
            </a:r>
            <a:endParaRPr lang="zh-CN" altLang="en-US" sz="2000" b="1" dirty="0">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2334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907804" y="600250"/>
            <a:ext cx="33185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以太网采取的 </a:t>
            </a:r>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种重要措施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图示 2"/>
          <p:cNvGraphicFramePr/>
          <p:nvPr/>
        </p:nvGraphicFramePr>
        <p:xfrm>
          <a:off x="943316" y="2180662"/>
          <a:ext cx="7276486" cy="212099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790"/>
            <a:ext cx="7671815" cy="438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700"/>
              </a:lnSpc>
              <a:buClr>
                <a:srgbClr val="0070C0"/>
              </a:buClr>
            </a:pP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发送的数据都使用</a:t>
            </a:r>
            <a:r>
              <a:rPr lang="zh-CN" altLang="en-US" sz="2000" b="1" dirty="0">
                <a:solidFill>
                  <a:srgbClr val="C00000"/>
                </a:solidFill>
                <a:latin typeface="微软雅黑" panose="020B0503020204020204" pitchFamily="34" charset="-122"/>
                <a:ea typeface="微软雅黑" panose="020B0503020204020204" pitchFamily="34" charset="-122"/>
              </a:rPr>
              <a:t>曼彻斯特</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(Manchester) </a:t>
            </a:r>
            <a:r>
              <a:rPr lang="zh-CN" altLang="en-US" sz="2000" b="1" dirty="0">
                <a:latin typeface="微软雅黑" panose="020B0503020204020204" pitchFamily="34" charset="-122"/>
                <a:ea typeface="微软雅黑" panose="020B0503020204020204" pitchFamily="34" charset="-122"/>
              </a:rPr>
              <a:t>编码。</a:t>
            </a:r>
            <a:endParaRPr lang="zh-CN" altLang="en-US" sz="2000" b="1" dirty="0">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auto">
          <a:xfrm>
            <a:off x="502921" y="62664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69144" y="603553"/>
            <a:ext cx="35958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以太网采取了两种重要的措施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502921" y="1496957"/>
            <a:ext cx="6773025" cy="1572987"/>
            <a:chOff x="-826137" y="1770063"/>
            <a:chExt cx="10387649" cy="2765079"/>
          </a:xfrm>
        </p:grpSpPr>
        <p:grpSp>
          <p:nvGrpSpPr>
            <p:cNvPr id="9" name="组合 8"/>
            <p:cNvGrpSpPr/>
            <p:nvPr/>
          </p:nvGrpSpPr>
          <p:grpSpPr>
            <a:xfrm>
              <a:off x="2050862" y="1957745"/>
              <a:ext cx="7488831" cy="2577397"/>
              <a:chOff x="2050862" y="1957745"/>
              <a:chExt cx="7488831" cy="4136632"/>
            </a:xfrm>
          </p:grpSpPr>
          <p:sp>
            <p:nvSpPr>
              <p:cNvPr id="33" name="Rectangle 8"/>
              <p:cNvSpPr>
                <a:spLocks noChangeArrowheads="1"/>
              </p:cNvSpPr>
              <p:nvPr/>
            </p:nvSpPr>
            <p:spPr bwMode="auto">
              <a:xfrm>
                <a:off x="8082206" y="2007528"/>
                <a:ext cx="720633" cy="407034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4" name="Rectangle 9"/>
              <p:cNvSpPr>
                <a:spLocks noChangeArrowheads="1"/>
              </p:cNvSpPr>
              <p:nvPr/>
            </p:nvSpPr>
            <p:spPr bwMode="auto">
              <a:xfrm>
                <a:off x="3563030" y="2007528"/>
                <a:ext cx="751616" cy="407034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5" name="Rectangle 10"/>
              <p:cNvSpPr>
                <a:spLocks noChangeArrowheads="1"/>
              </p:cNvSpPr>
              <p:nvPr/>
            </p:nvSpPr>
            <p:spPr bwMode="auto">
              <a:xfrm>
                <a:off x="5073850" y="2002764"/>
                <a:ext cx="731598" cy="407742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6" name="Rectangle 11"/>
              <p:cNvSpPr>
                <a:spLocks noChangeArrowheads="1"/>
              </p:cNvSpPr>
              <p:nvPr/>
            </p:nvSpPr>
            <p:spPr bwMode="auto">
              <a:xfrm>
                <a:off x="6588491" y="2002764"/>
                <a:ext cx="713017" cy="407742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7" name="Rectangle 12"/>
              <p:cNvSpPr>
                <a:spLocks noChangeArrowheads="1"/>
              </p:cNvSpPr>
              <p:nvPr/>
            </p:nvSpPr>
            <p:spPr bwMode="auto">
              <a:xfrm>
                <a:off x="2077857" y="1995869"/>
                <a:ext cx="720123" cy="4082008"/>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8" name="Line 32"/>
              <p:cNvSpPr>
                <a:spLocks noChangeShapeType="1"/>
              </p:cNvSpPr>
              <p:nvPr/>
            </p:nvSpPr>
            <p:spPr bwMode="auto">
              <a:xfrm flipH="1" flipV="1">
                <a:off x="2050862" y="1977021"/>
                <a:ext cx="3175"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黑体" panose="02010609060101010101" pitchFamily="2" charset="-122"/>
                </a:endParaRPr>
              </a:p>
            </p:txBody>
          </p:sp>
          <p:sp>
            <p:nvSpPr>
              <p:cNvPr id="39" name="Line 33"/>
              <p:cNvSpPr>
                <a:spLocks noChangeShapeType="1"/>
              </p:cNvSpPr>
              <p:nvPr/>
            </p:nvSpPr>
            <p:spPr bwMode="auto">
              <a:xfrm flipV="1">
                <a:off x="2800922" y="1957745"/>
                <a:ext cx="0" cy="4122657"/>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0" name="Line 34"/>
              <p:cNvSpPr>
                <a:spLocks noChangeShapeType="1"/>
              </p:cNvSpPr>
              <p:nvPr/>
            </p:nvSpPr>
            <p:spPr bwMode="auto">
              <a:xfrm flipV="1">
                <a:off x="3548040" y="1977021"/>
                <a:ext cx="0"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1" name="Line 35"/>
              <p:cNvSpPr>
                <a:spLocks noChangeShapeType="1"/>
              </p:cNvSpPr>
              <p:nvPr/>
            </p:nvSpPr>
            <p:spPr bwMode="auto">
              <a:xfrm flipH="1" flipV="1">
                <a:off x="4310148" y="1977021"/>
                <a:ext cx="0" cy="4117356"/>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2" name="Line 36"/>
              <p:cNvSpPr>
                <a:spLocks noChangeShapeType="1"/>
              </p:cNvSpPr>
              <p:nvPr/>
            </p:nvSpPr>
            <p:spPr bwMode="auto">
              <a:xfrm flipV="1">
                <a:off x="5059563" y="1977021"/>
                <a:ext cx="0"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3" name="Line 37"/>
              <p:cNvSpPr>
                <a:spLocks noChangeShapeType="1"/>
              </p:cNvSpPr>
              <p:nvPr/>
            </p:nvSpPr>
            <p:spPr bwMode="auto">
              <a:xfrm flipV="1">
                <a:off x="5822316" y="1977021"/>
                <a:ext cx="0"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4" name="Line 38"/>
              <p:cNvSpPr>
                <a:spLocks noChangeShapeType="1"/>
              </p:cNvSpPr>
              <p:nvPr/>
            </p:nvSpPr>
            <p:spPr bwMode="auto">
              <a:xfrm flipV="1">
                <a:off x="6575318" y="1977021"/>
                <a:ext cx="0"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5" name="Line 39"/>
              <p:cNvSpPr>
                <a:spLocks noChangeShapeType="1"/>
              </p:cNvSpPr>
              <p:nvPr/>
            </p:nvSpPr>
            <p:spPr bwMode="auto">
              <a:xfrm flipV="1">
                <a:off x="7316498" y="1977021"/>
                <a:ext cx="0"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6" name="Line 40"/>
              <p:cNvSpPr>
                <a:spLocks noChangeShapeType="1"/>
              </p:cNvSpPr>
              <p:nvPr/>
            </p:nvSpPr>
            <p:spPr bwMode="auto">
              <a:xfrm flipH="1" flipV="1">
                <a:off x="8067967" y="1977021"/>
                <a:ext cx="1587"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7" name="Line 41"/>
              <p:cNvSpPr>
                <a:spLocks noChangeShapeType="1"/>
              </p:cNvSpPr>
              <p:nvPr/>
            </p:nvSpPr>
            <p:spPr bwMode="auto">
              <a:xfrm flipV="1">
                <a:off x="8795696" y="1979430"/>
                <a:ext cx="14287" cy="4100972"/>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8" name="Line 41"/>
              <p:cNvSpPr>
                <a:spLocks noChangeShapeType="1"/>
              </p:cNvSpPr>
              <p:nvPr/>
            </p:nvSpPr>
            <p:spPr bwMode="auto">
              <a:xfrm flipV="1">
                <a:off x="9525406" y="1979430"/>
                <a:ext cx="14287" cy="4100972"/>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grpSp>
        <p:sp>
          <p:nvSpPr>
            <p:cNvPr id="10" name="Rectangle 89"/>
            <p:cNvSpPr>
              <a:spLocks noChangeArrowheads="1"/>
            </p:cNvSpPr>
            <p:nvPr/>
          </p:nvSpPr>
          <p:spPr bwMode="auto">
            <a:xfrm>
              <a:off x="9266238" y="1770063"/>
              <a:ext cx="94589" cy="2667000"/>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11" name="Rectangle 7"/>
            <p:cNvSpPr>
              <a:spLocks noChangeArrowheads="1"/>
            </p:cNvSpPr>
            <p:nvPr/>
          </p:nvSpPr>
          <p:spPr bwMode="auto">
            <a:xfrm>
              <a:off x="499134" y="2872472"/>
              <a:ext cx="1539018"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曼彻斯特</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12" name="Rectangle 13"/>
            <p:cNvSpPr>
              <a:spLocks noChangeArrowheads="1"/>
            </p:cNvSpPr>
            <p:nvPr/>
          </p:nvSpPr>
          <p:spPr bwMode="auto">
            <a:xfrm>
              <a:off x="2154594"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anose="020F0704030504030204" pitchFamily="34" charset="0"/>
                </a:rPr>
                <a:t>1</a:t>
              </a:r>
              <a:endParaRPr kumimoji="1" lang="en-US" altLang="zh-CN" sz="1600" b="1">
                <a:latin typeface="Arial Rounded MT Bold" panose="020F0704030504030204" pitchFamily="34" charset="0"/>
              </a:endParaRPr>
            </a:p>
          </p:txBody>
        </p:sp>
        <p:sp>
          <p:nvSpPr>
            <p:cNvPr id="13" name="Rectangle 14"/>
            <p:cNvSpPr>
              <a:spLocks noChangeArrowheads="1"/>
            </p:cNvSpPr>
            <p:nvPr/>
          </p:nvSpPr>
          <p:spPr bwMode="auto">
            <a:xfrm>
              <a:off x="889219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anose="020F0704030504030204" pitchFamily="34" charset="0"/>
                </a:rPr>
                <a:t>1</a:t>
              </a:r>
              <a:endParaRPr kumimoji="1" lang="en-US" altLang="zh-CN" sz="1600" b="1">
                <a:latin typeface="Arial Rounded MT Bold" panose="020F0704030504030204" pitchFamily="34" charset="0"/>
              </a:endParaRPr>
            </a:p>
          </p:txBody>
        </p:sp>
        <p:sp>
          <p:nvSpPr>
            <p:cNvPr id="14" name="Rectangle 15"/>
            <p:cNvSpPr>
              <a:spLocks noChangeArrowheads="1"/>
            </p:cNvSpPr>
            <p:nvPr/>
          </p:nvSpPr>
          <p:spPr bwMode="auto">
            <a:xfrm>
              <a:off x="519477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1</a:t>
              </a:r>
              <a:endParaRPr kumimoji="1" lang="en-US" altLang="zh-CN" sz="1600" b="1" dirty="0">
                <a:latin typeface="Arial Rounded MT Bold" panose="020F0704030504030204" pitchFamily="34" charset="0"/>
              </a:endParaRPr>
            </a:p>
          </p:txBody>
        </p:sp>
        <p:sp>
          <p:nvSpPr>
            <p:cNvPr id="15" name="Rectangle 16"/>
            <p:cNvSpPr>
              <a:spLocks noChangeArrowheads="1"/>
            </p:cNvSpPr>
            <p:nvPr/>
          </p:nvSpPr>
          <p:spPr bwMode="auto">
            <a:xfrm>
              <a:off x="8136690" y="2067854"/>
              <a:ext cx="298450"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1600" b="1">
                  <a:latin typeface="Arial Rounded MT Bold" panose="020F0704030504030204" pitchFamily="34" charset="0"/>
                </a:rPr>
                <a:t>1</a:t>
              </a:r>
              <a:endParaRPr kumimoji="1" lang="en-US" altLang="zh-CN" sz="1600" b="1">
                <a:latin typeface="Arial Rounded MT Bold" panose="020F0704030504030204" pitchFamily="34" charset="0"/>
              </a:endParaRPr>
            </a:p>
          </p:txBody>
        </p:sp>
        <p:sp>
          <p:nvSpPr>
            <p:cNvPr id="16" name="Rectangle 17"/>
            <p:cNvSpPr>
              <a:spLocks noChangeArrowheads="1"/>
            </p:cNvSpPr>
            <p:nvPr/>
          </p:nvSpPr>
          <p:spPr bwMode="auto">
            <a:xfrm>
              <a:off x="7427027"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1</a:t>
              </a:r>
              <a:endParaRPr kumimoji="1" lang="en-US" altLang="zh-CN" sz="1600" b="1" dirty="0">
                <a:latin typeface="Arial Rounded MT Bold" panose="020F0704030504030204" pitchFamily="34" charset="0"/>
              </a:endParaRPr>
            </a:p>
          </p:txBody>
        </p:sp>
        <p:sp>
          <p:nvSpPr>
            <p:cNvPr id="17" name="Rectangle 18"/>
            <p:cNvSpPr>
              <a:spLocks noChangeArrowheads="1"/>
            </p:cNvSpPr>
            <p:nvPr/>
          </p:nvSpPr>
          <p:spPr bwMode="auto">
            <a:xfrm>
              <a:off x="2915533"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0</a:t>
              </a:r>
              <a:endParaRPr kumimoji="1" lang="en-US" altLang="zh-CN" sz="1600" b="1" dirty="0">
                <a:latin typeface="Arial Rounded MT Bold" panose="020F0704030504030204" pitchFamily="34" charset="0"/>
              </a:endParaRPr>
            </a:p>
          </p:txBody>
        </p:sp>
        <p:sp>
          <p:nvSpPr>
            <p:cNvPr id="18" name="Rectangle 19"/>
            <p:cNvSpPr>
              <a:spLocks noChangeArrowheads="1"/>
            </p:cNvSpPr>
            <p:nvPr/>
          </p:nvSpPr>
          <p:spPr bwMode="auto">
            <a:xfrm>
              <a:off x="3707622"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anose="020F0704030504030204" pitchFamily="34" charset="0"/>
                </a:rPr>
                <a:t>0</a:t>
              </a:r>
              <a:endParaRPr kumimoji="1" lang="en-US" altLang="zh-CN" sz="1600" b="1">
                <a:latin typeface="Arial Rounded MT Bold" panose="020F0704030504030204" pitchFamily="34" charset="0"/>
              </a:endParaRPr>
            </a:p>
          </p:txBody>
        </p:sp>
        <p:sp>
          <p:nvSpPr>
            <p:cNvPr id="19" name="Rectangle 20"/>
            <p:cNvSpPr>
              <a:spLocks noChangeArrowheads="1"/>
            </p:cNvSpPr>
            <p:nvPr/>
          </p:nvSpPr>
          <p:spPr bwMode="auto">
            <a:xfrm>
              <a:off x="4427701"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0</a:t>
              </a:r>
              <a:endParaRPr kumimoji="1" lang="en-US" altLang="zh-CN" sz="1600" b="1" dirty="0">
                <a:latin typeface="Arial Rounded MT Bold" panose="020F0704030504030204" pitchFamily="34" charset="0"/>
              </a:endParaRPr>
            </a:p>
          </p:txBody>
        </p:sp>
        <p:sp>
          <p:nvSpPr>
            <p:cNvPr id="20" name="Rectangle 21"/>
            <p:cNvSpPr>
              <a:spLocks noChangeArrowheads="1"/>
            </p:cNvSpPr>
            <p:nvPr/>
          </p:nvSpPr>
          <p:spPr bwMode="auto">
            <a:xfrm>
              <a:off x="5939870"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0</a:t>
              </a:r>
              <a:endParaRPr kumimoji="1" lang="en-US" altLang="zh-CN" sz="1600" b="1" dirty="0">
                <a:latin typeface="Arial Rounded MT Bold" panose="020F0704030504030204" pitchFamily="34" charset="0"/>
              </a:endParaRPr>
            </a:p>
          </p:txBody>
        </p:sp>
        <p:sp>
          <p:nvSpPr>
            <p:cNvPr id="21" name="Rectangle 22"/>
            <p:cNvSpPr>
              <a:spLocks noChangeArrowheads="1"/>
            </p:cNvSpPr>
            <p:nvPr/>
          </p:nvSpPr>
          <p:spPr bwMode="auto">
            <a:xfrm>
              <a:off x="665994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0</a:t>
              </a:r>
              <a:endParaRPr kumimoji="1" lang="en-US" altLang="zh-CN" sz="1600" b="1" dirty="0">
                <a:latin typeface="Arial Rounded MT Bold" panose="020F0704030504030204" pitchFamily="34" charset="0"/>
              </a:endParaRPr>
            </a:p>
          </p:txBody>
        </p:sp>
        <p:sp>
          <p:nvSpPr>
            <p:cNvPr id="22" name="Freeform 30"/>
            <p:cNvSpPr/>
            <p:nvPr/>
          </p:nvSpPr>
          <p:spPr bwMode="auto">
            <a:xfrm>
              <a:off x="2053076" y="2780928"/>
              <a:ext cx="7457834"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1" fmla="*/ 0 w 10101"/>
                <a:gd name="connsiteY0-2" fmla="*/ 0 h 10000"/>
                <a:gd name="connsiteX1-3" fmla="*/ 504 w 10101"/>
                <a:gd name="connsiteY1-4" fmla="*/ 0 h 10000"/>
                <a:gd name="connsiteX2-5" fmla="*/ 504 w 10101"/>
                <a:gd name="connsiteY2-6" fmla="*/ 10000 h 10000"/>
                <a:gd name="connsiteX3-7" fmla="*/ 1536 w 10101"/>
                <a:gd name="connsiteY3-8" fmla="*/ 10000 h 10000"/>
                <a:gd name="connsiteX4-9" fmla="*/ 1536 w 10101"/>
                <a:gd name="connsiteY4-10" fmla="*/ 0 h 10000"/>
                <a:gd name="connsiteX5-11" fmla="*/ 2040 w 10101"/>
                <a:gd name="connsiteY5-12" fmla="*/ 0 h 10000"/>
                <a:gd name="connsiteX6-13" fmla="*/ 2040 w 10101"/>
                <a:gd name="connsiteY6-14" fmla="*/ 10000 h 10000"/>
                <a:gd name="connsiteX7-15" fmla="*/ 2565 w 10101"/>
                <a:gd name="connsiteY7-16" fmla="*/ 10000 h 10000"/>
                <a:gd name="connsiteX8-17" fmla="*/ 2565 w 10101"/>
                <a:gd name="connsiteY8-18" fmla="*/ 0 h 10000"/>
                <a:gd name="connsiteX9-19" fmla="*/ 3070 w 10101"/>
                <a:gd name="connsiteY9-20" fmla="*/ 0 h 10000"/>
                <a:gd name="connsiteX10-21" fmla="*/ 3070 w 10101"/>
                <a:gd name="connsiteY10-22" fmla="*/ 10000 h 10000"/>
                <a:gd name="connsiteX11-23" fmla="*/ 3574 w 10101"/>
                <a:gd name="connsiteY11-24" fmla="*/ 10000 h 10000"/>
                <a:gd name="connsiteX12-25" fmla="*/ 3574 w 10101"/>
                <a:gd name="connsiteY12-26" fmla="*/ 0 h 10000"/>
                <a:gd name="connsiteX13-27" fmla="*/ 4606 w 10101"/>
                <a:gd name="connsiteY13-28" fmla="*/ 0 h 10000"/>
                <a:gd name="connsiteX14-29" fmla="*/ 4606 w 10101"/>
                <a:gd name="connsiteY14-30" fmla="*/ 10000 h 10000"/>
                <a:gd name="connsiteX15-31" fmla="*/ 5615 w 10101"/>
                <a:gd name="connsiteY15-32" fmla="*/ 10000 h 10000"/>
                <a:gd name="connsiteX16-33" fmla="*/ 5615 w 10101"/>
                <a:gd name="connsiteY16-34" fmla="*/ 122 h 10000"/>
                <a:gd name="connsiteX17-35" fmla="*/ 6119 w 10101"/>
                <a:gd name="connsiteY17-36" fmla="*/ 0 h 10000"/>
                <a:gd name="connsiteX18-37" fmla="*/ 6119 w 10101"/>
                <a:gd name="connsiteY18-38" fmla="*/ 10000 h 10000"/>
                <a:gd name="connsiteX19-39" fmla="*/ 6623 w 10101"/>
                <a:gd name="connsiteY19-40" fmla="*/ 10000 h 10000"/>
                <a:gd name="connsiteX20-41" fmla="*/ 6623 w 10101"/>
                <a:gd name="connsiteY20-42" fmla="*/ 0 h 10000"/>
                <a:gd name="connsiteX21-43" fmla="*/ 7653 w 10101"/>
                <a:gd name="connsiteY21-44" fmla="*/ 0 h 10000"/>
                <a:gd name="connsiteX22-45" fmla="*/ 7653 w 10101"/>
                <a:gd name="connsiteY22-46" fmla="*/ 10000 h 10000"/>
                <a:gd name="connsiteX23-47" fmla="*/ 8157 w 10101"/>
                <a:gd name="connsiteY23-48" fmla="*/ 10000 h 10000"/>
                <a:gd name="connsiteX24-49" fmla="*/ 8157 w 10101"/>
                <a:gd name="connsiteY24-50" fmla="*/ 0 h 10000"/>
                <a:gd name="connsiteX25-51" fmla="*/ 8662 w 10101"/>
                <a:gd name="connsiteY25-52" fmla="*/ 0 h 10000"/>
                <a:gd name="connsiteX26-53" fmla="*/ 8662 w 10101"/>
                <a:gd name="connsiteY26-54" fmla="*/ 10000 h 10000"/>
                <a:gd name="connsiteX27-55" fmla="*/ 9166 w 10101"/>
                <a:gd name="connsiteY27-56" fmla="*/ 10000 h 10000"/>
                <a:gd name="connsiteX28-57" fmla="*/ 9166 w 10101"/>
                <a:gd name="connsiteY28-58" fmla="*/ 0 h 10000"/>
                <a:gd name="connsiteX29-59" fmla="*/ 9671 w 10101"/>
                <a:gd name="connsiteY29-60" fmla="*/ 0 h 10000"/>
                <a:gd name="connsiteX30-61" fmla="*/ 9671 w 10101"/>
                <a:gd name="connsiteY30-62" fmla="*/ 10000 h 10000"/>
                <a:gd name="connsiteX31-63" fmla="*/ 10101 w 10101"/>
                <a:gd name="connsiteY31-64"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sp>
          <p:nvSpPr>
            <p:cNvPr id="23" name="Rectangle 42"/>
            <p:cNvSpPr>
              <a:spLocks noChangeArrowheads="1"/>
            </p:cNvSpPr>
            <p:nvPr/>
          </p:nvSpPr>
          <p:spPr bwMode="auto">
            <a:xfrm>
              <a:off x="262909" y="2061816"/>
              <a:ext cx="175342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比特流</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grpSp>
          <p:nvGrpSpPr>
            <p:cNvPr id="27" name="Group 65"/>
            <p:cNvGrpSpPr/>
            <p:nvPr/>
          </p:nvGrpSpPr>
          <p:grpSpPr bwMode="auto">
            <a:xfrm>
              <a:off x="2062492" y="3766245"/>
              <a:ext cx="7483921" cy="690711"/>
              <a:chOff x="1255" y="2804"/>
              <a:chExt cx="4461" cy="258"/>
            </a:xfrm>
          </p:grpSpPr>
          <p:sp>
            <p:nvSpPr>
              <p:cNvPr id="31" name="Freeform 63"/>
              <p:cNvSpPr/>
              <p:nvPr/>
            </p:nvSpPr>
            <p:spPr bwMode="auto">
              <a:xfrm>
                <a:off x="1255"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sp>
            <p:nvSpPr>
              <p:cNvPr id="32" name="Freeform 64"/>
              <p:cNvSpPr/>
              <p:nvPr/>
            </p:nvSpPr>
            <p:spPr bwMode="auto">
              <a:xfrm>
                <a:off x="4164"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grpSp>
        <p:sp>
          <p:nvSpPr>
            <p:cNvPr id="28" name="Rectangle 68"/>
            <p:cNvSpPr>
              <a:spLocks noChangeArrowheads="1"/>
            </p:cNvSpPr>
            <p:nvPr/>
          </p:nvSpPr>
          <p:spPr bwMode="auto">
            <a:xfrm>
              <a:off x="-826137" y="3817669"/>
              <a:ext cx="2864289"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差分曼彻斯特</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bwMode="auto">
            <a:xfrm>
              <a:off x="2066413" y="4123268"/>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2066413" y="3126283"/>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9" name="对角圆角矩形 48"/>
          <p:cNvSpPr/>
          <p:nvPr/>
        </p:nvSpPr>
        <p:spPr>
          <a:xfrm>
            <a:off x="692727" y="3282732"/>
            <a:ext cx="7573818" cy="68283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905256" y="3401946"/>
            <a:ext cx="7461504" cy="438582"/>
          </a:xfrm>
          <a:prstGeom prst="rect">
            <a:avLst/>
          </a:prstGeom>
        </p:spPr>
        <p:txBody>
          <a:bodyPr wrap="square">
            <a:spAutoFit/>
          </a:bodyPr>
          <a:lstStyle/>
          <a:p>
            <a:pPr>
              <a:lnSpc>
                <a:spcPts val="2700"/>
              </a:lnSpc>
              <a:spcBef>
                <a:spcPts val="600"/>
              </a:spcBef>
            </a:pPr>
            <a:r>
              <a:rPr lang="zh-CN" altLang="en-US" b="1" dirty="0">
                <a:solidFill>
                  <a:schemeClr val="bg1"/>
                </a:solidFill>
                <a:latin typeface="微软雅黑" panose="020B0503020204020204" pitchFamily="34" charset="-122"/>
                <a:ea typeface="微软雅黑" panose="020B0503020204020204" pitchFamily="34" charset="-122"/>
              </a:rPr>
              <a:t>曼彻斯特编码</a:t>
            </a:r>
            <a:r>
              <a:rPr lang="zh-CN" altLang="en-US" b="1" dirty="0">
                <a:solidFill>
                  <a:srgbClr val="FFC000"/>
                </a:solidFill>
                <a:latin typeface="微软雅黑" panose="020B0503020204020204" pitchFamily="34" charset="-122"/>
                <a:ea typeface="微软雅黑" panose="020B0503020204020204" pitchFamily="34" charset="-122"/>
              </a:rPr>
              <a:t>缺点：</a:t>
            </a:r>
            <a:r>
              <a:rPr lang="zh-CN" altLang="en-US" b="1" dirty="0">
                <a:solidFill>
                  <a:schemeClr val="bg1"/>
                </a:solidFill>
                <a:latin typeface="微软雅黑" panose="020B0503020204020204" pitchFamily="34" charset="-122"/>
                <a:ea typeface="微软雅黑" panose="020B0503020204020204" pitchFamily="34" charset="-122"/>
              </a:rPr>
              <a:t>所占的频带宽度比原始的基带信号</a:t>
            </a:r>
            <a:r>
              <a:rPr lang="zh-CN" altLang="en-US" b="1" dirty="0">
                <a:solidFill>
                  <a:srgbClr val="FFFF00"/>
                </a:solidFill>
                <a:latin typeface="微软雅黑" panose="020B0503020204020204" pitchFamily="34" charset="-122"/>
                <a:ea typeface="微软雅黑" panose="020B0503020204020204" pitchFamily="34" charset="-122"/>
              </a:rPr>
              <a:t>增加了一倍。</a:t>
            </a:r>
            <a:endParaRPr lang="zh-CN" altLang="en-US" b="1" dirty="0">
              <a:solidFill>
                <a:srgbClr val="FFFF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75682"/>
            <a:ext cx="8129015" cy="3554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CSMA/CD (Carrier Sense Multiple Access with Collision Detection) </a:t>
            </a:r>
            <a:r>
              <a:rPr lang="zh-CN" altLang="en-US" sz="2000" b="1" dirty="0">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载波监听多点接入 </a:t>
            </a:r>
            <a:r>
              <a:rPr lang="en-US" altLang="zh-CN" sz="2000" b="1" dirty="0">
                <a:solidFill>
                  <a:srgbClr val="0000FF"/>
                </a:solidFill>
                <a:latin typeface="微软雅黑" panose="020B0503020204020204" pitchFamily="34" charset="-122"/>
                <a:ea typeface="微软雅黑" panose="020B0503020204020204" pitchFamily="34" charset="-122"/>
              </a:rPr>
              <a:t>/ </a:t>
            </a:r>
            <a:r>
              <a:rPr lang="zh-CN" altLang="en-US" sz="2000" b="1" dirty="0">
                <a:solidFill>
                  <a:srgbClr val="0000FF"/>
                </a:solidFill>
                <a:latin typeface="微软雅黑" panose="020B0503020204020204" pitchFamily="34" charset="-122"/>
                <a:ea typeface="微软雅黑" panose="020B0503020204020204" pitchFamily="34" charset="-122"/>
              </a:rPr>
              <a:t>碰撞检测。</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多点接入：</a:t>
            </a:r>
            <a:r>
              <a:rPr lang="zh-CN" altLang="en-US" sz="2000" b="1" dirty="0">
                <a:latin typeface="微软雅黑" panose="020B0503020204020204" pitchFamily="34" charset="-122"/>
                <a:ea typeface="微软雅黑" panose="020B0503020204020204" pitchFamily="34" charset="-122"/>
              </a:rPr>
              <a:t>说明这是总线型网络。许多计算机以多点接入的方式连接在一根总线上。</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载波监听：</a:t>
            </a:r>
            <a:r>
              <a:rPr lang="zh-CN" altLang="en-US" sz="2000" b="1" dirty="0">
                <a:latin typeface="微软雅黑" panose="020B0503020204020204" pitchFamily="34" charset="-122"/>
                <a:ea typeface="微软雅黑" panose="020B0503020204020204" pitchFamily="34" charset="-122"/>
              </a:rPr>
              <a:t>即“边发送边监听”。不管在想要发送数据之前，还是在发送数据之中，每个站都必须不停地检测信道。</a:t>
            </a:r>
            <a:endParaRPr lang="en-US" altLang="zh-CN" sz="2000" b="1" dirty="0">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碰撞检测：</a:t>
            </a:r>
            <a:r>
              <a:rPr lang="zh-CN" altLang="en-US" sz="2000" b="1" dirty="0">
                <a:latin typeface="微软雅黑" panose="020B0503020204020204" pitchFamily="34" charset="-122"/>
                <a:ea typeface="微软雅黑" panose="020B0503020204020204" pitchFamily="34" charset="-122"/>
              </a:rPr>
              <a:t>适配器边发送数据，边检测信道上的信号电压的变化情况。电压摆动值超过一定的门限值时，就认为总线上至少有两个站同时在发送数据，表明产生了碰撞（或冲突）。</a:t>
            </a:r>
            <a:endParaRPr lang="zh-CN" altLang="en-US" sz="2000" b="1" dirty="0">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2592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153865" y="602836"/>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CSMA/CD </a:t>
            </a:r>
            <a:r>
              <a:rPr lang="zh-CN" altLang="en-US" sz="2000" b="1" dirty="0">
                <a:solidFill>
                  <a:schemeClr val="bg1"/>
                </a:solidFill>
                <a:latin typeface="微软雅黑" panose="020B0503020204020204" pitchFamily="34" charset="-122"/>
                <a:ea typeface="微软雅黑" panose="020B0503020204020204" pitchFamily="34" charset="-122"/>
              </a:rPr>
              <a:t>协议的要点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6"/>
          <p:cNvSpPr>
            <a:spLocks noChangeArrowheads="1"/>
          </p:cNvSpPr>
          <p:nvPr/>
        </p:nvSpPr>
        <p:spPr bwMode="auto">
          <a:xfrm>
            <a:off x="502921" y="982980"/>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适配器立即停止发送。</a:t>
            </a:r>
            <a:endParaRPr lang="en-US" altLang="zh-CN"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等待一段随机时间后再次发送。</a:t>
            </a:r>
            <a:endParaRPr lang="zh-CN" altLang="en-US" sz="2000" b="1" dirty="0">
              <a:latin typeface="微软雅黑" panose="020B0503020204020204" pitchFamily="34" charset="-122"/>
              <a:ea typeface="微软雅黑" panose="020B0503020204020204" pitchFamily="34" charset="-122"/>
            </a:endParaRPr>
          </a:p>
        </p:txBody>
      </p:sp>
      <p:sp>
        <p:nvSpPr>
          <p:cNvPr id="45" name="AutoShape 5"/>
          <p:cNvSpPr>
            <a:spLocks noChangeArrowheads="1"/>
          </p:cNvSpPr>
          <p:nvPr/>
        </p:nvSpPr>
        <p:spPr bwMode="auto">
          <a:xfrm>
            <a:off x="502921" y="62066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6"/>
          <p:cNvSpPr>
            <a:spLocks noChangeArrowheads="1"/>
          </p:cNvSpPr>
          <p:nvPr/>
        </p:nvSpPr>
        <p:spPr bwMode="auto">
          <a:xfrm>
            <a:off x="3705298" y="59757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检测到碰撞后</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AutoShape 5"/>
          <p:cNvSpPr>
            <a:spLocks noChangeArrowheads="1"/>
          </p:cNvSpPr>
          <p:nvPr/>
        </p:nvSpPr>
        <p:spPr bwMode="auto">
          <a:xfrm>
            <a:off x="502921" y="62398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Rectangle 6"/>
          <p:cNvSpPr>
            <a:spLocks noChangeArrowheads="1"/>
          </p:cNvSpPr>
          <p:nvPr/>
        </p:nvSpPr>
        <p:spPr bwMode="auto">
          <a:xfrm>
            <a:off x="3025627" y="600899"/>
            <a:ext cx="30828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CSMA/CD </a:t>
            </a:r>
            <a:r>
              <a:rPr lang="zh-CN" altLang="en-US" sz="2000" b="1" dirty="0">
                <a:solidFill>
                  <a:schemeClr val="bg1"/>
                </a:solidFill>
                <a:latin typeface="微软雅黑" panose="020B0503020204020204" pitchFamily="34" charset="-122"/>
                <a:ea typeface="微软雅黑" panose="020B0503020204020204" pitchFamily="34" charset="-122"/>
              </a:rPr>
              <a:t>协议工作流程</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93" name="矩形 92"/>
          <p:cNvSpPr/>
          <p:nvPr/>
        </p:nvSpPr>
        <p:spPr>
          <a:xfrm>
            <a:off x="2288932" y="1046321"/>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准备发送</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94" name="菱形 93"/>
          <p:cNvSpPr/>
          <p:nvPr/>
        </p:nvSpPr>
        <p:spPr>
          <a:xfrm>
            <a:off x="2288932" y="2222287"/>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a:solidFill>
                  <a:schemeClr val="bg1"/>
                </a:solidFill>
                <a:latin typeface="微软雅黑" panose="020B0503020204020204" pitchFamily="34" charset="-122"/>
                <a:ea typeface="微软雅黑" panose="020B0503020204020204" pitchFamily="34" charset="-122"/>
              </a:rPr>
              <a:t>侦听到载波？</a:t>
            </a:r>
            <a:endParaRPr lang="zh-CN" altLang="en-US" sz="1300" b="1" dirty="0">
              <a:solidFill>
                <a:schemeClr val="bg1"/>
              </a:solidFill>
              <a:latin typeface="微软雅黑" panose="020B0503020204020204" pitchFamily="34" charset="-122"/>
              <a:ea typeface="微软雅黑" panose="020B0503020204020204" pitchFamily="34" charset="-122"/>
            </a:endParaRPr>
          </a:p>
        </p:txBody>
      </p:sp>
      <p:sp>
        <p:nvSpPr>
          <p:cNvPr id="95" name="矩形 94"/>
          <p:cNvSpPr/>
          <p:nvPr/>
        </p:nvSpPr>
        <p:spPr>
          <a:xfrm>
            <a:off x="2288932" y="294484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开始发送，</a:t>
            </a:r>
            <a:endParaRPr lang="en-US" altLang="zh-CN" sz="1200" b="1" dirty="0">
              <a:solidFill>
                <a:schemeClr val="bg1"/>
              </a:solidFill>
              <a:latin typeface="微软雅黑" panose="020B0503020204020204" pitchFamily="34" charset="-122"/>
              <a:ea typeface="微软雅黑" panose="020B0503020204020204" pitchFamily="34" charset="-122"/>
            </a:endParaRPr>
          </a:p>
          <a:p>
            <a:pPr algn="ctr"/>
            <a:r>
              <a:rPr lang="zh-CN" altLang="en-US" sz="1200" b="1" dirty="0">
                <a:solidFill>
                  <a:schemeClr val="bg1"/>
                </a:solidFill>
                <a:latin typeface="微软雅黑" panose="020B0503020204020204" pitchFamily="34" charset="-122"/>
                <a:ea typeface="微软雅黑" panose="020B0503020204020204" pitchFamily="34" charset="-122"/>
              </a:rPr>
              <a:t>同时进行碰撞检测</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96" name="菱形 95"/>
          <p:cNvSpPr/>
          <p:nvPr/>
        </p:nvSpPr>
        <p:spPr>
          <a:xfrm>
            <a:off x="2288932" y="3506795"/>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a:solidFill>
                  <a:schemeClr val="bg1"/>
                </a:solidFill>
                <a:latin typeface="微软雅黑" panose="020B0503020204020204" pitchFamily="34" charset="-122"/>
                <a:ea typeface="微软雅黑" panose="020B0503020204020204" pitchFamily="34" charset="-122"/>
              </a:rPr>
              <a:t>检测到碰撞？</a:t>
            </a:r>
            <a:endParaRPr lang="zh-CN" altLang="en-US" sz="1300" b="1" dirty="0">
              <a:solidFill>
                <a:schemeClr val="bg1"/>
              </a:solidFill>
              <a:latin typeface="微软雅黑" panose="020B0503020204020204" pitchFamily="34" charset="-122"/>
              <a:ea typeface="微软雅黑" panose="020B0503020204020204" pitchFamily="34" charset="-122"/>
            </a:endParaRPr>
          </a:p>
        </p:txBody>
      </p:sp>
      <p:sp>
        <p:nvSpPr>
          <p:cNvPr id="97" name="矩形 96"/>
          <p:cNvSpPr/>
          <p:nvPr/>
        </p:nvSpPr>
        <p:spPr>
          <a:xfrm>
            <a:off x="2288932" y="4250365"/>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发送，直到完毕</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98" name="矩形 97"/>
          <p:cNvSpPr/>
          <p:nvPr/>
        </p:nvSpPr>
        <p:spPr>
          <a:xfrm>
            <a:off x="2288932" y="163558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载波侦听</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cxnSp>
        <p:nvCxnSpPr>
          <p:cNvPr id="99" name="直接箭头连接符 98"/>
          <p:cNvCxnSpPr>
            <a:stCxn id="95" idx="2"/>
            <a:endCxn id="96" idx="0"/>
          </p:cNvCxnSpPr>
          <p:nvPr/>
        </p:nvCxnSpPr>
        <p:spPr>
          <a:xfrm>
            <a:off x="3007421" y="3335592"/>
            <a:ext cx="0" cy="17120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96" idx="2"/>
            <a:endCxn id="97" idx="0"/>
          </p:cNvCxnSpPr>
          <p:nvPr/>
        </p:nvCxnSpPr>
        <p:spPr>
          <a:xfrm>
            <a:off x="3007421" y="4007538"/>
            <a:ext cx="0" cy="242827"/>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4" idx="2"/>
            <a:endCxn id="95" idx="0"/>
          </p:cNvCxnSpPr>
          <p:nvPr/>
        </p:nvCxnSpPr>
        <p:spPr>
          <a:xfrm>
            <a:off x="3007421" y="2723030"/>
            <a:ext cx="0" cy="22181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stCxn id="98" idx="2"/>
            <a:endCxn id="94" idx="0"/>
          </p:cNvCxnSpPr>
          <p:nvPr/>
        </p:nvCxnSpPr>
        <p:spPr>
          <a:xfrm>
            <a:off x="3007421" y="2026332"/>
            <a:ext cx="0"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93" idx="2"/>
            <a:endCxn id="98" idx="0"/>
          </p:cNvCxnSpPr>
          <p:nvPr/>
        </p:nvCxnSpPr>
        <p:spPr>
          <a:xfrm>
            <a:off x="3007421" y="1437071"/>
            <a:ext cx="0" cy="19851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5300152" y="3562368"/>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停止发送</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105" name="矩形 104"/>
          <p:cNvSpPr/>
          <p:nvPr/>
        </p:nvSpPr>
        <p:spPr>
          <a:xfrm>
            <a:off x="5300151" y="1046320"/>
            <a:ext cx="1436977" cy="390750"/>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等待随机时间</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cxnSp>
        <p:nvCxnSpPr>
          <p:cNvPr id="106" name="直接箭头连接符 105"/>
          <p:cNvCxnSpPr>
            <a:stCxn id="96" idx="3"/>
            <a:endCxn id="104" idx="1"/>
          </p:cNvCxnSpPr>
          <p:nvPr/>
        </p:nvCxnSpPr>
        <p:spPr>
          <a:xfrm>
            <a:off x="3725909" y="3757167"/>
            <a:ext cx="1574243"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104" idx="0"/>
            <a:endCxn id="105" idx="2"/>
          </p:cNvCxnSpPr>
          <p:nvPr/>
        </p:nvCxnSpPr>
        <p:spPr>
          <a:xfrm flipH="1" flipV="1">
            <a:off x="6018640" y="1437070"/>
            <a:ext cx="1" cy="2125298"/>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105" idx="1"/>
            <a:endCxn id="93" idx="3"/>
          </p:cNvCxnSpPr>
          <p:nvPr/>
        </p:nvCxnSpPr>
        <p:spPr>
          <a:xfrm flipH="1">
            <a:off x="3725909" y="1241695"/>
            <a:ext cx="1574242" cy="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9" name="肘形连接符 108"/>
          <p:cNvCxnSpPr>
            <a:stCxn id="94" idx="3"/>
          </p:cNvCxnSpPr>
          <p:nvPr/>
        </p:nvCxnSpPr>
        <p:spPr>
          <a:xfrm flipV="1">
            <a:off x="3725909" y="1233383"/>
            <a:ext cx="1028695"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3769453" y="2222278"/>
            <a:ext cx="954107"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是，信道忙</a:t>
            </a:r>
            <a:endParaRPr lang="zh-CN" altLang="en-US" sz="1200" b="1" dirty="0">
              <a:latin typeface="微软雅黑" panose="020B0503020204020204" pitchFamily="34" charset="-122"/>
              <a:ea typeface="微软雅黑" panose="020B0503020204020204" pitchFamily="34" charset="-122"/>
            </a:endParaRPr>
          </a:p>
        </p:txBody>
      </p:sp>
      <p:sp>
        <p:nvSpPr>
          <p:cNvPr id="111" name="TextBox 110"/>
          <p:cNvSpPr txBox="1"/>
          <p:nvPr/>
        </p:nvSpPr>
        <p:spPr>
          <a:xfrm>
            <a:off x="3800497" y="3500070"/>
            <a:ext cx="338554"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是</a:t>
            </a:r>
            <a:endParaRPr lang="zh-CN" altLang="en-US" sz="1200" b="1" dirty="0">
              <a:latin typeface="微软雅黑" panose="020B0503020204020204" pitchFamily="34" charset="-122"/>
              <a:ea typeface="微软雅黑" panose="020B0503020204020204" pitchFamily="34" charset="-122"/>
            </a:endParaRPr>
          </a:p>
        </p:txBody>
      </p:sp>
      <p:sp>
        <p:nvSpPr>
          <p:cNvPr id="112" name="TextBox 111"/>
          <p:cNvSpPr txBox="1"/>
          <p:nvPr/>
        </p:nvSpPr>
        <p:spPr>
          <a:xfrm>
            <a:off x="2679271" y="3986590"/>
            <a:ext cx="338554"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否</a:t>
            </a:r>
            <a:endParaRPr lang="zh-CN" altLang="en-US" sz="1200" b="1" dirty="0">
              <a:latin typeface="微软雅黑" panose="020B0503020204020204" pitchFamily="34" charset="-122"/>
              <a:ea typeface="微软雅黑" panose="020B0503020204020204" pitchFamily="34" charset="-122"/>
            </a:endParaRPr>
          </a:p>
        </p:txBody>
      </p:sp>
      <p:sp>
        <p:nvSpPr>
          <p:cNvPr id="113" name="TextBox 112"/>
          <p:cNvSpPr txBox="1"/>
          <p:nvPr/>
        </p:nvSpPr>
        <p:spPr>
          <a:xfrm>
            <a:off x="2679271" y="2672752"/>
            <a:ext cx="338554"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否</a:t>
            </a:r>
            <a:endParaRPr lang="zh-CN" altLang="en-US" sz="12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641132" y="599797"/>
            <a:ext cx="78302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为什么要进行碰撞检测？ 因为信号</a:t>
            </a:r>
            <a:r>
              <a:rPr lang="zh-CN" altLang="en-US" sz="2000" b="1" dirty="0">
                <a:solidFill>
                  <a:srgbClr val="FFFF00"/>
                </a:solidFill>
                <a:latin typeface="微软雅黑" panose="020B0503020204020204" pitchFamily="34" charset="-122"/>
                <a:ea typeface="微软雅黑" panose="020B0503020204020204" pitchFamily="34" charset="-122"/>
              </a:rPr>
              <a:t>传播时延</a:t>
            </a:r>
            <a:r>
              <a:rPr lang="zh-CN" altLang="en-US" sz="2000" b="1" dirty="0">
                <a:solidFill>
                  <a:schemeClr val="bg1"/>
                </a:solidFill>
                <a:latin typeface="微软雅黑" panose="020B0503020204020204" pitchFamily="34" charset="-122"/>
                <a:ea typeface="微软雅黑" panose="020B0503020204020204" pitchFamily="34" charset="-122"/>
              </a:rPr>
              <a:t>对载波监听产生了影响</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7" name="圆角矩形 6"/>
          <p:cNvSpPr/>
          <p:nvPr/>
        </p:nvSpPr>
        <p:spPr>
          <a:xfrm>
            <a:off x="502922" y="1056546"/>
            <a:ext cx="6368933" cy="263347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8" name="Line 2"/>
          <p:cNvSpPr>
            <a:spLocks noChangeShapeType="1"/>
          </p:cNvSpPr>
          <p:nvPr/>
        </p:nvSpPr>
        <p:spPr bwMode="auto">
          <a:xfrm>
            <a:off x="1856817" y="1691970"/>
            <a:ext cx="2983640" cy="0"/>
          </a:xfrm>
          <a:prstGeom prst="line">
            <a:avLst/>
          </a:prstGeom>
          <a:noFill/>
          <a:ln w="57150" cmpd="sng">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9" name="Line 3"/>
          <p:cNvSpPr>
            <a:spLocks noChangeShapeType="1"/>
          </p:cNvSpPr>
          <p:nvPr/>
        </p:nvSpPr>
        <p:spPr bwMode="auto">
          <a:xfrm>
            <a:off x="1962764" y="1521244"/>
            <a:ext cx="2708999"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0" name="Rectangle 4"/>
          <p:cNvSpPr>
            <a:spLocks noChangeArrowheads="1"/>
          </p:cNvSpPr>
          <p:nvPr/>
        </p:nvSpPr>
        <p:spPr bwMode="auto">
          <a:xfrm>
            <a:off x="3048851" y="1260532"/>
            <a:ext cx="629982" cy="305212"/>
          </a:xfrm>
          <a:prstGeom prst="rect">
            <a:avLst/>
          </a:prstGeom>
          <a:noFill/>
          <a:ln>
            <a:noFill/>
          </a:ln>
          <a:effectLst/>
        </p:spPr>
        <p:txBody>
          <a:bodyPr wrap="none" lIns="90488" tIns="44450" rIns="90488" bIns="44450">
            <a:spAutoFit/>
          </a:bodyPr>
          <a:lstStyle/>
          <a:p>
            <a:pPr defTabSz="762000" eaLnBrk="0" hangingPunct="0"/>
            <a:r>
              <a:rPr kumimoji="1" lang="en-US" altLang="zh-CN" sz="1400" b="1" dirty="0">
                <a:solidFill>
                  <a:srgbClr val="CC3300"/>
                </a:solidFill>
                <a:latin typeface="微软雅黑" panose="020B0503020204020204" pitchFamily="34" charset="-122"/>
                <a:ea typeface="微软雅黑" panose="020B0503020204020204" pitchFamily="34" charset="-122"/>
              </a:rPr>
              <a:t>1 km</a:t>
            </a:r>
            <a:endParaRPr kumimoji="1" lang="en-US" altLang="zh-CN" sz="1400" b="1" dirty="0">
              <a:solidFill>
                <a:srgbClr val="CC3300"/>
              </a:solidFill>
              <a:latin typeface="微软雅黑" panose="020B0503020204020204" pitchFamily="34" charset="-122"/>
              <a:ea typeface="微软雅黑" panose="020B0503020204020204" pitchFamily="34" charset="-122"/>
            </a:endParaRPr>
          </a:p>
        </p:txBody>
      </p:sp>
      <p:sp>
        <p:nvSpPr>
          <p:cNvPr id="11" name="Line 5"/>
          <p:cNvSpPr>
            <a:spLocks noChangeShapeType="1"/>
          </p:cNvSpPr>
          <p:nvPr/>
        </p:nvSpPr>
        <p:spPr bwMode="auto">
          <a:xfrm>
            <a:off x="1849704" y="1686472"/>
            <a:ext cx="0" cy="106844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2" name="Line 6"/>
          <p:cNvSpPr>
            <a:spLocks noChangeShapeType="1"/>
          </p:cNvSpPr>
          <p:nvPr/>
        </p:nvSpPr>
        <p:spPr bwMode="auto">
          <a:xfrm>
            <a:off x="1852752" y="1686472"/>
            <a:ext cx="2975510" cy="513116"/>
          </a:xfrm>
          <a:prstGeom prst="line">
            <a:avLst/>
          </a:prstGeom>
          <a:noFill/>
          <a:ln w="5715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3" name="Rectangle 7"/>
          <p:cNvSpPr>
            <a:spLocks noChangeArrowheads="1"/>
          </p:cNvSpPr>
          <p:nvPr/>
        </p:nvSpPr>
        <p:spPr bwMode="auto">
          <a:xfrm>
            <a:off x="1713895" y="1384203"/>
            <a:ext cx="33663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anose="020B0503020204020204" pitchFamily="34" charset="-122"/>
                <a:ea typeface="微软雅黑" panose="020B0503020204020204" pitchFamily="34" charset="-122"/>
              </a:rPr>
              <a:t>A</a:t>
            </a:r>
            <a:endParaRPr kumimoji="1" lang="en-US" altLang="zh-CN" sz="1600" b="1" dirty="0">
              <a:latin typeface="微软雅黑" panose="020B0503020204020204" pitchFamily="34" charset="-122"/>
              <a:ea typeface="微软雅黑" panose="020B0503020204020204" pitchFamily="34" charset="-122"/>
            </a:endParaRPr>
          </a:p>
        </p:txBody>
      </p:sp>
      <p:sp>
        <p:nvSpPr>
          <p:cNvPr id="14" name="Rectangle 8"/>
          <p:cNvSpPr>
            <a:spLocks noChangeArrowheads="1"/>
          </p:cNvSpPr>
          <p:nvPr/>
        </p:nvSpPr>
        <p:spPr bwMode="auto">
          <a:xfrm>
            <a:off x="4660620" y="1398359"/>
            <a:ext cx="3238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anose="020B0503020204020204" pitchFamily="34" charset="-122"/>
                <a:ea typeface="微软雅黑" panose="020B0503020204020204" pitchFamily="34" charset="-122"/>
              </a:rPr>
              <a:t>B</a:t>
            </a:r>
            <a:endParaRPr kumimoji="1" lang="en-US" altLang="zh-CN" sz="1600" b="1" dirty="0">
              <a:latin typeface="微软雅黑" panose="020B0503020204020204" pitchFamily="34" charset="-122"/>
              <a:ea typeface="微软雅黑" panose="020B0503020204020204" pitchFamily="34" charset="-122"/>
            </a:endParaRPr>
          </a:p>
        </p:txBody>
      </p:sp>
      <p:sp>
        <p:nvSpPr>
          <p:cNvPr id="15" name="Line 9"/>
          <p:cNvSpPr>
            <a:spLocks noChangeShapeType="1"/>
          </p:cNvSpPr>
          <p:nvPr/>
        </p:nvSpPr>
        <p:spPr bwMode="auto">
          <a:xfrm flipH="1">
            <a:off x="1774503" y="1889091"/>
            <a:ext cx="4065" cy="644443"/>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6" name="Rectangle 10"/>
          <p:cNvSpPr>
            <a:spLocks noChangeArrowheads="1"/>
          </p:cNvSpPr>
          <p:nvPr/>
        </p:nvSpPr>
        <p:spPr bwMode="auto">
          <a:xfrm>
            <a:off x="1487961" y="2066856"/>
            <a:ext cx="26770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i="1" dirty="0">
                <a:latin typeface="微软雅黑" panose="020B0503020204020204" pitchFamily="34" charset="-122"/>
                <a:ea typeface="微软雅黑" panose="020B0503020204020204" pitchFamily="34" charset="-122"/>
              </a:rPr>
              <a:t>t</a:t>
            </a:r>
            <a:endParaRPr kumimoji="1" lang="en-US" altLang="zh-CN" sz="1600" b="1" i="1" dirty="0">
              <a:latin typeface="微软雅黑" panose="020B0503020204020204" pitchFamily="34" charset="-122"/>
              <a:ea typeface="微软雅黑" panose="020B0503020204020204" pitchFamily="34" charset="-122"/>
            </a:endParaRPr>
          </a:p>
        </p:txBody>
      </p:sp>
      <p:sp>
        <p:nvSpPr>
          <p:cNvPr id="17" name="Line 11"/>
          <p:cNvSpPr>
            <a:spLocks noChangeShapeType="1"/>
          </p:cNvSpPr>
          <p:nvPr/>
        </p:nvSpPr>
        <p:spPr bwMode="auto">
          <a:xfrm>
            <a:off x="4840457" y="1679905"/>
            <a:ext cx="0" cy="87708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8" name="Line 12"/>
          <p:cNvSpPr>
            <a:spLocks noChangeShapeType="1"/>
          </p:cNvSpPr>
          <p:nvPr/>
        </p:nvSpPr>
        <p:spPr bwMode="auto">
          <a:xfrm flipH="1">
            <a:off x="1849704" y="2102030"/>
            <a:ext cx="2989738" cy="519682"/>
          </a:xfrm>
          <a:prstGeom prst="line">
            <a:avLst/>
          </a:prstGeom>
          <a:noFill/>
          <a:ln w="57150">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nvGrpSpPr>
          <p:cNvPr id="19" name="Group 13"/>
          <p:cNvGrpSpPr/>
          <p:nvPr/>
        </p:nvGrpSpPr>
        <p:grpSpPr bwMode="auto">
          <a:xfrm>
            <a:off x="3927886" y="1466028"/>
            <a:ext cx="786559" cy="686656"/>
            <a:chOff x="3240" y="179"/>
            <a:chExt cx="774" cy="732"/>
          </a:xfrm>
        </p:grpSpPr>
        <p:sp>
          <p:nvSpPr>
            <p:cNvPr id="20" name="Line 14"/>
            <p:cNvSpPr>
              <a:spLocks noChangeShapeType="1"/>
            </p:cNvSpPr>
            <p:nvPr/>
          </p:nvSpPr>
          <p:spPr bwMode="auto">
            <a:xfrm>
              <a:off x="3755" y="728"/>
              <a:ext cx="112" cy="183"/>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1" name="AutoShape 15"/>
            <p:cNvSpPr>
              <a:spLocks noChangeArrowheads="1"/>
            </p:cNvSpPr>
            <p:nvPr/>
          </p:nvSpPr>
          <p:spPr bwMode="auto">
            <a:xfrm>
              <a:off x="3240" y="179"/>
              <a:ext cx="774" cy="721"/>
            </a:xfrm>
            <a:prstGeom prst="irregularSeal1">
              <a:avLst/>
            </a:prstGeom>
            <a:solidFill>
              <a:srgbClr val="CC00CC"/>
            </a:solidFill>
            <a:ln w="12700">
              <a:solidFill>
                <a:srgbClr val="CC00CC"/>
              </a:solidFill>
              <a:miter lim="800000"/>
            </a:ln>
            <a:effectLst/>
          </p:spPr>
          <p:txBody>
            <a:bodyPr wrap="none" anchor="ctr"/>
            <a:lstStyle/>
            <a:p>
              <a:pPr algn="ct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碰撞</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grpSp>
      <p:grpSp>
        <p:nvGrpSpPr>
          <p:cNvPr id="22" name="Group 16"/>
          <p:cNvGrpSpPr/>
          <p:nvPr/>
        </p:nvGrpSpPr>
        <p:grpSpPr bwMode="auto">
          <a:xfrm>
            <a:off x="631250" y="2450986"/>
            <a:ext cx="2463332" cy="1040302"/>
            <a:chOff x="-4" y="1229"/>
            <a:chExt cx="2424" cy="1109"/>
          </a:xfrm>
        </p:grpSpPr>
        <p:sp>
          <p:nvSpPr>
            <p:cNvPr id="23" name="Text Box 17"/>
            <p:cNvSpPr txBox="1">
              <a:spLocks noChangeArrowheads="1"/>
            </p:cNvSpPr>
            <p:nvPr/>
          </p:nvSpPr>
          <p:spPr bwMode="auto">
            <a:xfrm>
              <a:off x="-4" y="1229"/>
              <a:ext cx="967"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i="1" dirty="0">
                  <a:latin typeface="微软雅黑" panose="020B0503020204020204" pitchFamily="34" charset="-122"/>
                  <a:ea typeface="微软雅黑" panose="020B0503020204020204" pitchFamily="34" charset="-122"/>
                </a:rPr>
                <a:t>t</a:t>
              </a:r>
              <a:r>
                <a:rPr kumimoji="1" lang="en-US" altLang="zh-CN" sz="1400" b="1" dirty="0">
                  <a:latin typeface="微软雅黑" panose="020B0503020204020204" pitchFamily="34" charset="-122"/>
                  <a:ea typeface="微软雅黑" panose="020B0503020204020204" pitchFamily="34" charset="-122"/>
                </a:rPr>
                <a:t> = 2</a:t>
              </a:r>
              <a:r>
                <a:rPr kumimoji="1" lang="en-US" altLang="zh-CN" sz="1400" b="1" dirty="0">
                  <a:latin typeface="微软雅黑" panose="020B0503020204020204" pitchFamily="34" charset="-122"/>
                  <a:ea typeface="微软雅黑" panose="020B0503020204020204" pitchFamily="34" charset="-122"/>
                  <a:sym typeface="Symbol" panose="05050102010706020507" pitchFamily="18" charset="2"/>
                </a:rPr>
                <a:t></a:t>
              </a:r>
              <a:r>
                <a:rPr kumimoji="1" lang="en-US" altLang="zh-CN" sz="1400" b="1" dirty="0">
                  <a:latin typeface="微软雅黑" panose="020B0503020204020204" pitchFamily="34" charset="-122"/>
                  <a:ea typeface="微软雅黑" panose="020B0503020204020204" pitchFamily="34" charset="-122"/>
                </a:rPr>
                <a:t> </a:t>
              </a:r>
              <a:r>
                <a:rPr kumimoji="1" lang="en-US" altLang="zh-CN" sz="1400" b="1" dirty="0">
                  <a:latin typeface="微软雅黑" panose="020B0503020204020204" pitchFamily="34" charset="-122"/>
                  <a:ea typeface="微软雅黑" panose="020B0503020204020204" pitchFamily="34" charset="-122"/>
                  <a:sym typeface="Symbol" panose="05050102010706020507" pitchFamily="18" charset="2"/>
                </a:rPr>
                <a:t> </a:t>
              </a:r>
              <a:endParaRPr kumimoji="1" lang="en-US" altLang="zh-CN" sz="1400" b="1" dirty="0">
                <a:latin typeface="微软雅黑" panose="020B0503020204020204" pitchFamily="34" charset="-122"/>
                <a:ea typeface="微软雅黑" panose="020B0503020204020204" pitchFamily="34" charset="-122"/>
                <a:sym typeface="Symbol" panose="05050102010706020507" pitchFamily="18" charset="2"/>
              </a:endParaRPr>
            </a:p>
          </p:txBody>
        </p:sp>
        <p:sp>
          <p:nvSpPr>
            <p:cNvPr id="24" name="Line 18"/>
            <p:cNvSpPr>
              <a:spLocks noChangeShapeType="1"/>
            </p:cNvSpPr>
            <p:nvPr/>
          </p:nvSpPr>
          <p:spPr bwMode="auto">
            <a:xfrm>
              <a:off x="913" y="1417"/>
              <a:ext cx="26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nvGrpSpPr>
            <p:cNvPr id="25" name="Group 19"/>
            <p:cNvGrpSpPr/>
            <p:nvPr/>
          </p:nvGrpSpPr>
          <p:grpSpPr bwMode="auto">
            <a:xfrm>
              <a:off x="1251" y="1683"/>
              <a:ext cx="1169" cy="655"/>
              <a:chOff x="1251" y="1683"/>
              <a:chExt cx="1169" cy="655"/>
            </a:xfrm>
          </p:grpSpPr>
          <p:sp>
            <p:nvSpPr>
              <p:cNvPr id="26" name="AutoShape 20"/>
              <p:cNvSpPr>
                <a:spLocks noChangeArrowheads="1"/>
              </p:cNvSpPr>
              <p:nvPr/>
            </p:nvSpPr>
            <p:spPr bwMode="auto">
              <a:xfrm>
                <a:off x="1251" y="1683"/>
                <a:ext cx="1034" cy="655"/>
              </a:xfrm>
              <a:prstGeom prst="wedgeRoundRectCallout">
                <a:avLst>
                  <a:gd name="adj1" fmla="val -52346"/>
                  <a:gd name="adj2" fmla="val -88408"/>
                  <a:gd name="adj3" fmla="val 16667"/>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anose="020B0503020204020204" pitchFamily="34" charset="-122"/>
                  <a:ea typeface="微软雅黑" panose="020B0503020204020204" pitchFamily="34" charset="-122"/>
                </a:endParaRPr>
              </a:p>
            </p:txBody>
          </p:sp>
          <p:sp>
            <p:nvSpPr>
              <p:cNvPr id="27" name="Text Box 21"/>
              <p:cNvSpPr txBox="1">
                <a:spLocks noChangeArrowheads="1"/>
              </p:cNvSpPr>
              <p:nvPr/>
            </p:nvSpPr>
            <p:spPr bwMode="auto">
              <a:xfrm>
                <a:off x="1258" y="1755"/>
                <a:ext cx="1162"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dirty="0">
                    <a:solidFill>
                      <a:srgbClr val="000099"/>
                    </a:solidFill>
                    <a:latin typeface="微软雅黑" panose="020B0503020204020204" pitchFamily="34" charset="-122"/>
                    <a:ea typeface="微软雅黑" panose="020B0503020204020204" pitchFamily="34" charset="-122"/>
                  </a:rPr>
                  <a:t>A </a:t>
                </a:r>
                <a:r>
                  <a:rPr kumimoji="1" lang="zh-CN" altLang="en-US" sz="1400" b="1" dirty="0">
                    <a:solidFill>
                      <a:srgbClr val="000099"/>
                    </a:solidFill>
                    <a:latin typeface="微软雅黑" panose="020B0503020204020204" pitchFamily="34" charset="-122"/>
                    <a:ea typeface="微软雅黑" panose="020B0503020204020204" pitchFamily="34" charset="-122"/>
                  </a:rPr>
                  <a:t>检测到发生碰撞</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grpSp>
      </p:grpSp>
      <p:grpSp>
        <p:nvGrpSpPr>
          <p:cNvPr id="28" name="Group 22"/>
          <p:cNvGrpSpPr/>
          <p:nvPr/>
        </p:nvGrpSpPr>
        <p:grpSpPr bwMode="auto">
          <a:xfrm>
            <a:off x="4869926" y="1213686"/>
            <a:ext cx="1678809" cy="1020607"/>
            <a:chOff x="4167" y="-90"/>
            <a:chExt cx="1652" cy="1088"/>
          </a:xfrm>
        </p:grpSpPr>
        <p:grpSp>
          <p:nvGrpSpPr>
            <p:cNvPr id="29" name="Group 23"/>
            <p:cNvGrpSpPr/>
            <p:nvPr/>
          </p:nvGrpSpPr>
          <p:grpSpPr bwMode="auto">
            <a:xfrm>
              <a:off x="4167" y="637"/>
              <a:ext cx="1360" cy="361"/>
              <a:chOff x="4167" y="637"/>
              <a:chExt cx="1360" cy="361"/>
            </a:xfrm>
          </p:grpSpPr>
          <p:sp>
            <p:nvSpPr>
              <p:cNvPr id="33" name="Line 24"/>
              <p:cNvSpPr>
                <a:spLocks noChangeShapeType="1"/>
              </p:cNvSpPr>
              <p:nvPr/>
            </p:nvSpPr>
            <p:spPr bwMode="auto">
              <a:xfrm flipH="1">
                <a:off x="4167" y="847"/>
                <a:ext cx="261"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54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4" name="Text Box 25"/>
              <p:cNvSpPr txBox="1">
                <a:spLocks noChangeArrowheads="1"/>
              </p:cNvSpPr>
              <p:nvPr/>
            </p:nvSpPr>
            <p:spPr bwMode="auto">
              <a:xfrm>
                <a:off x="4411" y="637"/>
                <a:ext cx="111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600" b="1" i="1" dirty="0">
                    <a:latin typeface="微软雅黑" panose="020B0503020204020204" pitchFamily="34" charset="-122"/>
                    <a:ea typeface="微软雅黑" panose="020B0503020204020204" pitchFamily="34" charset="-122"/>
                  </a:rPr>
                  <a:t>  t</a:t>
                </a:r>
                <a:r>
                  <a:rPr kumimoji="1" lang="en-US" altLang="zh-CN" sz="1600" b="1" dirty="0">
                    <a:latin typeface="微软雅黑" panose="020B0503020204020204" pitchFamily="34" charset="-122"/>
                    <a:ea typeface="微软雅黑" panose="020B0503020204020204" pitchFamily="34" charset="-122"/>
                  </a:rPr>
                  <a:t> = </a:t>
                </a:r>
                <a:r>
                  <a:rPr kumimoji="1" lang="en-US" altLang="zh-CN" sz="1600" b="1" dirty="0">
                    <a:latin typeface="微软雅黑" panose="020B0503020204020204" pitchFamily="34" charset="-122"/>
                    <a:ea typeface="微软雅黑" panose="020B0503020204020204" pitchFamily="34" charset="-122"/>
                    <a:sym typeface="Symbol" panose="05050102010706020507" pitchFamily="18" charset="2"/>
                  </a:rPr>
                  <a:t></a:t>
                </a:r>
                <a:r>
                  <a:rPr kumimoji="1" lang="en-US" altLang="zh-CN" sz="1600" b="1" dirty="0">
                    <a:latin typeface="微软雅黑" panose="020B0503020204020204" pitchFamily="34" charset="-122"/>
                    <a:ea typeface="微软雅黑" panose="020B0503020204020204" pitchFamily="34" charset="-122"/>
                  </a:rPr>
                  <a:t> </a:t>
                </a:r>
                <a:r>
                  <a:rPr kumimoji="1" lang="en-US" altLang="zh-CN" sz="1600" b="1" dirty="0">
                    <a:latin typeface="微软雅黑" panose="020B0503020204020204" pitchFamily="34" charset="-122"/>
                    <a:ea typeface="微软雅黑" panose="020B0503020204020204" pitchFamily="34" charset="-122"/>
                    <a:sym typeface="Symbol" panose="05050102010706020507" pitchFamily="18" charset="2"/>
                  </a:rPr>
                  <a:t> </a:t>
                </a:r>
                <a:r>
                  <a:rPr kumimoji="1" lang="en-US" altLang="zh-CN" sz="1600" b="1" baseline="30000" dirty="0">
                    <a:latin typeface="微软雅黑" panose="020B0503020204020204" pitchFamily="34" charset="-122"/>
                    <a:ea typeface="微软雅黑" panose="020B0503020204020204" pitchFamily="34" charset="-122"/>
                  </a:rPr>
                  <a:t> </a:t>
                </a:r>
                <a:endParaRPr kumimoji="1" lang="en-US" altLang="zh-CN" sz="1600" b="1" baseline="30000" dirty="0">
                  <a:latin typeface="微软雅黑" panose="020B0503020204020204" pitchFamily="34" charset="-122"/>
                  <a:ea typeface="微软雅黑" panose="020B0503020204020204" pitchFamily="34" charset="-122"/>
                </a:endParaRPr>
              </a:p>
            </p:txBody>
          </p:sp>
        </p:grpSp>
        <p:grpSp>
          <p:nvGrpSpPr>
            <p:cNvPr id="30" name="Group 26"/>
            <p:cNvGrpSpPr/>
            <p:nvPr/>
          </p:nvGrpSpPr>
          <p:grpSpPr bwMode="auto">
            <a:xfrm>
              <a:off x="4415" y="-90"/>
              <a:ext cx="1404" cy="561"/>
              <a:chOff x="4415" y="-90"/>
              <a:chExt cx="1404" cy="561"/>
            </a:xfrm>
          </p:grpSpPr>
          <p:sp>
            <p:nvSpPr>
              <p:cNvPr id="31" name="AutoShape 27"/>
              <p:cNvSpPr>
                <a:spLocks noChangeArrowheads="1"/>
              </p:cNvSpPr>
              <p:nvPr/>
            </p:nvSpPr>
            <p:spPr bwMode="auto">
              <a:xfrm>
                <a:off x="4415" y="-72"/>
                <a:ext cx="1404" cy="543"/>
              </a:xfrm>
              <a:prstGeom prst="wedgeRoundRectCallout">
                <a:avLst>
                  <a:gd name="adj1" fmla="val -66806"/>
                  <a:gd name="adj2" fmla="val 109262"/>
                  <a:gd name="adj3" fmla="val 16667"/>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anose="020B0503020204020204" pitchFamily="34" charset="-122"/>
                  <a:ea typeface="微软雅黑" panose="020B0503020204020204" pitchFamily="34" charset="-122"/>
                </a:endParaRPr>
              </a:p>
            </p:txBody>
          </p:sp>
          <p:sp>
            <p:nvSpPr>
              <p:cNvPr id="32" name="Text Box 28"/>
              <p:cNvSpPr txBox="1">
                <a:spLocks noChangeArrowheads="1"/>
              </p:cNvSpPr>
              <p:nvPr/>
            </p:nvSpPr>
            <p:spPr bwMode="auto">
              <a:xfrm>
                <a:off x="4480" y="-90"/>
                <a:ext cx="1295"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squar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dirty="0">
                    <a:solidFill>
                      <a:srgbClr val="000099"/>
                    </a:solidFill>
                    <a:latin typeface="微软雅黑" panose="020B0503020204020204" pitchFamily="34" charset="-122"/>
                    <a:ea typeface="微软雅黑" panose="020B0503020204020204" pitchFamily="34" charset="-122"/>
                  </a:rPr>
                  <a:t>B </a:t>
                </a:r>
                <a:r>
                  <a:rPr kumimoji="1" lang="zh-CN" altLang="en-US" sz="1400" b="1" dirty="0">
                    <a:solidFill>
                      <a:srgbClr val="000099"/>
                    </a:solidFill>
                    <a:latin typeface="微软雅黑" panose="020B0503020204020204" pitchFamily="34" charset="-122"/>
                    <a:ea typeface="微软雅黑" panose="020B0503020204020204" pitchFamily="34" charset="-122"/>
                  </a:rPr>
                  <a:t>在 </a:t>
                </a:r>
                <a:r>
                  <a:rPr kumimoji="1" lang="en-US" altLang="zh-CN" sz="1400" b="1" dirty="0">
                    <a:solidFill>
                      <a:srgbClr val="000099"/>
                    </a:solidFill>
                    <a:latin typeface="微软雅黑" panose="020B0503020204020204" pitchFamily="34" charset="-122"/>
                    <a:ea typeface="微软雅黑" panose="020B0503020204020204" pitchFamily="34" charset="-122"/>
                  </a:rPr>
                  <a:t>A </a:t>
                </a:r>
                <a:r>
                  <a:rPr kumimoji="1" lang="zh-CN" altLang="en-US" sz="1400" b="1" dirty="0">
                    <a:solidFill>
                      <a:srgbClr val="000099"/>
                    </a:solidFill>
                    <a:latin typeface="微软雅黑" panose="020B0503020204020204" pitchFamily="34" charset="-122"/>
                    <a:ea typeface="微软雅黑" panose="020B0503020204020204" pitchFamily="34" charset="-122"/>
                  </a:rPr>
                  <a:t>信号到达前发送数据</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grpSp>
      </p:grpSp>
      <p:grpSp>
        <p:nvGrpSpPr>
          <p:cNvPr id="35" name="Group 29"/>
          <p:cNvGrpSpPr/>
          <p:nvPr/>
        </p:nvGrpSpPr>
        <p:grpSpPr bwMode="auto">
          <a:xfrm>
            <a:off x="3713462" y="2100154"/>
            <a:ext cx="2161515" cy="917417"/>
            <a:chOff x="3029" y="855"/>
            <a:chExt cx="2127" cy="978"/>
          </a:xfrm>
        </p:grpSpPr>
        <p:grpSp>
          <p:nvGrpSpPr>
            <p:cNvPr id="36" name="Group 30"/>
            <p:cNvGrpSpPr/>
            <p:nvPr/>
          </p:nvGrpSpPr>
          <p:grpSpPr bwMode="auto">
            <a:xfrm>
              <a:off x="3029" y="1223"/>
              <a:ext cx="1095" cy="610"/>
              <a:chOff x="3029" y="1223"/>
              <a:chExt cx="1095" cy="610"/>
            </a:xfrm>
          </p:grpSpPr>
          <p:sp>
            <p:nvSpPr>
              <p:cNvPr id="39" name="AutoShape 31"/>
              <p:cNvSpPr>
                <a:spLocks noChangeArrowheads="1"/>
              </p:cNvSpPr>
              <p:nvPr/>
            </p:nvSpPr>
            <p:spPr bwMode="auto">
              <a:xfrm>
                <a:off x="3029" y="1223"/>
                <a:ext cx="966" cy="610"/>
              </a:xfrm>
              <a:prstGeom prst="wedgeRoundRectCallout">
                <a:avLst>
                  <a:gd name="adj1" fmla="val 61231"/>
                  <a:gd name="adj2" fmla="val -88745"/>
                  <a:gd name="adj3" fmla="val 16667"/>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anose="020B0503020204020204" pitchFamily="34" charset="-122"/>
                  <a:ea typeface="微软雅黑" panose="020B0503020204020204" pitchFamily="34" charset="-122"/>
                </a:endParaRPr>
              </a:p>
            </p:txBody>
          </p:sp>
          <p:sp>
            <p:nvSpPr>
              <p:cNvPr id="40" name="Text Box 32"/>
              <p:cNvSpPr txBox="1">
                <a:spLocks noChangeArrowheads="1"/>
              </p:cNvSpPr>
              <p:nvPr/>
            </p:nvSpPr>
            <p:spPr bwMode="auto">
              <a:xfrm>
                <a:off x="3101" y="1260"/>
                <a:ext cx="1023"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dirty="0">
                    <a:solidFill>
                      <a:srgbClr val="000099"/>
                    </a:solidFill>
                    <a:latin typeface="微软雅黑" panose="020B0503020204020204" pitchFamily="34" charset="-122"/>
                    <a:ea typeface="微软雅黑" panose="020B0503020204020204" pitchFamily="34" charset="-122"/>
                  </a:rPr>
                  <a:t>B </a:t>
                </a:r>
                <a:r>
                  <a:rPr kumimoji="1" lang="zh-CN" altLang="en-US" sz="1400" b="1" dirty="0">
                    <a:solidFill>
                      <a:srgbClr val="000099"/>
                    </a:solidFill>
                    <a:latin typeface="微软雅黑" panose="020B0503020204020204" pitchFamily="34" charset="-122"/>
                    <a:ea typeface="微软雅黑" panose="020B0503020204020204" pitchFamily="34" charset="-122"/>
                  </a:rPr>
                  <a:t>检测到发生碰撞</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grpSp>
        <p:sp>
          <p:nvSpPr>
            <p:cNvPr id="37" name="Line 33"/>
            <p:cNvSpPr>
              <a:spLocks noChangeShapeType="1"/>
            </p:cNvSpPr>
            <p:nvPr/>
          </p:nvSpPr>
          <p:spPr bwMode="auto">
            <a:xfrm flipH="1">
              <a:off x="4167" y="974"/>
              <a:ext cx="261"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8" name="Text Box 34"/>
            <p:cNvSpPr txBox="1">
              <a:spLocks noChangeArrowheads="1"/>
            </p:cNvSpPr>
            <p:nvPr/>
          </p:nvSpPr>
          <p:spPr bwMode="auto">
            <a:xfrm>
              <a:off x="4410" y="855"/>
              <a:ext cx="74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600" b="1" i="1" dirty="0">
                  <a:latin typeface="微软雅黑" panose="020B0503020204020204" pitchFamily="34" charset="-122"/>
                  <a:ea typeface="微软雅黑" panose="020B0503020204020204" pitchFamily="34" charset="-122"/>
                </a:rPr>
                <a:t>  t</a:t>
              </a:r>
              <a:r>
                <a:rPr kumimoji="1" lang="en-US" altLang="zh-CN" sz="1600" b="1" dirty="0">
                  <a:latin typeface="微软雅黑" panose="020B0503020204020204" pitchFamily="34" charset="-122"/>
                  <a:ea typeface="微软雅黑" panose="020B0503020204020204" pitchFamily="34" charset="-122"/>
                </a:rPr>
                <a:t> = </a:t>
              </a:r>
              <a:r>
                <a:rPr kumimoji="1" lang="en-US" altLang="zh-CN" sz="1600" b="1" dirty="0">
                  <a:latin typeface="微软雅黑" panose="020B0503020204020204" pitchFamily="34" charset="-122"/>
                  <a:ea typeface="微软雅黑" panose="020B0503020204020204" pitchFamily="34" charset="-122"/>
                  <a:sym typeface="Symbol" panose="05050102010706020507" pitchFamily="18" charset="2"/>
                </a:rPr>
                <a:t></a:t>
              </a:r>
              <a:endParaRPr kumimoji="1" lang="en-US" altLang="zh-CN" sz="1600" b="1" dirty="0">
                <a:latin typeface="微软雅黑" panose="020B0503020204020204" pitchFamily="34" charset="-122"/>
                <a:ea typeface="微软雅黑" panose="020B0503020204020204" pitchFamily="34" charset="-122"/>
                <a:sym typeface="Symbol" panose="05050102010706020507" pitchFamily="18" charset="2"/>
              </a:endParaRPr>
            </a:p>
          </p:txBody>
        </p:sp>
      </p:grpSp>
      <p:sp>
        <p:nvSpPr>
          <p:cNvPr id="41" name="Text Box 35"/>
          <p:cNvSpPr txBox="1">
            <a:spLocks noChangeArrowheads="1"/>
          </p:cNvSpPr>
          <p:nvPr/>
        </p:nvSpPr>
        <p:spPr bwMode="auto">
          <a:xfrm>
            <a:off x="1024554" y="1534385"/>
            <a:ext cx="61106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i="1" dirty="0">
                <a:latin typeface="微软雅黑" panose="020B0503020204020204" pitchFamily="34" charset="-122"/>
                <a:ea typeface="微软雅黑" panose="020B0503020204020204" pitchFamily="34" charset="-122"/>
              </a:rPr>
              <a:t>t</a:t>
            </a:r>
            <a:r>
              <a:rPr kumimoji="1" lang="en-US" altLang="zh-CN" sz="1400" b="1" dirty="0">
                <a:latin typeface="微软雅黑" panose="020B0503020204020204" pitchFamily="34" charset="-122"/>
                <a:ea typeface="微软雅黑" panose="020B0503020204020204" pitchFamily="34" charset="-122"/>
              </a:rPr>
              <a:t> = 0</a:t>
            </a:r>
            <a:endParaRPr kumimoji="1" lang="en-US" altLang="zh-CN" sz="1400" b="1" baseline="30000" dirty="0">
              <a:latin typeface="微软雅黑" panose="020B0503020204020204" pitchFamily="34" charset="-122"/>
              <a:ea typeface="微软雅黑" panose="020B0503020204020204" pitchFamily="34" charset="-122"/>
            </a:endParaRPr>
          </a:p>
        </p:txBody>
      </p:sp>
      <p:sp>
        <p:nvSpPr>
          <p:cNvPr id="42" name="Line 36"/>
          <p:cNvSpPr>
            <a:spLocks noChangeShapeType="1"/>
          </p:cNvSpPr>
          <p:nvPr/>
        </p:nvSpPr>
        <p:spPr bwMode="auto">
          <a:xfrm>
            <a:off x="1563128" y="1691970"/>
            <a:ext cx="264219"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3" name="Text Box 37"/>
          <p:cNvSpPr txBox="1">
            <a:spLocks noChangeArrowheads="1"/>
          </p:cNvSpPr>
          <p:nvPr/>
        </p:nvSpPr>
        <p:spPr bwMode="auto">
          <a:xfrm>
            <a:off x="5056913" y="2403336"/>
            <a:ext cx="14727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400" b="1" dirty="0">
                <a:solidFill>
                  <a:srgbClr val="0000FF"/>
                </a:solidFill>
                <a:latin typeface="微软雅黑" panose="020B0503020204020204" pitchFamily="34" charset="-122"/>
                <a:ea typeface="微软雅黑" panose="020B0503020204020204" pitchFamily="34" charset="-122"/>
              </a:rPr>
              <a:t>单程端到端</a:t>
            </a:r>
            <a:endParaRPr lang="zh-CN" altLang="en-US" sz="1400" b="1" dirty="0">
              <a:solidFill>
                <a:srgbClr val="0000FF"/>
              </a:solidFill>
              <a:latin typeface="微软雅黑" panose="020B0503020204020204" pitchFamily="34" charset="-122"/>
              <a:ea typeface="微软雅黑" panose="020B0503020204020204" pitchFamily="34" charset="-122"/>
            </a:endParaRPr>
          </a:p>
          <a:p>
            <a:r>
              <a:rPr lang="zh-CN" altLang="en-US" sz="1400" b="1" dirty="0">
                <a:solidFill>
                  <a:srgbClr val="0000FF"/>
                </a:solidFill>
                <a:latin typeface="微软雅黑" panose="020B0503020204020204" pitchFamily="34" charset="-122"/>
                <a:ea typeface="微软雅黑" panose="020B0503020204020204" pitchFamily="34" charset="-122"/>
              </a:rPr>
              <a:t>传播时延记为 </a:t>
            </a:r>
            <a:r>
              <a:rPr lang="zh-CN" altLang="en-US" sz="1400" b="1" i="1"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1400" b="1" dirty="0">
                <a:solidFill>
                  <a:srgbClr val="0000FF"/>
                </a:solidFill>
                <a:latin typeface="微软雅黑" panose="020B0503020204020204" pitchFamily="34" charset="-122"/>
                <a:ea typeface="微软雅黑" panose="020B0503020204020204" pitchFamily="34" charset="-122"/>
              </a:rPr>
              <a:t> </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grpSp>
        <p:nvGrpSpPr>
          <p:cNvPr id="44" name="组合 43"/>
          <p:cNvGrpSpPr/>
          <p:nvPr/>
        </p:nvGrpSpPr>
        <p:grpSpPr>
          <a:xfrm>
            <a:off x="502922" y="3784422"/>
            <a:ext cx="8129014" cy="509100"/>
            <a:chOff x="502922" y="3477684"/>
            <a:chExt cx="8129014" cy="509100"/>
          </a:xfrm>
        </p:grpSpPr>
        <p:sp>
          <p:nvSpPr>
            <p:cNvPr id="45" name="对角圆角矩形 44"/>
            <p:cNvSpPr/>
            <p:nvPr/>
          </p:nvSpPr>
          <p:spPr>
            <a:xfrm>
              <a:off x="502922" y="3477684"/>
              <a:ext cx="8129014" cy="509100"/>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77824" y="3513507"/>
              <a:ext cx="7699646" cy="438582"/>
            </a:xfrm>
            <a:prstGeom prst="rect">
              <a:avLst/>
            </a:prstGeom>
          </p:spPr>
          <p:txBody>
            <a:bodyPr wrap="square">
              <a:spAutoFit/>
            </a:bodyPr>
            <a:lstStyle/>
            <a:p>
              <a:pPr>
                <a:lnSpc>
                  <a:spcPts val="2700"/>
                </a:lnSpc>
                <a:spcBef>
                  <a:spcPts val="600"/>
                </a:spcBef>
              </a:pPr>
              <a:r>
                <a:rPr lang="en-US" altLang="zh-CN" b="1" dirty="0">
                  <a:solidFill>
                    <a:schemeClr val="bg1"/>
                  </a:solidFill>
                  <a:latin typeface="微软雅黑" panose="020B0503020204020204" pitchFamily="34" charset="-122"/>
                  <a:ea typeface="微软雅黑" panose="020B0503020204020204" pitchFamily="34" charset="-122"/>
                </a:rPr>
                <a:t>A </a:t>
              </a:r>
              <a:r>
                <a:rPr lang="zh-CN" altLang="en-US" b="1" dirty="0">
                  <a:solidFill>
                    <a:schemeClr val="bg1"/>
                  </a:solidFill>
                  <a:latin typeface="微软雅黑" panose="020B0503020204020204" pitchFamily="34" charset="-122"/>
                  <a:ea typeface="微软雅黑" panose="020B0503020204020204" pitchFamily="34" charset="-122"/>
                </a:rPr>
                <a:t>需要</a:t>
              </a:r>
              <a:r>
                <a:rPr lang="zh-CN" altLang="en-US" b="1" dirty="0">
                  <a:solidFill>
                    <a:srgbClr val="FFFF00"/>
                  </a:solidFill>
                  <a:latin typeface="微软雅黑" panose="020B0503020204020204" pitchFamily="34" charset="-122"/>
                  <a:ea typeface="微软雅黑" panose="020B0503020204020204" pitchFamily="34" charset="-122"/>
                </a:rPr>
                <a:t>单程传播时延的 </a:t>
              </a:r>
              <a:r>
                <a:rPr lang="en-US" altLang="zh-CN" b="1" dirty="0">
                  <a:solidFill>
                    <a:srgbClr val="FFFF00"/>
                  </a:solidFill>
                  <a:latin typeface="微软雅黑" panose="020B0503020204020204" pitchFamily="34" charset="-122"/>
                  <a:ea typeface="微软雅黑" panose="020B0503020204020204" pitchFamily="34" charset="-122"/>
                </a:rPr>
                <a:t>2 </a:t>
              </a:r>
              <a:r>
                <a:rPr lang="zh-CN" altLang="en-US" b="1" dirty="0">
                  <a:solidFill>
                    <a:srgbClr val="FFFF00"/>
                  </a:solidFill>
                  <a:latin typeface="微软雅黑" panose="020B0503020204020204" pitchFamily="34" charset="-122"/>
                  <a:ea typeface="微软雅黑" panose="020B0503020204020204" pitchFamily="34" charset="-122"/>
                </a:rPr>
                <a:t>倍</a:t>
              </a:r>
              <a:r>
                <a:rPr lang="zh-CN" altLang="en-US" b="1" dirty="0">
                  <a:solidFill>
                    <a:schemeClr val="bg1"/>
                  </a:solidFill>
                  <a:latin typeface="微软雅黑" panose="020B0503020204020204" pitchFamily="34" charset="-122"/>
                  <a:ea typeface="微软雅黑" panose="020B0503020204020204" pitchFamily="34" charset="-122"/>
                </a:rPr>
                <a:t>的时间，才能检测到与 </a:t>
              </a:r>
              <a:r>
                <a:rPr lang="en-US" altLang="zh-CN" b="1" dirty="0">
                  <a:solidFill>
                    <a:schemeClr val="bg1"/>
                  </a:solidFill>
                  <a:latin typeface="微软雅黑" panose="020B0503020204020204" pitchFamily="34" charset="-122"/>
                  <a:ea typeface="微软雅黑" panose="020B0503020204020204" pitchFamily="34" charset="-122"/>
                </a:rPr>
                <a:t>B </a:t>
              </a:r>
              <a:r>
                <a:rPr lang="zh-CN" altLang="en-US" b="1" dirty="0">
                  <a:solidFill>
                    <a:schemeClr val="bg1"/>
                  </a:solidFill>
                  <a:latin typeface="微软雅黑" panose="020B0503020204020204" pitchFamily="34" charset="-122"/>
                  <a:ea typeface="微软雅黑" panose="020B0503020204020204" pitchFamily="34" charset="-122"/>
                </a:rPr>
                <a:t>的发送产生了冲突。</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6974981" y="1521012"/>
            <a:ext cx="1854983" cy="163121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400"/>
              </a:lnSpc>
            </a:pPr>
            <a:r>
              <a:rPr lang="zh-CN" altLang="en-US" b="1" dirty="0">
                <a:solidFill>
                  <a:srgbClr val="C00000"/>
                </a:solidFill>
                <a:latin typeface="微软雅黑" panose="020B0503020204020204" pitchFamily="34" charset="-122"/>
                <a:ea typeface="微软雅黑" panose="020B0503020204020204" pitchFamily="34" charset="-122"/>
              </a:rPr>
              <a:t>可见：</a:t>
            </a:r>
            <a:r>
              <a:rPr lang="zh-CN" altLang="en-US" b="1" dirty="0">
                <a:latin typeface="微软雅黑" panose="020B0503020204020204" pitchFamily="34" charset="-122"/>
                <a:ea typeface="微软雅黑" panose="020B0503020204020204" pitchFamily="34" charset="-122"/>
              </a:rPr>
              <a:t>每一个站在自己发送数据之后的一小段时间内，存在着遭遇碰撞的可能性。</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4000"/>
                                        <p:tgtEl>
                                          <p:spTgt spid="12"/>
                                        </p:tgtEl>
                                      </p:cBhvr>
                                    </p:animEffect>
                                  </p:childTnLst>
                                </p:cTn>
                              </p:par>
                            </p:childTnLst>
                          </p:cTn>
                        </p:par>
                        <p:par>
                          <p:cTn id="8" fill="hold">
                            <p:stCondLst>
                              <p:cond delay="4000"/>
                            </p:stCondLst>
                            <p:childTnLst>
                              <p:par>
                                <p:cTn id="9" presetID="22" presetClass="entr" presetSubtype="2"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right)">
                                      <p:cBhvr>
                                        <p:cTn id="11" dur="4000"/>
                                        <p:tgtEl>
                                          <p:spTgt spid="18"/>
                                        </p:tgtEl>
                                      </p:cBhvr>
                                    </p:animEffect>
                                  </p:childTnLst>
                                </p:cTn>
                              </p:par>
                              <p:par>
                                <p:cTn id="12" presetID="1" presetClass="entr" presetSubtype="0" fill="hold" nodeType="withEffect">
                                  <p:stCondLst>
                                    <p:cond delay="750"/>
                                  </p:stCondLst>
                                  <p:childTnLst>
                                    <p:set>
                                      <p:cBhvr>
                                        <p:cTn id="13" dur="1" fill="hold">
                                          <p:stCondLst>
                                            <p:cond delay="0"/>
                                          </p:stCondLst>
                                        </p:cTn>
                                        <p:tgtEl>
                                          <p:spTgt spid="28"/>
                                        </p:tgtEl>
                                        <p:attrNameLst>
                                          <p:attrName>style.visibility</p:attrName>
                                        </p:attrNameLst>
                                      </p:cBhvr>
                                      <p:to>
                                        <p:strVal val="visible"/>
                                      </p:to>
                                    </p:set>
                                  </p:childTnLst>
                                </p:cTn>
                              </p:par>
                              <p:par>
                                <p:cTn id="14" presetID="53" presetClass="entr" presetSubtype="16" fill="hold" nodeType="withEffect">
                                  <p:stCondLst>
                                    <p:cond delay="750"/>
                                  </p:stCondLst>
                                  <p:childTnLst>
                                    <p:set>
                                      <p:cBhvr>
                                        <p:cTn id="15" dur="1" fill="hold">
                                          <p:stCondLst>
                                            <p:cond delay="0"/>
                                          </p:stCondLst>
                                        </p:cTn>
                                        <p:tgtEl>
                                          <p:spTgt spid="19"/>
                                        </p:tgtEl>
                                        <p:attrNameLst>
                                          <p:attrName>style.visibility</p:attrName>
                                        </p:attrNameLst>
                                      </p:cBhvr>
                                      <p:to>
                                        <p:strVal val="visible"/>
                                      </p:to>
                                    </p:set>
                                    <p:anim calcmode="lin" valueType="num">
                                      <p:cBhvr>
                                        <p:cTn id="16" dur="250" fill="hold"/>
                                        <p:tgtEl>
                                          <p:spTgt spid="19"/>
                                        </p:tgtEl>
                                        <p:attrNameLst>
                                          <p:attrName>ppt_w</p:attrName>
                                        </p:attrNameLst>
                                      </p:cBhvr>
                                      <p:tavLst>
                                        <p:tav tm="0">
                                          <p:val>
                                            <p:fltVal val="0"/>
                                          </p:val>
                                        </p:tav>
                                        <p:tav tm="100000">
                                          <p:val>
                                            <p:strVal val="#ppt_w"/>
                                          </p:val>
                                        </p:tav>
                                      </p:tavLst>
                                    </p:anim>
                                    <p:anim calcmode="lin" valueType="num">
                                      <p:cBhvr>
                                        <p:cTn id="17" dur="250" fill="hold"/>
                                        <p:tgtEl>
                                          <p:spTgt spid="19"/>
                                        </p:tgtEl>
                                        <p:attrNameLst>
                                          <p:attrName>ppt_h</p:attrName>
                                        </p:attrNameLst>
                                      </p:cBhvr>
                                      <p:tavLst>
                                        <p:tav tm="0">
                                          <p:val>
                                            <p:fltVal val="0"/>
                                          </p:val>
                                        </p:tav>
                                        <p:tav tm="100000">
                                          <p:val>
                                            <p:strVal val="#ppt_h"/>
                                          </p:val>
                                        </p:tav>
                                      </p:tavLst>
                                    </p:anim>
                                    <p:animEffect transition="in" filter="fade">
                                      <p:cBhvr>
                                        <p:cTn id="18" dur="250"/>
                                        <p:tgtEl>
                                          <p:spTgt spid="19"/>
                                        </p:tgtEl>
                                      </p:cBhvr>
                                    </p:animEffect>
                                  </p:childTnLst>
                                </p:cTn>
                              </p:par>
                              <p:par>
                                <p:cTn id="19" presetID="1" presetClass="entr" presetSubtype="0" fill="hold" nodeType="withEffect">
                                  <p:stCondLst>
                                    <p:cond delay="1500"/>
                                  </p:stCondLst>
                                  <p:childTnLst>
                                    <p:set>
                                      <p:cBhvr>
                                        <p:cTn id="20" dur="1" fill="hold">
                                          <p:stCondLst>
                                            <p:cond delay="0"/>
                                          </p:stCondLst>
                                        </p:cTn>
                                        <p:tgtEl>
                                          <p:spTgt spid="35"/>
                                        </p:tgtEl>
                                        <p:attrNameLst>
                                          <p:attrName>style.visibility</p:attrName>
                                        </p:attrNameLst>
                                      </p:cBhvr>
                                      <p:to>
                                        <p:strVal val="visible"/>
                                      </p:to>
                                    </p:set>
                                  </p:childTnLst>
                                </p:cTn>
                              </p:par>
                            </p:childTnLst>
                          </p:cTn>
                        </p:par>
                        <p:par>
                          <p:cTn id="21" fill="hold">
                            <p:stCondLst>
                              <p:cond delay="8000"/>
                            </p:stCondLst>
                            <p:childTnLst>
                              <p:par>
                                <p:cTn id="22" presetID="1" presetClass="entr" presetSubtype="0" fill="hold" nodeType="afterEffect">
                                  <p:stCondLst>
                                    <p:cond delay="250"/>
                                  </p:stCondLst>
                                  <p:childTnLst>
                                    <p:set>
                                      <p:cBhvr>
                                        <p:cTn id="23" dur="1" fill="hold">
                                          <p:stCondLst>
                                            <p:cond delay="0"/>
                                          </p:stCondLst>
                                        </p:cTn>
                                        <p:tgtEl>
                                          <p:spTgt spid="2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up)">
                                      <p:cBhvr>
                                        <p:cTn id="32"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2"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46"/>
          <p:cNvSpPr>
            <a:spLocks noChangeArrowheads="1"/>
          </p:cNvSpPr>
          <p:nvPr/>
        </p:nvSpPr>
        <p:spPr bwMode="auto">
          <a:xfrm>
            <a:off x="502921" y="986032"/>
            <a:ext cx="8129015" cy="9130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以太网的端到端往返时延 </a:t>
            </a:r>
            <a:r>
              <a:rPr lang="en-US" altLang="zh-CN" sz="2000" b="1" dirty="0">
                <a:solidFill>
                  <a:srgbClr val="C00000"/>
                </a:solidFill>
                <a:latin typeface="微软雅黑" panose="020B0503020204020204" pitchFamily="34" charset="-122"/>
                <a:ea typeface="微软雅黑" panose="020B0503020204020204" pitchFamily="34" charset="-122"/>
              </a:rPr>
              <a:t>2</a:t>
            </a:r>
            <a:r>
              <a:rPr lang="en-US" altLang="zh-CN" sz="2000" b="1" i="1" dirty="0">
                <a:solidFill>
                  <a:srgbClr val="C00000"/>
                </a:solidFill>
                <a:latin typeface="微软雅黑" panose="020B0503020204020204" pitchFamily="34" charset="-122"/>
                <a:ea typeface="微软雅黑" panose="020B0503020204020204" pitchFamily="34" charset="-122"/>
                <a:sym typeface="Symbol" panose="05050102010706020507" pitchFamily="18" charset="2"/>
              </a:rPr>
              <a:t>  </a:t>
            </a:r>
            <a:r>
              <a:rPr lang="zh-CN" altLang="en-US" sz="2000" b="1" dirty="0">
                <a:latin typeface="微软雅黑" panose="020B0503020204020204" pitchFamily="34" charset="-122"/>
                <a:ea typeface="微软雅黑" panose="020B0503020204020204" pitchFamily="34" charset="-122"/>
              </a:rPr>
              <a:t>称为</a:t>
            </a:r>
            <a:r>
              <a:rPr lang="zh-CN" altLang="en-US" sz="2000" b="1" dirty="0">
                <a:solidFill>
                  <a:srgbClr val="C00000"/>
                </a:solidFill>
                <a:latin typeface="微软雅黑" panose="020B0503020204020204" pitchFamily="34" charset="-122"/>
                <a:ea typeface="微软雅黑" panose="020B0503020204020204" pitchFamily="34" charset="-122"/>
              </a:rPr>
              <a:t>争用期</a:t>
            </a:r>
            <a:r>
              <a:rPr lang="zh-CN" altLang="en-US" sz="2000" b="1" dirty="0">
                <a:latin typeface="微软雅黑" panose="020B0503020204020204" pitchFamily="34" charset="-122"/>
                <a:ea typeface="微软雅黑" panose="020B0503020204020204" pitchFamily="34" charset="-122"/>
              </a:rPr>
              <a:t>，或</a:t>
            </a:r>
            <a:r>
              <a:rPr lang="zh-CN" altLang="en-US" sz="2000" b="1" dirty="0">
                <a:solidFill>
                  <a:srgbClr val="C00000"/>
                </a:solidFill>
                <a:latin typeface="微软雅黑" panose="020B0503020204020204" pitchFamily="34" charset="-122"/>
                <a:ea typeface="微软雅黑" panose="020B0503020204020204" pitchFamily="34" charset="-122"/>
              </a:rPr>
              <a:t>碰撞窗口。</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具体的争用期时间 </a:t>
            </a:r>
            <a:r>
              <a:rPr lang="en-US" altLang="zh-CN" sz="2000" b="1" dirty="0">
                <a:latin typeface="微软雅黑" panose="020B0503020204020204" pitchFamily="34" charset="-122"/>
                <a:ea typeface="微软雅黑" panose="020B0503020204020204" pitchFamily="34" charset="-122"/>
              </a:rPr>
              <a:t>= 51.2 </a:t>
            </a:r>
            <a:r>
              <a:rPr lang="el-GR" altLang="zh-CN" sz="2000" b="1" dirty="0">
                <a:latin typeface="微软雅黑" panose="020B0503020204020204" pitchFamily="34" charset="-122"/>
                <a:ea typeface="微软雅黑" panose="020B0503020204020204" pitchFamily="34" charset="-122"/>
              </a:rPr>
              <a:t>μ</a:t>
            </a:r>
            <a:r>
              <a:rPr lang="en-US" altLang="zh-CN" sz="2000" b="1" dirty="0">
                <a:latin typeface="微软雅黑" panose="020B0503020204020204" pitchFamily="34" charset="-122"/>
                <a:ea typeface="微软雅黑" panose="020B0503020204020204" pitchFamily="34" charset="-122"/>
              </a:rPr>
              <a:t>s</a:t>
            </a:r>
            <a:r>
              <a:rPr lang="zh-CN" altLang="en-US"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p:txBody>
      </p:sp>
      <p:sp>
        <p:nvSpPr>
          <p:cNvPr id="65" name="AutoShape 5"/>
          <p:cNvSpPr>
            <a:spLocks noChangeArrowheads="1"/>
          </p:cNvSpPr>
          <p:nvPr/>
        </p:nvSpPr>
        <p:spPr bwMode="auto">
          <a:xfrm>
            <a:off x="502921" y="62740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Rectangle 6"/>
          <p:cNvSpPr>
            <a:spLocks noChangeArrowheads="1"/>
          </p:cNvSpPr>
          <p:nvPr/>
        </p:nvSpPr>
        <p:spPr bwMode="auto">
          <a:xfrm>
            <a:off x="4090019" y="60431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争用期</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379912" y="1878327"/>
            <a:ext cx="6234546" cy="913070"/>
          </a:xfrm>
          <a:prstGeom prst="rect">
            <a:avLst/>
          </a:prstGeom>
        </p:spPr>
        <p:style>
          <a:lnRef idx="1">
            <a:schemeClr val="accent5"/>
          </a:lnRef>
          <a:fillRef idx="2">
            <a:schemeClr val="accent5"/>
          </a:fillRef>
          <a:effectRef idx="1">
            <a:schemeClr val="accent5"/>
          </a:effectRef>
          <a:fontRef idx="minor">
            <a:schemeClr val="dk1"/>
          </a:fontRef>
        </p:style>
        <p:txBody>
          <a:bodyPr wrap="square" anchor="t">
            <a:spAutoFit/>
          </a:bodyPr>
          <a:lstStyle/>
          <a:p>
            <a:pPr eaLnBrk="0" hangingPunct="0">
              <a:lnSpc>
                <a:spcPts val="3200"/>
              </a:lnSpc>
              <a:buClr>
                <a:srgbClr val="0070C0"/>
              </a:buClr>
            </a:pPr>
            <a:r>
              <a:rPr lang="zh-CN" altLang="en-US" sz="2000" b="1" dirty="0">
                <a:latin typeface="微软雅黑" panose="020B0503020204020204" pitchFamily="34" charset="-122"/>
                <a:ea typeface="微软雅黑" panose="020B0503020204020204" pitchFamily="34" charset="-122"/>
              </a:rPr>
              <a:t>经过争用期这段时间还没有检测到碰撞，才能肯定这次发送不会发生碰撞。</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46"/>
          <p:cNvSpPr>
            <a:spLocks noChangeArrowheads="1"/>
          </p:cNvSpPr>
          <p:nvPr/>
        </p:nvSpPr>
        <p:spPr bwMode="auto">
          <a:xfrm>
            <a:off x="502921" y="983075"/>
            <a:ext cx="8216206" cy="3375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采用</a:t>
            </a:r>
            <a:r>
              <a:rPr lang="zh-CN" altLang="en-US" sz="2000" b="1" dirty="0">
                <a:solidFill>
                  <a:srgbClr val="C00000"/>
                </a:solidFill>
                <a:latin typeface="微软雅黑" panose="020B0503020204020204" pitchFamily="34" charset="-122"/>
                <a:ea typeface="微软雅黑" panose="020B0503020204020204" pitchFamily="34" charset="-122"/>
              </a:rPr>
              <a:t>截断二进制指数退避 </a:t>
            </a:r>
            <a:r>
              <a:rPr lang="en-US" altLang="zh-CN" sz="2000" b="1" dirty="0">
                <a:latin typeface="微软雅黑" panose="020B0503020204020204" pitchFamily="34" charset="-122"/>
                <a:ea typeface="微软雅黑" panose="020B0503020204020204" pitchFamily="34" charset="-122"/>
              </a:rPr>
              <a:t>(truncated binary exponential </a:t>
            </a:r>
            <a:r>
              <a:rPr lang="en-US" altLang="zh-CN" sz="2000" b="1" dirty="0" err="1">
                <a:latin typeface="微软雅黑" panose="020B0503020204020204" pitchFamily="34" charset="-122"/>
                <a:ea typeface="微软雅黑" panose="020B0503020204020204" pitchFamily="34" charset="-122"/>
              </a:rPr>
              <a:t>backoff</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确定。</a:t>
            </a:r>
            <a:endParaRPr lang="en-US" altLang="zh-CN" sz="2000" b="1" dirty="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发生碰撞的站停止发送数据后，要</a:t>
            </a:r>
            <a:r>
              <a:rPr lang="zh-CN" altLang="en-US" sz="2000" b="1" dirty="0">
                <a:solidFill>
                  <a:srgbClr val="0000FF"/>
                </a:solidFill>
                <a:latin typeface="微软雅黑" panose="020B0503020204020204" pitchFamily="34" charset="-122"/>
                <a:ea typeface="微软雅黑" panose="020B0503020204020204" pitchFamily="34" charset="-122"/>
              </a:rPr>
              <a:t>退避</a:t>
            </a:r>
            <a:r>
              <a:rPr lang="zh-CN" altLang="en-US" sz="2000" b="1" dirty="0">
                <a:latin typeface="微软雅黑" panose="020B0503020204020204" pitchFamily="34" charset="-122"/>
                <a:ea typeface="微软雅黑" panose="020B0503020204020204" pitchFamily="34" charset="-122"/>
              </a:rPr>
              <a:t>一个随机时间后再发送数据。</a:t>
            </a:r>
            <a:endParaRPr lang="zh-CN" altLang="en-US" sz="2000" b="1" dirty="0">
              <a:latin typeface="微软雅黑" panose="020B0503020204020204" pitchFamily="34" charset="-122"/>
              <a:ea typeface="微软雅黑" panose="020B0503020204020204" pitchFamily="34" charset="-122"/>
            </a:endParaRPr>
          </a:p>
          <a:p>
            <a:pPr marL="716280" indent="-342900" eaLnBrk="0" hangingPunct="0">
              <a:lnSpc>
                <a:spcPts val="3200"/>
              </a:lnSpc>
              <a:buClr>
                <a:srgbClr val="7030A0"/>
              </a:buClr>
              <a:buFont typeface="+mj-lt"/>
              <a:buAutoNum type="arabicPeriod"/>
            </a:pPr>
            <a:r>
              <a:rPr lang="zh-CN" altLang="en-US" b="1" dirty="0">
                <a:solidFill>
                  <a:srgbClr val="0000FF"/>
                </a:solidFill>
                <a:latin typeface="微软雅黑" panose="020B0503020204020204" pitchFamily="34" charset="-122"/>
                <a:ea typeface="微软雅黑" panose="020B0503020204020204" pitchFamily="34" charset="-122"/>
              </a:rPr>
              <a:t>基本退避时间 </a:t>
            </a:r>
            <a:r>
              <a:rPr lang="en-US" altLang="zh-CN" b="1" dirty="0">
                <a:solidFill>
                  <a:srgbClr val="0000FF"/>
                </a:solidFill>
                <a:latin typeface="微软雅黑" panose="020B0503020204020204" pitchFamily="34" charset="-122"/>
                <a:ea typeface="微软雅黑" panose="020B0503020204020204" pitchFamily="34" charset="-122"/>
              </a:rPr>
              <a:t>= 2</a:t>
            </a:r>
            <a:r>
              <a:rPr lang="en-US" altLang="zh-CN" b="1" i="1"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 </a:t>
            </a:r>
            <a:endParaRPr lang="zh-CN" altLang="en-US" b="1" dirty="0">
              <a:solidFill>
                <a:srgbClr val="0000FF"/>
              </a:solidFill>
              <a:latin typeface="微软雅黑" panose="020B0503020204020204" pitchFamily="34" charset="-122"/>
              <a:ea typeface="微软雅黑" panose="020B0503020204020204" pitchFamily="34" charset="-122"/>
            </a:endParaRPr>
          </a:p>
          <a:p>
            <a:pPr marL="716280" indent="-342900" eaLnBrk="0" hangingPunct="0">
              <a:lnSpc>
                <a:spcPts val="3200"/>
              </a:lnSpc>
              <a:buClr>
                <a:srgbClr val="7030A0"/>
              </a:buClr>
              <a:buFont typeface="+mj-lt"/>
              <a:buAutoNum type="arabicPeriod"/>
            </a:pPr>
            <a:r>
              <a:rPr lang="zh-CN" altLang="en-US" b="1" dirty="0">
                <a:latin typeface="微软雅黑" panose="020B0503020204020204" pitchFamily="34" charset="-122"/>
                <a:ea typeface="微软雅黑" panose="020B0503020204020204" pitchFamily="34" charset="-122"/>
              </a:rPr>
              <a:t>从整数集合 </a:t>
            </a:r>
            <a:r>
              <a:rPr lang="en-US" altLang="zh-CN" b="1" dirty="0">
                <a:latin typeface="微软雅黑" panose="020B0503020204020204" pitchFamily="34" charset="-122"/>
                <a:ea typeface="微软雅黑" panose="020B0503020204020204" pitchFamily="34" charset="-122"/>
              </a:rPr>
              <a:t>[0, 1, … , (2</a:t>
            </a:r>
            <a:r>
              <a:rPr lang="en-US" altLang="zh-CN" b="1" i="1" baseline="30000" dirty="0">
                <a:latin typeface="微软雅黑" panose="020B0503020204020204" pitchFamily="34" charset="-122"/>
                <a:ea typeface="微软雅黑" panose="020B0503020204020204" pitchFamily="34" charset="-122"/>
              </a:rPr>
              <a:t>k </a:t>
            </a:r>
            <a:r>
              <a:rPr lang="en-US" altLang="zh-CN" b="1" dirty="0">
                <a:latin typeface="微软雅黑" panose="020B0503020204020204" pitchFamily="34" charset="-122"/>
                <a:ea typeface="微软雅黑" panose="020B0503020204020204" pitchFamily="34" charset="-122"/>
              </a:rPr>
              <a:t>- 1)] </a:t>
            </a:r>
            <a:r>
              <a:rPr lang="zh-CN" altLang="en-US" b="1" dirty="0">
                <a:latin typeface="微软雅黑" panose="020B0503020204020204" pitchFamily="34" charset="-122"/>
                <a:ea typeface="微软雅黑" panose="020B0503020204020204" pitchFamily="34" charset="-122"/>
              </a:rPr>
              <a:t>中</a:t>
            </a:r>
            <a:r>
              <a:rPr lang="zh-CN" altLang="en-US" b="1" dirty="0">
                <a:solidFill>
                  <a:srgbClr val="C00000"/>
                </a:solidFill>
                <a:latin typeface="微软雅黑" panose="020B0503020204020204" pitchFamily="34" charset="-122"/>
                <a:ea typeface="微软雅黑" panose="020B0503020204020204" pitchFamily="34" charset="-122"/>
              </a:rPr>
              <a:t>随机</a:t>
            </a:r>
            <a:r>
              <a:rPr lang="zh-CN" altLang="en-US" b="1" dirty="0">
                <a:latin typeface="微软雅黑" panose="020B0503020204020204" pitchFamily="34" charset="-122"/>
                <a:ea typeface="微软雅黑" panose="020B0503020204020204" pitchFamily="34" charset="-122"/>
              </a:rPr>
              <a:t>地取出一个数，记为</a:t>
            </a:r>
            <a:r>
              <a:rPr lang="zh-CN" altLang="en-US" b="1" i="1" dirty="0">
                <a:latin typeface="微软雅黑" panose="020B0503020204020204" pitchFamily="34" charset="-122"/>
                <a:ea typeface="微软雅黑" panose="020B0503020204020204" pitchFamily="34" charset="-122"/>
              </a:rPr>
              <a:t> </a:t>
            </a:r>
            <a:r>
              <a:rPr lang="en-US" altLang="zh-CN" b="1" i="1" dirty="0">
                <a:latin typeface="微软雅黑" panose="020B0503020204020204" pitchFamily="34" charset="-122"/>
                <a:ea typeface="微软雅黑" panose="020B0503020204020204" pitchFamily="34" charset="-122"/>
              </a:rPr>
              <a:t>r</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373380" eaLnBrk="0" hangingPunct="0">
              <a:lnSpc>
                <a:spcPts val="3200"/>
              </a:lnSpc>
              <a:buClr>
                <a:srgbClr val="7030A0"/>
              </a:buClr>
            </a:pPr>
            <a:r>
              <a:rPr lang="zh-CN" altLang="en-US" b="1" dirty="0">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重传所需的时延 </a:t>
            </a:r>
            <a:r>
              <a:rPr lang="en-US" altLang="zh-CN" b="1"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 </a:t>
            </a:r>
            <a:r>
              <a:rPr lang="en-US" altLang="zh-CN" b="1" i="1" dirty="0">
                <a:solidFill>
                  <a:srgbClr val="C00000"/>
                </a:solidFill>
                <a:latin typeface="微软雅黑" panose="020B0503020204020204" pitchFamily="34" charset="-122"/>
                <a:ea typeface="微软雅黑" panose="020B0503020204020204" pitchFamily="34" charset="-122"/>
              </a:rPr>
              <a:t>r</a:t>
            </a:r>
            <a:r>
              <a:rPr lang="en-US" altLang="zh-CN" b="1" dirty="0">
                <a:solidFill>
                  <a:srgbClr val="C00000"/>
                </a:solidFill>
                <a:latin typeface="微软雅黑" panose="020B0503020204020204" pitchFamily="34" charset="-122"/>
                <a:ea typeface="微软雅黑" panose="020B0503020204020204" pitchFamily="34" charset="-122"/>
              </a:rPr>
              <a:t> </a:t>
            </a:r>
            <a:r>
              <a:rPr lang="en-US" altLang="zh-CN" sz="1600" b="1" dirty="0">
                <a:solidFill>
                  <a:srgbClr val="C00000"/>
                </a:solidFill>
                <a:latin typeface="微软雅黑" panose="020B0503020204020204" pitchFamily="34" charset="-122"/>
                <a:ea typeface="微软雅黑" panose="020B0503020204020204" pitchFamily="34" charset="-122"/>
              </a:rPr>
              <a:t>ⅹ</a:t>
            </a:r>
            <a:r>
              <a:rPr lang="en-US" altLang="zh-CN" b="1"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基本退避时间。</a:t>
            </a:r>
            <a:endParaRPr lang="zh-CN" altLang="en-US" b="1" dirty="0">
              <a:solidFill>
                <a:srgbClr val="C00000"/>
              </a:solidFill>
              <a:latin typeface="微软雅黑" panose="020B0503020204020204" pitchFamily="34" charset="-122"/>
              <a:ea typeface="微软雅黑" panose="020B0503020204020204" pitchFamily="34" charset="-122"/>
            </a:endParaRPr>
          </a:p>
          <a:p>
            <a:pPr marL="716280" indent="-342900" eaLnBrk="0" hangingPunct="0">
              <a:lnSpc>
                <a:spcPts val="3200"/>
              </a:lnSpc>
              <a:buClr>
                <a:srgbClr val="7030A0"/>
              </a:buClr>
              <a:buFont typeface="+mj-lt"/>
              <a:buAutoNum type="arabicPeriod" startAt="3"/>
            </a:pPr>
            <a:r>
              <a:rPr lang="zh-CN" altLang="en-US" b="1" dirty="0">
                <a:latin typeface="微软雅黑" panose="020B0503020204020204" pitchFamily="34" charset="-122"/>
                <a:ea typeface="微软雅黑" panose="020B0503020204020204" pitchFamily="34" charset="-122"/>
              </a:rPr>
              <a:t>参数 </a:t>
            </a:r>
            <a:r>
              <a:rPr lang="en-US" altLang="zh-CN" b="1" i="1" dirty="0">
                <a:solidFill>
                  <a:srgbClr val="0000FF"/>
                </a:solidFill>
                <a:latin typeface="微软雅黑" panose="020B0503020204020204" pitchFamily="34" charset="-122"/>
                <a:ea typeface="微软雅黑" panose="020B0503020204020204" pitchFamily="34" charset="-122"/>
              </a:rPr>
              <a:t>k </a:t>
            </a:r>
            <a:r>
              <a:rPr lang="en-US" altLang="zh-CN" b="1" dirty="0">
                <a:solidFill>
                  <a:srgbClr val="0000FF"/>
                </a:solidFill>
                <a:latin typeface="微软雅黑" panose="020B0503020204020204" pitchFamily="34" charset="-122"/>
                <a:ea typeface="微软雅黑" panose="020B0503020204020204" pitchFamily="34" charset="-122"/>
              </a:rPr>
              <a:t>= Min[</a:t>
            </a:r>
            <a:r>
              <a:rPr lang="zh-CN" altLang="en-US" b="1" dirty="0">
                <a:solidFill>
                  <a:srgbClr val="0000FF"/>
                </a:solidFill>
                <a:latin typeface="微软雅黑" panose="020B0503020204020204" pitchFamily="34" charset="-122"/>
                <a:ea typeface="微软雅黑" panose="020B0503020204020204" pitchFamily="34" charset="-122"/>
              </a:rPr>
              <a:t>重传次数</a:t>
            </a:r>
            <a:r>
              <a:rPr lang="en-US" altLang="zh-CN" b="1" dirty="0">
                <a:solidFill>
                  <a:srgbClr val="0000FF"/>
                </a:solidFill>
                <a:latin typeface="微软雅黑" panose="020B0503020204020204" pitchFamily="34" charset="-122"/>
                <a:ea typeface="微软雅黑" panose="020B0503020204020204" pitchFamily="34" charset="-122"/>
              </a:rPr>
              <a:t>, 10]</a:t>
            </a:r>
            <a:endParaRPr lang="en-US" altLang="zh-CN" b="1" dirty="0">
              <a:solidFill>
                <a:srgbClr val="0000FF"/>
              </a:solidFill>
              <a:latin typeface="微软雅黑" panose="020B0503020204020204" pitchFamily="34" charset="-122"/>
              <a:ea typeface="微软雅黑" panose="020B0503020204020204" pitchFamily="34" charset="-122"/>
            </a:endParaRPr>
          </a:p>
          <a:p>
            <a:pPr marL="716280" indent="-342900" eaLnBrk="0" hangingPunct="0">
              <a:lnSpc>
                <a:spcPts val="3200"/>
              </a:lnSpc>
              <a:buClr>
                <a:srgbClr val="7030A0"/>
              </a:buClr>
              <a:buFont typeface="+mj-lt"/>
              <a:buAutoNum type="arabicPeriod" startAt="4"/>
            </a:pPr>
            <a:r>
              <a:rPr lang="zh-CN" altLang="en-US" b="1" dirty="0">
                <a:latin typeface="微软雅黑" panose="020B0503020204020204" pitchFamily="34" charset="-122"/>
                <a:ea typeface="微软雅黑" panose="020B0503020204020204" pitchFamily="34" charset="-122"/>
              </a:rPr>
              <a:t>当重传达 </a:t>
            </a:r>
            <a:r>
              <a:rPr lang="en-US" altLang="zh-CN" b="1" dirty="0">
                <a:solidFill>
                  <a:srgbClr val="0000FF"/>
                </a:solidFill>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次仍不能成功时即丢弃该帧，并向高层报告。 </a:t>
            </a:r>
            <a:endParaRPr lang="zh-CN" altLang="en-US" b="1" dirty="0">
              <a:latin typeface="微软雅黑" panose="020B0503020204020204" pitchFamily="34" charset="-122"/>
              <a:ea typeface="微软雅黑" panose="020B0503020204020204" pitchFamily="34" charset="-122"/>
            </a:endParaRPr>
          </a:p>
        </p:txBody>
      </p:sp>
      <p:sp>
        <p:nvSpPr>
          <p:cNvPr id="58" name="AutoShape 5"/>
          <p:cNvSpPr>
            <a:spLocks noChangeArrowheads="1"/>
          </p:cNvSpPr>
          <p:nvPr/>
        </p:nvSpPr>
        <p:spPr bwMode="auto">
          <a:xfrm>
            <a:off x="502921" y="6244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Rectangle 6"/>
          <p:cNvSpPr>
            <a:spLocks noChangeArrowheads="1"/>
          </p:cNvSpPr>
          <p:nvPr/>
        </p:nvSpPr>
        <p:spPr bwMode="auto">
          <a:xfrm>
            <a:off x="764598" y="601361"/>
            <a:ext cx="7620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碰撞后重传的时机</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4219"/>
            <a:ext cx="8129015" cy="23655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000"/>
              </a:lnSpc>
              <a:buClr>
                <a:srgbClr val="0070C0"/>
              </a:buClr>
            </a:pPr>
            <a:r>
              <a:rPr lang="zh-CN" altLang="en-US" sz="2000" b="1" dirty="0">
                <a:latin typeface="微软雅黑" panose="020B0503020204020204" pitchFamily="34" charset="-122"/>
                <a:ea typeface="微软雅黑" panose="020B0503020204020204" pitchFamily="34" charset="-122"/>
              </a:rPr>
              <a:t>第 </a:t>
            </a:r>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次冲突重传时：</a:t>
            </a:r>
            <a:endParaRPr lang="en-US" altLang="zh-CN" sz="2000" b="1" dirty="0">
              <a:latin typeface="微软雅黑" panose="020B0503020204020204" pitchFamily="34" charset="-122"/>
              <a:ea typeface="微软雅黑" panose="020B0503020204020204" pitchFamily="34" charset="-122"/>
            </a:endParaRPr>
          </a:p>
          <a:p>
            <a:pPr eaLnBrk="0" hangingPunct="0">
              <a:lnSpc>
                <a:spcPts val="3000"/>
              </a:lnSpc>
              <a:buClr>
                <a:srgbClr val="0070C0"/>
              </a:buClr>
            </a:pPr>
            <a:r>
              <a:rPr lang="en-US" altLang="zh-CN" sz="2000" b="1" dirty="0">
                <a:latin typeface="微软雅黑" panose="020B0503020204020204" pitchFamily="34" charset="-122"/>
                <a:ea typeface="微软雅黑" panose="020B0503020204020204" pitchFamily="34" charset="-122"/>
              </a:rPr>
              <a:t>    </a:t>
            </a:r>
            <a:r>
              <a:rPr lang="en-US" altLang="zh-CN" sz="2000" b="1" i="1" dirty="0">
                <a:latin typeface="微软雅黑" panose="020B0503020204020204" pitchFamily="34" charset="-122"/>
                <a:ea typeface="微软雅黑" panose="020B0503020204020204" pitchFamily="34" charset="-122"/>
              </a:rPr>
              <a:t>k </a:t>
            </a:r>
            <a:r>
              <a:rPr lang="en-US" altLang="zh-CN" sz="2000" b="1" dirty="0">
                <a:latin typeface="微软雅黑" panose="020B0503020204020204" pitchFamily="34" charset="-122"/>
                <a:ea typeface="微软雅黑" panose="020B0503020204020204" pitchFamily="34" charset="-122"/>
              </a:rPr>
              <a:t>= 1</a:t>
            </a:r>
            <a:r>
              <a:rPr lang="zh-CN" altLang="en-US"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r  </a:t>
            </a:r>
            <a:r>
              <a:rPr lang="zh-CN" altLang="en-US" sz="2000" b="1" dirty="0">
                <a:latin typeface="微软雅黑" panose="020B0503020204020204" pitchFamily="34" charset="-122"/>
                <a:ea typeface="微软雅黑" panose="020B0503020204020204" pitchFamily="34" charset="-122"/>
              </a:rPr>
              <a:t>为 </a:t>
            </a:r>
            <a:r>
              <a:rPr lang="en-US" altLang="zh-CN" sz="2000" b="1" dirty="0">
                <a:solidFill>
                  <a:srgbClr val="C00000"/>
                </a:solidFill>
                <a:latin typeface="微软雅黑" panose="020B0503020204020204" pitchFamily="34" charset="-122"/>
                <a:ea typeface="微软雅黑" panose="020B0503020204020204" pitchFamily="34" charset="-122"/>
              </a:rPr>
              <a:t>{0</a:t>
            </a:r>
            <a:r>
              <a:rPr lang="zh-CN" altLang="en-US" sz="2000" b="1" dirty="0">
                <a:solidFill>
                  <a:srgbClr val="C00000"/>
                </a:solidFill>
                <a:latin typeface="微软雅黑" panose="020B0503020204020204" pitchFamily="34" charset="-122"/>
                <a:ea typeface="微软雅黑" panose="020B0503020204020204" pitchFamily="34" charset="-122"/>
              </a:rPr>
              <a:t>，</a:t>
            </a:r>
            <a:r>
              <a:rPr lang="en-US" altLang="zh-CN" sz="2000" b="1" dirty="0">
                <a:solidFill>
                  <a:srgbClr val="C00000"/>
                </a:solidFill>
                <a:latin typeface="微软雅黑" panose="020B0503020204020204" pitchFamily="34" charset="-122"/>
                <a:ea typeface="微软雅黑" panose="020B0503020204020204" pitchFamily="34" charset="-122"/>
              </a:rPr>
              <a:t>1}</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集合中的任何一个数。</a:t>
            </a:r>
            <a:endParaRPr lang="en-US" altLang="zh-CN" sz="2000" b="1" dirty="0">
              <a:latin typeface="微软雅黑" panose="020B0503020204020204" pitchFamily="34" charset="-122"/>
              <a:ea typeface="微软雅黑" panose="020B0503020204020204" pitchFamily="34" charset="-122"/>
            </a:endParaRPr>
          </a:p>
          <a:p>
            <a:pPr eaLnBrk="0" hangingPunct="0">
              <a:lnSpc>
                <a:spcPts val="3000"/>
              </a:lnSpc>
              <a:buClr>
                <a:srgbClr val="0070C0"/>
              </a:buClr>
            </a:pPr>
            <a:r>
              <a:rPr lang="zh-CN" altLang="en-US" sz="2000" b="1" dirty="0">
                <a:latin typeface="微软雅黑" panose="020B0503020204020204" pitchFamily="34" charset="-122"/>
                <a:ea typeface="微软雅黑" panose="020B0503020204020204" pitchFamily="34" charset="-122"/>
              </a:rPr>
              <a:t>第 </a:t>
            </a: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次冲突重传时：</a:t>
            </a:r>
            <a:endParaRPr lang="en-US" altLang="zh-CN" sz="2000" b="1" dirty="0">
              <a:latin typeface="微软雅黑" panose="020B0503020204020204" pitchFamily="34" charset="-122"/>
              <a:ea typeface="微软雅黑" panose="020B0503020204020204" pitchFamily="34" charset="-122"/>
            </a:endParaRPr>
          </a:p>
          <a:p>
            <a:pPr eaLnBrk="0" hangingPunct="0">
              <a:lnSpc>
                <a:spcPts val="3000"/>
              </a:lnSpc>
              <a:buClr>
                <a:srgbClr val="0070C0"/>
              </a:buClr>
            </a:pPr>
            <a:r>
              <a:rPr lang="en-US" altLang="zh-CN" sz="2000" b="1" i="1" dirty="0">
                <a:latin typeface="微软雅黑" panose="020B0503020204020204" pitchFamily="34" charset="-122"/>
                <a:ea typeface="微软雅黑" panose="020B0503020204020204" pitchFamily="34" charset="-122"/>
              </a:rPr>
              <a:t>    k </a:t>
            </a:r>
            <a:r>
              <a:rPr lang="en-US" altLang="zh-CN" sz="2000" b="1" dirty="0">
                <a:latin typeface="微软雅黑" panose="020B0503020204020204" pitchFamily="34" charset="-122"/>
                <a:ea typeface="微软雅黑" panose="020B0503020204020204" pitchFamily="34" charset="-122"/>
              </a:rPr>
              <a:t>= 2</a:t>
            </a:r>
            <a:r>
              <a:rPr lang="zh-CN" altLang="en-US"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r  </a:t>
            </a:r>
            <a:r>
              <a:rPr lang="zh-CN" altLang="en-US" sz="2000" b="1" dirty="0">
                <a:latin typeface="微软雅黑" panose="020B0503020204020204" pitchFamily="34" charset="-122"/>
                <a:ea typeface="微软雅黑" panose="020B0503020204020204" pitchFamily="34" charset="-122"/>
              </a:rPr>
              <a:t>为 </a:t>
            </a:r>
            <a:r>
              <a:rPr lang="en-US" altLang="zh-CN" sz="2000" b="1" dirty="0">
                <a:solidFill>
                  <a:srgbClr val="C00000"/>
                </a:solidFill>
                <a:latin typeface="微软雅黑" panose="020B0503020204020204" pitchFamily="34" charset="-122"/>
                <a:ea typeface="微软雅黑" panose="020B0503020204020204" pitchFamily="34" charset="-122"/>
              </a:rPr>
              <a:t>{0</a:t>
            </a:r>
            <a:r>
              <a:rPr lang="zh-CN" altLang="en-US" sz="2000" b="1" dirty="0">
                <a:solidFill>
                  <a:srgbClr val="C00000"/>
                </a:solidFill>
                <a:latin typeface="微软雅黑" panose="020B0503020204020204" pitchFamily="34" charset="-122"/>
                <a:ea typeface="微软雅黑" panose="020B0503020204020204" pitchFamily="34" charset="-122"/>
              </a:rPr>
              <a:t>，</a:t>
            </a:r>
            <a:r>
              <a:rPr lang="en-US" altLang="zh-CN" sz="2000" b="1" dirty="0">
                <a:solidFill>
                  <a:srgbClr val="C00000"/>
                </a:solidFill>
                <a:latin typeface="微软雅黑" panose="020B0503020204020204" pitchFamily="34" charset="-122"/>
                <a:ea typeface="微软雅黑" panose="020B0503020204020204" pitchFamily="34" charset="-122"/>
              </a:rPr>
              <a:t>1</a:t>
            </a:r>
            <a:r>
              <a:rPr lang="zh-CN" altLang="en-US" sz="2000" b="1" dirty="0">
                <a:solidFill>
                  <a:srgbClr val="C00000"/>
                </a:solidFill>
                <a:latin typeface="微软雅黑" panose="020B0503020204020204" pitchFamily="34" charset="-122"/>
                <a:ea typeface="微软雅黑" panose="020B0503020204020204" pitchFamily="34" charset="-122"/>
              </a:rPr>
              <a:t>，</a:t>
            </a:r>
            <a:r>
              <a:rPr lang="en-US" altLang="zh-CN" sz="2000" b="1" dirty="0">
                <a:solidFill>
                  <a:srgbClr val="C00000"/>
                </a:solidFill>
                <a:latin typeface="微软雅黑" panose="020B0503020204020204" pitchFamily="34" charset="-122"/>
                <a:ea typeface="微软雅黑" panose="020B0503020204020204" pitchFamily="34" charset="-122"/>
              </a:rPr>
              <a:t>2</a:t>
            </a:r>
            <a:r>
              <a:rPr lang="zh-CN" altLang="en-US" sz="2000" b="1" dirty="0">
                <a:solidFill>
                  <a:srgbClr val="C00000"/>
                </a:solidFill>
                <a:latin typeface="微软雅黑" panose="020B0503020204020204" pitchFamily="34" charset="-122"/>
                <a:ea typeface="微软雅黑" panose="020B0503020204020204" pitchFamily="34" charset="-122"/>
              </a:rPr>
              <a:t>，</a:t>
            </a:r>
            <a:r>
              <a:rPr lang="en-US" altLang="zh-CN" sz="2000" b="1" dirty="0">
                <a:solidFill>
                  <a:srgbClr val="C00000"/>
                </a:solidFill>
                <a:latin typeface="微软雅黑" panose="020B0503020204020204" pitchFamily="34" charset="-122"/>
                <a:ea typeface="微软雅黑" panose="020B0503020204020204" pitchFamily="34" charset="-122"/>
              </a:rPr>
              <a:t>3}</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集合中的任何一个数。</a:t>
            </a:r>
            <a:endParaRPr lang="en-US" altLang="zh-CN" sz="2000" b="1" dirty="0">
              <a:latin typeface="微软雅黑" panose="020B0503020204020204" pitchFamily="34" charset="-122"/>
              <a:ea typeface="微软雅黑" panose="020B0503020204020204" pitchFamily="34" charset="-122"/>
            </a:endParaRPr>
          </a:p>
          <a:p>
            <a:pPr eaLnBrk="0" hangingPunct="0">
              <a:lnSpc>
                <a:spcPts val="3000"/>
              </a:lnSpc>
              <a:buClr>
                <a:srgbClr val="0070C0"/>
              </a:buClr>
            </a:pPr>
            <a:r>
              <a:rPr lang="zh-CN" altLang="en-US" sz="2000" b="1" dirty="0">
                <a:latin typeface="微软雅黑" panose="020B0503020204020204" pitchFamily="34" charset="-122"/>
                <a:ea typeface="微软雅黑" panose="020B0503020204020204" pitchFamily="34" charset="-122"/>
              </a:rPr>
              <a:t>第 </a:t>
            </a:r>
            <a:r>
              <a:rPr lang="en-US" altLang="zh-CN" sz="2000" b="1" dirty="0">
                <a:latin typeface="微软雅黑" panose="020B0503020204020204" pitchFamily="34" charset="-122"/>
                <a:ea typeface="微软雅黑" panose="020B0503020204020204" pitchFamily="34" charset="-122"/>
              </a:rPr>
              <a:t>3 </a:t>
            </a:r>
            <a:r>
              <a:rPr lang="zh-CN" altLang="en-US" sz="2000" b="1" dirty="0">
                <a:latin typeface="微软雅黑" panose="020B0503020204020204" pitchFamily="34" charset="-122"/>
                <a:ea typeface="微软雅黑" panose="020B0503020204020204" pitchFamily="34" charset="-122"/>
              </a:rPr>
              <a:t>次冲突重传时：</a:t>
            </a:r>
            <a:endParaRPr lang="en-US" altLang="zh-CN" sz="2000" b="1" dirty="0">
              <a:latin typeface="微软雅黑" panose="020B0503020204020204" pitchFamily="34" charset="-122"/>
              <a:ea typeface="微软雅黑" panose="020B0503020204020204" pitchFamily="34" charset="-122"/>
            </a:endParaRPr>
          </a:p>
          <a:p>
            <a:pPr eaLnBrk="0" hangingPunct="0">
              <a:lnSpc>
                <a:spcPts val="3000"/>
              </a:lnSpc>
              <a:buClr>
                <a:srgbClr val="0070C0"/>
              </a:buClr>
            </a:pPr>
            <a:r>
              <a:rPr lang="en-US" altLang="zh-CN" sz="2000" b="1" i="1" dirty="0">
                <a:latin typeface="微软雅黑" panose="020B0503020204020204" pitchFamily="34" charset="-122"/>
                <a:ea typeface="微软雅黑" panose="020B0503020204020204" pitchFamily="34" charset="-122"/>
              </a:rPr>
              <a:t>    k </a:t>
            </a:r>
            <a:r>
              <a:rPr lang="en-US" altLang="zh-CN" sz="2000" b="1" dirty="0">
                <a:latin typeface="微软雅黑" panose="020B0503020204020204" pitchFamily="34" charset="-122"/>
                <a:ea typeface="微软雅黑" panose="020B0503020204020204" pitchFamily="34" charset="-122"/>
              </a:rPr>
              <a:t>= 3</a:t>
            </a:r>
            <a:r>
              <a:rPr lang="zh-CN" altLang="en-US"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r</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为 </a:t>
            </a:r>
            <a:r>
              <a:rPr lang="en-US" altLang="zh-CN" sz="2000" b="1" dirty="0">
                <a:solidFill>
                  <a:srgbClr val="C00000"/>
                </a:solidFill>
                <a:latin typeface="微软雅黑" panose="020B0503020204020204" pitchFamily="34" charset="-122"/>
                <a:ea typeface="微软雅黑" panose="020B0503020204020204" pitchFamily="34" charset="-122"/>
              </a:rPr>
              <a:t>{0</a:t>
            </a:r>
            <a:r>
              <a:rPr lang="zh-CN" altLang="en-US" sz="2000" b="1" dirty="0">
                <a:solidFill>
                  <a:srgbClr val="C00000"/>
                </a:solidFill>
                <a:latin typeface="微软雅黑" panose="020B0503020204020204" pitchFamily="34" charset="-122"/>
                <a:ea typeface="微软雅黑" panose="020B0503020204020204" pitchFamily="34" charset="-122"/>
              </a:rPr>
              <a:t>，</a:t>
            </a:r>
            <a:r>
              <a:rPr lang="en-US" altLang="zh-CN" sz="2000" b="1" dirty="0">
                <a:solidFill>
                  <a:srgbClr val="C00000"/>
                </a:solidFill>
                <a:latin typeface="微软雅黑" panose="020B0503020204020204" pitchFamily="34" charset="-122"/>
                <a:ea typeface="微软雅黑" panose="020B0503020204020204" pitchFamily="34" charset="-122"/>
              </a:rPr>
              <a:t>1</a:t>
            </a:r>
            <a:r>
              <a:rPr lang="zh-CN" altLang="en-US" sz="2000" b="1" dirty="0">
                <a:solidFill>
                  <a:srgbClr val="C00000"/>
                </a:solidFill>
                <a:latin typeface="微软雅黑" panose="020B0503020204020204" pitchFamily="34" charset="-122"/>
                <a:ea typeface="微软雅黑" panose="020B0503020204020204" pitchFamily="34" charset="-122"/>
              </a:rPr>
              <a:t>，</a:t>
            </a:r>
            <a:r>
              <a:rPr lang="en-US" altLang="zh-CN" sz="2000" b="1" dirty="0">
                <a:solidFill>
                  <a:srgbClr val="C00000"/>
                </a:solidFill>
                <a:latin typeface="微软雅黑" panose="020B0503020204020204" pitchFamily="34" charset="-122"/>
                <a:ea typeface="微软雅黑" panose="020B0503020204020204" pitchFamily="34" charset="-122"/>
              </a:rPr>
              <a:t>2</a:t>
            </a:r>
            <a:r>
              <a:rPr lang="zh-CN" altLang="en-US" sz="2000" b="1" dirty="0">
                <a:solidFill>
                  <a:srgbClr val="C00000"/>
                </a:solidFill>
                <a:latin typeface="微软雅黑" panose="020B0503020204020204" pitchFamily="34" charset="-122"/>
                <a:ea typeface="微软雅黑" panose="020B0503020204020204" pitchFamily="34" charset="-122"/>
              </a:rPr>
              <a:t>，</a:t>
            </a:r>
            <a:r>
              <a:rPr lang="en-US" altLang="zh-CN" sz="2000" b="1" dirty="0">
                <a:solidFill>
                  <a:srgbClr val="C00000"/>
                </a:solidFill>
                <a:latin typeface="微软雅黑" panose="020B0503020204020204" pitchFamily="34" charset="-122"/>
                <a:ea typeface="微软雅黑" panose="020B0503020204020204" pitchFamily="34" charset="-122"/>
              </a:rPr>
              <a:t>3</a:t>
            </a:r>
            <a:r>
              <a:rPr lang="zh-CN" altLang="en-US" sz="2000" b="1" dirty="0">
                <a:solidFill>
                  <a:srgbClr val="C00000"/>
                </a:solidFill>
                <a:latin typeface="微软雅黑" panose="020B0503020204020204" pitchFamily="34" charset="-122"/>
                <a:ea typeface="微软雅黑" panose="020B0503020204020204" pitchFamily="34" charset="-122"/>
              </a:rPr>
              <a:t>，</a:t>
            </a:r>
            <a:r>
              <a:rPr lang="en-US" altLang="zh-CN" sz="2000" b="1" dirty="0">
                <a:solidFill>
                  <a:srgbClr val="C00000"/>
                </a:solidFill>
                <a:latin typeface="微软雅黑" panose="020B0503020204020204" pitchFamily="34" charset="-122"/>
                <a:ea typeface="微软雅黑" panose="020B0503020204020204" pitchFamily="34" charset="-122"/>
              </a:rPr>
              <a:t>4</a:t>
            </a:r>
            <a:r>
              <a:rPr lang="zh-CN" altLang="en-US" sz="2000" b="1" dirty="0">
                <a:solidFill>
                  <a:srgbClr val="C00000"/>
                </a:solidFill>
                <a:latin typeface="微软雅黑" panose="020B0503020204020204" pitchFamily="34" charset="-122"/>
                <a:ea typeface="微软雅黑" panose="020B0503020204020204" pitchFamily="34" charset="-122"/>
              </a:rPr>
              <a:t>，</a:t>
            </a:r>
            <a:r>
              <a:rPr lang="en-US" altLang="zh-CN" sz="2000" b="1" dirty="0">
                <a:solidFill>
                  <a:srgbClr val="C00000"/>
                </a:solidFill>
                <a:latin typeface="微软雅黑" panose="020B0503020204020204" pitchFamily="34" charset="-122"/>
                <a:ea typeface="微软雅黑" panose="020B0503020204020204" pitchFamily="34" charset="-122"/>
              </a:rPr>
              <a:t>5</a:t>
            </a:r>
            <a:r>
              <a:rPr lang="zh-CN" altLang="en-US" sz="2000" b="1" dirty="0">
                <a:solidFill>
                  <a:srgbClr val="C00000"/>
                </a:solidFill>
                <a:latin typeface="微软雅黑" panose="020B0503020204020204" pitchFamily="34" charset="-122"/>
                <a:ea typeface="微软雅黑" panose="020B0503020204020204" pitchFamily="34" charset="-122"/>
              </a:rPr>
              <a:t>，</a:t>
            </a:r>
            <a:r>
              <a:rPr lang="en-US" altLang="zh-CN" sz="2000" b="1" dirty="0">
                <a:solidFill>
                  <a:srgbClr val="C00000"/>
                </a:solidFill>
                <a:latin typeface="微软雅黑" panose="020B0503020204020204" pitchFamily="34" charset="-122"/>
                <a:ea typeface="微软雅黑" panose="020B0503020204020204" pitchFamily="34" charset="-122"/>
              </a:rPr>
              <a:t>6</a:t>
            </a:r>
            <a:r>
              <a:rPr lang="zh-CN" altLang="en-US" sz="2000" b="1" dirty="0">
                <a:solidFill>
                  <a:srgbClr val="C00000"/>
                </a:solidFill>
                <a:latin typeface="微软雅黑" panose="020B0503020204020204" pitchFamily="34" charset="-122"/>
                <a:ea typeface="微软雅黑" panose="020B0503020204020204" pitchFamily="34" charset="-122"/>
              </a:rPr>
              <a:t>，</a:t>
            </a:r>
            <a:r>
              <a:rPr lang="en-US" altLang="zh-CN" sz="2000" b="1" dirty="0">
                <a:solidFill>
                  <a:srgbClr val="C00000"/>
                </a:solidFill>
                <a:latin typeface="微软雅黑" panose="020B0503020204020204" pitchFamily="34" charset="-122"/>
                <a:ea typeface="微软雅黑" panose="020B0503020204020204" pitchFamily="34" charset="-122"/>
              </a:rPr>
              <a:t>7}</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集合中的任何一个数。</a:t>
            </a:r>
            <a:endParaRPr lang="en-US" altLang="zh-CN" sz="2000" b="1" dirty="0">
              <a:latin typeface="微软雅黑" panose="020B0503020204020204" pitchFamily="34" charset="-122"/>
              <a:ea typeface="微软雅黑" panose="020B0503020204020204" pitchFamily="34" charset="-122"/>
            </a:endParaRPr>
          </a:p>
        </p:txBody>
      </p:sp>
      <p:sp>
        <p:nvSpPr>
          <p:cNvPr id="5" name="AutoShape 5"/>
          <p:cNvSpPr>
            <a:spLocks noChangeArrowheads="1"/>
          </p:cNvSpPr>
          <p:nvPr/>
        </p:nvSpPr>
        <p:spPr bwMode="auto">
          <a:xfrm>
            <a:off x="502921" y="6244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764598" y="601361"/>
            <a:ext cx="7620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举例</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764598" y="3380822"/>
            <a:ext cx="7366000" cy="109260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ts val="2600"/>
              </a:lnSpc>
            </a:pPr>
            <a:r>
              <a:rPr lang="zh-CN" altLang="en-US" b="1" dirty="0">
                <a:latin typeface="微软雅黑" panose="020B0503020204020204" pitchFamily="34" charset="-122"/>
                <a:ea typeface="微软雅黑" panose="020B0503020204020204" pitchFamily="34" charset="-122"/>
              </a:rPr>
              <a:t>若连续多次发生冲突，表明可能有较多的站参与争用信道。</a:t>
            </a:r>
            <a:endParaRPr lang="en-US" altLang="zh-CN" b="1" dirty="0">
              <a:latin typeface="微软雅黑" panose="020B0503020204020204" pitchFamily="34" charset="-122"/>
              <a:ea typeface="微软雅黑" panose="020B0503020204020204" pitchFamily="34" charset="-122"/>
            </a:endParaRPr>
          </a:p>
          <a:p>
            <a:pPr>
              <a:lnSpc>
                <a:spcPts val="2600"/>
              </a:lnSpc>
            </a:pPr>
            <a:r>
              <a:rPr lang="zh-CN" altLang="en-US" b="1" dirty="0">
                <a:latin typeface="微软雅黑" panose="020B0503020204020204" pitchFamily="34" charset="-122"/>
                <a:ea typeface="微软雅黑" panose="020B0503020204020204" pitchFamily="34" charset="-122"/>
              </a:rPr>
              <a:t>上述退避算法可使重传需要推迟的平均时间随重传次数而增大（称为</a:t>
            </a:r>
            <a:r>
              <a:rPr lang="zh-CN" altLang="en-US" b="1" dirty="0">
                <a:solidFill>
                  <a:srgbClr val="0000FF"/>
                </a:solidFill>
                <a:latin typeface="微软雅黑" panose="020B0503020204020204" pitchFamily="34" charset="-122"/>
                <a:ea typeface="微软雅黑" panose="020B0503020204020204" pitchFamily="34" charset="-122"/>
              </a:rPr>
              <a:t>动态退避</a:t>
            </a:r>
            <a:r>
              <a:rPr lang="zh-CN" altLang="en-US" b="1" dirty="0">
                <a:latin typeface="微软雅黑" panose="020B0503020204020204" pitchFamily="34" charset="-122"/>
                <a:ea typeface="微软雅黑" panose="020B0503020204020204" pitchFamily="34" charset="-122"/>
              </a:rPr>
              <a:t>），因而减小发生碰撞的概率，有利于整个系统的稳定。</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grpSp>
        <p:nvGrpSpPr>
          <p:cNvPr id="9" name="组合 8"/>
          <p:cNvGrpSpPr/>
          <p:nvPr/>
        </p:nvGrpSpPr>
        <p:grpSpPr>
          <a:xfrm>
            <a:off x="1325390" y="1779956"/>
            <a:ext cx="2404444" cy="300252"/>
            <a:chOff x="1042371" y="1853844"/>
            <a:chExt cx="2404444" cy="300252"/>
          </a:xfrm>
        </p:grpSpPr>
        <p:sp>
          <p:nvSpPr>
            <p:cNvPr id="51" name="Line 6"/>
            <p:cNvSpPr>
              <a:spLocks noChangeShapeType="1"/>
            </p:cNvSpPr>
            <p:nvPr/>
          </p:nvSpPr>
          <p:spPr bwMode="auto">
            <a:xfrm>
              <a:off x="1192497" y="2003970"/>
              <a:ext cx="2104192" cy="0"/>
            </a:xfrm>
            <a:prstGeom prst="line">
              <a:avLst/>
            </a:prstGeom>
            <a:noFill/>
            <a:ln w="571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 name="椭圆 1"/>
            <p:cNvSpPr/>
            <p:nvPr/>
          </p:nvSpPr>
          <p:spPr>
            <a:xfrm>
              <a:off x="1042371"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375044"/>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ln>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815726" y="2644924"/>
            <a:ext cx="3352673" cy="907941"/>
          </a:xfrm>
          <a:prstGeom prst="rect">
            <a:avLst/>
          </a:prstGeom>
        </p:spPr>
        <p:txBody>
          <a:bodyPr wrap="square">
            <a:spAutoFit/>
          </a:bodyPr>
          <a:lstStyle/>
          <a:p>
            <a:pPr algn="ctr" eaLnBrk="0" hangingPunct="0">
              <a:buClr>
                <a:srgbClr val="0070C0"/>
              </a:buClr>
            </a:pPr>
            <a:r>
              <a:rPr lang="en-US" altLang="zh-CN" sz="1600" b="1" dirty="0">
                <a:latin typeface="微软雅黑" panose="020B0503020204020204" pitchFamily="34" charset="-122"/>
                <a:ea typeface="微软雅黑" panose="020B0503020204020204" pitchFamily="34" charset="-122"/>
              </a:rPr>
              <a:t>(a) </a:t>
            </a:r>
            <a:r>
              <a:rPr lang="zh-CN" altLang="en-US" sz="1600" b="1" dirty="0">
                <a:latin typeface="微软雅黑" panose="020B0503020204020204" pitchFamily="34" charset="-122"/>
                <a:ea typeface="微软雅黑" panose="020B0503020204020204" pitchFamily="34" charset="-122"/>
              </a:rPr>
              <a:t>点对点信道</a:t>
            </a:r>
            <a:endParaRPr lang="en-US" altLang="zh-CN" sz="1600" b="1" dirty="0">
              <a:latin typeface="微软雅黑" panose="020B0503020204020204" pitchFamily="34" charset="-122"/>
              <a:ea typeface="微软雅黑" panose="020B0503020204020204" pitchFamily="34" charset="-122"/>
            </a:endParaRPr>
          </a:p>
          <a:p>
            <a:pPr algn="ctr" eaLnBrk="0" hangingPunct="0">
              <a:buClr>
                <a:srgbClr val="0070C0"/>
              </a:buClr>
            </a:pPr>
            <a:endParaRPr lang="en-US" altLang="zh-CN" sz="1600" b="1" dirty="0">
              <a:solidFill>
                <a:srgbClr val="0000FF"/>
              </a:solidFill>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600" b="1" dirty="0">
                <a:latin typeface="微软雅黑" panose="020B0503020204020204" pitchFamily="34" charset="-122"/>
                <a:ea typeface="微软雅黑" panose="020B0503020204020204" pitchFamily="34" charset="-122"/>
              </a:rPr>
              <a:t>使用一对一的</a:t>
            </a:r>
            <a:r>
              <a:rPr lang="zh-CN" altLang="en-US" sz="1600" b="1" dirty="0">
                <a:solidFill>
                  <a:srgbClr val="C00000"/>
                </a:solidFill>
                <a:latin typeface="微软雅黑" panose="020B0503020204020204" pitchFamily="34" charset="-122"/>
                <a:ea typeface="微软雅黑" panose="020B0503020204020204" pitchFamily="34" charset="-122"/>
              </a:rPr>
              <a:t>点对点</a:t>
            </a:r>
            <a:r>
              <a:rPr lang="zh-CN" altLang="en-US" sz="1600" b="1" dirty="0">
                <a:latin typeface="微软雅黑" panose="020B0503020204020204" pitchFamily="34" charset="-122"/>
                <a:ea typeface="微软雅黑" panose="020B0503020204020204" pitchFamily="34" charset="-122"/>
              </a:rPr>
              <a:t>通信方式。</a:t>
            </a:r>
            <a:endParaRPr lang="zh-CN" altLang="en-US" sz="1600" b="1" dirty="0">
              <a:latin typeface="微软雅黑" panose="020B0503020204020204" pitchFamily="34" charset="-122"/>
              <a:ea typeface="微软雅黑" panose="020B0503020204020204" pitchFamily="34" charset="-122"/>
            </a:endParaRPr>
          </a:p>
        </p:txBody>
      </p:sp>
      <p:sp>
        <p:nvSpPr>
          <p:cNvPr id="4" name="矩形 3"/>
          <p:cNvSpPr/>
          <p:nvPr/>
        </p:nvSpPr>
        <p:spPr>
          <a:xfrm>
            <a:off x="4837824" y="2626728"/>
            <a:ext cx="3336361" cy="1477328"/>
          </a:xfrm>
          <a:prstGeom prst="rect">
            <a:avLst/>
          </a:prstGeom>
        </p:spPr>
        <p:txBody>
          <a:bodyPr wrap="square">
            <a:spAutoFit/>
          </a:bodyPr>
          <a:lstStyle/>
          <a:p>
            <a:pPr algn="ctr" eaLnBrk="0" hangingPunct="0">
              <a:buClr>
                <a:srgbClr val="0070C0"/>
              </a:buClr>
            </a:pPr>
            <a:r>
              <a:rPr lang="en-US" altLang="zh-CN" sz="1600" b="1" dirty="0">
                <a:latin typeface="微软雅黑" panose="020B0503020204020204" pitchFamily="34" charset="-122"/>
                <a:ea typeface="微软雅黑" panose="020B0503020204020204" pitchFamily="34" charset="-122"/>
              </a:rPr>
              <a:t>(b) </a:t>
            </a:r>
            <a:r>
              <a:rPr lang="zh-CN" altLang="en-US" sz="1600" b="1" dirty="0">
                <a:latin typeface="微软雅黑" panose="020B0503020204020204" pitchFamily="34" charset="-122"/>
                <a:ea typeface="微软雅黑" panose="020B0503020204020204" pitchFamily="34" charset="-122"/>
              </a:rPr>
              <a:t>广播信道</a:t>
            </a:r>
            <a:endParaRPr lang="en-US" altLang="zh-CN" sz="1600" b="1" dirty="0">
              <a:latin typeface="微软雅黑" panose="020B0503020204020204" pitchFamily="34" charset="-122"/>
              <a:ea typeface="微软雅黑" panose="020B0503020204020204" pitchFamily="34" charset="-122"/>
            </a:endParaRPr>
          </a:p>
          <a:p>
            <a:pPr algn="ctr" eaLnBrk="0" hangingPunct="0">
              <a:buClr>
                <a:srgbClr val="0070C0"/>
              </a:buClr>
            </a:pPr>
            <a:endParaRPr lang="en-US" altLang="zh-CN" sz="1600" b="1" dirty="0">
              <a:solidFill>
                <a:srgbClr val="0000FF"/>
              </a:solidFill>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600" b="1" dirty="0">
                <a:latin typeface="微软雅黑" panose="020B0503020204020204" pitchFamily="34" charset="-122"/>
                <a:ea typeface="微软雅黑" panose="020B0503020204020204" pitchFamily="34" charset="-122"/>
              </a:rPr>
              <a:t>使用一对多的</a:t>
            </a:r>
            <a:r>
              <a:rPr lang="zh-CN" altLang="en-US" sz="1600" b="1" dirty="0">
                <a:solidFill>
                  <a:srgbClr val="C00000"/>
                </a:solidFill>
                <a:latin typeface="微软雅黑" panose="020B0503020204020204" pitchFamily="34" charset="-122"/>
                <a:ea typeface="微软雅黑" panose="020B0503020204020204" pitchFamily="34" charset="-122"/>
              </a:rPr>
              <a:t>广播通信</a:t>
            </a:r>
            <a:r>
              <a:rPr lang="zh-CN" altLang="en-US" sz="1600" b="1" dirty="0">
                <a:latin typeface="微软雅黑" panose="020B0503020204020204" pitchFamily="34" charset="-122"/>
                <a:ea typeface="微软雅黑" panose="020B0503020204020204" pitchFamily="34" charset="-122"/>
              </a:rPr>
              <a:t>方式。</a:t>
            </a:r>
            <a:endParaRPr lang="en-US" altLang="zh-CN" sz="1600" b="1" dirty="0">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600" b="1" dirty="0">
                <a:latin typeface="微软雅黑" panose="020B0503020204020204" pitchFamily="34" charset="-122"/>
                <a:ea typeface="微软雅黑" panose="020B0503020204020204" pitchFamily="34" charset="-122"/>
              </a:rPr>
              <a:t>必须使用专用的</a:t>
            </a:r>
            <a:r>
              <a:rPr lang="zh-CN" altLang="en-US" sz="1600" b="1" dirty="0">
                <a:solidFill>
                  <a:srgbClr val="C00000"/>
                </a:solidFill>
                <a:latin typeface="微软雅黑" panose="020B0503020204020204" pitchFamily="34" charset="-122"/>
                <a:ea typeface="微软雅黑" panose="020B0503020204020204" pitchFamily="34" charset="-122"/>
              </a:rPr>
              <a:t>共享信道协议</a:t>
            </a:r>
            <a:r>
              <a:rPr lang="zh-CN" altLang="en-US" sz="1600" b="1" dirty="0">
                <a:latin typeface="微软雅黑" panose="020B0503020204020204" pitchFamily="34" charset="-122"/>
                <a:ea typeface="微软雅黑" panose="020B0503020204020204" pitchFamily="34" charset="-122"/>
              </a:rPr>
              <a:t>来协调这些主机的数据发送。</a:t>
            </a:r>
            <a:endParaRPr lang="zh-CN" altLang="en-US" sz="1600" b="1" dirty="0">
              <a:latin typeface="微软雅黑" panose="020B0503020204020204" pitchFamily="34" charset="-122"/>
              <a:ea typeface="微软雅黑" panose="020B0503020204020204" pitchFamily="34" charset="-122"/>
            </a:endParaRPr>
          </a:p>
        </p:txBody>
      </p:sp>
      <p:sp>
        <p:nvSpPr>
          <p:cNvPr id="7" name="矩形 6"/>
          <p:cNvSpPr/>
          <p:nvPr/>
        </p:nvSpPr>
        <p:spPr>
          <a:xfrm>
            <a:off x="3229636" y="620097"/>
            <a:ext cx="2492990" cy="400110"/>
          </a:xfrm>
          <a:prstGeom prst="rect">
            <a:avLst/>
          </a:prstGeom>
        </p:spPr>
        <p:txBody>
          <a:bodyPr wrap="none">
            <a:spAutoFit/>
          </a:bodyPr>
          <a:lstStyle/>
          <a:p>
            <a:pPr algn="ctr"/>
            <a:r>
              <a:rPr lang="zh-CN" altLang="en-US" sz="2000" b="1" dirty="0">
                <a:solidFill>
                  <a:schemeClr val="bg1"/>
                </a:solidFill>
                <a:ea typeface="微软雅黑" panose="020B0503020204020204" pitchFamily="34" charset="-122"/>
              </a:rPr>
              <a:t>数据链路层信道类型</a:t>
            </a:r>
            <a:endParaRPr lang="zh-CN" altLang="en-US" sz="2000" b="1" dirty="0">
              <a:solidFill>
                <a:schemeClr val="bg1"/>
              </a:solidFill>
              <a:ea typeface="微软雅黑" panose="020B0503020204020204" pitchFamily="34" charset="-122"/>
            </a:endParaRPr>
          </a:p>
        </p:txBody>
      </p:sp>
      <p:grpSp>
        <p:nvGrpSpPr>
          <p:cNvPr id="19" name="组合 18"/>
          <p:cNvGrpSpPr/>
          <p:nvPr/>
        </p:nvGrpSpPr>
        <p:grpSpPr>
          <a:xfrm>
            <a:off x="5750242" y="1675296"/>
            <a:ext cx="1554398" cy="545210"/>
            <a:chOff x="5750242" y="1749184"/>
            <a:chExt cx="1554398" cy="545210"/>
          </a:xfrm>
        </p:grpSpPr>
        <p:cxnSp>
          <p:nvCxnSpPr>
            <p:cNvPr id="10" name="直接箭头连接符 9"/>
            <p:cNvCxnSpPr/>
            <p:nvPr/>
          </p:nvCxnSpPr>
          <p:spPr>
            <a:xfrm>
              <a:off x="5750242" y="2115597"/>
              <a:ext cx="1550798" cy="0"/>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6993187"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304640"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719426" y="1798475"/>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afterEffect">
                                  <p:stCondLst>
                                    <p:cond delay="0"/>
                                  </p:stCondLst>
                                  <p:endCondLst>
                                    <p:cond evt="onNext" delay="0">
                                      <p:tgtEl>
                                        <p:sldTgt/>
                                      </p:tgtEl>
                                    </p:cond>
                                  </p:end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000"/>
                                        <p:tgtEl>
                                          <p:spTgt spid="21"/>
                                        </p:tgtEl>
                                      </p:cBhvr>
                                    </p:animEffect>
                                  </p:childTnLst>
                                </p:cTn>
                              </p:par>
                              <p:par>
                                <p:cTn id="8" presetID="22" presetClass="entr" presetSubtype="8" repeatCount="indefinite" fill="hold" nodeType="withEffect">
                                  <p:stCondLst>
                                    <p:cond delay="0"/>
                                  </p:stCondLst>
                                  <p:endCondLst>
                                    <p:cond evt="onNext" delay="0">
                                      <p:tgtEl>
                                        <p:sldTgt/>
                                      </p:tgtEl>
                                    </p:cond>
                                  </p:end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1328"/>
            <a:ext cx="8302751"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争用期的长度 </a:t>
            </a:r>
            <a:r>
              <a:rPr lang="en-US" altLang="zh-CN" sz="2000" b="1" dirty="0">
                <a:solidFill>
                  <a:srgbClr val="C00000"/>
                </a:solidFill>
                <a:latin typeface="微软雅黑" panose="020B0503020204020204" pitchFamily="34" charset="-122"/>
                <a:ea typeface="微软雅黑" panose="020B0503020204020204" pitchFamily="34" charset="-122"/>
              </a:rPr>
              <a:t>= 51.2</a:t>
            </a:r>
            <a:r>
              <a:rPr lang="en-US" altLang="zh-CN" sz="2000" b="1" dirty="0">
                <a:solidFill>
                  <a:srgbClr val="C00000"/>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000" b="1" dirty="0">
                <a:solidFill>
                  <a:srgbClr val="C00000"/>
                </a:solidFill>
                <a:latin typeface="微软雅黑" panose="020B0503020204020204" pitchFamily="34" charset="-122"/>
                <a:ea typeface="微软雅黑" panose="020B0503020204020204" pitchFamily="34" charset="-122"/>
              </a:rPr>
              <a:t>s</a:t>
            </a:r>
            <a:r>
              <a:rPr lang="zh-CN" altLang="en-US" sz="2000" b="1" dirty="0">
                <a:solidFill>
                  <a:srgbClr val="C00000"/>
                </a:solidFill>
                <a:latin typeface="微软雅黑" panose="020B0503020204020204" pitchFamily="34" charset="-122"/>
                <a:ea typeface="微软雅黑" panose="020B0503020204020204" pitchFamily="34" charset="-122"/>
              </a:rPr>
              <a:t>。</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对于 </a:t>
            </a:r>
            <a:r>
              <a:rPr lang="en-US" altLang="zh-CN" sz="2000" b="1" dirty="0">
                <a:latin typeface="微软雅黑" panose="020B0503020204020204" pitchFamily="34" charset="-122"/>
                <a:ea typeface="微软雅黑" panose="020B0503020204020204" pitchFamily="34" charset="-122"/>
              </a:rPr>
              <a:t>10 Mbit/s </a:t>
            </a:r>
            <a:r>
              <a:rPr lang="zh-CN" altLang="en-US" sz="2000" b="1" dirty="0">
                <a:latin typeface="微软雅黑" panose="020B0503020204020204" pitchFamily="34" charset="-122"/>
                <a:ea typeface="微软雅黑" panose="020B0503020204020204" pitchFamily="34" charset="-122"/>
              </a:rPr>
              <a:t>以太网，在争用期内可发送 </a:t>
            </a:r>
            <a:r>
              <a:rPr lang="en-US" altLang="zh-CN" sz="2000" b="1" dirty="0">
                <a:latin typeface="微软雅黑" panose="020B0503020204020204" pitchFamily="34" charset="-122"/>
                <a:ea typeface="微软雅黑" panose="020B0503020204020204" pitchFamily="34" charset="-122"/>
              </a:rPr>
              <a:t>512 bit</a:t>
            </a:r>
            <a:r>
              <a:rPr lang="zh-CN" altLang="en-US" sz="2000" b="1" dirty="0">
                <a:latin typeface="微软雅黑" panose="020B0503020204020204" pitchFamily="34" charset="-122"/>
                <a:ea typeface="微软雅黑" panose="020B0503020204020204" pitchFamily="34" charset="-122"/>
              </a:rPr>
              <a:t>，即 </a:t>
            </a:r>
            <a:r>
              <a:rPr lang="en-US" altLang="zh-CN" sz="2000" b="1" dirty="0">
                <a:latin typeface="微软雅黑" panose="020B0503020204020204" pitchFamily="34" charset="-122"/>
                <a:ea typeface="微软雅黑" panose="020B0503020204020204" pitchFamily="34" charset="-122"/>
              </a:rPr>
              <a:t>64 </a:t>
            </a:r>
            <a:r>
              <a:rPr lang="zh-CN" altLang="en-US" sz="2000" b="1" dirty="0">
                <a:latin typeface="微软雅黑" panose="020B0503020204020204" pitchFamily="34" charset="-122"/>
                <a:ea typeface="微软雅黑" panose="020B0503020204020204" pitchFamily="34" charset="-122"/>
              </a:rPr>
              <a:t>字节。</a:t>
            </a:r>
            <a:endParaRPr lang="zh-CN" altLang="en-US" sz="2000" b="1" dirty="0">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227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652125" y="599614"/>
            <a:ext cx="38298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10 Mbit/s </a:t>
            </a:r>
            <a:r>
              <a:rPr lang="zh-CN" altLang="en-US" sz="2000" b="1" dirty="0">
                <a:solidFill>
                  <a:schemeClr val="bg1"/>
                </a:solidFill>
                <a:latin typeface="微软雅黑" panose="020B0503020204020204" pitchFamily="34" charset="-122"/>
                <a:ea typeface="微软雅黑" panose="020B0503020204020204" pitchFamily="34" charset="-122"/>
              </a:rPr>
              <a:t>以太网</a:t>
            </a:r>
            <a:r>
              <a:rPr lang="zh-CN" altLang="en-US" sz="2000" b="1" dirty="0">
                <a:solidFill>
                  <a:srgbClr val="FFFF00"/>
                </a:solidFill>
                <a:latin typeface="微软雅黑" panose="020B0503020204020204" pitchFamily="34" charset="-122"/>
                <a:ea typeface="微软雅黑" panose="020B0503020204020204" pitchFamily="34" charset="-122"/>
              </a:rPr>
              <a:t>争用期</a:t>
            </a:r>
            <a:r>
              <a:rPr lang="zh-CN" altLang="en-US" sz="2000" b="1" dirty="0">
                <a:solidFill>
                  <a:schemeClr val="bg1"/>
                </a:solidFill>
                <a:latin typeface="微软雅黑" panose="020B0503020204020204" pitchFamily="34" charset="-122"/>
                <a:ea typeface="微软雅黑" panose="020B0503020204020204" pitchFamily="34" charset="-122"/>
              </a:rPr>
              <a:t>的长度</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1" name="对角圆角矩形 10"/>
          <p:cNvSpPr/>
          <p:nvPr/>
        </p:nvSpPr>
        <p:spPr>
          <a:xfrm>
            <a:off x="770776" y="1943146"/>
            <a:ext cx="7754384" cy="221413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94208" y="2033039"/>
            <a:ext cx="7429356" cy="1974708"/>
          </a:xfrm>
          <a:prstGeom prst="rect">
            <a:avLst/>
          </a:prstGeom>
        </p:spPr>
        <p:txBody>
          <a:bodyPr wrap="square">
            <a:spAutoFit/>
          </a:bodyPr>
          <a:lstStyle/>
          <a:p>
            <a:pPr>
              <a:lnSpc>
                <a:spcPts val="3000"/>
              </a:lnSpc>
            </a:pPr>
            <a:r>
              <a:rPr lang="zh-CN" altLang="en-US" b="1" dirty="0">
                <a:solidFill>
                  <a:schemeClr val="bg1"/>
                </a:solidFill>
                <a:latin typeface="微软雅黑" panose="020B0503020204020204" pitchFamily="34" charset="-122"/>
                <a:ea typeface="微软雅黑" panose="020B0503020204020204" pitchFamily="34" charset="-122"/>
              </a:rPr>
              <a:t>这意味着：</a:t>
            </a:r>
            <a:endParaRPr lang="zh-CN" altLang="en-US" b="1" dirty="0">
              <a:solidFill>
                <a:schemeClr val="bg1"/>
              </a:solidFill>
              <a:latin typeface="微软雅黑" panose="020B0503020204020204" pitchFamily="34" charset="-122"/>
              <a:ea typeface="微软雅黑" panose="020B0503020204020204" pitchFamily="34" charset="-122"/>
            </a:endParaRPr>
          </a:p>
          <a:p>
            <a:pPr marL="342900" indent="-342900">
              <a:lnSpc>
                <a:spcPts val="3000"/>
              </a:lnSpc>
              <a:buFont typeface="Wingdings" panose="05000000000000000000" pitchFamily="2" charset="2"/>
              <a:buChar char="l"/>
            </a:pPr>
            <a:r>
              <a:rPr lang="zh-CN" altLang="en-US" b="1" dirty="0">
                <a:solidFill>
                  <a:schemeClr val="bg1"/>
                </a:solidFill>
                <a:latin typeface="微软雅黑" panose="020B0503020204020204" pitchFamily="34" charset="-122"/>
                <a:ea typeface="微软雅黑" panose="020B0503020204020204" pitchFamily="34" charset="-122"/>
              </a:rPr>
              <a:t>以太网在发送数据时，若前 </a:t>
            </a:r>
            <a:r>
              <a:rPr lang="en-US" altLang="zh-CN" b="1" dirty="0">
                <a:solidFill>
                  <a:schemeClr val="bg1"/>
                </a:solidFill>
                <a:latin typeface="微软雅黑" panose="020B0503020204020204" pitchFamily="34" charset="-122"/>
                <a:ea typeface="微软雅黑" panose="020B0503020204020204" pitchFamily="34" charset="-122"/>
              </a:rPr>
              <a:t>64 </a:t>
            </a:r>
            <a:r>
              <a:rPr lang="zh-CN" altLang="en-US" b="1" dirty="0">
                <a:solidFill>
                  <a:schemeClr val="bg1"/>
                </a:solidFill>
                <a:latin typeface="微软雅黑" panose="020B0503020204020204" pitchFamily="34" charset="-122"/>
                <a:ea typeface="微软雅黑" panose="020B0503020204020204" pitchFamily="34" charset="-122"/>
              </a:rPr>
              <a:t>字节没有发生冲突，则后续的数据就</a:t>
            </a:r>
            <a:r>
              <a:rPr lang="zh-CN" altLang="en-US" b="1" dirty="0">
                <a:solidFill>
                  <a:srgbClr val="FFFF00"/>
                </a:solidFill>
                <a:latin typeface="微软雅黑" panose="020B0503020204020204" pitchFamily="34" charset="-122"/>
                <a:ea typeface="微软雅黑" panose="020B0503020204020204" pitchFamily="34" charset="-122"/>
              </a:rPr>
              <a:t>不会</a:t>
            </a:r>
            <a:r>
              <a:rPr lang="zh-CN" altLang="en-US" b="1" dirty="0">
                <a:solidFill>
                  <a:schemeClr val="bg1"/>
                </a:solidFill>
                <a:latin typeface="微软雅黑" panose="020B0503020204020204" pitchFamily="34" charset="-122"/>
                <a:ea typeface="微软雅黑" panose="020B0503020204020204" pitchFamily="34" charset="-122"/>
              </a:rPr>
              <a:t>发生冲突。</a:t>
            </a:r>
            <a:endParaRPr lang="en-US" altLang="zh-CN" b="1" dirty="0">
              <a:solidFill>
                <a:schemeClr val="bg1"/>
              </a:solidFill>
              <a:latin typeface="微软雅黑" panose="020B0503020204020204" pitchFamily="34" charset="-122"/>
              <a:ea typeface="微软雅黑" panose="020B0503020204020204" pitchFamily="34" charset="-122"/>
            </a:endParaRPr>
          </a:p>
          <a:p>
            <a:pPr marL="342900" indent="-342900">
              <a:lnSpc>
                <a:spcPts val="3000"/>
              </a:lnSpc>
              <a:buFont typeface="Wingdings" panose="05000000000000000000" pitchFamily="2" charset="2"/>
              <a:buChar char="l"/>
            </a:pPr>
            <a:r>
              <a:rPr lang="zh-CN" altLang="en-US" b="1" dirty="0">
                <a:solidFill>
                  <a:schemeClr val="bg1"/>
                </a:solidFill>
                <a:latin typeface="微软雅黑" panose="020B0503020204020204" pitchFamily="34" charset="-122"/>
                <a:ea typeface="微软雅黑" panose="020B0503020204020204" pitchFamily="34" charset="-122"/>
              </a:rPr>
              <a:t>以太网规定了</a:t>
            </a:r>
            <a:r>
              <a:rPr lang="zh-CN" altLang="en-US" b="1" dirty="0">
                <a:solidFill>
                  <a:srgbClr val="FFFF00"/>
                </a:solidFill>
                <a:latin typeface="微软雅黑" panose="020B0503020204020204" pitchFamily="34" charset="-122"/>
                <a:ea typeface="微软雅黑" panose="020B0503020204020204" pitchFamily="34" charset="-122"/>
              </a:rPr>
              <a:t>最短有效帧长为 </a:t>
            </a:r>
            <a:r>
              <a:rPr lang="en-US" altLang="zh-CN" b="1" dirty="0">
                <a:solidFill>
                  <a:srgbClr val="FFFF00"/>
                </a:solidFill>
                <a:latin typeface="微软雅黑" panose="020B0503020204020204" pitchFamily="34" charset="-122"/>
                <a:ea typeface="微软雅黑" panose="020B0503020204020204" pitchFamily="34" charset="-122"/>
              </a:rPr>
              <a:t>64 </a:t>
            </a:r>
            <a:r>
              <a:rPr lang="zh-CN" altLang="en-US" b="1" dirty="0">
                <a:solidFill>
                  <a:srgbClr val="FFFF00"/>
                </a:solidFill>
                <a:latin typeface="微软雅黑" panose="020B0503020204020204" pitchFamily="34" charset="-122"/>
                <a:ea typeface="微软雅黑" panose="020B0503020204020204" pitchFamily="34" charset="-122"/>
              </a:rPr>
              <a:t>字节</a:t>
            </a:r>
            <a:r>
              <a:rPr lang="en-US" altLang="zh-CN" b="1" dirty="0">
                <a:solidFill>
                  <a:srgbClr val="FFFF00"/>
                </a:solidFill>
                <a:latin typeface="微软雅黑" panose="020B0503020204020204" pitchFamily="34" charset="-122"/>
                <a:ea typeface="微软雅黑" panose="020B0503020204020204" pitchFamily="34" charset="-122"/>
              </a:rPr>
              <a:t>(</a:t>
            </a:r>
            <a:r>
              <a:rPr lang="zh-CN" altLang="en-US" b="1" dirty="0">
                <a:solidFill>
                  <a:srgbClr val="FFFF00"/>
                </a:solidFill>
                <a:latin typeface="微软雅黑" panose="020B0503020204020204" pitchFamily="34" charset="-122"/>
                <a:ea typeface="微软雅黑" panose="020B0503020204020204" pitchFamily="34" charset="-122"/>
              </a:rPr>
              <a:t>最小帧</a:t>
            </a:r>
            <a:r>
              <a:rPr lang="en-US" altLang="zh-CN" b="1" dirty="0">
                <a:solidFill>
                  <a:srgbClr val="FFFF00"/>
                </a:solidFill>
                <a:latin typeface="微软雅黑" panose="020B0503020204020204" pitchFamily="34" charset="-122"/>
                <a:ea typeface="微软雅黑" panose="020B0503020204020204" pitchFamily="34" charset="-122"/>
              </a:rPr>
              <a:t>)</a:t>
            </a:r>
            <a:r>
              <a:rPr lang="zh-CN" altLang="en-US" b="1" dirty="0">
                <a:solidFill>
                  <a:srgbClr val="FFFF00"/>
                </a:solidFill>
                <a:latin typeface="微软雅黑" panose="020B0503020204020204" pitchFamily="34" charset="-122"/>
                <a:ea typeface="微软雅黑" panose="020B0503020204020204" pitchFamily="34" charset="-122"/>
              </a:rPr>
              <a:t>。</a:t>
            </a:r>
            <a:r>
              <a:rPr lang="zh-CN" altLang="en-US" b="1" dirty="0">
                <a:solidFill>
                  <a:schemeClr val="bg1"/>
                </a:solidFill>
                <a:latin typeface="微软雅黑" panose="020B0503020204020204" pitchFamily="34" charset="-122"/>
                <a:ea typeface="微软雅黑" panose="020B0503020204020204" pitchFamily="34" charset="-122"/>
              </a:rPr>
              <a:t>凡长度小于 </a:t>
            </a:r>
            <a:r>
              <a:rPr lang="en-US" altLang="zh-CN" b="1" dirty="0">
                <a:solidFill>
                  <a:schemeClr val="bg1"/>
                </a:solidFill>
                <a:latin typeface="微软雅黑" panose="020B0503020204020204" pitchFamily="34" charset="-122"/>
                <a:ea typeface="微软雅黑" panose="020B0503020204020204" pitchFamily="34" charset="-122"/>
              </a:rPr>
              <a:t>64 </a:t>
            </a:r>
            <a:r>
              <a:rPr lang="zh-CN" altLang="en-US" b="1" dirty="0">
                <a:solidFill>
                  <a:schemeClr val="bg1"/>
                </a:solidFill>
                <a:latin typeface="微软雅黑" panose="020B0503020204020204" pitchFamily="34" charset="-122"/>
                <a:ea typeface="微软雅黑" panose="020B0503020204020204" pitchFamily="34" charset="-122"/>
              </a:rPr>
              <a:t>字节的帧都是由于冲突而异常中止的无效帧，应当立即将其丢弃。</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6"/>
          <p:cNvSpPr/>
          <p:nvPr/>
        </p:nvSpPr>
        <p:spPr>
          <a:xfrm>
            <a:off x="777104" y="1940119"/>
            <a:ext cx="7714890" cy="113703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AutoShape 5"/>
          <p:cNvSpPr>
            <a:spLocks noChangeArrowheads="1"/>
          </p:cNvSpPr>
          <p:nvPr/>
        </p:nvSpPr>
        <p:spPr bwMode="auto">
          <a:xfrm>
            <a:off x="502921" y="62076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Rectangle 6"/>
          <p:cNvSpPr>
            <a:spLocks noChangeArrowheads="1"/>
          </p:cNvSpPr>
          <p:nvPr/>
        </p:nvSpPr>
        <p:spPr bwMode="auto">
          <a:xfrm>
            <a:off x="3064096" y="597673"/>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以太网的</a:t>
            </a:r>
            <a:r>
              <a:rPr lang="zh-CN" altLang="en-US" sz="2000" b="1" dirty="0">
                <a:solidFill>
                  <a:srgbClr val="FFFF00"/>
                </a:solidFill>
                <a:latin typeface="微软雅黑" panose="020B0503020204020204" pitchFamily="34" charset="-122"/>
                <a:ea typeface="微软雅黑" panose="020B0503020204020204" pitchFamily="34" charset="-122"/>
              </a:rPr>
              <a:t>最大端到端</a:t>
            </a:r>
            <a:r>
              <a:rPr lang="zh-CN" altLang="en-US" sz="2000" b="1" dirty="0">
                <a:solidFill>
                  <a:schemeClr val="bg1"/>
                </a:solidFill>
                <a:latin typeface="微软雅黑" panose="020B0503020204020204" pitchFamily="34" charset="-122"/>
                <a:ea typeface="微软雅黑" panose="020B0503020204020204" pitchFamily="34" charset="-122"/>
              </a:rPr>
              <a:t>长度</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925392" y="2057761"/>
            <a:ext cx="7566602" cy="861774"/>
          </a:xfrm>
          <a:prstGeom prst="rect">
            <a:avLst/>
          </a:prstGeom>
        </p:spPr>
        <p:txBody>
          <a:bodyPr wrap="square">
            <a:spAutoFit/>
          </a:bodyPr>
          <a:lstStyle/>
          <a:p>
            <a:pPr>
              <a:lnSpc>
                <a:spcPts val="3000"/>
              </a:lnSpc>
            </a:pPr>
            <a:r>
              <a:rPr lang="zh-CN" altLang="en-US" sz="2000" b="1" dirty="0">
                <a:solidFill>
                  <a:schemeClr val="bg1"/>
                </a:solidFill>
                <a:latin typeface="微软雅黑" panose="020B0503020204020204" pitchFamily="34" charset="-122"/>
                <a:ea typeface="微软雅黑" panose="020B0503020204020204" pitchFamily="34" charset="-122"/>
              </a:rPr>
              <a:t>以太网最大端到端单程时延</a:t>
            </a:r>
            <a:r>
              <a:rPr lang="zh-CN" altLang="en-US" sz="2000" b="1" dirty="0">
                <a:solidFill>
                  <a:srgbClr val="FFFF00"/>
                </a:solidFill>
                <a:latin typeface="微软雅黑" panose="020B0503020204020204" pitchFamily="34" charset="-122"/>
                <a:ea typeface="微软雅黑" panose="020B0503020204020204" pitchFamily="34" charset="-122"/>
              </a:rPr>
              <a:t>必须小于</a:t>
            </a:r>
            <a:r>
              <a:rPr lang="zh-CN" altLang="en-US" sz="2000" b="1" dirty="0">
                <a:solidFill>
                  <a:schemeClr val="bg1"/>
                </a:solidFill>
                <a:latin typeface="微软雅黑" panose="020B0503020204020204" pitchFamily="34" charset="-122"/>
                <a:ea typeface="微软雅黑" panose="020B0503020204020204" pitchFamily="34" charset="-122"/>
              </a:rPr>
              <a:t>争用期的一半 </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即 </a:t>
            </a:r>
            <a:r>
              <a:rPr lang="en-US" altLang="zh-CN" sz="2000" b="1" dirty="0">
                <a:solidFill>
                  <a:schemeClr val="bg1"/>
                </a:solidFill>
                <a:latin typeface="微软雅黑" panose="020B0503020204020204" pitchFamily="34" charset="-122"/>
                <a:ea typeface="微软雅黑" panose="020B0503020204020204" pitchFamily="34" charset="-122"/>
              </a:rPr>
              <a:t>25.6 </a:t>
            </a:r>
            <a:r>
              <a:rPr lang="en-US" altLang="zh-CN" sz="2000" b="1" dirty="0" err="1">
                <a:solidFill>
                  <a:schemeClr val="bg1"/>
                </a:solidFill>
                <a:latin typeface="微软雅黑" panose="020B0503020204020204" pitchFamily="34" charset="-122"/>
                <a:ea typeface="微软雅黑" panose="020B0503020204020204" pitchFamily="34" charset="-122"/>
              </a:rPr>
              <a:t>μs</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，相当于以太网的</a:t>
            </a:r>
            <a:r>
              <a:rPr lang="zh-CN" altLang="en-US" sz="2000" b="1" dirty="0">
                <a:solidFill>
                  <a:srgbClr val="FFFF00"/>
                </a:solidFill>
                <a:latin typeface="微软雅黑" panose="020B0503020204020204" pitchFamily="34" charset="-122"/>
                <a:ea typeface="微软雅黑" panose="020B0503020204020204" pitchFamily="34" charset="-122"/>
              </a:rPr>
              <a:t>最大</a:t>
            </a:r>
            <a:r>
              <a:rPr lang="zh-CN" altLang="en-US" sz="2000" b="1" dirty="0">
                <a:solidFill>
                  <a:schemeClr val="bg1"/>
                </a:solidFill>
                <a:latin typeface="微软雅黑" panose="020B0503020204020204" pitchFamily="34" charset="-122"/>
                <a:ea typeface="微软雅黑" panose="020B0503020204020204" pitchFamily="34" charset="-122"/>
              </a:rPr>
              <a:t>端到端长度约为 </a:t>
            </a:r>
            <a:r>
              <a:rPr lang="en-US" altLang="zh-CN" sz="2000" b="1" dirty="0">
                <a:solidFill>
                  <a:srgbClr val="FFFF00"/>
                </a:solidFill>
                <a:latin typeface="微软雅黑" panose="020B0503020204020204" pitchFamily="34" charset="-122"/>
                <a:ea typeface="微软雅黑" panose="020B0503020204020204" pitchFamily="34" charset="-122"/>
              </a:rPr>
              <a:t>5 km</a:t>
            </a:r>
            <a:r>
              <a:rPr lang="zh-CN" altLang="en-US" sz="2000" b="1" dirty="0">
                <a:solidFill>
                  <a:schemeClr val="bg1"/>
                </a:solidFill>
                <a:latin typeface="微软雅黑" panose="020B0503020204020204" pitchFamily="34" charset="-122"/>
                <a:ea typeface="微软雅黑" panose="020B0503020204020204" pitchFamily="34" charset="-122"/>
              </a:rPr>
              <a: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 name="Rectangle 46"/>
          <p:cNvSpPr>
            <a:spLocks noChangeArrowheads="1"/>
          </p:cNvSpPr>
          <p:nvPr/>
        </p:nvSpPr>
        <p:spPr bwMode="auto">
          <a:xfrm>
            <a:off x="502921" y="981328"/>
            <a:ext cx="8302751"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争用期的长度 </a:t>
            </a:r>
            <a:r>
              <a:rPr lang="en-US" altLang="zh-CN" sz="2000" b="1" dirty="0">
                <a:solidFill>
                  <a:srgbClr val="C00000"/>
                </a:solidFill>
                <a:latin typeface="微软雅黑" panose="020B0503020204020204" pitchFamily="34" charset="-122"/>
                <a:ea typeface="微软雅黑" panose="020B0503020204020204" pitchFamily="34" charset="-122"/>
              </a:rPr>
              <a:t>= 51.2</a:t>
            </a:r>
            <a:r>
              <a:rPr lang="en-US" altLang="zh-CN" sz="2000" b="1" dirty="0">
                <a:solidFill>
                  <a:srgbClr val="C00000"/>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000" b="1" dirty="0">
                <a:solidFill>
                  <a:srgbClr val="C00000"/>
                </a:solidFill>
                <a:latin typeface="微软雅黑" panose="020B0503020204020204" pitchFamily="34" charset="-122"/>
                <a:ea typeface="微软雅黑" panose="020B0503020204020204" pitchFamily="34" charset="-122"/>
              </a:rPr>
              <a:t>s</a:t>
            </a:r>
            <a:r>
              <a:rPr lang="zh-CN" altLang="en-US" sz="2000" b="1" dirty="0">
                <a:solidFill>
                  <a:srgbClr val="C00000"/>
                </a:solidFill>
                <a:latin typeface="微软雅黑" panose="020B0503020204020204" pitchFamily="34" charset="-122"/>
                <a:ea typeface="微软雅黑" panose="020B0503020204020204" pitchFamily="34" charset="-122"/>
              </a:rPr>
              <a:t>。</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对于 </a:t>
            </a:r>
            <a:r>
              <a:rPr lang="en-US" altLang="zh-CN" sz="2000" b="1" dirty="0">
                <a:latin typeface="微软雅黑" panose="020B0503020204020204" pitchFamily="34" charset="-122"/>
                <a:ea typeface="微软雅黑" panose="020B0503020204020204" pitchFamily="34" charset="-122"/>
              </a:rPr>
              <a:t>10 Mbit/s </a:t>
            </a:r>
            <a:r>
              <a:rPr lang="zh-CN" altLang="en-US" sz="2000" b="1" dirty="0">
                <a:latin typeface="微软雅黑" panose="020B0503020204020204" pitchFamily="34" charset="-122"/>
                <a:ea typeface="微软雅黑" panose="020B0503020204020204" pitchFamily="34" charset="-122"/>
              </a:rPr>
              <a:t>以太网，在争用期内可发送 </a:t>
            </a:r>
            <a:r>
              <a:rPr lang="en-US" altLang="zh-CN" sz="2000" b="1" dirty="0">
                <a:latin typeface="微软雅黑" panose="020B0503020204020204" pitchFamily="34" charset="-122"/>
                <a:ea typeface="微软雅黑" panose="020B0503020204020204" pitchFamily="34" charset="-122"/>
              </a:rPr>
              <a:t>512 bit</a:t>
            </a:r>
            <a:r>
              <a:rPr lang="zh-CN" altLang="en-US" sz="2000" b="1" dirty="0">
                <a:latin typeface="微软雅黑" panose="020B0503020204020204" pitchFamily="34" charset="-122"/>
                <a:ea typeface="微软雅黑" panose="020B0503020204020204" pitchFamily="34" charset="-122"/>
              </a:rPr>
              <a:t>，即 </a:t>
            </a:r>
            <a:r>
              <a:rPr lang="en-US" altLang="zh-CN" sz="2000" b="1" dirty="0">
                <a:latin typeface="微软雅黑" panose="020B0503020204020204" pitchFamily="34" charset="-122"/>
                <a:ea typeface="微软雅黑" panose="020B0503020204020204" pitchFamily="34" charset="-122"/>
              </a:rPr>
              <a:t>64 </a:t>
            </a:r>
            <a:r>
              <a:rPr lang="zh-CN" altLang="en-US" sz="2000" b="1" dirty="0">
                <a:latin typeface="微软雅黑" panose="020B0503020204020204" pitchFamily="34" charset="-122"/>
                <a:ea typeface="微软雅黑" panose="020B0503020204020204" pitchFamily="34" charset="-122"/>
              </a:rPr>
              <a:t>字节。</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064097" y="599797"/>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强化碰撞：人为干扰信号</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502922" y="1064859"/>
            <a:ext cx="8129014" cy="22951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11" name="组合 10"/>
          <p:cNvGrpSpPr/>
          <p:nvPr/>
        </p:nvGrpSpPr>
        <p:grpSpPr>
          <a:xfrm>
            <a:off x="1055008" y="3407767"/>
            <a:ext cx="6978535" cy="1154151"/>
            <a:chOff x="502922" y="3477683"/>
            <a:chExt cx="6978535" cy="1154151"/>
          </a:xfrm>
        </p:grpSpPr>
        <p:sp>
          <p:nvSpPr>
            <p:cNvPr id="12" name="对角圆角矩形 11"/>
            <p:cNvSpPr/>
            <p:nvPr/>
          </p:nvSpPr>
          <p:spPr>
            <a:xfrm>
              <a:off x="502922" y="3477683"/>
              <a:ext cx="6978535" cy="115415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49856" y="3559595"/>
              <a:ext cx="6591455" cy="1015663"/>
            </a:xfrm>
            <a:prstGeom prst="rect">
              <a:avLst/>
            </a:prstGeom>
          </p:spPr>
          <p:txBody>
            <a:bodyPr wrap="square">
              <a:spAutoFit/>
            </a:bodyPr>
            <a:lstStyle/>
            <a:p>
              <a:pPr marL="285750" indent="-285750">
                <a:lnSpc>
                  <a:spcPts val="2400"/>
                </a:lnSpc>
                <a:buFont typeface="Wingdings" panose="05000000000000000000" pitchFamily="2" charset="2"/>
                <a:buChar char="l"/>
              </a:pPr>
              <a:r>
                <a:rPr lang="zh-CN" altLang="en-US" b="1" dirty="0">
                  <a:solidFill>
                    <a:schemeClr val="bg1"/>
                  </a:solidFill>
                  <a:latin typeface="微软雅黑" panose="020B0503020204020204" pitchFamily="34" charset="-122"/>
                  <a:ea typeface="微软雅黑" panose="020B0503020204020204" pitchFamily="34" charset="-122"/>
                </a:rPr>
                <a:t>发送站检测到冲突后，立即停止发送数据帧，接着就发送 </a:t>
              </a:r>
              <a:r>
                <a:rPr lang="en-US" altLang="zh-CN" b="1" dirty="0">
                  <a:solidFill>
                    <a:schemeClr val="bg1"/>
                  </a:solidFill>
                  <a:latin typeface="微软雅黑" panose="020B0503020204020204" pitchFamily="34" charset="-122"/>
                  <a:ea typeface="微软雅黑" panose="020B0503020204020204" pitchFamily="34" charset="-122"/>
                </a:rPr>
                <a:t>32 </a:t>
              </a:r>
              <a:r>
                <a:rPr lang="zh-CN" altLang="en-US" b="1" dirty="0">
                  <a:solidFill>
                    <a:schemeClr val="bg1"/>
                  </a:solidFill>
                  <a:latin typeface="微软雅黑" panose="020B0503020204020204" pitchFamily="34" charset="-122"/>
                  <a:ea typeface="微软雅黑" panose="020B0503020204020204" pitchFamily="34" charset="-122"/>
                </a:rPr>
                <a:t>或 </a:t>
              </a:r>
              <a:r>
                <a:rPr lang="en-US" altLang="zh-CN" b="1" dirty="0">
                  <a:solidFill>
                    <a:schemeClr val="bg1"/>
                  </a:solidFill>
                  <a:latin typeface="微软雅黑" panose="020B0503020204020204" pitchFamily="34" charset="-122"/>
                  <a:ea typeface="微软雅黑" panose="020B0503020204020204" pitchFamily="34" charset="-122"/>
                </a:rPr>
                <a:t>48 </a:t>
              </a:r>
              <a:r>
                <a:rPr lang="zh-CN" altLang="en-US" b="1" dirty="0">
                  <a:solidFill>
                    <a:schemeClr val="bg1"/>
                  </a:solidFill>
                  <a:latin typeface="微软雅黑" panose="020B0503020204020204" pitchFamily="34" charset="-122"/>
                  <a:ea typeface="微软雅黑" panose="020B0503020204020204" pitchFamily="34" charset="-122"/>
                </a:rPr>
                <a:t>比特的</a:t>
              </a:r>
              <a:r>
                <a:rPr lang="zh-CN" altLang="en-US" b="1" dirty="0">
                  <a:solidFill>
                    <a:srgbClr val="FFFF00"/>
                  </a:solidFill>
                  <a:latin typeface="微软雅黑" panose="020B0503020204020204" pitchFamily="34" charset="-122"/>
                  <a:ea typeface="微软雅黑" panose="020B0503020204020204" pitchFamily="34" charset="-122"/>
                </a:rPr>
                <a:t>人为干扰信号</a:t>
              </a:r>
              <a:r>
                <a:rPr lang="zh-CN" altLang="en-US" b="1" dirty="0">
                  <a:solidFill>
                    <a:srgbClr val="FF9900"/>
                  </a:solidFill>
                  <a:latin typeface="微软雅黑" panose="020B0503020204020204" pitchFamily="34" charset="-122"/>
                  <a:ea typeface="微软雅黑" panose="020B0503020204020204" pitchFamily="34" charset="-122"/>
                </a:rPr>
                <a:t> </a:t>
              </a:r>
              <a:r>
                <a:rPr lang="en-US" altLang="zh-CN" b="1" dirty="0">
                  <a:solidFill>
                    <a:schemeClr val="bg1"/>
                  </a:solidFill>
                  <a:latin typeface="微软雅黑" panose="020B0503020204020204" pitchFamily="34" charset="-122"/>
                  <a:ea typeface="微软雅黑" panose="020B0503020204020204" pitchFamily="34" charset="-122"/>
                </a:rPr>
                <a:t>(jamming signal) </a:t>
              </a:r>
              <a:r>
                <a:rPr lang="zh-CN" altLang="en-US" b="1" dirty="0">
                  <a:solidFill>
                    <a:schemeClr val="bg1"/>
                  </a:solidFill>
                  <a:latin typeface="微软雅黑" panose="020B0503020204020204" pitchFamily="34" charset="-122"/>
                  <a:ea typeface="微软雅黑" panose="020B0503020204020204" pitchFamily="34" charset="-122"/>
                </a:rPr>
                <a:t>。</a:t>
              </a:r>
              <a:endParaRPr lang="en-US" altLang="zh-CN" b="1" dirty="0">
                <a:solidFill>
                  <a:schemeClr val="bg1"/>
                </a:solidFill>
                <a:latin typeface="微软雅黑" panose="020B0503020204020204" pitchFamily="34" charset="-122"/>
                <a:ea typeface="微软雅黑" panose="020B0503020204020204" pitchFamily="34" charset="-122"/>
              </a:endParaRPr>
            </a:p>
            <a:p>
              <a:pPr marL="285750" indent="-285750">
                <a:lnSpc>
                  <a:spcPts val="2400"/>
                </a:lnSpc>
                <a:buFont typeface="Wingdings" panose="05000000000000000000" pitchFamily="2" charset="2"/>
                <a:buChar char="l"/>
              </a:pPr>
              <a:r>
                <a:rPr lang="zh-CN" altLang="en-US" b="1" dirty="0">
                  <a:solidFill>
                    <a:schemeClr val="bg1"/>
                  </a:solidFill>
                  <a:latin typeface="微软雅黑" panose="020B0503020204020204" pitchFamily="34" charset="-122"/>
                  <a:ea typeface="微软雅黑" panose="020B0503020204020204" pitchFamily="34" charset="-122"/>
                </a:rPr>
                <a:t>以太网还规定了帧间最小间隔为 </a:t>
              </a:r>
              <a:r>
                <a:rPr lang="en-US" altLang="zh-CN" b="1" dirty="0">
                  <a:solidFill>
                    <a:schemeClr val="bg1"/>
                  </a:solidFill>
                  <a:latin typeface="微软雅黑" panose="020B0503020204020204" pitchFamily="34" charset="-122"/>
                  <a:ea typeface="微软雅黑" panose="020B0503020204020204" pitchFamily="34" charset="-122"/>
                </a:rPr>
                <a:t>9.6 </a:t>
              </a:r>
              <a:r>
                <a:rPr lang="el-GR" altLang="zh-CN" b="1" dirty="0">
                  <a:solidFill>
                    <a:schemeClr val="bg1"/>
                  </a:solidFill>
                  <a:latin typeface="微软雅黑" panose="020B0503020204020204" pitchFamily="34" charset="-122"/>
                  <a:ea typeface="微软雅黑" panose="020B0503020204020204" pitchFamily="34" charset="-122"/>
                </a:rPr>
                <a:t>μ</a:t>
              </a:r>
              <a:r>
                <a:rPr lang="en-US" altLang="zh-CN" b="1" dirty="0">
                  <a:solidFill>
                    <a:schemeClr val="bg1"/>
                  </a:solidFill>
                  <a:latin typeface="微软雅黑" panose="020B0503020204020204" pitchFamily="34" charset="-122"/>
                  <a:ea typeface="微软雅黑" panose="020B0503020204020204" pitchFamily="34" charset="-122"/>
                </a:rPr>
                <a:t>s</a:t>
              </a:r>
              <a:r>
                <a:rPr lang="zh-CN" altLang="en-US" b="1" dirty="0">
                  <a:solidFill>
                    <a:schemeClr val="bg1"/>
                  </a:solidFill>
                  <a:latin typeface="微软雅黑" panose="020B0503020204020204" pitchFamily="34" charset="-122"/>
                  <a:ea typeface="微软雅黑" panose="020B0503020204020204" pitchFamily="34" charset="-122"/>
                </a:rPr>
                <a:t>。</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nvGrpSpPr>
          <p:cNvPr id="14" name="Group 5"/>
          <p:cNvGrpSpPr/>
          <p:nvPr/>
        </p:nvGrpSpPr>
        <p:grpSpPr bwMode="auto">
          <a:xfrm>
            <a:off x="2894807" y="1518593"/>
            <a:ext cx="3300674" cy="1317548"/>
            <a:chOff x="992" y="1619"/>
            <a:chExt cx="3804" cy="1645"/>
          </a:xfrm>
        </p:grpSpPr>
        <p:sp>
          <p:nvSpPr>
            <p:cNvPr id="15" name="AutoShape 6"/>
            <p:cNvSpPr>
              <a:spLocks noChangeArrowheads="1"/>
            </p:cNvSpPr>
            <p:nvPr/>
          </p:nvSpPr>
          <p:spPr bwMode="auto">
            <a:xfrm rot="5400000">
              <a:off x="2071" y="540"/>
              <a:ext cx="1645" cy="3804"/>
            </a:xfrm>
            <a:prstGeom prst="parallelogram">
              <a:avLst>
                <a:gd name="adj" fmla="val 37968"/>
              </a:avLst>
            </a:prstGeom>
            <a:solidFill>
              <a:srgbClr val="0000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16" name="AutoShape 7"/>
            <p:cNvSpPr>
              <a:spLocks noChangeArrowheads="1"/>
            </p:cNvSpPr>
            <p:nvPr/>
          </p:nvSpPr>
          <p:spPr bwMode="auto">
            <a:xfrm rot="601221">
              <a:off x="2212" y="2087"/>
              <a:ext cx="1066" cy="424"/>
            </a:xfrm>
            <a:prstGeom prst="rightArrow">
              <a:avLst>
                <a:gd name="adj1" fmla="val 49370"/>
                <a:gd name="adj2" fmla="val 80790"/>
              </a:avLst>
            </a:prstGeom>
            <a:solidFill>
              <a:srgbClr val="00FFFF"/>
            </a:solidFill>
            <a:ln w="12700">
              <a:solidFill>
                <a:schemeClr val="tx1"/>
              </a:solidFill>
              <a:prstDash val="solid"/>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zh-CN" altLang="en-US" sz="1050" b="1" dirty="0">
                  <a:solidFill>
                    <a:srgbClr val="0000CC"/>
                  </a:solidFill>
                  <a:latin typeface="微软雅黑" panose="020B0503020204020204" pitchFamily="34" charset="-122"/>
                  <a:ea typeface="微软雅黑" panose="020B0503020204020204" pitchFamily="34" charset="-122"/>
                </a:rPr>
                <a:t>数据帧</a:t>
              </a:r>
              <a:endParaRPr kumimoji="1" lang="zh-CN" altLang="en-US" sz="1050" b="1" dirty="0">
                <a:solidFill>
                  <a:srgbClr val="0000CC"/>
                </a:solidFill>
                <a:latin typeface="微软雅黑" panose="020B0503020204020204" pitchFamily="34" charset="-122"/>
                <a:ea typeface="微软雅黑" panose="020B0503020204020204" pitchFamily="34" charset="-122"/>
              </a:endParaRPr>
            </a:p>
          </p:txBody>
        </p:sp>
      </p:grpSp>
      <p:grpSp>
        <p:nvGrpSpPr>
          <p:cNvPr id="17" name="Group 8"/>
          <p:cNvGrpSpPr/>
          <p:nvPr/>
        </p:nvGrpSpPr>
        <p:grpSpPr bwMode="auto">
          <a:xfrm>
            <a:off x="2500010" y="2315529"/>
            <a:ext cx="3695471" cy="873026"/>
            <a:chOff x="537" y="2606"/>
            <a:chExt cx="4259" cy="1090"/>
          </a:xfrm>
        </p:grpSpPr>
        <p:grpSp>
          <p:nvGrpSpPr>
            <p:cNvPr id="18" name="Group 9"/>
            <p:cNvGrpSpPr/>
            <p:nvPr/>
          </p:nvGrpSpPr>
          <p:grpSpPr bwMode="auto">
            <a:xfrm>
              <a:off x="992" y="2627"/>
              <a:ext cx="3804" cy="1061"/>
              <a:chOff x="992" y="2627"/>
              <a:chExt cx="3804" cy="1061"/>
            </a:xfrm>
          </p:grpSpPr>
          <p:grpSp>
            <p:nvGrpSpPr>
              <p:cNvPr id="26" name="Group 10"/>
              <p:cNvGrpSpPr/>
              <p:nvPr/>
            </p:nvGrpSpPr>
            <p:grpSpPr bwMode="auto">
              <a:xfrm>
                <a:off x="992" y="2627"/>
                <a:ext cx="3804" cy="1061"/>
                <a:chOff x="992" y="2627"/>
                <a:chExt cx="3804" cy="1061"/>
              </a:xfrm>
            </p:grpSpPr>
            <p:sp>
              <p:nvSpPr>
                <p:cNvPr id="28" name="AutoShape 11"/>
                <p:cNvSpPr>
                  <a:spLocks noChangeArrowheads="1"/>
                </p:cNvSpPr>
                <p:nvPr/>
              </p:nvSpPr>
              <p:spPr bwMode="auto">
                <a:xfrm rot="5400000">
                  <a:off x="2363" y="1256"/>
                  <a:ext cx="1061" cy="3804"/>
                </a:xfrm>
                <a:prstGeom prst="parallelogram">
                  <a:avLst>
                    <a:gd name="adj" fmla="val 59685"/>
                  </a:avLst>
                </a:prstGeom>
                <a:solidFill>
                  <a:srgbClr val="92D05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29" name="AutoShape 12"/>
                <p:cNvSpPr>
                  <a:spLocks noChangeArrowheads="1"/>
                </p:cNvSpPr>
                <p:nvPr/>
              </p:nvSpPr>
              <p:spPr bwMode="auto">
                <a:xfrm rot="601221">
                  <a:off x="1981" y="2954"/>
                  <a:ext cx="2034" cy="426"/>
                </a:xfrm>
                <a:prstGeom prst="rightArrow">
                  <a:avLst>
                    <a:gd name="adj1" fmla="val 49370"/>
                    <a:gd name="adj2" fmla="val 119013"/>
                  </a:avLst>
                </a:prstGeom>
                <a:solidFill>
                  <a:srgbClr val="00FFFF"/>
                </a:solidFill>
                <a:ln w="12700" cmpd="dbl">
                  <a:solidFill>
                    <a:schemeClr val="tx1"/>
                  </a:solidFill>
                  <a:prstDash val="solid"/>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grpSp>
          <p:sp>
            <p:nvSpPr>
              <p:cNvPr id="27" name="Text Box 13"/>
              <p:cNvSpPr txBox="1">
                <a:spLocks noChangeArrowheads="1"/>
              </p:cNvSpPr>
              <p:nvPr/>
            </p:nvSpPr>
            <p:spPr bwMode="auto">
              <a:xfrm rot="595815">
                <a:off x="1982" y="2993"/>
                <a:ext cx="1822"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050" b="1" dirty="0">
                    <a:solidFill>
                      <a:srgbClr val="0000CC"/>
                    </a:solidFill>
                    <a:latin typeface="微软雅黑" panose="020B0503020204020204" pitchFamily="34" charset="-122"/>
                    <a:ea typeface="微软雅黑" panose="020B0503020204020204" pitchFamily="34" charset="-122"/>
                  </a:rPr>
                  <a:t>32 </a:t>
                </a:r>
                <a:r>
                  <a:rPr kumimoji="1" lang="zh-CN" altLang="en-US" sz="1050" b="1" dirty="0">
                    <a:solidFill>
                      <a:srgbClr val="0000CC"/>
                    </a:solidFill>
                    <a:latin typeface="微软雅黑" panose="020B0503020204020204" pitchFamily="34" charset="-122"/>
                    <a:ea typeface="微软雅黑" panose="020B0503020204020204" pitchFamily="34" charset="-122"/>
                  </a:rPr>
                  <a:t>或 </a:t>
                </a:r>
                <a:r>
                  <a:rPr kumimoji="1" lang="en-US" altLang="zh-CN" sz="1050" b="1" dirty="0">
                    <a:solidFill>
                      <a:srgbClr val="0000CC"/>
                    </a:solidFill>
                    <a:latin typeface="微软雅黑" panose="020B0503020204020204" pitchFamily="34" charset="-122"/>
                    <a:ea typeface="微软雅黑" panose="020B0503020204020204" pitchFamily="34" charset="-122"/>
                  </a:rPr>
                  <a:t>48 </a:t>
                </a:r>
                <a:r>
                  <a:rPr kumimoji="1" lang="zh-CN" altLang="en-US" sz="1050" b="1" dirty="0">
                    <a:solidFill>
                      <a:srgbClr val="0000CC"/>
                    </a:solidFill>
                    <a:latin typeface="微软雅黑" panose="020B0503020204020204" pitchFamily="34" charset="-122"/>
                    <a:ea typeface="微软雅黑" panose="020B0503020204020204" pitchFamily="34" charset="-122"/>
                  </a:rPr>
                  <a:t>比特干扰信号</a:t>
                </a:r>
                <a:endParaRPr kumimoji="1" lang="zh-CN" altLang="en-US" sz="1050" b="1" dirty="0">
                  <a:solidFill>
                    <a:srgbClr val="0000CC"/>
                  </a:solidFill>
                  <a:latin typeface="微软雅黑" panose="020B0503020204020204" pitchFamily="34" charset="-122"/>
                  <a:ea typeface="微软雅黑" panose="020B0503020204020204" pitchFamily="34" charset="-122"/>
                </a:endParaRPr>
              </a:p>
            </p:txBody>
          </p:sp>
        </p:grpSp>
        <p:grpSp>
          <p:nvGrpSpPr>
            <p:cNvPr id="19" name="Group 14"/>
            <p:cNvGrpSpPr/>
            <p:nvPr/>
          </p:nvGrpSpPr>
          <p:grpSpPr bwMode="auto">
            <a:xfrm>
              <a:off x="537" y="2606"/>
              <a:ext cx="455" cy="1090"/>
              <a:chOff x="537" y="2606"/>
              <a:chExt cx="455" cy="1090"/>
            </a:xfrm>
          </p:grpSpPr>
          <p:sp>
            <p:nvSpPr>
              <p:cNvPr id="20" name="Line 15"/>
              <p:cNvSpPr>
                <a:spLocks noChangeShapeType="1"/>
              </p:cNvSpPr>
              <p:nvPr/>
            </p:nvSpPr>
            <p:spPr bwMode="auto">
              <a:xfrm>
                <a:off x="823" y="3057"/>
                <a:ext cx="0" cy="639"/>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21" name="Line 16"/>
              <p:cNvSpPr>
                <a:spLocks noChangeShapeType="1"/>
              </p:cNvSpPr>
              <p:nvPr/>
            </p:nvSpPr>
            <p:spPr bwMode="auto">
              <a:xfrm>
                <a:off x="814" y="2606"/>
                <a:ext cx="9" cy="44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22" name="Rectangle 17"/>
              <p:cNvSpPr>
                <a:spLocks noChangeArrowheads="1"/>
              </p:cNvSpPr>
              <p:nvPr/>
            </p:nvSpPr>
            <p:spPr bwMode="auto">
              <a:xfrm>
                <a:off x="592" y="3259"/>
                <a:ext cx="283" cy="323"/>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mn-lt"/>
                    <a:ea typeface="黑体" panose="02010609060101010101" pitchFamily="2" charset="-122"/>
                    <a:sym typeface="Symbol" panose="05050102010706020507" pitchFamily="18" charset="2"/>
                  </a:rPr>
                  <a:t></a:t>
                </a:r>
                <a:endParaRPr kumimoji="1" lang="en-US" altLang="zh-CN" sz="1100" b="1">
                  <a:latin typeface="+mn-lt"/>
                  <a:ea typeface="黑体" panose="02010609060101010101" pitchFamily="2" charset="-122"/>
                  <a:sym typeface="Symbol" panose="05050102010706020507" pitchFamily="18" charset="2"/>
                </a:endParaRPr>
              </a:p>
            </p:txBody>
          </p:sp>
          <p:sp>
            <p:nvSpPr>
              <p:cNvPr id="23" name="Line 18"/>
              <p:cNvSpPr>
                <a:spLocks noChangeShapeType="1"/>
              </p:cNvSpPr>
              <p:nvPr/>
            </p:nvSpPr>
            <p:spPr bwMode="auto">
              <a:xfrm>
                <a:off x="739" y="3051"/>
                <a:ext cx="25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24" name="Line 19"/>
              <p:cNvSpPr>
                <a:spLocks noChangeShapeType="1"/>
              </p:cNvSpPr>
              <p:nvPr/>
            </p:nvSpPr>
            <p:spPr bwMode="auto">
              <a:xfrm>
                <a:off x="739" y="3696"/>
                <a:ext cx="25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25" name="Text Box 20"/>
              <p:cNvSpPr txBox="1">
                <a:spLocks noChangeArrowheads="1"/>
              </p:cNvSpPr>
              <p:nvPr/>
            </p:nvSpPr>
            <p:spPr bwMode="auto">
              <a:xfrm>
                <a:off x="537" y="2722"/>
                <a:ext cx="329" cy="327"/>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100" b="1" i="1">
                    <a:latin typeface="+mn-lt"/>
                    <a:ea typeface="黑体" panose="02010609060101010101" pitchFamily="2" charset="-122"/>
                  </a:rPr>
                  <a:t>T</a:t>
                </a:r>
                <a:r>
                  <a:rPr kumimoji="1" lang="en-US" altLang="zh-CN" sz="1100" b="1" i="1" baseline="-25000">
                    <a:latin typeface="+mn-lt"/>
                    <a:ea typeface="黑体" panose="02010609060101010101" pitchFamily="2" charset="-122"/>
                  </a:rPr>
                  <a:t>J</a:t>
                </a:r>
                <a:endParaRPr kumimoji="1" lang="en-US" altLang="zh-CN" sz="1100" b="1">
                  <a:latin typeface="+mn-lt"/>
                  <a:ea typeface="黑体" panose="02010609060101010101" pitchFamily="2" charset="-122"/>
                </a:endParaRPr>
              </a:p>
            </p:txBody>
          </p:sp>
        </p:grpSp>
      </p:grpSp>
      <p:sp>
        <p:nvSpPr>
          <p:cNvPr id="30" name="Line 22"/>
          <p:cNvSpPr>
            <a:spLocks noChangeShapeType="1"/>
          </p:cNvSpPr>
          <p:nvPr/>
        </p:nvSpPr>
        <p:spPr bwMode="auto">
          <a:xfrm>
            <a:off x="2902614" y="1518593"/>
            <a:ext cx="3291132" cy="0"/>
          </a:xfrm>
          <a:prstGeom prst="line">
            <a:avLst/>
          </a:prstGeom>
          <a:ln w="19050">
            <a:solidFill>
              <a:srgbClr val="0000FF"/>
            </a:solidFill>
          </a:ln>
        </p:spPr>
        <p:style>
          <a:lnRef idx="1">
            <a:schemeClr val="dk1"/>
          </a:lnRef>
          <a:fillRef idx="0">
            <a:schemeClr val="dk1"/>
          </a:fillRef>
          <a:effectRef idx="0">
            <a:schemeClr val="dk1"/>
          </a:effectRef>
          <a:fontRef idx="minor">
            <a:schemeClr val="tx1"/>
          </a:fontRef>
        </p:style>
        <p:txBody>
          <a:bodyPr wrap="none" anchor="ctr"/>
          <a:lstStyle/>
          <a:p>
            <a:endParaRPr lang="zh-CN" altLang="en-US" sz="1200" b="1">
              <a:solidFill>
                <a:srgbClr val="0000CC"/>
              </a:solidFill>
              <a:latin typeface="+mn-lt"/>
              <a:ea typeface="黑体" panose="02010609060101010101" pitchFamily="2" charset="-122"/>
            </a:endParaRPr>
          </a:p>
        </p:txBody>
      </p:sp>
      <p:sp>
        <p:nvSpPr>
          <p:cNvPr id="31" name="Line 23"/>
          <p:cNvSpPr>
            <a:spLocks noChangeShapeType="1"/>
          </p:cNvSpPr>
          <p:nvPr/>
        </p:nvSpPr>
        <p:spPr bwMode="auto">
          <a:xfrm>
            <a:off x="2894804" y="1522598"/>
            <a:ext cx="0" cy="1733236"/>
          </a:xfrm>
          <a:prstGeom prst="line">
            <a:avLst/>
          </a:prstGeom>
          <a:noFill/>
          <a:ln w="95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32" name="Line 24"/>
          <p:cNvSpPr>
            <a:spLocks noChangeShapeType="1"/>
          </p:cNvSpPr>
          <p:nvPr/>
        </p:nvSpPr>
        <p:spPr bwMode="auto">
          <a:xfrm>
            <a:off x="6221512" y="1518593"/>
            <a:ext cx="51540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33" name="Line 25"/>
          <p:cNvSpPr>
            <a:spLocks noChangeShapeType="1"/>
          </p:cNvSpPr>
          <p:nvPr/>
        </p:nvSpPr>
        <p:spPr bwMode="auto">
          <a:xfrm>
            <a:off x="6221512" y="2028792"/>
            <a:ext cx="21952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34" name="Line 26"/>
          <p:cNvSpPr>
            <a:spLocks noChangeShapeType="1"/>
          </p:cNvSpPr>
          <p:nvPr/>
        </p:nvSpPr>
        <p:spPr bwMode="auto">
          <a:xfrm>
            <a:off x="6323898" y="1522598"/>
            <a:ext cx="0" cy="506195"/>
          </a:xfrm>
          <a:prstGeom prst="line">
            <a:avLst/>
          </a:prstGeom>
          <a:noFill/>
          <a:ln w="12700">
            <a:solidFill>
              <a:schemeClr val="tx1"/>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35" name="Rectangle 27"/>
          <p:cNvSpPr>
            <a:spLocks noChangeArrowheads="1"/>
          </p:cNvSpPr>
          <p:nvPr/>
        </p:nvSpPr>
        <p:spPr bwMode="auto">
          <a:xfrm>
            <a:off x="2690898" y="1297533"/>
            <a:ext cx="2757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FF"/>
                </a:solidFill>
                <a:latin typeface="+mn-lt"/>
                <a:ea typeface="黑体" panose="02010609060101010101" pitchFamily="2" charset="-122"/>
              </a:rPr>
              <a:t>A</a:t>
            </a:r>
            <a:endParaRPr kumimoji="1" lang="en-US" altLang="zh-CN" sz="1200" b="1" dirty="0">
              <a:solidFill>
                <a:srgbClr val="0000FF"/>
              </a:solidFill>
              <a:latin typeface="+mn-lt"/>
              <a:ea typeface="黑体" panose="02010609060101010101" pitchFamily="2" charset="-122"/>
            </a:endParaRPr>
          </a:p>
        </p:txBody>
      </p:sp>
      <p:sp>
        <p:nvSpPr>
          <p:cNvPr id="36" name="Rectangle 28"/>
          <p:cNvSpPr>
            <a:spLocks noChangeArrowheads="1"/>
          </p:cNvSpPr>
          <p:nvPr/>
        </p:nvSpPr>
        <p:spPr bwMode="auto">
          <a:xfrm>
            <a:off x="6106977" y="1297533"/>
            <a:ext cx="26930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mn-lt"/>
                <a:ea typeface="黑体" panose="02010609060101010101" pitchFamily="2" charset="-122"/>
              </a:rPr>
              <a:t>B</a:t>
            </a:r>
            <a:endParaRPr kumimoji="1" lang="en-US" altLang="zh-CN" sz="1200" b="1">
              <a:solidFill>
                <a:srgbClr val="0000FF"/>
              </a:solidFill>
              <a:latin typeface="+mn-lt"/>
              <a:ea typeface="黑体" panose="02010609060101010101" pitchFamily="2" charset="-122"/>
            </a:endParaRPr>
          </a:p>
        </p:txBody>
      </p:sp>
      <p:sp>
        <p:nvSpPr>
          <p:cNvPr id="37" name="Line 29"/>
          <p:cNvSpPr>
            <a:spLocks noChangeShapeType="1"/>
          </p:cNvSpPr>
          <p:nvPr/>
        </p:nvSpPr>
        <p:spPr bwMode="auto">
          <a:xfrm>
            <a:off x="2376429" y="1621915"/>
            <a:ext cx="0" cy="1171776"/>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38" name="Line 30"/>
          <p:cNvSpPr>
            <a:spLocks noChangeShapeType="1"/>
          </p:cNvSpPr>
          <p:nvPr/>
        </p:nvSpPr>
        <p:spPr bwMode="auto">
          <a:xfrm>
            <a:off x="6193745" y="1515390"/>
            <a:ext cx="0" cy="1744449"/>
          </a:xfrm>
          <a:prstGeom prst="line">
            <a:avLst/>
          </a:prstGeom>
          <a:noFill/>
          <a:ln w="95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39" name="Line 31"/>
          <p:cNvSpPr>
            <a:spLocks noChangeShapeType="1"/>
          </p:cNvSpPr>
          <p:nvPr/>
        </p:nvSpPr>
        <p:spPr bwMode="auto">
          <a:xfrm>
            <a:off x="2664628" y="2296263"/>
            <a:ext cx="21865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40" name="Line 32"/>
          <p:cNvSpPr>
            <a:spLocks noChangeShapeType="1"/>
          </p:cNvSpPr>
          <p:nvPr/>
        </p:nvSpPr>
        <p:spPr bwMode="auto">
          <a:xfrm>
            <a:off x="2636234" y="1518593"/>
            <a:ext cx="21865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41" name="Line 33"/>
          <p:cNvSpPr>
            <a:spLocks noChangeShapeType="1"/>
          </p:cNvSpPr>
          <p:nvPr/>
        </p:nvSpPr>
        <p:spPr bwMode="auto">
          <a:xfrm>
            <a:off x="2748166" y="1518593"/>
            <a:ext cx="0" cy="792131"/>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42" name="Text Box 36"/>
          <p:cNvSpPr txBox="1">
            <a:spLocks noChangeArrowheads="1"/>
          </p:cNvSpPr>
          <p:nvPr/>
        </p:nvSpPr>
        <p:spPr bwMode="auto">
          <a:xfrm>
            <a:off x="2511518" y="1754565"/>
            <a:ext cx="307710" cy="261259"/>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100" b="1" i="1" dirty="0">
                <a:latin typeface="+mn-lt"/>
                <a:ea typeface="黑体" panose="02010609060101010101" pitchFamily="2" charset="-122"/>
              </a:rPr>
              <a:t>T</a:t>
            </a:r>
            <a:r>
              <a:rPr kumimoji="1" lang="en-US" altLang="zh-CN" sz="1100" b="1" i="1" baseline="-25000" dirty="0">
                <a:latin typeface="+mn-lt"/>
                <a:ea typeface="黑体" panose="02010609060101010101" pitchFamily="2" charset="-122"/>
              </a:rPr>
              <a:t>B</a:t>
            </a:r>
            <a:endParaRPr kumimoji="1" lang="en-US" altLang="zh-CN" sz="1100" b="1" dirty="0">
              <a:latin typeface="+mn-lt"/>
              <a:ea typeface="黑体" panose="02010609060101010101" pitchFamily="2" charset="-122"/>
            </a:endParaRPr>
          </a:p>
        </p:txBody>
      </p:sp>
      <p:sp>
        <p:nvSpPr>
          <p:cNvPr id="43" name="Text Box 37"/>
          <p:cNvSpPr txBox="1">
            <a:spLocks noChangeArrowheads="1"/>
          </p:cNvSpPr>
          <p:nvPr/>
        </p:nvSpPr>
        <p:spPr bwMode="auto">
          <a:xfrm>
            <a:off x="2264734" y="2778474"/>
            <a:ext cx="23756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i="1" dirty="0">
                <a:latin typeface="+mn-lt"/>
                <a:ea typeface="黑体" panose="02010609060101010101" pitchFamily="2" charset="-122"/>
              </a:rPr>
              <a:t>t</a:t>
            </a:r>
            <a:endParaRPr kumimoji="1" lang="en-US" altLang="zh-CN" sz="1200" b="1" i="1" dirty="0">
              <a:latin typeface="+mn-lt"/>
              <a:ea typeface="黑体" panose="02010609060101010101" pitchFamily="2" charset="-122"/>
            </a:endParaRPr>
          </a:p>
        </p:txBody>
      </p:sp>
      <p:sp>
        <p:nvSpPr>
          <p:cNvPr id="44" name="Line 38"/>
          <p:cNvSpPr>
            <a:spLocks noChangeShapeType="1"/>
          </p:cNvSpPr>
          <p:nvPr/>
        </p:nvSpPr>
        <p:spPr bwMode="auto">
          <a:xfrm>
            <a:off x="2950220" y="3182147"/>
            <a:ext cx="3307618" cy="0"/>
          </a:xfrm>
          <a:prstGeom prst="line">
            <a:avLst/>
          </a:prstGeom>
          <a:noFill/>
          <a:ln w="19050">
            <a:solidFill>
              <a:srgbClr val="0000FF"/>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45" name="Rectangle 39"/>
          <p:cNvSpPr>
            <a:spLocks noChangeArrowheads="1"/>
          </p:cNvSpPr>
          <p:nvPr/>
        </p:nvSpPr>
        <p:spPr bwMode="auto">
          <a:xfrm>
            <a:off x="6262175" y="1616212"/>
            <a:ext cx="250069" cy="274434"/>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CC"/>
                </a:solidFill>
                <a:latin typeface="+mn-lt"/>
                <a:ea typeface="黑体" panose="02010609060101010101" pitchFamily="2" charset="-122"/>
                <a:sym typeface="Symbol" panose="05050102010706020507" pitchFamily="18" charset="2"/>
              </a:rPr>
              <a:t></a:t>
            </a:r>
            <a:endParaRPr kumimoji="1" lang="en-US" altLang="zh-CN" sz="1200" b="1">
              <a:solidFill>
                <a:srgbClr val="0000CC"/>
              </a:solidFill>
              <a:latin typeface="+mn-lt"/>
              <a:ea typeface="黑体" panose="02010609060101010101" pitchFamily="2" charset="-122"/>
              <a:sym typeface="Symbol" panose="05050102010706020507" pitchFamily="18" charset="2"/>
            </a:endParaRPr>
          </a:p>
        </p:txBody>
      </p:sp>
      <p:sp>
        <p:nvSpPr>
          <p:cNvPr id="46" name="Line 54"/>
          <p:cNvSpPr>
            <a:spLocks noChangeShapeType="1"/>
          </p:cNvSpPr>
          <p:nvPr/>
        </p:nvSpPr>
        <p:spPr bwMode="auto">
          <a:xfrm>
            <a:off x="6292546" y="3182147"/>
            <a:ext cx="49978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47" name="Line 55"/>
          <p:cNvSpPr>
            <a:spLocks noChangeShapeType="1"/>
          </p:cNvSpPr>
          <p:nvPr/>
        </p:nvSpPr>
        <p:spPr bwMode="auto">
          <a:xfrm>
            <a:off x="6578998" y="1507380"/>
            <a:ext cx="0" cy="166836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48" name="Text Box 56"/>
          <p:cNvSpPr txBox="1">
            <a:spLocks noChangeArrowheads="1"/>
          </p:cNvSpPr>
          <p:nvPr/>
        </p:nvSpPr>
        <p:spPr bwMode="auto">
          <a:xfrm>
            <a:off x="6520525" y="1810905"/>
            <a:ext cx="325730" cy="110799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100" b="1" dirty="0">
                <a:latin typeface="微软雅黑" panose="020B0503020204020204" pitchFamily="34" charset="-122"/>
                <a:ea typeface="微软雅黑" panose="020B0503020204020204" pitchFamily="34" charset="-122"/>
              </a:rPr>
              <a:t>信</a:t>
            </a:r>
            <a:endParaRPr kumimoji="1" lang="zh-CN" altLang="en-US" sz="1100" b="1" dirty="0">
              <a:latin typeface="微软雅黑" panose="020B0503020204020204" pitchFamily="34" charset="-122"/>
              <a:ea typeface="微软雅黑" panose="020B0503020204020204" pitchFamily="34" charset="-122"/>
            </a:endParaRPr>
          </a:p>
          <a:p>
            <a:pPr eaLnBrk="0" hangingPunct="0"/>
            <a:r>
              <a:rPr kumimoji="1" lang="zh-CN" altLang="en-US" sz="1100" b="1" dirty="0">
                <a:latin typeface="微软雅黑" panose="020B0503020204020204" pitchFamily="34" charset="-122"/>
                <a:ea typeface="微软雅黑" panose="020B0503020204020204" pitchFamily="34" charset="-122"/>
              </a:rPr>
              <a:t>道</a:t>
            </a:r>
            <a:endParaRPr kumimoji="1" lang="zh-CN" altLang="en-US" sz="1100" b="1" dirty="0">
              <a:latin typeface="微软雅黑" panose="020B0503020204020204" pitchFamily="34" charset="-122"/>
              <a:ea typeface="微软雅黑" panose="020B0503020204020204" pitchFamily="34" charset="-122"/>
            </a:endParaRPr>
          </a:p>
          <a:p>
            <a:pPr eaLnBrk="0" hangingPunct="0"/>
            <a:r>
              <a:rPr kumimoji="1" lang="zh-CN" altLang="en-US" sz="1100" b="1" dirty="0">
                <a:latin typeface="微软雅黑" panose="020B0503020204020204" pitchFamily="34" charset="-122"/>
                <a:ea typeface="微软雅黑" panose="020B0503020204020204" pitchFamily="34" charset="-122"/>
              </a:rPr>
              <a:t>占</a:t>
            </a:r>
            <a:endParaRPr kumimoji="1" lang="zh-CN" altLang="en-US" sz="1100" b="1" dirty="0">
              <a:latin typeface="微软雅黑" panose="020B0503020204020204" pitchFamily="34" charset="-122"/>
              <a:ea typeface="微软雅黑" panose="020B0503020204020204" pitchFamily="34" charset="-122"/>
            </a:endParaRPr>
          </a:p>
          <a:p>
            <a:pPr eaLnBrk="0" hangingPunct="0"/>
            <a:r>
              <a:rPr kumimoji="1" lang="zh-CN" altLang="en-US" sz="1100" b="1" dirty="0">
                <a:latin typeface="微软雅黑" panose="020B0503020204020204" pitchFamily="34" charset="-122"/>
                <a:ea typeface="微软雅黑" panose="020B0503020204020204" pitchFamily="34" charset="-122"/>
              </a:rPr>
              <a:t>用</a:t>
            </a:r>
            <a:endParaRPr kumimoji="1" lang="zh-CN" altLang="en-US" sz="1100" b="1" dirty="0">
              <a:latin typeface="微软雅黑" panose="020B0503020204020204" pitchFamily="34" charset="-122"/>
              <a:ea typeface="微软雅黑" panose="020B0503020204020204" pitchFamily="34" charset="-122"/>
            </a:endParaRPr>
          </a:p>
          <a:p>
            <a:pPr eaLnBrk="0" hangingPunct="0"/>
            <a:r>
              <a:rPr kumimoji="1" lang="zh-CN" altLang="en-US" sz="1100" b="1" dirty="0">
                <a:latin typeface="微软雅黑" panose="020B0503020204020204" pitchFamily="34" charset="-122"/>
                <a:ea typeface="微软雅黑" panose="020B0503020204020204" pitchFamily="34" charset="-122"/>
              </a:rPr>
              <a:t>时</a:t>
            </a:r>
            <a:endParaRPr kumimoji="1" lang="zh-CN" altLang="en-US" sz="1100" b="1" dirty="0">
              <a:latin typeface="微软雅黑" panose="020B0503020204020204" pitchFamily="34" charset="-122"/>
              <a:ea typeface="微软雅黑" panose="020B0503020204020204" pitchFamily="34" charset="-122"/>
            </a:endParaRPr>
          </a:p>
          <a:p>
            <a:pPr eaLnBrk="0" hangingPunct="0"/>
            <a:r>
              <a:rPr kumimoji="1" lang="zh-CN" altLang="en-US" sz="1100" b="1" dirty="0">
                <a:latin typeface="微软雅黑" panose="020B0503020204020204" pitchFamily="34" charset="-122"/>
                <a:ea typeface="微软雅黑" panose="020B0503020204020204" pitchFamily="34" charset="-122"/>
              </a:rPr>
              <a:t>间</a:t>
            </a:r>
            <a:endParaRPr kumimoji="1" lang="zh-CN" altLang="en-US" sz="1100" b="1" dirty="0">
              <a:latin typeface="微软雅黑" panose="020B0503020204020204" pitchFamily="34" charset="-122"/>
              <a:ea typeface="微软雅黑" panose="020B0503020204020204" pitchFamily="34" charset="-122"/>
            </a:endParaRPr>
          </a:p>
        </p:txBody>
      </p:sp>
      <p:grpSp>
        <p:nvGrpSpPr>
          <p:cNvPr id="49" name="Group 57"/>
          <p:cNvGrpSpPr/>
          <p:nvPr/>
        </p:nvGrpSpPr>
        <p:grpSpPr bwMode="auto">
          <a:xfrm>
            <a:off x="2919100" y="1159777"/>
            <a:ext cx="1107169" cy="356420"/>
            <a:chOff x="1020" y="1171"/>
            <a:chExt cx="1276" cy="445"/>
          </a:xfrm>
        </p:grpSpPr>
        <p:sp>
          <p:nvSpPr>
            <p:cNvPr id="50" name="AutoShape 58"/>
            <p:cNvSpPr>
              <a:spLocks noChangeArrowheads="1"/>
            </p:cNvSpPr>
            <p:nvPr/>
          </p:nvSpPr>
          <p:spPr bwMode="auto">
            <a:xfrm flipH="1">
              <a:off x="1111" y="1171"/>
              <a:ext cx="1185" cy="225"/>
            </a:xfrm>
            <a:prstGeom prst="roundRect">
              <a:avLst>
                <a:gd name="adj" fmla="val 35417"/>
              </a:avLst>
            </a:prstGeom>
            <a:solidFill>
              <a:srgbClr val="00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51" name="Line 60"/>
            <p:cNvSpPr>
              <a:spLocks noChangeShapeType="1"/>
            </p:cNvSpPr>
            <p:nvPr/>
          </p:nvSpPr>
          <p:spPr bwMode="auto">
            <a:xfrm flipH="1">
              <a:off x="1020" y="1389"/>
              <a:ext cx="409" cy="227"/>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grpSp>
      <p:sp>
        <p:nvSpPr>
          <p:cNvPr id="52" name="Line 61"/>
          <p:cNvSpPr>
            <a:spLocks noChangeShapeType="1"/>
          </p:cNvSpPr>
          <p:nvPr/>
        </p:nvSpPr>
        <p:spPr bwMode="auto">
          <a:xfrm flipH="1">
            <a:off x="2887863" y="1816543"/>
            <a:ext cx="3293735" cy="508598"/>
          </a:xfrm>
          <a:prstGeom prst="line">
            <a:avLst/>
          </a:prstGeom>
          <a:noFill/>
          <a:ln w="57150">
            <a:solidFill>
              <a:srgbClr val="FF00FF"/>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53" name="Rectangle 62"/>
          <p:cNvSpPr>
            <a:spLocks noChangeArrowheads="1"/>
          </p:cNvSpPr>
          <p:nvPr/>
        </p:nvSpPr>
        <p:spPr bwMode="auto">
          <a:xfrm>
            <a:off x="2739373" y="3154352"/>
            <a:ext cx="235143" cy="1786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grpSp>
        <p:nvGrpSpPr>
          <p:cNvPr id="54" name="组合 53"/>
          <p:cNvGrpSpPr/>
          <p:nvPr/>
        </p:nvGrpSpPr>
        <p:grpSpPr>
          <a:xfrm>
            <a:off x="5384195" y="1116520"/>
            <a:ext cx="996103" cy="700021"/>
            <a:chOff x="5384195" y="1158085"/>
            <a:chExt cx="996103" cy="700021"/>
          </a:xfrm>
        </p:grpSpPr>
        <p:grpSp>
          <p:nvGrpSpPr>
            <p:cNvPr id="55" name="Group 40"/>
            <p:cNvGrpSpPr/>
            <p:nvPr/>
          </p:nvGrpSpPr>
          <p:grpSpPr bwMode="auto">
            <a:xfrm>
              <a:off x="5384195" y="1201336"/>
              <a:ext cx="996103" cy="656770"/>
              <a:chOff x="3861" y="1171"/>
              <a:chExt cx="1148" cy="820"/>
            </a:xfrm>
          </p:grpSpPr>
          <p:sp>
            <p:nvSpPr>
              <p:cNvPr id="57" name="AutoShape 41"/>
              <p:cNvSpPr>
                <a:spLocks noChangeArrowheads="1"/>
              </p:cNvSpPr>
              <p:nvPr/>
            </p:nvSpPr>
            <p:spPr bwMode="auto">
              <a:xfrm flipH="1">
                <a:off x="3861" y="1171"/>
                <a:ext cx="1148" cy="225"/>
              </a:xfrm>
              <a:prstGeom prst="roundRect">
                <a:avLst>
                  <a:gd name="adj" fmla="val 35417"/>
                </a:avLst>
              </a:prstGeom>
              <a:solidFill>
                <a:srgbClr val="00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58" name="Line 43"/>
              <p:cNvSpPr>
                <a:spLocks noChangeShapeType="1"/>
              </p:cNvSpPr>
              <p:nvPr/>
            </p:nvSpPr>
            <p:spPr bwMode="auto">
              <a:xfrm>
                <a:off x="4377" y="1389"/>
                <a:ext cx="427" cy="602"/>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grpSp>
        <p:sp>
          <p:nvSpPr>
            <p:cNvPr id="56" name="Text Box 42"/>
            <p:cNvSpPr txBox="1">
              <a:spLocks noChangeArrowheads="1"/>
            </p:cNvSpPr>
            <p:nvPr/>
          </p:nvSpPr>
          <p:spPr bwMode="auto">
            <a:xfrm>
              <a:off x="5451450" y="1158085"/>
              <a:ext cx="88678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en-US" altLang="zh-CN" sz="1100" b="1" dirty="0">
                  <a:solidFill>
                    <a:srgbClr val="0000CC"/>
                  </a:solidFill>
                  <a:latin typeface="微软雅黑" panose="020B0503020204020204" pitchFamily="34" charset="-122"/>
                  <a:ea typeface="微软雅黑" panose="020B0503020204020204" pitchFamily="34" charset="-122"/>
                </a:rPr>
                <a:t>B </a:t>
              </a:r>
              <a:r>
                <a:rPr kumimoji="1" lang="zh-CN" altLang="en-US" sz="1100" b="1" dirty="0">
                  <a:solidFill>
                    <a:srgbClr val="0000CC"/>
                  </a:solidFill>
                  <a:latin typeface="微软雅黑" panose="020B0503020204020204" pitchFamily="34" charset="-122"/>
                  <a:ea typeface="微软雅黑" panose="020B0503020204020204" pitchFamily="34" charset="-122"/>
                </a:rPr>
                <a:t>发送数据</a:t>
              </a:r>
              <a:endParaRPr kumimoji="1" lang="zh-CN" altLang="en-US" sz="1100" b="1" dirty="0">
                <a:solidFill>
                  <a:srgbClr val="0000CC"/>
                </a:solidFill>
                <a:latin typeface="微软雅黑" panose="020B0503020204020204" pitchFamily="34" charset="-122"/>
                <a:ea typeface="微软雅黑" panose="020B0503020204020204" pitchFamily="34" charset="-122"/>
              </a:endParaRPr>
            </a:p>
          </p:txBody>
        </p:sp>
      </p:grpSp>
      <p:sp>
        <p:nvSpPr>
          <p:cNvPr id="59" name="Text Box 59"/>
          <p:cNvSpPr txBox="1">
            <a:spLocks noChangeArrowheads="1"/>
          </p:cNvSpPr>
          <p:nvPr/>
        </p:nvSpPr>
        <p:spPr bwMode="auto">
          <a:xfrm>
            <a:off x="3071000" y="1116525"/>
            <a:ext cx="89639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en-US" altLang="zh-CN" sz="1100" b="1" dirty="0">
                <a:solidFill>
                  <a:srgbClr val="0000CC"/>
                </a:solidFill>
                <a:latin typeface="微软雅黑" panose="020B0503020204020204" pitchFamily="34" charset="-122"/>
                <a:ea typeface="微软雅黑" panose="020B0503020204020204" pitchFamily="34" charset="-122"/>
              </a:rPr>
              <a:t>A </a:t>
            </a:r>
            <a:r>
              <a:rPr kumimoji="1" lang="zh-CN" altLang="en-US" sz="1100" b="1" dirty="0">
                <a:solidFill>
                  <a:srgbClr val="0000CC"/>
                </a:solidFill>
                <a:latin typeface="微软雅黑" panose="020B0503020204020204" pitchFamily="34" charset="-122"/>
                <a:ea typeface="微软雅黑" panose="020B0503020204020204" pitchFamily="34" charset="-122"/>
              </a:rPr>
              <a:t>发送数据</a:t>
            </a:r>
            <a:endParaRPr kumimoji="1" lang="zh-CN" altLang="en-US" sz="1100" b="1" dirty="0">
              <a:solidFill>
                <a:srgbClr val="0000CC"/>
              </a:solidFill>
              <a:latin typeface="微软雅黑" panose="020B0503020204020204" pitchFamily="34" charset="-122"/>
              <a:ea typeface="微软雅黑" panose="020B0503020204020204" pitchFamily="34" charset="-122"/>
            </a:endParaRPr>
          </a:p>
        </p:txBody>
      </p:sp>
      <p:grpSp>
        <p:nvGrpSpPr>
          <p:cNvPr id="60" name="组合 59"/>
          <p:cNvGrpSpPr/>
          <p:nvPr/>
        </p:nvGrpSpPr>
        <p:grpSpPr>
          <a:xfrm>
            <a:off x="2891333" y="1550055"/>
            <a:ext cx="933630" cy="799339"/>
            <a:chOff x="2891333" y="1591620"/>
            <a:chExt cx="933630" cy="799339"/>
          </a:xfrm>
        </p:grpSpPr>
        <p:sp>
          <p:nvSpPr>
            <p:cNvPr id="61" name="Line 45"/>
            <p:cNvSpPr>
              <a:spLocks noChangeShapeType="1"/>
            </p:cNvSpPr>
            <p:nvPr/>
          </p:nvSpPr>
          <p:spPr bwMode="auto">
            <a:xfrm flipH="1">
              <a:off x="2891333" y="2070358"/>
              <a:ext cx="295013" cy="292343"/>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62" name="AutoShape 46"/>
            <p:cNvSpPr>
              <a:spLocks noChangeArrowheads="1"/>
            </p:cNvSpPr>
            <p:nvPr/>
          </p:nvSpPr>
          <p:spPr bwMode="auto">
            <a:xfrm>
              <a:off x="2894804" y="1591620"/>
              <a:ext cx="930159" cy="799339"/>
            </a:xfrm>
            <a:prstGeom prst="irregularSeal1">
              <a:avLst/>
            </a:prstGeom>
            <a:solidFill>
              <a:srgbClr val="00FF99"/>
            </a:solidFill>
            <a:ln w="12700">
              <a:solidFill>
                <a:schemeClr val="tx1"/>
              </a:solidFill>
              <a:miter lim="800000"/>
            </a:ln>
            <a:effec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63" name="Text Box 47"/>
            <p:cNvSpPr txBox="1">
              <a:spLocks noChangeArrowheads="1"/>
            </p:cNvSpPr>
            <p:nvPr/>
          </p:nvSpPr>
          <p:spPr bwMode="auto">
            <a:xfrm>
              <a:off x="3062032" y="1817485"/>
              <a:ext cx="614271"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85000"/>
                </a:lnSpc>
              </a:pPr>
              <a:r>
                <a:rPr kumimoji="1" lang="en-US" altLang="zh-CN" sz="1050" b="1" dirty="0">
                  <a:latin typeface="微软雅黑" panose="020B0503020204020204" pitchFamily="34" charset="-122"/>
                  <a:ea typeface="微软雅黑" panose="020B0503020204020204" pitchFamily="34" charset="-122"/>
                </a:rPr>
                <a:t>A </a:t>
              </a:r>
              <a:r>
                <a:rPr kumimoji="1" lang="zh-CN" altLang="en-US" sz="1050" b="1" dirty="0">
                  <a:latin typeface="微软雅黑" panose="020B0503020204020204" pitchFamily="34" charset="-122"/>
                  <a:ea typeface="微软雅黑" panose="020B0503020204020204" pitchFamily="34" charset="-122"/>
                </a:rPr>
                <a:t>检测</a:t>
              </a:r>
              <a:endParaRPr kumimoji="1" lang="zh-CN" altLang="en-US" sz="1050" b="1" dirty="0">
                <a:latin typeface="微软雅黑" panose="020B0503020204020204" pitchFamily="34" charset="-122"/>
                <a:ea typeface="微软雅黑" panose="020B0503020204020204" pitchFamily="34" charset="-122"/>
              </a:endParaRPr>
            </a:p>
            <a:p>
              <a:pPr eaLnBrk="0" hangingPunct="0">
                <a:lnSpc>
                  <a:spcPct val="85000"/>
                </a:lnSpc>
              </a:pPr>
              <a:r>
                <a:rPr kumimoji="1" lang="zh-CN" altLang="en-US" sz="1050" b="1" dirty="0">
                  <a:latin typeface="微软雅黑" panose="020B0503020204020204" pitchFamily="34" charset="-122"/>
                  <a:ea typeface="微软雅黑" panose="020B0503020204020204" pitchFamily="34" charset="-122"/>
                </a:rPr>
                <a:t>到冲突</a:t>
              </a:r>
              <a:endParaRPr kumimoji="1" lang="zh-CN" altLang="en-US" sz="1050" b="1" dirty="0">
                <a:latin typeface="微软雅黑" panose="020B0503020204020204" pitchFamily="34" charset="-122"/>
                <a:ea typeface="微软雅黑" panose="020B0503020204020204" pitchFamily="34" charset="-122"/>
              </a:endParaRPr>
            </a:p>
          </p:txBody>
        </p:sp>
      </p:grpSp>
      <p:grpSp>
        <p:nvGrpSpPr>
          <p:cNvPr id="64" name="Group 48"/>
          <p:cNvGrpSpPr/>
          <p:nvPr/>
        </p:nvGrpSpPr>
        <p:grpSpPr bwMode="auto">
          <a:xfrm>
            <a:off x="4571173" y="1218241"/>
            <a:ext cx="972676" cy="697620"/>
            <a:chOff x="2925" y="1207"/>
            <a:chExt cx="1121" cy="871"/>
          </a:xfrm>
        </p:grpSpPr>
        <p:sp>
          <p:nvSpPr>
            <p:cNvPr id="65" name="Line 49"/>
            <p:cNvSpPr>
              <a:spLocks noChangeShapeType="1"/>
            </p:cNvSpPr>
            <p:nvPr/>
          </p:nvSpPr>
          <p:spPr bwMode="auto">
            <a:xfrm>
              <a:off x="3787" y="1706"/>
              <a:ext cx="259" cy="372"/>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grpSp>
          <p:nvGrpSpPr>
            <p:cNvPr id="66" name="Group 50"/>
            <p:cNvGrpSpPr/>
            <p:nvPr/>
          </p:nvGrpSpPr>
          <p:grpSpPr bwMode="auto">
            <a:xfrm>
              <a:off x="2925" y="1207"/>
              <a:ext cx="1121" cy="681"/>
              <a:chOff x="3514" y="2256"/>
              <a:chExt cx="1121" cy="681"/>
            </a:xfrm>
          </p:grpSpPr>
          <p:sp>
            <p:nvSpPr>
              <p:cNvPr id="67" name="AutoShape 51"/>
              <p:cNvSpPr>
                <a:spLocks noChangeArrowheads="1"/>
              </p:cNvSpPr>
              <p:nvPr/>
            </p:nvSpPr>
            <p:spPr bwMode="auto">
              <a:xfrm>
                <a:off x="3514" y="2256"/>
                <a:ext cx="1121" cy="681"/>
              </a:xfrm>
              <a:prstGeom prst="irregularSeal1">
                <a:avLst/>
              </a:prstGeom>
              <a:solidFill>
                <a:srgbClr val="CC00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68" name="Text Box 52"/>
              <p:cNvSpPr txBox="1">
                <a:spLocks noChangeArrowheads="1"/>
              </p:cNvSpPr>
              <p:nvPr/>
            </p:nvSpPr>
            <p:spPr bwMode="auto">
              <a:xfrm>
                <a:off x="3633" y="2428"/>
                <a:ext cx="8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050" b="1" dirty="0">
                    <a:solidFill>
                      <a:schemeClr val="bg1"/>
                    </a:solidFill>
                    <a:latin typeface="微软雅黑" panose="020B0503020204020204" pitchFamily="34" charset="-122"/>
                    <a:ea typeface="微软雅黑" panose="020B0503020204020204" pitchFamily="34" charset="-122"/>
                  </a:rPr>
                  <a:t>开始冲突</a:t>
                </a:r>
                <a:endParaRPr kumimoji="1" lang="zh-CN" altLang="en-US" sz="1050" b="1" dirty="0">
                  <a:solidFill>
                    <a:schemeClr val="bg1"/>
                  </a:solidFill>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0"/>
                                        <p:tgtEl>
                                          <p:spTgt spid="14"/>
                                        </p:tgtEl>
                                      </p:cBhvr>
                                    </p:animEffect>
                                  </p:childTnLst>
                                </p:cTn>
                              </p:par>
                              <p:par>
                                <p:cTn id="8" presetID="1" presetClass="entr" presetSubtype="0" fill="hold" nodeType="withEffect">
                                  <p:stCondLst>
                                    <p:cond delay="3250"/>
                                  </p:stCondLst>
                                  <p:childTnLst>
                                    <p:set>
                                      <p:cBhvr>
                                        <p:cTn id="9" dur="1" fill="hold">
                                          <p:stCondLst>
                                            <p:cond delay="0"/>
                                          </p:stCondLst>
                                        </p:cTn>
                                        <p:tgtEl>
                                          <p:spTgt spid="54"/>
                                        </p:tgtEl>
                                        <p:attrNameLst>
                                          <p:attrName>style.visibility</p:attrName>
                                        </p:attrNameLst>
                                      </p:cBhvr>
                                      <p:to>
                                        <p:strVal val="visible"/>
                                      </p:to>
                                    </p:set>
                                  </p:childTnLst>
                                </p:cTn>
                              </p:par>
                              <p:par>
                                <p:cTn id="10" presetID="22" presetClass="entr" presetSubtype="2" fill="hold" grpId="0" nodeType="withEffect">
                                  <p:stCondLst>
                                    <p:cond delay="3250"/>
                                  </p:stCondLst>
                                  <p:childTnLst>
                                    <p:set>
                                      <p:cBhvr>
                                        <p:cTn id="11" dur="1" fill="hold">
                                          <p:stCondLst>
                                            <p:cond delay="0"/>
                                          </p:stCondLst>
                                        </p:cTn>
                                        <p:tgtEl>
                                          <p:spTgt spid="52"/>
                                        </p:tgtEl>
                                        <p:attrNameLst>
                                          <p:attrName>style.visibility</p:attrName>
                                        </p:attrNameLst>
                                      </p:cBhvr>
                                      <p:to>
                                        <p:strVal val="visible"/>
                                      </p:to>
                                    </p:set>
                                    <p:animEffect transition="in" filter="wipe(right)">
                                      <p:cBhvr>
                                        <p:cTn id="12" dur="5000"/>
                                        <p:tgtEl>
                                          <p:spTgt spid="52"/>
                                        </p:tgtEl>
                                      </p:cBhvr>
                                    </p:animEffect>
                                  </p:childTnLst>
                                </p:cTn>
                              </p:par>
                              <p:par>
                                <p:cTn id="13" presetID="1" presetClass="entr" presetSubtype="0" fill="hold" nodeType="withEffect">
                                  <p:stCondLst>
                                    <p:cond delay="4250"/>
                                  </p:stCondLst>
                                  <p:childTnLst>
                                    <p:set>
                                      <p:cBhvr>
                                        <p:cTn id="14" dur="1" fill="hold">
                                          <p:stCondLst>
                                            <p:cond delay="0"/>
                                          </p:stCondLst>
                                        </p:cTn>
                                        <p:tgtEl>
                                          <p:spTgt spid="64"/>
                                        </p:tgtEl>
                                        <p:attrNameLst>
                                          <p:attrName>style.visibility</p:attrName>
                                        </p:attrNameLst>
                                      </p:cBhvr>
                                      <p:to>
                                        <p:strVal val="visible"/>
                                      </p:to>
                                    </p:set>
                                  </p:childTnLst>
                                </p:cTn>
                              </p:par>
                              <p:par>
                                <p:cTn id="15" presetID="35" presetClass="emph" presetSubtype="0" repeatCount="3000" fill="hold" nodeType="withEffect">
                                  <p:stCondLst>
                                    <p:cond delay="4250"/>
                                  </p:stCondLst>
                                  <p:childTnLst>
                                    <p:anim calcmode="discrete" valueType="str">
                                      <p:cBhvr>
                                        <p:cTn id="16" dur="500" fill="hold"/>
                                        <p:tgtEl>
                                          <p:spTgt spid="64"/>
                                        </p:tgtEl>
                                        <p:attrNameLst>
                                          <p:attrName>style.visibility</p:attrName>
                                        </p:attrNameLst>
                                      </p:cBhvr>
                                      <p:tavLst>
                                        <p:tav tm="0">
                                          <p:val>
                                            <p:strVal val="hidden"/>
                                          </p:val>
                                        </p:tav>
                                        <p:tav tm="50000">
                                          <p:val>
                                            <p:strVal val="visible"/>
                                          </p:val>
                                        </p:tav>
                                      </p:tavLst>
                                    </p:anim>
                                  </p:childTnLst>
                                </p:cTn>
                              </p:par>
                            </p:childTnLst>
                          </p:cTn>
                        </p:par>
                        <p:par>
                          <p:cTn id="17" fill="hold">
                            <p:stCondLst>
                              <p:cond delay="6000"/>
                            </p:stCondLst>
                            <p:childTnLst>
                              <p:par>
                                <p:cTn id="18" presetID="1" presetClass="entr" presetSubtype="0" fill="hold" nodeType="afterEffect">
                                  <p:stCondLst>
                                    <p:cond delay="0"/>
                                  </p:stCondLst>
                                  <p:childTnLst>
                                    <p:set>
                                      <p:cBhvr>
                                        <p:cTn id="19" dur="1" fill="hold">
                                          <p:stCondLst>
                                            <p:cond delay="0"/>
                                          </p:stCondLst>
                                        </p:cTn>
                                        <p:tgtEl>
                                          <p:spTgt spid="60"/>
                                        </p:tgtEl>
                                        <p:attrNameLst>
                                          <p:attrName>style.visibility</p:attrName>
                                        </p:attrNameLst>
                                      </p:cBhvr>
                                      <p:to>
                                        <p:strVal val="visible"/>
                                      </p:to>
                                    </p:set>
                                  </p:childTnLst>
                                </p:cTn>
                              </p:par>
                            </p:childTnLst>
                          </p:cTn>
                        </p:par>
                        <p:par>
                          <p:cTn id="20" fill="hold">
                            <p:stCondLst>
                              <p:cond delay="6000"/>
                            </p:stCondLst>
                            <p:childTnLst>
                              <p:par>
                                <p:cTn id="21" presetID="35" presetClass="emph" presetSubtype="0" repeatCount="3000" fill="hold" nodeType="afterEffect">
                                  <p:stCondLst>
                                    <p:cond delay="0"/>
                                  </p:stCondLst>
                                  <p:childTnLst>
                                    <p:anim calcmode="discrete" valueType="str">
                                      <p:cBhvr>
                                        <p:cTn id="22" dur="500" fill="hold"/>
                                        <p:tgtEl>
                                          <p:spTgt spid="60"/>
                                        </p:tgtEl>
                                        <p:attrNameLst>
                                          <p:attrName>style.visibility</p:attrName>
                                        </p:attrNameLst>
                                      </p:cBhvr>
                                      <p:tavLst>
                                        <p:tav tm="0">
                                          <p:val>
                                            <p:strVal val="hidden"/>
                                          </p:val>
                                        </p:tav>
                                        <p:tav tm="50000">
                                          <p:val>
                                            <p:strVal val="visible"/>
                                          </p:val>
                                        </p:tav>
                                      </p:tavLst>
                                    </p:anim>
                                  </p:childTnLst>
                                </p:cTn>
                              </p:par>
                            </p:childTnLst>
                          </p:cTn>
                        </p:par>
                        <p:par>
                          <p:cTn id="23" fill="hold">
                            <p:stCondLst>
                              <p:cond delay="6500"/>
                            </p:stCondLst>
                            <p:childTnLst>
                              <p:par>
                                <p:cTn id="24" presetID="22" presetClass="entr" presetSubtype="8"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21" y="62157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Rectangle 6"/>
          <p:cNvSpPr>
            <a:spLocks noChangeArrowheads="1"/>
          </p:cNvSpPr>
          <p:nvPr/>
        </p:nvSpPr>
        <p:spPr bwMode="auto">
          <a:xfrm>
            <a:off x="3153867" y="598485"/>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CSMA/CD </a:t>
            </a:r>
            <a:r>
              <a:rPr lang="zh-CN" altLang="en-US" sz="2000" b="1" dirty="0">
                <a:solidFill>
                  <a:schemeClr val="bg1"/>
                </a:solidFill>
                <a:latin typeface="微软雅黑" panose="020B0503020204020204" pitchFamily="34" charset="-122"/>
                <a:ea typeface="微软雅黑" panose="020B0503020204020204" pitchFamily="34" charset="-122"/>
              </a:rPr>
              <a:t>协议的要点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1296537" y="1035415"/>
            <a:ext cx="2429373"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准备发送</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5" name="菱形 4"/>
          <p:cNvSpPr/>
          <p:nvPr/>
        </p:nvSpPr>
        <p:spPr>
          <a:xfrm>
            <a:off x="1356653" y="2237837"/>
            <a:ext cx="2309140"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a:solidFill>
                  <a:schemeClr val="bg1"/>
                </a:solidFill>
                <a:latin typeface="微软雅黑" panose="020B0503020204020204" pitchFamily="34" charset="-122"/>
                <a:ea typeface="微软雅黑" panose="020B0503020204020204" pitchFamily="34" charset="-122"/>
              </a:rPr>
              <a:t>侦听到载波？</a:t>
            </a:r>
            <a:endParaRPr lang="zh-CN" altLang="en-US" sz="13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1296537" y="2936796"/>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1"/>
                </a:solidFill>
                <a:latin typeface="微软雅黑" panose="020B0503020204020204" pitchFamily="34" charset="-122"/>
                <a:ea typeface="微软雅黑" panose="020B0503020204020204" pitchFamily="34" charset="-122"/>
              </a:rPr>
              <a:t>96 bit </a:t>
            </a:r>
            <a:r>
              <a:rPr lang="zh-CN" altLang="en-US" sz="1200" b="1" dirty="0">
                <a:solidFill>
                  <a:schemeClr val="bg1"/>
                </a:solidFill>
                <a:latin typeface="微软雅黑" panose="020B0503020204020204" pitchFamily="34" charset="-122"/>
                <a:ea typeface="微软雅黑" panose="020B0503020204020204" pitchFamily="34" charset="-122"/>
              </a:rPr>
              <a:t>时间内仍然空闲，开始发送，同时进行碰撞检测</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7" name="菱形 6"/>
          <p:cNvSpPr/>
          <p:nvPr/>
        </p:nvSpPr>
        <p:spPr>
          <a:xfrm>
            <a:off x="1296537" y="3522345"/>
            <a:ext cx="2429373"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a:solidFill>
                  <a:schemeClr val="bg1"/>
                </a:solidFill>
                <a:latin typeface="微软雅黑" panose="020B0503020204020204" pitchFamily="34" charset="-122"/>
                <a:ea typeface="微软雅黑" panose="020B0503020204020204" pitchFamily="34" charset="-122"/>
              </a:rPr>
              <a:t>检测到碰撞？</a:t>
            </a:r>
            <a:endParaRPr lang="zh-CN" altLang="en-US" sz="1300" b="1"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1296537" y="4236420"/>
            <a:ext cx="2429373" cy="390750"/>
          </a:xfrm>
          <a:prstGeom prst="rect">
            <a:avLst/>
          </a:prstGeom>
          <a:solidFill>
            <a:srgbClr val="0099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发送，直到完毕</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1296537" y="1651132"/>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载波侦听，检测信道</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cxnSp>
        <p:nvCxnSpPr>
          <p:cNvPr id="10" name="直接箭头连接符 9"/>
          <p:cNvCxnSpPr/>
          <p:nvPr/>
        </p:nvCxnSpPr>
        <p:spPr>
          <a:xfrm>
            <a:off x="2511223" y="3327546"/>
            <a:ext cx="0" cy="194799"/>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511223" y="4023088"/>
            <a:ext cx="0" cy="21333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2511223" y="2738580"/>
            <a:ext cx="1" cy="19821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2511223" y="2041882"/>
            <a:ext cx="1"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511223" y="1444308"/>
            <a:ext cx="0" cy="206824"/>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300152" y="3577918"/>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停止发送数据</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5300151" y="1035415"/>
            <a:ext cx="2356242" cy="390750"/>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等待随机时间</a:t>
            </a:r>
            <a:endParaRPr lang="en-US" altLang="zh-CN" sz="1200" b="1" dirty="0">
              <a:solidFill>
                <a:schemeClr val="bg1"/>
              </a:solidFill>
              <a:latin typeface="微软雅黑" panose="020B0503020204020204" pitchFamily="34" charset="-122"/>
              <a:ea typeface="微软雅黑" panose="020B0503020204020204" pitchFamily="34" charset="-122"/>
            </a:endParaRPr>
          </a:p>
          <a:p>
            <a:pPr algn="ctr"/>
            <a:r>
              <a:rPr lang="zh-CN" altLang="en-US" sz="1200" b="1" dirty="0">
                <a:solidFill>
                  <a:schemeClr val="bg1"/>
                </a:solidFill>
                <a:latin typeface="微软雅黑" panose="020B0503020204020204" pitchFamily="34" charset="-122"/>
                <a:ea typeface="微软雅黑" panose="020B0503020204020204" pitchFamily="34" charset="-122"/>
              </a:rPr>
              <a:t>（截断二进制指数算法）</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cxnSp>
        <p:nvCxnSpPr>
          <p:cNvPr id="17" name="直接箭头连接符 16"/>
          <p:cNvCxnSpPr>
            <a:stCxn id="7" idx="3"/>
            <a:endCxn id="15" idx="1"/>
          </p:cNvCxnSpPr>
          <p:nvPr/>
        </p:nvCxnSpPr>
        <p:spPr>
          <a:xfrm>
            <a:off x="3725910" y="3772717"/>
            <a:ext cx="1574242"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25" idx="0"/>
            <a:endCxn id="16" idx="2"/>
          </p:cNvCxnSpPr>
          <p:nvPr/>
        </p:nvCxnSpPr>
        <p:spPr>
          <a:xfrm flipH="1" flipV="1">
            <a:off x="6478272" y="1426165"/>
            <a:ext cx="1" cy="136363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6" idx="1"/>
            <a:endCxn id="4" idx="3"/>
          </p:cNvCxnSpPr>
          <p:nvPr/>
        </p:nvCxnSpPr>
        <p:spPr>
          <a:xfrm flipH="1">
            <a:off x="3725910" y="1230790"/>
            <a:ext cx="1574241" cy="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5" idx="3"/>
          </p:cNvCxnSpPr>
          <p:nvPr/>
        </p:nvCxnSpPr>
        <p:spPr>
          <a:xfrm flipV="1">
            <a:off x="3665793" y="1248933"/>
            <a:ext cx="965979"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05677" y="2237828"/>
            <a:ext cx="954107"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是，信道忙</a:t>
            </a:r>
            <a:endParaRPr lang="zh-CN" altLang="en-US" sz="1200" b="1" dirty="0">
              <a:latin typeface="微软雅黑" panose="020B0503020204020204" pitchFamily="34" charset="-122"/>
              <a:ea typeface="微软雅黑" panose="020B0503020204020204" pitchFamily="34" charset="-122"/>
            </a:endParaRPr>
          </a:p>
        </p:txBody>
      </p:sp>
      <p:sp>
        <p:nvSpPr>
          <p:cNvPr id="22" name="TextBox 21"/>
          <p:cNvSpPr txBox="1"/>
          <p:nvPr/>
        </p:nvSpPr>
        <p:spPr>
          <a:xfrm>
            <a:off x="3800497" y="3515620"/>
            <a:ext cx="1107996"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是，发送失败</a:t>
            </a:r>
            <a:endParaRPr lang="zh-CN" altLang="en-US" sz="1200" b="1" dirty="0">
              <a:latin typeface="微软雅黑" panose="020B0503020204020204" pitchFamily="34" charset="-122"/>
              <a:ea typeface="微软雅黑" panose="020B0503020204020204" pitchFamily="34" charset="-122"/>
            </a:endParaRPr>
          </a:p>
        </p:txBody>
      </p:sp>
      <p:sp>
        <p:nvSpPr>
          <p:cNvPr id="23" name="TextBox 22"/>
          <p:cNvSpPr txBox="1"/>
          <p:nvPr/>
        </p:nvSpPr>
        <p:spPr>
          <a:xfrm>
            <a:off x="2137226" y="4002140"/>
            <a:ext cx="338554"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否</a:t>
            </a:r>
            <a:endParaRPr lang="zh-CN" altLang="en-US" sz="1200" b="1" dirty="0">
              <a:latin typeface="微软雅黑" panose="020B0503020204020204" pitchFamily="34" charset="-122"/>
              <a:ea typeface="微软雅黑" panose="020B0503020204020204" pitchFamily="34" charset="-122"/>
            </a:endParaRPr>
          </a:p>
        </p:txBody>
      </p:sp>
      <p:sp>
        <p:nvSpPr>
          <p:cNvPr id="24" name="TextBox 23"/>
          <p:cNvSpPr txBox="1"/>
          <p:nvPr/>
        </p:nvSpPr>
        <p:spPr>
          <a:xfrm>
            <a:off x="2137226" y="2688302"/>
            <a:ext cx="338554"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否</a:t>
            </a:r>
            <a:endParaRPr lang="zh-CN" altLang="en-US" sz="1200" b="1" dirty="0">
              <a:latin typeface="微软雅黑" panose="020B0503020204020204" pitchFamily="34" charset="-122"/>
              <a:ea typeface="微软雅黑" panose="020B0503020204020204" pitchFamily="34" charset="-122"/>
            </a:endParaRPr>
          </a:p>
        </p:txBody>
      </p:sp>
      <p:sp>
        <p:nvSpPr>
          <p:cNvPr id="25" name="矩形 24"/>
          <p:cNvSpPr/>
          <p:nvPr/>
        </p:nvSpPr>
        <p:spPr>
          <a:xfrm>
            <a:off x="5300152" y="2789795"/>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发送人为干扰信号</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cxnSp>
        <p:nvCxnSpPr>
          <p:cNvPr id="26" name="直接箭头连接符 25"/>
          <p:cNvCxnSpPr>
            <a:stCxn id="15" idx="0"/>
            <a:endCxn id="25" idx="2"/>
          </p:cNvCxnSpPr>
          <p:nvPr/>
        </p:nvCxnSpPr>
        <p:spPr>
          <a:xfrm flipV="1">
            <a:off x="6478273" y="3180545"/>
            <a:ext cx="0" cy="39737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359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9" name="Rectangle 6"/>
          <p:cNvSpPr>
            <a:spLocks noChangeArrowheads="1"/>
          </p:cNvSpPr>
          <p:nvPr/>
        </p:nvSpPr>
        <p:spPr bwMode="auto">
          <a:xfrm>
            <a:off x="2799976" y="617900"/>
            <a:ext cx="35269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3.3.3  </a:t>
            </a:r>
            <a:r>
              <a:rPr lang="zh-CN" altLang="en-US" sz="2000" b="1" dirty="0">
                <a:solidFill>
                  <a:schemeClr val="bg1"/>
                </a:solidFill>
                <a:latin typeface="微软雅黑" panose="020B0503020204020204" pitchFamily="34" charset="-122"/>
                <a:ea typeface="微软雅黑" panose="020B0503020204020204" pitchFamily="34" charset="-122"/>
              </a:rPr>
              <a:t>使用集线器的星形拓扑</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 name="Rectangle 8"/>
          <p:cNvSpPr>
            <a:spLocks noChangeArrowheads="1"/>
          </p:cNvSpPr>
          <p:nvPr/>
        </p:nvSpPr>
        <p:spPr bwMode="auto">
          <a:xfrm>
            <a:off x="502921" y="1019994"/>
            <a:ext cx="8129015"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传统以太网传输媒体：</a:t>
            </a:r>
            <a:r>
              <a:rPr lang="zh-CN" altLang="en-US" sz="2000" b="1" dirty="0">
                <a:solidFill>
                  <a:srgbClr val="0000FF"/>
                </a:solidFill>
                <a:latin typeface="微软雅黑" panose="020B0503020204020204" pitchFamily="34" charset="-122"/>
                <a:ea typeface="微软雅黑" panose="020B0503020204020204" pitchFamily="34" charset="-122"/>
              </a:rPr>
              <a:t>粗同轴电缆 </a:t>
            </a:r>
            <a:r>
              <a:rPr lang="en-US" altLang="zh-CN" sz="2000" b="1" dirty="0">
                <a:latin typeface="微软雅黑" panose="020B0503020204020204" pitchFamily="34" charset="-122"/>
                <a:ea typeface="微软雅黑" panose="020B0503020204020204" pitchFamily="34" charset="-122"/>
                <a:sym typeface="Wingdings" panose="05000000000000000000" pitchFamily="2" charset="2"/>
              </a:rPr>
              <a:t></a:t>
            </a:r>
            <a:r>
              <a:rPr lang="en-US" altLang="zh-CN" sz="2000" b="1"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2000" b="1" dirty="0">
                <a:solidFill>
                  <a:srgbClr val="0000FF"/>
                </a:solidFill>
                <a:latin typeface="微软雅黑" panose="020B0503020204020204" pitchFamily="34" charset="-122"/>
                <a:ea typeface="微软雅黑" panose="020B0503020204020204" pitchFamily="34" charset="-122"/>
              </a:rPr>
              <a:t>细同轴电缆 </a:t>
            </a:r>
            <a:r>
              <a:rPr lang="en-US" altLang="zh-CN" sz="2000" b="1" dirty="0">
                <a:latin typeface="微软雅黑" panose="020B0503020204020204" pitchFamily="34" charset="-122"/>
                <a:ea typeface="微软雅黑" panose="020B0503020204020204" pitchFamily="34" charset="-122"/>
                <a:sym typeface="Wingdings" panose="05000000000000000000" pitchFamily="2" charset="2"/>
              </a:rPr>
              <a:t></a:t>
            </a:r>
            <a:r>
              <a:rPr lang="en-US" altLang="zh-CN" sz="2000" b="1" dirty="0">
                <a:solidFill>
                  <a:srgbClr val="0000FF"/>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2000" b="1" dirty="0">
                <a:solidFill>
                  <a:srgbClr val="0000FF"/>
                </a:solidFill>
                <a:latin typeface="微软雅黑" panose="020B0503020204020204" pitchFamily="34" charset="-122"/>
                <a:ea typeface="微软雅黑" panose="020B0503020204020204" pitchFamily="34" charset="-122"/>
              </a:rPr>
              <a:t>双绞线。</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采用双绞线的以太网采用</a:t>
            </a:r>
            <a:r>
              <a:rPr lang="zh-CN" altLang="en-US" sz="2000" b="1" dirty="0">
                <a:solidFill>
                  <a:srgbClr val="C00000"/>
                </a:solidFill>
                <a:latin typeface="微软雅黑" panose="020B0503020204020204" pitchFamily="34" charset="-122"/>
                <a:ea typeface="微软雅黑" panose="020B0503020204020204" pitchFamily="34" charset="-122"/>
              </a:rPr>
              <a:t>星形拓扑</a:t>
            </a:r>
            <a:r>
              <a:rPr lang="zh-CN" altLang="en-US"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在星形的中心则增加了一种可靠性非常高的设备，叫做</a:t>
            </a:r>
            <a:r>
              <a:rPr lang="zh-CN" altLang="en-US" sz="2000" b="1" dirty="0">
                <a:solidFill>
                  <a:srgbClr val="C00000"/>
                </a:solidFill>
                <a:latin typeface="微软雅黑" panose="020B0503020204020204" pitchFamily="34" charset="-122"/>
                <a:ea typeface="微软雅黑" panose="020B0503020204020204" pitchFamily="34" charset="-122"/>
              </a:rPr>
              <a:t>集线器</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(hub)</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2921" y="1050964"/>
            <a:ext cx="8129015" cy="259258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Line 7"/>
          <p:cNvSpPr>
            <a:spLocks noChangeShapeType="1"/>
          </p:cNvSpPr>
          <p:nvPr/>
        </p:nvSpPr>
        <p:spPr bwMode="auto">
          <a:xfrm flipV="1">
            <a:off x="1258776" y="1739199"/>
            <a:ext cx="6555094"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7" name="Rectangle 9"/>
          <p:cNvSpPr>
            <a:spLocks noChangeArrowheads="1"/>
          </p:cNvSpPr>
          <p:nvPr/>
        </p:nvSpPr>
        <p:spPr bwMode="auto">
          <a:xfrm>
            <a:off x="7668344" y="1623656"/>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 name="Line 5"/>
          <p:cNvSpPr>
            <a:spLocks noChangeShapeType="1"/>
          </p:cNvSpPr>
          <p:nvPr/>
        </p:nvSpPr>
        <p:spPr bwMode="auto">
          <a:xfrm rot="16200000" flipV="1">
            <a:off x="4153306" y="2154928"/>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 name="Rectangle 9"/>
          <p:cNvSpPr>
            <a:spLocks noChangeArrowheads="1"/>
          </p:cNvSpPr>
          <p:nvPr/>
        </p:nvSpPr>
        <p:spPr bwMode="auto">
          <a:xfrm>
            <a:off x="1078993" y="1623656"/>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 name="Line 10"/>
          <p:cNvSpPr>
            <a:spLocks noChangeShapeType="1"/>
          </p:cNvSpPr>
          <p:nvPr/>
        </p:nvSpPr>
        <p:spPr bwMode="auto">
          <a:xfrm>
            <a:off x="7372521" y="1549707"/>
            <a:ext cx="414020" cy="18555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9" name="Freeform 14"/>
          <p:cNvSpPr/>
          <p:nvPr/>
        </p:nvSpPr>
        <p:spPr bwMode="auto">
          <a:xfrm>
            <a:off x="3320888" y="1749030"/>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2" name="Line 17"/>
          <p:cNvSpPr>
            <a:spLocks noChangeShapeType="1"/>
          </p:cNvSpPr>
          <p:nvPr/>
        </p:nvSpPr>
        <p:spPr bwMode="auto">
          <a:xfrm rot="16200000" flipV="1">
            <a:off x="5388709" y="2154928"/>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4" name="Freeform 19"/>
          <p:cNvSpPr/>
          <p:nvPr/>
        </p:nvSpPr>
        <p:spPr bwMode="auto">
          <a:xfrm>
            <a:off x="7028431" y="1749029"/>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7" name="Text Box 22"/>
          <p:cNvSpPr txBox="1">
            <a:spLocks noChangeArrowheads="1"/>
          </p:cNvSpPr>
          <p:nvPr/>
        </p:nvSpPr>
        <p:spPr bwMode="auto">
          <a:xfrm>
            <a:off x="4179547" y="2831647"/>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C</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28" name="Text Box 23"/>
          <p:cNvSpPr txBox="1">
            <a:spLocks noChangeArrowheads="1"/>
          </p:cNvSpPr>
          <p:nvPr/>
        </p:nvSpPr>
        <p:spPr bwMode="auto">
          <a:xfrm>
            <a:off x="5472194" y="2820587"/>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D</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29" name="Text Box 24"/>
          <p:cNvSpPr txBox="1">
            <a:spLocks noChangeArrowheads="1"/>
          </p:cNvSpPr>
          <p:nvPr/>
        </p:nvSpPr>
        <p:spPr bwMode="auto">
          <a:xfrm>
            <a:off x="1715396" y="2820587"/>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A</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30" name="Text Box 25"/>
          <p:cNvSpPr txBox="1">
            <a:spLocks noChangeArrowheads="1"/>
          </p:cNvSpPr>
          <p:nvPr/>
        </p:nvSpPr>
        <p:spPr bwMode="auto">
          <a:xfrm>
            <a:off x="6629055" y="2818130"/>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E</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31" name="Line 26"/>
          <p:cNvSpPr>
            <a:spLocks noChangeShapeType="1"/>
          </p:cNvSpPr>
          <p:nvPr/>
        </p:nvSpPr>
        <p:spPr bwMode="auto">
          <a:xfrm flipH="1">
            <a:off x="1209238" y="1493967"/>
            <a:ext cx="456620" cy="21750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Text Box 27"/>
          <p:cNvSpPr txBox="1">
            <a:spLocks noChangeArrowheads="1"/>
          </p:cNvSpPr>
          <p:nvPr/>
        </p:nvSpPr>
        <p:spPr bwMode="auto">
          <a:xfrm>
            <a:off x="1638815" y="1353304"/>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匹配电阻（用来吸收总线上传播的信号）</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33" name="Text Box 28"/>
          <p:cNvSpPr txBox="1">
            <a:spLocks noChangeArrowheads="1"/>
          </p:cNvSpPr>
          <p:nvPr/>
        </p:nvSpPr>
        <p:spPr bwMode="auto">
          <a:xfrm>
            <a:off x="6548762" y="135330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53" name="Text Box 48"/>
          <p:cNvSpPr txBox="1">
            <a:spLocks noChangeArrowheads="1"/>
          </p:cNvSpPr>
          <p:nvPr/>
        </p:nvSpPr>
        <p:spPr bwMode="auto">
          <a:xfrm>
            <a:off x="3170457" y="2820587"/>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B</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pic>
        <p:nvPicPr>
          <p:cNvPr id="5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85297"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65120"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16688" y="2459748"/>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7" name="Line 12"/>
          <p:cNvSpPr>
            <a:spLocks noChangeShapeType="1"/>
          </p:cNvSpPr>
          <p:nvPr/>
        </p:nvSpPr>
        <p:spPr bwMode="auto">
          <a:xfrm rot="16200000" flipV="1">
            <a:off x="1682498" y="2154928"/>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5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0824" y="2459748"/>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40" name="AutoShape 5"/>
          <p:cNvSpPr>
            <a:spLocks noChangeArrowheads="1"/>
          </p:cNvSpPr>
          <p:nvPr/>
        </p:nvSpPr>
        <p:spPr bwMode="auto">
          <a:xfrm>
            <a:off x="502921" y="61951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1781696" y="596420"/>
            <a:ext cx="55707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传统以太网使用同轴电缆，采用总线形拓扑结构</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 name="Rectangle 6"/>
          <p:cNvSpPr>
            <a:spLocks noChangeArrowheads="1"/>
          </p:cNvSpPr>
          <p:nvPr/>
        </p:nvSpPr>
        <p:spPr bwMode="auto">
          <a:xfrm>
            <a:off x="2551132" y="599797"/>
            <a:ext cx="4031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采用双绞线的以太网采用星形拓扑</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104644" y="1304306"/>
            <a:ext cx="5202794" cy="2638808"/>
            <a:chOff x="1104644" y="1345871"/>
            <a:chExt cx="5202794" cy="2638808"/>
          </a:xfrm>
        </p:grpSpPr>
        <p:sp>
          <p:nvSpPr>
            <p:cNvPr id="201" name="Text Box 5"/>
            <p:cNvSpPr txBox="1">
              <a:spLocks noChangeArrowheads="1"/>
            </p:cNvSpPr>
            <p:nvPr/>
          </p:nvSpPr>
          <p:spPr bwMode="auto">
            <a:xfrm>
              <a:off x="3121214" y="1927830"/>
              <a:ext cx="753850" cy="28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anose="020B0503020204020204" pitchFamily="34" charset="-122"/>
                  <a:ea typeface="微软雅黑" panose="020B0503020204020204" pitchFamily="34" charset="-122"/>
                </a:rPr>
                <a:t>集线器</a:t>
              </a:r>
              <a:endParaRPr lang="zh-CN" altLang="en-US" sz="1600" b="1" dirty="0">
                <a:latin typeface="微软雅黑" panose="020B0503020204020204" pitchFamily="34" charset="-122"/>
                <a:ea typeface="微软雅黑" panose="020B0503020204020204" pitchFamily="34" charset="-122"/>
              </a:endParaRPr>
            </a:p>
          </p:txBody>
        </p:sp>
        <p:sp>
          <p:nvSpPr>
            <p:cNvPr id="202" name="Line 6"/>
            <p:cNvSpPr>
              <a:spLocks noChangeShapeType="1"/>
            </p:cNvSpPr>
            <p:nvPr/>
          </p:nvSpPr>
          <p:spPr bwMode="auto">
            <a:xfrm flipV="1">
              <a:off x="1240360" y="2488157"/>
              <a:ext cx="1992620" cy="246135"/>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03" name="Line 7"/>
            <p:cNvSpPr>
              <a:spLocks noChangeShapeType="1"/>
            </p:cNvSpPr>
            <p:nvPr/>
          </p:nvSpPr>
          <p:spPr bwMode="auto">
            <a:xfrm>
              <a:off x="2037654" y="1671071"/>
              <a:ext cx="1295447" cy="736386"/>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04" name="Line 8"/>
            <p:cNvSpPr>
              <a:spLocks noChangeShapeType="1"/>
            </p:cNvSpPr>
            <p:nvPr/>
          </p:nvSpPr>
          <p:spPr bwMode="auto">
            <a:xfrm flipV="1">
              <a:off x="3121214" y="2569865"/>
              <a:ext cx="412125" cy="995371"/>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05" name="Line 9"/>
            <p:cNvSpPr>
              <a:spLocks noChangeShapeType="1"/>
            </p:cNvSpPr>
            <p:nvPr/>
          </p:nvSpPr>
          <p:spPr bwMode="auto">
            <a:xfrm flipH="1">
              <a:off x="3632238" y="1587344"/>
              <a:ext cx="1195328" cy="900812"/>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06" name="Line 10"/>
            <p:cNvSpPr>
              <a:spLocks noChangeShapeType="1"/>
            </p:cNvSpPr>
            <p:nvPr/>
          </p:nvSpPr>
          <p:spPr bwMode="auto">
            <a:xfrm>
              <a:off x="3731136" y="2569866"/>
              <a:ext cx="1992620" cy="82717"/>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pic>
          <p:nvPicPr>
            <p:cNvPr id="207" name="Picture 1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33844" y="2243031"/>
              <a:ext cx="1196549" cy="580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 name="Text Box 17"/>
            <p:cNvSpPr txBox="1">
              <a:spLocks noChangeArrowheads="1"/>
            </p:cNvSpPr>
            <p:nvPr/>
          </p:nvSpPr>
          <p:spPr bwMode="auto">
            <a:xfrm>
              <a:off x="4025894" y="3006578"/>
              <a:ext cx="10663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FF"/>
                  </a:solidFill>
                  <a:latin typeface="微软雅黑" panose="020B0503020204020204" pitchFamily="34" charset="-122"/>
                  <a:ea typeface="微软雅黑" panose="020B0503020204020204" pitchFamily="34" charset="-122"/>
                </a:rPr>
                <a:t>2 </a:t>
              </a:r>
              <a:r>
                <a:rPr lang="zh-CN" altLang="en-US" sz="1400" b="1" dirty="0">
                  <a:solidFill>
                    <a:srgbClr val="0000FF"/>
                  </a:solidFill>
                  <a:latin typeface="微软雅黑" panose="020B0503020204020204" pitchFamily="34" charset="-122"/>
                  <a:ea typeface="微软雅黑" panose="020B0503020204020204" pitchFamily="34" charset="-122"/>
                </a:rPr>
                <a:t>对双绞线</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16" name="Line 18"/>
            <p:cNvSpPr>
              <a:spLocks noChangeShapeType="1"/>
            </p:cNvSpPr>
            <p:nvPr/>
          </p:nvSpPr>
          <p:spPr bwMode="auto">
            <a:xfrm flipV="1">
              <a:off x="4640759" y="2652582"/>
              <a:ext cx="186806" cy="363607"/>
            </a:xfrm>
            <a:prstGeom prst="line">
              <a:avLst/>
            </a:prstGeom>
            <a:noFill/>
            <a:ln w="19050">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17" name="Text Box 19"/>
            <p:cNvSpPr txBox="1">
              <a:spLocks noChangeArrowheads="1"/>
            </p:cNvSpPr>
            <p:nvPr/>
          </p:nvSpPr>
          <p:spPr bwMode="auto">
            <a:xfrm>
              <a:off x="5229439" y="1411177"/>
              <a:ext cx="560556" cy="28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anose="020B0503020204020204" pitchFamily="34" charset="-122"/>
                  <a:ea typeface="微软雅黑" panose="020B0503020204020204" pitchFamily="34" charset="-122"/>
                </a:rPr>
                <a:t>站点</a:t>
              </a:r>
              <a:endParaRPr lang="zh-CN" altLang="en-US" sz="1600" b="1" dirty="0">
                <a:latin typeface="微软雅黑" panose="020B0503020204020204" pitchFamily="34" charset="-122"/>
                <a:ea typeface="微软雅黑" panose="020B0503020204020204" pitchFamily="34" charset="-122"/>
              </a:endParaRPr>
            </a:p>
          </p:txBody>
        </p:sp>
        <p:sp>
          <p:nvSpPr>
            <p:cNvPr id="218" name="Text Box 20"/>
            <p:cNvSpPr txBox="1">
              <a:spLocks noChangeArrowheads="1"/>
            </p:cNvSpPr>
            <p:nvPr/>
          </p:nvSpPr>
          <p:spPr bwMode="auto">
            <a:xfrm>
              <a:off x="4347211" y="2031193"/>
              <a:ext cx="11111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FF"/>
                  </a:solidFill>
                  <a:latin typeface="微软雅黑" panose="020B0503020204020204" pitchFamily="34" charset="-122"/>
                  <a:ea typeface="微软雅黑" panose="020B0503020204020204" pitchFamily="34" charset="-122"/>
                </a:rPr>
                <a:t>RJ-45 </a:t>
              </a:r>
              <a:r>
                <a:rPr lang="zh-CN" altLang="en-US" sz="1400" b="1" dirty="0">
                  <a:solidFill>
                    <a:srgbClr val="0000FF"/>
                  </a:solidFill>
                  <a:latin typeface="微软雅黑" panose="020B0503020204020204" pitchFamily="34" charset="-122"/>
                  <a:ea typeface="微软雅黑" panose="020B0503020204020204" pitchFamily="34" charset="-122"/>
                </a:rPr>
                <a:t>插头</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19" name="Line 21"/>
            <p:cNvSpPr>
              <a:spLocks noChangeShapeType="1"/>
            </p:cNvSpPr>
            <p:nvPr/>
          </p:nvSpPr>
          <p:spPr bwMode="auto">
            <a:xfrm>
              <a:off x="5226824" y="2310205"/>
              <a:ext cx="483861" cy="315466"/>
            </a:xfrm>
            <a:prstGeom prst="line">
              <a:avLst/>
            </a:prstGeom>
            <a:noFill/>
            <a:ln w="19050">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20" name="Line 22"/>
            <p:cNvSpPr>
              <a:spLocks noChangeShapeType="1"/>
            </p:cNvSpPr>
            <p:nvPr/>
          </p:nvSpPr>
          <p:spPr bwMode="auto">
            <a:xfrm flipH="1">
              <a:off x="4130394" y="2270278"/>
              <a:ext cx="510365" cy="256223"/>
            </a:xfrm>
            <a:prstGeom prst="line">
              <a:avLst/>
            </a:prstGeom>
            <a:noFill/>
            <a:ln w="19050">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pic>
          <p:nvPicPr>
            <p:cNvPr id="22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4566" y="1424161"/>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644" y="2467938"/>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0339" y="3366879"/>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89638" y="2398389"/>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0759" y="1345871"/>
              <a:ext cx="617800" cy="617800"/>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Rectangle 46"/>
          <p:cNvSpPr>
            <a:spLocks noChangeArrowheads="1"/>
          </p:cNvSpPr>
          <p:nvPr/>
        </p:nvSpPr>
        <p:spPr bwMode="auto">
          <a:xfrm>
            <a:off x="4048401" y="3547776"/>
            <a:ext cx="4312553" cy="6565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200"/>
              </a:lnSpc>
              <a:buClr>
                <a:srgbClr val="0070C0"/>
              </a:buClr>
            </a:pPr>
            <a:r>
              <a:rPr lang="en-US" altLang="zh-CN" b="1" dirty="0">
                <a:latin typeface="微软雅黑" panose="020B0503020204020204" pitchFamily="34" charset="-122"/>
                <a:ea typeface="微软雅黑" panose="020B0503020204020204" pitchFamily="34" charset="-122"/>
              </a:rPr>
              <a:t>1990 </a:t>
            </a:r>
            <a:r>
              <a:rPr lang="zh-CN" altLang="en-US" b="1" dirty="0">
                <a:latin typeface="微软雅黑" panose="020B0503020204020204" pitchFamily="34" charset="-122"/>
                <a:ea typeface="微软雅黑" panose="020B0503020204020204" pitchFamily="34" charset="-122"/>
              </a:rPr>
              <a:t>年，</a:t>
            </a:r>
            <a:r>
              <a:rPr lang="en-US" altLang="zh-CN" b="1" dirty="0">
                <a:latin typeface="微软雅黑" panose="020B0503020204020204" pitchFamily="34" charset="-122"/>
                <a:ea typeface="微软雅黑" panose="020B0503020204020204" pitchFamily="34" charset="-122"/>
              </a:rPr>
              <a:t>IEEE </a:t>
            </a:r>
            <a:r>
              <a:rPr lang="zh-CN" altLang="en-US" b="1" dirty="0">
                <a:latin typeface="微软雅黑" panose="020B0503020204020204" pitchFamily="34" charset="-122"/>
                <a:ea typeface="微软雅黑" panose="020B0503020204020204" pitchFamily="34" charset="-122"/>
              </a:rPr>
              <a:t>制定出采用双绞线的星形以太网 </a:t>
            </a:r>
            <a:r>
              <a:rPr lang="en-US" altLang="zh-CN" b="1" dirty="0">
                <a:latin typeface="微软雅黑" panose="020B0503020204020204" pitchFamily="34" charset="-122"/>
                <a:ea typeface="微软雅黑" panose="020B0503020204020204" pitchFamily="34" charset="-122"/>
              </a:rPr>
              <a:t>10BASE-T </a:t>
            </a:r>
            <a:r>
              <a:rPr lang="zh-CN" altLang="en-US" b="1" dirty="0">
                <a:latin typeface="微软雅黑" panose="020B0503020204020204" pitchFamily="34" charset="-122"/>
                <a:ea typeface="微软雅黑" panose="020B0503020204020204" pitchFamily="34" charset="-122"/>
              </a:rPr>
              <a:t>的标准 </a:t>
            </a:r>
            <a:r>
              <a:rPr lang="en-US" altLang="zh-CN" b="1" dirty="0">
                <a:solidFill>
                  <a:srgbClr val="C00000"/>
                </a:solidFill>
                <a:latin typeface="微软雅黑" panose="020B0503020204020204" pitchFamily="34" charset="-122"/>
                <a:ea typeface="微软雅黑" panose="020B0503020204020204" pitchFamily="34" charset="-122"/>
              </a:rPr>
              <a:t>802.3i</a:t>
            </a:r>
            <a:r>
              <a:rPr lang="zh-CN" altLang="en-US" b="1" dirty="0">
                <a:solidFill>
                  <a:srgbClr val="C00000"/>
                </a:solidFill>
                <a:latin typeface="微软雅黑" panose="020B0503020204020204" pitchFamily="34" charset="-122"/>
                <a:ea typeface="微软雅黑" panose="020B0503020204020204" pitchFamily="34" charset="-122"/>
              </a:rPr>
              <a:t>。</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3" name="矩形 2"/>
          <p:cNvSpPr/>
          <p:nvPr/>
        </p:nvSpPr>
        <p:spPr>
          <a:xfrm>
            <a:off x="6638256" y="1382596"/>
            <a:ext cx="1722698" cy="938719"/>
          </a:xfrm>
          <a:prstGeom prst="rect">
            <a:avLst/>
          </a:prstGeom>
          <a:solidFill>
            <a:schemeClr val="bg1"/>
          </a:solidFill>
          <a:ln>
            <a:noFill/>
          </a:ln>
          <a:effectLst/>
        </p:spPr>
        <p:txBody>
          <a:bodyPr wrap="square">
            <a:spAutoFit/>
          </a:bodyPr>
          <a:lstStyle/>
          <a:p>
            <a:pPr eaLnBrk="0" hangingPunct="0">
              <a:lnSpc>
                <a:spcPts val="2200"/>
              </a:lnSpc>
              <a:buClr>
                <a:srgbClr val="0070C0"/>
              </a:buClr>
            </a:pPr>
            <a:r>
              <a:rPr lang="zh-CN" altLang="en-US" sz="1600" b="1" dirty="0">
                <a:latin typeface="微软雅黑" panose="020B0503020204020204" pitchFamily="34" charset="-122"/>
                <a:ea typeface="微软雅黑" panose="020B0503020204020204" pitchFamily="34" charset="-122"/>
              </a:rPr>
              <a:t>每个站到集线器的距离不超过</a:t>
            </a:r>
            <a:r>
              <a:rPr lang="en-US" altLang="zh-CN" sz="1600" b="1" dirty="0">
                <a:latin typeface="微软雅黑" panose="020B0503020204020204" pitchFamily="34" charset="-122"/>
                <a:ea typeface="微软雅黑" panose="020B0503020204020204" pitchFamily="34" charset="-122"/>
              </a:rPr>
              <a:t>100 m</a:t>
            </a:r>
            <a:r>
              <a:rPr lang="zh-CN" altLang="en-US"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502920" y="1057206"/>
            <a:ext cx="8129015" cy="25237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auto">
          <a:xfrm>
            <a:off x="502921" y="62454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166689" y="601459"/>
            <a:ext cx="28007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星形以太网 </a:t>
            </a:r>
            <a:r>
              <a:rPr lang="en-US" altLang="zh-CN" sz="2000" b="1" dirty="0">
                <a:solidFill>
                  <a:schemeClr val="bg1"/>
                </a:solidFill>
                <a:latin typeface="微软雅黑" panose="020B0503020204020204" pitchFamily="34" charset="-122"/>
                <a:ea typeface="微软雅黑" panose="020B0503020204020204" pitchFamily="34" charset="-122"/>
              </a:rPr>
              <a:t>10BASE-T</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2330992" y="1325822"/>
            <a:ext cx="2379587" cy="523220"/>
            <a:chOff x="2330992" y="1607532"/>
            <a:chExt cx="2379587" cy="523220"/>
          </a:xfrm>
        </p:grpSpPr>
        <p:sp>
          <p:nvSpPr>
            <p:cNvPr id="9" name="矩形 8"/>
            <p:cNvSpPr/>
            <p:nvPr/>
          </p:nvSpPr>
          <p:spPr>
            <a:xfrm>
              <a:off x="2330992" y="1607532"/>
              <a:ext cx="627095" cy="523220"/>
            </a:xfrm>
            <a:prstGeom prst="rect">
              <a:avLst/>
            </a:prstGeom>
            <a:noFill/>
          </p:spPr>
          <p:txBody>
            <a:bodyPr wrap="none">
              <a:spAutoFit/>
            </a:bodyPr>
            <a:lstStyle/>
            <a:p>
              <a:r>
                <a:rPr lang="en-US" altLang="zh-CN" sz="2800" b="1" dirty="0">
                  <a:solidFill>
                    <a:srgbClr val="0000FF"/>
                  </a:solidFill>
                  <a:latin typeface="微软雅黑" panose="020B0503020204020204" pitchFamily="34" charset="-122"/>
                  <a:ea typeface="微软雅黑" panose="020B0503020204020204" pitchFamily="34" charset="-122"/>
                </a:rPr>
                <a:t>10</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
          <p:nvSpPr>
            <p:cNvPr id="10" name="矩形 9"/>
            <p:cNvSpPr/>
            <p:nvPr/>
          </p:nvSpPr>
          <p:spPr>
            <a:xfrm>
              <a:off x="2793668" y="1607532"/>
              <a:ext cx="1120820" cy="523220"/>
            </a:xfrm>
            <a:prstGeom prst="rect">
              <a:avLst/>
            </a:prstGeom>
            <a:noFill/>
          </p:spPr>
          <p:txBody>
            <a:bodyPr wrap="none">
              <a:spAutoFit/>
            </a:bodyPr>
            <a:lstStyle/>
            <a:p>
              <a:r>
                <a:rPr lang="en-US" altLang="zh-CN" sz="2800" b="1" dirty="0">
                  <a:solidFill>
                    <a:srgbClr val="0000FF"/>
                  </a:solidFill>
                  <a:latin typeface="微软雅黑" panose="020B0503020204020204" pitchFamily="34" charset="-122"/>
                  <a:ea typeface="微软雅黑" panose="020B0503020204020204" pitchFamily="34" charset="-122"/>
                </a:rPr>
                <a:t>BASE</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
          <p:nvSpPr>
            <p:cNvPr id="11" name="矩形 10"/>
            <p:cNvSpPr/>
            <p:nvPr/>
          </p:nvSpPr>
          <p:spPr>
            <a:xfrm>
              <a:off x="3874203" y="1646443"/>
              <a:ext cx="351440" cy="461665"/>
            </a:xfrm>
            <a:prstGeom prst="rect">
              <a:avLst/>
            </a:prstGeom>
          </p:spPr>
          <p:txBody>
            <a:bodyPr wrap="square">
              <a:spAutoFit/>
            </a:bodyPr>
            <a:lstStyle/>
            <a:p>
              <a:r>
                <a:rPr lang="en-US" altLang="zh-CN" sz="2400" b="1" dirty="0">
                  <a:solidFill>
                    <a:srgbClr val="0000FF"/>
                  </a:solidFill>
                  <a:latin typeface="微软雅黑" panose="020B0503020204020204" pitchFamily="34" charset="-122"/>
                  <a:ea typeface="微软雅黑" panose="020B0503020204020204" pitchFamily="34" charset="-122"/>
                </a:rPr>
                <a:t>—</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12" name="矩形 11"/>
            <p:cNvSpPr/>
            <p:nvPr/>
          </p:nvSpPr>
          <p:spPr>
            <a:xfrm>
              <a:off x="4301493" y="1607532"/>
              <a:ext cx="409086" cy="523220"/>
            </a:xfrm>
            <a:prstGeom prst="rect">
              <a:avLst/>
            </a:prstGeom>
            <a:noFill/>
          </p:spPr>
          <p:txBody>
            <a:bodyPr wrap="none">
              <a:spAutoFit/>
            </a:bodyPr>
            <a:lstStyle/>
            <a:p>
              <a:pPr algn="ctr"/>
              <a:r>
                <a:rPr lang="en-US" altLang="zh-CN" sz="2800" b="1" dirty="0">
                  <a:solidFill>
                    <a:srgbClr val="0000FF"/>
                  </a:solidFill>
                  <a:latin typeface="微软雅黑" panose="020B0503020204020204" pitchFamily="34" charset="-122"/>
                  <a:ea typeface="微软雅黑" panose="020B0503020204020204" pitchFamily="34" charset="-122"/>
                </a:rPr>
                <a:t>T</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2475345" y="1765915"/>
            <a:ext cx="3999081" cy="1337512"/>
            <a:chOff x="2475345" y="2130749"/>
            <a:chExt cx="3999081" cy="1337512"/>
          </a:xfrm>
        </p:grpSpPr>
        <p:cxnSp>
          <p:nvCxnSpPr>
            <p:cNvPr id="17" name="肘形连接符 16"/>
            <p:cNvCxnSpPr/>
            <p:nvPr/>
          </p:nvCxnSpPr>
          <p:spPr bwMode="auto">
            <a:xfrm rot="16200000" flipH="1">
              <a:off x="2908589" y="1866699"/>
              <a:ext cx="1153442" cy="1681541"/>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矩形 17"/>
            <p:cNvSpPr/>
            <p:nvPr/>
          </p:nvSpPr>
          <p:spPr>
            <a:xfrm>
              <a:off x="4326081" y="3098929"/>
              <a:ext cx="2148345" cy="369332"/>
            </a:xfrm>
            <a:prstGeom prst="rect">
              <a:avLst/>
            </a:prstGeom>
          </p:spPr>
          <p:txBody>
            <a:bodyPr wrap="none">
              <a:spAutoFit/>
            </a:bodyPr>
            <a:lstStyle/>
            <a:p>
              <a:r>
                <a:rPr lang="zh-CN" altLang="en-US" b="1" dirty="0">
                  <a:solidFill>
                    <a:srgbClr val="0000CC"/>
                  </a:solidFill>
                  <a:latin typeface="微软雅黑" panose="020B0503020204020204" pitchFamily="34" charset="-122"/>
                  <a:ea typeface="微软雅黑" panose="020B0503020204020204" pitchFamily="34" charset="-122"/>
                </a:rPr>
                <a:t>速率为 </a:t>
              </a:r>
              <a:r>
                <a:rPr lang="en-US" altLang="zh-CN" b="1" dirty="0">
                  <a:solidFill>
                    <a:srgbClr val="0000CC"/>
                  </a:solidFill>
                  <a:latin typeface="微软雅黑" panose="020B0503020204020204" pitchFamily="34" charset="-122"/>
                  <a:ea typeface="微软雅黑" panose="020B0503020204020204" pitchFamily="34" charset="-122"/>
                </a:rPr>
                <a:t>10 Mbit/s </a:t>
              </a:r>
              <a:endParaRPr lang="zh-CN" altLang="en-US" b="1" dirty="0">
                <a:solidFill>
                  <a:srgbClr val="0000CC"/>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2475345" y="2135816"/>
              <a:ext cx="318323"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2908072" y="1765920"/>
            <a:ext cx="2818571" cy="883974"/>
            <a:chOff x="2908072" y="2130754"/>
            <a:chExt cx="2818571" cy="883974"/>
          </a:xfrm>
        </p:grpSpPr>
        <p:cxnSp>
          <p:nvCxnSpPr>
            <p:cNvPr id="15" name="肘形连接符 14"/>
            <p:cNvCxnSpPr/>
            <p:nvPr/>
          </p:nvCxnSpPr>
          <p:spPr bwMode="auto">
            <a:xfrm rot="16200000" flipH="1">
              <a:off x="3871811" y="1613021"/>
              <a:ext cx="690768" cy="1726234"/>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矩形 15"/>
            <p:cNvSpPr/>
            <p:nvPr/>
          </p:nvSpPr>
          <p:spPr>
            <a:xfrm>
              <a:off x="5080312" y="2645396"/>
              <a:ext cx="646331" cy="369332"/>
            </a:xfrm>
            <a:prstGeom prst="rect">
              <a:avLst/>
            </a:prstGeom>
          </p:spPr>
          <p:txBody>
            <a:bodyPr wrap="none">
              <a:spAutoFit/>
            </a:bodyPr>
            <a:lstStyle/>
            <a:p>
              <a:r>
                <a:rPr lang="zh-CN" altLang="zh-CN" b="1" dirty="0">
                  <a:solidFill>
                    <a:srgbClr val="0000CC"/>
                  </a:solidFill>
                  <a:latin typeface="微软雅黑" panose="020B0503020204020204" pitchFamily="34" charset="-122"/>
                  <a:ea typeface="微软雅黑" panose="020B0503020204020204" pitchFamily="34" charset="-122"/>
                </a:rPr>
                <a:t>基带</a:t>
              </a:r>
              <a:endParaRPr lang="zh-CN" altLang="en-US" b="1" dirty="0">
                <a:solidFill>
                  <a:srgbClr val="0000CC"/>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a:off x="2908072" y="2135816"/>
              <a:ext cx="919951"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4346873" y="1765919"/>
            <a:ext cx="2655702" cy="448034"/>
            <a:chOff x="4346873" y="2130753"/>
            <a:chExt cx="2655702" cy="448034"/>
          </a:xfrm>
        </p:grpSpPr>
        <p:cxnSp>
          <p:nvCxnSpPr>
            <p:cNvPr id="13" name="肘形连接符 12"/>
            <p:cNvCxnSpPr/>
            <p:nvPr/>
          </p:nvCxnSpPr>
          <p:spPr bwMode="auto">
            <a:xfrm rot="16200000" flipH="1">
              <a:off x="5200346" y="1436442"/>
              <a:ext cx="269936" cy="1658557"/>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矩形 13"/>
            <p:cNvSpPr/>
            <p:nvPr/>
          </p:nvSpPr>
          <p:spPr>
            <a:xfrm>
              <a:off x="6125412" y="2209455"/>
              <a:ext cx="877163" cy="369332"/>
            </a:xfrm>
            <a:prstGeom prst="rect">
              <a:avLst/>
            </a:prstGeom>
          </p:spPr>
          <p:txBody>
            <a:bodyPr wrap="none">
              <a:spAutoFit/>
            </a:bodyPr>
            <a:lstStyle/>
            <a:p>
              <a:r>
                <a:rPr lang="zh-CN" altLang="zh-CN" b="1" dirty="0">
                  <a:solidFill>
                    <a:srgbClr val="0000CC"/>
                  </a:solidFill>
                  <a:latin typeface="微软雅黑" panose="020B0503020204020204" pitchFamily="34" charset="-122"/>
                  <a:ea typeface="微软雅黑" panose="020B0503020204020204" pitchFamily="34" charset="-122"/>
                </a:rPr>
                <a:t>双绞线</a:t>
              </a:r>
              <a:endParaRPr lang="zh-CN" altLang="en-US" b="1" dirty="0">
                <a:solidFill>
                  <a:srgbClr val="0000CC"/>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4346873" y="2135816"/>
              <a:ext cx="318323"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242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3408953" y="601182"/>
            <a:ext cx="23134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集线器的一些特点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7" name="Rectangle 46"/>
          <p:cNvSpPr>
            <a:spLocks noChangeArrowheads="1"/>
          </p:cNvSpPr>
          <p:nvPr/>
        </p:nvSpPr>
        <p:spPr bwMode="auto">
          <a:xfrm>
            <a:off x="502921" y="993236"/>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使用电子器件来模拟实际电缆线的工作，因此整个系统仍然像一个</a:t>
            </a:r>
            <a:r>
              <a:rPr lang="zh-CN" altLang="en-US" sz="2000" b="1" dirty="0">
                <a:solidFill>
                  <a:srgbClr val="C00000"/>
                </a:solidFill>
                <a:latin typeface="微软雅黑" panose="020B0503020204020204" pitchFamily="34" charset="-122"/>
                <a:ea typeface="微软雅黑" panose="020B0503020204020204" pitchFamily="34" charset="-122"/>
              </a:rPr>
              <a:t>传统的以太网</a:t>
            </a:r>
            <a:r>
              <a:rPr lang="zh-CN" altLang="en-US" sz="2000" b="1" dirty="0">
                <a:latin typeface="微软雅黑" panose="020B0503020204020204" pitchFamily="34" charset="-122"/>
                <a:ea typeface="微软雅黑" panose="020B0503020204020204" pitchFamily="34" charset="-122"/>
              </a:rPr>
              <a:t>那样运行。 </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使用集线器的以太网</a:t>
            </a:r>
            <a:r>
              <a:rPr lang="zh-CN" altLang="en-US" sz="2000" b="1" dirty="0">
                <a:solidFill>
                  <a:srgbClr val="C00000"/>
                </a:solidFill>
                <a:latin typeface="微软雅黑" panose="020B0503020204020204" pitchFamily="34" charset="-122"/>
                <a:ea typeface="微软雅黑" panose="020B0503020204020204" pitchFamily="34" charset="-122"/>
              </a:rPr>
              <a:t>在逻辑上仍是一个总线网，</a:t>
            </a:r>
            <a:r>
              <a:rPr lang="zh-CN" altLang="en-US" sz="2000" b="1" dirty="0">
                <a:latin typeface="微软雅黑" panose="020B0503020204020204" pitchFamily="34" charset="-122"/>
                <a:ea typeface="微软雅黑" panose="020B0503020204020204" pitchFamily="34" charset="-122"/>
              </a:rPr>
              <a:t>各工作站使用的还是 </a:t>
            </a:r>
            <a:r>
              <a:rPr lang="en-US" altLang="zh-CN" sz="2000" b="1" dirty="0">
                <a:latin typeface="微软雅黑" panose="020B0503020204020204" pitchFamily="34" charset="-122"/>
                <a:ea typeface="微软雅黑" panose="020B0503020204020204" pitchFamily="34" charset="-122"/>
              </a:rPr>
              <a:t>CSMA/CD </a:t>
            </a:r>
            <a:r>
              <a:rPr lang="zh-CN" altLang="en-US" sz="2000" b="1" dirty="0">
                <a:latin typeface="微软雅黑" panose="020B0503020204020204" pitchFamily="34" charset="-122"/>
                <a:ea typeface="微软雅黑" panose="020B0503020204020204" pitchFamily="34" charset="-122"/>
              </a:rPr>
              <a:t>协议，并共享逻辑上的总线。 </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很像一个多接口的转发器，</a:t>
            </a:r>
            <a:r>
              <a:rPr lang="zh-CN" altLang="en-US" sz="2000" b="1" dirty="0">
                <a:solidFill>
                  <a:srgbClr val="C00000"/>
                </a:solidFill>
                <a:latin typeface="微软雅黑" panose="020B0503020204020204" pitchFamily="34" charset="-122"/>
                <a:ea typeface="微软雅黑" panose="020B0503020204020204" pitchFamily="34" charset="-122"/>
              </a:rPr>
              <a:t>工作在物理层。</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采用了</a:t>
            </a:r>
            <a:r>
              <a:rPr lang="zh-CN" altLang="en-US" sz="2000" b="1" dirty="0">
                <a:solidFill>
                  <a:srgbClr val="C00000"/>
                </a:solidFill>
                <a:latin typeface="微软雅黑" panose="020B0503020204020204" pitchFamily="34" charset="-122"/>
                <a:ea typeface="微软雅黑" panose="020B0503020204020204" pitchFamily="34" charset="-122"/>
              </a:rPr>
              <a:t>专门芯片，</a:t>
            </a:r>
            <a:r>
              <a:rPr lang="zh-CN" altLang="en-US" sz="2000" b="1" dirty="0">
                <a:latin typeface="微软雅黑" panose="020B0503020204020204" pitchFamily="34" charset="-122"/>
                <a:ea typeface="微软雅黑" panose="020B0503020204020204" pitchFamily="34" charset="-122"/>
              </a:rPr>
              <a:t>进行自适应串音回波抵消，减少了近端串音。</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178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4284" y="598690"/>
            <a:ext cx="28055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具有 </a:t>
            </a:r>
            <a:r>
              <a:rPr lang="en-US" altLang="zh-CN" sz="2000" b="1" dirty="0">
                <a:solidFill>
                  <a:schemeClr val="bg1"/>
                </a:solidFill>
                <a:latin typeface="微软雅黑" panose="020B0503020204020204" pitchFamily="34" charset="-122"/>
                <a:ea typeface="微软雅黑" panose="020B0503020204020204" pitchFamily="34" charset="-122"/>
              </a:rPr>
              <a:t>3 </a:t>
            </a:r>
            <a:r>
              <a:rPr lang="zh-CN" altLang="en-US" sz="2000" b="1" dirty="0">
                <a:solidFill>
                  <a:schemeClr val="bg1"/>
                </a:solidFill>
                <a:latin typeface="微软雅黑" panose="020B0503020204020204" pitchFamily="34" charset="-122"/>
                <a:ea typeface="微软雅黑" panose="020B0503020204020204" pitchFamily="34" charset="-122"/>
              </a:rPr>
              <a:t>个接口的集线器</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502922" y="1042968"/>
            <a:ext cx="8129014" cy="307238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872516" y="1271661"/>
            <a:ext cx="5337313" cy="2548988"/>
            <a:chOff x="1533610" y="2212976"/>
            <a:chExt cx="6618203" cy="3160712"/>
          </a:xfrm>
        </p:grpSpPr>
        <p:grpSp>
          <p:nvGrpSpPr>
            <p:cNvPr id="31" name="Group 3"/>
            <p:cNvGrpSpPr/>
            <p:nvPr/>
          </p:nvGrpSpPr>
          <p:grpSpPr bwMode="auto">
            <a:xfrm rot="-3098467">
              <a:off x="2022145" y="3956249"/>
              <a:ext cx="1127125" cy="98028"/>
              <a:chOff x="1548" y="1476"/>
              <a:chExt cx="1338" cy="120"/>
            </a:xfrm>
          </p:grpSpPr>
          <p:sp>
            <p:nvSpPr>
              <p:cNvPr id="86" name="Freeform 4"/>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87" name="Freeform 5"/>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grpSp>
          <p:nvGrpSpPr>
            <p:cNvPr id="32" name="Group 6"/>
            <p:cNvGrpSpPr/>
            <p:nvPr/>
          </p:nvGrpSpPr>
          <p:grpSpPr bwMode="auto">
            <a:xfrm rot="-3098467">
              <a:off x="2458972" y="3956249"/>
              <a:ext cx="1127125" cy="98028"/>
              <a:chOff x="1548" y="1476"/>
              <a:chExt cx="1338" cy="120"/>
            </a:xfrm>
          </p:grpSpPr>
          <p:sp>
            <p:nvSpPr>
              <p:cNvPr id="84" name="Freeform 7"/>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85" name="Freeform 8"/>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grpSp>
          <p:nvGrpSpPr>
            <p:cNvPr id="33" name="Group 9"/>
            <p:cNvGrpSpPr/>
            <p:nvPr/>
          </p:nvGrpSpPr>
          <p:grpSpPr bwMode="auto">
            <a:xfrm rot="3701259" flipH="1">
              <a:off x="6306079" y="3949965"/>
              <a:ext cx="1001712" cy="96308"/>
              <a:chOff x="1548" y="1476"/>
              <a:chExt cx="1338" cy="120"/>
            </a:xfrm>
          </p:grpSpPr>
          <p:sp>
            <p:nvSpPr>
              <p:cNvPr id="82" name="Freeform 10"/>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83" name="Freeform 11"/>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grpSp>
          <p:nvGrpSpPr>
            <p:cNvPr id="34" name="Group 12"/>
            <p:cNvGrpSpPr/>
            <p:nvPr/>
          </p:nvGrpSpPr>
          <p:grpSpPr bwMode="auto">
            <a:xfrm rot="3701259" flipH="1">
              <a:off x="6817718" y="3969743"/>
              <a:ext cx="1001713" cy="98028"/>
              <a:chOff x="1548" y="1476"/>
              <a:chExt cx="1338" cy="120"/>
            </a:xfrm>
          </p:grpSpPr>
          <p:sp>
            <p:nvSpPr>
              <p:cNvPr id="80" name="Freeform 13"/>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81" name="Freeform 14"/>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sp>
          <p:nvSpPr>
            <p:cNvPr id="35" name="Rectangle 15"/>
            <p:cNvSpPr>
              <a:spLocks noChangeArrowheads="1"/>
            </p:cNvSpPr>
            <p:nvPr/>
          </p:nvSpPr>
          <p:spPr bwMode="auto">
            <a:xfrm>
              <a:off x="1969162" y="2212976"/>
              <a:ext cx="5969396" cy="1344613"/>
            </a:xfrm>
            <a:prstGeom prst="rect">
              <a:avLst/>
            </a:prstGeom>
            <a:solidFill>
              <a:srgbClr val="00FFFF"/>
            </a:solidFill>
            <a:ln w="25400">
              <a:solidFill>
                <a:schemeClr val="tx1"/>
              </a:solidFill>
              <a:miter lim="800000"/>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6" name="AutoShape 16"/>
            <p:cNvSpPr>
              <a:spLocks noChangeArrowheads="1"/>
            </p:cNvSpPr>
            <p:nvPr/>
          </p:nvSpPr>
          <p:spPr bwMode="auto">
            <a:xfrm>
              <a:off x="2772305" y="3189289"/>
              <a:ext cx="479822" cy="350837"/>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7" name="AutoShape 17"/>
            <p:cNvSpPr>
              <a:spLocks noChangeArrowheads="1"/>
            </p:cNvSpPr>
            <p:nvPr/>
          </p:nvSpPr>
          <p:spPr bwMode="auto">
            <a:xfrm>
              <a:off x="6213608" y="3192464"/>
              <a:ext cx="483261" cy="352425"/>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8" name="AutoShape 18"/>
            <p:cNvSpPr>
              <a:spLocks noChangeArrowheads="1"/>
            </p:cNvSpPr>
            <p:nvPr/>
          </p:nvSpPr>
          <p:spPr bwMode="auto">
            <a:xfrm>
              <a:off x="4407827" y="3189289"/>
              <a:ext cx="483261" cy="350837"/>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9" name="AutoShape 19"/>
            <p:cNvSpPr>
              <a:spLocks noChangeArrowheads="1"/>
            </p:cNvSpPr>
            <p:nvPr/>
          </p:nvSpPr>
          <p:spPr bwMode="auto">
            <a:xfrm rot="10800000" flipH="1">
              <a:off x="6702029" y="3192464"/>
              <a:ext cx="479821" cy="352425"/>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0" name="AutoShape 20"/>
            <p:cNvSpPr>
              <a:spLocks noChangeArrowheads="1"/>
            </p:cNvSpPr>
            <p:nvPr/>
          </p:nvSpPr>
          <p:spPr bwMode="auto">
            <a:xfrm rot="10800000" flipH="1">
              <a:off x="3245247" y="3189289"/>
              <a:ext cx="481542" cy="350837"/>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1" name="AutoShape 21"/>
            <p:cNvSpPr>
              <a:spLocks noChangeArrowheads="1"/>
            </p:cNvSpPr>
            <p:nvPr/>
          </p:nvSpPr>
          <p:spPr bwMode="auto">
            <a:xfrm rot="10800000" flipH="1">
              <a:off x="4903127" y="3206750"/>
              <a:ext cx="483261" cy="349250"/>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2" name="Freeform 22"/>
            <p:cNvSpPr/>
            <p:nvPr/>
          </p:nvSpPr>
          <p:spPr bwMode="auto">
            <a:xfrm>
              <a:off x="3609843" y="2863850"/>
              <a:ext cx="2854854" cy="325438"/>
            </a:xfrm>
            <a:custGeom>
              <a:avLst/>
              <a:gdLst>
                <a:gd name="T0" fmla="*/ 1374 w 1375"/>
                <a:gd name="T1" fmla="*/ 186 h 187"/>
                <a:gd name="T2" fmla="*/ 1374 w 1375"/>
                <a:gd name="T3" fmla="*/ 0 h 187"/>
                <a:gd name="T4" fmla="*/ 0 w 1375"/>
                <a:gd name="T5" fmla="*/ 0 h 187"/>
                <a:gd name="T6" fmla="*/ 0 w 1375"/>
                <a:gd name="T7" fmla="*/ 186 h 187"/>
              </a:gdLst>
              <a:ahLst/>
              <a:cxnLst>
                <a:cxn ang="0">
                  <a:pos x="T0" y="T1"/>
                </a:cxn>
                <a:cxn ang="0">
                  <a:pos x="T2" y="T3"/>
                </a:cxn>
                <a:cxn ang="0">
                  <a:pos x="T4" y="T5"/>
                </a:cxn>
                <a:cxn ang="0">
                  <a:pos x="T6" y="T7"/>
                </a:cxn>
              </a:cxnLst>
              <a:rect l="0" t="0" r="r" b="b"/>
              <a:pathLst>
                <a:path w="1375" h="187">
                  <a:moveTo>
                    <a:pt x="1374" y="186"/>
                  </a:moveTo>
                  <a:lnTo>
                    <a:pt x="1374" y="0"/>
                  </a:lnTo>
                  <a:lnTo>
                    <a:pt x="0" y="0"/>
                  </a:lnTo>
                  <a:lnTo>
                    <a:pt x="0" y="186"/>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3" name="Freeform 23"/>
            <p:cNvSpPr/>
            <p:nvPr/>
          </p:nvSpPr>
          <p:spPr bwMode="auto">
            <a:xfrm>
              <a:off x="4643438" y="2624139"/>
              <a:ext cx="2199614" cy="585787"/>
            </a:xfrm>
            <a:custGeom>
              <a:avLst/>
              <a:gdLst>
                <a:gd name="T0" fmla="*/ 0 w 1060"/>
                <a:gd name="T1" fmla="*/ 336 h 337"/>
                <a:gd name="T2" fmla="*/ 0 w 1060"/>
                <a:gd name="T3" fmla="*/ 0 h 337"/>
                <a:gd name="T4" fmla="*/ 1059 w 1060"/>
                <a:gd name="T5" fmla="*/ 0 h 337"/>
                <a:gd name="T6" fmla="*/ 1059 w 1060"/>
                <a:gd name="T7" fmla="*/ 330 h 337"/>
              </a:gdLst>
              <a:ahLst/>
              <a:cxnLst>
                <a:cxn ang="0">
                  <a:pos x="T0" y="T1"/>
                </a:cxn>
                <a:cxn ang="0">
                  <a:pos x="T2" y="T3"/>
                </a:cxn>
                <a:cxn ang="0">
                  <a:pos x="T4" y="T5"/>
                </a:cxn>
                <a:cxn ang="0">
                  <a:pos x="T6" y="T7"/>
                </a:cxn>
              </a:cxnLst>
              <a:rect l="0" t="0" r="r" b="b"/>
              <a:pathLst>
                <a:path w="1060" h="337">
                  <a:moveTo>
                    <a:pt x="0" y="336"/>
                  </a:moveTo>
                  <a:lnTo>
                    <a:pt x="0" y="0"/>
                  </a:lnTo>
                  <a:lnTo>
                    <a:pt x="1059" y="0"/>
                  </a:lnTo>
                  <a:lnTo>
                    <a:pt x="1059"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4" name="Freeform 24"/>
            <p:cNvSpPr/>
            <p:nvPr/>
          </p:nvSpPr>
          <p:spPr bwMode="auto">
            <a:xfrm>
              <a:off x="3412067" y="2624138"/>
              <a:ext cx="1234810" cy="576262"/>
            </a:xfrm>
            <a:custGeom>
              <a:avLst/>
              <a:gdLst>
                <a:gd name="T0" fmla="*/ 594 w 595"/>
                <a:gd name="T1" fmla="*/ 0 h 331"/>
                <a:gd name="T2" fmla="*/ 0 w 595"/>
                <a:gd name="T3" fmla="*/ 0 h 331"/>
                <a:gd name="T4" fmla="*/ 0 w 595"/>
                <a:gd name="T5" fmla="*/ 330 h 331"/>
              </a:gdLst>
              <a:ahLst/>
              <a:cxnLst>
                <a:cxn ang="0">
                  <a:pos x="T0" y="T1"/>
                </a:cxn>
                <a:cxn ang="0">
                  <a:pos x="T2" y="T3"/>
                </a:cxn>
                <a:cxn ang="0">
                  <a:pos x="T4" y="T5"/>
                </a:cxn>
              </a:cxnLst>
              <a:rect l="0" t="0" r="r" b="b"/>
              <a:pathLst>
                <a:path w="595" h="331">
                  <a:moveTo>
                    <a:pt x="594" y="0"/>
                  </a:moveTo>
                  <a:lnTo>
                    <a:pt x="0" y="0"/>
                  </a:lnTo>
                  <a:lnTo>
                    <a:pt x="0"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5" name="Freeform 25"/>
            <p:cNvSpPr/>
            <p:nvPr/>
          </p:nvSpPr>
          <p:spPr bwMode="auto">
            <a:xfrm>
              <a:off x="3013075" y="2416175"/>
              <a:ext cx="4048390" cy="793750"/>
            </a:xfrm>
            <a:custGeom>
              <a:avLst/>
              <a:gdLst>
                <a:gd name="T0" fmla="*/ 0 w 1951"/>
                <a:gd name="T1" fmla="*/ 456 h 457"/>
                <a:gd name="T2" fmla="*/ 0 w 1951"/>
                <a:gd name="T3" fmla="*/ 0 h 457"/>
                <a:gd name="T4" fmla="*/ 1950 w 1951"/>
                <a:gd name="T5" fmla="*/ 0 h 457"/>
                <a:gd name="T6" fmla="*/ 1950 w 1951"/>
                <a:gd name="T7" fmla="*/ 450 h 457"/>
                <a:gd name="T8" fmla="*/ 1950 w 1951"/>
                <a:gd name="T9" fmla="*/ 450 h 457"/>
              </a:gdLst>
              <a:ahLst/>
              <a:cxnLst>
                <a:cxn ang="0">
                  <a:pos x="T0" y="T1"/>
                </a:cxn>
                <a:cxn ang="0">
                  <a:pos x="T2" y="T3"/>
                </a:cxn>
                <a:cxn ang="0">
                  <a:pos x="T4" y="T5"/>
                </a:cxn>
                <a:cxn ang="0">
                  <a:pos x="T6" y="T7"/>
                </a:cxn>
                <a:cxn ang="0">
                  <a:pos x="T8" y="T9"/>
                </a:cxn>
              </a:cxnLst>
              <a:rect l="0" t="0" r="r" b="b"/>
              <a:pathLst>
                <a:path w="1951" h="457">
                  <a:moveTo>
                    <a:pt x="0" y="456"/>
                  </a:moveTo>
                  <a:lnTo>
                    <a:pt x="0" y="0"/>
                  </a:lnTo>
                  <a:lnTo>
                    <a:pt x="1950" y="0"/>
                  </a:lnTo>
                  <a:lnTo>
                    <a:pt x="1950" y="450"/>
                  </a:lnTo>
                  <a:lnTo>
                    <a:pt x="1950" y="45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6" name="Line 26"/>
            <p:cNvSpPr>
              <a:spLocks noChangeShapeType="1"/>
            </p:cNvSpPr>
            <p:nvPr/>
          </p:nvSpPr>
          <p:spPr bwMode="auto">
            <a:xfrm>
              <a:off x="5229887" y="2870201"/>
              <a:ext cx="0" cy="341313"/>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7" name="Line 27"/>
            <p:cNvSpPr>
              <a:spLocks noChangeShapeType="1"/>
            </p:cNvSpPr>
            <p:nvPr/>
          </p:nvSpPr>
          <p:spPr bwMode="auto">
            <a:xfrm>
              <a:off x="5056188" y="2433638"/>
              <a:ext cx="0" cy="787400"/>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8" name="Rectangle 28"/>
            <p:cNvSpPr>
              <a:spLocks noChangeArrowheads="1"/>
            </p:cNvSpPr>
            <p:nvPr/>
          </p:nvSpPr>
          <p:spPr bwMode="auto">
            <a:xfrm>
              <a:off x="1533610" y="2421610"/>
              <a:ext cx="483014" cy="93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1600" b="1" dirty="0">
                  <a:latin typeface="微软雅黑" panose="020B0503020204020204" pitchFamily="34" charset="-122"/>
                  <a:ea typeface="微软雅黑" panose="020B0503020204020204" pitchFamily="34" charset="-122"/>
                </a:rPr>
                <a:t>集</a:t>
              </a:r>
              <a:endParaRPr kumimoji="1" lang="zh-CN" altLang="en-US" sz="1600" b="1" dirty="0">
                <a:latin typeface="微软雅黑" panose="020B0503020204020204" pitchFamily="34" charset="-122"/>
                <a:ea typeface="微软雅黑" panose="020B0503020204020204" pitchFamily="34" charset="-122"/>
              </a:endParaRPr>
            </a:p>
            <a:p>
              <a:pPr defTabSz="762000" eaLnBrk="0" hangingPunct="0">
                <a:lnSpc>
                  <a:spcPct val="90000"/>
                </a:lnSpc>
              </a:pPr>
              <a:r>
                <a:rPr kumimoji="1" lang="zh-CN" altLang="en-US" sz="1600" b="1" dirty="0">
                  <a:latin typeface="微软雅黑" panose="020B0503020204020204" pitchFamily="34" charset="-122"/>
                  <a:ea typeface="微软雅黑" panose="020B0503020204020204" pitchFamily="34" charset="-122"/>
                </a:rPr>
                <a:t>线</a:t>
              </a:r>
              <a:endParaRPr kumimoji="1" lang="zh-CN" altLang="en-US" sz="1600" b="1" dirty="0">
                <a:latin typeface="微软雅黑" panose="020B0503020204020204" pitchFamily="34" charset="-122"/>
                <a:ea typeface="微软雅黑" panose="020B0503020204020204" pitchFamily="34" charset="-122"/>
              </a:endParaRPr>
            </a:p>
            <a:p>
              <a:pPr defTabSz="762000" eaLnBrk="0" hangingPunct="0">
                <a:lnSpc>
                  <a:spcPct val="90000"/>
                </a:lnSpc>
              </a:pPr>
              <a:r>
                <a:rPr kumimoji="1" lang="zh-CN" altLang="en-US" sz="1600" b="1" dirty="0">
                  <a:latin typeface="微软雅黑" panose="020B0503020204020204" pitchFamily="34" charset="-122"/>
                  <a:ea typeface="微软雅黑" panose="020B0503020204020204" pitchFamily="34" charset="-122"/>
                </a:rPr>
                <a:t>器</a:t>
              </a:r>
              <a:endParaRPr kumimoji="1" lang="zh-CN" altLang="en-US" sz="1600" b="1" dirty="0">
                <a:latin typeface="微软雅黑" panose="020B0503020204020204" pitchFamily="34" charset="-122"/>
                <a:ea typeface="微软雅黑" panose="020B0503020204020204" pitchFamily="34" charset="-122"/>
              </a:endParaRPr>
            </a:p>
          </p:txBody>
        </p:sp>
        <p:sp>
          <p:nvSpPr>
            <p:cNvPr id="49" name="Rectangle 29"/>
            <p:cNvSpPr>
              <a:spLocks noChangeArrowheads="1"/>
            </p:cNvSpPr>
            <p:nvPr/>
          </p:nvSpPr>
          <p:spPr bwMode="auto">
            <a:xfrm>
              <a:off x="4063868" y="4527550"/>
              <a:ext cx="1608005" cy="846138"/>
            </a:xfrm>
            <a:prstGeom prst="rect">
              <a:avLst/>
            </a:prstGeom>
            <a:solidFill>
              <a:srgbClr val="00FF99"/>
            </a:solidFill>
            <a:ln w="19050">
              <a:solidFill>
                <a:schemeClr val="tx1"/>
              </a:solidFill>
              <a:miter lim="800000"/>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0" name="Rectangle 30"/>
            <p:cNvSpPr>
              <a:spLocks noChangeArrowheads="1"/>
            </p:cNvSpPr>
            <p:nvPr/>
          </p:nvSpPr>
          <p:spPr bwMode="auto">
            <a:xfrm>
              <a:off x="4375151" y="4529138"/>
              <a:ext cx="1028435" cy="398462"/>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1" name="Rectangle 31"/>
            <p:cNvSpPr>
              <a:spLocks noChangeArrowheads="1"/>
            </p:cNvSpPr>
            <p:nvPr/>
          </p:nvSpPr>
          <p:spPr bwMode="auto">
            <a:xfrm>
              <a:off x="4515613"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网卡</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52" name="Rectangle 32"/>
            <p:cNvSpPr>
              <a:spLocks noChangeArrowheads="1"/>
            </p:cNvSpPr>
            <p:nvPr/>
          </p:nvSpPr>
          <p:spPr bwMode="auto">
            <a:xfrm>
              <a:off x="4392607"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anose="020B0503020204020204" pitchFamily="34" charset="-122"/>
                  <a:ea typeface="微软雅黑" panose="020B0503020204020204" pitchFamily="34" charset="-122"/>
                </a:rPr>
                <a:t>工作站</a:t>
              </a:r>
              <a:endParaRPr kumimoji="1" lang="zh-CN" altLang="en-US" sz="1600" b="1" dirty="0">
                <a:latin typeface="微软雅黑" panose="020B0503020204020204" pitchFamily="34" charset="-122"/>
                <a:ea typeface="微软雅黑" panose="020B0503020204020204" pitchFamily="34" charset="-122"/>
              </a:endParaRPr>
            </a:p>
          </p:txBody>
        </p:sp>
        <p:sp>
          <p:nvSpPr>
            <p:cNvPr id="53" name="Rectangle 33"/>
            <p:cNvSpPr>
              <a:spLocks noChangeArrowheads="1"/>
            </p:cNvSpPr>
            <p:nvPr/>
          </p:nvSpPr>
          <p:spPr bwMode="auto">
            <a:xfrm>
              <a:off x="4488657" y="4435475"/>
              <a:ext cx="782506" cy="8255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4" name="Rectangle 34"/>
            <p:cNvSpPr>
              <a:spLocks noChangeArrowheads="1"/>
            </p:cNvSpPr>
            <p:nvPr/>
          </p:nvSpPr>
          <p:spPr bwMode="auto">
            <a:xfrm>
              <a:off x="1571890" y="4527550"/>
              <a:ext cx="1611445" cy="846138"/>
            </a:xfrm>
            <a:prstGeom prst="rect">
              <a:avLst/>
            </a:prstGeom>
            <a:solidFill>
              <a:srgbClr val="00FF99"/>
            </a:solidFill>
            <a:ln w="19050">
              <a:solidFill>
                <a:schemeClr val="tx1"/>
              </a:solidFill>
              <a:miter lim="800000"/>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5" name="Rectangle 35"/>
            <p:cNvSpPr>
              <a:spLocks noChangeArrowheads="1"/>
            </p:cNvSpPr>
            <p:nvPr/>
          </p:nvSpPr>
          <p:spPr bwMode="auto">
            <a:xfrm>
              <a:off x="1865975" y="4529138"/>
              <a:ext cx="1031875" cy="398462"/>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6" name="Rectangle 36"/>
            <p:cNvSpPr>
              <a:spLocks noChangeArrowheads="1"/>
            </p:cNvSpPr>
            <p:nvPr/>
          </p:nvSpPr>
          <p:spPr bwMode="auto">
            <a:xfrm>
              <a:off x="2042553"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网卡</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57" name="Rectangle 37"/>
            <p:cNvSpPr>
              <a:spLocks noChangeArrowheads="1"/>
            </p:cNvSpPr>
            <p:nvPr/>
          </p:nvSpPr>
          <p:spPr bwMode="auto">
            <a:xfrm>
              <a:off x="1920886"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anose="020B0503020204020204" pitchFamily="34" charset="-122"/>
                  <a:ea typeface="微软雅黑" panose="020B0503020204020204" pitchFamily="34" charset="-122"/>
                </a:rPr>
                <a:t>工作站</a:t>
              </a:r>
              <a:endParaRPr kumimoji="1" lang="zh-CN" altLang="en-US" sz="1600" b="1" dirty="0">
                <a:latin typeface="微软雅黑" panose="020B0503020204020204" pitchFamily="34" charset="-122"/>
                <a:ea typeface="微软雅黑" panose="020B0503020204020204" pitchFamily="34" charset="-122"/>
              </a:endParaRPr>
            </a:p>
          </p:txBody>
        </p:sp>
        <p:sp>
          <p:nvSpPr>
            <p:cNvPr id="58" name="Rectangle 38"/>
            <p:cNvSpPr>
              <a:spLocks noChangeArrowheads="1"/>
            </p:cNvSpPr>
            <p:nvPr/>
          </p:nvSpPr>
          <p:spPr bwMode="auto">
            <a:xfrm>
              <a:off x="2000119" y="4435475"/>
              <a:ext cx="779065" cy="8255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9" name="Rectangle 39"/>
            <p:cNvSpPr>
              <a:spLocks noChangeArrowheads="1"/>
            </p:cNvSpPr>
            <p:nvPr/>
          </p:nvSpPr>
          <p:spPr bwMode="auto">
            <a:xfrm>
              <a:off x="6540369" y="4527550"/>
              <a:ext cx="1611444" cy="846138"/>
            </a:xfrm>
            <a:prstGeom prst="rect">
              <a:avLst/>
            </a:prstGeom>
            <a:solidFill>
              <a:srgbClr val="00FF99"/>
            </a:solidFill>
            <a:ln w="19050">
              <a:solidFill>
                <a:schemeClr val="tx1"/>
              </a:solidFill>
              <a:miter lim="800000"/>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0" name="Rectangle 40"/>
            <p:cNvSpPr>
              <a:spLocks noChangeArrowheads="1"/>
            </p:cNvSpPr>
            <p:nvPr/>
          </p:nvSpPr>
          <p:spPr bwMode="auto">
            <a:xfrm>
              <a:off x="6843051" y="4529138"/>
              <a:ext cx="1030155" cy="398462"/>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1" name="Rectangle 41"/>
            <p:cNvSpPr>
              <a:spLocks noChangeArrowheads="1"/>
            </p:cNvSpPr>
            <p:nvPr/>
          </p:nvSpPr>
          <p:spPr bwMode="auto">
            <a:xfrm>
              <a:off x="6990394"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网卡</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62" name="Rectangle 42"/>
            <p:cNvSpPr>
              <a:spLocks noChangeArrowheads="1"/>
            </p:cNvSpPr>
            <p:nvPr/>
          </p:nvSpPr>
          <p:spPr bwMode="auto">
            <a:xfrm>
              <a:off x="6898283"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anose="020B0503020204020204" pitchFamily="34" charset="-122"/>
                  <a:ea typeface="微软雅黑" panose="020B0503020204020204" pitchFamily="34" charset="-122"/>
                </a:rPr>
                <a:t>工作站</a:t>
              </a:r>
              <a:endParaRPr kumimoji="1" lang="zh-CN" altLang="en-US" sz="1600" b="1">
                <a:latin typeface="微软雅黑" panose="020B0503020204020204" pitchFamily="34" charset="-122"/>
                <a:ea typeface="微软雅黑" panose="020B0503020204020204" pitchFamily="34" charset="-122"/>
              </a:endParaRPr>
            </a:p>
          </p:txBody>
        </p:sp>
        <p:sp>
          <p:nvSpPr>
            <p:cNvPr id="63" name="Rectangle 43"/>
            <p:cNvSpPr>
              <a:spLocks noChangeArrowheads="1"/>
            </p:cNvSpPr>
            <p:nvPr/>
          </p:nvSpPr>
          <p:spPr bwMode="auto">
            <a:xfrm>
              <a:off x="6968597" y="4435475"/>
              <a:ext cx="780785" cy="8255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4" name="Oval 44"/>
            <p:cNvSpPr>
              <a:spLocks noChangeArrowheads="1"/>
            </p:cNvSpPr>
            <p:nvPr/>
          </p:nvSpPr>
          <p:spPr bwMode="auto">
            <a:xfrm>
              <a:off x="4590125" y="2579689"/>
              <a:ext cx="94588" cy="79375"/>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5" name="Oval 45"/>
            <p:cNvSpPr>
              <a:spLocks noChangeArrowheads="1"/>
            </p:cNvSpPr>
            <p:nvPr/>
          </p:nvSpPr>
          <p:spPr bwMode="auto">
            <a:xfrm>
              <a:off x="5013193" y="2381251"/>
              <a:ext cx="96308" cy="79375"/>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6" name="Oval 46"/>
            <p:cNvSpPr>
              <a:spLocks noChangeArrowheads="1"/>
            </p:cNvSpPr>
            <p:nvPr/>
          </p:nvSpPr>
          <p:spPr bwMode="auto">
            <a:xfrm>
              <a:off x="5186892" y="2819401"/>
              <a:ext cx="96308" cy="79375"/>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7" name="Line 47"/>
            <p:cNvSpPr>
              <a:spLocks noChangeShapeType="1"/>
            </p:cNvSpPr>
            <p:nvPr/>
          </p:nvSpPr>
          <p:spPr bwMode="auto">
            <a:xfrm flipV="1">
              <a:off x="4531652" y="3605213"/>
              <a:ext cx="0" cy="59690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8" name="Line 48"/>
            <p:cNvSpPr>
              <a:spLocks noChangeShapeType="1"/>
            </p:cNvSpPr>
            <p:nvPr/>
          </p:nvSpPr>
          <p:spPr bwMode="auto">
            <a:xfrm>
              <a:off x="5018352" y="3616325"/>
              <a:ext cx="0" cy="592138"/>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9" name="Line 49"/>
            <p:cNvSpPr>
              <a:spLocks noChangeShapeType="1"/>
            </p:cNvSpPr>
            <p:nvPr/>
          </p:nvSpPr>
          <p:spPr bwMode="auto">
            <a:xfrm rot="236364" flipV="1">
              <a:off x="2187575" y="3729038"/>
              <a:ext cx="467783" cy="51435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70" name="Line 50"/>
            <p:cNvSpPr>
              <a:spLocks noChangeShapeType="1"/>
            </p:cNvSpPr>
            <p:nvPr/>
          </p:nvSpPr>
          <p:spPr bwMode="auto">
            <a:xfrm flipH="1">
              <a:off x="2667398" y="3722688"/>
              <a:ext cx="476382" cy="474662"/>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71" name="Line 51"/>
            <p:cNvSpPr>
              <a:spLocks noChangeShapeType="1"/>
            </p:cNvSpPr>
            <p:nvPr/>
          </p:nvSpPr>
          <p:spPr bwMode="auto">
            <a:xfrm>
              <a:off x="6419983" y="3636964"/>
              <a:ext cx="433388" cy="592137"/>
            </a:xfrm>
            <a:prstGeom prst="line">
              <a:avLst/>
            </a:prstGeom>
            <a:noFill/>
            <a:ln w="1270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72" name="Line 52"/>
            <p:cNvSpPr>
              <a:spLocks noChangeShapeType="1"/>
            </p:cNvSpPr>
            <p:nvPr/>
          </p:nvSpPr>
          <p:spPr bwMode="auto">
            <a:xfrm>
              <a:off x="6932481" y="3649664"/>
              <a:ext cx="393832" cy="547687"/>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73" name="Rectangle 53"/>
            <p:cNvSpPr>
              <a:spLocks noChangeArrowheads="1"/>
            </p:cNvSpPr>
            <p:nvPr/>
          </p:nvSpPr>
          <p:spPr bwMode="auto">
            <a:xfrm>
              <a:off x="5210268" y="37258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CC00CC"/>
                  </a:solidFill>
                  <a:latin typeface="微软雅黑" panose="020B0503020204020204" pitchFamily="34" charset="-122"/>
                  <a:ea typeface="微软雅黑" panose="020B0503020204020204" pitchFamily="34" charset="-122"/>
                </a:rPr>
                <a:t>双绞线</a:t>
              </a:r>
              <a:endParaRPr kumimoji="1" lang="zh-CN" altLang="en-US" sz="1600" b="1" dirty="0">
                <a:solidFill>
                  <a:srgbClr val="CC00CC"/>
                </a:solidFill>
                <a:latin typeface="微软雅黑" panose="020B0503020204020204" pitchFamily="34" charset="-122"/>
                <a:ea typeface="微软雅黑" panose="020B0503020204020204" pitchFamily="34" charset="-122"/>
              </a:endParaRPr>
            </a:p>
          </p:txBody>
        </p:sp>
        <p:grpSp>
          <p:nvGrpSpPr>
            <p:cNvPr id="74" name="Group 54"/>
            <p:cNvGrpSpPr/>
            <p:nvPr/>
          </p:nvGrpSpPr>
          <p:grpSpPr bwMode="auto">
            <a:xfrm rot="5400000" flipH="1">
              <a:off x="4703168" y="3946724"/>
              <a:ext cx="876300" cy="98028"/>
              <a:chOff x="1548" y="1476"/>
              <a:chExt cx="1338" cy="120"/>
            </a:xfrm>
          </p:grpSpPr>
          <p:sp>
            <p:nvSpPr>
              <p:cNvPr id="78" name="Freeform 55"/>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79" name="Freeform 56"/>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grpSp>
          <p:nvGrpSpPr>
            <p:cNvPr id="75" name="Group 57"/>
            <p:cNvGrpSpPr/>
            <p:nvPr/>
          </p:nvGrpSpPr>
          <p:grpSpPr bwMode="auto">
            <a:xfrm rot="5400000" flipH="1">
              <a:off x="4206942" y="3958630"/>
              <a:ext cx="874712" cy="98029"/>
              <a:chOff x="1548" y="1476"/>
              <a:chExt cx="1338" cy="120"/>
            </a:xfrm>
          </p:grpSpPr>
          <p:sp>
            <p:nvSpPr>
              <p:cNvPr id="76" name="Freeform 58"/>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77" name="Freeform 59"/>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grpSp>
        <p:nvGrpSpPr>
          <p:cNvPr id="9" name="组合 8"/>
          <p:cNvGrpSpPr/>
          <p:nvPr/>
        </p:nvGrpSpPr>
        <p:grpSpPr>
          <a:xfrm>
            <a:off x="1325390" y="1779956"/>
            <a:ext cx="2404444" cy="300252"/>
            <a:chOff x="1042371" y="1853844"/>
            <a:chExt cx="2404444" cy="300252"/>
          </a:xfrm>
          <a:solidFill>
            <a:srgbClr val="CC00CC"/>
          </a:solidFill>
        </p:grpSpPr>
        <p:sp>
          <p:nvSpPr>
            <p:cNvPr id="51" name="Line 6"/>
            <p:cNvSpPr>
              <a:spLocks noChangeShapeType="1"/>
            </p:cNvSpPr>
            <p:nvPr/>
          </p:nvSpPr>
          <p:spPr bwMode="auto">
            <a:xfrm>
              <a:off x="1192497" y="2003970"/>
              <a:ext cx="2104192" cy="0"/>
            </a:xfrm>
            <a:prstGeom prst="line">
              <a:avLst/>
            </a:prstGeom>
            <a:grpFill/>
            <a:ln w="57150">
              <a:solidFill>
                <a:srgbClr val="000000"/>
              </a:solidFill>
              <a:round/>
            </a:ln>
          </p:spPr>
          <p:txBody>
            <a:bodyPr/>
            <a:lstStyle/>
            <a:p>
              <a:endParaRPr lang="zh-CN" altLang="en-US"/>
            </a:p>
          </p:txBody>
        </p:sp>
        <p:sp>
          <p:nvSpPr>
            <p:cNvPr id="2" name="椭圆 1"/>
            <p:cNvSpPr/>
            <p:nvPr/>
          </p:nvSpPr>
          <p:spPr>
            <a:xfrm>
              <a:off x="1042371"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375044"/>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ln>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3229632" y="620097"/>
            <a:ext cx="2492990" cy="400110"/>
          </a:xfrm>
          <a:prstGeom prst="rect">
            <a:avLst/>
          </a:prstGeom>
        </p:spPr>
        <p:txBody>
          <a:bodyPr wrap="none">
            <a:spAutoFit/>
          </a:bodyPr>
          <a:lstStyle/>
          <a:p>
            <a:pPr algn="ctr"/>
            <a:r>
              <a:rPr lang="zh-CN" altLang="en-US" sz="2000" b="1" dirty="0">
                <a:solidFill>
                  <a:schemeClr val="bg1"/>
                </a:solidFill>
                <a:ea typeface="微软雅黑" panose="020B0503020204020204" pitchFamily="34" charset="-122"/>
              </a:rPr>
              <a:t>数据链路层信道类型</a:t>
            </a:r>
            <a:endParaRPr lang="zh-CN" altLang="en-US" sz="2000" b="1" dirty="0">
              <a:solidFill>
                <a:schemeClr val="bg1"/>
              </a:solidFill>
              <a:ea typeface="微软雅黑" panose="020B0503020204020204" pitchFamily="34" charset="-122"/>
            </a:endParaRPr>
          </a:p>
        </p:txBody>
      </p:sp>
      <p:grpSp>
        <p:nvGrpSpPr>
          <p:cNvPr id="15" name="组合 14"/>
          <p:cNvGrpSpPr/>
          <p:nvPr/>
        </p:nvGrpSpPr>
        <p:grpSpPr>
          <a:xfrm>
            <a:off x="6811108" y="1716603"/>
            <a:ext cx="400271" cy="332403"/>
            <a:chOff x="6811108" y="1790491"/>
            <a:chExt cx="400271" cy="332403"/>
          </a:xfrm>
        </p:grpSpPr>
        <p:cxnSp>
          <p:nvCxnSpPr>
            <p:cNvPr id="31" name="直接箭头连接符 30"/>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205364" y="1790491"/>
              <a:ext cx="0" cy="332403"/>
            </a:xfrm>
            <a:prstGeom prst="straightConnector1">
              <a:avLst/>
            </a:prstGeom>
            <a:ln w="12700">
              <a:solidFill>
                <a:srgbClr val="0000FF"/>
              </a:solidFill>
              <a:prstDash val="dash"/>
              <a:headEnd type="none" w="med" len="lg"/>
              <a:tailEnd type="stealth" w="med" len="lg"/>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5750242" y="1675296"/>
            <a:ext cx="967081" cy="545210"/>
            <a:chOff x="5750242" y="1749184"/>
            <a:chExt cx="967081" cy="545210"/>
          </a:xfrm>
        </p:grpSpPr>
        <p:cxnSp>
          <p:nvCxnSpPr>
            <p:cNvPr id="10" name="直接箭头连接符 9"/>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719426" y="1798475"/>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
        <p:nvSpPr>
          <p:cNvPr id="17" name="爆炸形 1 16"/>
          <p:cNvSpPr/>
          <p:nvPr/>
        </p:nvSpPr>
        <p:spPr>
          <a:xfrm>
            <a:off x="6664043" y="1965393"/>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815726" y="2644924"/>
            <a:ext cx="3352673" cy="907941"/>
          </a:xfrm>
          <a:prstGeom prst="rect">
            <a:avLst/>
          </a:prstGeom>
        </p:spPr>
        <p:txBody>
          <a:bodyPr wrap="square">
            <a:spAutoFit/>
          </a:bodyPr>
          <a:lstStyle/>
          <a:p>
            <a:pPr algn="ctr" eaLnBrk="0" hangingPunct="0">
              <a:buClr>
                <a:srgbClr val="0070C0"/>
              </a:buClr>
            </a:pPr>
            <a:r>
              <a:rPr lang="en-US" altLang="zh-CN" sz="1600" b="1" dirty="0">
                <a:latin typeface="微软雅黑" panose="020B0503020204020204" pitchFamily="34" charset="-122"/>
                <a:ea typeface="微软雅黑" panose="020B0503020204020204" pitchFamily="34" charset="-122"/>
              </a:rPr>
              <a:t>(a) </a:t>
            </a:r>
            <a:r>
              <a:rPr lang="zh-CN" altLang="en-US" sz="1600" b="1" dirty="0">
                <a:latin typeface="微软雅黑" panose="020B0503020204020204" pitchFamily="34" charset="-122"/>
                <a:ea typeface="微软雅黑" panose="020B0503020204020204" pitchFamily="34" charset="-122"/>
              </a:rPr>
              <a:t>点对点信道</a:t>
            </a:r>
            <a:endParaRPr lang="en-US" altLang="zh-CN" sz="1600" b="1" dirty="0">
              <a:latin typeface="微软雅黑" panose="020B0503020204020204" pitchFamily="34" charset="-122"/>
              <a:ea typeface="微软雅黑" panose="020B0503020204020204" pitchFamily="34" charset="-122"/>
            </a:endParaRPr>
          </a:p>
          <a:p>
            <a:pPr algn="ctr" eaLnBrk="0" hangingPunct="0">
              <a:buClr>
                <a:srgbClr val="0070C0"/>
              </a:buClr>
            </a:pPr>
            <a:endParaRPr lang="en-US" altLang="zh-CN" sz="1600" b="1" dirty="0">
              <a:solidFill>
                <a:srgbClr val="0000FF"/>
              </a:solidFill>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600" b="1" dirty="0">
                <a:latin typeface="微软雅黑" panose="020B0503020204020204" pitchFamily="34" charset="-122"/>
                <a:ea typeface="微软雅黑" panose="020B0503020204020204" pitchFamily="34" charset="-122"/>
              </a:rPr>
              <a:t>使用一对一的</a:t>
            </a:r>
            <a:r>
              <a:rPr lang="zh-CN" altLang="en-US" sz="1600" b="1" dirty="0">
                <a:solidFill>
                  <a:srgbClr val="C00000"/>
                </a:solidFill>
                <a:latin typeface="微软雅黑" panose="020B0503020204020204" pitchFamily="34" charset="-122"/>
                <a:ea typeface="微软雅黑" panose="020B0503020204020204" pitchFamily="34" charset="-122"/>
              </a:rPr>
              <a:t>点对点</a:t>
            </a:r>
            <a:r>
              <a:rPr lang="zh-CN" altLang="en-US" sz="1600" b="1" dirty="0">
                <a:latin typeface="微软雅黑" panose="020B0503020204020204" pitchFamily="34" charset="-122"/>
                <a:ea typeface="微软雅黑" panose="020B0503020204020204" pitchFamily="34" charset="-122"/>
              </a:rPr>
              <a:t>通信方式。</a:t>
            </a:r>
            <a:endParaRPr lang="zh-CN" altLang="en-US" sz="1600" b="1" dirty="0">
              <a:latin typeface="微软雅黑" panose="020B0503020204020204" pitchFamily="34" charset="-122"/>
              <a:ea typeface="微软雅黑" panose="020B0503020204020204" pitchFamily="34" charset="-122"/>
            </a:endParaRPr>
          </a:p>
        </p:txBody>
      </p:sp>
      <p:sp>
        <p:nvSpPr>
          <p:cNvPr id="34" name="矩形 33"/>
          <p:cNvSpPr/>
          <p:nvPr/>
        </p:nvSpPr>
        <p:spPr>
          <a:xfrm>
            <a:off x="4837824" y="2626728"/>
            <a:ext cx="3336361" cy="1477328"/>
          </a:xfrm>
          <a:prstGeom prst="rect">
            <a:avLst/>
          </a:prstGeom>
        </p:spPr>
        <p:txBody>
          <a:bodyPr wrap="square">
            <a:spAutoFit/>
          </a:bodyPr>
          <a:lstStyle/>
          <a:p>
            <a:pPr algn="ctr" eaLnBrk="0" hangingPunct="0">
              <a:buClr>
                <a:srgbClr val="0070C0"/>
              </a:buClr>
            </a:pPr>
            <a:r>
              <a:rPr lang="en-US" altLang="zh-CN" sz="1600" b="1" dirty="0">
                <a:latin typeface="微软雅黑" panose="020B0503020204020204" pitchFamily="34" charset="-122"/>
                <a:ea typeface="微软雅黑" panose="020B0503020204020204" pitchFamily="34" charset="-122"/>
              </a:rPr>
              <a:t>(b) </a:t>
            </a:r>
            <a:r>
              <a:rPr lang="zh-CN" altLang="en-US" sz="1600" b="1" dirty="0">
                <a:latin typeface="微软雅黑" panose="020B0503020204020204" pitchFamily="34" charset="-122"/>
                <a:ea typeface="微软雅黑" panose="020B0503020204020204" pitchFamily="34" charset="-122"/>
              </a:rPr>
              <a:t>广播信道</a:t>
            </a:r>
            <a:endParaRPr lang="en-US" altLang="zh-CN" sz="1600" b="1" dirty="0">
              <a:latin typeface="微软雅黑" panose="020B0503020204020204" pitchFamily="34" charset="-122"/>
              <a:ea typeface="微软雅黑" panose="020B0503020204020204" pitchFamily="34" charset="-122"/>
            </a:endParaRPr>
          </a:p>
          <a:p>
            <a:pPr algn="ctr" eaLnBrk="0" hangingPunct="0">
              <a:buClr>
                <a:srgbClr val="0070C0"/>
              </a:buClr>
            </a:pPr>
            <a:endParaRPr lang="en-US" altLang="zh-CN" sz="1600" b="1" dirty="0">
              <a:solidFill>
                <a:srgbClr val="0000FF"/>
              </a:solidFill>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600" b="1" dirty="0">
                <a:latin typeface="微软雅黑" panose="020B0503020204020204" pitchFamily="34" charset="-122"/>
                <a:ea typeface="微软雅黑" panose="020B0503020204020204" pitchFamily="34" charset="-122"/>
              </a:rPr>
              <a:t>使用一对多的</a:t>
            </a:r>
            <a:r>
              <a:rPr lang="zh-CN" altLang="en-US" sz="1600" b="1" dirty="0">
                <a:solidFill>
                  <a:srgbClr val="C00000"/>
                </a:solidFill>
                <a:latin typeface="微软雅黑" panose="020B0503020204020204" pitchFamily="34" charset="-122"/>
                <a:ea typeface="微软雅黑" panose="020B0503020204020204" pitchFamily="34" charset="-122"/>
              </a:rPr>
              <a:t>广播通信</a:t>
            </a:r>
            <a:r>
              <a:rPr lang="zh-CN" altLang="en-US" sz="1600" b="1" dirty="0">
                <a:latin typeface="微软雅黑" panose="020B0503020204020204" pitchFamily="34" charset="-122"/>
                <a:ea typeface="微软雅黑" panose="020B0503020204020204" pitchFamily="34" charset="-122"/>
              </a:rPr>
              <a:t>方式。</a:t>
            </a:r>
            <a:endParaRPr lang="en-US" altLang="zh-CN" sz="1600" b="1" dirty="0">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600" b="1" dirty="0">
                <a:latin typeface="微软雅黑" panose="020B0503020204020204" pitchFamily="34" charset="-122"/>
                <a:ea typeface="微软雅黑" panose="020B0503020204020204" pitchFamily="34" charset="-122"/>
              </a:rPr>
              <a:t>必须使用专用的</a:t>
            </a:r>
            <a:r>
              <a:rPr lang="zh-CN" altLang="en-US" sz="1600" b="1" dirty="0">
                <a:solidFill>
                  <a:srgbClr val="C00000"/>
                </a:solidFill>
                <a:latin typeface="微软雅黑" panose="020B0503020204020204" pitchFamily="34" charset="-122"/>
                <a:ea typeface="微软雅黑" panose="020B0503020204020204" pitchFamily="34" charset="-122"/>
              </a:rPr>
              <a:t>共享信道协议</a:t>
            </a:r>
            <a:r>
              <a:rPr lang="zh-CN" altLang="en-US" sz="1600" b="1" dirty="0">
                <a:latin typeface="微软雅黑" panose="020B0503020204020204" pitchFamily="34" charset="-122"/>
                <a:ea typeface="微软雅黑" panose="020B0503020204020204" pitchFamily="34" charset="-122"/>
              </a:rPr>
              <a:t>来协调这些主机的数据发送。</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500"/>
                                        <p:tgtEl>
                                          <p:spTgt spid="16"/>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right)">
                                      <p:cBhvr>
                                        <p:cTn id="10" dur="1500"/>
                                        <p:tgtEl>
                                          <p:spTgt spid="15"/>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19440"/>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622844" y="586313"/>
            <a:ext cx="38811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3.3.4  </a:t>
            </a:r>
            <a:r>
              <a:rPr lang="zh-CN" altLang="en-US" sz="2400" b="1" dirty="0">
                <a:solidFill>
                  <a:schemeClr val="bg1"/>
                </a:solidFill>
                <a:latin typeface="微软雅黑" panose="020B0503020204020204" pitchFamily="34" charset="-122"/>
                <a:ea typeface="微软雅黑" panose="020B0503020204020204" pitchFamily="34" charset="-122"/>
              </a:rPr>
              <a:t>以太网的信道利用率</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 name="Rectangle 8"/>
          <p:cNvSpPr>
            <a:spLocks noChangeArrowheads="1"/>
          </p:cNvSpPr>
          <p:nvPr/>
        </p:nvSpPr>
        <p:spPr bwMode="auto">
          <a:xfrm>
            <a:off x="502921" y="1015839"/>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多个站在以太网上同时工作就可能会发生碰撞。</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当发生碰撞时，信道资源实际上是被浪费了。因此，当扣除碰撞所造成的信道损失后，</a:t>
            </a:r>
            <a:r>
              <a:rPr lang="zh-CN" altLang="en-US" sz="2000" b="1" dirty="0">
                <a:solidFill>
                  <a:srgbClr val="C00000"/>
                </a:solidFill>
                <a:latin typeface="微软雅黑" panose="020B0503020204020204" pitchFamily="34" charset="-122"/>
                <a:ea typeface="微软雅黑" panose="020B0503020204020204" pitchFamily="34" charset="-122"/>
              </a:rPr>
              <a:t>以太网总的信道利用率并不能达到 </a:t>
            </a:r>
            <a:r>
              <a:rPr lang="en-US" altLang="zh-CN" sz="2000" b="1" dirty="0">
                <a:solidFill>
                  <a:srgbClr val="C00000"/>
                </a:solidFill>
                <a:latin typeface="微软雅黑" panose="020B0503020204020204" pitchFamily="34" charset="-122"/>
                <a:ea typeface="微软雅黑" panose="020B0503020204020204" pitchFamily="34" charset="-122"/>
              </a:rPr>
              <a:t>100%</a:t>
            </a:r>
            <a:r>
              <a:rPr lang="zh-CN" altLang="en-US" sz="2000" b="1" dirty="0">
                <a:solidFill>
                  <a:srgbClr val="C00000"/>
                </a:solidFill>
                <a:latin typeface="微软雅黑" panose="020B0503020204020204" pitchFamily="34" charset="-122"/>
                <a:ea typeface="微软雅黑" panose="020B0503020204020204" pitchFamily="34" charset="-122"/>
              </a:rPr>
              <a:t>。</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假设：</a:t>
            </a:r>
            <a:r>
              <a:rPr lang="zh-CN" altLang="en-US" sz="2000" b="1" dirty="0">
                <a:latin typeface="微软雅黑" panose="020B0503020204020204" pitchFamily="34" charset="-122"/>
                <a:ea typeface="微软雅黑" panose="020B0503020204020204" pitchFamily="34" charset="-122"/>
              </a:rPr>
              <a:t>单程端到端传播时延 </a:t>
            </a:r>
            <a:r>
              <a:rPr lang="en-US" altLang="zh-CN" sz="2000" b="1" dirty="0">
                <a:latin typeface="微软雅黑" panose="020B0503020204020204" pitchFamily="34" charset="-122"/>
                <a:ea typeface="微软雅黑" panose="020B0503020204020204" pitchFamily="34" charset="-122"/>
              </a:rPr>
              <a:t>= </a:t>
            </a:r>
            <a:r>
              <a:rPr lang="en-US" altLang="zh-CN" sz="2000" b="1" i="1" dirty="0">
                <a:latin typeface="微软雅黑" panose="020B0503020204020204" pitchFamily="34" charset="-122"/>
                <a:ea typeface="微软雅黑" panose="020B0503020204020204" pitchFamily="34" charset="-122"/>
                <a:sym typeface="Symbol" panose="05050102010706020507"/>
              </a:rPr>
              <a:t> </a:t>
            </a:r>
            <a:r>
              <a:rPr lang="zh-CN" altLang="en-US" sz="2000" b="1" dirty="0">
                <a:latin typeface="微软雅黑" panose="020B0503020204020204" pitchFamily="34" charset="-122"/>
                <a:ea typeface="微软雅黑" panose="020B0503020204020204" pitchFamily="34" charset="-122"/>
              </a:rPr>
              <a:t>，则争用期长度 </a:t>
            </a:r>
            <a:r>
              <a:rPr lang="en-US" altLang="zh-CN" sz="2000" b="1" dirty="0">
                <a:latin typeface="微软雅黑" panose="020B0503020204020204" pitchFamily="34" charset="-122"/>
                <a:ea typeface="微软雅黑" panose="020B0503020204020204" pitchFamily="34" charset="-122"/>
              </a:rPr>
              <a:t>= 2</a:t>
            </a:r>
            <a:r>
              <a:rPr lang="en-US" altLang="zh-CN" sz="2000" b="1" i="1" dirty="0">
                <a:latin typeface="微软雅黑" panose="020B0503020204020204" pitchFamily="34" charset="-122"/>
                <a:ea typeface="微软雅黑" panose="020B0503020204020204" pitchFamily="34" charset="-122"/>
                <a:sym typeface="Symbol" panose="05050102010706020507"/>
              </a:rPr>
              <a:t> </a:t>
            </a:r>
            <a:r>
              <a:rPr lang="zh-CN" altLang="en-US" sz="2000" b="1" dirty="0">
                <a:latin typeface="微软雅黑" panose="020B0503020204020204" pitchFamily="34" charset="-122"/>
                <a:ea typeface="微软雅黑" panose="020B0503020204020204" pitchFamily="34" charset="-122"/>
              </a:rPr>
              <a:t>。检测到碰撞后不发送干扰信号。</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设：</a:t>
            </a:r>
            <a:r>
              <a:rPr lang="zh-CN" altLang="en-US" sz="2000" b="1" dirty="0">
                <a:latin typeface="微软雅黑" panose="020B0503020204020204" pitchFamily="34" charset="-122"/>
                <a:ea typeface="微软雅黑" panose="020B0503020204020204" pitchFamily="34" charset="-122"/>
              </a:rPr>
              <a:t>帧长</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 </a:t>
            </a:r>
            <a:r>
              <a:rPr lang="en-US" altLang="zh-CN" sz="2000" b="1" i="1" dirty="0">
                <a:latin typeface="微软雅黑" panose="020B0503020204020204" pitchFamily="34" charset="-122"/>
                <a:ea typeface="微软雅黑" panose="020B0503020204020204" pitchFamily="34" charset="-122"/>
              </a:rPr>
              <a:t>L</a:t>
            </a:r>
            <a:r>
              <a:rPr lang="en-US" altLang="zh-CN" sz="2000" b="1" dirty="0">
                <a:latin typeface="微软雅黑" panose="020B0503020204020204" pitchFamily="34" charset="-122"/>
                <a:ea typeface="微软雅黑" panose="020B0503020204020204" pitchFamily="34" charset="-122"/>
              </a:rPr>
              <a:t> (bit)</a:t>
            </a:r>
            <a:r>
              <a:rPr lang="zh-CN" altLang="en-US" sz="2000" b="1" dirty="0">
                <a:latin typeface="微软雅黑" panose="020B0503020204020204" pitchFamily="34" charset="-122"/>
                <a:ea typeface="微软雅黑" panose="020B0503020204020204" pitchFamily="34" charset="-122"/>
              </a:rPr>
              <a:t>，数据发送速率 </a:t>
            </a:r>
            <a:r>
              <a:rPr lang="en-US" altLang="zh-CN" sz="2000" b="1" dirty="0">
                <a:latin typeface="微软雅黑" panose="020B0503020204020204" pitchFamily="34" charset="-122"/>
                <a:ea typeface="微软雅黑" panose="020B0503020204020204" pitchFamily="34" charset="-122"/>
              </a:rPr>
              <a:t>= </a:t>
            </a:r>
            <a:r>
              <a:rPr lang="en-US" altLang="zh-CN" sz="2000" b="1" i="1" dirty="0">
                <a:latin typeface="微软雅黑" panose="020B0503020204020204" pitchFamily="34" charset="-122"/>
                <a:ea typeface="微软雅黑" panose="020B0503020204020204" pitchFamily="34" charset="-122"/>
              </a:rPr>
              <a:t>C</a:t>
            </a:r>
            <a:r>
              <a:rPr lang="en-US" altLang="zh-CN" sz="2000" b="1" dirty="0">
                <a:latin typeface="微软雅黑" panose="020B0503020204020204" pitchFamily="34" charset="-122"/>
                <a:ea typeface="微软雅黑" panose="020B0503020204020204" pitchFamily="34" charset="-122"/>
              </a:rPr>
              <a:t> (bit/s)</a:t>
            </a:r>
            <a:r>
              <a:rPr lang="zh-CN" altLang="en-US" sz="2000" b="1" dirty="0">
                <a:latin typeface="微软雅黑" panose="020B0503020204020204" pitchFamily="34" charset="-122"/>
                <a:ea typeface="微软雅黑" panose="020B0503020204020204" pitchFamily="34" charset="-122"/>
              </a:rPr>
              <a:t>，则帧的发送时间  </a:t>
            </a:r>
            <a:r>
              <a:rPr lang="en-US" altLang="zh-CN" sz="2000" b="1" i="1" dirty="0">
                <a:latin typeface="微软雅黑" panose="020B0503020204020204" pitchFamily="34" charset="-122"/>
                <a:ea typeface="微软雅黑" panose="020B0503020204020204" pitchFamily="34" charset="-122"/>
              </a:rPr>
              <a:t>T</a:t>
            </a:r>
            <a:r>
              <a:rPr lang="en-US" altLang="zh-CN" sz="2000" b="1" i="1" baseline="-25000" dirty="0">
                <a:latin typeface="微软雅黑" panose="020B0503020204020204" pitchFamily="34" charset="-122"/>
                <a:ea typeface="微软雅黑" panose="020B0503020204020204" pitchFamily="34" charset="-122"/>
              </a:rPr>
              <a:t>0</a:t>
            </a:r>
            <a:r>
              <a:rPr lang="en-US" altLang="zh-CN" sz="2000" b="1" i="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 </a:t>
            </a:r>
            <a:r>
              <a:rPr lang="en-US" altLang="zh-CN" sz="2000" b="1" i="1" dirty="0">
                <a:latin typeface="微软雅黑" panose="020B0503020204020204" pitchFamily="34" charset="-122"/>
                <a:ea typeface="微软雅黑" panose="020B0503020204020204" pitchFamily="34" charset="-122"/>
              </a:rPr>
              <a:t>L</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C</a:t>
            </a:r>
            <a:r>
              <a:rPr lang="en-US" altLang="zh-CN" sz="2000" b="1" dirty="0">
                <a:latin typeface="微软雅黑" panose="020B0503020204020204" pitchFamily="34" charset="-122"/>
                <a:ea typeface="微软雅黑" panose="020B0503020204020204" pitchFamily="34" charset="-122"/>
              </a:rPr>
              <a:t> (s)</a:t>
            </a:r>
            <a:r>
              <a:rPr lang="zh-CN" altLang="en-US"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02921" y="62666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064097" y="603578"/>
            <a:ext cx="3005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以太网信道被占用的情况</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77" name="组合 76"/>
          <p:cNvGrpSpPr/>
          <p:nvPr/>
        </p:nvGrpSpPr>
        <p:grpSpPr>
          <a:xfrm>
            <a:off x="502920" y="1045303"/>
            <a:ext cx="8129015" cy="2089242"/>
            <a:chOff x="502920" y="2162718"/>
            <a:chExt cx="8129015" cy="2089242"/>
          </a:xfrm>
        </p:grpSpPr>
        <p:sp>
          <p:nvSpPr>
            <p:cNvPr id="7" name="圆角矩形 6"/>
            <p:cNvSpPr/>
            <p:nvPr/>
          </p:nvSpPr>
          <p:spPr>
            <a:xfrm>
              <a:off x="502920" y="2162718"/>
              <a:ext cx="8129015" cy="208924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25" name="Line 4"/>
            <p:cNvSpPr>
              <a:spLocks noChangeShapeType="1"/>
            </p:cNvSpPr>
            <p:nvPr/>
          </p:nvSpPr>
          <p:spPr bwMode="auto">
            <a:xfrm>
              <a:off x="1749925" y="3778425"/>
              <a:ext cx="5543301"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7" name="Line 6"/>
            <p:cNvSpPr>
              <a:spLocks noChangeShapeType="1"/>
            </p:cNvSpPr>
            <p:nvPr/>
          </p:nvSpPr>
          <p:spPr bwMode="auto">
            <a:xfrm>
              <a:off x="1749924" y="2510577"/>
              <a:ext cx="2955809"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8" name="Line 7"/>
            <p:cNvSpPr>
              <a:spLocks noChangeShapeType="1"/>
            </p:cNvSpPr>
            <p:nvPr/>
          </p:nvSpPr>
          <p:spPr bwMode="auto">
            <a:xfrm>
              <a:off x="4705734" y="2510577"/>
              <a:ext cx="258749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9" name="Line 8"/>
            <p:cNvSpPr>
              <a:spLocks noChangeShapeType="1"/>
            </p:cNvSpPr>
            <p:nvPr/>
          </p:nvSpPr>
          <p:spPr bwMode="auto">
            <a:xfrm>
              <a:off x="6923749" y="3373371"/>
              <a:ext cx="36947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0" name="Rectangle 9"/>
            <p:cNvSpPr>
              <a:spLocks noChangeArrowheads="1"/>
            </p:cNvSpPr>
            <p:nvPr/>
          </p:nvSpPr>
          <p:spPr bwMode="auto">
            <a:xfrm>
              <a:off x="7055787" y="3306016"/>
              <a:ext cx="121615" cy="141126"/>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1" name="Line 10"/>
            <p:cNvSpPr>
              <a:spLocks noChangeShapeType="1"/>
            </p:cNvSpPr>
            <p:nvPr/>
          </p:nvSpPr>
          <p:spPr bwMode="auto">
            <a:xfrm>
              <a:off x="4705733" y="3373371"/>
              <a:ext cx="2218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Line 11"/>
            <p:cNvSpPr>
              <a:spLocks noChangeShapeType="1"/>
            </p:cNvSpPr>
            <p:nvPr/>
          </p:nvSpPr>
          <p:spPr bwMode="auto">
            <a:xfrm>
              <a:off x="3966782"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Line 13"/>
            <p:cNvSpPr>
              <a:spLocks noChangeShapeType="1"/>
            </p:cNvSpPr>
            <p:nvPr/>
          </p:nvSpPr>
          <p:spPr bwMode="auto">
            <a:xfrm>
              <a:off x="2488876" y="3373371"/>
              <a:ext cx="74011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Line 15"/>
            <p:cNvSpPr>
              <a:spLocks noChangeShapeType="1"/>
            </p:cNvSpPr>
            <p:nvPr/>
          </p:nvSpPr>
          <p:spPr bwMode="auto">
            <a:xfrm>
              <a:off x="1749925"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Freeform 16"/>
            <p:cNvSpPr/>
            <p:nvPr/>
          </p:nvSpPr>
          <p:spPr bwMode="auto">
            <a:xfrm>
              <a:off x="4705733" y="2726543"/>
              <a:ext cx="2218015" cy="485389"/>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00FF99"/>
            </a:solidFill>
            <a:ln w="28575" cmpd="sng">
              <a:solidFill>
                <a:schemeClr val="tx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8" name="Text Box 17"/>
            <p:cNvSpPr txBox="1">
              <a:spLocks noChangeArrowheads="1"/>
            </p:cNvSpPr>
            <p:nvPr/>
          </p:nvSpPr>
          <p:spPr bwMode="auto">
            <a:xfrm>
              <a:off x="5199142" y="2812074"/>
              <a:ext cx="12731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发  送  成  功 </a:t>
              </a:r>
              <a:endParaRPr kumimoji="1" lang="zh-CN" altLang="en-US" sz="1400" b="1" dirty="0">
                <a:latin typeface="微软雅黑" panose="020B0503020204020204" pitchFamily="34" charset="-122"/>
                <a:ea typeface="微软雅黑" panose="020B0503020204020204" pitchFamily="34" charset="-122"/>
              </a:endParaRPr>
            </a:p>
          </p:txBody>
        </p:sp>
        <p:sp>
          <p:nvSpPr>
            <p:cNvPr id="39" name="Text Box 18"/>
            <p:cNvSpPr txBox="1">
              <a:spLocks noChangeArrowheads="1"/>
            </p:cNvSpPr>
            <p:nvPr/>
          </p:nvSpPr>
          <p:spPr bwMode="auto">
            <a:xfrm>
              <a:off x="1782536" y="2796036"/>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anose="020B0503020204020204" pitchFamily="34" charset="-122"/>
                  <a:ea typeface="微软雅黑" panose="020B0503020204020204" pitchFamily="34" charset="-122"/>
                </a:rPr>
                <a:t>争用期 </a:t>
              </a:r>
              <a:endParaRPr kumimoji="1" lang="zh-CN" altLang="en-US" sz="1400" b="1">
                <a:latin typeface="微软雅黑" panose="020B0503020204020204" pitchFamily="34" charset="-122"/>
                <a:ea typeface="微软雅黑" panose="020B0503020204020204" pitchFamily="34" charset="-122"/>
              </a:endParaRPr>
            </a:p>
          </p:txBody>
        </p:sp>
        <p:sp>
          <p:nvSpPr>
            <p:cNvPr id="40" name="Text Box 19"/>
            <p:cNvSpPr txBox="1">
              <a:spLocks noChangeArrowheads="1"/>
            </p:cNvSpPr>
            <p:nvPr/>
          </p:nvSpPr>
          <p:spPr bwMode="auto">
            <a:xfrm>
              <a:off x="2518016" y="2786414"/>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争用期 </a:t>
              </a:r>
              <a:endParaRPr kumimoji="1" lang="zh-CN" altLang="en-US" sz="1400" b="1" dirty="0">
                <a:latin typeface="微软雅黑" panose="020B0503020204020204" pitchFamily="34" charset="-122"/>
                <a:ea typeface="微软雅黑" panose="020B0503020204020204" pitchFamily="34" charset="-122"/>
              </a:endParaRPr>
            </a:p>
          </p:txBody>
        </p:sp>
        <p:sp>
          <p:nvSpPr>
            <p:cNvPr id="41" name="Text Box 20"/>
            <p:cNvSpPr txBox="1">
              <a:spLocks noChangeArrowheads="1"/>
            </p:cNvSpPr>
            <p:nvPr/>
          </p:nvSpPr>
          <p:spPr bwMode="auto">
            <a:xfrm>
              <a:off x="4024876" y="2796036"/>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争用期 </a:t>
              </a:r>
              <a:endParaRPr kumimoji="1" lang="zh-CN" altLang="en-US" sz="1400" b="1" dirty="0">
                <a:latin typeface="微软雅黑" panose="020B0503020204020204" pitchFamily="34" charset="-122"/>
                <a:ea typeface="微软雅黑" panose="020B0503020204020204" pitchFamily="34" charset="-122"/>
              </a:endParaRPr>
            </a:p>
          </p:txBody>
        </p:sp>
        <p:sp>
          <p:nvSpPr>
            <p:cNvPr id="42" name="Line 21"/>
            <p:cNvSpPr>
              <a:spLocks noChangeShapeType="1"/>
            </p:cNvSpPr>
            <p:nvPr/>
          </p:nvSpPr>
          <p:spPr bwMode="auto">
            <a:xfrm>
              <a:off x="3966781" y="2726543"/>
              <a:ext cx="0" cy="485389"/>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3" name="Line 22"/>
            <p:cNvSpPr>
              <a:spLocks noChangeShapeType="1"/>
            </p:cNvSpPr>
            <p:nvPr/>
          </p:nvSpPr>
          <p:spPr bwMode="auto">
            <a:xfrm>
              <a:off x="3228987" y="2726543"/>
              <a:ext cx="0" cy="485389"/>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4" name="Line 23"/>
            <p:cNvSpPr>
              <a:spLocks noChangeShapeType="1"/>
            </p:cNvSpPr>
            <p:nvPr/>
          </p:nvSpPr>
          <p:spPr bwMode="auto">
            <a:xfrm>
              <a:off x="2488876" y="2726543"/>
              <a:ext cx="0" cy="485389"/>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5" name="Line 24"/>
            <p:cNvSpPr>
              <a:spLocks noChangeShapeType="1"/>
            </p:cNvSpPr>
            <p:nvPr/>
          </p:nvSpPr>
          <p:spPr bwMode="auto">
            <a:xfrm>
              <a:off x="1749924" y="2726543"/>
              <a:ext cx="0" cy="485389"/>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6" name="Line 25"/>
            <p:cNvSpPr>
              <a:spLocks noChangeShapeType="1"/>
            </p:cNvSpPr>
            <p:nvPr/>
          </p:nvSpPr>
          <p:spPr bwMode="auto">
            <a:xfrm>
              <a:off x="1749925" y="3195055"/>
              <a:ext cx="0" cy="680795"/>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7" name="Line 26"/>
            <p:cNvSpPr>
              <a:spLocks noChangeShapeType="1"/>
            </p:cNvSpPr>
            <p:nvPr/>
          </p:nvSpPr>
          <p:spPr bwMode="auto">
            <a:xfrm>
              <a:off x="3228987" y="3211932"/>
              <a:ext cx="0" cy="270492"/>
            </a:xfrm>
            <a:prstGeom prst="line">
              <a:avLst/>
            </a:prstGeom>
            <a:noFill/>
            <a:ln w="952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8" name="Line 27"/>
            <p:cNvSpPr>
              <a:spLocks noChangeShapeType="1"/>
            </p:cNvSpPr>
            <p:nvPr/>
          </p:nvSpPr>
          <p:spPr bwMode="auto">
            <a:xfrm>
              <a:off x="3966781" y="3211932"/>
              <a:ext cx="0" cy="270492"/>
            </a:xfrm>
            <a:prstGeom prst="line">
              <a:avLst/>
            </a:prstGeom>
            <a:noFill/>
            <a:ln w="952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9" name="Line 28"/>
            <p:cNvSpPr>
              <a:spLocks noChangeShapeType="1"/>
            </p:cNvSpPr>
            <p:nvPr/>
          </p:nvSpPr>
          <p:spPr bwMode="auto">
            <a:xfrm>
              <a:off x="4705733" y="3211932"/>
              <a:ext cx="0" cy="2704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0" name="Line 29"/>
            <p:cNvSpPr>
              <a:spLocks noChangeShapeType="1"/>
            </p:cNvSpPr>
            <p:nvPr/>
          </p:nvSpPr>
          <p:spPr bwMode="auto">
            <a:xfrm>
              <a:off x="6923749" y="3211932"/>
              <a:ext cx="0" cy="2704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1" name="Line 30"/>
            <p:cNvSpPr>
              <a:spLocks noChangeShapeType="1"/>
            </p:cNvSpPr>
            <p:nvPr/>
          </p:nvSpPr>
          <p:spPr bwMode="auto">
            <a:xfrm>
              <a:off x="7293225" y="3211931"/>
              <a:ext cx="0" cy="663920"/>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Line 31"/>
            <p:cNvSpPr>
              <a:spLocks noChangeShapeType="1"/>
            </p:cNvSpPr>
            <p:nvPr/>
          </p:nvSpPr>
          <p:spPr bwMode="auto">
            <a:xfrm>
              <a:off x="2488876" y="3211932"/>
              <a:ext cx="0" cy="270492"/>
            </a:xfrm>
            <a:prstGeom prst="line">
              <a:avLst/>
            </a:prstGeom>
            <a:noFill/>
            <a:ln w="952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5" name="Rectangle 39"/>
            <p:cNvSpPr>
              <a:spLocks noChangeArrowheads="1"/>
            </p:cNvSpPr>
            <p:nvPr/>
          </p:nvSpPr>
          <p:spPr bwMode="auto">
            <a:xfrm>
              <a:off x="5738877" y="3265388"/>
              <a:ext cx="260603" cy="2170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6" name="Text Box 40"/>
            <p:cNvSpPr txBox="1">
              <a:spLocks noChangeArrowheads="1"/>
            </p:cNvSpPr>
            <p:nvPr/>
          </p:nvSpPr>
          <p:spPr bwMode="auto">
            <a:xfrm>
              <a:off x="5670859" y="3210693"/>
              <a:ext cx="370614"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CC00CC"/>
                  </a:solidFill>
                  <a:latin typeface="微软雅黑" panose="020B0503020204020204" pitchFamily="34" charset="-122"/>
                  <a:ea typeface="微软雅黑" panose="020B0503020204020204" pitchFamily="34" charset="-122"/>
                </a:rPr>
                <a:t>T</a:t>
              </a:r>
              <a:r>
                <a:rPr kumimoji="1" lang="en-US" altLang="zh-CN" sz="1400" b="1" baseline="-25000" dirty="0">
                  <a:solidFill>
                    <a:srgbClr val="CC00CC"/>
                  </a:solidFill>
                  <a:latin typeface="微软雅黑" panose="020B0503020204020204" pitchFamily="34" charset="-122"/>
                  <a:ea typeface="微软雅黑" panose="020B0503020204020204" pitchFamily="34" charset="-122"/>
                </a:rPr>
                <a:t>0</a:t>
              </a:r>
              <a:endParaRPr kumimoji="1" lang="en-US" altLang="zh-CN" sz="1400" b="1" baseline="-25000" dirty="0">
                <a:solidFill>
                  <a:srgbClr val="CC00CC"/>
                </a:solidFill>
                <a:latin typeface="微软雅黑" panose="020B0503020204020204" pitchFamily="34" charset="-122"/>
                <a:ea typeface="微软雅黑" panose="020B0503020204020204" pitchFamily="34" charset="-122"/>
              </a:endParaRPr>
            </a:p>
          </p:txBody>
        </p:sp>
        <p:sp>
          <p:nvSpPr>
            <p:cNvPr id="57" name="Text Box 41"/>
            <p:cNvSpPr txBox="1">
              <a:spLocks noChangeArrowheads="1"/>
            </p:cNvSpPr>
            <p:nvPr/>
          </p:nvSpPr>
          <p:spPr bwMode="auto">
            <a:xfrm>
              <a:off x="6967043" y="3193589"/>
              <a:ext cx="263214" cy="30777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kern="0" dirty="0">
                  <a:solidFill>
                    <a:srgbClr val="C00000"/>
                  </a:solidFill>
                  <a:latin typeface="微软雅黑" panose="020B0503020204020204" pitchFamily="34" charset="-122"/>
                  <a:ea typeface="微软雅黑" panose="020B0503020204020204" pitchFamily="34" charset="-122"/>
                  <a:sym typeface="Symbol" panose="05050102010706020507"/>
                </a:rPr>
                <a:t></a:t>
              </a:r>
              <a:endParaRPr kumimoji="1" lang="en-US" altLang="zh-CN" sz="1400" b="1" i="1" kern="0" dirty="0">
                <a:solidFill>
                  <a:srgbClr val="C00000"/>
                </a:solidFill>
                <a:latin typeface="微软雅黑" panose="020B0503020204020204" pitchFamily="34" charset="-122"/>
                <a:ea typeface="微软雅黑" panose="020B0503020204020204" pitchFamily="34" charset="-122"/>
              </a:endParaRPr>
            </a:p>
          </p:txBody>
        </p:sp>
        <p:sp>
          <p:nvSpPr>
            <p:cNvPr id="58" name="Text Box 42"/>
            <p:cNvSpPr txBox="1">
              <a:spLocks noChangeArrowheads="1"/>
            </p:cNvSpPr>
            <p:nvPr/>
          </p:nvSpPr>
          <p:spPr bwMode="auto">
            <a:xfrm>
              <a:off x="7447270" y="2960684"/>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000099"/>
                  </a:solidFill>
                  <a:latin typeface="微软雅黑" panose="020B0503020204020204" pitchFamily="34" charset="-122"/>
                  <a:ea typeface="微软雅黑" panose="020B0503020204020204" pitchFamily="34" charset="-122"/>
                </a:rPr>
                <a:t>t</a:t>
              </a:r>
              <a:endParaRPr kumimoji="1" lang="en-US" altLang="zh-CN" sz="1400" b="1" i="1" dirty="0">
                <a:solidFill>
                  <a:srgbClr val="000099"/>
                </a:solidFill>
                <a:latin typeface="微软雅黑" panose="020B0503020204020204" pitchFamily="34" charset="-122"/>
                <a:ea typeface="微软雅黑" panose="020B0503020204020204" pitchFamily="34" charset="-122"/>
              </a:endParaRPr>
            </a:p>
          </p:txBody>
        </p:sp>
        <p:sp>
          <p:nvSpPr>
            <p:cNvPr id="59" name="Line 43"/>
            <p:cNvSpPr>
              <a:spLocks noChangeShapeType="1"/>
            </p:cNvSpPr>
            <p:nvPr/>
          </p:nvSpPr>
          <p:spPr bwMode="auto">
            <a:xfrm>
              <a:off x="4705733" y="2402593"/>
              <a:ext cx="0" cy="269423"/>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0" name="Line 44"/>
            <p:cNvSpPr>
              <a:spLocks noChangeShapeType="1"/>
            </p:cNvSpPr>
            <p:nvPr/>
          </p:nvSpPr>
          <p:spPr bwMode="auto">
            <a:xfrm>
              <a:off x="7293225" y="2402593"/>
              <a:ext cx="0" cy="809338"/>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1" name="Text Box 45"/>
            <p:cNvSpPr txBox="1">
              <a:spLocks noChangeArrowheads="1"/>
            </p:cNvSpPr>
            <p:nvPr/>
          </p:nvSpPr>
          <p:spPr bwMode="auto">
            <a:xfrm>
              <a:off x="5568616" y="2344860"/>
              <a:ext cx="776175"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anose="020B0503020204020204" pitchFamily="34" charset="-122"/>
                  <a:ea typeface="微软雅黑" panose="020B0503020204020204" pitchFamily="34" charset="-122"/>
                </a:rPr>
                <a:t>占用期 </a:t>
              </a:r>
              <a:endParaRPr kumimoji="1" lang="zh-CN" altLang="en-US" sz="1400" b="1">
                <a:solidFill>
                  <a:srgbClr val="0000FF"/>
                </a:solidFill>
                <a:latin typeface="微软雅黑" panose="020B0503020204020204" pitchFamily="34" charset="-122"/>
                <a:ea typeface="微软雅黑" panose="020B0503020204020204" pitchFamily="34" charset="-122"/>
              </a:endParaRPr>
            </a:p>
          </p:txBody>
        </p:sp>
        <p:sp>
          <p:nvSpPr>
            <p:cNvPr id="62" name="Text Box 46"/>
            <p:cNvSpPr txBox="1">
              <a:spLocks noChangeArrowheads="1"/>
            </p:cNvSpPr>
            <p:nvPr/>
          </p:nvSpPr>
          <p:spPr bwMode="auto">
            <a:xfrm>
              <a:off x="2744596" y="2344860"/>
              <a:ext cx="916690"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发生碰撞 </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63" name="Line 47"/>
            <p:cNvSpPr>
              <a:spLocks noChangeShapeType="1"/>
            </p:cNvSpPr>
            <p:nvPr/>
          </p:nvSpPr>
          <p:spPr bwMode="auto">
            <a:xfrm>
              <a:off x="1749924" y="2402593"/>
              <a:ext cx="0" cy="256593"/>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4" name="Text Box 48"/>
            <p:cNvSpPr txBox="1">
              <a:spLocks noChangeArrowheads="1"/>
            </p:cNvSpPr>
            <p:nvPr/>
          </p:nvSpPr>
          <p:spPr bwMode="auto">
            <a:xfrm>
              <a:off x="3385567" y="3599878"/>
              <a:ext cx="2159566"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1400" b="1" dirty="0">
                  <a:solidFill>
                    <a:srgbClr val="C00000"/>
                  </a:solidFill>
                  <a:latin typeface="微软雅黑" panose="020B0503020204020204" pitchFamily="34" charset="-122"/>
                  <a:ea typeface="微软雅黑" panose="020B0503020204020204" pitchFamily="34" charset="-122"/>
                </a:rPr>
                <a:t>发送一帧所需的平均时间</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65" name="Text Box 49"/>
            <p:cNvSpPr txBox="1">
              <a:spLocks noChangeArrowheads="1"/>
            </p:cNvSpPr>
            <p:nvPr/>
          </p:nvSpPr>
          <p:spPr bwMode="auto">
            <a:xfrm>
              <a:off x="3468742" y="2799245"/>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24" name="Line 50"/>
            <p:cNvSpPr>
              <a:spLocks noChangeShapeType="1"/>
            </p:cNvSpPr>
            <p:nvPr/>
          </p:nvSpPr>
          <p:spPr bwMode="auto">
            <a:xfrm>
              <a:off x="1380448" y="3211931"/>
              <a:ext cx="6159481" cy="0"/>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nvGrpSpPr>
            <p:cNvPr id="70" name="组合 69"/>
            <p:cNvGrpSpPr/>
            <p:nvPr/>
          </p:nvGrpSpPr>
          <p:grpSpPr>
            <a:xfrm>
              <a:off x="1934598" y="3217778"/>
              <a:ext cx="429193" cy="307777"/>
              <a:chOff x="1925454" y="3217778"/>
              <a:chExt cx="429193" cy="307777"/>
            </a:xfrm>
          </p:grpSpPr>
          <p:sp>
            <p:nvSpPr>
              <p:cNvPr id="53"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9"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anose="020B0503020204020204" pitchFamily="34" charset="-122"/>
                    <a:ea typeface="微软雅黑" panose="020B0503020204020204" pitchFamily="34" charset="-122"/>
                  </a:rPr>
                  <a:t>2</a:t>
                </a:r>
                <a:r>
                  <a:rPr kumimoji="1" lang="en-US" altLang="zh-CN" sz="1400" b="1" i="1" kern="0" dirty="0">
                    <a:solidFill>
                      <a:srgbClr val="0000FF"/>
                    </a:solidFill>
                    <a:latin typeface="微软雅黑" panose="020B0503020204020204" pitchFamily="34" charset="-122"/>
                    <a:ea typeface="微软雅黑" panose="020B0503020204020204" pitchFamily="34" charset="-122"/>
                    <a:sym typeface="Symbol" panose="05050102010706020507"/>
                  </a:rPr>
                  <a:t></a:t>
                </a:r>
                <a:endParaRPr kumimoji="1" lang="en-US" altLang="zh-CN" sz="1400" b="1" i="1" kern="0" dirty="0">
                  <a:solidFill>
                    <a:srgbClr val="0000FF"/>
                  </a:solidFill>
                  <a:latin typeface="微软雅黑" panose="020B0503020204020204" pitchFamily="34" charset="-122"/>
                  <a:ea typeface="微软雅黑" panose="020B0503020204020204" pitchFamily="34" charset="-122"/>
                </a:endParaRPr>
              </a:p>
            </p:txBody>
          </p:sp>
        </p:grpSp>
        <p:grpSp>
          <p:nvGrpSpPr>
            <p:cNvPr id="71" name="组合 70"/>
            <p:cNvGrpSpPr/>
            <p:nvPr/>
          </p:nvGrpSpPr>
          <p:grpSpPr>
            <a:xfrm>
              <a:off x="2677872" y="3217778"/>
              <a:ext cx="429193" cy="307777"/>
              <a:chOff x="1925454" y="3217778"/>
              <a:chExt cx="429193" cy="307777"/>
            </a:xfrm>
          </p:grpSpPr>
          <p:sp>
            <p:nvSpPr>
              <p:cNvPr id="72"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3"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anose="020B0503020204020204" pitchFamily="34" charset="-122"/>
                    <a:ea typeface="微软雅黑" panose="020B0503020204020204" pitchFamily="34" charset="-122"/>
                  </a:rPr>
                  <a:t>2</a:t>
                </a:r>
                <a:r>
                  <a:rPr kumimoji="1" lang="en-US" altLang="zh-CN" sz="1400" b="1" i="1" kern="0" dirty="0">
                    <a:solidFill>
                      <a:srgbClr val="0000FF"/>
                    </a:solidFill>
                    <a:latin typeface="微软雅黑" panose="020B0503020204020204" pitchFamily="34" charset="-122"/>
                    <a:ea typeface="微软雅黑" panose="020B0503020204020204" pitchFamily="34" charset="-122"/>
                    <a:sym typeface="Symbol" panose="05050102010706020507"/>
                  </a:rPr>
                  <a:t></a:t>
                </a:r>
                <a:endParaRPr kumimoji="1" lang="en-US" altLang="zh-CN" sz="1400" b="1" i="1" kern="0" dirty="0">
                  <a:solidFill>
                    <a:srgbClr val="0000FF"/>
                  </a:solidFill>
                  <a:latin typeface="微软雅黑" panose="020B0503020204020204" pitchFamily="34" charset="-122"/>
                  <a:ea typeface="微软雅黑" panose="020B0503020204020204" pitchFamily="34" charset="-122"/>
                </a:endParaRPr>
              </a:p>
            </p:txBody>
          </p:sp>
        </p:grpSp>
        <p:grpSp>
          <p:nvGrpSpPr>
            <p:cNvPr id="74" name="组合 73"/>
            <p:cNvGrpSpPr/>
            <p:nvPr/>
          </p:nvGrpSpPr>
          <p:grpSpPr>
            <a:xfrm>
              <a:off x="4169568" y="3217778"/>
              <a:ext cx="429193" cy="307777"/>
              <a:chOff x="1925454" y="3217778"/>
              <a:chExt cx="429193" cy="307777"/>
            </a:xfrm>
          </p:grpSpPr>
          <p:sp>
            <p:nvSpPr>
              <p:cNvPr id="75"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6"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anose="020B0503020204020204" pitchFamily="34" charset="-122"/>
                    <a:ea typeface="微软雅黑" panose="020B0503020204020204" pitchFamily="34" charset="-122"/>
                  </a:rPr>
                  <a:t>2</a:t>
                </a:r>
                <a:r>
                  <a:rPr kumimoji="1" lang="en-US" altLang="zh-CN" sz="1400" b="1" i="1" kern="0" dirty="0">
                    <a:solidFill>
                      <a:srgbClr val="0000FF"/>
                    </a:solidFill>
                    <a:latin typeface="微软雅黑" panose="020B0503020204020204" pitchFamily="34" charset="-122"/>
                    <a:ea typeface="微软雅黑" panose="020B0503020204020204" pitchFamily="34" charset="-122"/>
                    <a:sym typeface="Symbol" panose="05050102010706020507"/>
                  </a:rPr>
                  <a:t></a:t>
                </a:r>
                <a:endParaRPr kumimoji="1" lang="en-US" altLang="zh-CN" sz="1400" b="1" i="1" kern="0" dirty="0">
                  <a:solidFill>
                    <a:srgbClr val="0000FF"/>
                  </a:solidFill>
                  <a:latin typeface="微软雅黑" panose="020B0503020204020204" pitchFamily="34" charset="-122"/>
                  <a:ea typeface="微软雅黑" panose="020B0503020204020204" pitchFamily="34" charset="-122"/>
                </a:endParaRPr>
              </a:p>
            </p:txBody>
          </p:sp>
        </p:grpSp>
      </p:grpSp>
      <p:sp>
        <p:nvSpPr>
          <p:cNvPr id="2" name="矩形 1"/>
          <p:cNvSpPr/>
          <p:nvPr/>
        </p:nvSpPr>
        <p:spPr>
          <a:xfrm>
            <a:off x="1200727" y="3247458"/>
            <a:ext cx="6603999" cy="75918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600"/>
              </a:lnSpc>
            </a:pPr>
            <a:r>
              <a:rPr lang="zh-CN" altLang="en-US" b="1" dirty="0">
                <a:solidFill>
                  <a:srgbClr val="C00000"/>
                </a:solidFill>
                <a:latin typeface="微软雅黑" panose="020B0503020204020204" pitchFamily="34" charset="-122"/>
                <a:ea typeface="微软雅黑" panose="020B0503020204020204" pitchFamily="34" charset="-122"/>
              </a:rPr>
              <a:t>注意：</a:t>
            </a:r>
            <a:r>
              <a:rPr lang="zh-CN" altLang="en-US" b="1" dirty="0">
                <a:latin typeface="微软雅黑" panose="020B0503020204020204" pitchFamily="34" charset="-122"/>
                <a:ea typeface="微软雅黑" panose="020B0503020204020204" pitchFamily="34" charset="-122"/>
              </a:rPr>
              <a:t>成功发送一个帧需要占用信道的时间是 </a:t>
            </a:r>
            <a:r>
              <a:rPr lang="en-US" altLang="zh-CN" b="1" dirty="0">
                <a:latin typeface="微软雅黑" panose="020B0503020204020204" pitchFamily="34" charset="-122"/>
                <a:ea typeface="微软雅黑" panose="020B0503020204020204" pitchFamily="34" charset="-122"/>
              </a:rPr>
              <a:t>T</a:t>
            </a:r>
            <a:r>
              <a:rPr lang="en-US" altLang="zh-CN" b="1" baseline="-25000" dirty="0">
                <a:latin typeface="微软雅黑" panose="020B0503020204020204" pitchFamily="34" charset="-122"/>
                <a:ea typeface="微软雅黑" panose="020B0503020204020204" pitchFamily="34" charset="-122"/>
              </a:rPr>
              <a:t>0</a:t>
            </a:r>
            <a:r>
              <a:rPr lang="en-US" altLang="zh-CN" b="1" dirty="0">
                <a:latin typeface="微软雅黑" panose="020B0503020204020204" pitchFamily="34" charset="-122"/>
                <a:ea typeface="微软雅黑" panose="020B0503020204020204" pitchFamily="34" charset="-122"/>
              </a:rPr>
              <a:t> + </a:t>
            </a:r>
            <a:r>
              <a:rPr lang="el-GR" altLang="zh-CN" b="1" i="1" dirty="0">
                <a:latin typeface="Times New Roman" panose="02020603050405020304" pitchFamily="18" charset="0"/>
                <a:ea typeface="微软雅黑" panose="020B0503020204020204" pitchFamily="34" charset="-122"/>
                <a:cs typeface="Times New Roman" panose="02020603050405020304" pitchFamily="18" charset="0"/>
              </a:rPr>
              <a:t>τ</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rPr>
              <a:t>，比帧的发送时间要多一个单程端到端时延 </a:t>
            </a:r>
            <a:r>
              <a:rPr lang="el-GR" altLang="zh-CN" b="1" i="1" dirty="0">
                <a:latin typeface="Times New Roman" panose="02020603050405020304" pitchFamily="18" charset="0"/>
                <a:ea typeface="微软雅黑" panose="020B0503020204020204" pitchFamily="34" charset="-122"/>
                <a:cs typeface="Times New Roman" panose="02020603050405020304" pitchFamily="18" charset="0"/>
              </a:rPr>
              <a:t>τ</a:t>
            </a:r>
            <a:r>
              <a:rPr lang="zh-CN" altLang="en-US" b="1"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3756"/>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要提高以太网的信道利用率，就必须减小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a:rPr>
              <a:t> </a:t>
            </a:r>
            <a:r>
              <a:rPr lang="en-US" altLang="zh-CN" sz="2000" b="1" i="1" dirty="0">
                <a:latin typeface="微软雅黑" panose="020B0503020204020204" pitchFamily="34" charset="-122"/>
                <a:ea typeface="微软雅黑" panose="020B0503020204020204" pitchFamily="34" charset="-122"/>
                <a:sym typeface="Symbol" panose="05050102010706020507"/>
              </a:rPr>
              <a:t> </a:t>
            </a:r>
            <a:r>
              <a:rPr lang="zh-CN" altLang="en-US" sz="2000" b="1" dirty="0">
                <a:latin typeface="微软雅黑" panose="020B0503020204020204" pitchFamily="34" charset="-122"/>
                <a:ea typeface="微软雅黑" panose="020B0503020204020204" pitchFamily="34" charset="-122"/>
              </a:rPr>
              <a:t>与 </a:t>
            </a:r>
            <a:r>
              <a:rPr lang="en-US" altLang="zh-CN" sz="2000" b="1" i="1" dirty="0">
                <a:latin typeface="微软雅黑" panose="020B0503020204020204" pitchFamily="34" charset="-122"/>
                <a:ea typeface="微软雅黑" panose="020B0503020204020204" pitchFamily="34" charset="-122"/>
              </a:rPr>
              <a:t>T</a:t>
            </a:r>
            <a:r>
              <a:rPr lang="en-US" altLang="zh-CN" sz="2000" b="1" baseline="-25000" dirty="0">
                <a:latin typeface="微软雅黑" panose="020B0503020204020204" pitchFamily="34" charset="-122"/>
                <a:ea typeface="微软雅黑" panose="020B0503020204020204" pitchFamily="34" charset="-122"/>
              </a:rPr>
              <a:t>0</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之比。</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在以太网中定义了</a:t>
            </a:r>
            <a:r>
              <a:rPr lang="zh-CN" altLang="en-US" sz="2000" b="1" dirty="0">
                <a:solidFill>
                  <a:srgbClr val="C00000"/>
                </a:solidFill>
                <a:latin typeface="微软雅黑" panose="020B0503020204020204" pitchFamily="34" charset="-122"/>
                <a:ea typeface="微软雅黑" panose="020B0503020204020204" pitchFamily="34" charset="-122"/>
              </a:rPr>
              <a:t>参数 </a:t>
            </a:r>
            <a:r>
              <a:rPr lang="en-US" altLang="zh-CN" sz="20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以太网单程端到端时延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a:rPr>
              <a:t> </a:t>
            </a:r>
            <a:r>
              <a:rPr lang="en-US" altLang="zh-CN" sz="2000" b="1" i="1" dirty="0">
                <a:latin typeface="微软雅黑" panose="020B0503020204020204" pitchFamily="34" charset="-122"/>
                <a:ea typeface="微软雅黑" panose="020B0503020204020204" pitchFamily="34" charset="-122"/>
                <a:sym typeface="Symbol" panose="05050102010706020507"/>
              </a:rPr>
              <a:t> </a:t>
            </a:r>
            <a:r>
              <a:rPr lang="zh-CN" altLang="en-US" sz="2000" b="1" dirty="0">
                <a:latin typeface="微软雅黑" panose="020B0503020204020204" pitchFamily="34" charset="-122"/>
                <a:ea typeface="微软雅黑" panose="020B0503020204020204" pitchFamily="34" charset="-122"/>
              </a:rPr>
              <a:t>与帧的发送时间 </a:t>
            </a:r>
            <a:r>
              <a:rPr lang="en-US" altLang="zh-CN" sz="2000" b="1" i="1" dirty="0">
                <a:latin typeface="微软雅黑" panose="020B0503020204020204" pitchFamily="34" charset="-122"/>
                <a:ea typeface="微软雅黑" panose="020B0503020204020204" pitchFamily="34" charset="-122"/>
              </a:rPr>
              <a:t>T</a:t>
            </a:r>
            <a:r>
              <a:rPr lang="en-US" altLang="zh-CN" sz="2000" b="1" baseline="-25000" dirty="0">
                <a:latin typeface="微软雅黑" panose="020B0503020204020204" pitchFamily="34" charset="-122"/>
                <a:ea typeface="微软雅黑" panose="020B0503020204020204" pitchFamily="34" charset="-122"/>
              </a:rPr>
              <a:t>0 </a:t>
            </a:r>
            <a:r>
              <a:rPr lang="zh-CN" altLang="en-US" sz="2000" b="1" dirty="0">
                <a:latin typeface="微软雅黑" panose="020B0503020204020204" pitchFamily="34" charset="-122"/>
                <a:ea typeface="微软雅黑" panose="020B0503020204020204" pitchFamily="34" charset="-122"/>
              </a:rPr>
              <a:t>之比： </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38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40189" y="600726"/>
            <a:ext cx="20249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参数 </a:t>
            </a:r>
            <a:r>
              <a:rPr lang="en-US" altLang="zh-CN" sz="2000" b="1"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与利用率</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10" name="对象 9"/>
          <p:cNvGraphicFramePr>
            <a:graphicFrameLocks noChangeAspect="1"/>
          </p:cNvGraphicFramePr>
          <p:nvPr/>
        </p:nvGraphicFramePr>
        <p:xfrm>
          <a:off x="2754891" y="1859787"/>
          <a:ext cx="1570596" cy="608011"/>
        </p:xfrm>
        <a:graphic>
          <a:graphicData uri="http://schemas.openxmlformats.org/presentationml/2006/ole">
            <mc:AlternateContent xmlns:mc="http://schemas.openxmlformats.org/markup-compatibility/2006">
              <mc:Choice xmlns:v="urn:schemas-microsoft-com:vml" Requires="v">
                <p:oleObj spid="_x0000_s2" name="公式" r:id="rId1" imgW="546100" imgH="228600" progId="Equation.3">
                  <p:embed/>
                </p:oleObj>
              </mc:Choice>
              <mc:Fallback>
                <p:oleObj name="公式" r:id="rId1" imgW="546100" imgH="228600" progId="Equation.3">
                  <p:embed/>
                  <p:pic>
                    <p:nvPicPr>
                      <p:cNvPr id="0" name="Picture 1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4891" y="1859787"/>
                        <a:ext cx="1570596" cy="608011"/>
                      </a:xfrm>
                      <a:prstGeom prst="rect">
                        <a:avLst/>
                      </a:prstGeom>
                      <a:solidFill>
                        <a:srgbClr val="FFFF99"/>
                      </a:solidFill>
                      <a:ln w="12700">
                        <a:solidFill>
                          <a:schemeClr val="tx1"/>
                        </a:solidFill>
                        <a:miter lim="800000"/>
                        <a:headEnd/>
                        <a:tailEnd/>
                      </a:ln>
                    </p:spPr>
                  </p:pic>
                </p:oleObj>
              </mc:Fallback>
            </mc:AlternateContent>
          </a:graphicData>
        </a:graphic>
      </p:graphicFrame>
      <p:grpSp>
        <p:nvGrpSpPr>
          <p:cNvPr id="11" name="组合 10"/>
          <p:cNvGrpSpPr/>
          <p:nvPr/>
        </p:nvGrpSpPr>
        <p:grpSpPr>
          <a:xfrm>
            <a:off x="843743" y="2602824"/>
            <a:ext cx="7202976" cy="1624658"/>
            <a:chOff x="502922" y="3604946"/>
            <a:chExt cx="7202976" cy="1624658"/>
          </a:xfrm>
        </p:grpSpPr>
        <p:sp>
          <p:nvSpPr>
            <p:cNvPr id="12" name="对角圆角矩形 11"/>
            <p:cNvSpPr/>
            <p:nvPr/>
          </p:nvSpPr>
          <p:spPr>
            <a:xfrm>
              <a:off x="502922" y="3604946"/>
              <a:ext cx="7202976" cy="1624658"/>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400"/>
                </a:lnSpc>
              </a:pPr>
              <a:endParaRPr lang="zh-CN" altLang="en-US" dirty="0"/>
            </a:p>
          </p:txBody>
        </p:sp>
        <p:sp>
          <p:nvSpPr>
            <p:cNvPr id="13" name="矩形 12"/>
            <p:cNvSpPr/>
            <p:nvPr/>
          </p:nvSpPr>
          <p:spPr>
            <a:xfrm>
              <a:off x="900547" y="3669507"/>
              <a:ext cx="6555970" cy="1477328"/>
            </a:xfrm>
            <a:prstGeom prst="rect">
              <a:avLst/>
            </a:prstGeom>
          </p:spPr>
          <p:txBody>
            <a:bodyPr wrap="square">
              <a:spAutoFit/>
            </a:bodyPr>
            <a:lstStyle/>
            <a:p>
              <a:pPr>
                <a:lnSpc>
                  <a:spcPts val="2700"/>
                </a:lnSpc>
              </a:pPr>
              <a:r>
                <a:rPr lang="en-US" altLang="zh-CN" b="1" i="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b="1" dirty="0">
                  <a:solidFill>
                    <a:srgbClr val="FFFF00"/>
                  </a:solidFill>
                  <a:latin typeface="微软雅黑" panose="020B0503020204020204" pitchFamily="34" charset="-122"/>
                  <a:ea typeface="微软雅黑" panose="020B0503020204020204" pitchFamily="34" charset="-122"/>
                </a:rPr>
                <a:t> → 0</a:t>
              </a:r>
              <a:r>
                <a:rPr lang="zh-CN" altLang="en-US" b="1" dirty="0">
                  <a:solidFill>
                    <a:srgbClr val="FFFF00"/>
                  </a:solidFill>
                  <a:latin typeface="微软雅黑" panose="020B0503020204020204" pitchFamily="34" charset="-122"/>
                  <a:ea typeface="微软雅黑" panose="020B0503020204020204" pitchFamily="34" charset="-122"/>
                </a:rPr>
                <a:t>，</a:t>
              </a:r>
              <a:r>
                <a:rPr lang="zh-CN" altLang="en-US" b="1" dirty="0">
                  <a:solidFill>
                    <a:schemeClr val="bg1"/>
                  </a:solidFill>
                  <a:latin typeface="微软雅黑" panose="020B0503020204020204" pitchFamily="34" charset="-122"/>
                  <a:ea typeface="微软雅黑" panose="020B0503020204020204" pitchFamily="34" charset="-122"/>
                </a:rPr>
                <a:t>表示一发生碰撞就立即可以检测出来， 并立即停止发送，因而信道利用率很高。</a:t>
              </a:r>
              <a:endParaRPr lang="zh-CN" altLang="en-US" b="1" dirty="0">
                <a:solidFill>
                  <a:schemeClr val="bg1"/>
                </a:solidFill>
                <a:latin typeface="微软雅黑" panose="020B0503020204020204" pitchFamily="34" charset="-122"/>
                <a:ea typeface="微软雅黑" panose="020B0503020204020204" pitchFamily="34" charset="-122"/>
              </a:endParaRPr>
            </a:p>
            <a:p>
              <a:pPr>
                <a:lnSpc>
                  <a:spcPts val="2700"/>
                </a:lnSpc>
              </a:pPr>
              <a:r>
                <a:rPr lang="en-US" altLang="zh-CN" b="1" i="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b="1" dirty="0">
                  <a:solidFill>
                    <a:srgbClr val="FFFF00"/>
                  </a:solidFill>
                  <a:latin typeface="微软雅黑" panose="020B0503020204020204" pitchFamily="34" charset="-122"/>
                  <a:ea typeface="微软雅黑" panose="020B0503020204020204" pitchFamily="34" charset="-122"/>
                </a:rPr>
                <a:t> </a:t>
              </a:r>
              <a:r>
                <a:rPr lang="zh-CN" altLang="en-US" b="1" dirty="0">
                  <a:solidFill>
                    <a:srgbClr val="FFFF00"/>
                  </a:solidFill>
                  <a:latin typeface="微软雅黑" panose="020B0503020204020204" pitchFamily="34" charset="-122"/>
                  <a:ea typeface="微软雅黑" panose="020B0503020204020204" pitchFamily="34" charset="-122"/>
                </a:rPr>
                <a:t>越大，</a:t>
              </a:r>
              <a:r>
                <a:rPr lang="zh-CN" altLang="en-US" b="1" dirty="0">
                  <a:solidFill>
                    <a:schemeClr val="bg1"/>
                  </a:solidFill>
                  <a:latin typeface="微软雅黑" panose="020B0503020204020204" pitchFamily="34" charset="-122"/>
                  <a:ea typeface="微软雅黑" panose="020B0503020204020204" pitchFamily="34" charset="-122"/>
                </a:rPr>
                <a:t>表明争用期所占的比例增大，每发生一次碰撞就浪费许多信道资源，使得信道利用率明显降低。 </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0517"/>
            <a:ext cx="8129015" cy="17338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为提高利用率，以太网的参数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的值应当</a:t>
            </a:r>
            <a:r>
              <a:rPr lang="zh-CN" altLang="en-US" sz="2000" b="1" dirty="0">
                <a:solidFill>
                  <a:srgbClr val="C00000"/>
                </a:solidFill>
                <a:latin typeface="微软雅黑" panose="020B0503020204020204" pitchFamily="34" charset="-122"/>
                <a:ea typeface="微软雅黑" panose="020B0503020204020204" pitchFamily="34" charset="-122"/>
              </a:rPr>
              <a:t>尽可能小</a:t>
            </a:r>
            <a:r>
              <a:rPr lang="zh-CN" altLang="en-US" sz="2000" b="1" dirty="0">
                <a:latin typeface="微软雅黑" panose="020B0503020204020204" pitchFamily="34" charset="-122"/>
                <a:ea typeface="微软雅黑" panose="020B0503020204020204" pitchFamily="34" charset="-122"/>
              </a:rPr>
              <a:t>些。</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当数据率一定时，以太网的连线的</a:t>
            </a:r>
            <a:r>
              <a:rPr lang="zh-CN" altLang="en-US" sz="2000" b="1" dirty="0">
                <a:solidFill>
                  <a:srgbClr val="C00000"/>
                </a:solidFill>
                <a:latin typeface="微软雅黑" panose="020B0503020204020204" pitchFamily="34" charset="-122"/>
                <a:ea typeface="微软雅黑" panose="020B0503020204020204" pitchFamily="34" charset="-122"/>
              </a:rPr>
              <a:t>长度受到限制，</a:t>
            </a:r>
            <a:r>
              <a:rPr lang="zh-CN" altLang="en-US" sz="2000" b="1" dirty="0">
                <a:latin typeface="微软雅黑" panose="020B0503020204020204" pitchFamily="34" charset="-122"/>
                <a:ea typeface="微软雅黑" panose="020B0503020204020204" pitchFamily="34" charset="-122"/>
              </a:rPr>
              <a:t>否则 </a:t>
            </a:r>
            <a:r>
              <a:rPr lang="en-US" altLang="zh-CN" sz="2000" b="1" i="1" dirty="0">
                <a:latin typeface="微软雅黑" panose="020B0503020204020204" pitchFamily="34" charset="-122"/>
                <a:ea typeface="微软雅黑" panose="020B0503020204020204" pitchFamily="34" charset="-122"/>
                <a:sym typeface="Symbol" panose="05050102010706020507"/>
              </a:rPr>
              <a:t></a:t>
            </a:r>
            <a:r>
              <a:rPr lang="en-US" altLang="zh-CN" sz="2000" b="1" dirty="0">
                <a:latin typeface="微软雅黑" panose="020B0503020204020204" pitchFamily="34" charset="-122"/>
                <a:ea typeface="微软雅黑" panose="020B0503020204020204" pitchFamily="34" charset="-122"/>
                <a:sym typeface="Symbol" panose="05050102010706020507"/>
              </a:rPr>
              <a:t>  </a:t>
            </a:r>
            <a:r>
              <a:rPr lang="zh-CN" altLang="en-US" sz="2000" b="1" dirty="0">
                <a:latin typeface="微软雅黑" panose="020B0503020204020204" pitchFamily="34" charset="-122"/>
                <a:ea typeface="微软雅黑" panose="020B0503020204020204" pitchFamily="34" charset="-122"/>
              </a:rPr>
              <a:t>的数值会太大。</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以太网的</a:t>
            </a:r>
            <a:r>
              <a:rPr lang="zh-CN" altLang="en-US" sz="2000" b="1" dirty="0">
                <a:solidFill>
                  <a:srgbClr val="C00000"/>
                </a:solidFill>
                <a:latin typeface="微软雅黑" panose="020B0503020204020204" pitchFamily="34" charset="-122"/>
                <a:ea typeface="微软雅黑" panose="020B0503020204020204" pitchFamily="34" charset="-122"/>
              </a:rPr>
              <a:t>帧长不能太短，</a:t>
            </a:r>
            <a:r>
              <a:rPr lang="zh-CN" altLang="en-US" sz="2000" b="1" dirty="0">
                <a:latin typeface="微软雅黑" panose="020B0503020204020204" pitchFamily="34" charset="-122"/>
                <a:ea typeface="微软雅黑" panose="020B0503020204020204" pitchFamily="34" charset="-122"/>
              </a:rPr>
              <a:t>否则 </a:t>
            </a:r>
            <a:r>
              <a:rPr lang="en-US" altLang="zh-CN" sz="2000" b="1" i="1" dirty="0">
                <a:latin typeface="微软雅黑" panose="020B0503020204020204" pitchFamily="34" charset="-122"/>
                <a:ea typeface="微软雅黑" panose="020B0503020204020204" pitchFamily="34" charset="-122"/>
              </a:rPr>
              <a:t>T</a:t>
            </a:r>
            <a:r>
              <a:rPr lang="en-US" altLang="zh-CN" sz="2000" b="1" i="1" baseline="-25000" dirty="0">
                <a:latin typeface="微软雅黑" panose="020B0503020204020204" pitchFamily="34" charset="-122"/>
                <a:ea typeface="微软雅黑" panose="020B0503020204020204" pitchFamily="34" charset="-122"/>
              </a:rPr>
              <a:t>0</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的值会太小，使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a </a:t>
            </a:r>
            <a:r>
              <a:rPr lang="zh-CN" altLang="en-US" sz="2000" b="1" dirty="0">
                <a:latin typeface="微软雅黑" panose="020B0503020204020204" pitchFamily="34" charset="-122"/>
                <a:ea typeface="微软雅黑" panose="020B0503020204020204" pitchFamily="34" charset="-122"/>
              </a:rPr>
              <a:t>值太大。 </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112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55468" y="598039"/>
            <a:ext cx="28232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对以太网参数 </a:t>
            </a:r>
            <a:r>
              <a:rPr lang="en-US" altLang="zh-CN" sz="2000" b="1"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的要求</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26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873417" y="602934"/>
            <a:ext cx="31678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信道利用率的最大值 </a:t>
            </a:r>
            <a:r>
              <a:rPr lang="en-US" altLang="zh-CN" sz="2000" b="1" dirty="0" err="1">
                <a:solidFill>
                  <a:schemeClr val="bg1"/>
                </a:solidFill>
                <a:latin typeface="微软雅黑" panose="020B0503020204020204" pitchFamily="34" charset="-122"/>
                <a:ea typeface="微软雅黑" panose="020B0503020204020204" pitchFamily="34" charset="-122"/>
              </a:rPr>
              <a:t>S</a:t>
            </a:r>
            <a:r>
              <a:rPr lang="en-US" altLang="zh-CN" sz="2000" b="1" baseline="-25000" dirty="0" err="1">
                <a:solidFill>
                  <a:schemeClr val="bg1"/>
                </a:solidFill>
                <a:latin typeface="微软雅黑" panose="020B0503020204020204" pitchFamily="34" charset="-122"/>
                <a:ea typeface="微软雅黑" panose="020B0503020204020204" pitchFamily="34" charset="-122"/>
              </a:rPr>
              <a:t>max</a:t>
            </a:r>
            <a:r>
              <a:rPr lang="en-US" altLang="zh-CN" sz="2000" b="1" dirty="0">
                <a:solidFill>
                  <a:schemeClr val="bg1"/>
                </a:solidFill>
                <a:latin typeface="微软雅黑" panose="020B0503020204020204" pitchFamily="34" charset="-122"/>
                <a:ea typeface="微软雅黑" panose="020B0503020204020204" pitchFamily="34" charset="-122"/>
              </a:rPr>
              <a:t> </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02920" y="1045303"/>
            <a:ext cx="8129015" cy="197590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aphicFrame>
        <p:nvGraphicFramePr>
          <p:cNvPr id="8" name="对象 7"/>
          <p:cNvGraphicFramePr>
            <a:graphicFrameLocks noChangeAspect="1"/>
          </p:cNvGraphicFramePr>
          <p:nvPr/>
        </p:nvGraphicFramePr>
        <p:xfrm>
          <a:off x="5208175" y="1606089"/>
          <a:ext cx="2613664" cy="799146"/>
        </p:xfrm>
        <a:graphic>
          <a:graphicData uri="http://schemas.openxmlformats.org/presentationml/2006/ole">
            <mc:AlternateContent xmlns:mc="http://schemas.openxmlformats.org/markup-compatibility/2006">
              <mc:Choice xmlns:v="urn:schemas-microsoft-com:vml" Requires="v">
                <p:oleObj spid="_x0000_s2" name="公式" r:id="rId1" imgW="1269365" imgH="431800" progId="Equation.3">
                  <p:embed/>
                </p:oleObj>
              </mc:Choice>
              <mc:Fallback>
                <p:oleObj name="公式" r:id="rId1" imgW="1269365" imgH="431800" progId="Equation.3">
                  <p:embed/>
                  <p:pic>
                    <p:nvPicPr>
                      <p:cNvPr id="0" name="Picture 8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8175" y="1606089"/>
                        <a:ext cx="2613664" cy="799146"/>
                      </a:xfrm>
                      <a:prstGeom prst="rect">
                        <a:avLst/>
                      </a:prstGeom>
                      <a:solidFill>
                        <a:schemeClr val="bg1"/>
                      </a:solidFill>
                      <a:ln w="9525">
                        <a:solidFill>
                          <a:schemeClr val="tx1"/>
                        </a:solidFill>
                        <a:miter lim="800000"/>
                        <a:headEnd/>
                        <a:tailEnd/>
                      </a:ln>
                    </p:spPr>
                  </p:pic>
                </p:oleObj>
              </mc:Fallback>
            </mc:AlternateContent>
          </a:graphicData>
        </a:graphic>
      </p:graphicFrame>
      <p:grpSp>
        <p:nvGrpSpPr>
          <p:cNvPr id="4" name="组合 3"/>
          <p:cNvGrpSpPr/>
          <p:nvPr/>
        </p:nvGrpSpPr>
        <p:grpSpPr>
          <a:xfrm>
            <a:off x="1358536" y="1209963"/>
            <a:ext cx="3049163" cy="1608493"/>
            <a:chOff x="601747" y="1159836"/>
            <a:chExt cx="3049163" cy="1608493"/>
          </a:xfrm>
        </p:grpSpPr>
        <p:sp>
          <p:nvSpPr>
            <p:cNvPr id="14" name="Line 4"/>
            <p:cNvSpPr>
              <a:spLocks noChangeShapeType="1"/>
            </p:cNvSpPr>
            <p:nvPr/>
          </p:nvSpPr>
          <p:spPr bwMode="auto">
            <a:xfrm>
              <a:off x="647466" y="2583603"/>
              <a:ext cx="2590996"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Line 7"/>
            <p:cNvSpPr>
              <a:spLocks noChangeShapeType="1"/>
            </p:cNvSpPr>
            <p:nvPr/>
          </p:nvSpPr>
          <p:spPr bwMode="auto">
            <a:xfrm>
              <a:off x="650970" y="1325553"/>
              <a:ext cx="258749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Line 8"/>
            <p:cNvSpPr>
              <a:spLocks noChangeShapeType="1"/>
            </p:cNvSpPr>
            <p:nvPr/>
          </p:nvSpPr>
          <p:spPr bwMode="auto">
            <a:xfrm>
              <a:off x="2868985" y="2188347"/>
              <a:ext cx="36947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8" name="Rectangle 9"/>
            <p:cNvSpPr>
              <a:spLocks noChangeArrowheads="1"/>
            </p:cNvSpPr>
            <p:nvPr/>
          </p:nvSpPr>
          <p:spPr bwMode="auto">
            <a:xfrm>
              <a:off x="3001023" y="2120992"/>
              <a:ext cx="121615" cy="141126"/>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9" name="Line 10"/>
            <p:cNvSpPr>
              <a:spLocks noChangeShapeType="1"/>
            </p:cNvSpPr>
            <p:nvPr/>
          </p:nvSpPr>
          <p:spPr bwMode="auto">
            <a:xfrm>
              <a:off x="650969" y="2188347"/>
              <a:ext cx="2218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3" name="Freeform 16"/>
            <p:cNvSpPr/>
            <p:nvPr/>
          </p:nvSpPr>
          <p:spPr bwMode="auto">
            <a:xfrm>
              <a:off x="650969" y="1541519"/>
              <a:ext cx="2218015" cy="485389"/>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00FF99"/>
            </a:solidFill>
            <a:ln w="28575" cmpd="sng">
              <a:solidFill>
                <a:srgbClr val="00206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4" name="Text Box 17"/>
            <p:cNvSpPr txBox="1">
              <a:spLocks noChangeArrowheads="1"/>
            </p:cNvSpPr>
            <p:nvPr/>
          </p:nvSpPr>
          <p:spPr bwMode="auto">
            <a:xfrm>
              <a:off x="1144378" y="1627050"/>
              <a:ext cx="12731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发  送  成  功 </a:t>
              </a:r>
              <a:endParaRPr kumimoji="1" lang="zh-CN" altLang="en-US" sz="1400" b="1" dirty="0">
                <a:latin typeface="微软雅黑" panose="020B0503020204020204" pitchFamily="34" charset="-122"/>
                <a:ea typeface="微软雅黑" panose="020B0503020204020204" pitchFamily="34" charset="-122"/>
              </a:endParaRPr>
            </a:p>
          </p:txBody>
        </p:sp>
        <p:sp>
          <p:nvSpPr>
            <p:cNvPr id="36" name="Line 29"/>
            <p:cNvSpPr>
              <a:spLocks noChangeShapeType="1"/>
            </p:cNvSpPr>
            <p:nvPr/>
          </p:nvSpPr>
          <p:spPr bwMode="auto">
            <a:xfrm>
              <a:off x="2868985" y="2026908"/>
              <a:ext cx="0" cy="2704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9" name="Rectangle 39"/>
            <p:cNvSpPr>
              <a:spLocks noChangeArrowheads="1"/>
            </p:cNvSpPr>
            <p:nvPr/>
          </p:nvSpPr>
          <p:spPr bwMode="auto">
            <a:xfrm>
              <a:off x="1684113" y="2080364"/>
              <a:ext cx="260603" cy="2170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0" name="Text Box 40"/>
            <p:cNvSpPr txBox="1">
              <a:spLocks noChangeArrowheads="1"/>
            </p:cNvSpPr>
            <p:nvPr/>
          </p:nvSpPr>
          <p:spPr bwMode="auto">
            <a:xfrm>
              <a:off x="1616095" y="2025669"/>
              <a:ext cx="370614"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CC00CC"/>
                  </a:solidFill>
                  <a:latin typeface="微软雅黑" panose="020B0503020204020204" pitchFamily="34" charset="-122"/>
                  <a:ea typeface="微软雅黑" panose="020B0503020204020204" pitchFamily="34" charset="-122"/>
                </a:rPr>
                <a:t>T</a:t>
              </a:r>
              <a:r>
                <a:rPr kumimoji="1" lang="en-US" altLang="zh-CN" sz="1400" b="1" baseline="-25000" dirty="0">
                  <a:solidFill>
                    <a:srgbClr val="CC00CC"/>
                  </a:solidFill>
                  <a:latin typeface="微软雅黑" panose="020B0503020204020204" pitchFamily="34" charset="-122"/>
                  <a:ea typeface="微软雅黑" panose="020B0503020204020204" pitchFamily="34" charset="-122"/>
                </a:rPr>
                <a:t>0</a:t>
              </a:r>
              <a:endParaRPr kumimoji="1" lang="en-US" altLang="zh-CN" sz="1400" b="1" baseline="-25000" dirty="0">
                <a:solidFill>
                  <a:srgbClr val="CC00CC"/>
                </a:solidFill>
                <a:latin typeface="微软雅黑" panose="020B0503020204020204" pitchFamily="34" charset="-122"/>
                <a:ea typeface="微软雅黑" panose="020B0503020204020204" pitchFamily="34" charset="-122"/>
              </a:endParaRPr>
            </a:p>
          </p:txBody>
        </p:sp>
        <p:sp>
          <p:nvSpPr>
            <p:cNvPr id="41" name="Text Box 41"/>
            <p:cNvSpPr txBox="1">
              <a:spLocks noChangeArrowheads="1"/>
            </p:cNvSpPr>
            <p:nvPr/>
          </p:nvSpPr>
          <p:spPr bwMode="auto">
            <a:xfrm>
              <a:off x="2912279" y="2017047"/>
              <a:ext cx="263214" cy="30777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kern="0" dirty="0">
                  <a:solidFill>
                    <a:srgbClr val="C00000"/>
                  </a:solidFill>
                  <a:latin typeface="微软雅黑" panose="020B0503020204020204" pitchFamily="34" charset="-122"/>
                  <a:ea typeface="微软雅黑" panose="020B0503020204020204" pitchFamily="34" charset="-122"/>
                  <a:sym typeface="Symbol" panose="05050102010706020507"/>
                </a:rPr>
                <a:t></a:t>
              </a:r>
              <a:endParaRPr kumimoji="1" lang="en-US" altLang="zh-CN" sz="1400" b="1" i="1" kern="0" dirty="0">
                <a:solidFill>
                  <a:srgbClr val="C00000"/>
                </a:solidFill>
                <a:latin typeface="微软雅黑" panose="020B0503020204020204" pitchFamily="34" charset="-122"/>
                <a:ea typeface="微软雅黑" panose="020B0503020204020204" pitchFamily="34" charset="-122"/>
              </a:endParaRPr>
            </a:p>
          </p:txBody>
        </p:sp>
        <p:sp>
          <p:nvSpPr>
            <p:cNvPr id="42" name="Text Box 42"/>
            <p:cNvSpPr txBox="1">
              <a:spLocks noChangeArrowheads="1"/>
            </p:cNvSpPr>
            <p:nvPr/>
          </p:nvSpPr>
          <p:spPr bwMode="auto">
            <a:xfrm>
              <a:off x="3392506" y="1775660"/>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000099"/>
                  </a:solidFill>
                  <a:latin typeface="微软雅黑" panose="020B0503020204020204" pitchFamily="34" charset="-122"/>
                  <a:ea typeface="微软雅黑" panose="020B0503020204020204" pitchFamily="34" charset="-122"/>
                </a:rPr>
                <a:t>t</a:t>
              </a:r>
              <a:endParaRPr kumimoji="1" lang="en-US" altLang="zh-CN" sz="1400" b="1" i="1" dirty="0">
                <a:solidFill>
                  <a:srgbClr val="000099"/>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3238461" y="1217569"/>
              <a:ext cx="118510" cy="1550760"/>
              <a:chOff x="7293225" y="1376621"/>
              <a:chExt cx="0" cy="1402709"/>
            </a:xfrm>
          </p:grpSpPr>
          <p:sp>
            <p:nvSpPr>
              <p:cNvPr id="37" name="Line 30"/>
              <p:cNvSpPr>
                <a:spLocks noChangeShapeType="1"/>
              </p:cNvSpPr>
              <p:nvPr/>
            </p:nvSpPr>
            <p:spPr bwMode="auto">
              <a:xfrm>
                <a:off x="7293225" y="2185959"/>
                <a:ext cx="0" cy="593371"/>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4" name="Line 44"/>
              <p:cNvSpPr>
                <a:spLocks noChangeShapeType="1"/>
              </p:cNvSpPr>
              <p:nvPr/>
            </p:nvSpPr>
            <p:spPr bwMode="auto">
              <a:xfrm>
                <a:off x="7293225" y="1376621"/>
                <a:ext cx="0" cy="809338"/>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sp>
          <p:nvSpPr>
            <p:cNvPr id="45" name="Text Box 45"/>
            <p:cNvSpPr txBox="1">
              <a:spLocks noChangeArrowheads="1"/>
            </p:cNvSpPr>
            <p:nvPr/>
          </p:nvSpPr>
          <p:spPr bwMode="auto">
            <a:xfrm>
              <a:off x="1513852" y="1159836"/>
              <a:ext cx="776175"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anose="020B0503020204020204" pitchFamily="34" charset="-122"/>
                  <a:ea typeface="微软雅黑" panose="020B0503020204020204" pitchFamily="34" charset="-122"/>
                </a:rPr>
                <a:t>占用期 </a:t>
              </a:r>
              <a:endParaRPr kumimoji="1" lang="zh-CN" altLang="en-US" sz="1400" b="1">
                <a:solidFill>
                  <a:srgbClr val="0000FF"/>
                </a:solidFill>
                <a:latin typeface="微软雅黑" panose="020B0503020204020204" pitchFamily="34" charset="-122"/>
                <a:ea typeface="微软雅黑" panose="020B0503020204020204" pitchFamily="34" charset="-122"/>
              </a:endParaRPr>
            </a:p>
          </p:txBody>
        </p:sp>
        <p:sp>
          <p:nvSpPr>
            <p:cNvPr id="48" name="Text Box 48"/>
            <p:cNvSpPr txBox="1">
              <a:spLocks noChangeArrowheads="1"/>
            </p:cNvSpPr>
            <p:nvPr/>
          </p:nvSpPr>
          <p:spPr bwMode="auto">
            <a:xfrm>
              <a:off x="1212494" y="2405550"/>
              <a:ext cx="1620957"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1400" b="1" dirty="0">
                  <a:solidFill>
                    <a:srgbClr val="0000FF"/>
                  </a:solidFill>
                  <a:latin typeface="微软雅黑" panose="020B0503020204020204" pitchFamily="34" charset="-122"/>
                  <a:ea typeface="微软雅黑" panose="020B0503020204020204" pitchFamily="34" charset="-122"/>
                </a:rPr>
                <a:t>发送一帧所需时间</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50" name="Line 50"/>
            <p:cNvSpPr>
              <a:spLocks noChangeShapeType="1"/>
            </p:cNvSpPr>
            <p:nvPr/>
          </p:nvSpPr>
          <p:spPr bwMode="auto">
            <a:xfrm>
              <a:off x="647466" y="2026907"/>
              <a:ext cx="2837699" cy="0"/>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nvGrpSpPr>
            <p:cNvPr id="60" name="组合 59"/>
            <p:cNvGrpSpPr/>
            <p:nvPr/>
          </p:nvGrpSpPr>
          <p:grpSpPr>
            <a:xfrm flipH="1">
              <a:off x="601747" y="1217569"/>
              <a:ext cx="45719" cy="1550760"/>
              <a:chOff x="7293225" y="1376621"/>
              <a:chExt cx="0" cy="1402709"/>
            </a:xfrm>
          </p:grpSpPr>
          <p:sp>
            <p:nvSpPr>
              <p:cNvPr id="61" name="Line 30"/>
              <p:cNvSpPr>
                <a:spLocks noChangeShapeType="1"/>
              </p:cNvSpPr>
              <p:nvPr/>
            </p:nvSpPr>
            <p:spPr bwMode="auto">
              <a:xfrm>
                <a:off x="7293225" y="2185959"/>
                <a:ext cx="0" cy="593371"/>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2" name="Line 44"/>
              <p:cNvSpPr>
                <a:spLocks noChangeShapeType="1"/>
              </p:cNvSpPr>
              <p:nvPr/>
            </p:nvSpPr>
            <p:spPr bwMode="auto">
              <a:xfrm>
                <a:off x="7293225" y="1376621"/>
                <a:ext cx="0" cy="809338"/>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grpSp>
      <p:sp>
        <p:nvSpPr>
          <p:cNvPr id="63" name="矩形 62"/>
          <p:cNvSpPr/>
          <p:nvPr/>
        </p:nvSpPr>
        <p:spPr>
          <a:xfrm>
            <a:off x="1027611" y="3177181"/>
            <a:ext cx="7042687" cy="81047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ts val="2800"/>
              </a:lnSpc>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只有当参数 </a:t>
            </a:r>
            <a:r>
              <a:rPr lang="en-US" altLang="zh-CN" b="1" dirty="0">
                <a:solidFill>
                  <a:srgbClr val="0000FF"/>
                </a:solidFill>
                <a:latin typeface="微软雅黑" panose="020B0503020204020204" pitchFamily="34" charset="-122"/>
                <a:ea typeface="微软雅黑" panose="020B0503020204020204" pitchFamily="34" charset="-122"/>
              </a:rPr>
              <a:t>a </a:t>
            </a:r>
            <a:r>
              <a:rPr lang="zh-CN" altLang="en-US" b="1" dirty="0">
                <a:solidFill>
                  <a:srgbClr val="0000FF"/>
                </a:solidFill>
                <a:latin typeface="微软雅黑" panose="020B0503020204020204" pitchFamily="34" charset="-122"/>
                <a:ea typeface="微软雅黑" panose="020B0503020204020204" pitchFamily="34" charset="-122"/>
              </a:rPr>
              <a:t>远小于 </a:t>
            </a:r>
            <a:r>
              <a:rPr lang="en-US" altLang="zh-CN" b="1" dirty="0">
                <a:solidFill>
                  <a:srgbClr val="0000FF"/>
                </a:solidFill>
                <a:latin typeface="微软雅黑" panose="020B0503020204020204" pitchFamily="34" charset="-122"/>
                <a:ea typeface="微软雅黑" panose="020B0503020204020204" pitchFamily="34" charset="-122"/>
              </a:rPr>
              <a:t>1 </a:t>
            </a:r>
            <a:r>
              <a:rPr lang="zh-CN" altLang="en-US" b="1" dirty="0">
                <a:latin typeface="微软雅黑" panose="020B0503020204020204" pitchFamily="34" charset="-122"/>
                <a:ea typeface="微软雅黑" panose="020B0503020204020204" pitchFamily="34" charset="-122"/>
              </a:rPr>
              <a:t>才能得到尽可能高的极限信道利用率。</a:t>
            </a:r>
            <a:endParaRPr lang="zh-CN" altLang="en-US" b="1" dirty="0">
              <a:latin typeface="微软雅黑" panose="020B0503020204020204" pitchFamily="34" charset="-122"/>
              <a:ea typeface="微软雅黑" panose="020B0503020204020204" pitchFamily="34" charset="-122"/>
            </a:endParaRPr>
          </a:p>
          <a:p>
            <a:pPr marL="285750" indent="-285750">
              <a:lnSpc>
                <a:spcPts val="2800"/>
              </a:lnSpc>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据统计，当以太网的利用率达到 </a:t>
            </a:r>
            <a:r>
              <a:rPr lang="en-US" altLang="zh-CN" b="1" dirty="0">
                <a:latin typeface="微软雅黑" panose="020B0503020204020204" pitchFamily="34" charset="-122"/>
                <a:ea typeface="微软雅黑" panose="020B0503020204020204" pitchFamily="34" charset="-122"/>
              </a:rPr>
              <a:t>30% </a:t>
            </a:r>
            <a:r>
              <a:rPr lang="zh-CN" altLang="en-US" b="1" dirty="0">
                <a:latin typeface="微软雅黑" panose="020B0503020204020204" pitchFamily="34" charset="-122"/>
                <a:ea typeface="微软雅黑" panose="020B0503020204020204" pitchFamily="34" charset="-122"/>
              </a:rPr>
              <a:t>时就已经处于</a:t>
            </a:r>
            <a:r>
              <a:rPr lang="zh-CN" altLang="en-US" b="1" dirty="0">
                <a:solidFill>
                  <a:srgbClr val="0000FF"/>
                </a:solidFill>
                <a:latin typeface="微软雅黑" panose="020B0503020204020204" pitchFamily="34" charset="-122"/>
                <a:ea typeface="微软雅黑" panose="020B0503020204020204" pitchFamily="34" charset="-122"/>
              </a:rPr>
              <a:t>重载</a:t>
            </a:r>
            <a:r>
              <a:rPr lang="zh-CN" altLang="en-US" b="1" dirty="0">
                <a:latin typeface="微软雅黑" panose="020B0503020204020204" pitchFamily="34" charset="-122"/>
                <a:ea typeface="微软雅黑" panose="020B0503020204020204" pitchFamily="34" charset="-122"/>
              </a:rPr>
              <a:t>的情况。</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14456"/>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772789" y="581329"/>
            <a:ext cx="35813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3.3.5  </a:t>
            </a:r>
            <a:r>
              <a:rPr lang="zh-CN" altLang="en-US" sz="2400" b="1" dirty="0">
                <a:solidFill>
                  <a:schemeClr val="bg1"/>
                </a:solidFill>
                <a:latin typeface="微软雅黑" panose="020B0503020204020204" pitchFamily="34" charset="-122"/>
                <a:ea typeface="微软雅黑" panose="020B0503020204020204" pitchFamily="34" charset="-122"/>
              </a:rPr>
              <a:t>以太网的 </a:t>
            </a:r>
            <a:r>
              <a:rPr lang="en-US" altLang="zh-CN" sz="2400" b="1" dirty="0">
                <a:solidFill>
                  <a:schemeClr val="bg1"/>
                </a:solidFill>
                <a:latin typeface="微软雅黑" panose="020B0503020204020204" pitchFamily="34" charset="-122"/>
                <a:ea typeface="微软雅黑" panose="020B0503020204020204" pitchFamily="34" charset="-122"/>
              </a:rPr>
              <a:t>MAC </a:t>
            </a:r>
            <a:r>
              <a:rPr lang="zh-CN" altLang="en-US" sz="2400" b="1" dirty="0">
                <a:solidFill>
                  <a:schemeClr val="bg1"/>
                </a:solidFill>
                <a:latin typeface="微软雅黑" panose="020B0503020204020204" pitchFamily="34" charset="-122"/>
                <a:ea typeface="微软雅黑" panose="020B0503020204020204" pitchFamily="34" charset="-122"/>
              </a:rPr>
              <a:t>层</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 name="Rectangle 8"/>
          <p:cNvSpPr>
            <a:spLocks noChangeArrowheads="1"/>
          </p:cNvSpPr>
          <p:nvPr/>
        </p:nvSpPr>
        <p:spPr bwMode="auto">
          <a:xfrm>
            <a:off x="502921" y="1002542"/>
            <a:ext cx="8000999"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a:latin typeface="微软雅黑" panose="020B0503020204020204" pitchFamily="34" charset="-122"/>
                <a:ea typeface="微软雅黑" panose="020B0503020204020204" pitchFamily="34" charset="-122"/>
              </a:rPr>
              <a:t>主要内容：</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1.  MAC </a:t>
            </a:r>
            <a:r>
              <a:rPr lang="zh-CN" altLang="en-US" sz="2000" b="1" dirty="0">
                <a:latin typeface="微软雅黑" panose="020B0503020204020204" pitchFamily="34" charset="-122"/>
                <a:ea typeface="微软雅黑" panose="020B0503020204020204" pitchFamily="34" charset="-122"/>
              </a:rPr>
              <a:t>层的硬件地址</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2.  MAC </a:t>
            </a:r>
            <a:r>
              <a:rPr lang="zh-CN" altLang="en-US" sz="2000" b="1" dirty="0">
                <a:latin typeface="微软雅黑" panose="020B0503020204020204" pitchFamily="34" charset="-122"/>
                <a:ea typeface="微软雅黑" panose="020B0503020204020204" pitchFamily="34" charset="-122"/>
              </a:rPr>
              <a:t>帧的格式</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硬件地址</a:t>
            </a:r>
            <a:r>
              <a:rPr lang="zh-CN" altLang="en-US" sz="2000" b="1" dirty="0">
                <a:latin typeface="微软雅黑" panose="020B0503020204020204" pitchFamily="34" charset="-122"/>
                <a:ea typeface="微软雅黑" panose="020B0503020204020204" pitchFamily="34" charset="-122"/>
              </a:rPr>
              <a:t>又称为</a:t>
            </a:r>
            <a:r>
              <a:rPr lang="zh-CN" altLang="en-US" sz="2000" b="1" dirty="0">
                <a:solidFill>
                  <a:srgbClr val="0000FF"/>
                </a:solidFill>
                <a:latin typeface="微软雅黑" panose="020B0503020204020204" pitchFamily="34" charset="-122"/>
                <a:ea typeface="微软雅黑" panose="020B0503020204020204" pitchFamily="34" charset="-122"/>
              </a:rPr>
              <a:t>物理地址</a:t>
            </a:r>
            <a:r>
              <a:rPr lang="zh-CN" altLang="en-US" sz="2000" b="1" dirty="0">
                <a:latin typeface="微软雅黑" panose="020B0503020204020204" pitchFamily="34" charset="-122"/>
                <a:ea typeface="微软雅黑" panose="020B0503020204020204" pitchFamily="34" charset="-122"/>
              </a:rPr>
              <a:t>，或 </a:t>
            </a:r>
            <a:r>
              <a:rPr lang="en-US" altLang="zh-CN" sz="2000" b="1" dirty="0">
                <a:solidFill>
                  <a:srgbClr val="0000FF"/>
                </a:solidFill>
                <a:latin typeface="微软雅黑" panose="020B0503020204020204" pitchFamily="34" charset="-122"/>
                <a:ea typeface="微软雅黑" panose="020B0503020204020204" pitchFamily="34" charset="-122"/>
              </a:rPr>
              <a:t>MAC </a:t>
            </a:r>
            <a:r>
              <a:rPr lang="zh-CN" altLang="en-US" sz="2000" b="1" dirty="0">
                <a:solidFill>
                  <a:srgbClr val="0000FF"/>
                </a:solidFill>
                <a:latin typeface="微软雅黑" panose="020B0503020204020204" pitchFamily="34" charset="-122"/>
                <a:ea typeface="微软雅黑" panose="020B0503020204020204" pitchFamily="34" charset="-122"/>
              </a:rPr>
              <a:t>地址</a:t>
            </a:r>
            <a:r>
              <a:rPr lang="zh-CN" altLang="en-US" sz="2000" b="1" dirty="0">
                <a:latin typeface="微软雅黑" panose="020B0503020204020204" pitchFamily="34" charset="-122"/>
                <a:ea typeface="微软雅黑" panose="020B0503020204020204" pitchFamily="34" charset="-122"/>
              </a:rPr>
              <a:t>。 </a:t>
            </a:r>
            <a:endParaRPr lang="en-US" altLang="zh-CN" sz="2000" b="1" dirty="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IEEE 802 </a:t>
            </a:r>
            <a:r>
              <a:rPr lang="zh-CN" altLang="en-US" sz="2000" b="1" dirty="0">
                <a:latin typeface="微软雅黑" panose="020B0503020204020204" pitchFamily="34" charset="-122"/>
                <a:ea typeface="微软雅黑" panose="020B0503020204020204" pitchFamily="34" charset="-122"/>
              </a:rPr>
              <a:t>标准为局域网规定了一种 </a:t>
            </a:r>
            <a:r>
              <a:rPr lang="en-US" altLang="zh-CN" sz="2000" b="1" dirty="0">
                <a:latin typeface="微软雅黑" panose="020B0503020204020204" pitchFamily="34" charset="-122"/>
                <a:ea typeface="微软雅黑" panose="020B0503020204020204" pitchFamily="34" charset="-122"/>
              </a:rPr>
              <a:t>48 </a:t>
            </a:r>
            <a:r>
              <a:rPr lang="zh-CN" altLang="en-US" sz="2000" b="1" dirty="0">
                <a:latin typeface="微软雅黑" panose="020B0503020204020204" pitchFamily="34" charset="-122"/>
                <a:ea typeface="微软雅黑" panose="020B0503020204020204" pitchFamily="34" charset="-122"/>
              </a:rPr>
              <a:t>位的全球地址（简称为地址）是指局域网上的每一台计算机中</a:t>
            </a:r>
            <a:r>
              <a:rPr lang="zh-CN" altLang="en-US" sz="2000" b="1" dirty="0">
                <a:solidFill>
                  <a:srgbClr val="C00000"/>
                </a:solidFill>
                <a:latin typeface="微软雅黑" panose="020B0503020204020204" pitchFamily="34" charset="-122"/>
                <a:ea typeface="微软雅黑" panose="020B0503020204020204" pitchFamily="34" charset="-122"/>
              </a:rPr>
              <a:t>固化在适配器的 </a:t>
            </a:r>
            <a:r>
              <a:rPr lang="en-US" altLang="zh-CN" sz="2000" b="1" dirty="0">
                <a:solidFill>
                  <a:srgbClr val="C00000"/>
                </a:solidFill>
                <a:latin typeface="微软雅黑" panose="020B0503020204020204" pitchFamily="34" charset="-122"/>
                <a:ea typeface="微软雅黑" panose="020B0503020204020204" pitchFamily="34" charset="-122"/>
              </a:rPr>
              <a:t>ROM </a:t>
            </a:r>
            <a:r>
              <a:rPr lang="zh-CN" altLang="en-US" sz="2000" b="1" dirty="0">
                <a:solidFill>
                  <a:srgbClr val="C00000"/>
                </a:solidFill>
                <a:latin typeface="微软雅黑" panose="020B0503020204020204" pitchFamily="34" charset="-122"/>
                <a:ea typeface="微软雅黑" panose="020B0503020204020204" pitchFamily="34" charset="-122"/>
              </a:rPr>
              <a:t>中的地址。</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122254" y="593419"/>
            <a:ext cx="28896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MAC </a:t>
            </a:r>
            <a:r>
              <a:rPr lang="zh-CN" altLang="en-US" sz="2000" b="1" dirty="0">
                <a:solidFill>
                  <a:schemeClr val="bg1"/>
                </a:solidFill>
                <a:latin typeface="微软雅黑" panose="020B0503020204020204" pitchFamily="34" charset="-122"/>
                <a:ea typeface="微软雅黑" panose="020B0503020204020204" pitchFamily="34" charset="-122"/>
              </a:rPr>
              <a:t>层的硬件地址</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02921" y="2365395"/>
            <a:ext cx="8129015" cy="1397495"/>
            <a:chOff x="502921" y="2343231"/>
            <a:chExt cx="8129015" cy="1397495"/>
          </a:xfrm>
        </p:grpSpPr>
        <p:sp>
          <p:nvSpPr>
            <p:cNvPr id="12" name="对角圆角矩形 11"/>
            <p:cNvSpPr/>
            <p:nvPr/>
          </p:nvSpPr>
          <p:spPr>
            <a:xfrm>
              <a:off x="502921" y="2343231"/>
              <a:ext cx="8129015" cy="139749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36445" y="2467202"/>
              <a:ext cx="7494755" cy="1131079"/>
            </a:xfrm>
            <a:prstGeom prst="rect">
              <a:avLst/>
            </a:prstGeom>
          </p:spPr>
          <p:txBody>
            <a:bodyPr wrap="square">
              <a:spAutoFit/>
            </a:bodyPr>
            <a:lstStyle/>
            <a:p>
              <a:pPr>
                <a:lnSpc>
                  <a:spcPts val="2700"/>
                </a:lnSpc>
              </a:pPr>
              <a:r>
                <a:rPr lang="zh-CN" altLang="en-US" b="1" dirty="0">
                  <a:solidFill>
                    <a:srgbClr val="FFFF00"/>
                  </a:solidFill>
                  <a:latin typeface="微软雅黑" panose="020B0503020204020204" pitchFamily="34" charset="-122"/>
                  <a:ea typeface="微软雅黑" panose="020B0503020204020204" pitchFamily="34" charset="-122"/>
                </a:rPr>
                <a:t>注意：</a:t>
              </a:r>
              <a:r>
                <a:rPr lang="zh-CN" altLang="en-US" b="1" dirty="0">
                  <a:solidFill>
                    <a:schemeClr val="bg1"/>
                  </a:solidFill>
                  <a:latin typeface="微软雅黑" panose="020B0503020204020204" pitchFamily="34" charset="-122"/>
                  <a:ea typeface="微软雅黑" panose="020B0503020204020204" pitchFamily="34" charset="-122"/>
                </a:rPr>
                <a:t>如果连接在局域网上的主机或路由器安装有多个适配器，这样的主机或路由器就有多个“地址”。更准确些说，这种 </a:t>
              </a:r>
              <a:r>
                <a:rPr lang="en-US" altLang="zh-CN" b="1" dirty="0">
                  <a:solidFill>
                    <a:schemeClr val="bg1"/>
                  </a:solidFill>
                  <a:latin typeface="微软雅黑" panose="020B0503020204020204" pitchFamily="34" charset="-122"/>
                  <a:ea typeface="微软雅黑" panose="020B0503020204020204" pitchFamily="34" charset="-122"/>
                </a:rPr>
                <a:t>48 </a:t>
              </a:r>
              <a:r>
                <a:rPr lang="zh-CN" altLang="en-US" b="1" dirty="0">
                  <a:solidFill>
                    <a:schemeClr val="bg1"/>
                  </a:solidFill>
                  <a:latin typeface="微软雅黑" panose="020B0503020204020204" pitchFamily="34" charset="-122"/>
                  <a:ea typeface="微软雅黑" panose="020B0503020204020204" pitchFamily="34" charset="-122"/>
                </a:rPr>
                <a:t>位“地址”应当是某个</a:t>
              </a:r>
              <a:r>
                <a:rPr lang="zh-CN" altLang="en-US" b="1" dirty="0">
                  <a:solidFill>
                    <a:srgbClr val="FFFF00"/>
                  </a:solidFill>
                  <a:latin typeface="微软雅黑" panose="020B0503020204020204" pitchFamily="34" charset="-122"/>
                  <a:ea typeface="微软雅黑" panose="020B0503020204020204" pitchFamily="34" charset="-122"/>
                </a:rPr>
                <a:t>接口的标识符。</a:t>
              </a:r>
              <a:endParaRPr lang="zh-CN" altLang="en-US" b="1" dirty="0">
                <a:solidFill>
                  <a:srgbClr val="FFFF00"/>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2921" y="2305821"/>
            <a:ext cx="8271624" cy="2400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注册管理机构 </a:t>
            </a:r>
            <a:r>
              <a:rPr lang="en-US" altLang="zh-CN" sz="2000" b="1" dirty="0">
                <a:latin typeface="微软雅黑" panose="020B0503020204020204" pitchFamily="34" charset="-122"/>
                <a:ea typeface="微软雅黑" panose="020B0503020204020204" pitchFamily="34" charset="-122"/>
              </a:rPr>
              <a:t>RA </a:t>
            </a:r>
            <a:r>
              <a:rPr lang="zh-CN" altLang="en-US" sz="2000" b="1" dirty="0">
                <a:latin typeface="微软雅黑" panose="020B0503020204020204" pitchFamily="34" charset="-122"/>
                <a:ea typeface="微软雅黑" panose="020B0503020204020204" pitchFamily="34" charset="-122"/>
              </a:rPr>
              <a:t>负责向厂家分配</a:t>
            </a:r>
            <a:r>
              <a:rPr lang="zh-CN" altLang="en-US" sz="2000" b="1" dirty="0">
                <a:solidFill>
                  <a:srgbClr val="0000FF"/>
                </a:solidFill>
                <a:latin typeface="微软雅黑" panose="020B0503020204020204" pitchFamily="34" charset="-122"/>
                <a:ea typeface="微软雅黑" panose="020B0503020204020204" pitchFamily="34" charset="-122"/>
              </a:rPr>
              <a:t>前 </a:t>
            </a:r>
            <a:r>
              <a:rPr lang="en-US" altLang="zh-CN" sz="2000" b="1" dirty="0">
                <a:solidFill>
                  <a:srgbClr val="0000FF"/>
                </a:solidFill>
                <a:latin typeface="微软雅黑" panose="020B0503020204020204" pitchFamily="34" charset="-122"/>
                <a:ea typeface="微软雅黑" panose="020B0503020204020204" pitchFamily="34" charset="-122"/>
              </a:rPr>
              <a:t>3 </a:t>
            </a:r>
            <a:r>
              <a:rPr lang="zh-CN" altLang="en-US" sz="2000" b="1" dirty="0">
                <a:solidFill>
                  <a:srgbClr val="0000FF"/>
                </a:solidFill>
                <a:latin typeface="微软雅黑" panose="020B0503020204020204" pitchFamily="34" charset="-122"/>
                <a:ea typeface="微软雅黑" panose="020B0503020204020204" pitchFamily="34" charset="-122"/>
              </a:rPr>
              <a:t>个字节 </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即高 </a:t>
            </a:r>
            <a:r>
              <a:rPr lang="en-US" altLang="zh-CN" sz="2000" b="1" dirty="0">
                <a:latin typeface="微软雅黑" panose="020B0503020204020204" pitchFamily="34" charset="-122"/>
                <a:ea typeface="微软雅黑" panose="020B0503020204020204" pitchFamily="34" charset="-122"/>
              </a:rPr>
              <a:t>24 </a:t>
            </a:r>
            <a:r>
              <a:rPr lang="zh-CN" altLang="en-US" sz="2000" b="1" dirty="0">
                <a:latin typeface="微软雅黑" panose="020B0503020204020204" pitchFamily="34" charset="-122"/>
                <a:ea typeface="微软雅黑" panose="020B0503020204020204" pitchFamily="34" charset="-122"/>
              </a:rPr>
              <a:t>位</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，称为</a:t>
            </a:r>
            <a:r>
              <a:rPr lang="zh-CN" altLang="en-US" sz="2000" b="1" dirty="0">
                <a:solidFill>
                  <a:srgbClr val="C00000"/>
                </a:solidFill>
                <a:latin typeface="微软雅黑" panose="020B0503020204020204" pitchFamily="34" charset="-122"/>
                <a:ea typeface="微软雅黑" panose="020B0503020204020204" pitchFamily="34" charset="-122"/>
              </a:rPr>
              <a:t>组织唯一标识符 </a:t>
            </a:r>
            <a:r>
              <a:rPr lang="en-US" altLang="zh-CN" sz="2000" b="1" dirty="0">
                <a:solidFill>
                  <a:srgbClr val="C00000"/>
                </a:solidFill>
                <a:latin typeface="微软雅黑" panose="020B0503020204020204" pitchFamily="34" charset="-122"/>
                <a:ea typeface="微软雅黑" panose="020B0503020204020204" pitchFamily="34" charset="-122"/>
              </a:rPr>
              <a:t>OUI </a:t>
            </a:r>
            <a:r>
              <a:rPr lang="en-US" altLang="zh-CN" sz="2000" b="1" dirty="0">
                <a:latin typeface="微软雅黑" panose="020B0503020204020204" pitchFamily="34" charset="-122"/>
                <a:ea typeface="微软雅黑" panose="020B0503020204020204" pitchFamily="34" charset="-122"/>
              </a:rPr>
              <a:t>(Organizationally Unique Identifier)</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厂家自行指派</a:t>
            </a:r>
            <a:r>
              <a:rPr lang="zh-CN" altLang="en-US" sz="2000" b="1" dirty="0">
                <a:solidFill>
                  <a:srgbClr val="0000FF"/>
                </a:solidFill>
                <a:latin typeface="微软雅黑" panose="020B0503020204020204" pitchFamily="34" charset="-122"/>
                <a:ea typeface="微软雅黑" panose="020B0503020204020204" pitchFamily="34" charset="-122"/>
              </a:rPr>
              <a:t>后 </a:t>
            </a:r>
            <a:r>
              <a:rPr lang="en-US" altLang="zh-CN" sz="2000" b="1" dirty="0">
                <a:solidFill>
                  <a:srgbClr val="0000FF"/>
                </a:solidFill>
                <a:latin typeface="微软雅黑" panose="020B0503020204020204" pitchFamily="34" charset="-122"/>
                <a:ea typeface="微软雅黑" panose="020B0503020204020204" pitchFamily="34" charset="-122"/>
              </a:rPr>
              <a:t>3 </a:t>
            </a:r>
            <a:r>
              <a:rPr lang="zh-CN" altLang="en-US" sz="2000" b="1" dirty="0">
                <a:solidFill>
                  <a:srgbClr val="0000FF"/>
                </a:solidFill>
                <a:latin typeface="微软雅黑" panose="020B0503020204020204" pitchFamily="34" charset="-122"/>
                <a:ea typeface="微软雅黑" panose="020B0503020204020204" pitchFamily="34" charset="-122"/>
              </a:rPr>
              <a:t>个字节 </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即低 </a:t>
            </a:r>
            <a:r>
              <a:rPr lang="en-US" altLang="zh-CN" sz="2000" b="1" dirty="0">
                <a:latin typeface="微软雅黑" panose="020B0503020204020204" pitchFamily="34" charset="-122"/>
                <a:ea typeface="微软雅黑" panose="020B0503020204020204" pitchFamily="34" charset="-122"/>
              </a:rPr>
              <a:t>24 </a:t>
            </a:r>
            <a:r>
              <a:rPr lang="zh-CN" altLang="en-US" sz="2000" b="1" dirty="0">
                <a:latin typeface="微软雅黑" panose="020B0503020204020204" pitchFamily="34" charset="-122"/>
                <a:ea typeface="微软雅黑" panose="020B0503020204020204" pitchFamily="34" charset="-122"/>
              </a:rPr>
              <a:t>位</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，称为</a:t>
            </a:r>
            <a:r>
              <a:rPr lang="zh-CN" altLang="en-US" sz="2000" b="1" dirty="0">
                <a:solidFill>
                  <a:srgbClr val="C00000"/>
                </a:solidFill>
                <a:latin typeface="微软雅黑" panose="020B0503020204020204" pitchFamily="34" charset="-122"/>
                <a:ea typeface="微软雅黑" panose="020B0503020204020204" pitchFamily="34" charset="-122"/>
              </a:rPr>
              <a:t>扩展标识符 </a:t>
            </a:r>
            <a:r>
              <a:rPr lang="en-US" altLang="zh-CN" sz="2000" b="1" dirty="0">
                <a:latin typeface="微软雅黑" panose="020B0503020204020204" pitchFamily="34" charset="-122"/>
                <a:ea typeface="微软雅黑" panose="020B0503020204020204" pitchFamily="34" charset="-122"/>
              </a:rPr>
              <a:t>(extended identifier)</a:t>
            </a:r>
            <a:r>
              <a:rPr lang="zh-CN" altLang="en-US"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必须保证生产出的适配器</a:t>
            </a:r>
            <a:r>
              <a:rPr lang="zh-CN" altLang="en-US" sz="2000" b="1" dirty="0">
                <a:solidFill>
                  <a:srgbClr val="C00000"/>
                </a:solidFill>
                <a:latin typeface="微软雅黑" panose="020B0503020204020204" pitchFamily="34" charset="-122"/>
                <a:ea typeface="微软雅黑" panose="020B0503020204020204" pitchFamily="34" charset="-122"/>
              </a:rPr>
              <a:t>没有重复地址。</a:t>
            </a:r>
            <a:endParaRPr lang="en-US" altLang="zh-CN" sz="2000" b="1" dirty="0">
              <a:solidFill>
                <a:srgbClr val="C00000"/>
              </a:solidFill>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地址被</a:t>
            </a:r>
            <a:r>
              <a:rPr lang="zh-CN" altLang="en-US" sz="2000" b="1" dirty="0">
                <a:solidFill>
                  <a:srgbClr val="C00000"/>
                </a:solidFill>
                <a:latin typeface="微软雅黑" panose="020B0503020204020204" pitchFamily="34" charset="-122"/>
                <a:ea typeface="微软雅黑" panose="020B0503020204020204" pitchFamily="34" charset="-122"/>
              </a:rPr>
              <a:t>固化</a:t>
            </a:r>
            <a:r>
              <a:rPr lang="zh-CN" altLang="en-US" sz="2000" b="1" dirty="0">
                <a:latin typeface="微软雅黑" panose="020B0503020204020204" pitchFamily="34" charset="-122"/>
                <a:ea typeface="微软雅黑" panose="020B0503020204020204" pitchFamily="34" charset="-122"/>
              </a:rPr>
              <a:t>在适配器的 </a:t>
            </a:r>
            <a:r>
              <a:rPr lang="en-US" altLang="zh-CN" sz="2000" b="1" dirty="0">
                <a:latin typeface="微软雅黑" panose="020B0503020204020204" pitchFamily="34" charset="-122"/>
                <a:ea typeface="微软雅黑" panose="020B0503020204020204" pitchFamily="34" charset="-122"/>
              </a:rPr>
              <a:t>ROM </a:t>
            </a:r>
            <a:r>
              <a:rPr lang="zh-CN" altLang="en-US" sz="2000" b="1" dirty="0">
                <a:latin typeface="微软雅黑" panose="020B0503020204020204" pitchFamily="34" charset="-122"/>
                <a:ea typeface="微软雅黑" panose="020B0503020204020204" pitchFamily="34" charset="-122"/>
              </a:rPr>
              <a:t>中。</a:t>
            </a:r>
            <a:endParaRPr lang="zh-CN" altLang="en-US" sz="2000" b="1" dirty="0">
              <a:latin typeface="微软雅黑" panose="020B0503020204020204" pitchFamily="34" charset="-122"/>
              <a:ea typeface="微软雅黑" panose="020B0503020204020204" pitchFamily="34" charset="-122"/>
            </a:endParaRPr>
          </a:p>
        </p:txBody>
      </p:sp>
      <p:sp>
        <p:nvSpPr>
          <p:cNvPr id="3"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336255" y="593419"/>
            <a:ext cx="24616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48 </a:t>
            </a:r>
            <a:r>
              <a:rPr lang="zh-CN" altLang="en-US" sz="2000" b="1" dirty="0">
                <a:solidFill>
                  <a:schemeClr val="bg1"/>
                </a:solidFill>
                <a:latin typeface="微软雅黑" panose="020B0503020204020204" pitchFamily="34" charset="-122"/>
                <a:ea typeface="微软雅黑" panose="020B0503020204020204" pitchFamily="34" charset="-122"/>
              </a:rPr>
              <a:t>位的</a:t>
            </a:r>
            <a:r>
              <a:rPr lang="en-US" altLang="zh-CN" sz="2000" b="1" dirty="0">
                <a:solidFill>
                  <a:schemeClr val="bg1"/>
                </a:solidFill>
                <a:latin typeface="微软雅黑" panose="020B0503020204020204" pitchFamily="34" charset="-122"/>
                <a:ea typeface="微软雅黑" panose="020B0503020204020204" pitchFamily="34" charset="-122"/>
              </a:rPr>
              <a:t>  MAC </a:t>
            </a:r>
            <a:r>
              <a:rPr lang="zh-CN" altLang="en-US" sz="2000" b="1" dirty="0">
                <a:solidFill>
                  <a:schemeClr val="bg1"/>
                </a:solidFill>
                <a:latin typeface="微软雅黑" panose="020B0503020204020204" pitchFamily="34" charset="-122"/>
                <a:ea typeface="微软雅黑" panose="020B0503020204020204" pitchFamily="34" charset="-122"/>
              </a:rPr>
              <a:t>地址</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502921" y="1052386"/>
            <a:ext cx="8074151" cy="12696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6" name="组合 5"/>
          <p:cNvGrpSpPr/>
          <p:nvPr/>
        </p:nvGrpSpPr>
        <p:grpSpPr>
          <a:xfrm>
            <a:off x="2452163" y="1149352"/>
            <a:ext cx="4360403" cy="1084781"/>
            <a:chOff x="2360712" y="5191736"/>
            <a:chExt cx="5184576" cy="1481498"/>
          </a:xfrm>
        </p:grpSpPr>
        <p:grpSp>
          <p:nvGrpSpPr>
            <p:cNvPr id="7" name="组合 6"/>
            <p:cNvGrpSpPr/>
            <p:nvPr/>
          </p:nvGrpSpPr>
          <p:grpSpPr>
            <a:xfrm>
              <a:off x="2360712" y="5191736"/>
              <a:ext cx="5184576" cy="901560"/>
              <a:chOff x="2000672" y="5119728"/>
              <a:chExt cx="5184576" cy="901560"/>
            </a:xfrm>
          </p:grpSpPr>
          <p:sp>
            <p:nvSpPr>
              <p:cNvPr id="9" name="矩形 8"/>
              <p:cNvSpPr/>
              <p:nvPr/>
            </p:nvSpPr>
            <p:spPr bwMode="auto">
              <a:xfrm>
                <a:off x="2000672" y="5517232"/>
                <a:ext cx="2592288" cy="504056"/>
              </a:xfrm>
              <a:prstGeom prst="rect">
                <a:avLst/>
              </a:prstGeom>
              <a:solidFill>
                <a:srgbClr val="00FF99"/>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dirty="0">
                    <a:ln>
                      <a:noFill/>
                    </a:ln>
                    <a:effectLst/>
                    <a:latin typeface="微软雅黑" panose="020B0503020204020204" pitchFamily="34" charset="-122"/>
                    <a:ea typeface="微软雅黑" panose="020B0503020204020204" pitchFamily="34" charset="-122"/>
                  </a:rPr>
                  <a:t>组织唯一标识符</a:t>
                </a:r>
                <a:endParaRPr kumimoji="0" lang="zh-CN" altLang="en-US" sz="1600" b="1" i="0" u="none" strike="noStrike" cap="none" normalizeH="0" baseline="0" dirty="0">
                  <a:ln>
                    <a:noFill/>
                  </a:ln>
                  <a:effectLst/>
                  <a:latin typeface="微软雅黑" panose="020B0503020204020204" pitchFamily="34" charset="-122"/>
                  <a:ea typeface="微软雅黑" panose="020B0503020204020204" pitchFamily="34" charset="-122"/>
                </a:endParaRPr>
              </a:p>
            </p:txBody>
          </p:sp>
          <p:sp>
            <p:nvSpPr>
              <p:cNvPr id="10" name="矩形 9"/>
              <p:cNvSpPr/>
              <p:nvPr/>
            </p:nvSpPr>
            <p:spPr bwMode="auto">
              <a:xfrm>
                <a:off x="4592960" y="5517232"/>
                <a:ext cx="2592288" cy="504056"/>
              </a:xfrm>
              <a:prstGeom prst="rect">
                <a:avLst/>
              </a:prstGeom>
              <a:solidFill>
                <a:srgbClr val="0000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zh-CN" altLang="en-US" sz="1600" b="1" dirty="0">
                    <a:solidFill>
                      <a:schemeClr val="bg1"/>
                    </a:solidFill>
                    <a:latin typeface="微软雅黑" panose="020B0503020204020204" pitchFamily="34" charset="-122"/>
                    <a:ea typeface="微软雅黑" panose="020B0503020204020204" pitchFamily="34" charset="-122"/>
                  </a:rPr>
                  <a:t>扩展</a:t>
                </a:r>
                <a:r>
                  <a:rPr kumimoji="0" lang="zh-CN" altLang="en-US" sz="16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唯一标识符</a:t>
                </a:r>
                <a:endParaRPr kumimoji="0" lang="zh-CN" altLang="en-US" sz="16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endParaRPr>
              </a:p>
            </p:txBody>
          </p:sp>
          <p:sp>
            <p:nvSpPr>
              <p:cNvPr id="11" name="TextBox 12"/>
              <p:cNvSpPr txBox="1"/>
              <p:nvPr/>
            </p:nvSpPr>
            <p:spPr>
              <a:xfrm>
                <a:off x="2252515" y="5119728"/>
                <a:ext cx="2148080" cy="420336"/>
              </a:xfrm>
              <a:prstGeom prst="rect">
                <a:avLst/>
              </a:prstGeom>
              <a:noFill/>
            </p:spPr>
            <p:txBody>
              <a:bodyPr wrap="none" rtlCol="0">
                <a:spAutoFit/>
              </a:bodyPr>
              <a:lstStyle/>
              <a:p>
                <a:pPr algn="ctr"/>
                <a:r>
                  <a:rPr lang="en-US" altLang="zh-CN" sz="1400" b="1" dirty="0">
                    <a:solidFill>
                      <a:srgbClr val="0000CC"/>
                    </a:solidFill>
                    <a:latin typeface="微软雅黑" panose="020B0503020204020204" pitchFamily="34" charset="-122"/>
                    <a:ea typeface="微软雅黑" panose="020B0503020204020204" pitchFamily="34" charset="-122"/>
                  </a:rPr>
                  <a:t>3 </a:t>
                </a:r>
                <a:r>
                  <a:rPr lang="zh-CN" altLang="en-US" sz="1400" b="1" dirty="0">
                    <a:solidFill>
                      <a:srgbClr val="0000CC"/>
                    </a:solidFill>
                    <a:latin typeface="微软雅黑" panose="020B0503020204020204" pitchFamily="34" charset="-122"/>
                    <a:ea typeface="微软雅黑" panose="020B0503020204020204" pitchFamily="34" charset="-122"/>
                  </a:rPr>
                  <a:t>字节（</a:t>
                </a:r>
                <a:r>
                  <a:rPr lang="en-US" altLang="zh-CN" sz="1400" b="1" dirty="0">
                    <a:solidFill>
                      <a:srgbClr val="0000CC"/>
                    </a:solidFill>
                    <a:latin typeface="微软雅黑" panose="020B0503020204020204" pitchFamily="34" charset="-122"/>
                    <a:ea typeface="微软雅黑" panose="020B0503020204020204" pitchFamily="34" charset="-122"/>
                  </a:rPr>
                  <a:t>24 </a:t>
                </a:r>
                <a:r>
                  <a:rPr lang="zh-CN" altLang="en-US" sz="1400" b="1" dirty="0">
                    <a:solidFill>
                      <a:srgbClr val="0000CC"/>
                    </a:solidFill>
                    <a:latin typeface="微软雅黑" panose="020B0503020204020204" pitchFamily="34" charset="-122"/>
                    <a:ea typeface="微软雅黑" panose="020B0503020204020204" pitchFamily="34" charset="-122"/>
                  </a:rPr>
                  <a:t>位）</a:t>
                </a:r>
                <a:endParaRPr lang="zh-CN" altLang="en-US" sz="1400" b="1" dirty="0">
                  <a:solidFill>
                    <a:srgbClr val="0000CC"/>
                  </a:solidFill>
                  <a:latin typeface="微软雅黑" panose="020B0503020204020204" pitchFamily="34" charset="-122"/>
                  <a:ea typeface="微软雅黑" panose="020B0503020204020204" pitchFamily="34" charset="-122"/>
                </a:endParaRPr>
              </a:p>
            </p:txBody>
          </p:sp>
          <p:sp>
            <p:nvSpPr>
              <p:cNvPr id="12" name="TextBox 13"/>
              <p:cNvSpPr txBox="1"/>
              <p:nvPr/>
            </p:nvSpPr>
            <p:spPr>
              <a:xfrm>
                <a:off x="4815064" y="5119728"/>
                <a:ext cx="2148080" cy="420336"/>
              </a:xfrm>
              <a:prstGeom prst="rect">
                <a:avLst/>
              </a:prstGeom>
              <a:noFill/>
            </p:spPr>
            <p:txBody>
              <a:bodyPr wrap="none" rtlCol="0">
                <a:spAutoFit/>
              </a:bodyPr>
              <a:lstStyle/>
              <a:p>
                <a:pPr algn="ctr"/>
                <a:r>
                  <a:rPr lang="en-US" altLang="zh-CN" sz="1400" b="1" dirty="0">
                    <a:solidFill>
                      <a:srgbClr val="0000CC"/>
                    </a:solidFill>
                    <a:latin typeface="微软雅黑" panose="020B0503020204020204" pitchFamily="34" charset="-122"/>
                    <a:ea typeface="微软雅黑" panose="020B0503020204020204" pitchFamily="34" charset="-122"/>
                  </a:rPr>
                  <a:t>3 </a:t>
                </a:r>
                <a:r>
                  <a:rPr lang="zh-CN" altLang="en-US" sz="1400" b="1" dirty="0">
                    <a:solidFill>
                      <a:srgbClr val="0000CC"/>
                    </a:solidFill>
                    <a:latin typeface="微软雅黑" panose="020B0503020204020204" pitchFamily="34" charset="-122"/>
                    <a:ea typeface="微软雅黑" panose="020B0503020204020204" pitchFamily="34" charset="-122"/>
                  </a:rPr>
                  <a:t>字节（</a:t>
                </a:r>
                <a:r>
                  <a:rPr lang="en-US" altLang="zh-CN" sz="1400" b="1" dirty="0">
                    <a:solidFill>
                      <a:srgbClr val="0000CC"/>
                    </a:solidFill>
                    <a:latin typeface="微软雅黑" panose="020B0503020204020204" pitchFamily="34" charset="-122"/>
                    <a:ea typeface="微软雅黑" panose="020B0503020204020204" pitchFamily="34" charset="-122"/>
                  </a:rPr>
                  <a:t>24 </a:t>
                </a:r>
                <a:r>
                  <a:rPr lang="zh-CN" altLang="en-US" sz="1400" b="1" dirty="0">
                    <a:solidFill>
                      <a:srgbClr val="0000CC"/>
                    </a:solidFill>
                    <a:latin typeface="微软雅黑" panose="020B0503020204020204" pitchFamily="34" charset="-122"/>
                    <a:ea typeface="微软雅黑" panose="020B0503020204020204" pitchFamily="34" charset="-122"/>
                  </a:rPr>
                  <a:t>位）</a:t>
                </a:r>
                <a:endParaRPr lang="zh-CN" altLang="en-US" sz="1400" b="1" dirty="0">
                  <a:solidFill>
                    <a:srgbClr val="0000CC"/>
                  </a:solidFill>
                  <a:latin typeface="微软雅黑" panose="020B0503020204020204" pitchFamily="34" charset="-122"/>
                  <a:ea typeface="微软雅黑" panose="020B0503020204020204" pitchFamily="34" charset="-122"/>
                </a:endParaRPr>
              </a:p>
            </p:txBody>
          </p:sp>
        </p:grpSp>
        <p:sp>
          <p:nvSpPr>
            <p:cNvPr id="8" name="矩形 7"/>
            <p:cNvSpPr/>
            <p:nvPr/>
          </p:nvSpPr>
          <p:spPr>
            <a:xfrm>
              <a:off x="3080161" y="6210867"/>
              <a:ext cx="3975539" cy="462367"/>
            </a:xfrm>
            <a:prstGeom prst="rect">
              <a:avLst/>
            </a:prstGeom>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48 </a:t>
              </a:r>
              <a:r>
                <a:rPr lang="zh-CN" altLang="en-US" sz="1600" b="1" dirty="0">
                  <a:latin typeface="微软雅黑" panose="020B0503020204020204" pitchFamily="34" charset="-122"/>
                  <a:ea typeface="微软雅黑" panose="020B0503020204020204" pitchFamily="34" charset="-122"/>
                </a:rPr>
                <a:t>位的 </a:t>
              </a:r>
              <a:r>
                <a:rPr lang="en-US" altLang="zh-CN" sz="1600" b="1" dirty="0">
                  <a:latin typeface="微软雅黑" panose="020B0503020204020204" pitchFamily="34" charset="-122"/>
                  <a:ea typeface="微软雅黑" panose="020B0503020204020204" pitchFamily="34" charset="-122"/>
                </a:rPr>
                <a:t>MAC </a:t>
              </a:r>
              <a:r>
                <a:rPr lang="zh-CN" altLang="en-US" sz="1600" b="1" dirty="0">
                  <a:latin typeface="微软雅黑" panose="020B0503020204020204" pitchFamily="34" charset="-122"/>
                  <a:ea typeface="微软雅黑" panose="020B0503020204020204" pitchFamily="34" charset="-122"/>
                </a:rPr>
                <a:t>地址 （</a:t>
              </a:r>
              <a:r>
                <a:rPr lang="en-US" altLang="zh-CN" sz="1600" b="1" dirty="0">
                  <a:latin typeface="微软雅黑" panose="020B0503020204020204" pitchFamily="34" charset="-122"/>
                  <a:ea typeface="微软雅黑" panose="020B0503020204020204" pitchFamily="34" charset="-122"/>
                </a:rPr>
                <a:t>EUI-48</a:t>
              </a:r>
              <a:r>
                <a:rPr lang="zh-CN" altLang="en-US"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2144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规定地址字段的第 </a:t>
            </a:r>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字节的最低位为 </a:t>
            </a:r>
            <a:r>
              <a:rPr lang="en-US" altLang="zh-CN" sz="2000" b="1" dirty="0">
                <a:latin typeface="微软雅黑" panose="020B0503020204020204" pitchFamily="34" charset="-122"/>
                <a:ea typeface="微软雅黑" panose="020B0503020204020204" pitchFamily="34" charset="-122"/>
              </a:rPr>
              <a:t>I/G (Individual / Group) </a:t>
            </a:r>
            <a:r>
              <a:rPr lang="zh-CN" altLang="en-US" sz="2000" b="1" dirty="0">
                <a:latin typeface="微软雅黑" panose="020B0503020204020204" pitchFamily="34" charset="-122"/>
                <a:ea typeface="微软雅黑" panose="020B0503020204020204" pitchFamily="34" charset="-122"/>
              </a:rPr>
              <a:t>位。</a:t>
            </a:r>
            <a:endParaRPr lang="en-US" altLang="zh-CN" sz="2000" b="1" dirty="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单站地址：</a:t>
            </a:r>
            <a:r>
              <a:rPr lang="en-US" altLang="zh-CN" sz="2000" b="1" dirty="0">
                <a:latin typeface="微软雅黑" panose="020B0503020204020204" pitchFamily="34" charset="-122"/>
                <a:ea typeface="微软雅黑" panose="020B0503020204020204" pitchFamily="34" charset="-122"/>
              </a:rPr>
              <a:t>I/G </a:t>
            </a:r>
            <a:r>
              <a:rPr lang="zh-CN" altLang="en-US" sz="2000" b="1" dirty="0">
                <a:latin typeface="微软雅黑" panose="020B0503020204020204" pitchFamily="34" charset="-122"/>
                <a:ea typeface="微软雅黑" panose="020B0503020204020204" pitchFamily="34" charset="-122"/>
              </a:rPr>
              <a:t>位 </a:t>
            </a:r>
            <a:r>
              <a:rPr lang="en-US" altLang="zh-CN" sz="2000" b="1" dirty="0">
                <a:latin typeface="微软雅黑" panose="020B0503020204020204" pitchFamily="34" charset="-122"/>
                <a:ea typeface="微软雅黑" panose="020B0503020204020204" pitchFamily="34" charset="-122"/>
              </a:rPr>
              <a:t>= 0</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组地址：</a:t>
            </a:r>
            <a:r>
              <a:rPr lang="en-US" altLang="zh-CN" sz="2000" b="1" dirty="0">
                <a:latin typeface="微软雅黑" panose="020B0503020204020204" pitchFamily="34" charset="-122"/>
                <a:ea typeface="微软雅黑" panose="020B0503020204020204" pitchFamily="34" charset="-122"/>
              </a:rPr>
              <a:t>I/G </a:t>
            </a:r>
            <a:r>
              <a:rPr lang="zh-CN" altLang="en-US" sz="2000" b="1" dirty="0">
                <a:latin typeface="微软雅黑" panose="020B0503020204020204" pitchFamily="34" charset="-122"/>
                <a:ea typeface="微软雅黑" panose="020B0503020204020204" pitchFamily="34" charset="-122"/>
              </a:rPr>
              <a:t>位 </a:t>
            </a:r>
            <a:r>
              <a:rPr lang="en-US" altLang="zh-CN" sz="2000" b="1" dirty="0">
                <a:latin typeface="微软雅黑" panose="020B0503020204020204" pitchFamily="34" charset="-122"/>
                <a:ea typeface="微软雅黑" panose="020B0503020204020204" pitchFamily="34" charset="-122"/>
              </a:rPr>
              <a:t>= 1</a:t>
            </a:r>
            <a:r>
              <a:rPr lang="zh-CN" altLang="en-US" sz="2000" b="1" dirty="0">
                <a:latin typeface="微软雅黑" panose="020B0503020204020204" pitchFamily="34" charset="-122"/>
                <a:ea typeface="微软雅黑" panose="020B0503020204020204" pitchFamily="34" charset="-122"/>
              </a:rPr>
              <a:t>。组地址用来进行</a:t>
            </a:r>
            <a:r>
              <a:rPr lang="zh-CN" altLang="en-US" sz="2000" b="1" dirty="0">
                <a:solidFill>
                  <a:srgbClr val="0000FF"/>
                </a:solidFill>
                <a:latin typeface="微软雅黑" panose="020B0503020204020204" pitchFamily="34" charset="-122"/>
                <a:ea typeface="微软雅黑" panose="020B0503020204020204" pitchFamily="34" charset="-122"/>
              </a:rPr>
              <a:t>多播。</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广播地址：</a:t>
            </a:r>
            <a:r>
              <a:rPr lang="zh-CN" altLang="en-US" sz="2000" b="1" dirty="0">
                <a:latin typeface="微软雅黑" panose="020B0503020204020204" pitchFamily="34" charset="-122"/>
                <a:ea typeface="微软雅黑" panose="020B0503020204020204" pitchFamily="34" charset="-122"/>
              </a:rPr>
              <a:t>所有 </a:t>
            </a:r>
            <a:r>
              <a:rPr lang="en-US" altLang="zh-CN" sz="2000" b="1" dirty="0">
                <a:latin typeface="微软雅黑" panose="020B0503020204020204" pitchFamily="34" charset="-122"/>
                <a:ea typeface="微软雅黑" panose="020B0503020204020204" pitchFamily="34" charset="-122"/>
              </a:rPr>
              <a:t>48 </a:t>
            </a:r>
            <a:r>
              <a:rPr lang="zh-CN" altLang="en-US" sz="2000" b="1" dirty="0">
                <a:latin typeface="微软雅黑" panose="020B0503020204020204" pitchFamily="34" charset="-122"/>
                <a:ea typeface="微软雅黑" panose="020B0503020204020204" pitchFamily="34" charset="-122"/>
              </a:rPr>
              <a:t>位都为 </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（全 </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只能作为目的地址使用。</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807617" y="593419"/>
            <a:ext cx="35189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单站地址，组地址，广播地址</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759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把地址字段第 </a:t>
            </a:r>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字节的最低第 </a:t>
            </a: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位规定为 </a:t>
            </a:r>
            <a:r>
              <a:rPr lang="en-US" altLang="zh-CN" sz="2000" b="1" dirty="0">
                <a:latin typeface="微软雅黑" panose="020B0503020204020204" pitchFamily="34" charset="-122"/>
                <a:ea typeface="微软雅黑" panose="020B0503020204020204" pitchFamily="34" charset="-122"/>
              </a:rPr>
              <a:t>G/L (Global / Local) </a:t>
            </a:r>
            <a:r>
              <a:rPr lang="zh-CN" altLang="en-US" sz="2000" b="1" dirty="0">
                <a:latin typeface="微软雅黑" panose="020B0503020204020204" pitchFamily="34" charset="-122"/>
                <a:ea typeface="微软雅黑" panose="020B0503020204020204" pitchFamily="34" charset="-122"/>
              </a:rPr>
              <a:t>位。</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全球管理：</a:t>
            </a:r>
            <a:r>
              <a:rPr lang="en-US" altLang="zh-CN" sz="2000" b="1" dirty="0">
                <a:latin typeface="微软雅黑" panose="020B0503020204020204" pitchFamily="34" charset="-122"/>
                <a:ea typeface="微软雅黑" panose="020B0503020204020204" pitchFamily="34" charset="-122"/>
              </a:rPr>
              <a:t>G/L </a:t>
            </a:r>
            <a:r>
              <a:rPr lang="zh-CN" altLang="en-US" sz="2000" b="1" dirty="0">
                <a:latin typeface="微软雅黑" panose="020B0503020204020204" pitchFamily="34" charset="-122"/>
                <a:ea typeface="微软雅黑" panose="020B0503020204020204" pitchFamily="34" charset="-122"/>
              </a:rPr>
              <a:t>位 </a:t>
            </a:r>
            <a:r>
              <a:rPr lang="en-US" altLang="zh-CN" sz="2000" b="1" dirty="0">
                <a:latin typeface="微软雅黑" panose="020B0503020204020204" pitchFamily="34" charset="-122"/>
                <a:ea typeface="微软雅黑" panose="020B0503020204020204" pitchFamily="34" charset="-122"/>
              </a:rPr>
              <a:t>= 0</a:t>
            </a:r>
            <a:r>
              <a:rPr lang="zh-CN" altLang="en-US" sz="2000" b="1" dirty="0">
                <a:latin typeface="微软雅黑" panose="020B0503020204020204" pitchFamily="34" charset="-122"/>
                <a:ea typeface="微软雅黑" panose="020B0503020204020204" pitchFamily="34" charset="-122"/>
              </a:rPr>
              <a:t>。厂商向 </a:t>
            </a:r>
            <a:r>
              <a:rPr lang="en-US" altLang="zh-CN" sz="2000" b="1" dirty="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购买的 </a:t>
            </a:r>
            <a:r>
              <a:rPr lang="en-US" altLang="zh-CN" sz="2000" b="1" dirty="0">
                <a:latin typeface="微软雅黑" panose="020B0503020204020204" pitchFamily="34" charset="-122"/>
                <a:ea typeface="微软雅黑" panose="020B0503020204020204" pitchFamily="34" charset="-122"/>
              </a:rPr>
              <a:t>OUI </a:t>
            </a:r>
            <a:r>
              <a:rPr lang="zh-CN" altLang="en-US" sz="2000" b="1" dirty="0">
                <a:latin typeface="微软雅黑" panose="020B0503020204020204" pitchFamily="34" charset="-122"/>
                <a:ea typeface="微软雅黑" panose="020B0503020204020204" pitchFamily="34" charset="-122"/>
              </a:rPr>
              <a:t>都属于全球管理。</a:t>
            </a:r>
            <a:endParaRPr lang="en-US" altLang="zh-CN"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本地管理：</a:t>
            </a:r>
            <a:r>
              <a:rPr lang="en-US" altLang="zh-CN" sz="2000" b="1" dirty="0">
                <a:latin typeface="微软雅黑" panose="020B0503020204020204" pitchFamily="34" charset="-122"/>
                <a:ea typeface="微软雅黑" panose="020B0503020204020204" pitchFamily="34" charset="-122"/>
              </a:rPr>
              <a:t>G/L </a:t>
            </a:r>
            <a:r>
              <a:rPr lang="zh-CN" altLang="en-US" sz="2000" b="1" dirty="0">
                <a:latin typeface="微软雅黑" panose="020B0503020204020204" pitchFamily="34" charset="-122"/>
                <a:ea typeface="微软雅黑" panose="020B0503020204020204" pitchFamily="34" charset="-122"/>
              </a:rPr>
              <a:t>位 </a:t>
            </a:r>
            <a:r>
              <a:rPr lang="en-US" altLang="zh-CN" sz="2000" b="1" dirty="0">
                <a:latin typeface="微软雅黑" panose="020B0503020204020204" pitchFamily="34" charset="-122"/>
                <a:ea typeface="微软雅黑" panose="020B0503020204020204" pitchFamily="34" charset="-122"/>
              </a:rPr>
              <a:t>= 1</a:t>
            </a:r>
            <a:r>
              <a:rPr lang="zh-CN" altLang="en-US" sz="2000" b="1" dirty="0">
                <a:latin typeface="微软雅黑" panose="020B0503020204020204" pitchFamily="34" charset="-122"/>
                <a:ea typeface="微软雅黑" panose="020B0503020204020204" pitchFamily="34" charset="-122"/>
              </a:rPr>
              <a:t>。 这时用户可任意分配网络上的地址。</a:t>
            </a:r>
            <a:endParaRPr lang="zh-CN" altLang="en-US" sz="2000" b="1" dirty="0">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320578" y="59341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全球管理与本地管理</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23865</Words>
  <Application>WPS 演示</Application>
  <PresentationFormat>全屏显示(16:9)</PresentationFormat>
  <Paragraphs>4048</Paragraphs>
  <Slides>172</Slides>
  <Notes>31</Notes>
  <HiddenSlides>0</HiddenSlides>
  <MMClips>0</MMClips>
  <ScaleCrop>false</ScaleCrop>
  <HeadingPairs>
    <vt:vector size="8" baseType="variant">
      <vt:variant>
        <vt:lpstr>已用的字体</vt:lpstr>
      </vt:variant>
      <vt:variant>
        <vt:i4>17</vt:i4>
      </vt:variant>
      <vt:variant>
        <vt:lpstr>主题</vt:lpstr>
      </vt:variant>
      <vt:variant>
        <vt:i4>5</vt:i4>
      </vt:variant>
      <vt:variant>
        <vt:lpstr>嵌入 OLE 服务器</vt:lpstr>
      </vt:variant>
      <vt:variant>
        <vt:i4>5</vt:i4>
      </vt:variant>
      <vt:variant>
        <vt:lpstr>幻灯片标题</vt:lpstr>
      </vt:variant>
      <vt:variant>
        <vt:i4>172</vt:i4>
      </vt:variant>
    </vt:vector>
  </HeadingPairs>
  <TitlesOfParts>
    <vt:vector size="199" baseType="lpstr">
      <vt:lpstr>Arial</vt:lpstr>
      <vt:lpstr>宋体</vt:lpstr>
      <vt:lpstr>Wingdings</vt:lpstr>
      <vt:lpstr>微软雅黑</vt:lpstr>
      <vt:lpstr>Tahoma</vt:lpstr>
      <vt:lpstr>Calibri</vt:lpstr>
      <vt:lpstr>Times New Roman</vt:lpstr>
      <vt:lpstr>黑体</vt:lpstr>
      <vt:lpstr>Arial Unicode MS</vt:lpstr>
      <vt:lpstr>CordiaUPC</vt:lpstr>
      <vt:lpstr>Symbol</vt:lpstr>
      <vt:lpstr>Arial Unicode MS</vt:lpstr>
      <vt:lpstr>楷体_GB2312</vt:lpstr>
      <vt:lpstr>隶书</vt:lpstr>
      <vt:lpstr>Arial Rounded MT Bold</vt:lpstr>
      <vt:lpstr>Symbol</vt:lpstr>
      <vt:lpstr>新宋体</vt:lpstr>
      <vt:lpstr>Office 主题​​</vt:lpstr>
      <vt:lpstr>Blends</vt:lpstr>
      <vt:lpstr>Office 主题</vt:lpstr>
      <vt:lpstr>1_Office 主题</vt:lpstr>
      <vt:lpstr>2_Office 主题</vt:lpstr>
      <vt:lpstr>Equation.3</vt:lpstr>
      <vt:lpstr>Equation.3</vt:lpstr>
      <vt:lpstr>Equation.3</vt:lpstr>
      <vt:lpstr>Equation.3</vt:lpstr>
      <vt:lpstr>Visio.Drawing.6</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fffanun</cp:lastModifiedBy>
  <cp:revision>615</cp:revision>
  <dcterms:created xsi:type="dcterms:W3CDTF">2018-07-18T08:51:00Z</dcterms:created>
  <dcterms:modified xsi:type="dcterms:W3CDTF">2024-12-25T06:28:12Z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9402E8DC97EA49059C12FC1C8FA16381_12</vt:lpwstr>
  </property>
  <property fmtid="{D5CDD505-2E9C-101B-9397-08002B2CF9AE}" pid="3" name="KSOProductBuildVer">
    <vt:lpwstr>2052-12.1.0.19302</vt:lpwstr>
  </property>
</Properties>
</file>